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55" r:id="rId5"/>
    <p:sldId id="345" r:id="rId6"/>
    <p:sldId id="387" r:id="rId7"/>
    <p:sldId id="408" r:id="rId8"/>
    <p:sldId id="378" r:id="rId9"/>
    <p:sldId id="361" r:id="rId10"/>
    <p:sldId id="371" r:id="rId11"/>
    <p:sldId id="388" r:id="rId12"/>
    <p:sldId id="409" r:id="rId13"/>
    <p:sldId id="396" r:id="rId14"/>
    <p:sldId id="391" r:id="rId15"/>
    <p:sldId id="415" r:id="rId16"/>
    <p:sldId id="434" r:id="rId17"/>
    <p:sldId id="435" r:id="rId18"/>
    <p:sldId id="429" r:id="rId19"/>
    <p:sldId id="427" r:id="rId20"/>
    <p:sldId id="428" r:id="rId21"/>
    <p:sldId id="430" r:id="rId22"/>
    <p:sldId id="433" r:id="rId23"/>
    <p:sldId id="432" r:id="rId24"/>
    <p:sldId id="398" r:id="rId25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7" d="100"/>
          <a:sy n="107" d="100"/>
        </p:scale>
        <p:origin x="504" y="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4/20/20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8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Decimal Calculations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480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Decimal Calculations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0" y="3212976"/>
            <a:ext cx="6480720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A Recap of BODMAS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Addition and Subtraction of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Multiplication with Decimals 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Division with Decimals 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2207568" y="980728"/>
            <a:ext cx="998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It is important to be able to </a:t>
            </a:r>
            <a:r>
              <a:rPr lang="is-IS" sz="2400" dirty="0"/>
              <a:t>complete</a:t>
            </a:r>
          </a:p>
          <a:p>
            <a:pPr algn="ctr"/>
            <a:r>
              <a:rPr lang="is-IS" sz="2400" dirty="0"/>
              <a:t>Decimal Calculations.</a:t>
            </a:r>
            <a:endParaRPr lang="en-US" sz="2400" dirty="0"/>
          </a:p>
          <a:p>
            <a:endParaRPr lang="en-US" sz="2400" dirty="0"/>
          </a:p>
          <a:p>
            <a:pPr algn="ctr"/>
            <a:r>
              <a:rPr lang="en-US" sz="2400" dirty="0"/>
              <a:t>There are four sections in this Unit, namely: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BF0D510-526A-1D4B-84E8-862E74A55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05634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485" y="889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Recap of BODMAS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94326" y="707065"/>
            <a:ext cx="6239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</a:t>
            </a:r>
            <a:r>
              <a:rPr lang="en-GB" dirty="0">
                <a:latin typeface="Arial"/>
                <a:cs typeface="Arial"/>
              </a:rPr>
              <a:t>: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3914667" y="1258758"/>
            <a:ext cx="6408712" cy="183468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rackets first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 (Powers Of, Indices)</a:t>
            </a:r>
            <a:b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 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      M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ivision and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ultiplication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 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     S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ddition and </a:t>
            </a:r>
            <a:r>
              <a:rPr lang="en-GB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ubtraction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6484" y="3232789"/>
            <a:ext cx="1010220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2400" dirty="0"/>
              <a:t>In any calculation, operations are carried out in a specific order, above.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If both </a:t>
            </a:r>
            <a:r>
              <a:rPr lang="en-US" sz="2400" b="1" dirty="0"/>
              <a:t>Division </a:t>
            </a:r>
            <a:r>
              <a:rPr lang="en-US" sz="2400" dirty="0"/>
              <a:t>and </a:t>
            </a:r>
            <a:r>
              <a:rPr lang="en-US" sz="2400" b="1" dirty="0"/>
              <a:t>Multiplication </a:t>
            </a:r>
            <a:r>
              <a:rPr lang="en-US" sz="2400" dirty="0"/>
              <a:t>occur - then: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these operations are carried out in order, working from left to right.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Likewise, for </a:t>
            </a:r>
            <a:r>
              <a:rPr lang="en-US" sz="2400" b="1" dirty="0"/>
              <a:t>Addition </a:t>
            </a:r>
            <a:r>
              <a:rPr lang="en-US" sz="2400" dirty="0"/>
              <a:t>and</a:t>
            </a:r>
            <a:r>
              <a:rPr lang="en-US" sz="2400" b="1" dirty="0"/>
              <a:t> Subtraction.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60683" y="4956338"/>
                <a:ext cx="47884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(3 + 6) x  2</a:t>
                </a:r>
                <a:r>
                  <a:rPr lang="en-US" sz="2400" baseline="30000" dirty="0"/>
                  <a:t>3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683" y="4956338"/>
                <a:ext cx="4788490" cy="461665"/>
              </a:xfrm>
              <a:prstGeom prst="rect">
                <a:avLst/>
              </a:prstGeom>
              <a:blipFill>
                <a:blip r:embed="rId2"/>
                <a:stretch>
                  <a:fillRect l="-1587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47112" y="5436186"/>
                <a:ext cx="24721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 9     x  2</a:t>
                </a:r>
                <a:r>
                  <a:rPr lang="en-US" sz="2400" baseline="30000" dirty="0"/>
                  <a:t>3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112" y="5436186"/>
                <a:ext cx="2472152" cy="461665"/>
              </a:xfrm>
              <a:prstGeom prst="rect">
                <a:avLst/>
              </a:prstGeom>
              <a:blipFill>
                <a:blip r:embed="rId3"/>
                <a:stretch>
                  <a:fillRect l="-3061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47112" y="5920102"/>
                <a:ext cx="23583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 9     x  8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112" y="5920102"/>
                <a:ext cx="2358338" cy="461665"/>
              </a:xfrm>
              <a:prstGeom prst="rect">
                <a:avLst/>
              </a:prstGeom>
              <a:blipFill>
                <a:blip r:embed="rId4"/>
                <a:stretch>
                  <a:fillRect l="-3209" t="-7895" r="-2674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228351" y="6316345"/>
            <a:ext cx="1786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           x 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681" y="6345661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9503" y="5529662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6888" y="5957005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9926" y="6407218"/>
            <a:ext cx="2597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Division then Multiplication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AD9AA0C-7DAD-4D4A-8BA7-86D89177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80408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" grpId="0"/>
      <p:bldP spid="7" grpId="0"/>
      <p:bldP spid="8" grpId="0"/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54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Using BODMAS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90647" y="762738"/>
                <a:ext cx="52469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(10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 7)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647" y="762738"/>
                <a:ext cx="524694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860" t="-14474" r="-81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579657" y="1371724"/>
                <a:ext cx="2688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</a:t>
                </a:r>
                <a:r>
                  <a:rPr lang="en-US" sz="2400" dirty="0"/>
                  <a:t>(3)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657" y="1371724"/>
                <a:ext cx="268855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4474" r="-204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54422" y="1820530"/>
                <a:ext cx="25955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       9 </a:t>
                </a:r>
                <a:r>
                  <a:rPr lang="en-US" sz="2400" dirty="0"/>
                  <a:t>×    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22" y="1820530"/>
                <a:ext cx="2595582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4667" r="-258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89427" y="2214153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</a:t>
                </a:r>
                <a:r>
                  <a:rPr lang="en-US" sz="2400" dirty="0"/>
                  <a:t>36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427" y="2214153"/>
                <a:ext cx="2031325" cy="461665"/>
              </a:xfrm>
              <a:prstGeom prst="rect">
                <a:avLst/>
              </a:prstGeom>
              <a:blipFill>
                <a:blip r:embed="rId5"/>
                <a:stretch>
                  <a:fillRect t="-7895" r="-310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025198" y="2594504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85933" y="1380850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343" y="417298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213679" y="1768303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3678" y="217688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Multiplication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023018" y="3151195"/>
                <a:ext cx="67810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+  4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  ×   (9 + 1)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018" y="3151195"/>
                <a:ext cx="678102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439" t="-14474" r="-36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69319" y="3710868"/>
            <a:ext cx="1372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Brackets first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21875" y="3660765"/>
                <a:ext cx="4294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 </m:t>
                    </m:r>
                  </m:oMath>
                </a14:m>
                <a:r>
                  <a:rPr lang="en-US" sz="2400" dirty="0"/>
                  <a:t>5  +  4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×     10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875" y="3660765"/>
                <a:ext cx="429476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128" t="-14667" r="-85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354742" y="4243623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Powers 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18986" y="4179746"/>
                <a:ext cx="4285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+  16 ×     10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986" y="4179746"/>
                <a:ext cx="4285147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276" t="-14667" r="-711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08398" y="4684763"/>
                <a:ext cx="42146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/>
                  <a:t> 5   +       160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8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398" y="4684763"/>
                <a:ext cx="421461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168" t="-9211" r="-115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328207" y="5164322"/>
                <a:ext cx="32848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 </m:t>
                    </m:r>
                  </m:oMath>
                </a14:m>
                <a:r>
                  <a:rPr lang="en-US" sz="2400" dirty="0"/>
                  <a:t>5   +                20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207" y="5164322"/>
                <a:ext cx="3284874" cy="461665"/>
              </a:xfrm>
              <a:prstGeom prst="rect">
                <a:avLst/>
              </a:prstGeom>
              <a:blipFill>
                <a:blip r:embed="rId10"/>
                <a:stretch>
                  <a:fillRect l="-2692" t="-10811" r="-153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4281887" y="4698524"/>
            <a:ext cx="1367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Multiplication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69319" y="5201098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Division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4315777" y="5704848"/>
            <a:ext cx="1221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Subtraction</a:t>
            </a:r>
          </a:p>
        </p:txBody>
      </p:sp>
      <p:sp>
        <p:nvSpPr>
          <p:cNvPr id="15361" name="TextBox 15360"/>
          <p:cNvSpPr txBox="1"/>
          <p:nvPr/>
        </p:nvSpPr>
        <p:spPr>
          <a:xfrm>
            <a:off x="4254489" y="6122742"/>
            <a:ext cx="15780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Addition</a:t>
            </a:r>
          </a:p>
          <a:p>
            <a:endParaRPr lang="en-US" sz="1400" dirty="0"/>
          </a:p>
        </p:txBody>
      </p:sp>
      <p:sp>
        <p:nvSpPr>
          <p:cNvPr id="15364" name="TextBox 15363"/>
          <p:cNvSpPr txBox="1"/>
          <p:nvPr/>
        </p:nvSpPr>
        <p:spPr>
          <a:xfrm>
            <a:off x="9984432" y="6019845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32 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6341031" y="5634945"/>
            <a:ext cx="3272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</a:t>
            </a:r>
            <a:r>
              <a:rPr lang="en-US" sz="2400" dirty="0"/>
              <a:t>12      +                20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4185185" y="2621845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600" i="1" dirty="0">
                <a:solidFill>
                  <a:srgbClr val="FF0000"/>
                </a:solidFill>
              </a:rPr>
              <a:t>…</a:t>
            </a:r>
            <a:r>
              <a:rPr lang="en-US" sz="1600" i="1" dirty="0">
                <a:solidFill>
                  <a:srgbClr val="FF0000"/>
                </a:solidFill>
              </a:rPr>
              <a:t>then Division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41EC0213-5CE7-2A49-83F4-FB14E949B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17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3" grpId="0"/>
      <p:bldP spid="13" grpId="0"/>
      <p:bldP spid="15" grpId="0"/>
      <p:bldP spid="18" grpId="0"/>
      <p:bldP spid="20" grpId="0"/>
      <p:bldP spid="21" grpId="0"/>
      <p:bldP spid="23" grpId="0"/>
      <p:bldP spid="24" grpId="0"/>
      <p:bldP spid="27" grpId="0"/>
      <p:bldP spid="30" grpId="0"/>
      <p:bldP spid="31" grpId="0"/>
      <p:bldP spid="15361" grpId="0"/>
      <p:bldP spid="153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069" y="2602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2423591" y="699969"/>
                <a:ext cx="9759909" cy="2323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AutoNum type="arabicPeriod"/>
                </a:pPr>
                <a:r>
                  <a:rPr lang="en-US" sz="2400" dirty="0"/>
                  <a:t>State whether each one of the statements below is true or false: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b="0" dirty="0">
                    <a:ea typeface="Cambria Math" panose="02040503050406030204" pitchFamily="18" charset="0"/>
                  </a:rPr>
                  <a:t>	a)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5+8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 = 36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ea typeface="Cambria Math" panose="02040503050406030204" pitchFamily="18" charset="0"/>
                  </a:rPr>
                  <a:t>      b)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5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= 92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	c)  (5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US" sz="2400" baseline="30000" dirty="0"/>
                      <m:t>2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  <m:r>
                      <m:rPr>
                        <m:nor/>
                      </m:rPr>
                      <a:rPr lang="en-US" sz="2400" dirty="0"/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	d)  (35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5)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2</m:t>
                    </m:r>
                  </m:oMath>
                </a14:m>
                <a:r>
                  <a:rPr lang="en-US" sz="2400" dirty="0"/>
                  <a:t> )</a:t>
                </a:r>
                <a:r>
                  <a:rPr lang="en-US" sz="2400" baseline="30000" dirty="0"/>
                  <a:t>3  </a:t>
                </a:r>
                <a:r>
                  <a:rPr lang="en-US" sz="2400" dirty="0"/>
                  <a:t>= 3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1" y="699969"/>
                <a:ext cx="9759909" cy="2323713"/>
              </a:xfrm>
              <a:prstGeom prst="rect">
                <a:avLst/>
              </a:prstGeom>
              <a:blipFill rotWithShape="1">
                <a:blip r:embed="rId2"/>
                <a:stretch>
                  <a:fillRect l="-874" t="-1837" b="-52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9F6E180-3FD1-8147-A619-04C8D2D0E28D}"/>
              </a:ext>
            </a:extLst>
          </p:cNvPr>
          <p:cNvSpPr txBox="1"/>
          <p:nvPr/>
        </p:nvSpPr>
        <p:spPr>
          <a:xfrm>
            <a:off x="7247081" y="1208494"/>
            <a:ext cx="1482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Answers: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DCEDD50-79AD-D145-B562-DE1F14485B57}"/>
                  </a:ext>
                </a:extLst>
              </p:cNvPr>
              <p:cNvSpPr txBox="1"/>
              <p:nvPr/>
            </p:nvSpPr>
            <p:spPr>
              <a:xfrm>
                <a:off x="2534013" y="3213097"/>
                <a:ext cx="676875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2"/>
                </a:pPr>
                <a:r>
                  <a:rPr lang="en-US" sz="2400" dirty="0"/>
                  <a:t>Darcy</a:t>
                </a:r>
                <a:r>
                  <a:rPr lang="en-US" dirty="0"/>
                  <a:t> </a:t>
                </a:r>
                <a:r>
                  <a:rPr lang="en-US" sz="2400" dirty="0"/>
                  <a:t>and Anais are given this problem:</a:t>
                </a:r>
              </a:p>
              <a:p>
                <a:r>
                  <a:rPr lang="en-US" sz="2400" dirty="0"/>
                  <a:t>			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12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2 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DCEDD50-79AD-D145-B562-DE1F14485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13" y="3213097"/>
                <a:ext cx="6768752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261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37122" y="1191191"/>
            <a:ext cx="93128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6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74019" y="2604157"/>
                <a:ext cx="9877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17)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019" y="2604157"/>
                <a:ext cx="987771" cy="461665"/>
              </a:xfrm>
              <a:prstGeom prst="rect">
                <a:avLst/>
              </a:prstGeom>
              <a:blipFill>
                <a:blip r:embed="rId4"/>
                <a:stretch>
                  <a:fillRect l="-5063" t="-8108" r="-7595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63492" y="3976389"/>
            <a:ext cx="793401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Darcy says the answer is 4.   Anais says the answer is 8.</a:t>
            </a:r>
          </a:p>
          <a:p>
            <a:pPr marL="457200" indent="-457200">
              <a:spcAft>
                <a:spcPts val="600"/>
              </a:spcAft>
              <a:buFont typeface="+mj-lt"/>
              <a:buAutoNum type="alphaLcParenR"/>
            </a:pPr>
            <a:r>
              <a:rPr lang="en-US" sz="2400" dirty="0"/>
              <a:t>Is either of them correct?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Show how Darcy could insert brackets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     to give her answer.</a:t>
            </a:r>
          </a:p>
          <a:p>
            <a:pPr marL="457200" indent="-457200">
              <a:buFont typeface="+mj-lt"/>
              <a:buAutoNum type="alphaLcParenR" startAt="3"/>
            </a:pPr>
            <a:r>
              <a:rPr lang="en-US" sz="2400" dirty="0"/>
              <a:t>Show how Anais could insert brackets </a:t>
            </a:r>
          </a:p>
          <a:p>
            <a:r>
              <a:rPr lang="en-US" sz="2400" dirty="0"/>
              <a:t>	to give her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13109" y="4223650"/>
                <a:ext cx="3624710" cy="2246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a) No. Correct answer:10</a:t>
                </a:r>
              </a:p>
              <a:p>
                <a:pPr marL="457200" indent="-457200">
                  <a:buFont typeface="+mj-lt"/>
                  <a:buAutoNum type="alphaLcParenR"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b) (8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12)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c)  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12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(2 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+1)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3109" y="4223650"/>
                <a:ext cx="3624710" cy="2246769"/>
              </a:xfrm>
              <a:prstGeom prst="rect">
                <a:avLst/>
              </a:prstGeom>
              <a:blipFill>
                <a:blip r:embed="rId5"/>
                <a:stretch>
                  <a:fillRect l="-2439" r="-1394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id="{4004CB76-E31E-FE47-B132-78F4EF263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3839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2" grpId="0"/>
      <p:bldP spid="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2505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F93931-CAB7-8A47-99C7-FD8E048F6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8283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277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Addition and Subtraction of Decimals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4316545" y="993010"/>
            <a:ext cx="5876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4003494" y="903052"/>
            <a:ext cx="6348262" cy="66885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79376" y="194517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30488" y="287620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67608" y="1745631"/>
            <a:ext cx="950344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To add or subtract decimal numbers, line up the </a:t>
            </a:r>
            <a:r>
              <a:rPr lang="en-US" sz="2400" b="1" dirty="0"/>
              <a:t>decimal points.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Line up all digits, in their correct place value columns: </a:t>
            </a:r>
            <a:r>
              <a:rPr lang="en-US" sz="2400" b="1" dirty="0"/>
              <a:t>Hundreds</a:t>
            </a:r>
            <a:r>
              <a:rPr lang="en-US" sz="2400" dirty="0"/>
              <a:t> beneath </a:t>
            </a:r>
            <a:r>
              <a:rPr lang="en-US" sz="2400" b="1" dirty="0"/>
              <a:t>Hundreds</a:t>
            </a:r>
            <a:r>
              <a:rPr lang="en-US" sz="2400" dirty="0"/>
              <a:t>, </a:t>
            </a:r>
            <a:r>
              <a:rPr lang="en-US" sz="2400" b="1" dirty="0"/>
              <a:t>Tens </a:t>
            </a:r>
            <a:r>
              <a:rPr lang="en-US" sz="2400" dirty="0"/>
              <a:t>beneath</a:t>
            </a:r>
            <a:r>
              <a:rPr lang="en-US" sz="2400" b="1" dirty="0"/>
              <a:t> Tens</a:t>
            </a:r>
            <a:r>
              <a:rPr lang="en-US" sz="2400" dirty="0"/>
              <a:t>, etc.  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Use  zeros as place holders, where needed, to ensure a digit in each column.</a:t>
            </a:r>
          </a:p>
          <a:p>
            <a:pPr marL="342900" indent="-342900">
              <a:spcAft>
                <a:spcPts val="1200"/>
              </a:spcAft>
              <a:buFont typeface="Arial" charset="0"/>
              <a:buChar char="•"/>
            </a:pPr>
            <a:r>
              <a:rPr lang="en-US" sz="2400" dirty="0"/>
              <a:t>Complete column addition, as normal.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4315" y="4670316"/>
            <a:ext cx="4023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example:</a:t>
            </a:r>
          </a:p>
          <a:p>
            <a:r>
              <a:rPr lang="en-US" sz="2400" dirty="0"/>
              <a:t>Calculate:  134.7 + 15.21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95491" y="4635042"/>
                <a:ext cx="20425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3 4 .  7 0 </m:t>
                    </m:r>
                  </m:oMath>
                </a14:m>
                <a:endParaRPr lang="en-GB" sz="2400" i="1" dirty="0">
                  <a:latin typeface="+mj-lt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 1 5 </m:t>
                    </m:r>
                  </m:oMath>
                </a14:m>
                <a:r>
                  <a:rPr lang="en-US" sz="2400" dirty="0">
                    <a:latin typeface="+mj-lt"/>
                  </a:rPr>
                  <a:t>. 2 1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491" y="4635042"/>
                <a:ext cx="2042547" cy="830997"/>
              </a:xfrm>
              <a:prstGeom prst="rect">
                <a:avLst/>
              </a:prstGeom>
              <a:blipFill>
                <a:blip r:embed="rId2"/>
                <a:stretch>
                  <a:fillRect l="-3086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845830" y="5539295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1 4 9 . 9 1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23332" y="6327462"/>
            <a:ext cx="61529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</a:t>
            </a:r>
            <a:r>
              <a:rPr lang="en-US" dirty="0"/>
              <a:t> Always take care to line up the decimal points.</a:t>
            </a:r>
          </a:p>
          <a:p>
            <a:endParaRPr lang="en-US" dirty="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5A84D5BA-2FB3-0A41-B3E6-E1BD0510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987C24-8EBB-5647-9BC0-6DC6858A8D5A}"/>
              </a:ext>
            </a:extLst>
          </p:cNvPr>
          <p:cNvCxnSpPr/>
          <p:nvPr/>
        </p:nvCxnSpPr>
        <p:spPr bwMode="auto">
          <a:xfrm>
            <a:off x="8867614" y="5514143"/>
            <a:ext cx="144744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418202-BB4F-2441-88AC-358253DE0CC3}"/>
              </a:ext>
            </a:extLst>
          </p:cNvPr>
          <p:cNvCxnSpPr/>
          <p:nvPr/>
        </p:nvCxnSpPr>
        <p:spPr bwMode="auto">
          <a:xfrm>
            <a:off x="8871194" y="6024351"/>
            <a:ext cx="144744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A9B26DE-BA1D-DD42-8B88-4AC5465274E6}"/>
              </a:ext>
            </a:extLst>
          </p:cNvPr>
          <p:cNvSpPr txBox="1"/>
          <p:nvPr/>
        </p:nvSpPr>
        <p:spPr>
          <a:xfrm>
            <a:off x="8412253" y="4442519"/>
            <a:ext cx="2209021" cy="17216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3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1" grpId="0"/>
      <p:bldP spid="12" grpId="0"/>
      <p:bldP spid="14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316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Addition and Subtraction of Decimals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24339" y="1085231"/>
                <a:ext cx="2550698" cy="1877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Examples: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1. Calculate:</a:t>
                </a:r>
              </a:p>
              <a:p>
                <a:r>
                  <a:rPr lang="en-US" sz="2400" dirty="0"/>
                  <a:t>    295.36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73.8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39" y="1085231"/>
                <a:ext cx="2550698" cy="1877437"/>
              </a:xfrm>
              <a:prstGeom prst="rect">
                <a:avLst/>
              </a:prstGeom>
              <a:blipFill>
                <a:blip r:embed="rId2"/>
                <a:stretch>
                  <a:fillRect l="-3980" t="-2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01016" y="1812176"/>
                <a:ext cx="2047070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9 5 .  3 6 </m:t>
                    </m:r>
                  </m:oMath>
                </a14:m>
                <a:endParaRPr lang="en-GB" sz="2400" i="1" dirty="0">
                  <a:latin typeface="Cambria Math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  7 3 </m:t>
                    </m:r>
                  </m:oMath>
                </a14:m>
                <a:r>
                  <a:rPr lang="en-US" sz="2400" dirty="0"/>
                  <a:t>. 8 0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16" y="1812176"/>
                <a:ext cx="2047070" cy="11387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960403" y="3554332"/>
                <a:ext cx="4572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smtClean="0">
                          <a:latin typeface="Cambria Math" charset="0"/>
                          <a:ea typeface="Cambria Math" panose="02040503050406030204" pitchFamily="18" charset="0"/>
                        </a:rPr>
                        <m:t>     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          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0 .  0 1 0 7  </m:t>
                      </m:r>
                    </m:oMath>
                  </m:oMathPara>
                </a14:m>
                <a:endParaRPr lang="en-GB" sz="2400" i="1" dirty="0">
                  <a:latin typeface="Cambria Math"/>
                  <a:ea typeface="Cambria Math" panose="02040503050406030204" pitchFamily="18" charset="0"/>
                </a:endParaRPr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                +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1 0  0 </m:t>
                    </m:r>
                  </m:oMath>
                </a14:m>
                <a:r>
                  <a:rPr lang="en-US" sz="2400" dirty="0"/>
                  <a:t>. 2 0 0 0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03" y="3554332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267620" y="3547175"/>
            <a:ext cx="25875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Calculate:</a:t>
            </a:r>
          </a:p>
          <a:p>
            <a:r>
              <a:rPr lang="en-US" sz="2400" dirty="0"/>
              <a:t>    0.0107 + 100.2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440190" y="305908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76304" y="2250934"/>
            <a:ext cx="179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_________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93290" y="2711561"/>
                <a:ext cx="17915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_________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290" y="2711561"/>
                <a:ext cx="179156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561806" y="2549801"/>
            <a:ext cx="1628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2 2 1 . 5 6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8544" y="4339162"/>
            <a:ext cx="2953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1 0 0 . 2 1 0 7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73339" y="5193509"/>
                <a:ext cx="1951175" cy="1138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3. Calculate:</a:t>
                </a:r>
              </a:p>
              <a:p>
                <a:r>
                  <a:rPr lang="en-US" sz="2400" dirty="0"/>
                  <a:t>    0.8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0.49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339" y="5193509"/>
                <a:ext cx="1951175" cy="1138773"/>
              </a:xfrm>
              <a:prstGeom prst="rect">
                <a:avLst/>
              </a:prstGeom>
              <a:blipFill>
                <a:blip r:embed="rId6"/>
                <a:stretch>
                  <a:fillRect l="-5195" t="-3297" r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01015" y="5215326"/>
                <a:ext cx="208499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latin typeface="Cambria Math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0 . 8 0 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0 . 4 9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15" y="5215326"/>
                <a:ext cx="2084994" cy="83099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7">
            <a:extLst>
              <a:ext uri="{FF2B5EF4-FFF2-40B4-BE49-F238E27FC236}">
                <a16:creationId xmlns:a16="http://schemas.microsoft.com/office/drawing/2014/main" id="{9B058E8C-EED1-4246-8A61-65D2E512B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12F61D-896B-EF4B-9CEB-579FC9017BD7}"/>
              </a:ext>
            </a:extLst>
          </p:cNvPr>
          <p:cNvCxnSpPr/>
          <p:nvPr/>
        </p:nvCxnSpPr>
        <p:spPr bwMode="auto">
          <a:xfrm>
            <a:off x="8676304" y="4339162"/>
            <a:ext cx="1791560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16CA4BD-8FD3-E843-8A3C-8AF1E414B725}"/>
              </a:ext>
            </a:extLst>
          </p:cNvPr>
          <p:cNvCxnSpPr/>
          <p:nvPr/>
        </p:nvCxnSpPr>
        <p:spPr bwMode="auto">
          <a:xfrm>
            <a:off x="8676304" y="4800827"/>
            <a:ext cx="1791560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912FFD9-D003-5D4F-B480-37A18961D251}"/>
              </a:ext>
            </a:extLst>
          </p:cNvPr>
          <p:cNvSpPr txBox="1"/>
          <p:nvPr/>
        </p:nvSpPr>
        <p:spPr>
          <a:xfrm>
            <a:off x="9160672" y="5999156"/>
            <a:ext cx="154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0 . 3 1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B25313-BDE3-AA43-ABF0-7418BFD3A799}"/>
              </a:ext>
            </a:extLst>
          </p:cNvPr>
          <p:cNvCxnSpPr>
            <a:cxnSpLocks/>
          </p:cNvCxnSpPr>
          <p:nvPr/>
        </p:nvCxnSpPr>
        <p:spPr bwMode="auto">
          <a:xfrm>
            <a:off x="9324551" y="5999156"/>
            <a:ext cx="87405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1FAB33-0FFF-E944-8E3E-A38EA143ECD2}"/>
              </a:ext>
            </a:extLst>
          </p:cNvPr>
          <p:cNvCxnSpPr>
            <a:cxnSpLocks/>
          </p:cNvCxnSpPr>
          <p:nvPr/>
        </p:nvCxnSpPr>
        <p:spPr bwMode="auto">
          <a:xfrm>
            <a:off x="9324551" y="6460821"/>
            <a:ext cx="874054" cy="0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1240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4" grpId="0"/>
      <p:bldP spid="15" grpId="0"/>
      <p:bldP spid="16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1330"/>
            <a:ext cx="97930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702663" y="719390"/>
                <a:ext cx="6514864" cy="2564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Calculate: </a:t>
                </a: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1.3 −0.08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en-GB" sz="2400" b="0" dirty="0"/>
                  <a:t>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dirty="0" smtClean="0">
                        <a:latin typeface="Cambria Math"/>
                      </a:rPr>
                      <m:t>b</m:t>
                    </m:r>
                    <m:r>
                      <a:rPr lang="en-GB" sz="2400" b="0" i="0" dirty="0" smtClean="0">
                        <a:latin typeface="Cambria Math"/>
                      </a:rPr>
                      <m:t>) 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 dirty="0" smtClean="0">
                        <a:latin typeface="Cambria Math"/>
                      </a:rPr>
                      <m:t>9.87</m:t>
                    </m:r>
                    <m:r>
                      <a:rPr lang="en-GB" sz="2400" b="0" i="1" dirty="0" smtClean="0">
                        <a:latin typeface="Cambria Math"/>
                      </a:rPr>
                      <m:t>+13.2</m:t>
                    </m:r>
                  </m:oMath>
                </a14:m>
                <a:r>
                  <a:rPr lang="en-GB" sz="2400" dirty="0">
                    <a:latin typeface="+mj-lt"/>
                  </a:rPr>
                  <a:t> </a:t>
                </a:r>
                <a:endParaRPr lang="en-US" sz="2400" dirty="0">
                  <a:latin typeface="+mj-lt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en-GB" sz="2400" b="0" dirty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 12.07 −0.006</m:t>
                    </m:r>
                  </m:oMath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351.3 −2.08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1.05+0.0027</m:t>
                      </m:r>
                    </m:oMath>
                  </m:oMathPara>
                </a14:m>
                <a:endParaRPr lang="en-GB" sz="2400" dirty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663" y="719390"/>
                <a:ext cx="6514864" cy="2564805"/>
              </a:xfrm>
              <a:prstGeom prst="rect">
                <a:avLst/>
              </a:prstGeom>
              <a:blipFill rotWithShape="1">
                <a:blip r:embed="rId2"/>
                <a:stretch>
                  <a:fillRect l="-1216" t="-1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373286" y="3463160"/>
            <a:ext cx="739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Ben buys a train ticket that costs £16.48. </a:t>
            </a:r>
          </a:p>
          <a:p>
            <a:r>
              <a:rPr lang="en-GB" sz="2400" dirty="0"/>
              <a:t>    How much change does Ben get from a £20 note?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3EF76A-A971-E74C-962F-850C3D56488C}"/>
              </a:ext>
            </a:extLst>
          </p:cNvPr>
          <p:cNvSpPr txBox="1"/>
          <p:nvPr/>
        </p:nvSpPr>
        <p:spPr>
          <a:xfrm>
            <a:off x="6685485" y="6004043"/>
            <a:ext cx="1649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26568" y="1050397"/>
            <a:ext cx="1588897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1.22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23.07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12.064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349.22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  <a:ea typeface="Cambria Math" panose="02040503050406030204" pitchFamily="18" charset="0"/>
              </a:rPr>
              <a:t>1.0527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23592" y="4522542"/>
            <a:ext cx="907300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 err="1"/>
              <a:t>Pritti</a:t>
            </a:r>
            <a:r>
              <a:rPr lang="en-US" sz="2400" dirty="0"/>
              <a:t> spends £3.74 on Monday, £6.72 on Tuesday and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£5.56 on Wednesday.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How much does she spend altogether?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She had £50 to start with; how much has she got left?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88488" y="5030374"/>
            <a:ext cx="158889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£16.02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£33.98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32504" y="3873624"/>
            <a:ext cx="1040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£3.52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C92DA5C-8A84-AB48-BDAC-0DAD76A2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4698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066"/>
            <a:ext cx="1000120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B4EC39-269C-ED4B-AB7E-53356F1D2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563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Multiplication with Decimals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7568" y="890763"/>
            <a:ext cx="9984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11624" y="2190199"/>
                <a:ext cx="9840416" cy="2846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We first need to master multiplication of whole numbers</a:t>
                </a:r>
                <a:r>
                  <a:rPr lang="en-US" sz="2400" b="1" dirty="0"/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charset="0"/>
                  <a:buChar char="•"/>
                </a:pPr>
                <a:r>
                  <a:rPr lang="en-US" sz="2400" dirty="0"/>
                  <a:t>Multiplication is simply repeated addition.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    For example: 3 + 3 + 3 + 3 + 3 + 3 + 3 + 3 = 8 lots of 3 = 8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</a:p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Knowledge of multiplication tables up to 10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10 is necessary.</a:t>
                </a:r>
              </a:p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Part of the multiplication grid is shown next to remind you how to multiply whole numbers.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190199"/>
                <a:ext cx="9840416" cy="2846933"/>
              </a:xfrm>
              <a:prstGeom prst="rect">
                <a:avLst/>
              </a:prstGeom>
              <a:blipFill rotWithShape="1">
                <a:blip r:embed="rId2"/>
                <a:stretch>
                  <a:fillRect l="-867" t="-1499" b="-4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7">
            <a:extLst>
              <a:ext uri="{FF2B5EF4-FFF2-40B4-BE49-F238E27FC236}">
                <a16:creationId xmlns:a16="http://schemas.microsoft.com/office/drawing/2014/main" id="{891CFD55-1B84-8645-99C4-4B59BCBA4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882FCC-4C97-154C-8222-8F90F6B720C3}"/>
              </a:ext>
            </a:extLst>
          </p:cNvPr>
          <p:cNvSpPr/>
          <p:nvPr/>
        </p:nvSpPr>
        <p:spPr bwMode="auto">
          <a:xfrm>
            <a:off x="2567608" y="2060848"/>
            <a:ext cx="9433048" cy="331236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5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22057"/>
            <a:ext cx="99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+mj-lt"/>
              </a:rPr>
              <a:t>Multiplication Grid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901700"/>
            <a:ext cx="55245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00219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0"/>
            <a:ext cx="99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+mj-lt"/>
              </a:rPr>
              <a:t>Multiplication with Decimals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76CDD3-68F6-134D-A5D2-1EDC96C665F0}"/>
                  </a:ext>
                </a:extLst>
              </p:cNvPr>
              <p:cNvSpPr/>
              <p:nvPr/>
            </p:nvSpPr>
            <p:spPr>
              <a:xfrm>
                <a:off x="2207568" y="777607"/>
                <a:ext cx="9649072" cy="1685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                          </a:t>
                </a:r>
                <a:r>
                  <a:rPr lang="en-US" sz="2400" dirty="0"/>
                  <a:t>We now extend our multiplication to decimals.</a:t>
                </a:r>
                <a:endParaRPr lang="en-US" dirty="0"/>
              </a:p>
              <a:p>
                <a:pPr>
                  <a:spcAft>
                    <a:spcPts val="300"/>
                  </a:spcAft>
                </a:pPr>
                <a:r>
                  <a:rPr lang="en-US" sz="2400" b="1" dirty="0"/>
                  <a:t>Example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You know that  35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19 = 665.  Deduce the value of :</a:t>
                </a:r>
              </a:p>
              <a:p>
                <a:r>
                  <a:rPr lang="en-US" sz="2400" dirty="0"/>
                  <a:t>     a) 3.5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19        b) 3.5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           c) 350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        d) 350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190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76CDD3-68F6-134D-A5D2-1EDC96C665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777607"/>
                <a:ext cx="9649072" cy="1685077"/>
              </a:xfrm>
              <a:prstGeom prst="rect">
                <a:avLst/>
              </a:prstGeom>
              <a:blipFill>
                <a:blip r:embed="rId2"/>
                <a:stretch>
                  <a:fillRect l="-920" t="-2239" b="-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DF5D4E-7503-AA48-B7A7-4B5252D8392B}"/>
                  </a:ext>
                </a:extLst>
              </p:cNvPr>
              <p:cNvSpPr txBox="1"/>
              <p:nvPr/>
            </p:nvSpPr>
            <p:spPr>
              <a:xfrm>
                <a:off x="2279576" y="2462684"/>
                <a:ext cx="9984432" cy="2728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Solution</a:t>
                </a: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3.5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19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66.5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3.5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665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6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FontTx/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</a:rPr>
                  <a:t>350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350 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19=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665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457200" indent="-457200">
                  <a:spcAft>
                    <a:spcPts val="600"/>
                  </a:spcAft>
                  <a:buFontTx/>
                  <a:buAutoNum type="alphaLcParenR"/>
                </a:pPr>
                <a:r>
                  <a:rPr lang="en-GB" sz="2400" dirty="0">
                    <a:solidFill>
                      <a:srgbClr val="FF0000"/>
                    </a:solidFill>
                  </a:rPr>
                  <a:t>350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190 = 35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 = 35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 = 665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100 = 66500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DF5D4E-7503-AA48-B7A7-4B5252D83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462684"/>
                <a:ext cx="9984432" cy="2728439"/>
              </a:xfrm>
              <a:prstGeom prst="rect">
                <a:avLst/>
              </a:prstGeom>
              <a:blipFill>
                <a:blip r:embed="rId3"/>
                <a:stretch>
                  <a:fillRect l="-888" t="-1389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/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C7EEFD-DFDE-804E-BA62-B020D3691B29}"/>
                  </a:ext>
                </a:extLst>
              </p:cNvPr>
              <p:cNvSpPr txBox="1"/>
              <p:nvPr/>
            </p:nvSpPr>
            <p:spPr>
              <a:xfrm>
                <a:off x="2265076" y="5372507"/>
                <a:ext cx="101531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Note</a:t>
                </a:r>
                <a:r>
                  <a:rPr lang="en-US" sz="2400" dirty="0"/>
                  <a:t>: for 3.5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1.9, note that there is ONE digit in the tenths column for each number and the answer is 35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19 = 665 with TWO digits after the decimal place, that </a:t>
                </a:r>
                <a:r>
                  <a:rPr lang="en-US" sz="2400"/>
                  <a:t>is 6.65.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C7EEFD-DFDE-804E-BA62-B020D3691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076" y="5372507"/>
                <a:ext cx="10153128" cy="1200329"/>
              </a:xfrm>
              <a:prstGeom prst="rect">
                <a:avLst/>
              </a:prstGeom>
              <a:blipFill>
                <a:blip r:embed="rId5"/>
                <a:stretch>
                  <a:fillRect l="-874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555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7568" y="0"/>
            <a:ext cx="99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latin typeface="+mj-lt"/>
              </a:rPr>
              <a:t>Multiplication Problems in Context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4A34BA4-9716-4748-9853-6E4377F4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/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D5A1BD2-0F7E-154F-B038-93CFADF13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922" y="-1306286"/>
                <a:ext cx="437940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2D1102B-2B98-F94D-BA3E-37B93DE174E8}"/>
              </a:ext>
            </a:extLst>
          </p:cNvPr>
          <p:cNvSpPr txBox="1"/>
          <p:nvPr/>
        </p:nvSpPr>
        <p:spPr>
          <a:xfrm>
            <a:off x="2231232" y="789205"/>
            <a:ext cx="9361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A meal for an adult costs £4.99 and a meal for a child costs £2.25.        Find the total cost of 2 adult and 4 child meals.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150368-AFC0-424E-A96C-A7B033527F73}"/>
              </a:ext>
            </a:extLst>
          </p:cNvPr>
          <p:cNvSpPr txBox="1"/>
          <p:nvPr/>
        </p:nvSpPr>
        <p:spPr>
          <a:xfrm>
            <a:off x="2233678" y="3013501"/>
            <a:ext cx="9840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Chain is sold for £2.44 per </a:t>
            </a:r>
            <a:r>
              <a:rPr lang="en-US" sz="2400" dirty="0" err="1"/>
              <a:t>metre</a:t>
            </a:r>
            <a:r>
              <a:rPr lang="en-US" sz="2400" dirty="0"/>
              <a:t>.  Find the cost of 3.2 </a:t>
            </a:r>
            <a:r>
              <a:rPr lang="en-US" sz="2400" dirty="0" err="1"/>
              <a:t>metres</a:t>
            </a:r>
            <a:r>
              <a:rPr lang="en-US" sz="2400" dirty="0"/>
              <a:t> of chain.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17AA1D-BE00-A14C-ACB9-FA335FC0F15B}"/>
              </a:ext>
            </a:extLst>
          </p:cNvPr>
          <p:cNvSpPr txBox="1"/>
          <p:nvPr/>
        </p:nvSpPr>
        <p:spPr>
          <a:xfrm>
            <a:off x="2231232" y="4930022"/>
            <a:ext cx="100811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dirty="0"/>
              <a:t>Apples are sold for £1.06 per kilogram.  Find the cost of 2.4 kg of apples.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52E864-537D-9B4C-8A59-4F8201C08C29}"/>
                  </a:ext>
                </a:extLst>
              </p:cNvPr>
              <p:cNvSpPr txBox="1"/>
              <p:nvPr/>
            </p:nvSpPr>
            <p:spPr>
              <a:xfrm>
                <a:off x="2238749" y="2037943"/>
                <a:ext cx="95050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Total cost = 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£4.99+4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£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2.25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£9.98 + £9.00 = £18.98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52E864-537D-9B4C-8A59-4F8201C08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49" y="2037943"/>
                <a:ext cx="9505056" cy="830997"/>
              </a:xfrm>
              <a:prstGeom prst="rect">
                <a:avLst/>
              </a:prstGeom>
              <a:blipFill>
                <a:blip r:embed="rId3"/>
                <a:stretch>
                  <a:fillRect l="-933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1CF921-04BA-8A4F-AA22-82B0E00BF636}"/>
                  </a:ext>
                </a:extLst>
              </p:cNvPr>
              <p:cNvSpPr txBox="1"/>
              <p:nvPr/>
            </p:nvSpPr>
            <p:spPr>
              <a:xfrm>
                <a:off x="2238749" y="3844498"/>
                <a:ext cx="9617891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Cost = £2.44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3.2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=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244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244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7808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=£7.808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≈£7.81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1CF921-04BA-8A4F-AA22-82B0E00BF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749" y="3844498"/>
                <a:ext cx="9617891" cy="995144"/>
              </a:xfrm>
              <a:prstGeom prst="rect">
                <a:avLst/>
              </a:prstGeom>
              <a:blipFill>
                <a:blip r:embed="rId4"/>
                <a:stretch>
                  <a:fillRect l="-922" t="-3797"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875F8B-5C57-2441-94EA-CFA8A0573BA9}"/>
                  </a:ext>
                </a:extLst>
              </p:cNvPr>
              <p:cNvSpPr txBox="1"/>
              <p:nvPr/>
            </p:nvSpPr>
            <p:spPr>
              <a:xfrm>
                <a:off x="2351584" y="5805264"/>
                <a:ext cx="9392221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Cost = £1.06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106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106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2544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=£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544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≈£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875F8B-5C57-2441-94EA-CFA8A0573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5805264"/>
                <a:ext cx="9392221" cy="616964"/>
              </a:xfrm>
              <a:prstGeom prst="rect">
                <a:avLst/>
              </a:prstGeom>
              <a:blipFill>
                <a:blip r:embed="rId5"/>
                <a:stretch>
                  <a:fillRect l="-945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008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7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4098708" y="849018"/>
                <a:ext cx="6514864" cy="2590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US" sz="2400" dirty="0"/>
                  <a:t>Calculate: 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7.3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2.1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)   9.8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1.31</m:t>
                    </m:r>
                  </m:oMath>
                </a14:m>
                <a:r>
                  <a:rPr lang="en-GB" sz="2400" dirty="0"/>
                  <a:t> </a:t>
                </a:r>
                <a:endParaRPr lang="en-US" sz="2400" dirty="0"/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c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4.27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8.6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3.51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2.08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e</m:t>
                      </m:r>
                      <m:r>
                        <a:rPr lang="en-GB" sz="2400" b="0" i="0" smtClean="0">
                          <a:latin typeface="Cambria Math"/>
                          <a:ea typeface="Cambria Math" panose="02040503050406030204" pitchFamily="18" charset="0"/>
                        </a:rPr>
                        <m:t>)   1.05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>
                          <a:latin typeface="Cambria Math" charset="0"/>
                          <a:ea typeface="Cambria Math" panose="02040503050406030204" pitchFamily="18" charset="0"/>
                        </a:rPr>
                        <m:t> 2.4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708" y="849018"/>
                <a:ext cx="6514864" cy="2590453"/>
              </a:xfrm>
              <a:prstGeom prst="rect">
                <a:avLst/>
              </a:prstGeom>
              <a:blipFill rotWithShape="1">
                <a:blip r:embed="rId2"/>
                <a:stretch>
                  <a:fillRect l="-1310" t="-1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639616" y="370155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400" dirty="0"/>
              <a:t>Find the cost of 7 sandwiches, each costing £3.79.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392884" y="1199481"/>
            <a:ext cx="1558440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15.33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12.838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36.722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7.3008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2.52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15680" y="4697540"/>
            <a:ext cx="6258445" cy="1315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/>
              <a:t>Apples are sold for £3.04 per kilogram.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Find the cost of 2.25 kilograms of apples.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Find the cost of 6.7 kilograms of apples.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2031" y="4815234"/>
            <a:ext cx="1588897" cy="117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£6.84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£20.37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7696" y="3705262"/>
            <a:ext cx="12827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£26.53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09A32EA4-C900-0949-8E98-CE12A7C8E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98858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238" y="2261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CD3D3-8A0C-AF43-90B4-90F71C33F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5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-1322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Division with Decimals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5237" y="710380"/>
            <a:ext cx="57190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62746" y="1273691"/>
                <a:ext cx="9515249" cy="387798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200"/>
                  </a:spcAft>
                  <a:buFont typeface="Arial" charset="0"/>
                  <a:buChar char="•"/>
                </a:pPr>
                <a:r>
                  <a:rPr lang="en-US" sz="2400" dirty="0"/>
                  <a:t>The number being divided is called the </a:t>
                </a:r>
                <a:r>
                  <a:rPr lang="en-US" sz="2400" b="1" dirty="0"/>
                  <a:t>dividend</a:t>
                </a:r>
                <a:r>
                  <a:rPr lang="en-US" sz="2400" dirty="0"/>
                  <a:t> and the number which the dividend is being </a:t>
                </a:r>
                <a:r>
                  <a:rPr lang="en-US" sz="2400" i="1" dirty="0"/>
                  <a:t>divided by </a:t>
                </a:r>
                <a:r>
                  <a:rPr lang="en-US" sz="2400" dirty="0"/>
                  <a:t>is called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.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2400" dirty="0"/>
                  <a:t>In the example, 	631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4,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	631 is the </a:t>
                </a:r>
                <a:r>
                  <a:rPr lang="en-US" sz="2400" b="1" dirty="0"/>
                  <a:t>dividend</a:t>
                </a:r>
                <a:r>
                  <a:rPr lang="en-US" sz="2400" dirty="0"/>
                  <a:t> and 4 is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.</a:t>
                </a:r>
              </a:p>
              <a:p>
                <a:pPr marL="342900" indent="-342900">
                  <a:spcAft>
                    <a:spcPts val="600"/>
                  </a:spcAft>
                  <a:buFont typeface="Arial" charset="0"/>
                  <a:buChar char="•"/>
                </a:pPr>
                <a:r>
                  <a:rPr lang="en-US" sz="2400" dirty="0"/>
                  <a:t>Sometimes, we need to add decimal places to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		</a:t>
                </a:r>
                <a:r>
                  <a:rPr lang="en-US" sz="2400" i="1" dirty="0"/>
                  <a:t>To a whole number, we add a decimal point and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i="1" dirty="0"/>
                  <a:t>           as many zeros as we need (see example below).</a:t>
                </a:r>
              </a:p>
              <a:p>
                <a:r>
                  <a:rPr lang="en-US" sz="2400" i="1" dirty="0"/>
                  <a:t>		To a decimal number, we add as many zeros </a:t>
                </a:r>
              </a:p>
              <a:p>
                <a:r>
                  <a:rPr lang="en-US" sz="2400" i="1" dirty="0"/>
                  <a:t>		following the final digit as we need.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746" y="1273691"/>
                <a:ext cx="9515249" cy="3877985"/>
              </a:xfrm>
              <a:prstGeom prst="rect">
                <a:avLst/>
              </a:prstGeom>
              <a:blipFill>
                <a:blip r:embed="rId2"/>
                <a:stretch>
                  <a:fillRect l="-800" t="-977" b="-2280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038309" y="6383676"/>
            <a:ext cx="63229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Take care to line up the decimal points.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04312" y="5772899"/>
            <a:ext cx="2324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Answer: 157.75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0371" y="5675138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33257" y="5838514"/>
                <a:ext cx="17892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 631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257" y="5838514"/>
                <a:ext cx="1789272" cy="461665"/>
              </a:xfrm>
              <a:prstGeom prst="rect">
                <a:avLst/>
              </a:prstGeom>
              <a:blipFill>
                <a:blip r:embed="rId3"/>
                <a:stretch>
                  <a:fillRect t="-8108" r="-352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731722" y="5829024"/>
            <a:ext cx="1576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6 3 1 . 0 0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0748" y="5859802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4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6744072" y="5845312"/>
            <a:ext cx="0" cy="37086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769912" y="5838515"/>
            <a:ext cx="1369652" cy="679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744072" y="5359222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1 5 7 . 7 5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41C87C2A-43F4-954E-A2D6-76119F1B0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AAA32-ECD7-3645-805E-794199DCE328}"/>
              </a:ext>
            </a:extLst>
          </p:cNvPr>
          <p:cNvSpPr txBox="1"/>
          <p:nvPr/>
        </p:nvSpPr>
        <p:spPr>
          <a:xfrm>
            <a:off x="5588000" y="5613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3A095-676E-674C-A8CF-FC0029B59D9B}"/>
              </a:ext>
            </a:extLst>
          </p:cNvPr>
          <p:cNvSpPr/>
          <p:nvPr/>
        </p:nvSpPr>
        <p:spPr bwMode="auto">
          <a:xfrm>
            <a:off x="2442159" y="1155737"/>
            <a:ext cx="9558497" cy="416321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1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20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010"/>
            <a:ext cx="998442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Division with Decimals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33742" y="2034771"/>
                <a:ext cx="1875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38.4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15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42" y="2034771"/>
                <a:ext cx="1875835" cy="461665"/>
              </a:xfrm>
              <a:prstGeom prst="rect">
                <a:avLst/>
              </a:prstGeom>
              <a:blipFill>
                <a:blip r:embed="rId2"/>
                <a:stretch>
                  <a:fillRect l="-4698" t="-7895" r="-4027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960631" y="1052736"/>
            <a:ext cx="2908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Further examples: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43092" y="2002173"/>
            <a:ext cx="1972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15</a:t>
            </a:r>
            <a:r>
              <a:rPr lang="en-US" dirty="0"/>
              <a:t>   </a:t>
            </a:r>
            <a:r>
              <a:rPr lang="en-US" sz="2400" dirty="0"/>
              <a:t>3 8.</a:t>
            </a:r>
            <a:r>
              <a:rPr lang="en-US" sz="2400" baseline="30000" dirty="0"/>
              <a:t>8</a:t>
            </a:r>
            <a:r>
              <a:rPr lang="en-US" sz="2400" dirty="0"/>
              <a:t>4</a:t>
            </a:r>
            <a:r>
              <a:rPr lang="en-US" sz="2400" baseline="30000" dirty="0"/>
              <a:t>9</a:t>
            </a:r>
            <a:r>
              <a:rPr lang="en-US" sz="2400" dirty="0"/>
              <a:t>0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6930290" y="1959440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6930290" y="1959440"/>
            <a:ext cx="1082428" cy="6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135917" y="1558987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2. 5 6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328" y="1916001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2.56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930290" y="3232446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6930291" y="3228304"/>
            <a:ext cx="1344523" cy="482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33742" y="3226520"/>
                <a:ext cx="187583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24.6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742" y="3226520"/>
                <a:ext cx="1875835" cy="769441"/>
              </a:xfrm>
              <a:prstGeom prst="rect">
                <a:avLst/>
              </a:prstGeom>
              <a:blipFill>
                <a:blip r:embed="rId3"/>
                <a:stretch>
                  <a:fillRect l="-4698" t="-4839" r="-4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930290" y="327277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2 4 . 6</a:t>
            </a:r>
            <a:r>
              <a:rPr lang="en-US" sz="2400" baseline="30000" dirty="0"/>
              <a:t>6</a:t>
            </a:r>
            <a:r>
              <a:rPr lang="en-US" sz="2400" dirty="0"/>
              <a:t>0</a:t>
            </a:r>
            <a:r>
              <a:rPr lang="en-US" sz="2400" baseline="30000" dirty="0"/>
              <a:t>12</a:t>
            </a:r>
            <a:r>
              <a:rPr lang="en-US" sz="2400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77296" y="326274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88236" y="2801083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1 . 0 2  5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48328" y="3226520"/>
            <a:ext cx="2153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1.025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284082" y="4907925"/>
                <a:ext cx="1962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714.84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8 =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082" y="4907925"/>
                <a:ext cx="1962397" cy="461665"/>
              </a:xfrm>
              <a:prstGeom prst="rect">
                <a:avLst/>
              </a:prstGeom>
              <a:blipFill>
                <a:blip r:embed="rId4"/>
                <a:stretch>
                  <a:fillRect l="-4487" t="-7895" r="-320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/>
          <p:cNvCxnSpPr/>
          <p:nvPr/>
        </p:nvCxnSpPr>
        <p:spPr bwMode="auto">
          <a:xfrm flipV="1">
            <a:off x="6763601" y="4870592"/>
            <a:ext cx="1653878" cy="48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>
            <a:off x="6763601" y="4870592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6293600" y="4924455"/>
            <a:ext cx="405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93520" y="4924455"/>
            <a:ext cx="1952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  <a:r>
              <a:rPr lang="en-US" sz="2400" baseline="30000" dirty="0"/>
              <a:t>7</a:t>
            </a:r>
            <a:r>
              <a:rPr lang="en-US" sz="2400" dirty="0"/>
              <a:t>1</a:t>
            </a:r>
            <a:r>
              <a:rPr lang="en-US" sz="2400" baseline="30000" dirty="0"/>
              <a:t>7</a:t>
            </a:r>
            <a:r>
              <a:rPr lang="en-US" sz="2400" dirty="0"/>
              <a:t>4 .</a:t>
            </a:r>
            <a:r>
              <a:rPr lang="en-US" sz="2400" baseline="30000" dirty="0"/>
              <a:t>2</a:t>
            </a:r>
            <a:r>
              <a:rPr lang="en-US" sz="2400" dirty="0"/>
              <a:t>8</a:t>
            </a:r>
            <a:r>
              <a:rPr lang="en-US" sz="2400" baseline="30000" dirty="0"/>
              <a:t>4</a:t>
            </a:r>
            <a:r>
              <a:rPr lang="en-US" sz="2400" dirty="0"/>
              <a:t>4</a:t>
            </a:r>
            <a:r>
              <a:rPr lang="en-US" sz="2400" baseline="30000" dirty="0"/>
              <a:t>4</a:t>
            </a:r>
            <a:r>
              <a:rPr lang="en-US" sz="2400" dirty="0"/>
              <a:t>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01009" y="4452766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8 9  . 3 5 5 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9048328" y="4870592"/>
            <a:ext cx="24961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89.0355</a:t>
            </a:r>
          </a:p>
          <a:p>
            <a:endParaRPr lang="en-US" dirty="0"/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88EC88B0-DDDB-3347-A902-2192B65C9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660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" grpId="0"/>
      <p:bldP spid="6" grpId="0"/>
      <p:bldP spid="23" grpId="0"/>
      <p:bldP spid="24" grpId="0"/>
      <p:bldP spid="27" grpId="0"/>
      <p:bldP spid="30" grpId="0"/>
      <p:bldP spid="41" grpId="0"/>
      <p:bldP spid="42" grpId="0"/>
      <p:bldP spid="43" grpId="0"/>
      <p:bldP spid="44" grpId="0"/>
      <p:bldP spid="60" grpId="0"/>
      <p:bldP spid="61" grpId="0"/>
      <p:bldP spid="63" grpId="0"/>
      <p:bldP spid="153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478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Division with Decimals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7568" y="886830"/>
            <a:ext cx="10009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What happens when we divide a decimal number by a decimal number?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778724" y="5938303"/>
            <a:ext cx="0" cy="41822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cxnSpLocks/>
          </p:cNvCxnSpPr>
          <p:nvPr/>
        </p:nvCxnSpPr>
        <p:spPr bwMode="auto">
          <a:xfrm flipV="1">
            <a:off x="6763602" y="5938303"/>
            <a:ext cx="1617031" cy="482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174235" y="5939732"/>
                <a:ext cx="221887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246.48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235" y="5939732"/>
                <a:ext cx="2218877" cy="769441"/>
              </a:xfrm>
              <a:prstGeom prst="rect">
                <a:avLst/>
              </a:prstGeom>
              <a:blipFill>
                <a:blip r:embed="rId2"/>
                <a:stretch>
                  <a:fillRect l="-4000" t="-8333" r="-3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765693" y="5987767"/>
            <a:ext cx="180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2 4 6 . </a:t>
            </a:r>
            <a:r>
              <a:rPr lang="en-US" sz="2400" baseline="30000" dirty="0"/>
              <a:t>6</a:t>
            </a:r>
            <a:r>
              <a:rPr lang="en-US" sz="2400" dirty="0"/>
              <a:t>4</a:t>
            </a:r>
            <a:r>
              <a:rPr lang="en-US" sz="2400" baseline="30000" dirty="0"/>
              <a:t>16</a:t>
            </a:r>
            <a:r>
              <a:rPr lang="en-US" sz="2400" dirty="0"/>
              <a:t>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74982" y="593830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29595" y="5431999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1 0 . 2  7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26898" y="5971170"/>
            <a:ext cx="2153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 10.27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11442" y="1349440"/>
                <a:ext cx="3836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24.648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2.4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442" y="1349440"/>
                <a:ext cx="383630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385" t="-9211" r="-174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27548" y="1827818"/>
                <a:ext cx="10369151" cy="3877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First we need to convert the </a:t>
                </a:r>
                <a:r>
                  <a:rPr lang="en-US" sz="2400" b="1" dirty="0"/>
                  <a:t>divisor</a:t>
                </a:r>
                <a:r>
                  <a:rPr lang="en-US" sz="2400" dirty="0"/>
                  <a:t> into a whole number.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To do this, we multiply </a:t>
                </a:r>
                <a:r>
                  <a:rPr lang="en-US" sz="2400" i="1" dirty="0"/>
                  <a:t>both</a:t>
                </a:r>
                <a:r>
                  <a:rPr lang="en-US" sz="2400" dirty="0"/>
                  <a:t> </a:t>
                </a:r>
                <a:r>
                  <a:rPr lang="en-US" sz="2400" b="1" dirty="0"/>
                  <a:t>divisor </a:t>
                </a:r>
                <a:r>
                  <a:rPr lang="en-US" sz="2400" dirty="0"/>
                  <a:t>and </a:t>
                </a:r>
                <a:r>
                  <a:rPr lang="en-US" sz="2400" b="1" dirty="0"/>
                  <a:t>dividend </a:t>
                </a:r>
                <a:r>
                  <a:rPr lang="en-US" sz="2400" dirty="0"/>
                  <a:t>by 10, or by 100, or by 1000, or </a:t>
                </a:r>
                <a:r>
                  <a:rPr lang="is-IS" sz="2400" dirty="0"/>
                  <a:t>whichever it is that will make the </a:t>
                </a:r>
                <a:r>
                  <a:rPr lang="is-IS" sz="2400" b="1" dirty="0"/>
                  <a:t>divisor</a:t>
                </a:r>
                <a:r>
                  <a:rPr lang="is-IS" sz="2400" dirty="0"/>
                  <a:t> whole.</a:t>
                </a:r>
              </a:p>
              <a:p>
                <a:pPr algn="ctr"/>
                <a:r>
                  <a:rPr lang="is-IS" sz="2400" dirty="0"/>
                  <a:t>In the example above, we multiply both by 10 </a:t>
                </a:r>
              </a:p>
              <a:p>
                <a:pPr algn="ctr"/>
                <a:r>
                  <a:rPr lang="is-IS" sz="2400" dirty="0"/>
                  <a:t>(because 2.4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is-IS" sz="2400" dirty="0"/>
                  <a:t>10 = 24, i.e. </a:t>
                </a:r>
                <a:r>
                  <a:rPr lang="en-US" sz="2400" dirty="0"/>
                  <a:t>a whole number).</a:t>
                </a:r>
                <a:endParaRPr lang="is-IS" sz="2400" dirty="0"/>
              </a:p>
              <a:p>
                <a:pPr algn="ctr"/>
                <a:endParaRPr lang="is-IS" sz="2400" dirty="0"/>
              </a:p>
              <a:p>
                <a:pPr algn="ctr"/>
                <a:r>
                  <a:rPr lang="en-US" sz="2400" dirty="0"/>
                  <a:t>24.648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2.4  =  246.48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24</a:t>
                </a:r>
              </a:p>
              <a:p>
                <a:endParaRPr lang="en-US" sz="2400" dirty="0"/>
              </a:p>
              <a:p>
                <a:pPr algn="ctr"/>
                <a:r>
                  <a:rPr lang="en-US" sz="2400" dirty="0"/>
                  <a:t>Then we continue as before: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548" y="1827818"/>
                <a:ext cx="10369151" cy="3877985"/>
              </a:xfrm>
              <a:prstGeom prst="rect">
                <a:avLst/>
              </a:prstGeom>
              <a:blipFill rotWithShape="1">
                <a:blip r:embed="rId4"/>
                <a:stretch>
                  <a:fillRect t="-1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7">
            <a:extLst>
              <a:ext uri="{FF2B5EF4-FFF2-40B4-BE49-F238E27FC236}">
                <a16:creationId xmlns:a16="http://schemas.microsoft.com/office/drawing/2014/main" id="{C076F920-EAC2-6042-BCBE-13C246F7F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8508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/>
      <p:bldP spid="41" grpId="0"/>
      <p:bldP spid="42" grpId="0"/>
      <p:bldP spid="4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742" y="5694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967240" y="869836"/>
                <a:ext cx="6514864" cy="2590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US" sz="2400" dirty="0"/>
                  <a:t>Find: 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US" sz="2400" dirty="0"/>
                  <a:t>714.84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7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US" sz="2400" dirty="0"/>
                  <a:t>6.3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:r>
                  <a:rPr lang="en-GB" sz="2400" dirty="0"/>
                  <a:t>9.8</a:t>
                </a:r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4</a:t>
                </a: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9.8</m:t>
                    </m:r>
                    <m:r>
                      <m:rPr>
                        <m:nor/>
                      </m:rPr>
                      <a:rPr lang="en-US" sz="2400" dirty="0"/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 marL="457200" indent="-457200">
                  <a:spcAft>
                    <a:spcPts val="400"/>
                  </a:spcAft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m:rPr>
                        <m:nor/>
                      </m:rPr>
                      <a:rPr lang="en-GB" sz="2400" dirty="0"/>
                      <m:t>88.5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15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240" y="869836"/>
                <a:ext cx="6514864" cy="2590453"/>
              </a:xfrm>
              <a:prstGeom prst="rect">
                <a:avLst/>
              </a:prstGeom>
              <a:blipFill>
                <a:blip r:embed="rId2"/>
                <a:stretch>
                  <a:fillRect l="-1365" t="-1463" b="-3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2400135" y="3680200"/>
            <a:ext cx="9649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400" dirty="0"/>
              <a:t>Doing odd-jobs, Oliver and his 3 siblings earn a total of £51.12. They share this amount equally. How much do they each receive?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834976" y="1297310"/>
            <a:ext cx="2021707" cy="2503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102.12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1.575</a:t>
            </a: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2.465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1.64333</a:t>
            </a:r>
            <a:r>
              <a:rPr lang="is-IS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….</a:t>
            </a:r>
            <a:endParaRPr lang="en-GB" sz="2400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indent="-457200">
              <a:spcAft>
                <a:spcPts val="400"/>
              </a:spcAft>
              <a:buFontTx/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25.9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00135" y="4885831"/>
            <a:ext cx="8092280" cy="1315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sz="2400" dirty="0"/>
              <a:t>A rope is 38.52 </a:t>
            </a:r>
            <a:r>
              <a:rPr lang="en-US" sz="2400" dirty="0" err="1"/>
              <a:t>metres</a:t>
            </a:r>
            <a:r>
              <a:rPr lang="en-US" sz="2400" dirty="0"/>
              <a:t> long. </a:t>
            </a: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/>
              <a:t>It is cut into 4 equal lengths. How long is each length?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It is cut into 15 equal lengths. How long is each length?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5768" y="4972862"/>
            <a:ext cx="1758815" cy="1177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9.63 m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2.568 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33282" y="4511197"/>
            <a:ext cx="1423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  </a:t>
            </a:r>
            <a:r>
              <a:rPr lang="en-US" sz="2400" dirty="0">
                <a:solidFill>
                  <a:srgbClr val="FF0000"/>
                </a:solidFill>
              </a:rPr>
              <a:t>£12.78 </a:t>
            </a:r>
          </a:p>
          <a:p>
            <a:endParaRPr lang="en-US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53CD1327-A22C-0648-B38E-AE67C52AE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2962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/>
      <p:bldP spid="8" grpId="0"/>
      <p:bldP spid="9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19962-8943-9D45-9D56-17DEC12A8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 Calculations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67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99" y="2608264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9967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</a:t>
            </a:r>
            <a:r>
              <a:rPr lang="en-US" altLang="en-US" sz="2400">
                <a:solidFill>
                  <a:srgbClr val="00B050"/>
                </a:solidFill>
              </a:rPr>
              <a:t>to for the </a:t>
            </a:r>
            <a:r>
              <a:rPr lang="en-US" altLang="en-US" sz="2400" b="1">
                <a:solidFill>
                  <a:srgbClr val="00B050"/>
                </a:solidFill>
              </a:rPr>
              <a:t>Unit audit.</a:t>
            </a:r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77666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0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7641</TotalTime>
  <Words>2020</Words>
  <Application>Microsoft Macintosh PowerPoint</Application>
  <PresentationFormat>Widescreen</PresentationFormat>
  <Paragraphs>346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Alapértelmezett terv</vt:lpstr>
      <vt:lpstr>Supporting and Enhancing Mathematics and Statistics UNIT: Decimal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283</cp:revision>
  <cp:lastPrinted>2016-10-17T08:47:54Z</cp:lastPrinted>
  <dcterms:created xsi:type="dcterms:W3CDTF">2012-10-10T19:07:13Z</dcterms:created>
  <dcterms:modified xsi:type="dcterms:W3CDTF">2020-04-20T18:55:38Z</dcterms:modified>
</cp:coreProperties>
</file>