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355" r:id="rId5"/>
    <p:sldId id="345" r:id="rId6"/>
    <p:sldId id="374" r:id="rId7"/>
    <p:sldId id="425" r:id="rId8"/>
    <p:sldId id="401" r:id="rId9"/>
    <p:sldId id="378" r:id="rId10"/>
    <p:sldId id="379" r:id="rId11"/>
    <p:sldId id="405" r:id="rId12"/>
    <p:sldId id="399" r:id="rId13"/>
    <p:sldId id="427" r:id="rId14"/>
    <p:sldId id="407" r:id="rId15"/>
    <p:sldId id="408" r:id="rId16"/>
    <p:sldId id="410" r:id="rId17"/>
    <p:sldId id="434" r:id="rId18"/>
    <p:sldId id="436" r:id="rId19"/>
    <p:sldId id="411" r:id="rId20"/>
    <p:sldId id="412" r:id="rId21"/>
    <p:sldId id="413" r:id="rId22"/>
    <p:sldId id="439" r:id="rId23"/>
    <p:sldId id="442" r:id="rId24"/>
    <p:sldId id="416" r:id="rId25"/>
    <p:sldId id="417" r:id="rId26"/>
    <p:sldId id="418" r:id="rId27"/>
    <p:sldId id="445" r:id="rId28"/>
    <p:sldId id="419" r:id="rId29"/>
    <p:sldId id="420" r:id="rId3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87"/>
    <p:restoredTop sz="94656"/>
  </p:normalViewPr>
  <p:slideViewPr>
    <p:cSldViewPr>
      <p:cViewPr varScale="1">
        <p:scale>
          <a:sx n="107" d="100"/>
          <a:sy n="107" d="100"/>
        </p:scale>
        <p:origin x="1208" y="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4/21/20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Formulae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1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Formulae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3741" y="781371"/>
            <a:ext cx="77048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In formulae, letters are used to represent numbers.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 through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816" y="2705139"/>
            <a:ext cx="63345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GB" sz="2400" dirty="0"/>
              <a:t>Using Formulae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Construct and Use Simple Formulae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Substitution into Formulae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More Complex Formulae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Changing the Subject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21B005A-8ABC-6347-A210-3BEF7279F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6595"/>
            <a:ext cx="211100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</p:txBody>
      </p:sp>
    </p:spTree>
    <p:extLst>
      <p:ext uri="{BB962C8B-B14F-4D97-AF65-F5344CB8AC3E}">
        <p14:creationId xmlns:p14="http://schemas.microsoft.com/office/powerpoint/2010/main" val="354090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025" y="5665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Using Formulae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1891779"/>
            <a:ext cx="6480175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          For example,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                           A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/>
              <a:t> w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can be used to find the area of a rectangle.</a:t>
            </a:r>
          </a:p>
          <a:p>
            <a:endParaRPr lang="en-GB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3609763"/>
            <a:ext cx="7437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Here </a:t>
            </a:r>
            <a:r>
              <a:rPr lang="en-GB" sz="2400" i="1" dirty="0"/>
              <a:t>A </a:t>
            </a:r>
            <a:r>
              <a:rPr lang="en-GB" sz="2400" dirty="0"/>
              <a:t>is the area,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/>
              <a:t> </a:t>
            </a:r>
            <a:r>
              <a:rPr lang="en-GB" sz="2400" dirty="0"/>
              <a:t>the length and </a:t>
            </a:r>
            <a:r>
              <a:rPr lang="en-GB" sz="2400" i="1" dirty="0"/>
              <a:t>w </a:t>
            </a:r>
            <a:r>
              <a:rPr lang="en-GB" sz="2400" dirty="0"/>
              <a:t>the width.</a:t>
            </a:r>
          </a:p>
        </p:txBody>
      </p:sp>
      <p:sp>
        <p:nvSpPr>
          <p:cNvPr id="2" name="Rectangle 1"/>
          <p:cNvSpPr/>
          <p:nvPr/>
        </p:nvSpPr>
        <p:spPr>
          <a:xfrm>
            <a:off x="3657463" y="4532104"/>
            <a:ext cx="64194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In this formula,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 err="1"/>
              <a:t>w</a:t>
            </a:r>
            <a:r>
              <a:rPr lang="en-GB" sz="2400" i="1" dirty="0"/>
              <a:t> </a:t>
            </a:r>
            <a:r>
              <a:rPr lang="en-GB" sz="2400" dirty="0"/>
              <a:t>means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/>
              <a:t> </a:t>
            </a:r>
            <a:r>
              <a:rPr lang="en-GB" sz="2400" dirty="0"/>
              <a:t>× </a:t>
            </a:r>
            <a:r>
              <a:rPr lang="en-GB" sz="2400" i="1" dirty="0"/>
              <a:t>w</a:t>
            </a:r>
            <a:r>
              <a:rPr lang="en-GB" sz="2400" dirty="0"/>
              <a:t>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Formulae are usually written in this way,     </a:t>
            </a:r>
          </a:p>
          <a:p>
            <a:pPr algn="ctr"/>
            <a:r>
              <a:rPr lang="en-GB" sz="2400" dirty="0"/>
              <a:t>without multiplication signs.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825" t="45798" r="39763" b="28990"/>
          <a:stretch/>
        </p:blipFill>
        <p:spPr>
          <a:xfrm>
            <a:off x="8976319" y="1700808"/>
            <a:ext cx="2704961" cy="15706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8426" y="859548"/>
            <a:ext cx="9970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In formulae, letters are used to represent numbers.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98007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045" y="1280090"/>
            <a:ext cx="7416824" cy="16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The perimeter of a rectangle can be found </a:t>
            </a:r>
          </a:p>
          <a:p>
            <a:r>
              <a:rPr lang="en-GB" sz="2400" dirty="0"/>
              <a:t>using the formula:</a:t>
            </a:r>
          </a:p>
          <a:p>
            <a:pPr>
              <a:spcBef>
                <a:spcPts val="600"/>
              </a:spcBef>
            </a:pPr>
            <a:r>
              <a:rPr lang="en-GB" sz="2400" i="1" dirty="0"/>
              <a:t>                          P </a:t>
            </a:r>
            <a:r>
              <a:rPr lang="en-GB" sz="2400" dirty="0"/>
              <a:t>= 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GB" sz="2400" dirty="0"/>
              <a:t>+ 2</a:t>
            </a:r>
            <a:r>
              <a:rPr lang="en-GB" sz="2400" i="1" dirty="0"/>
              <a:t>w</a:t>
            </a:r>
          </a:p>
          <a:p>
            <a:r>
              <a:rPr lang="en-GB" sz="2400" dirty="0"/>
              <a:t>Here </a:t>
            </a:r>
            <a:r>
              <a:rPr lang="en-GB" sz="2400" i="1" dirty="0"/>
              <a:t>P </a:t>
            </a:r>
            <a:r>
              <a:rPr lang="en-GB" sz="2400" dirty="0"/>
              <a:t>is the perimeter, </a:t>
            </a:r>
            <a:r>
              <a:rPr lang="en-GB" sz="2400" i="1" dirty="0"/>
              <a:t>l </a:t>
            </a:r>
            <a:r>
              <a:rPr lang="en-GB" sz="2400" dirty="0"/>
              <a:t>the length and </a:t>
            </a:r>
            <a:r>
              <a:rPr lang="en-GB" sz="2400" i="1" dirty="0"/>
              <a:t>w </a:t>
            </a:r>
            <a:r>
              <a:rPr lang="en-GB" sz="2400" dirty="0"/>
              <a:t>the width.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36" y="2974729"/>
            <a:ext cx="93730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Use the formula above to find the perimeter if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/>
              <a:t> = 8 and </a:t>
            </a:r>
            <a:r>
              <a:rPr lang="en-GB" sz="2400" i="1" dirty="0"/>
              <a:t>w </a:t>
            </a:r>
            <a:r>
              <a:rPr lang="en-GB" sz="2400" dirty="0"/>
              <a:t>= 4.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5825" t="45798" r="39763" b="28990"/>
          <a:stretch/>
        </p:blipFill>
        <p:spPr>
          <a:xfrm>
            <a:off x="8904312" y="840266"/>
            <a:ext cx="2520280" cy="14633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27617" y="818425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0905" y="56902"/>
            <a:ext cx="996165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Using Formulae: Examples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2DC52-6713-3A41-9D9A-C326435943C9}"/>
              </a:ext>
            </a:extLst>
          </p:cNvPr>
          <p:cNvSpPr txBox="1"/>
          <p:nvPr/>
        </p:nvSpPr>
        <p:spPr>
          <a:xfrm>
            <a:off x="2604045" y="3501008"/>
            <a:ext cx="241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B28A6-A2BE-F141-9547-0B717937DED2}"/>
              </a:ext>
            </a:extLst>
          </p:cNvPr>
          <p:cNvSpPr txBox="1"/>
          <p:nvPr/>
        </p:nvSpPr>
        <p:spPr>
          <a:xfrm>
            <a:off x="2627617" y="3962673"/>
            <a:ext cx="9012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Given the information that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>
                <a:solidFill>
                  <a:srgbClr val="FF0000"/>
                </a:solidFill>
              </a:rPr>
              <a:t> = 8 and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= 4, the letters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and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are replaced by the numbers 8 and 4.</a:t>
            </a:r>
            <a:r>
              <a:rPr lang="en-US" sz="2400" dirty="0">
                <a:solidFill>
                  <a:srgbClr val="FF0000"/>
                </a:solidFill>
              </a:rPr>
              <a:t> This gives: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D76233-6129-EF45-AF5F-E544CA4D289E}"/>
              </a:ext>
            </a:extLst>
          </p:cNvPr>
          <p:cNvSpPr txBox="1"/>
          <p:nvPr/>
        </p:nvSpPr>
        <p:spPr>
          <a:xfrm>
            <a:off x="4727848" y="4941168"/>
            <a:ext cx="29523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2 × 8 + 2 × 4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   = 16 + 8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   =  24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1975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353" y="2176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Using Formulae: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686" y="1220450"/>
            <a:ext cx="995531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The final speed of a car is </a:t>
            </a:r>
            <a:r>
              <a:rPr lang="en-GB" sz="2400" i="1" dirty="0"/>
              <a:t>v </a:t>
            </a:r>
            <a:r>
              <a:rPr lang="en-GB" sz="2400" dirty="0"/>
              <a:t>and this can be calculated using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                               v </a:t>
            </a:r>
            <a:r>
              <a:rPr lang="en-GB" sz="2400" dirty="0"/>
              <a:t>= </a:t>
            </a:r>
            <a:r>
              <a:rPr lang="en-GB" sz="2400" i="1" dirty="0"/>
              <a:t>u </a:t>
            </a:r>
            <a:r>
              <a:rPr lang="en-GB" sz="2400" dirty="0"/>
              <a:t>+ </a:t>
            </a:r>
            <a:r>
              <a:rPr lang="en-GB" sz="2400" i="1" dirty="0"/>
              <a:t>a t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where </a:t>
            </a:r>
            <a:r>
              <a:rPr lang="en-GB" sz="2400" i="1" dirty="0"/>
              <a:t>u </a:t>
            </a:r>
            <a:r>
              <a:rPr lang="en-GB" sz="2400" dirty="0"/>
              <a:t>is the initial speed, </a:t>
            </a:r>
            <a:r>
              <a:rPr lang="en-GB" sz="2400" i="1" dirty="0"/>
              <a:t>a </a:t>
            </a:r>
            <a:r>
              <a:rPr lang="en-GB" sz="2400" dirty="0"/>
              <a:t>is the acceleration and </a:t>
            </a:r>
            <a:r>
              <a:rPr lang="en-GB" sz="2400" i="1" dirty="0"/>
              <a:t>t </a:t>
            </a:r>
            <a:r>
              <a:rPr lang="en-GB" sz="2400" dirty="0"/>
              <a:t>is the time taken.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630" y="2598003"/>
            <a:ext cx="98711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Find </a:t>
            </a:r>
            <a:r>
              <a:rPr lang="en-GB" sz="2400" i="1" dirty="0"/>
              <a:t>v </a:t>
            </a:r>
            <a:r>
              <a:rPr lang="en-GB" sz="2400" dirty="0"/>
              <a:t>if the acceleration is 2 ms</a:t>
            </a:r>
            <a:r>
              <a:rPr lang="en-GB" sz="2400" baseline="30000" dirty="0"/>
              <a:t>−2</a:t>
            </a:r>
            <a:r>
              <a:rPr lang="en-GB" sz="2400" dirty="0"/>
              <a:t>, the time taken is 10 seconds and</a:t>
            </a:r>
          </a:p>
          <a:p>
            <a:r>
              <a:rPr lang="en-GB" sz="2400" dirty="0"/>
              <a:t>the initial speed is 4 ms</a:t>
            </a:r>
            <a:r>
              <a:rPr lang="en-GB" sz="2400" baseline="30000" dirty="0"/>
              <a:t>−1</a:t>
            </a:r>
            <a:r>
              <a:rPr lang="en-GB" sz="2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0845" y="710474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</a:t>
            </a:r>
            <a:r>
              <a:rPr lang="en-GB" sz="24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22978-61EE-9540-BC9B-2E0F10F245B9}"/>
              </a:ext>
            </a:extLst>
          </p:cNvPr>
          <p:cNvSpPr txBox="1"/>
          <p:nvPr/>
        </p:nvSpPr>
        <p:spPr>
          <a:xfrm>
            <a:off x="2290630" y="354519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BBAE80-C5C8-2142-B8F7-DD3B40B72040}"/>
              </a:ext>
            </a:extLst>
          </p:cNvPr>
          <p:cNvSpPr txBox="1"/>
          <p:nvPr/>
        </p:nvSpPr>
        <p:spPr>
          <a:xfrm>
            <a:off x="2320845" y="4006860"/>
            <a:ext cx="73448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acceleration is 2 ms</a:t>
            </a:r>
            <a:r>
              <a:rPr lang="en-GB" sz="2400" baseline="30000" dirty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 so </a:t>
            </a:r>
            <a:r>
              <a:rPr lang="en-GB" sz="2400" i="1" dirty="0">
                <a:solidFill>
                  <a:srgbClr val="FF0000"/>
                </a:solidFill>
              </a:rPr>
              <a:t>a </a:t>
            </a:r>
            <a:r>
              <a:rPr lang="en-GB" sz="2400" dirty="0">
                <a:solidFill>
                  <a:srgbClr val="FF0000"/>
                </a:solidFill>
              </a:rPr>
              <a:t>= 2.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initial speed is 4 ms</a:t>
            </a:r>
            <a:r>
              <a:rPr lang="en-GB" sz="2400" baseline="30000" dirty="0">
                <a:solidFill>
                  <a:srgbClr val="FF0000"/>
                </a:solidFill>
              </a:rPr>
              <a:t>−1 </a:t>
            </a:r>
            <a:r>
              <a:rPr lang="en-GB" sz="2400" dirty="0">
                <a:solidFill>
                  <a:srgbClr val="FF0000"/>
                </a:solidFill>
              </a:rPr>
              <a:t>so </a:t>
            </a:r>
            <a:r>
              <a:rPr lang="en-GB" sz="2400" i="1" dirty="0">
                <a:solidFill>
                  <a:srgbClr val="FF0000"/>
                </a:solidFill>
              </a:rPr>
              <a:t>u </a:t>
            </a:r>
            <a:r>
              <a:rPr lang="en-GB" sz="2400" dirty="0">
                <a:solidFill>
                  <a:srgbClr val="FF0000"/>
                </a:solidFill>
              </a:rPr>
              <a:t>= 4.</a:t>
            </a:r>
          </a:p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</a:rPr>
              <a:t>The time taken is 10 seconds so </a:t>
            </a:r>
            <a:r>
              <a:rPr lang="en-GB" sz="2400" i="1" dirty="0">
                <a:solidFill>
                  <a:srgbClr val="FF0000"/>
                </a:solidFill>
              </a:rPr>
              <a:t>t </a:t>
            </a:r>
            <a:r>
              <a:rPr lang="en-GB" sz="2400" dirty="0">
                <a:solidFill>
                  <a:srgbClr val="FF0000"/>
                </a:solidFill>
              </a:rPr>
              <a:t>= 10.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E206D-9CD2-2048-9F99-D80F5E5AE218}"/>
              </a:ext>
            </a:extLst>
          </p:cNvPr>
          <p:cNvSpPr txBox="1"/>
          <p:nvPr/>
        </p:nvSpPr>
        <p:spPr>
          <a:xfrm>
            <a:off x="2396021" y="5284133"/>
            <a:ext cx="9674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the formula above gives:   </a:t>
            </a:r>
            <a:r>
              <a:rPr lang="en-GB" sz="2400" i="1" dirty="0">
                <a:solidFill>
                  <a:srgbClr val="FF0000"/>
                </a:solidFill>
              </a:rPr>
              <a:t>v </a:t>
            </a:r>
            <a:r>
              <a:rPr lang="en-GB" sz="2400" dirty="0">
                <a:solidFill>
                  <a:srgbClr val="FF0000"/>
                </a:solidFill>
              </a:rPr>
              <a:t>= 4 + 2 × 10</a:t>
            </a:r>
            <a:r>
              <a:rPr lang="en-US" sz="2400" dirty="0">
                <a:solidFill>
                  <a:srgbClr val="FF0000"/>
                </a:solidFill>
              </a:rPr>
              <a:t> = 4 + 32 = 36 </a:t>
            </a:r>
            <a:r>
              <a:rPr lang="en-GB" sz="2400" dirty="0" err="1">
                <a:solidFill>
                  <a:srgbClr val="FF0000"/>
                </a:solidFill>
              </a:rPr>
              <a:t>ms</a:t>
            </a:r>
            <a:r>
              <a:rPr lang="en-GB" sz="2400" baseline="30000" dirty="0">
                <a:solidFill>
                  <a:srgbClr val="FF0000"/>
                </a:solidFill>
              </a:rPr>
              <a:t>− 1</a:t>
            </a:r>
            <a:endParaRPr lang="en-GB" sz="2400" i="1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2613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442" y="4208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102" y="1677216"/>
            <a:ext cx="9038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s-ES" sz="2400" dirty="0"/>
              <a:t>1. </a:t>
            </a:r>
            <a:r>
              <a:rPr lang="es-ES" sz="2400" dirty="0" err="1"/>
              <a:t>If</a:t>
            </a:r>
            <a:r>
              <a:rPr lang="es-ES" sz="2400" dirty="0"/>
              <a:t> </a:t>
            </a:r>
            <a:r>
              <a:rPr lang="es-ES" sz="2400" i="1" dirty="0"/>
              <a:t>Q </a:t>
            </a:r>
            <a:r>
              <a:rPr lang="es-ES" sz="2400" dirty="0"/>
              <a:t>= 3</a:t>
            </a:r>
            <a:r>
              <a:rPr lang="es-ES" sz="2400" i="1" dirty="0"/>
              <a:t>x </a:t>
            </a:r>
            <a:r>
              <a:rPr lang="es-ES" sz="2400" dirty="0"/>
              <a:t>+ 7</a:t>
            </a:r>
            <a:r>
              <a:rPr lang="es-ES" sz="2400" i="1" dirty="0"/>
              <a:t>y,  </a:t>
            </a:r>
            <a:r>
              <a:rPr lang="en-GB" sz="2400" dirty="0"/>
              <a:t>find the value of </a:t>
            </a:r>
            <a:r>
              <a:rPr lang="en-GB" sz="2400" i="1" dirty="0"/>
              <a:t>Q </a:t>
            </a:r>
            <a:r>
              <a:rPr lang="en-GB" sz="2400" dirty="0"/>
              <a:t>if</a:t>
            </a:r>
            <a:r>
              <a:rPr lang="en-GB" sz="2400" i="1" dirty="0"/>
              <a:t>  x </a:t>
            </a:r>
            <a:r>
              <a:rPr lang="en-GB" sz="2400" dirty="0"/>
              <a:t>= 4 and </a:t>
            </a:r>
            <a:r>
              <a:rPr lang="en-GB" sz="2400" i="1" dirty="0"/>
              <a:t>y </a:t>
            </a:r>
            <a:r>
              <a:rPr lang="en-GB" sz="2400" dirty="0"/>
              <a:t>= 2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0848" y="684026"/>
            <a:ext cx="7084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848528" y="1649829"/>
            <a:ext cx="598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 </a:t>
            </a:r>
            <a:r>
              <a:rPr lang="es-ES" sz="2400" dirty="0">
                <a:solidFill>
                  <a:srgbClr val="FF0000"/>
                </a:solidFill>
              </a:rPr>
              <a:t>26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319" y="2674893"/>
            <a:ext cx="80587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2. If </a:t>
            </a:r>
            <a:r>
              <a:rPr lang="en-GB" sz="2400" i="1" dirty="0"/>
              <a:t>Q </a:t>
            </a:r>
            <a:r>
              <a:rPr lang="en-GB" sz="2400" dirty="0"/>
              <a:t>= </a:t>
            </a:r>
            <a:r>
              <a:rPr lang="en-GB" sz="2400" i="1" dirty="0" err="1"/>
              <a:t>xy</a:t>
            </a:r>
            <a:r>
              <a:rPr lang="en-GB" sz="2400" i="1" dirty="0"/>
              <a:t> </a:t>
            </a:r>
            <a:r>
              <a:rPr lang="en-GB" sz="2400" dirty="0"/>
              <a:t>+ 4, find the value of </a:t>
            </a:r>
            <a:r>
              <a:rPr lang="en-GB" sz="2400" i="1" dirty="0"/>
              <a:t>Q </a:t>
            </a:r>
            <a:r>
              <a:rPr lang="en-GB" sz="2400" dirty="0"/>
              <a:t>if </a:t>
            </a:r>
            <a:r>
              <a:rPr lang="en-GB" sz="2400" i="1" dirty="0"/>
              <a:t> x </a:t>
            </a:r>
            <a:r>
              <a:rPr lang="en-GB" sz="2400" dirty="0"/>
              <a:t>= 3 and </a:t>
            </a:r>
            <a:r>
              <a:rPr lang="en-GB" sz="2400" i="1" dirty="0"/>
              <a:t>y </a:t>
            </a:r>
            <a:r>
              <a:rPr lang="en-GB" sz="2400" dirty="0"/>
              <a:t>= 5</a:t>
            </a:r>
            <a:endParaRPr lang="en-US" alt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10672061" y="2674893"/>
            <a:ext cx="668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19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054C6-F596-304E-85F7-002B4722DE85}"/>
              </a:ext>
            </a:extLst>
          </p:cNvPr>
          <p:cNvSpPr txBox="1"/>
          <p:nvPr/>
        </p:nvSpPr>
        <p:spPr>
          <a:xfrm>
            <a:off x="2526102" y="3717032"/>
            <a:ext cx="931311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AutoNum type="arabicPeriod" startAt="3"/>
            </a:pPr>
            <a:r>
              <a:rPr lang="en-GB" sz="2400" dirty="0"/>
              <a:t>  A rectangle has a length of </a:t>
            </a:r>
            <a:r>
              <a:rPr lang="en-GB" sz="2400" i="1" dirty="0"/>
              <a:t>a </a:t>
            </a:r>
            <a:r>
              <a:rPr lang="en-GB" sz="2400" dirty="0"/>
              <a:t>cm and a width of </a:t>
            </a:r>
            <a:r>
              <a:rPr lang="en-GB" sz="2400" i="1" dirty="0"/>
              <a:t>b </a:t>
            </a:r>
            <a:r>
              <a:rPr lang="en-GB" sz="2400" dirty="0"/>
              <a:t>cm.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     The perimeter of a rectangle is given by the formula</a:t>
            </a:r>
            <a:endParaRPr lang="en-GB" sz="2400" i="1" dirty="0"/>
          </a:p>
          <a:p>
            <a:pPr>
              <a:spcAft>
                <a:spcPts val="300"/>
              </a:spcAft>
            </a:pPr>
            <a:r>
              <a:rPr lang="en-GB" sz="2400" i="1" dirty="0"/>
              <a:t>			              P </a:t>
            </a:r>
            <a:r>
              <a:rPr lang="en-GB" sz="2400" dirty="0"/>
              <a:t>= 2(</a:t>
            </a:r>
            <a:r>
              <a:rPr lang="en-GB" sz="2400" i="1" dirty="0"/>
              <a:t>a </a:t>
            </a:r>
            <a:r>
              <a:rPr lang="en-GB" sz="2400" dirty="0"/>
              <a:t>+ </a:t>
            </a:r>
            <a:r>
              <a:rPr lang="en-GB" sz="2400" i="1" dirty="0"/>
              <a:t>b</a:t>
            </a:r>
            <a:r>
              <a:rPr lang="en-GB" sz="2400" dirty="0"/>
              <a:t>)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     Calculate the perimeter of a rectangle when </a:t>
            </a:r>
            <a:r>
              <a:rPr lang="en-GB" sz="2400" i="1" dirty="0"/>
              <a:t>a </a:t>
            </a:r>
            <a:r>
              <a:rPr lang="en-GB" sz="2400" dirty="0"/>
              <a:t>= 4.5 and </a:t>
            </a:r>
            <a:r>
              <a:rPr lang="en-GB" sz="2400" i="1" dirty="0"/>
              <a:t>b </a:t>
            </a:r>
            <a:r>
              <a:rPr lang="en-GB" sz="2400" dirty="0"/>
              <a:t>= 4.2.</a:t>
            </a:r>
            <a:endParaRPr lang="en-US" alt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2D025-0DB0-4247-B6AF-2CF55ABDF8F4}"/>
              </a:ext>
            </a:extLst>
          </p:cNvPr>
          <p:cNvSpPr txBox="1"/>
          <p:nvPr/>
        </p:nvSpPr>
        <p:spPr>
          <a:xfrm>
            <a:off x="10672061" y="5589240"/>
            <a:ext cx="1502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17.4 cm</a:t>
            </a:r>
            <a:endParaRPr lang="en-US" sz="2400" dirty="0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1188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0" grpId="0"/>
      <p:bldP spid="11" grpId="0"/>
      <p:bldP spid="16" grpId="0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1600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70"/>
            <a:ext cx="991242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Constructing and Using Formulae</a:t>
            </a:r>
            <a:endParaRPr lang="en-US" altLang="en-US" sz="3000" b="1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3667649"/>
            <a:ext cx="97055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sz="2400" dirty="0"/>
              <a:t>We can name the perimeter </a:t>
            </a:r>
            <a:r>
              <a:rPr lang="en-GB" sz="2400" i="1" dirty="0"/>
              <a:t>P</a:t>
            </a:r>
            <a:r>
              <a:rPr lang="en-GB" sz="2400" dirty="0"/>
              <a:t>,</a:t>
            </a:r>
            <a:r>
              <a:rPr lang="en-GB" sz="2400" i="1" dirty="0"/>
              <a:t> </a:t>
            </a:r>
            <a:r>
              <a:rPr lang="en-GB" sz="2400" dirty="0"/>
              <a:t>the length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dirty="0"/>
              <a:t> and the width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</a:t>
            </a:r>
          </a:p>
          <a:p>
            <a:pPr algn="ctr"/>
            <a:r>
              <a:rPr lang="en-GB" sz="2400" dirty="0">
                <a:cs typeface="Arial" panose="020B0604020202020204" pitchFamily="34" charset="0"/>
              </a:rPr>
              <a:t>The perimeter is found by adding the lengths of the sides together.</a:t>
            </a:r>
          </a:p>
          <a:p>
            <a:pPr algn="ctr"/>
            <a:r>
              <a:rPr lang="en-GB" sz="2400" dirty="0">
                <a:cs typeface="Arial" panose="020B0604020202020204" pitchFamily="34" charset="0"/>
              </a:rPr>
              <a:t>So we construct the formula as follows: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9157" y="1187331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formula can be constructed to match a problem. For example, a formula for the perimeter of a rectangle describes how to find the perimeter, given the length and width of the rectangle.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00" y="1187332"/>
            <a:ext cx="3950937" cy="23616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36505" y="5057569"/>
            <a:ext cx="612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latin typeface="Times-Italic"/>
              </a:rPr>
              <a:t>P </a:t>
            </a:r>
            <a:r>
              <a:rPr lang="en-GB" sz="2400" dirty="0">
                <a:latin typeface="Symbol" panose="05050102010706020507" pitchFamily="18" charset="2"/>
              </a:rPr>
              <a:t>=</a:t>
            </a:r>
            <a:endParaRPr lang="en-GB" sz="2400" dirty="0"/>
          </a:p>
        </p:txBody>
      </p:sp>
      <p:sp>
        <p:nvSpPr>
          <p:cNvPr id="8" name="Rectangle 7"/>
          <p:cNvSpPr/>
          <p:nvPr/>
        </p:nvSpPr>
        <p:spPr>
          <a:xfrm>
            <a:off x="6374909" y="5057569"/>
            <a:ext cx="1901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latin typeface="+mj-lt"/>
                <a:cs typeface="Times New Roman" panose="02020603050405020304" pitchFamily="18" charset="0"/>
              </a:rPr>
              <a:t>l </a:t>
            </a:r>
            <a:r>
              <a:rPr lang="en-GB" sz="2400" dirty="0">
                <a:latin typeface="+mj-lt"/>
              </a:rPr>
              <a:t>+ </a:t>
            </a:r>
            <a:r>
              <a:rPr lang="en-GB" sz="2400" i="1" dirty="0">
                <a:latin typeface="+mj-lt"/>
              </a:rPr>
              <a:t>w </a:t>
            </a:r>
            <a:r>
              <a:rPr lang="en-GB" sz="2400" dirty="0">
                <a:latin typeface="+mj-lt"/>
              </a:rPr>
              <a:t>+ </a:t>
            </a:r>
            <a:r>
              <a:rPr lang="en-GB" sz="2400" i="1" dirty="0">
                <a:latin typeface="+mj-lt"/>
                <a:cs typeface="Times New Roman" panose="02020603050405020304" pitchFamily="18" charset="0"/>
              </a:rPr>
              <a:t>l</a:t>
            </a:r>
            <a:r>
              <a:rPr lang="en-GB" sz="2400" dirty="0">
                <a:latin typeface="+mj-lt"/>
              </a:rPr>
              <a:t> + </a:t>
            </a:r>
            <a:r>
              <a:rPr lang="en-GB" sz="2400" i="1" dirty="0">
                <a:latin typeface="+mj-lt"/>
              </a:rPr>
              <a:t>w </a:t>
            </a:r>
            <a:endParaRPr lang="en-GB" sz="2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82143" y="5670668"/>
            <a:ext cx="3528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latin typeface="Times-Italic"/>
              </a:rPr>
              <a:t> </a:t>
            </a:r>
            <a:r>
              <a:rPr lang="en-GB" sz="2400" dirty="0">
                <a:latin typeface="+mj-lt"/>
              </a:rPr>
              <a:t>This gives </a:t>
            </a:r>
            <a:r>
              <a:rPr lang="en-GB" sz="2400" i="1" dirty="0">
                <a:latin typeface="Times-Italic"/>
              </a:rPr>
              <a:t>	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P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= 2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+ 2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w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B5273D-EBDC-0F41-B6AD-4295BBD0BFB8}"/>
              </a:ext>
            </a:extLst>
          </p:cNvPr>
          <p:cNvSpPr/>
          <p:nvPr/>
        </p:nvSpPr>
        <p:spPr bwMode="auto">
          <a:xfrm>
            <a:off x="6397373" y="5605673"/>
            <a:ext cx="1856554" cy="613099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7967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7" grpId="0"/>
      <p:bldP spid="8" grpId="0"/>
      <p:bldP spid="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953" y="1290893"/>
            <a:ext cx="58932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a) Write down a formula for the perimeter of the shape shown.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953" y="2204210"/>
            <a:ext cx="5893266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2400" dirty="0"/>
              <a:t>b) Find the perimeter if:</a:t>
            </a:r>
          </a:p>
          <a:p>
            <a:r>
              <a:rPr lang="en-GB" sz="2400" i="1" dirty="0"/>
              <a:t>		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/>
              <a:t> </a:t>
            </a:r>
            <a:r>
              <a:rPr lang="en-GB" sz="2400" dirty="0"/>
              <a:t>= 2 cm,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i="1" dirty="0"/>
              <a:t> </a:t>
            </a:r>
            <a:r>
              <a:rPr lang="en-GB" sz="2400" dirty="0"/>
              <a:t>= 3 cm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i="1" dirty="0"/>
              <a:t> </a:t>
            </a:r>
            <a:r>
              <a:rPr lang="en-GB" sz="2400" dirty="0"/>
              <a:t>= 5 cm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772803" y="77025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763" t="38795" r="33463" b="27589"/>
          <a:stretch/>
        </p:blipFill>
        <p:spPr>
          <a:xfrm>
            <a:off x="9055756" y="770253"/>
            <a:ext cx="2932965" cy="2070330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998" y="32865"/>
            <a:ext cx="99844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Constructing and Using Formulae: Examples</a:t>
            </a:r>
            <a:endParaRPr lang="en-US" altLang="en-US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16964-9800-7243-AD7D-9634CC418FED}"/>
              </a:ext>
            </a:extLst>
          </p:cNvPr>
          <p:cNvSpPr txBox="1"/>
          <p:nvPr/>
        </p:nvSpPr>
        <p:spPr>
          <a:xfrm>
            <a:off x="2639616" y="3075452"/>
            <a:ext cx="8481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a) The perimeter is found by adding together the lengths of all the sides, so the formula will be:</a:t>
            </a:r>
            <a:endParaRPr lang="en-GB" sz="2400" b="1" dirty="0">
              <a:solidFill>
                <a:srgbClr val="FF0000"/>
              </a:solidFill>
            </a:endParaRPr>
          </a:p>
          <a:p>
            <a:pPr>
              <a:spcAft>
                <a:spcPts val="300"/>
              </a:spcAft>
            </a:pPr>
            <a:r>
              <a:rPr lang="en-GB" sz="2400" i="1" dirty="0">
                <a:solidFill>
                  <a:srgbClr val="FF0000"/>
                </a:solidFill>
                <a:latin typeface="+mj-lt"/>
              </a:rPr>
              <a:t>                               P =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EB52D-CCE8-314D-A2E6-9C4872CB23DE}"/>
              </a:ext>
            </a:extLst>
          </p:cNvPr>
          <p:cNvSpPr txBox="1"/>
          <p:nvPr/>
        </p:nvSpPr>
        <p:spPr>
          <a:xfrm>
            <a:off x="2772803" y="4688191"/>
            <a:ext cx="9189768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As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a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and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b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are both added in twice, this can be simplified to: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					    </a:t>
            </a:r>
            <a:r>
              <a:rPr lang="en-GB" sz="2400" i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= 2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+ 2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BEA5E-DFE6-7248-8E09-532839E90BE2}"/>
              </a:ext>
            </a:extLst>
          </p:cNvPr>
          <p:cNvSpPr txBox="1"/>
          <p:nvPr/>
        </p:nvSpPr>
        <p:spPr>
          <a:xfrm>
            <a:off x="2772803" y="5677683"/>
            <a:ext cx="7211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If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dirty="0">
                <a:solidFill>
                  <a:srgbClr val="FF0000"/>
                </a:solidFill>
              </a:rPr>
              <a:t> = 2 cm,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 = 3 cm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 = 5 cm,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78C53-0F22-A745-8C05-A672E924B58D}"/>
              </a:ext>
            </a:extLst>
          </p:cNvPr>
          <p:cNvSpPr txBox="1"/>
          <p:nvPr/>
        </p:nvSpPr>
        <p:spPr>
          <a:xfrm>
            <a:off x="3771769" y="6175067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2 × 2 + 2 × 3 + 5 = 4 + 6 + 5 = 15 cm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24506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4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1381411"/>
            <a:ext cx="7632848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When laying a patio, a landscape gardener charges a basic fee of £30 plus £12 per hour.</a:t>
            </a:r>
          </a:p>
          <a:p>
            <a:r>
              <a:rPr lang="en-GB" sz="2400" dirty="0"/>
              <a:t>Find a formula for calculating the gardener's charge.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143672" y="851661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Constructing and Using Formulae: Examples</a:t>
            </a:r>
            <a:endParaRPr lang="en-US" altLang="en-US" sz="3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96F7D0-7FBD-8346-9DB9-84352B9317F1}"/>
              </a:ext>
            </a:extLst>
          </p:cNvPr>
          <p:cNvSpPr/>
          <p:nvPr/>
        </p:nvSpPr>
        <p:spPr>
          <a:xfrm>
            <a:off x="3143672" y="2726769"/>
            <a:ext cx="664884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Let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charge and </a:t>
            </a:r>
            <a:r>
              <a:rPr lang="en-GB" sz="2400" i="1" dirty="0">
                <a:solidFill>
                  <a:srgbClr val="FF0000"/>
                </a:solidFill>
              </a:rPr>
              <a:t>n </a:t>
            </a:r>
            <a:r>
              <a:rPr lang="en-GB" sz="2400" dirty="0">
                <a:solidFill>
                  <a:srgbClr val="FF0000"/>
                </a:solidFill>
              </a:rPr>
              <a:t>= number of hours.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0E968-5A4A-B548-9232-9A290B3C5A97}"/>
              </a:ext>
            </a:extLst>
          </p:cNvPr>
          <p:cNvSpPr txBox="1"/>
          <p:nvPr/>
        </p:nvSpPr>
        <p:spPr>
          <a:xfrm>
            <a:off x="3143672" y="3486792"/>
            <a:ext cx="8064896" cy="168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The charge is made up of</a:t>
            </a:r>
            <a:endParaRPr lang="en-GB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                   a fixed £30	plus  £12 × the number of hours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FF0000"/>
                </a:solidFill>
              </a:rPr>
              <a:t>(£12 × the number of hours can be written as £12</a:t>
            </a:r>
            <a:r>
              <a:rPr lang="en-GB" sz="2400" i="1" dirty="0">
                <a:solidFill>
                  <a:srgbClr val="FF0000"/>
                </a:solidFill>
              </a:rPr>
              <a:t>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B47DA7-7946-3040-B2DA-F1EB728C6B4F}"/>
              </a:ext>
            </a:extLst>
          </p:cNvPr>
          <p:cNvSpPr txBox="1"/>
          <p:nvPr/>
        </p:nvSpPr>
        <p:spPr>
          <a:xfrm>
            <a:off x="3143672" y="5373216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total charge in £ is given by  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30 + 12</a:t>
            </a:r>
            <a:r>
              <a:rPr lang="en-GB" sz="2400" i="1" dirty="0">
                <a:solidFill>
                  <a:srgbClr val="FF0000"/>
                </a:solidFill>
              </a:rPr>
              <a:t>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2822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44361"/>
            <a:ext cx="99879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2: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606307"/>
            <a:ext cx="89289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eriod"/>
            </a:pPr>
            <a:r>
              <a:rPr lang="en-GB" sz="2400" dirty="0"/>
              <a:t>a) Tickets for a school concert are sold at £6 for adults and </a:t>
            </a:r>
          </a:p>
          <a:p>
            <a:pPr marL="0" indent="0"/>
            <a:r>
              <a:rPr lang="en-GB" sz="2400" dirty="0"/>
              <a:t>      £4 for children. If </a:t>
            </a:r>
            <a:r>
              <a:rPr lang="en-GB" sz="2400" i="1" dirty="0"/>
              <a:t>p </a:t>
            </a:r>
            <a:r>
              <a:rPr lang="en-GB" sz="2400" dirty="0"/>
              <a:t>adults and </a:t>
            </a:r>
            <a:r>
              <a:rPr lang="en-GB" sz="2400" i="1" dirty="0"/>
              <a:t>q </a:t>
            </a:r>
            <a:r>
              <a:rPr lang="en-GB" sz="2400" dirty="0"/>
              <a:t>children buy tickets,    </a:t>
            </a:r>
          </a:p>
          <a:p>
            <a:pPr marL="0" indent="0"/>
            <a:r>
              <a:rPr lang="en-GB" sz="2400" dirty="0"/>
              <a:t>      write a formula for T, the total value of the ticket sales in £s.</a:t>
            </a:r>
            <a:endParaRPr lang="es-ES" altLang="en-US" sz="2400" i="1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900" y="596024"/>
            <a:ext cx="76601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18480" y="2853362"/>
            <a:ext cx="2205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 </a:t>
            </a:r>
            <a:r>
              <a:rPr lang="es-ES" dirty="0">
                <a:solidFill>
                  <a:srgbClr val="FF0000"/>
                </a:solidFill>
              </a:rPr>
              <a:t>	</a:t>
            </a:r>
            <a:r>
              <a:rPr lang="es-ES" sz="2400" dirty="0">
                <a:solidFill>
                  <a:srgbClr val="FF0000"/>
                </a:solidFill>
              </a:rPr>
              <a:t>T = 6</a:t>
            </a:r>
            <a:r>
              <a:rPr lang="es-ES" sz="2400" i="1" dirty="0">
                <a:solidFill>
                  <a:srgbClr val="FF0000"/>
                </a:solidFill>
              </a:rPr>
              <a:t>p</a:t>
            </a:r>
            <a:r>
              <a:rPr lang="es-ES" sz="2400" dirty="0">
                <a:solidFill>
                  <a:srgbClr val="FF0000"/>
                </a:solidFill>
              </a:rPr>
              <a:t> + 4</a:t>
            </a:r>
            <a:r>
              <a:rPr lang="es-ES" sz="2400" i="1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50FD7-561C-6F4D-A809-BDDBA99D9D7B}"/>
              </a:ext>
            </a:extLst>
          </p:cNvPr>
          <p:cNvSpPr txBox="1"/>
          <p:nvPr/>
        </p:nvSpPr>
        <p:spPr>
          <a:xfrm>
            <a:off x="3143672" y="3429000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</a:t>
            </a:r>
            <a:r>
              <a:rPr lang="en-GB" sz="2400" dirty="0"/>
              <a:t> Find the total value of the ticket sales if </a:t>
            </a:r>
            <a:r>
              <a:rPr lang="en-GB" sz="2400" i="1" dirty="0"/>
              <a:t>p </a:t>
            </a:r>
            <a:r>
              <a:rPr lang="en-GB" sz="2400" dirty="0"/>
              <a:t>= 50 and </a:t>
            </a:r>
            <a:r>
              <a:rPr lang="en-GB" sz="2400" i="1" dirty="0"/>
              <a:t>q </a:t>
            </a:r>
            <a:r>
              <a:rPr lang="en-GB" sz="2400" dirty="0"/>
              <a:t>= 20 .</a:t>
            </a:r>
            <a:endParaRPr lang="es-ES" altLang="en-US" sz="24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321FC-B498-0A44-B749-34938219534F}"/>
              </a:ext>
            </a:extLst>
          </p:cNvPr>
          <p:cNvSpPr txBox="1"/>
          <p:nvPr/>
        </p:nvSpPr>
        <p:spPr>
          <a:xfrm>
            <a:off x="10128448" y="389066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£380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C9477-2BF6-FB40-8B6F-A07B7E1092C1}"/>
              </a:ext>
            </a:extLst>
          </p:cNvPr>
          <p:cNvSpPr txBox="1"/>
          <p:nvPr/>
        </p:nvSpPr>
        <p:spPr>
          <a:xfrm>
            <a:off x="2639616" y="4352330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dirty="0"/>
              <a:t> </a:t>
            </a:r>
            <a:r>
              <a:rPr lang="en-GB" sz="2400" dirty="0"/>
              <a:t>Find a formula for the perimeter of the </a:t>
            </a:r>
          </a:p>
          <a:p>
            <a:r>
              <a:rPr lang="en-GB" sz="2400" dirty="0"/>
              <a:t>	 shape shown here, and find the perimeter  	 for the values specified.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ED7C85-D10A-A542-B6F8-DD9175451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24" t="40540" r="35038" b="34592"/>
          <a:stretch/>
        </p:blipFill>
        <p:spPr>
          <a:xfrm>
            <a:off x="9247280" y="4513029"/>
            <a:ext cx="2744940" cy="1473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AD5765-7D78-8C4C-B3AC-E306BBC9704C}"/>
              </a:ext>
            </a:extLst>
          </p:cNvPr>
          <p:cNvSpPr txBox="1"/>
          <p:nvPr/>
        </p:nvSpPr>
        <p:spPr>
          <a:xfrm>
            <a:off x="9247280" y="6093296"/>
            <a:ext cx="2744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400" i="1" dirty="0"/>
              <a:t> </a:t>
            </a:r>
            <a:r>
              <a:rPr lang="pt-BR" sz="2400" dirty="0"/>
              <a:t>= 4 cm, </a:t>
            </a:r>
            <a:r>
              <a:rPr lang="pt-B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sz="2400" i="1" dirty="0"/>
              <a:t> </a:t>
            </a:r>
            <a:r>
              <a:rPr lang="pt-BR" sz="2400" dirty="0"/>
              <a:t>= 9 cm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C52837-67F3-5E47-B3B8-FA5D7BE58EE5}"/>
              </a:ext>
            </a:extLst>
          </p:cNvPr>
          <p:cNvSpPr txBox="1"/>
          <p:nvPr/>
        </p:nvSpPr>
        <p:spPr>
          <a:xfrm>
            <a:off x="4799856" y="561656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P = </a:t>
            </a:r>
            <a:r>
              <a:rPr lang="en-GB" sz="2400" dirty="0">
                <a:solidFill>
                  <a:srgbClr val="FF0000"/>
                </a:solidFill>
              </a:rPr>
              <a:t>3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i="1" dirty="0">
                <a:solidFill>
                  <a:srgbClr val="FF0000"/>
                </a:solidFill>
              </a:rPr>
              <a:t> 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D0D0C-9FE2-0440-B0E3-AC53D47FCB96}"/>
              </a:ext>
            </a:extLst>
          </p:cNvPr>
          <p:cNvSpPr txBox="1"/>
          <p:nvPr/>
        </p:nvSpPr>
        <p:spPr>
          <a:xfrm>
            <a:off x="4799856" y="609329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P = </a:t>
            </a:r>
            <a:r>
              <a:rPr lang="en-GB" sz="2400" dirty="0">
                <a:solidFill>
                  <a:srgbClr val="FF0000"/>
                </a:solidFill>
              </a:rPr>
              <a:t>21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cm</a:t>
            </a:r>
            <a:endParaRPr lang="en-US" sz="2400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4401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6" grpId="0"/>
      <p:bldP spid="2" grpId="0"/>
      <p:bldP spid="3" grpId="0"/>
      <p:bldP spid="4" grpId="0"/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595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1705495"/>
            <a:ext cx="7632847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latin typeface="+mj-lt"/>
              </a:rPr>
              <a:t>Example</a:t>
            </a:r>
            <a:endParaRPr lang="en-GB" sz="24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The length of a metal rod is </a:t>
            </a:r>
            <a:r>
              <a:rPr lang="en-GB" sz="2400" i="1" dirty="0">
                <a:latin typeface="+mj-lt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cm. The length changes with temperature and can be found by the formula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                         </a:t>
            </a:r>
            <a:r>
              <a:rPr lang="en-GB" sz="2400" i="1" dirty="0">
                <a:latin typeface="+mj-lt"/>
                <a:cs typeface="Times New Roman" panose="02020603050405020304" pitchFamily="18" charset="0"/>
              </a:rPr>
              <a:t> l </a:t>
            </a:r>
            <a:r>
              <a:rPr lang="en-GB" sz="2400" dirty="0">
                <a:latin typeface="+mj-lt"/>
              </a:rPr>
              <a:t>= 40 + 0.02</a:t>
            </a:r>
            <a:r>
              <a:rPr lang="en-GB" sz="2400" i="1" dirty="0">
                <a:latin typeface="+mj-lt"/>
              </a:rPr>
              <a:t>T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latin typeface="+mj-lt"/>
              </a:rPr>
              <a:t>where </a:t>
            </a:r>
            <a:r>
              <a:rPr lang="en-GB" sz="2400" i="1" dirty="0">
                <a:latin typeface="+mj-lt"/>
              </a:rPr>
              <a:t>T </a:t>
            </a:r>
            <a:r>
              <a:rPr lang="en-GB" sz="2400" dirty="0">
                <a:latin typeface="+mj-lt"/>
              </a:rPr>
              <a:t>is the temperature.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Substitution into Formulae</a:t>
            </a:r>
          </a:p>
        </p:txBody>
      </p:sp>
      <p:sp>
        <p:nvSpPr>
          <p:cNvPr id="5" name="Rectangle 4"/>
          <p:cNvSpPr/>
          <p:nvPr/>
        </p:nvSpPr>
        <p:spPr>
          <a:xfrm>
            <a:off x="4210469" y="874498"/>
            <a:ext cx="6014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The process of replacing the letters in a formula is known as </a:t>
            </a:r>
            <a:r>
              <a:rPr lang="en-GB" sz="2400" b="1" i="1" dirty="0">
                <a:latin typeface="+mj-lt"/>
              </a:rPr>
              <a:t>substitution</a:t>
            </a:r>
            <a:r>
              <a:rPr lang="en-GB" sz="2400" dirty="0">
                <a:latin typeface="+mj-lt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1295" y="3798376"/>
            <a:ext cx="6009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length of the rod when </a:t>
            </a:r>
            <a:r>
              <a:rPr lang="en-GB" sz="2400" i="1" dirty="0">
                <a:latin typeface="+mj-lt"/>
              </a:rPr>
              <a:t>T </a:t>
            </a:r>
            <a:r>
              <a:rPr lang="en-GB" sz="2400" dirty="0">
                <a:latin typeface="+mj-lt"/>
              </a:rPr>
              <a:t>= 50 °C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5045761-772C-BA42-B7D8-D13F34100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4509120"/>
            <a:ext cx="6624736" cy="195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Using </a:t>
            </a:r>
            <a:r>
              <a:rPr lang="en-GB" sz="2400" i="1" dirty="0">
                <a:solidFill>
                  <a:srgbClr val="FF0000"/>
                </a:solidFill>
              </a:rPr>
              <a:t>T </a:t>
            </a:r>
            <a:r>
              <a:rPr lang="en-GB" sz="2400" dirty="0">
                <a:solidFill>
                  <a:srgbClr val="FF0000"/>
                </a:solidFill>
              </a:rPr>
              <a:t>= 50 gives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+ 0.02</a:t>
            </a:r>
            <a:r>
              <a:rPr lang="en-GB" sz="2400" i="1" dirty="0">
                <a:solidFill>
                  <a:srgbClr val="FF0000"/>
                </a:solidFill>
              </a:rPr>
              <a:t>T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l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+ 50 × 0.02 = 40 + 1 = 41 cm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55441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5" grpId="0"/>
      <p:bldP spid="6" grpId="0"/>
      <p:bldP spid="1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7762" y="836712"/>
            <a:ext cx="8200806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The profit in £ made by a salesman when he sells </a:t>
            </a:r>
            <a:r>
              <a:rPr lang="en-GB" sz="2400" i="1" dirty="0"/>
              <a:t>n </a:t>
            </a:r>
            <a:r>
              <a:rPr lang="en-GB" sz="2400" dirty="0"/>
              <a:t>books is calculated by the formula:</a:t>
            </a:r>
          </a:p>
          <a:p>
            <a:r>
              <a:rPr lang="en-GB" sz="2400" dirty="0"/>
              <a:t>			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/>
              <a:t>P </a:t>
            </a:r>
            <a:r>
              <a:rPr lang="en-GB" sz="2400" dirty="0"/>
              <a:t>= 4</a:t>
            </a:r>
            <a:r>
              <a:rPr lang="en-GB" sz="2400" i="1" dirty="0"/>
              <a:t>n </a:t>
            </a:r>
            <a:r>
              <a:rPr lang="en-GB" sz="2400" dirty="0"/>
              <a:t>− 50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7742"/>
            <a:ext cx="99879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Substitution into Formulae: Examples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43672" y="2542912"/>
            <a:ext cx="5043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Find the profit if he makes 30 sales.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16A8814-2ACD-9F48-B39E-5FB8097F7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941" y="3140968"/>
            <a:ext cx="672582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Using </a:t>
            </a:r>
            <a:r>
              <a:rPr lang="en-GB" sz="2400" i="1" dirty="0">
                <a:solidFill>
                  <a:srgbClr val="FF0000"/>
                </a:solidFill>
              </a:rPr>
              <a:t>n </a:t>
            </a:r>
            <a:r>
              <a:rPr lang="en-GB" sz="2400" dirty="0">
                <a:solidFill>
                  <a:srgbClr val="FF0000"/>
                </a:solidFill>
              </a:rPr>
              <a:t>= 30 gives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GB" sz="2400" i="1" dirty="0">
                <a:solidFill>
                  <a:srgbClr val="FF0000"/>
                </a:solidFill>
              </a:rPr>
              <a:t> 	P </a:t>
            </a:r>
            <a:r>
              <a:rPr lang="en-GB" sz="2400" dirty="0">
                <a:solidFill>
                  <a:srgbClr val="FF0000"/>
                </a:solidFill>
              </a:rPr>
              <a:t>= 4</a:t>
            </a:r>
            <a:r>
              <a:rPr lang="en-GB" sz="2400" i="1" dirty="0">
                <a:solidFill>
                  <a:srgbClr val="FF0000"/>
                </a:solidFill>
              </a:rPr>
              <a:t>n </a:t>
            </a:r>
            <a:r>
              <a:rPr lang="en-GB" sz="2400" dirty="0">
                <a:solidFill>
                  <a:srgbClr val="FF0000"/>
                </a:solidFill>
              </a:rPr>
              <a:t>− 50</a:t>
            </a:r>
          </a:p>
          <a:p>
            <a:pPr>
              <a:spcAft>
                <a:spcPts val="1200"/>
              </a:spcAft>
            </a:pP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4 × 30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− 50 = 120 – 50 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                </a:t>
            </a:r>
            <a:r>
              <a:rPr lang="en-GB" sz="2400" i="1" dirty="0">
                <a:solidFill>
                  <a:srgbClr val="FF0000"/>
                </a:solidFill>
              </a:rPr>
              <a:t>P </a:t>
            </a:r>
            <a:r>
              <a:rPr lang="en-GB" sz="2400" dirty="0">
                <a:solidFill>
                  <a:srgbClr val="FF0000"/>
                </a:solidFill>
              </a:rPr>
              <a:t>= 70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2535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320" y="938394"/>
            <a:ext cx="8352928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</a:t>
            </a:r>
            <a:endParaRPr lang="en-GB" sz="2400" dirty="0"/>
          </a:p>
          <a:p>
            <a:r>
              <a:rPr lang="en-GB" sz="2400" dirty="0"/>
              <a:t>If </a:t>
            </a:r>
            <a:r>
              <a:rPr lang="en-GB" sz="2400" i="1" dirty="0"/>
              <a:t>z</a:t>
            </a:r>
            <a:r>
              <a:rPr lang="en-GB" sz="2400" dirty="0"/>
              <a:t> </a:t>
            </a:r>
            <a:r>
              <a:rPr lang="es-ES" sz="2400" dirty="0"/>
              <a:t>= </a:t>
            </a:r>
            <a:r>
              <a:rPr lang="es-ES" sz="2400" i="1" dirty="0"/>
              <a:t>x</a:t>
            </a:r>
            <a:r>
              <a:rPr lang="es-ES" sz="2400" baseline="30000" dirty="0"/>
              <a:t>2</a:t>
            </a:r>
            <a:r>
              <a:rPr lang="es-ES" sz="2400" i="1" dirty="0"/>
              <a:t> </a:t>
            </a:r>
            <a:r>
              <a:rPr lang="es-ES" sz="2400" dirty="0"/>
              <a:t>− 4</a:t>
            </a:r>
            <a:r>
              <a:rPr lang="es-ES" sz="2400" i="1" dirty="0"/>
              <a:t>y</a:t>
            </a:r>
            <a:r>
              <a:rPr lang="es-ES" sz="2400" baseline="30000" dirty="0"/>
              <a:t>2 </a:t>
            </a:r>
            <a:r>
              <a:rPr lang="es-ES" sz="2400" dirty="0"/>
              <a:t> </a:t>
            </a:r>
            <a:r>
              <a:rPr lang="en-GB" sz="2400" dirty="0"/>
              <a:t>what is the value of </a:t>
            </a:r>
            <a:r>
              <a:rPr lang="en-GB" sz="2400" i="1" dirty="0"/>
              <a:t>z </a:t>
            </a:r>
            <a:r>
              <a:rPr lang="en-GB" sz="2400" dirty="0"/>
              <a:t>when </a:t>
            </a:r>
            <a:r>
              <a:rPr lang="en-GB" sz="2400" i="1" dirty="0"/>
              <a:t>x </a:t>
            </a:r>
            <a:r>
              <a:rPr lang="en-GB" sz="2400" dirty="0"/>
              <a:t>= 4 , </a:t>
            </a:r>
            <a:r>
              <a:rPr lang="en-GB" sz="2400" i="1" dirty="0"/>
              <a:t>y </a:t>
            </a:r>
            <a:r>
              <a:rPr lang="en-GB" sz="2400" dirty="0"/>
              <a:t>= −2 ?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2553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Substitution into Formulae: Examples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55840" y="2780928"/>
            <a:ext cx="540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  </a:t>
            </a:r>
            <a:r>
              <a:rPr lang="en-GB" sz="2400" i="1" dirty="0">
                <a:solidFill>
                  <a:srgbClr val="FF0000"/>
                </a:solidFill>
              </a:rPr>
              <a:t>z</a:t>
            </a:r>
            <a:r>
              <a:rPr lang="en-GB" sz="2400" dirty="0">
                <a:solidFill>
                  <a:srgbClr val="FF0000"/>
                </a:solidFill>
              </a:rPr>
              <a:t> 	</a:t>
            </a:r>
            <a:r>
              <a:rPr lang="es-ES" sz="2400" dirty="0">
                <a:solidFill>
                  <a:srgbClr val="FF0000"/>
                </a:solidFill>
              </a:rPr>
              <a:t>= </a:t>
            </a:r>
            <a:r>
              <a:rPr lang="es-ES" sz="2400" i="1" dirty="0">
                <a:solidFill>
                  <a:srgbClr val="FF0000"/>
                </a:solidFill>
              </a:rPr>
              <a:t>x</a:t>
            </a:r>
            <a:r>
              <a:rPr lang="es-ES" sz="2400" baseline="30000" dirty="0">
                <a:solidFill>
                  <a:srgbClr val="FF0000"/>
                </a:solidFill>
              </a:rPr>
              <a:t>2</a:t>
            </a:r>
            <a:r>
              <a:rPr lang="es-ES" sz="2400" i="1" dirty="0">
                <a:solidFill>
                  <a:srgbClr val="FF0000"/>
                </a:solidFill>
              </a:rPr>
              <a:t> </a:t>
            </a:r>
            <a:r>
              <a:rPr lang="es-ES" sz="2400" dirty="0">
                <a:solidFill>
                  <a:srgbClr val="FF0000"/>
                </a:solidFill>
              </a:rPr>
              <a:t>− 4</a:t>
            </a:r>
            <a:r>
              <a:rPr lang="es-ES" sz="2400" i="1" dirty="0">
                <a:solidFill>
                  <a:srgbClr val="FF0000"/>
                </a:solidFill>
              </a:rPr>
              <a:t>y</a:t>
            </a:r>
            <a:r>
              <a:rPr lang="es-ES" sz="2400" baseline="30000" dirty="0">
                <a:solidFill>
                  <a:srgbClr val="FF0000"/>
                </a:solidFill>
              </a:rPr>
              <a:t>2</a:t>
            </a:r>
            <a:endParaRPr lang="es-ES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4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 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4×4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 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2)×(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2)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16 </a:t>
            </a:r>
            <a:r>
              <a:rPr lang="es-ES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</a:rPr>
              <a:t> 4 ×4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	= 16 </a:t>
            </a:r>
            <a:r>
              <a:rPr lang="es-ES" sz="2400" dirty="0">
                <a:solidFill>
                  <a:srgbClr val="FF0000"/>
                </a:solidFill>
              </a:rPr>
              <a:t>− </a:t>
            </a:r>
            <a:r>
              <a:rPr lang="en-GB" sz="2400" dirty="0">
                <a:solidFill>
                  <a:srgbClr val="FF0000"/>
                </a:solidFill>
              </a:rPr>
              <a:t>16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  </a:t>
            </a:r>
            <a:r>
              <a:rPr lang="en-GB" sz="2400" i="1" dirty="0">
                <a:solidFill>
                  <a:srgbClr val="FF0000"/>
                </a:solidFill>
              </a:rPr>
              <a:t>z</a:t>
            </a:r>
            <a:r>
              <a:rPr lang="en-GB" sz="2400" dirty="0">
                <a:solidFill>
                  <a:srgbClr val="FF0000"/>
                </a:solidFill>
              </a:rPr>
              <a:t>	= 0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23320" y="214041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39113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0492"/>
            <a:ext cx="99879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3: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195" y="2053922"/>
            <a:ext cx="8568952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AutoNum type="arabicPeriod"/>
            </a:pPr>
            <a:r>
              <a:rPr lang="en-GB" sz="2400" dirty="0"/>
              <a:t>The formula below is used to convert temperatures in degrees Celsius to degrees Fahrenheit, where </a:t>
            </a:r>
            <a:r>
              <a:rPr lang="en-GB" sz="2400" i="1" dirty="0"/>
              <a:t>F </a:t>
            </a:r>
            <a:r>
              <a:rPr lang="en-GB" sz="2400" dirty="0"/>
              <a:t>is the temperature in degrees Fahrenheit and </a:t>
            </a:r>
            <a:r>
              <a:rPr lang="en-GB" sz="2400" i="1" dirty="0"/>
              <a:t>C </a:t>
            </a:r>
            <a:r>
              <a:rPr lang="en-GB" sz="2400" dirty="0"/>
              <a:t>is the temperature in degrees Celsius:</a:t>
            </a:r>
            <a:endParaRPr lang="es-ES" altLang="en-US" sz="2400" i="1" dirty="0"/>
          </a:p>
          <a:p>
            <a:pPr marL="0" indent="0"/>
            <a:r>
              <a:rPr lang="en-GB" sz="2400" i="1" dirty="0"/>
              <a:t>				      F </a:t>
            </a:r>
            <a:r>
              <a:rPr lang="en-GB" sz="2400" dirty="0"/>
              <a:t>= 1.8 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487" y="977123"/>
            <a:ext cx="70480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92" y="4011958"/>
            <a:ext cx="3168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Calculate </a:t>
            </a:r>
            <a:r>
              <a:rPr lang="en-GB" sz="2400" i="1" dirty="0"/>
              <a:t>F </a:t>
            </a:r>
            <a:r>
              <a:rPr lang="en-GB" sz="2400" dirty="0"/>
              <a:t>if </a:t>
            </a:r>
            <a:r>
              <a:rPr lang="en-GB" sz="2400" i="1" dirty="0"/>
              <a:t>C </a:t>
            </a:r>
            <a:r>
              <a:rPr lang="en-GB" sz="2400" dirty="0"/>
              <a:t>= 20</a:t>
            </a:r>
            <a:endParaRPr lang="en-US" alt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7242158" y="4011958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r>
              <a:rPr lang="es-ES" sz="2400" i="1" dirty="0">
                <a:solidFill>
                  <a:srgbClr val="FF0000"/>
                </a:solidFill>
              </a:rPr>
              <a:t>F </a:t>
            </a:r>
            <a:r>
              <a:rPr lang="es-ES" sz="2400" dirty="0">
                <a:solidFill>
                  <a:srgbClr val="FF0000"/>
                </a:solidFill>
              </a:rPr>
              <a:t>= 68 </a:t>
            </a:r>
            <a:r>
              <a:rPr lang="es-ES" sz="2400" dirty="0" err="1">
                <a:solidFill>
                  <a:srgbClr val="FF0000"/>
                </a:solidFill>
              </a:rPr>
              <a:t>degrees</a:t>
            </a:r>
            <a:r>
              <a:rPr lang="es-ES" sz="2400" dirty="0">
                <a:solidFill>
                  <a:srgbClr val="FF0000"/>
                </a:solidFill>
              </a:rPr>
              <a:t> Fahrenheit</a:t>
            </a:r>
            <a:endParaRPr lang="es-ES" sz="24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2">
                <a:extLst>
                  <a:ext uri="{FF2B5EF4-FFF2-40B4-BE49-F238E27FC236}">
                    <a16:creationId xmlns:a16="http://schemas.microsoft.com/office/drawing/2014/main" id="{82172301-51E5-1949-A185-EE7BEDC3E5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0728" y="4965227"/>
                <a:ext cx="7488832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indent="0"/>
                <a:r>
                  <a:rPr lang="en-GB" sz="2400" dirty="0"/>
                  <a:t>2.	If </a:t>
                </a:r>
                <a:r>
                  <a:rPr lang="en-GB" sz="2400" i="1" dirty="0"/>
                  <a:t>p </a:t>
                </a:r>
                <a:r>
                  <a:rPr lang="en-GB" sz="2400" dirty="0"/>
                  <a:t>= </a:t>
                </a:r>
                <a:r>
                  <a:rPr lang="en-GB" sz="2400" i="1" dirty="0"/>
                  <a:t>a</a:t>
                </a:r>
                <a:r>
                  <a:rPr lang="en-GB" sz="2400" i="1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/>
                  <a:t>b</a:t>
                </a:r>
                <a:r>
                  <a:rPr lang="en-GB" sz="2400" baseline="30000" dirty="0"/>
                  <a:t>2 </a:t>
                </a:r>
                <a:r>
                  <a:rPr lang="en-GB" sz="2400" dirty="0"/>
                  <a:t> calculate </a:t>
                </a:r>
                <a:r>
                  <a:rPr lang="en-GB" sz="2400" i="1" dirty="0"/>
                  <a:t>p </a:t>
                </a:r>
                <a:r>
                  <a:rPr lang="en-GB" sz="2400" dirty="0"/>
                  <a:t>if </a:t>
                </a:r>
                <a:r>
                  <a:rPr lang="en-GB" sz="2400" i="1" dirty="0"/>
                  <a:t>a </a:t>
                </a:r>
                <a:r>
                  <a:rPr lang="en-GB" sz="2400" dirty="0"/>
                  <a:t>= 10 and </a:t>
                </a:r>
                <a:r>
                  <a:rPr lang="en-GB" sz="2400" i="1" dirty="0"/>
                  <a:t>b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7 </a:t>
                </a:r>
                <a:endParaRPr lang="en-US" altLang="en-US" sz="2400" dirty="0"/>
              </a:p>
              <a:p>
                <a:pPr marL="0" indent="0"/>
                <a:r>
                  <a:rPr lang="en-US" altLang="en-US" sz="2400" dirty="0"/>
                  <a:t>     </a:t>
                </a:r>
              </a:p>
            </p:txBody>
          </p:sp>
        </mc:Choice>
        <mc:Fallback xmlns="">
          <p:sp>
            <p:nvSpPr>
              <p:cNvPr id="10" name="TextBox 2">
                <a:extLst>
                  <a:ext uri="{FF2B5EF4-FFF2-40B4-BE49-F238E27FC236}">
                    <a16:creationId xmlns:a16="http://schemas.microsoft.com/office/drawing/2014/main" id="{82172301-51E5-1949-A185-EE7BEDC3E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0728" y="4965227"/>
                <a:ext cx="7488832" cy="830997"/>
              </a:xfrm>
              <a:prstGeom prst="rect">
                <a:avLst/>
              </a:prstGeom>
              <a:blipFill>
                <a:blip r:embed="rId2"/>
                <a:stretch>
                  <a:fillRect l="-1186" t="-60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CD1CA36D-0EE1-F141-9B79-BC8CE1606038}"/>
              </a:ext>
            </a:extLst>
          </p:cNvPr>
          <p:cNvSpPr/>
          <p:nvPr/>
        </p:nvSpPr>
        <p:spPr>
          <a:xfrm>
            <a:off x="10465440" y="4894970"/>
            <a:ext cx="1048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i="1" dirty="0">
                <a:solidFill>
                  <a:srgbClr val="FF0000"/>
                </a:solidFill>
              </a:rPr>
              <a:t>p </a:t>
            </a:r>
            <a:r>
              <a:rPr lang="es-ES" sz="2400" dirty="0">
                <a:solidFill>
                  <a:srgbClr val="FF0000"/>
                </a:solidFill>
              </a:rPr>
              <a:t>= 51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80224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11" grpId="0"/>
      <p:bldP spid="16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378" y="272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8149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59028" y="972316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Some formulae such as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246" y="55484"/>
            <a:ext cx="98996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More Complex Formulae: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322398" y="794524"/>
                <a:ext cx="1709379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2398" y="794524"/>
                <a:ext cx="1709379" cy="850939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536995" y="994944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9491379" y="1015525"/>
            <a:ext cx="1686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/>
              <a:t>z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/>
              <a:t>x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/>
              <a:t>y</a:t>
            </a:r>
            <a:r>
              <a:rPr lang="en-GB" sz="2400" baseline="30000" dirty="0"/>
              <a:t>2</a:t>
            </a:r>
            <a:endParaRPr lang="en-US" alt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59028" y="1668091"/>
            <a:ext cx="869355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do not give you a value straight away when you substitute in. </a:t>
            </a:r>
          </a:p>
          <a:p>
            <a:pPr>
              <a:spcBef>
                <a:spcPts val="600"/>
              </a:spcBef>
            </a:pPr>
            <a:r>
              <a:rPr lang="en-GB" sz="2400" dirty="0"/>
              <a:t>For example: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7486" y="2561266"/>
            <a:ext cx="8149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Find the value of </a:t>
            </a:r>
            <a:r>
              <a:rPr lang="en-GB" sz="2400" i="1" dirty="0"/>
              <a:t>z </a:t>
            </a:r>
            <a:r>
              <a:rPr lang="en-GB" sz="2400" dirty="0"/>
              <a:t>when </a:t>
            </a:r>
            <a:r>
              <a:rPr lang="en-GB" sz="2400" i="1" dirty="0"/>
              <a:t>z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/>
              <a:t>x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/>
              <a:t>y</a:t>
            </a:r>
            <a:r>
              <a:rPr lang="en-GB" sz="2400" baseline="30000" dirty="0"/>
              <a:t>2</a:t>
            </a:r>
            <a:r>
              <a:rPr lang="en-GB" sz="2400" dirty="0"/>
              <a:t>,  if </a:t>
            </a:r>
            <a:r>
              <a:rPr lang="en-GB" sz="2400" i="1" dirty="0"/>
              <a:t>x </a:t>
            </a:r>
            <a:r>
              <a:rPr lang="en-GB" sz="2400" dirty="0"/>
              <a:t>= 3.6 and </a:t>
            </a:r>
            <a:r>
              <a:rPr lang="en-GB" sz="2400" i="1" dirty="0"/>
              <a:t>y </a:t>
            </a:r>
            <a:r>
              <a:rPr lang="en-GB" sz="2400" dirty="0"/>
              <a:t>= 4.8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42319" y="2987386"/>
            <a:ext cx="2794676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i="1" dirty="0"/>
              <a:t>z</a:t>
            </a:r>
            <a:r>
              <a:rPr lang="en-GB" sz="2400" i="1" baseline="30000" dirty="0"/>
              <a:t>2</a:t>
            </a:r>
            <a:r>
              <a:rPr lang="en-GB" sz="2400" i="1" dirty="0"/>
              <a:t> 	</a:t>
            </a:r>
            <a:r>
              <a:rPr lang="en-GB" sz="2400" dirty="0"/>
              <a:t>= </a:t>
            </a:r>
            <a:r>
              <a:rPr lang="en-GB" sz="2400" i="1" dirty="0"/>
              <a:t>x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/>
              <a:t>y</a:t>
            </a:r>
            <a:r>
              <a:rPr lang="en-GB" sz="2400" baseline="30000" dirty="0"/>
              <a:t>2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i="1" dirty="0"/>
              <a:t>z</a:t>
            </a:r>
            <a:r>
              <a:rPr lang="en-GB" sz="2400" i="1" baseline="30000" dirty="0"/>
              <a:t>2 </a:t>
            </a:r>
            <a:r>
              <a:rPr lang="en-GB" sz="2400" dirty="0"/>
              <a:t>	= </a:t>
            </a:r>
            <a:r>
              <a:rPr lang="en-GB" sz="2400" i="1" dirty="0"/>
              <a:t>3.6</a:t>
            </a:r>
            <a:r>
              <a:rPr lang="en-GB" sz="2400" i="1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+ </a:t>
            </a:r>
            <a:r>
              <a:rPr lang="en-GB" sz="2400" i="1" dirty="0"/>
              <a:t>4.8</a:t>
            </a:r>
            <a:r>
              <a:rPr lang="en-GB" sz="2400" baseline="30000" dirty="0"/>
              <a:t>2</a:t>
            </a: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i="1" dirty="0"/>
              <a:t>z</a:t>
            </a:r>
            <a:r>
              <a:rPr lang="en-GB" sz="2400" i="1" baseline="30000" dirty="0"/>
              <a:t>2 </a:t>
            </a:r>
            <a:r>
              <a:rPr lang="en-GB" sz="2400" dirty="0"/>
              <a:t>	= 12.96 + 23.04</a:t>
            </a:r>
          </a:p>
          <a:p>
            <a:pPr>
              <a:spcAft>
                <a:spcPts val="600"/>
              </a:spcAft>
            </a:pPr>
            <a:r>
              <a:rPr lang="en-GB" sz="2400" i="1" dirty="0"/>
              <a:t>z</a:t>
            </a:r>
            <a:r>
              <a:rPr lang="en-GB" sz="2400" i="1" baseline="30000" dirty="0"/>
              <a:t>2 	</a:t>
            </a:r>
            <a:r>
              <a:rPr lang="en-GB" altLang="en-US" sz="2400" dirty="0"/>
              <a:t>= 36		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B6ADA6-CF8E-5643-A66E-143C6F01374C}"/>
                  </a:ext>
                </a:extLst>
              </p:cNvPr>
              <p:cNvSpPr txBox="1"/>
              <p:nvPr/>
            </p:nvSpPr>
            <p:spPr>
              <a:xfrm>
                <a:off x="2659028" y="4787879"/>
                <a:ext cx="9532972" cy="1389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Now the square root can be taken of both sides to give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i="1" dirty="0"/>
                  <a:t>				       z</a:t>
                </a:r>
                <a:r>
                  <a:rPr lang="en-GB" sz="2400" i="1" baseline="30000" dirty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en-GB" altLang="en-US" sz="2400" dirty="0"/>
                  <a:t>  = 6</a:t>
                </a:r>
                <a:endParaRPr lang="en-GB" sz="2400" dirty="0"/>
              </a:p>
              <a:p>
                <a:r>
                  <a:rPr lang="en-GB" sz="2400" dirty="0"/>
                  <a:t>Note here that </a:t>
                </a:r>
                <a:r>
                  <a:rPr lang="en-GB" sz="2400" i="1" dirty="0"/>
                  <a:t>z</a:t>
                </a:r>
                <a:r>
                  <a:rPr lang="en-GB" sz="2400" i="1" baseline="30000" dirty="0"/>
                  <a:t> </a:t>
                </a:r>
                <a:r>
                  <a:rPr lang="en-GB" altLang="en-US" sz="2400" dirty="0"/>
                  <a:t>=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altLang="en-US" sz="2400" dirty="0"/>
                  <a:t>6  is another solution, as 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6) ×(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6) = 36</a:t>
                </a:r>
                <a:endParaRPr lang="en-GB" sz="2400" baseline="30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CB6ADA6-CF8E-5643-A66E-143C6F013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028" y="4787879"/>
                <a:ext cx="9532972" cy="1389035"/>
              </a:xfrm>
              <a:prstGeom prst="rect">
                <a:avLst/>
              </a:prstGeom>
              <a:blipFill rotWithShape="1">
                <a:blip r:embed="rId3"/>
                <a:stretch>
                  <a:fillRect l="-959" t="-3070" b="-9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01B34F-4716-D043-9AE1-62BEE06116C2}"/>
                  </a:ext>
                </a:extLst>
              </p:cNvPr>
              <p:cNvSpPr/>
              <p:nvPr/>
            </p:nvSpPr>
            <p:spPr>
              <a:xfrm>
                <a:off x="4169132" y="6292764"/>
                <a:ext cx="55258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 we have solutions 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z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= 6  or 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z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6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E01B34F-4716-D043-9AE1-62BEE06116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132" y="6292764"/>
                <a:ext cx="552587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766" t="-9211" r="-77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3653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 build="p"/>
      <p:bldP spid="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1082"/>
            <a:ext cx="98996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More Complex Formulae: Examples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5640" y="765479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62012" y="1008890"/>
                <a:ext cx="1709379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012" y="1008890"/>
                <a:ext cx="1709379" cy="850939"/>
              </a:xfrm>
              <a:prstGeom prst="rect">
                <a:avLst/>
              </a:prstGeom>
              <a:blipFill>
                <a:blip r:embed="rId2"/>
                <a:stretch>
                  <a:fillRect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62700" y="1223875"/>
                <a:ext cx="87059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when		             if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i="1" dirty="0"/>
                  <a:t> </a:t>
                </a:r>
                <a:r>
                  <a:rPr lang="en-GB" sz="2400" dirty="0"/>
                  <a:t>= 10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sz="2400" i="1" dirty="0"/>
                  <a:t> </a:t>
                </a:r>
                <a:r>
                  <a:rPr lang="en-GB" sz="2400" dirty="0"/>
                  <a:t>= 8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700" y="1223875"/>
                <a:ext cx="8705907" cy="461665"/>
              </a:xfrm>
              <a:prstGeom prst="rect">
                <a:avLst/>
              </a:prstGeom>
              <a:blipFill>
                <a:blip r:embed="rId3"/>
                <a:stretch>
                  <a:fillRect l="-1019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862700" y="1882884"/>
            <a:ext cx="6696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698073" y="2170275"/>
                <a:ext cx="1837076" cy="850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073" y="2170275"/>
                <a:ext cx="1837076" cy="850939"/>
              </a:xfrm>
              <a:prstGeom prst="rect">
                <a:avLst/>
              </a:prstGeom>
              <a:blipFill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942246" y="3685279"/>
                <a:ext cx="3098925" cy="854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3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246" y="3685279"/>
                <a:ext cx="3098925" cy="854016"/>
              </a:xfrm>
              <a:prstGeom prst="rect">
                <a:avLst/>
              </a:prstGeom>
              <a:blipFill>
                <a:blip r:embed="rId5"/>
                <a:stretch>
                  <a:fillRect l="-1639"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810921" y="2417816"/>
            <a:ext cx="57241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Substituting into the formula gives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10921" y="3135832"/>
            <a:ext cx="8705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Add the two fractions, with 40 as a common denominator: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1F2CC-256A-9E44-935D-73AAD1FD2229}"/>
              </a:ext>
            </a:extLst>
          </p:cNvPr>
          <p:cNvSpPr/>
          <p:nvPr/>
        </p:nvSpPr>
        <p:spPr>
          <a:xfrm>
            <a:off x="2934972" y="4749268"/>
            <a:ext cx="3098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have found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64C448A-930E-5F47-8F4E-440781373229}"/>
                  </a:ext>
                </a:extLst>
              </p:cNvPr>
              <p:cNvSpPr/>
              <p:nvPr/>
            </p:nvSpPr>
            <p:spPr>
              <a:xfrm>
                <a:off x="5724798" y="4563054"/>
                <a:ext cx="1390573" cy="850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64C448A-930E-5F47-8F4E-440781373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798" y="4563054"/>
                <a:ext cx="1390573" cy="850939"/>
              </a:xfrm>
              <a:prstGeom prst="rect">
                <a:avLst/>
              </a:prstGeom>
              <a:blipFill>
                <a:blip r:embed="rId6"/>
                <a:stretch>
                  <a:fillRect l="-909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9AF4C0-5380-7F40-9D81-01FC3CD3B97C}"/>
                  </a:ext>
                </a:extLst>
              </p:cNvPr>
              <p:cNvSpPr txBox="1"/>
              <p:nvPr/>
            </p:nvSpPr>
            <p:spPr>
              <a:xfrm>
                <a:off x="2934972" y="5460233"/>
                <a:ext cx="8489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but to find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turn both fractions upside-down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79AF4C0-5380-7F40-9D81-01FC3CD3B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972" y="5460233"/>
                <a:ext cx="84898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077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7CA0276-DBCA-DD46-AA35-650BB20FDA44}"/>
              </a:ext>
            </a:extLst>
          </p:cNvPr>
          <p:cNvSpPr txBox="1"/>
          <p:nvPr/>
        </p:nvSpPr>
        <p:spPr>
          <a:xfrm>
            <a:off x="2898568" y="611606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F6BE6A0-72B4-354E-A0FE-6E32E7D6836C}"/>
                  </a:ext>
                </a:extLst>
              </p:cNvPr>
              <p:cNvSpPr/>
              <p:nvPr/>
            </p:nvSpPr>
            <p:spPr>
              <a:xfrm>
                <a:off x="4513651" y="5921898"/>
                <a:ext cx="1390573" cy="7944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F6BE6A0-72B4-354E-A0FE-6E32E7D68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51" y="5921898"/>
                <a:ext cx="1390573" cy="794448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1D4CE184-1261-9346-8C74-674EE38300B9}"/>
              </a:ext>
            </a:extLst>
          </p:cNvPr>
          <p:cNvSpPr/>
          <p:nvPr/>
        </p:nvSpPr>
        <p:spPr>
          <a:xfrm>
            <a:off x="6096000" y="6148717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95C17B-0BBB-8F4D-B2B9-25148A2AD37F}"/>
                  </a:ext>
                </a:extLst>
              </p:cNvPr>
              <p:cNvSpPr/>
              <p:nvPr/>
            </p:nvSpPr>
            <p:spPr>
              <a:xfrm>
                <a:off x="6746556" y="5968138"/>
                <a:ext cx="1323247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395C17B-0BBB-8F4D-B2B9-25148A2AD3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556" y="5968138"/>
                <a:ext cx="1323247" cy="786177"/>
              </a:xfrm>
              <a:prstGeom prst="rect">
                <a:avLst/>
              </a:prstGeom>
              <a:blipFill>
                <a:blip r:embed="rId9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92023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0" grpId="0"/>
      <p:bldP spid="11" grpId="0"/>
      <p:bldP spid="12" grpId="0"/>
      <p:bldP spid="15" grpId="0"/>
      <p:bldP spid="3" grpId="0"/>
      <p:bldP spid="17" grpId="0"/>
      <p:bldP spid="20" grpId="0"/>
      <p:bldP spid="21" grpId="0"/>
      <p:bldP spid="4" grpId="0"/>
      <p:bldP spid="5" grpId="0"/>
      <p:bldP spid="22" grpId="0"/>
      <p:bldP spid="23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192" y="39872"/>
            <a:ext cx="98996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670943" y="1963328"/>
                <a:ext cx="1690014" cy="849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943" y="1963328"/>
                <a:ext cx="1690014" cy="849335"/>
              </a:xfrm>
              <a:prstGeom prst="rect">
                <a:avLst/>
              </a:prstGeom>
              <a:blipFill>
                <a:blip r:embed="rId2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37238" y="2157164"/>
                <a:ext cx="82528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1.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𝑧</m:t>
                    </m:r>
                  </m:oMath>
                </a14:m>
                <a:r>
                  <a:rPr lang="en-GB" sz="2400" dirty="0">
                    <a:latin typeface="+mj-lt"/>
                  </a:rPr>
                  <a:t> when			        if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+mj-lt"/>
                  </a:rPr>
                  <a:t>= 3 and </a:t>
                </a:r>
                <a:r>
                  <a:rPr lang="en-GB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4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238" y="2157164"/>
                <a:ext cx="8252826" cy="523220"/>
              </a:xfrm>
              <a:prstGeom prst="rect">
                <a:avLst/>
              </a:prstGeom>
              <a:blipFill>
                <a:blip r:embed="rId3"/>
                <a:stretch>
                  <a:fillRect l="-922" t="-11905" r="-307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517" y="675828"/>
            <a:ext cx="73448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26735" y="2735412"/>
                <a:ext cx="1298625" cy="78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735" y="2735412"/>
                <a:ext cx="1298625" cy="7848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835799-C525-7F45-9EBC-0C3268DDDB52}"/>
                  </a:ext>
                </a:extLst>
              </p:cNvPr>
              <p:cNvSpPr/>
              <p:nvPr/>
            </p:nvSpPr>
            <p:spPr>
              <a:xfrm>
                <a:off x="2927648" y="3898410"/>
                <a:ext cx="87849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2.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𝑧</m:t>
                    </m:r>
                    <m:r>
                      <a:rPr lang="en-GB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latin typeface="+mj-lt"/>
                  </a:rPr>
                  <a:t>when				    if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i="1" dirty="0">
                    <a:latin typeface="+mj-lt"/>
                  </a:rPr>
                  <a:t> </a:t>
                </a:r>
                <a:r>
                  <a:rPr lang="en-GB" sz="2800" dirty="0">
                    <a:latin typeface="+mj-lt"/>
                  </a:rPr>
                  <a:t>=</a:t>
                </a:r>
                <a:r>
                  <a:rPr lang="en-GB" sz="2400" dirty="0">
                    <a:latin typeface="+mj-lt"/>
                  </a:rPr>
                  <a:t> 6 and </a:t>
                </a:r>
                <a:r>
                  <a:rPr lang="en-GB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3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835799-C525-7F45-9EBC-0C3268DDDB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3898410"/>
                <a:ext cx="8784976" cy="523220"/>
              </a:xfrm>
              <a:prstGeom prst="rect">
                <a:avLst/>
              </a:prstGeom>
              <a:blipFill>
                <a:blip r:embed="rId5"/>
                <a:stretch>
                  <a:fillRect l="-101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6C31F12-29BA-244D-BFDE-DC5164711EE5}"/>
                  </a:ext>
                </a:extLst>
              </p:cNvPr>
              <p:cNvSpPr/>
              <p:nvPr/>
            </p:nvSpPr>
            <p:spPr>
              <a:xfrm>
                <a:off x="6670943" y="3751737"/>
                <a:ext cx="1752596" cy="849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6C31F12-29BA-244D-BFDE-DC5164711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943" y="3751737"/>
                <a:ext cx="1752596" cy="8493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763EE09-AA1C-F949-AF98-388BF067125C}"/>
                  </a:ext>
                </a:extLst>
              </p:cNvPr>
              <p:cNvSpPr/>
              <p:nvPr/>
            </p:nvSpPr>
            <p:spPr>
              <a:xfrm>
                <a:off x="9221212" y="4731700"/>
                <a:ext cx="2278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-Italic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</a:t>
                </a:r>
                <a:r>
                  <a:rPr lang="en-GB" sz="2400" dirty="0">
                    <a:solidFill>
                      <a:srgbClr val="FF0000"/>
                    </a:solidFill>
                    <a:latin typeface="Times-Roman"/>
                  </a:rPr>
                  <a:t>2  or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-Italic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= -</a:t>
                </a:r>
                <a:r>
                  <a:rPr lang="en-GB" sz="2400" dirty="0">
                    <a:solidFill>
                      <a:srgbClr val="FF0000"/>
                    </a:solidFill>
                    <a:latin typeface="Times-Roman"/>
                  </a:rPr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F763EE09-AA1C-F949-AF98-388BF06712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212" y="4731700"/>
                <a:ext cx="2278188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321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960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8" grpId="0"/>
      <p:bldP spid="6" grpId="0"/>
      <p:bldP spid="2" grpId="0"/>
      <p:bldP spid="17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636"/>
            <a:ext cx="978034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6274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27648" y="868186"/>
            <a:ext cx="8064895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Sometimes a formula can be rearranged into a more useful format. For example, the formula</a:t>
            </a:r>
          </a:p>
          <a:p>
            <a:endParaRPr lang="en-GB" sz="2400" dirty="0"/>
          </a:p>
          <a:p>
            <a:r>
              <a:rPr lang="en-GB" sz="2400" i="1" dirty="0"/>
              <a:t>					F </a:t>
            </a:r>
            <a:r>
              <a:rPr lang="en-GB" sz="2400" dirty="0"/>
              <a:t>= 1.8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</a:p>
          <a:p>
            <a:endParaRPr lang="en-GB" sz="2400" dirty="0"/>
          </a:p>
          <a:p>
            <a:r>
              <a:rPr lang="en-GB" sz="2400" dirty="0"/>
              <a:t>can be used to convert temperatures in degrees Celsius to degrees Fahrenheit. It can be rearranged into the form</a:t>
            </a:r>
          </a:p>
          <a:p>
            <a:endParaRPr lang="en-GB" sz="2400" dirty="0"/>
          </a:p>
          <a:p>
            <a:r>
              <a:rPr lang="en-GB" sz="2400" i="1" dirty="0"/>
              <a:t>					C </a:t>
            </a:r>
            <a:r>
              <a:rPr lang="en-GB" sz="2400" dirty="0"/>
              <a:t>= . . .</a:t>
            </a:r>
          </a:p>
          <a:p>
            <a:endParaRPr lang="en-GB" sz="2400" dirty="0"/>
          </a:p>
          <a:p>
            <a:r>
              <a:rPr lang="en-GB" sz="2400" dirty="0"/>
              <a:t>to enable temperatures in degrees Fahrenheit to be converted to degrees Celsius.</a:t>
            </a:r>
          </a:p>
          <a:p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We say that the formula has been </a:t>
            </a:r>
          </a:p>
          <a:p>
            <a:r>
              <a:rPr lang="en-GB" sz="2400" b="1" i="1" dirty="0"/>
              <a:t>      “rearranged to make C the subject of the formula”</a:t>
            </a:r>
            <a:r>
              <a:rPr lang="en-GB" sz="2400" dirty="0"/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22435"/>
            <a:ext cx="97083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Changing the Subject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99490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52" y="1211747"/>
            <a:ext cx="648017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Rearrange the formula</a:t>
            </a:r>
            <a:endParaRPr lang="en-GB" sz="2400" i="1" dirty="0"/>
          </a:p>
          <a:p>
            <a:pPr>
              <a:spcAft>
                <a:spcPts val="600"/>
              </a:spcAft>
            </a:pPr>
            <a:r>
              <a:rPr lang="en-GB" sz="2400" i="1" dirty="0"/>
              <a:t>				F </a:t>
            </a:r>
            <a:r>
              <a:rPr lang="en-GB" sz="2400" dirty="0"/>
              <a:t>= 1.8</a:t>
            </a:r>
            <a:r>
              <a:rPr lang="en-GB" sz="2400" i="1" dirty="0"/>
              <a:t>C </a:t>
            </a:r>
            <a:r>
              <a:rPr lang="en-GB" sz="2400" dirty="0"/>
              <a:t>+ 32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to make </a:t>
            </a:r>
            <a:r>
              <a:rPr lang="en-GB" sz="2400" i="1" dirty="0"/>
              <a:t>C </a:t>
            </a:r>
            <a:r>
              <a:rPr lang="en-GB" sz="2400" dirty="0"/>
              <a:t>the subject of the formula.</a:t>
            </a:r>
            <a:endParaRPr lang="en-GB" sz="2400" i="1" dirty="0"/>
          </a:p>
        </p:txBody>
      </p:sp>
      <p:sp>
        <p:nvSpPr>
          <p:cNvPr id="4" name="Rectangle 3"/>
          <p:cNvSpPr/>
          <p:nvPr/>
        </p:nvSpPr>
        <p:spPr>
          <a:xfrm>
            <a:off x="2900353" y="75008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24879"/>
            <a:ext cx="96363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Changing the Subject: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9AED822-A38C-7B40-9965-9EE8BDE19DAA}"/>
                  </a:ext>
                </a:extLst>
              </p:cNvPr>
              <p:cNvSpPr/>
              <p:nvPr/>
            </p:nvSpPr>
            <p:spPr>
              <a:xfrm>
                <a:off x="2890099" y="2595018"/>
                <a:ext cx="8808913" cy="3652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b="1" dirty="0"/>
                  <a:t>Solution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aim is to remove all terms from the right hand side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of the equation except for the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</a:rPr>
                  <a:t>. So first subtract 32 from both sides, which gives: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				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−32=1.8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Then dividing both sides by 1.8 gives 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1.8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So the formula can be rearranged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−32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9AED822-A38C-7B40-9965-9EE8BDE19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099" y="2595018"/>
                <a:ext cx="8808913" cy="3652923"/>
              </a:xfrm>
              <a:prstGeom prst="rect">
                <a:avLst/>
              </a:prstGeom>
              <a:blipFill>
                <a:blip r:embed="rId2"/>
                <a:stretch>
                  <a:fillRect l="-1299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5856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1083252"/>
            <a:ext cx="8429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The distance, </a:t>
            </a:r>
            <a:r>
              <a:rPr lang="en-GB" sz="2400" i="1" dirty="0"/>
              <a:t>s</a:t>
            </a:r>
            <a:r>
              <a:rPr lang="en-GB" sz="2400" dirty="0"/>
              <a:t>, travelled by a car in time </a:t>
            </a:r>
            <a:r>
              <a:rPr lang="en-GB" sz="2400" i="1" dirty="0"/>
              <a:t>t </a:t>
            </a:r>
            <a:r>
              <a:rPr lang="en-GB" sz="2400" dirty="0"/>
              <a:t>from initial speed </a:t>
            </a:r>
            <a:r>
              <a:rPr lang="en-GB" sz="2400" i="1" dirty="0"/>
              <a:t>u </a:t>
            </a:r>
            <a:r>
              <a:rPr lang="en-GB" sz="2400" dirty="0"/>
              <a:t>to final speed </a:t>
            </a:r>
            <a:r>
              <a:rPr lang="en-GB" sz="2400" i="1" dirty="0"/>
              <a:t>v </a:t>
            </a:r>
            <a:r>
              <a:rPr lang="en-GB" sz="2400" dirty="0"/>
              <a:t>is given by the formula: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9616" y="679429"/>
            <a:ext cx="15841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5445"/>
            <a:ext cx="98650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Changing the Subject: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773851" y="1856161"/>
                <a:ext cx="1996829" cy="80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sz="24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851" y="1856161"/>
                <a:ext cx="1996829" cy="806696"/>
              </a:xfrm>
              <a:prstGeom prst="rect">
                <a:avLst/>
              </a:prstGeom>
              <a:blipFill>
                <a:blip r:embed="rId2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654480" y="2687405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Make </a:t>
            </a:r>
            <a:r>
              <a:rPr lang="en-GB" sz="2400" i="1" dirty="0"/>
              <a:t>v </a:t>
            </a:r>
            <a:r>
              <a:rPr lang="en-GB" sz="2400" dirty="0"/>
              <a:t>the subject of the formula.</a:t>
            </a:r>
            <a:endParaRPr lang="en-GB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40D430-EA0E-214C-AC5C-F1CACB94FE72}"/>
                  </a:ext>
                </a:extLst>
              </p:cNvPr>
              <p:cNvSpPr txBox="1"/>
              <p:nvPr/>
            </p:nvSpPr>
            <p:spPr>
              <a:xfrm>
                <a:off x="2639616" y="3708929"/>
                <a:ext cx="9504058" cy="2146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First multiply both sides of the formula by 2 to give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sz="2400" dirty="0">
                    <a:solidFill>
                      <a:srgbClr val="FF0000"/>
                    </a:solidFill>
                  </a:rPr>
                  <a:t>Then divide both sides by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t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to give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2800" i="1" dirty="0">
                  <a:solidFill>
                    <a:srgbClr val="FF0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sz="2400" dirty="0">
                    <a:solidFill>
                      <a:srgbClr val="FF0000"/>
                    </a:solidFill>
                  </a:rPr>
                  <a:t>Now subtract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u </a:t>
                </a:r>
                <a:r>
                  <a:rPr lang="en-GB" sz="2400" dirty="0">
                    <a:solidFill>
                      <a:srgbClr val="FF0000"/>
                    </a:solidFill>
                  </a:rPr>
                  <a:t>from both sides to give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40D430-EA0E-214C-AC5C-F1CACB94F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3708929"/>
                <a:ext cx="9504058" cy="2146485"/>
              </a:xfrm>
              <a:prstGeom prst="rect">
                <a:avLst/>
              </a:prstGeom>
              <a:blipFill>
                <a:blip r:embed="rId3"/>
                <a:stretch>
                  <a:fillRect l="-935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019C5C3-7137-CE41-9737-AAF023EE4097}"/>
              </a:ext>
            </a:extLst>
          </p:cNvPr>
          <p:cNvSpPr txBox="1"/>
          <p:nvPr/>
        </p:nvSpPr>
        <p:spPr>
          <a:xfrm>
            <a:off x="2654480" y="3198167"/>
            <a:ext cx="1732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C38B53-BE50-0E4C-B716-8357F08B901A}"/>
                  </a:ext>
                </a:extLst>
              </p:cNvPr>
              <p:cNvSpPr txBox="1"/>
              <p:nvPr/>
            </p:nvSpPr>
            <p:spPr>
              <a:xfrm>
                <a:off x="2639616" y="5716393"/>
                <a:ext cx="9300356" cy="101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Swap the left and right sides to give the final answer:  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C38B53-BE50-0E4C-B716-8357F08B9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5716393"/>
                <a:ext cx="9300356" cy="1011687"/>
              </a:xfrm>
              <a:prstGeom prst="rect">
                <a:avLst/>
              </a:prstGeom>
              <a:blipFill>
                <a:blip r:embed="rId4"/>
                <a:stretch>
                  <a:fillRect l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58359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4" grpId="0"/>
      <p:bldP spid="2" grpId="0"/>
      <p:bldP spid="3" grpId="0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161" y="10521"/>
            <a:ext cx="98996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5: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id="{49C288C9-FC2B-1C4A-A0A9-6BE06E56F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483" y="1811280"/>
                <a:ext cx="9361040" cy="668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buAutoNum type="arabicPeriod"/>
                </a:pPr>
                <a:r>
                  <a:rPr lang="en-GB" sz="2400" dirty="0"/>
                  <a:t>Rearrange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2400" dirty="0"/>
                  <a:t>to make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GB" sz="2400" dirty="0"/>
                  <a:t>the subject of the formula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id="{49C288C9-FC2B-1C4A-A0A9-6BE06E56F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7483" y="1811280"/>
                <a:ext cx="9361040" cy="668837"/>
              </a:xfrm>
              <a:prstGeom prst="rect">
                <a:avLst/>
              </a:prstGeom>
              <a:blipFill>
                <a:blip r:embed="rId2"/>
                <a:stretch>
                  <a:fillRect l="-949" b="-56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630" y="763334"/>
            <a:ext cx="69040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8D9B49-4061-3A4E-BB1F-762BDA8BA8CA}"/>
                  </a:ext>
                </a:extLst>
              </p:cNvPr>
              <p:cNvSpPr txBox="1"/>
              <p:nvPr/>
            </p:nvSpPr>
            <p:spPr>
              <a:xfrm>
                <a:off x="10279524" y="2300258"/>
                <a:ext cx="1728192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8D9B49-4061-3A4E-BB1F-762BDA8BA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9524" y="2300258"/>
                <a:ext cx="1728192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4D15D1-E725-9F40-AA0D-6E90739955BA}"/>
                  </a:ext>
                </a:extLst>
              </p:cNvPr>
              <p:cNvSpPr/>
              <p:nvPr/>
            </p:nvSpPr>
            <p:spPr>
              <a:xfrm>
                <a:off x="2550718" y="2810224"/>
                <a:ext cx="9165141" cy="2838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/>
                <a:r>
                  <a:rPr lang="en-GB" sz="2400" dirty="0"/>
                  <a:t>2.	Concentration of a solution is given by the 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     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 is the concentration,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is the amount (in micrograms),  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    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en-US" sz="2400" dirty="0"/>
                  <a:t> is the volume (in cubic centimeters).</a:t>
                </a:r>
              </a:p>
              <a:p>
                <a:pPr>
                  <a:spcAft>
                    <a:spcPts val="400"/>
                  </a:spcAft>
                </a:pPr>
                <a:r>
                  <a:rPr lang="en-GB" sz="2400" dirty="0"/>
                  <a:t>     Rearrange the formula to make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/>
                  <a:t> the subject.</a:t>
                </a:r>
                <a:endParaRPr lang="en-GB" sz="2400" i="1" dirty="0"/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64D15D1-E725-9F40-AA0D-6E90739955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718" y="2810224"/>
                <a:ext cx="9165141" cy="2838085"/>
              </a:xfrm>
              <a:prstGeom prst="rect">
                <a:avLst/>
              </a:prstGeom>
              <a:blipFill rotWithShape="1">
                <a:blip r:embed="rId4"/>
                <a:stretch>
                  <a:fillRect l="-997" t="-1502" r="-2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6408C2-5A8C-E549-9303-0253FF4A6E7E}"/>
                  </a:ext>
                </a:extLst>
              </p:cNvPr>
              <p:cNvSpPr txBox="1"/>
              <p:nvPr/>
            </p:nvSpPr>
            <p:spPr>
              <a:xfrm>
                <a:off x="9376867" y="4758527"/>
                <a:ext cx="28151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𝑉𝐶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D6408C2-5A8C-E549-9303-0253FF4A6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867" y="4758527"/>
                <a:ext cx="281513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C2FC0-60AC-EB42-8C60-DFC53B857BC2}"/>
                  </a:ext>
                </a:extLst>
              </p:cNvPr>
              <p:cNvSpPr txBox="1"/>
              <p:nvPr/>
            </p:nvSpPr>
            <p:spPr>
              <a:xfrm>
                <a:off x="2514145" y="5259367"/>
                <a:ext cx="7664968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Aft>
                    <a:spcPts val="600"/>
                  </a:spcAft>
                </a:pPr>
                <a:r>
                  <a:rPr lang="en-GB" sz="2400" dirty="0"/>
                  <a:t>3.	Rearrange the formula:</a:t>
                </a:r>
              </a:p>
              <a:p>
                <a:pPr marL="0" indent="0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𝑎𝑠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     to make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GB" sz="2400" i="1" dirty="0"/>
                  <a:t> </a:t>
                </a:r>
                <a:r>
                  <a:rPr lang="en-GB" sz="2400" dirty="0"/>
                  <a:t>the subject of the formula</a:t>
                </a:r>
                <a:endParaRPr lang="en-US" alt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5C2FC0-60AC-EB42-8C60-DFC53B857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145" y="5259367"/>
                <a:ext cx="7664968" cy="1661993"/>
              </a:xfrm>
              <a:prstGeom prst="rect">
                <a:avLst/>
              </a:prstGeom>
              <a:blipFill>
                <a:blip r:embed="rId6"/>
                <a:stretch>
                  <a:fillRect l="-1157"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7EEC7-F57C-2F49-A2B3-4F93CFF536F0}"/>
                  </a:ext>
                </a:extLst>
              </p:cNvPr>
              <p:cNvSpPr txBox="1"/>
              <p:nvPr/>
            </p:nvSpPr>
            <p:spPr>
              <a:xfrm>
                <a:off x="9376867" y="5613894"/>
                <a:ext cx="2160240" cy="1141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F7EEC7-F57C-2F49-A2B3-4F93CFF53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867" y="5613894"/>
                <a:ext cx="2160240" cy="11412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60581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6" grpId="0"/>
      <p:bldP spid="2" grpId="0"/>
      <p:bldP spid="3" grpId="0"/>
      <p:bldP spid="5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518" y="49401"/>
            <a:ext cx="99879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5: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61966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32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1394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894" y="4074607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Formulae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1757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ee75292-5076-4fcc-bc52-dcc75444814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8142</TotalTime>
  <Words>2422</Words>
  <Application>Microsoft Macintosh PowerPoint</Application>
  <PresentationFormat>Widescreen</PresentationFormat>
  <Paragraphs>345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Symbol</vt:lpstr>
      <vt:lpstr>Times New Roman</vt:lpstr>
      <vt:lpstr>Times-Italic</vt:lpstr>
      <vt:lpstr>Times-Roman</vt:lpstr>
      <vt:lpstr>Alapértelmezett terv</vt:lpstr>
      <vt:lpstr>Supporting and Enhancing Mathematics and Statistics UNIT: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287</cp:revision>
  <cp:lastPrinted>2016-10-17T08:47:54Z</cp:lastPrinted>
  <dcterms:created xsi:type="dcterms:W3CDTF">2012-10-10T19:07:13Z</dcterms:created>
  <dcterms:modified xsi:type="dcterms:W3CDTF">2020-04-21T11:33:10Z</dcterms:modified>
</cp:coreProperties>
</file>