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45"/>
  </p:notesMasterIdLst>
  <p:handoutMasterIdLst>
    <p:handoutMasterId r:id="rId46"/>
  </p:handoutMasterIdLst>
  <p:sldIdLst>
    <p:sldId id="355" r:id="rId5"/>
    <p:sldId id="398" r:id="rId6"/>
    <p:sldId id="371" r:id="rId7"/>
    <p:sldId id="433" r:id="rId8"/>
    <p:sldId id="435" r:id="rId9"/>
    <p:sldId id="455" r:id="rId10"/>
    <p:sldId id="458" r:id="rId11"/>
    <p:sldId id="460" r:id="rId12"/>
    <p:sldId id="427" r:id="rId13"/>
    <p:sldId id="432" r:id="rId14"/>
    <p:sldId id="456" r:id="rId15"/>
    <p:sldId id="426" r:id="rId16"/>
    <p:sldId id="436" r:id="rId17"/>
    <p:sldId id="457" r:id="rId18"/>
    <p:sldId id="409" r:id="rId19"/>
    <p:sldId id="396" r:id="rId20"/>
    <p:sldId id="438" r:id="rId21"/>
    <p:sldId id="415" r:id="rId22"/>
    <p:sldId id="421" r:id="rId23"/>
    <p:sldId id="440" r:id="rId24"/>
    <p:sldId id="441" r:id="rId25"/>
    <p:sldId id="461" r:id="rId26"/>
    <p:sldId id="422" r:id="rId27"/>
    <p:sldId id="442" r:id="rId28"/>
    <p:sldId id="443" r:id="rId29"/>
    <p:sldId id="411" r:id="rId30"/>
    <p:sldId id="423" r:id="rId31"/>
    <p:sldId id="444" r:id="rId32"/>
    <p:sldId id="445" r:id="rId33"/>
    <p:sldId id="447" r:id="rId34"/>
    <p:sldId id="462" r:id="rId35"/>
    <p:sldId id="454" r:id="rId36"/>
    <p:sldId id="424" r:id="rId37"/>
    <p:sldId id="446" r:id="rId38"/>
    <p:sldId id="449" r:id="rId39"/>
    <p:sldId id="450" r:id="rId40"/>
    <p:sldId id="451" r:id="rId41"/>
    <p:sldId id="413" r:id="rId42"/>
    <p:sldId id="453" r:id="rId43"/>
    <p:sldId id="425" r:id="rId44"/>
  </p:sldIdLst>
  <p:sldSz cx="12192000" cy="6858000"/>
  <p:notesSz cx="6858000" cy="9144000"/>
  <p:defaultTextStyle>
    <a:defPPr>
      <a:defRPr lang="en-GB"/>
    </a:defPPr>
    <a:lvl1pPr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9"/>
    <p:restoredTop sz="94656"/>
  </p:normalViewPr>
  <p:slideViewPr>
    <p:cSldViewPr>
      <p:cViewPr>
        <p:scale>
          <a:sx n="98" d="100"/>
          <a:sy n="98" d="100"/>
        </p:scale>
        <p:origin x="-114" y="-498"/>
      </p:cViewPr>
      <p:guideLst>
        <p:guide orient="horz" pos="2160"/>
        <p:guide pos="384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5"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68FCC49C-92F4-486F-8D45-77C86ABB1FF0}" type="datetime1">
              <a:rPr lang="en-US" altLang="en-US"/>
              <a:pPr>
                <a:defRPr/>
              </a:pPr>
              <a:t>24-Apr-20</a:t>
            </a:fld>
            <a:endParaRPr lang="en-US" altLang="en-US"/>
          </a:p>
        </p:txBody>
      </p:sp>
      <p:sp>
        <p:nvSpPr>
          <p:cNvPr id="44036"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7"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97D64321-B5A8-47E5-A609-99FAF3D09F81}" type="slidenum">
              <a:rPr lang="en-US" altLang="en-US"/>
              <a:pPr>
                <a:defRPr/>
              </a:pPr>
              <a:t>‹#›</a:t>
            </a:fld>
            <a:endParaRPr lang="en-US" altLang="en-US"/>
          </a:p>
        </p:txBody>
      </p:sp>
    </p:spTree>
    <p:extLst>
      <p:ext uri="{BB962C8B-B14F-4D97-AF65-F5344CB8AC3E}">
        <p14:creationId xmlns:p14="http://schemas.microsoft.com/office/powerpoint/2010/main" val="12210988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en-US" altLang="en-US"/>
          </a:p>
        </p:txBody>
      </p:sp>
      <p:sp>
        <p:nvSpPr>
          <p:cNvPr id="13315" name="Rectangle 2"/>
          <p:cNvSpPr>
            <a:spLocks noGrp="1" noRot="1" noChangeAspect="1" noChangeArrowheads="1"/>
          </p:cNvSpPr>
          <p:nvPr>
            <p:ph type="sldImg"/>
          </p:nvPr>
        </p:nvSpPr>
        <p:spPr bwMode="auto">
          <a:xfrm>
            <a:off x="-17002125" y="-11796713"/>
            <a:ext cx="22204363" cy="1249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Rectangle 3"/>
          <p:cNvSpPr>
            <a:spLocks noGrp="1" noChangeArrowheads="1"/>
          </p:cNvSpPr>
          <p:nvPr>
            <p:ph type="body"/>
          </p:nvPr>
        </p:nvSpPr>
        <p:spPr bwMode="auto">
          <a:xfrm>
            <a:off x="685800" y="4343400"/>
            <a:ext cx="5483225" cy="4111625"/>
          </a:xfrm>
          <a:prstGeom prst="rect">
            <a:avLst/>
          </a:prstGeom>
          <a:noFill/>
          <a:ln>
            <a:noFill/>
          </a:ln>
          <a:effectLst/>
        </p:spPr>
        <p:txBody>
          <a:bodyPr vert="horz" wrap="square" lIns="0" tIns="0" rIns="0" bIns="0" numCol="1" anchor="t" anchorCtr="0" compatLnSpc="1">
            <a:prstTxWarp prst="textNoShape">
              <a:avLst/>
            </a:prstTxWarp>
          </a:bodyPr>
          <a:lstStyle/>
          <a:p>
            <a:pPr lvl="0"/>
            <a:endParaRPr lang="hu-HU" noProof="0"/>
          </a:p>
        </p:txBody>
      </p:sp>
    </p:spTree>
    <p:extLst>
      <p:ext uri="{BB962C8B-B14F-4D97-AF65-F5344CB8AC3E}">
        <p14:creationId xmlns:p14="http://schemas.microsoft.com/office/powerpoint/2010/main" val="2368342114"/>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01208"/>
            <a:ext cx="10515600" cy="1325563"/>
          </a:xfrm>
          <a:prstGeom prst="rect">
            <a:avLst/>
          </a:prstGeom>
        </p:spPr>
        <p:txBody>
          <a:bodyPr/>
          <a:lstStyle>
            <a:lvl1pPr>
              <a:defRPr/>
            </a:lvl1pPr>
          </a:lstStyle>
          <a:p>
            <a:r>
              <a:rPr lang="en-US" dirty="0"/>
              <a:t>Enhancing and Supporting Mathematics and Data Science</a:t>
            </a:r>
            <a:endParaRPr lang="en-GB"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5600" y="0"/>
            <a:ext cx="7200800" cy="5503293"/>
          </a:xfrm>
          <a:prstGeom prst="rect">
            <a:avLst/>
          </a:prstGeom>
        </p:spPr>
      </p:pic>
    </p:spTree>
    <p:extLst>
      <p:ext uri="{BB962C8B-B14F-4D97-AF65-F5344CB8AC3E}">
        <p14:creationId xmlns:p14="http://schemas.microsoft.com/office/powerpoint/2010/main" val="34260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91544" y="3379"/>
            <a:ext cx="10363200" cy="792088"/>
          </a:xfrm>
          <a:prstGeom prst="rect">
            <a:avLst/>
          </a:prstGeom>
        </p:spPr>
        <p:txBody>
          <a:bodyPr/>
          <a:lstStyle>
            <a:lvl1pPr>
              <a:defRPr sz="3600"/>
            </a:lvl1pPr>
          </a:lstStyle>
          <a:p>
            <a:r>
              <a:rPr lang="en-GB" dirty="0"/>
              <a:t>Click to edit Master title style</a:t>
            </a:r>
            <a:endParaRPr lang="en-US" dirty="0"/>
          </a:p>
        </p:txBody>
      </p:sp>
      <p:sp>
        <p:nvSpPr>
          <p:cNvPr id="3" name="Subtitle 2"/>
          <p:cNvSpPr>
            <a:spLocks noGrp="1"/>
          </p:cNvSpPr>
          <p:nvPr>
            <p:ph type="subTitle" idx="1"/>
          </p:nvPr>
        </p:nvSpPr>
        <p:spPr>
          <a:xfrm>
            <a:off x="3215680" y="306896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223863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609601" y="1604963"/>
            <a:ext cx="10725151" cy="39751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6941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1079522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4963"/>
            <a:ext cx="5259917"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072718" y="1604963"/>
            <a:ext cx="5262033"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99571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207243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Date Placeholder 2"/>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7260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41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534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11674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1" y="1604963"/>
            <a:ext cx="10725151"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01244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4385" y="1604963"/>
            <a:ext cx="2736849" cy="3975100"/>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1604963"/>
            <a:ext cx="8011584"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91086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0" y="0"/>
            <a:ext cx="2207568" cy="6858000"/>
          </a:xfrm>
          <a:prstGeom prst="rect">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
        <p:nvSpPr>
          <p:cNvPr id="2" name="AutoShape 6" descr="https://liveplymouthac.sharepoint.com/sites/u212/Logo%20files/UoP%20Logo_Centred_Colour.jpg"/>
          <p:cNvSpPr>
            <a:spLocks noChangeAspect="1" noChangeArrowheads="1"/>
          </p:cNvSpPr>
          <p:nvPr userDrawn="1"/>
        </p:nvSpPr>
        <p:spPr bwMode="auto">
          <a:xfrm>
            <a:off x="335360" y="620688"/>
            <a:ext cx="2736304" cy="27363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6688" y="5157192"/>
            <a:ext cx="2389738" cy="1826384"/>
          </a:xfrm>
          <a:prstGeom prst="rect">
            <a:avLst/>
          </a:prstGeom>
        </p:spPr>
      </p:pic>
      <p:sp>
        <p:nvSpPr>
          <p:cNvPr id="5" name="Rectangle 4"/>
          <p:cNvSpPr/>
          <p:nvPr userDrawn="1"/>
        </p:nvSpPr>
        <p:spPr bwMode="auto">
          <a:xfrm>
            <a:off x="2207568" y="0"/>
            <a:ext cx="9984432" cy="620688"/>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Tree>
  </p:cSld>
  <p:clrMap bg1="lt1" tx1="dk1" bg2="lt2" tx2="dk2" accent1="accent1" accent2="accent2" accent3="accent3" accent4="accent4" accent5="accent5" accent6="accent6" hlink="hlink" folHlink="folHlink"/>
  <p:sldLayoutIdLst>
    <p:sldLayoutId id="2147484915" r:id="rId1"/>
    <p:sldLayoutId id="2147484904" r:id="rId2"/>
    <p:sldLayoutId id="2147484905" r:id="rId3"/>
    <p:sldLayoutId id="2147484906" r:id="rId4"/>
    <p:sldLayoutId id="2147484907" r:id="rId5"/>
    <p:sldLayoutId id="2147484908" r:id="rId6"/>
    <p:sldLayoutId id="2147484909" r:id="rId7"/>
    <p:sldLayoutId id="2147484910" r:id="rId8"/>
    <p:sldLayoutId id="2147484911" r:id="rId9"/>
    <p:sldLayoutId id="2147484912" r:id="rId10"/>
    <p:sldLayoutId id="2147484913" r:id="rId11"/>
    <p:sldLayoutId id="2147484914" r:id="rId12"/>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mj-lt"/>
          <a:ea typeface="+mj-ea"/>
          <a:cs typeface="ＭＳ Ｐゴシック" charset="0"/>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a:solidFill>
            <a:srgbClr val="004B8D"/>
          </a:solidFill>
          <a:latin typeface="+mn-lt"/>
          <a:ea typeface="+mn-ea"/>
          <a:cs typeface="ＭＳ Ｐゴシック" charset="0"/>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004B8D"/>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004B8D"/>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6.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30.png"/><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image" Target="../media/image22.png"/><Relationship Id="rId16"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png"/><Relationship Id="rId4" Type="http://schemas.openxmlformats.org/officeDocument/2006/relationships/image" Target="../media/image31.png"/><Relationship Id="rId9" Type="http://schemas.openxmlformats.org/officeDocument/2006/relationships/image" Target="../media/image37.png"/><Relationship Id="rId14" Type="http://schemas.openxmlformats.org/officeDocument/2006/relationships/image" Target="../media/image4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368" y="5301208"/>
            <a:ext cx="11593288" cy="1325563"/>
          </a:xfrm>
        </p:spPr>
        <p:txBody>
          <a:bodyPr/>
          <a:lstStyle/>
          <a:p>
            <a:pPr>
              <a:spcBef>
                <a:spcPts val="600"/>
              </a:spcBef>
              <a:spcAft>
                <a:spcPts val="1200"/>
              </a:spcAft>
            </a:pPr>
            <a:r>
              <a:rPr lang="en-GB" sz="3600" dirty="0"/>
              <a:t>Supporting and Enhancing Mathematics and Statistics</a:t>
            </a:r>
            <a:br>
              <a:rPr lang="en-GB" sz="3600" dirty="0"/>
            </a:br>
            <a:r>
              <a:rPr lang="en-GB" sz="3600" b="1" dirty="0"/>
              <a:t>UNIT: Percentages</a:t>
            </a:r>
          </a:p>
        </p:txBody>
      </p:sp>
    </p:spTree>
    <p:extLst>
      <p:ext uri="{BB962C8B-B14F-4D97-AF65-F5344CB8AC3E}">
        <p14:creationId xmlns:p14="http://schemas.microsoft.com/office/powerpoint/2010/main" val="3689271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063552" y="36790"/>
            <a:ext cx="994769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Percentages</a:t>
            </a:r>
          </a:p>
        </p:txBody>
      </p:sp>
      <p:sp>
        <p:nvSpPr>
          <p:cNvPr id="15365" name="TextBox 2">
            <a:extLst>
              <a:ext uri="{FF2B5EF4-FFF2-40B4-BE49-F238E27FC236}">
                <a16:creationId xmlns:a16="http://schemas.microsoft.com/office/drawing/2014/main" xmlns="" id="{49C288C9-FC2B-1C4A-A0A9-6BE06E56F896}"/>
              </a:ext>
            </a:extLst>
          </p:cNvPr>
          <p:cNvSpPr txBox="1">
            <a:spLocks noChangeArrowheads="1"/>
          </p:cNvSpPr>
          <p:nvPr/>
        </p:nvSpPr>
        <p:spPr bwMode="auto">
          <a:xfrm>
            <a:off x="4167427" y="2780928"/>
            <a:ext cx="7105534"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2000">
                <a:solidFill>
                  <a:schemeClr val="tx1"/>
                </a:solidFill>
                <a:latin typeface="Arial" panose="020B0604020202020204" pitchFamily="34" charset="0"/>
                <a:ea typeface="ＭＳ Ｐゴシック" panose="020B0600070205080204" pitchFamily="34" charset="-128"/>
              </a:defRPr>
            </a:lvl1pPr>
            <a:lvl2pPr>
              <a:defRPr sz="2000">
                <a:solidFill>
                  <a:schemeClr val="tx1"/>
                </a:solidFill>
                <a:latin typeface="Arial" panose="020B0604020202020204" pitchFamily="34" charset="0"/>
                <a:ea typeface="ＭＳ Ｐゴシック" panose="020B0600070205080204" pitchFamily="34" charset="-128"/>
              </a:defRPr>
            </a:lvl2pPr>
            <a:lvl3pPr>
              <a:defRPr sz="2000">
                <a:solidFill>
                  <a:schemeClr val="tx1"/>
                </a:solidFill>
                <a:latin typeface="Arial" panose="020B0604020202020204" pitchFamily="34" charset="0"/>
                <a:ea typeface="ＭＳ Ｐゴシック" panose="020B0600070205080204" pitchFamily="34" charset="-128"/>
              </a:defRPr>
            </a:lvl3pPr>
            <a:lvl4pPr>
              <a:defRPr sz="2000">
                <a:solidFill>
                  <a:schemeClr val="tx1"/>
                </a:solidFill>
                <a:latin typeface="Arial" panose="020B0604020202020204" pitchFamily="34" charset="0"/>
                <a:ea typeface="ＭＳ Ｐゴシック" panose="020B0600070205080204" pitchFamily="34" charset="-128"/>
              </a:defRPr>
            </a:lvl4pPr>
            <a:lvl5pPr>
              <a:defRPr sz="2000">
                <a:solidFill>
                  <a:schemeClr val="tx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a:lnSpc>
                <a:spcPct val="150000"/>
              </a:lnSpc>
              <a:buFontTx/>
              <a:buAutoNum type="arabicPeriod"/>
            </a:pPr>
            <a:r>
              <a:rPr lang="en-US" altLang="en-US" sz="2400" dirty="0"/>
              <a:t>Fractions, Decimals and Percentages</a:t>
            </a:r>
          </a:p>
          <a:p>
            <a:pPr>
              <a:lnSpc>
                <a:spcPct val="150000"/>
              </a:lnSpc>
              <a:buFontTx/>
              <a:buAutoNum type="arabicPeriod"/>
            </a:pPr>
            <a:r>
              <a:rPr lang="en-US" altLang="en-US" sz="2400" dirty="0"/>
              <a:t>Percentages </a:t>
            </a:r>
            <a:r>
              <a:rPr lang="en-US" altLang="en-US" sz="2400" i="1" dirty="0"/>
              <a:t>of</a:t>
            </a:r>
            <a:r>
              <a:rPr lang="en-US" altLang="en-US" sz="2400" dirty="0"/>
              <a:t> Quantities</a:t>
            </a:r>
          </a:p>
          <a:p>
            <a:pPr>
              <a:lnSpc>
                <a:spcPct val="150000"/>
              </a:lnSpc>
              <a:buFontTx/>
              <a:buAutoNum type="arabicPeriod"/>
            </a:pPr>
            <a:r>
              <a:rPr lang="en-US" altLang="en-US" sz="2400" dirty="0"/>
              <a:t>Quantities </a:t>
            </a:r>
            <a:r>
              <a:rPr lang="en-US" altLang="en-US" sz="2400" i="1" dirty="0"/>
              <a:t>as</a:t>
            </a:r>
            <a:r>
              <a:rPr lang="en-US" altLang="en-US" sz="2400" dirty="0"/>
              <a:t> Percentages</a:t>
            </a:r>
          </a:p>
          <a:p>
            <a:pPr>
              <a:lnSpc>
                <a:spcPct val="150000"/>
              </a:lnSpc>
              <a:buFontTx/>
              <a:buAutoNum type="arabicPeriod"/>
            </a:pPr>
            <a:r>
              <a:rPr lang="en-US" altLang="en-US" sz="2400" dirty="0"/>
              <a:t>Complex Percentages</a:t>
            </a:r>
          </a:p>
          <a:p>
            <a:pPr>
              <a:lnSpc>
                <a:spcPct val="150000"/>
              </a:lnSpc>
              <a:buFontTx/>
              <a:buAutoNum type="arabicPeriod"/>
            </a:pPr>
            <a:r>
              <a:rPr lang="en-US" altLang="en-US" sz="2400" dirty="0"/>
              <a:t>Percentage Increase and Percentage Decrease</a:t>
            </a:r>
          </a:p>
          <a:p>
            <a:pPr>
              <a:lnSpc>
                <a:spcPct val="150000"/>
              </a:lnSpc>
              <a:buFontTx/>
              <a:buAutoNum type="arabicPeriod"/>
            </a:pPr>
            <a:r>
              <a:rPr lang="en-US" altLang="en-US" sz="2400" dirty="0"/>
              <a:t>Compound Interest and Depreciation</a:t>
            </a:r>
          </a:p>
          <a:p>
            <a:pPr>
              <a:lnSpc>
                <a:spcPct val="150000"/>
              </a:lnSpc>
              <a:buFontTx/>
              <a:buAutoNum type="arabicPeriod"/>
            </a:pPr>
            <a:r>
              <a:rPr lang="en-US" altLang="en-US" sz="2400" dirty="0"/>
              <a:t>Reverse Percentage Problems</a:t>
            </a:r>
          </a:p>
          <a:p>
            <a:pPr marL="0" indent="0"/>
            <a:endParaRPr lang="en-US" altLang="en-US" dirty="0"/>
          </a:p>
        </p:txBody>
      </p:sp>
      <p:sp>
        <p:nvSpPr>
          <p:cNvPr id="2" name="TextBox 1">
            <a:extLst>
              <a:ext uri="{FF2B5EF4-FFF2-40B4-BE49-F238E27FC236}">
                <a16:creationId xmlns:a16="http://schemas.microsoft.com/office/drawing/2014/main" xmlns="" id="{90C77461-8681-D44D-B85D-428C97017DEE}"/>
              </a:ext>
            </a:extLst>
          </p:cNvPr>
          <p:cNvSpPr txBox="1"/>
          <p:nvPr/>
        </p:nvSpPr>
        <p:spPr>
          <a:xfrm>
            <a:off x="2231634" y="836713"/>
            <a:ext cx="9960366" cy="1200329"/>
          </a:xfrm>
          <a:prstGeom prst="rect">
            <a:avLst/>
          </a:prstGeom>
          <a:noFill/>
        </p:spPr>
        <p:txBody>
          <a:bodyPr wrap="square" rtlCol="0">
            <a:spAutoFit/>
          </a:bodyPr>
          <a:lstStyle/>
          <a:p>
            <a:pPr algn="ctr"/>
            <a:r>
              <a:rPr lang="en-US" sz="2400" dirty="0"/>
              <a:t>It is important to be able to understand the connection between </a:t>
            </a:r>
            <a:r>
              <a:rPr lang="en-US" sz="2400" b="1" dirty="0"/>
              <a:t>fractions, decimals </a:t>
            </a:r>
            <a:r>
              <a:rPr lang="en-US" sz="2400" dirty="0"/>
              <a:t>and </a:t>
            </a:r>
            <a:r>
              <a:rPr lang="en-US" sz="2400" b="1" dirty="0"/>
              <a:t>percentages</a:t>
            </a:r>
            <a:r>
              <a:rPr lang="en-US" sz="2400" dirty="0"/>
              <a:t> </a:t>
            </a:r>
          </a:p>
          <a:p>
            <a:pPr algn="ctr"/>
            <a:r>
              <a:rPr lang="en-US" sz="2400" dirty="0"/>
              <a:t>and to be able to </a:t>
            </a:r>
            <a:r>
              <a:rPr lang="is-IS" sz="2400" dirty="0"/>
              <a:t>complete calculations with percentages.</a:t>
            </a:r>
            <a:endParaRPr lang="en-US" sz="2400" dirty="0"/>
          </a:p>
        </p:txBody>
      </p:sp>
      <p:sp>
        <p:nvSpPr>
          <p:cNvPr id="3" name="TextBox 2"/>
          <p:cNvSpPr txBox="1"/>
          <p:nvPr/>
        </p:nvSpPr>
        <p:spPr>
          <a:xfrm>
            <a:off x="4005913" y="2160151"/>
            <a:ext cx="6413935" cy="769441"/>
          </a:xfrm>
          <a:prstGeom prst="rect">
            <a:avLst/>
          </a:prstGeom>
          <a:noFill/>
        </p:spPr>
        <p:txBody>
          <a:bodyPr wrap="none" rtlCol="0">
            <a:spAutoFit/>
          </a:bodyPr>
          <a:lstStyle/>
          <a:p>
            <a:pPr algn="ctr"/>
            <a:r>
              <a:rPr lang="en-US" sz="2400" dirty="0"/>
              <a:t>There are seven sections in this Unit, namely:</a:t>
            </a:r>
          </a:p>
          <a:p>
            <a:endParaRPr lang="en-US" dirty="0"/>
          </a:p>
        </p:txBody>
      </p:sp>
      <p:sp>
        <p:nvSpPr>
          <p:cNvPr id="8"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18284" y="0"/>
            <a:ext cx="22133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p:txBody>
      </p:sp>
    </p:spTree>
    <p:extLst>
      <p:ext uri="{BB962C8B-B14F-4D97-AF65-F5344CB8AC3E}">
        <p14:creationId xmlns:p14="http://schemas.microsoft.com/office/powerpoint/2010/main" val="4148061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6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36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36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36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36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36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36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57062" y="35017"/>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Fractions, Decimals and Percentages</a:t>
            </a:r>
          </a:p>
        </p:txBody>
      </p:sp>
      <p:sp>
        <p:nvSpPr>
          <p:cNvPr id="3" name="Rectangle 2">
            <a:extLst>
              <a:ext uri="{FF2B5EF4-FFF2-40B4-BE49-F238E27FC236}">
                <a16:creationId xmlns:a16="http://schemas.microsoft.com/office/drawing/2014/main" xmlns="" id="{9F42911F-52A6-BA40-A856-A1015A093A34}"/>
              </a:ext>
            </a:extLst>
          </p:cNvPr>
          <p:cNvSpPr/>
          <p:nvPr/>
        </p:nvSpPr>
        <p:spPr>
          <a:xfrm>
            <a:off x="4210047" y="1374995"/>
            <a:ext cx="6288943" cy="461665"/>
          </a:xfrm>
          <a:prstGeom prst="rect">
            <a:avLst/>
          </a:prstGeom>
        </p:spPr>
        <p:txBody>
          <a:bodyPr wrap="square">
            <a:spAutoFit/>
          </a:bodyPr>
          <a:lstStyle/>
          <a:p>
            <a:r>
              <a:rPr lang="en-GB" sz="2400" dirty="0">
                <a:latin typeface="Arial"/>
                <a:cs typeface="Arial"/>
              </a:rPr>
              <a:t>We start with a quick review of key facts:</a:t>
            </a:r>
            <a:endParaRPr lang="en-US" sz="2400" dirty="0"/>
          </a:p>
        </p:txBody>
      </p:sp>
      <p:sp>
        <p:nvSpPr>
          <p:cNvPr id="7" name="Rectangle 6">
            <a:extLst>
              <a:ext uri="{FF2B5EF4-FFF2-40B4-BE49-F238E27FC236}">
                <a16:creationId xmlns:a16="http://schemas.microsoft.com/office/drawing/2014/main" xmlns="" id="{3A634048-22F6-424E-9C40-031DEB396083}"/>
              </a:ext>
            </a:extLst>
          </p:cNvPr>
          <p:cNvSpPr/>
          <p:nvPr/>
        </p:nvSpPr>
        <p:spPr>
          <a:xfrm>
            <a:off x="3935760" y="1271399"/>
            <a:ext cx="6427037" cy="668856"/>
          </a:xfrm>
          <a:prstGeom prst="rect">
            <a:avLst/>
          </a:prstGeom>
          <a:ln w="25400">
            <a:solidFill>
              <a:schemeClr val="tx1"/>
            </a:solidFill>
          </a:ln>
        </p:spPr>
        <p:txBody>
          <a:bodyPr wrap="square" lIns="180000" tIns="180000" rIns="180000" bIns="180000">
            <a:spAutoFit/>
          </a:bodyPr>
          <a:lstStyle/>
          <a:p>
            <a:pPr>
              <a:lnSpc>
                <a:spcPct val="107000"/>
              </a:lnSpc>
              <a:spcAft>
                <a:spcPts val="600"/>
              </a:spcAft>
              <a:tabLst>
                <a:tab pos="342900" algn="l"/>
              </a:tabLst>
            </a:pPr>
            <a:endParaRPr lang="en-GB" dirty="0">
              <a:latin typeface="+mj-lt"/>
              <a:ea typeface="Calibri" panose="020F0502020204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xmlns="" id="{04BE1654-3653-C64D-94EF-F49F9F3D8533}"/>
                  </a:ext>
                </a:extLst>
              </p:cNvPr>
              <p:cNvSpPr txBox="1"/>
              <p:nvPr/>
            </p:nvSpPr>
            <p:spPr>
              <a:xfrm>
                <a:off x="3752788" y="3173975"/>
                <a:ext cx="8065113" cy="4187172"/>
              </a:xfrm>
              <a:prstGeom prst="rect">
                <a:avLst/>
              </a:prstGeom>
              <a:noFill/>
            </p:spPr>
            <p:txBody>
              <a:bodyPr wrap="square" rtlCol="0">
                <a:spAutoFit/>
              </a:bodyPr>
              <a:lstStyle/>
              <a:p>
                <a:pPr>
                  <a:spcAft>
                    <a:spcPts val="800"/>
                  </a:spcAft>
                </a:pPr>
                <a:r>
                  <a:rPr lang="en-GB" sz="2400" dirty="0"/>
                  <a:t>It is easy to convert between the three.</a:t>
                </a:r>
              </a:p>
              <a:p>
                <a:pPr>
                  <a:spcAft>
                    <a:spcPts val="800"/>
                  </a:spcAft>
                </a:pPr>
                <a:r>
                  <a:rPr lang="en-GB" sz="2400" dirty="0"/>
                  <a:t>‘Percentage’ simply means ‘per hundred’. </a:t>
                </a:r>
              </a:p>
              <a:p>
                <a:pPr>
                  <a:spcAft>
                    <a:spcPts val="400"/>
                  </a:spcAft>
                </a:pPr>
                <a:r>
                  <a:rPr lang="en-GB" sz="2400" dirty="0"/>
                  <a:t>So any </a:t>
                </a:r>
                <a:r>
                  <a:rPr lang="en-GB" sz="2400" b="1" dirty="0"/>
                  <a:t>percentage can be converted to a fraction </a:t>
                </a:r>
              </a:p>
              <a:p>
                <a:pPr marL="342900" indent="-342900">
                  <a:spcAft>
                    <a:spcPts val="400"/>
                  </a:spcAft>
                  <a:buFont typeface="Arial" charset="0"/>
                  <a:buChar char="•"/>
                </a:pPr>
                <a:r>
                  <a:rPr lang="en-GB" sz="2400" dirty="0"/>
                  <a:t>by simply putting the percentage value over 100, </a:t>
                </a:r>
              </a:p>
              <a:p>
                <a:pPr marL="342900" indent="-342900">
                  <a:buFont typeface="Arial" charset="0"/>
                  <a:buChar char="•"/>
                </a:pPr>
                <a:r>
                  <a:rPr lang="en-GB" sz="2400" dirty="0"/>
                  <a:t>and then by simplifying the fraction if needed.</a:t>
                </a:r>
              </a:p>
              <a:p>
                <a:endParaRPr lang="en-GB" sz="2400" dirty="0"/>
              </a:p>
              <a:p>
                <a:r>
                  <a:rPr lang="en-GB" sz="2400" dirty="0"/>
                  <a:t>      For example: 48% = </a:t>
                </a:r>
                <a14:m>
                  <m:oMath xmlns:m="http://schemas.openxmlformats.org/officeDocument/2006/math">
                    <m:f>
                      <m:fPr>
                        <m:ctrlPr>
                          <a:rPr lang="en-US" sz="2400" i="1">
                            <a:latin typeface="Cambria Math"/>
                          </a:rPr>
                        </m:ctrlPr>
                      </m:fPr>
                      <m:num>
                        <m:r>
                          <a:rPr lang="en-GB" sz="2400" i="1">
                            <a:latin typeface="Cambria Math" charset="0"/>
                          </a:rPr>
                          <m:t>48</m:t>
                        </m:r>
                      </m:num>
                      <m:den>
                        <m:r>
                          <a:rPr lang="en-GB" sz="2400" i="1">
                            <a:latin typeface="Cambria Math" charset="0"/>
                          </a:rPr>
                          <m:t>100</m:t>
                        </m:r>
                      </m:den>
                    </m:f>
                  </m:oMath>
                </a14:m>
                <a:r>
                  <a:rPr lang="en-US" sz="2400" dirty="0"/>
                  <a:t> = </a:t>
                </a:r>
                <a14:m>
                  <m:oMath xmlns:m="http://schemas.openxmlformats.org/officeDocument/2006/math">
                    <m:f>
                      <m:fPr>
                        <m:ctrlPr>
                          <a:rPr lang="en-US" sz="2400" i="1">
                            <a:latin typeface="Cambria Math"/>
                          </a:rPr>
                        </m:ctrlPr>
                      </m:fPr>
                      <m:num>
                        <m:r>
                          <a:rPr lang="en-GB" sz="2400" i="1">
                            <a:latin typeface="Cambria Math" charset="0"/>
                          </a:rPr>
                          <m:t>24</m:t>
                        </m:r>
                      </m:num>
                      <m:den>
                        <m:r>
                          <a:rPr lang="en-GB" sz="2400" i="1">
                            <a:latin typeface="Cambria Math" charset="0"/>
                          </a:rPr>
                          <m:t>50</m:t>
                        </m:r>
                      </m:den>
                    </m:f>
                  </m:oMath>
                </a14:m>
                <a:r>
                  <a:rPr lang="en-US" sz="2400" dirty="0"/>
                  <a:t> = </a:t>
                </a:r>
                <a14:m>
                  <m:oMath xmlns:m="http://schemas.openxmlformats.org/officeDocument/2006/math">
                    <m:f>
                      <m:fPr>
                        <m:ctrlPr>
                          <a:rPr lang="en-US" sz="2400" i="1">
                            <a:latin typeface="Cambria Math"/>
                          </a:rPr>
                        </m:ctrlPr>
                      </m:fPr>
                      <m:num>
                        <m:r>
                          <a:rPr lang="en-GB" sz="2400" i="1">
                            <a:latin typeface="Cambria Math" charset="0"/>
                          </a:rPr>
                          <m:t>12</m:t>
                        </m:r>
                      </m:num>
                      <m:den>
                        <m:r>
                          <a:rPr lang="en-GB" sz="2400" i="1">
                            <a:latin typeface="Cambria Math" charset="0"/>
                          </a:rPr>
                          <m:t>25</m:t>
                        </m:r>
                      </m:den>
                    </m:f>
                  </m:oMath>
                </a14:m>
                <a:endParaRPr lang="en-US" sz="2400" dirty="0"/>
              </a:p>
              <a:p>
                <a:endParaRPr lang="en-US" sz="2400" dirty="0"/>
              </a:p>
              <a:p>
                <a:endParaRPr lang="en-US" sz="2400" dirty="0"/>
              </a:p>
              <a:p>
                <a:endParaRPr lang="en-GB" dirty="0"/>
              </a:p>
            </p:txBody>
          </p:sp>
        </mc:Choice>
        <mc:Fallback xmlns="">
          <p:sp>
            <p:nvSpPr>
              <p:cNvPr id="8" name="TextBox 7">
                <a:extLst>
                  <a:ext uri="{FF2B5EF4-FFF2-40B4-BE49-F238E27FC236}">
                    <a16:creationId xmlns="" xmlns:a16="http://schemas.microsoft.com/office/drawing/2014/main" xmlns:a14="http://schemas.microsoft.com/office/drawing/2010/main" id="{04BE1654-3653-C64D-94EF-F49F9F3D8533}"/>
                  </a:ext>
                </a:extLst>
              </p:cNvPr>
              <p:cNvSpPr txBox="1">
                <a:spLocks noRot="1" noChangeAspect="1" noMove="1" noResize="1" noEditPoints="1" noAdjustHandles="1" noChangeArrowheads="1" noChangeShapeType="1" noTextEdit="1"/>
              </p:cNvSpPr>
              <p:nvPr/>
            </p:nvSpPr>
            <p:spPr>
              <a:xfrm>
                <a:off x="3752788" y="3173975"/>
                <a:ext cx="8065113" cy="4187172"/>
              </a:xfrm>
              <a:prstGeom prst="rect">
                <a:avLst/>
              </a:prstGeom>
              <a:blipFill rotWithShape="1">
                <a:blip r:embed="rId2"/>
                <a:stretch>
                  <a:fillRect l="-1209" t="-1019"/>
                </a:stretch>
              </a:blipFill>
            </p:spPr>
            <p:txBody>
              <a:bodyPr/>
              <a:lstStyle/>
              <a:p>
                <a:r>
                  <a:rPr lang="en-GB">
                    <a:noFill/>
                  </a:rPr>
                  <a:t> </a:t>
                </a:r>
              </a:p>
            </p:txBody>
          </p:sp>
        </mc:Fallback>
      </mc:AlternateContent>
      <p:sp>
        <p:nvSpPr>
          <p:cNvPr id="2" name="TextBox 1"/>
          <p:cNvSpPr txBox="1"/>
          <p:nvPr/>
        </p:nvSpPr>
        <p:spPr>
          <a:xfrm>
            <a:off x="3755202" y="2230654"/>
            <a:ext cx="7043916" cy="830997"/>
          </a:xfrm>
          <a:prstGeom prst="rect">
            <a:avLst/>
          </a:prstGeom>
          <a:noFill/>
        </p:spPr>
        <p:txBody>
          <a:bodyPr wrap="none" rtlCol="0">
            <a:spAutoFit/>
          </a:bodyPr>
          <a:lstStyle/>
          <a:p>
            <a:r>
              <a:rPr lang="en-US" altLang="en-US" sz="2400" b="1" dirty="0"/>
              <a:t>Fractions, Decimals </a:t>
            </a:r>
            <a:r>
              <a:rPr lang="en-US" altLang="en-US" sz="2400" dirty="0"/>
              <a:t>and </a:t>
            </a:r>
            <a:r>
              <a:rPr lang="en-US" altLang="en-US" sz="2400" b="1" dirty="0"/>
              <a:t>Percentages </a:t>
            </a:r>
            <a:r>
              <a:rPr lang="en-US" altLang="en-US" sz="2400" dirty="0"/>
              <a:t>are three </a:t>
            </a:r>
          </a:p>
          <a:p>
            <a:r>
              <a:rPr lang="en-US" altLang="en-US" sz="2400" dirty="0"/>
              <a:t>different ways of representing the </a:t>
            </a:r>
            <a:r>
              <a:rPr lang="en-US" altLang="en-US" sz="2400" i="1" dirty="0"/>
              <a:t>same</a:t>
            </a:r>
            <a:r>
              <a:rPr lang="en-US" altLang="en-US" sz="2400" dirty="0"/>
              <a:t> amount.</a:t>
            </a:r>
            <a:endParaRPr lang="en-US" sz="2400" dirty="0"/>
          </a:p>
        </p:txBody>
      </p:sp>
      <p:sp>
        <p:nvSpPr>
          <p:cNvPr id="11"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353919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1" nodeType="clickEffect">
                                  <p:stCondLst>
                                    <p:cond delay="0"/>
                                  </p:stCondLst>
                                  <p:childTnLst>
                                    <p:set>
                                      <p:cBhvr>
                                        <p:cTn id="4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7" grpId="0" animBg="1"/>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35560" y="35017"/>
            <a:ext cx="100564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Fractions, Decimals and Percentages</a:t>
            </a:r>
          </a:p>
        </p:txBody>
      </p:sp>
      <p:sp>
        <p:nvSpPr>
          <p:cNvPr id="7" name="Rectangle 6">
            <a:extLst>
              <a:ext uri="{FF2B5EF4-FFF2-40B4-BE49-F238E27FC236}">
                <a16:creationId xmlns:a16="http://schemas.microsoft.com/office/drawing/2014/main" xmlns="" id="{3A634048-22F6-424E-9C40-031DEB396083}"/>
              </a:ext>
            </a:extLst>
          </p:cNvPr>
          <p:cNvSpPr/>
          <p:nvPr/>
        </p:nvSpPr>
        <p:spPr>
          <a:xfrm>
            <a:off x="3575720" y="870140"/>
            <a:ext cx="7416824" cy="1169550"/>
          </a:xfrm>
          <a:prstGeom prst="rect">
            <a:avLst/>
          </a:prstGeom>
          <a:ln w="25400">
            <a:solidFill>
              <a:schemeClr val="tx1"/>
            </a:solidFill>
          </a:ln>
        </p:spPr>
        <p:txBody>
          <a:bodyPr wrap="square" lIns="180000" tIns="180000" rIns="180000" bIns="180000">
            <a:spAutoFit/>
          </a:bodyPr>
          <a:lstStyle/>
          <a:p>
            <a:pPr>
              <a:lnSpc>
                <a:spcPct val="107000"/>
              </a:lnSpc>
              <a:spcAft>
                <a:spcPts val="600"/>
              </a:spcAft>
              <a:tabLst>
                <a:tab pos="342900" algn="l"/>
              </a:tabLst>
            </a:pPr>
            <a:endParaRPr lang="en-GB" dirty="0">
              <a:latin typeface="+mj-lt"/>
              <a:ea typeface="Calibri" panose="020F0502020204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2" name="TextBox 1"/>
              <p:cNvSpPr txBox="1"/>
              <p:nvPr/>
            </p:nvSpPr>
            <p:spPr>
              <a:xfrm>
                <a:off x="2639616" y="2062300"/>
                <a:ext cx="9361040" cy="4634859"/>
              </a:xfrm>
              <a:prstGeom prst="rect">
                <a:avLst/>
              </a:prstGeom>
              <a:noFill/>
            </p:spPr>
            <p:txBody>
              <a:bodyPr wrap="square" rtlCol="0">
                <a:spAutoFit/>
              </a:bodyPr>
              <a:lstStyle/>
              <a:p>
                <a:r>
                  <a:rPr lang="en-US" sz="2400" dirty="0"/>
                  <a:t>                       For example, </a:t>
                </a:r>
                <a14:m>
                  <m:oMath xmlns:m="http://schemas.openxmlformats.org/officeDocument/2006/math">
                    <m:f>
                      <m:fPr>
                        <m:ctrlPr>
                          <a:rPr lang="en-US" sz="2400" i="1">
                            <a:latin typeface="Cambria Math"/>
                          </a:rPr>
                        </m:ctrlPr>
                      </m:fPr>
                      <m:num>
                        <m:r>
                          <a:rPr lang="en-GB" sz="2400" i="1">
                            <a:latin typeface="Cambria Math" charset="0"/>
                          </a:rPr>
                          <m:t>12</m:t>
                        </m:r>
                      </m:num>
                      <m:den>
                        <m:r>
                          <a:rPr lang="en-GB" sz="2400" i="1">
                            <a:latin typeface="Cambria Math" charset="0"/>
                          </a:rPr>
                          <m:t>25</m:t>
                        </m:r>
                      </m:den>
                    </m:f>
                  </m:oMath>
                </a14:m>
                <a:r>
                  <a:rPr lang="en-US" sz="2400" dirty="0"/>
                  <a:t> =  12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dirty="0"/>
                  <a:t> 25 = 0.48</a:t>
                </a:r>
              </a:p>
              <a:p>
                <a:endParaRPr lang="en-US" sz="2400" dirty="0"/>
              </a:p>
              <a:p>
                <a:r>
                  <a:rPr lang="en-US" sz="2400" dirty="0"/>
                  <a:t>                     This is easily done using a calculator.</a:t>
                </a:r>
              </a:p>
              <a:p>
                <a:endParaRPr lang="en-US" sz="2400" dirty="0"/>
              </a:p>
              <a:p>
                <a:r>
                  <a:rPr lang="en-US" sz="2400" dirty="0"/>
                  <a:t>If you are not using a calculator, you may like to try and find an equivalent fraction first, with a denominator of 10, 100 or 1000, etc. </a:t>
                </a:r>
              </a:p>
              <a:p>
                <a:pPr>
                  <a:spcBef>
                    <a:spcPts val="600"/>
                  </a:spcBef>
                  <a:spcAft>
                    <a:spcPts val="600"/>
                  </a:spcAft>
                </a:pPr>
                <a:r>
                  <a:rPr lang="en-US" sz="2400" dirty="0"/>
                  <a:t>This is because dividing by 10, 100 or 1000 are straight-forward operations. For example, </a:t>
                </a:r>
              </a:p>
              <a:p>
                <a:pPr>
                  <a:spcBef>
                    <a:spcPts val="600"/>
                  </a:spcBef>
                  <a:spcAft>
                    <a:spcPts val="0"/>
                  </a:spcAft>
                </a:pPr>
                <a:r>
                  <a:rPr lang="en-US" sz="2400" dirty="0"/>
                  <a:t>                        </a:t>
                </a:r>
                <a14:m>
                  <m:oMath xmlns:m="http://schemas.openxmlformats.org/officeDocument/2006/math">
                    <m:f>
                      <m:fPr>
                        <m:ctrlPr>
                          <a:rPr lang="en-US" sz="2400" i="1">
                            <a:latin typeface="Cambria Math"/>
                          </a:rPr>
                        </m:ctrlPr>
                      </m:fPr>
                      <m:num>
                        <m:r>
                          <a:rPr lang="en-GB" sz="2400" i="1">
                            <a:latin typeface="Cambria Math" charset="0"/>
                          </a:rPr>
                          <m:t>12</m:t>
                        </m:r>
                      </m:num>
                      <m:den>
                        <m:r>
                          <a:rPr lang="en-GB" sz="2400" i="1">
                            <a:latin typeface="Cambria Math" charset="0"/>
                          </a:rPr>
                          <m:t>25</m:t>
                        </m:r>
                      </m:den>
                    </m:f>
                  </m:oMath>
                </a14:m>
                <a:r>
                  <a:rPr lang="en-US" sz="2400" dirty="0"/>
                  <a:t> = </a:t>
                </a:r>
                <a14:m>
                  <m:oMath xmlns:m="http://schemas.openxmlformats.org/officeDocument/2006/math">
                    <m:f>
                      <m:fPr>
                        <m:ctrlPr>
                          <a:rPr lang="en-US" sz="2400" i="1">
                            <a:latin typeface="Cambria Math"/>
                          </a:rPr>
                        </m:ctrlPr>
                      </m:fPr>
                      <m:num>
                        <m:r>
                          <a:rPr lang="en-GB" sz="2400" i="1">
                            <a:latin typeface="Cambria Math" charset="0"/>
                          </a:rPr>
                          <m:t>24</m:t>
                        </m:r>
                      </m:num>
                      <m:den>
                        <m:r>
                          <a:rPr lang="en-GB" sz="2400" i="1">
                            <a:latin typeface="Cambria Math" charset="0"/>
                          </a:rPr>
                          <m:t>50</m:t>
                        </m:r>
                      </m:den>
                    </m:f>
                    <m:r>
                      <a:rPr lang="en-GB" sz="2400">
                        <a:latin typeface="Cambria Math" charset="0"/>
                      </a:rPr>
                      <m:t>=</m:t>
                    </m:r>
                    <m:f>
                      <m:fPr>
                        <m:ctrlPr>
                          <a:rPr lang="en-US" sz="2400" i="1">
                            <a:latin typeface="Cambria Math"/>
                          </a:rPr>
                        </m:ctrlPr>
                      </m:fPr>
                      <m:num>
                        <m:r>
                          <a:rPr lang="en-GB" sz="2400" i="1">
                            <a:latin typeface="Cambria Math" charset="0"/>
                          </a:rPr>
                          <m:t>48</m:t>
                        </m:r>
                      </m:num>
                      <m:den>
                        <m:r>
                          <a:rPr lang="en-GB" sz="2400" i="1">
                            <a:latin typeface="Cambria Math" charset="0"/>
                          </a:rPr>
                          <m:t>100</m:t>
                        </m:r>
                      </m:den>
                    </m:f>
                  </m:oMath>
                </a14:m>
                <a:r>
                  <a:rPr lang="en-US" sz="2400" dirty="0"/>
                  <a:t> = 48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dirty="0"/>
                  <a:t> 100 = 0.48</a:t>
                </a:r>
              </a:p>
              <a:p>
                <a:endParaRPr lang="en-US" sz="2400" dirty="0"/>
              </a:p>
              <a:p>
                <a:endParaRPr lang="en-US" dirty="0"/>
              </a:p>
            </p:txBody>
          </p:sp>
        </mc:Choice>
        <mc:Fallback xmlns="">
          <p:sp>
            <p:nvSpPr>
              <p:cNvPr id="2" name="TextBox 1"/>
              <p:cNvSpPr txBox="1">
                <a:spLocks noRot="1" noChangeAspect="1" noMove="1" noResize="1" noEditPoints="1" noAdjustHandles="1" noChangeArrowheads="1" noChangeShapeType="1" noTextEdit="1"/>
              </p:cNvSpPr>
              <p:nvPr/>
            </p:nvSpPr>
            <p:spPr>
              <a:xfrm>
                <a:off x="2639616" y="2062300"/>
                <a:ext cx="9361040" cy="4634859"/>
              </a:xfrm>
              <a:prstGeom prst="rect">
                <a:avLst/>
              </a:prstGeom>
              <a:blipFill rotWithShape="1">
                <a:blip r:embed="rId2"/>
                <a:stretch>
                  <a:fillRect l="-977" r="-195"/>
                </a:stretch>
              </a:blipFill>
            </p:spPr>
            <p:txBody>
              <a:bodyPr/>
              <a:lstStyle/>
              <a:p>
                <a:r>
                  <a:rPr lang="en-GB">
                    <a:noFill/>
                  </a:rPr>
                  <a:t> </a:t>
                </a:r>
              </a:p>
            </p:txBody>
          </p:sp>
        </mc:Fallback>
      </mc:AlternateContent>
      <p:sp>
        <p:nvSpPr>
          <p:cNvPr id="3" name="Rectangle 2">
            <a:extLst>
              <a:ext uri="{FF2B5EF4-FFF2-40B4-BE49-F238E27FC236}">
                <a16:creationId xmlns:a16="http://schemas.microsoft.com/office/drawing/2014/main" xmlns="" id="{3CD61C04-CEF7-F246-B6CF-5817251B7D0E}"/>
              </a:ext>
            </a:extLst>
          </p:cNvPr>
          <p:cNvSpPr/>
          <p:nvPr/>
        </p:nvSpPr>
        <p:spPr>
          <a:xfrm>
            <a:off x="3575720" y="1010642"/>
            <a:ext cx="7416824" cy="830997"/>
          </a:xfrm>
          <a:prstGeom prst="rect">
            <a:avLst/>
          </a:prstGeom>
        </p:spPr>
        <p:txBody>
          <a:bodyPr wrap="square">
            <a:spAutoFit/>
          </a:bodyPr>
          <a:lstStyle/>
          <a:p>
            <a:pPr algn="ctr"/>
            <a:r>
              <a:rPr lang="en-US" altLang="en-US" sz="2400" b="1" dirty="0"/>
              <a:t>Fractions can easily be converted to Decimals </a:t>
            </a:r>
            <a:r>
              <a:rPr lang="en-US" altLang="en-US" sz="2400" dirty="0"/>
              <a:t>by </a:t>
            </a:r>
          </a:p>
          <a:p>
            <a:pPr algn="ctr"/>
            <a:r>
              <a:rPr lang="en-US" altLang="en-US" sz="2400" dirty="0"/>
              <a:t>simply </a:t>
            </a:r>
            <a:r>
              <a:rPr lang="en-US" sz="2400" dirty="0"/>
              <a:t>dividing the </a:t>
            </a:r>
            <a:r>
              <a:rPr lang="en-US" sz="2400" i="1" dirty="0"/>
              <a:t>numerator </a:t>
            </a:r>
            <a:r>
              <a:rPr lang="en-US" sz="2400" dirty="0"/>
              <a:t>by the </a:t>
            </a:r>
            <a:r>
              <a:rPr lang="en-US" sz="2400" i="1" dirty="0"/>
              <a:t>denominator</a:t>
            </a:r>
            <a:r>
              <a:rPr lang="en-US" sz="2400" dirty="0"/>
              <a:t>.</a:t>
            </a:r>
          </a:p>
        </p:txBody>
      </p:sp>
      <p:sp>
        <p:nvSpPr>
          <p:cNvPr id="8"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761596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06809" y="61325"/>
            <a:ext cx="998256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Fractions, Decimals and Percentages</a:t>
            </a:r>
          </a:p>
        </p:txBody>
      </p:sp>
      <p:sp>
        <p:nvSpPr>
          <p:cNvPr id="7" name="Rectangle 6">
            <a:extLst>
              <a:ext uri="{FF2B5EF4-FFF2-40B4-BE49-F238E27FC236}">
                <a16:creationId xmlns:a16="http://schemas.microsoft.com/office/drawing/2014/main" xmlns="" id="{3A634048-22F6-424E-9C40-031DEB396083}"/>
              </a:ext>
            </a:extLst>
          </p:cNvPr>
          <p:cNvSpPr/>
          <p:nvPr/>
        </p:nvSpPr>
        <p:spPr>
          <a:xfrm>
            <a:off x="3503712" y="909310"/>
            <a:ext cx="7919426" cy="1169551"/>
          </a:xfrm>
          <a:prstGeom prst="rect">
            <a:avLst/>
          </a:prstGeom>
          <a:ln w="25400">
            <a:solidFill>
              <a:schemeClr val="tx1"/>
            </a:solidFill>
          </a:ln>
        </p:spPr>
        <p:txBody>
          <a:bodyPr wrap="square" lIns="180000" tIns="180000" rIns="180000" bIns="180000">
            <a:spAutoFit/>
          </a:bodyPr>
          <a:lstStyle/>
          <a:p>
            <a:pPr>
              <a:lnSpc>
                <a:spcPct val="107000"/>
              </a:lnSpc>
              <a:spcAft>
                <a:spcPts val="600"/>
              </a:spcAft>
              <a:tabLst>
                <a:tab pos="342900" algn="l"/>
              </a:tabLst>
            </a:pPr>
            <a:endParaRPr lang="en-GB" dirty="0">
              <a:latin typeface="+mj-lt"/>
              <a:ea typeface="Calibri" panose="020F0502020204030204" pitchFamily="34" charset="0"/>
              <a:cs typeface="Arial" panose="020B0604020202020204" pitchFamily="34" charset="0"/>
            </a:endParaRPr>
          </a:p>
        </p:txBody>
      </p:sp>
      <p:sp>
        <p:nvSpPr>
          <p:cNvPr id="2" name="TextBox 1"/>
          <p:cNvSpPr txBox="1"/>
          <p:nvPr/>
        </p:nvSpPr>
        <p:spPr>
          <a:xfrm>
            <a:off x="2639616" y="2316310"/>
            <a:ext cx="9001000" cy="2246769"/>
          </a:xfrm>
          <a:prstGeom prst="rect">
            <a:avLst/>
          </a:prstGeom>
          <a:noFill/>
        </p:spPr>
        <p:txBody>
          <a:bodyPr wrap="square" rtlCol="0">
            <a:spAutoFit/>
          </a:bodyPr>
          <a:lstStyle/>
          <a:p>
            <a:r>
              <a:rPr lang="en-US" sz="2400" dirty="0"/>
              <a:t>                For example:    0.48 = 0.48 x 100% = 48%</a:t>
            </a:r>
          </a:p>
          <a:p>
            <a:endParaRPr lang="en-US" sz="2400" dirty="0"/>
          </a:p>
          <a:p>
            <a:pPr algn="ctr"/>
            <a:r>
              <a:rPr lang="en-US" sz="2400" dirty="0"/>
              <a:t>This is easily done using your understanding of </a:t>
            </a:r>
          </a:p>
          <a:p>
            <a:pPr algn="ctr"/>
            <a:r>
              <a:rPr lang="en-US" sz="2400" dirty="0"/>
              <a:t>Place Value and multiplying by 100. </a:t>
            </a:r>
          </a:p>
          <a:p>
            <a:pPr algn="ctr"/>
            <a:r>
              <a:rPr lang="en-US" sz="2400" dirty="0"/>
              <a:t>Each digit moves two places to the LEFT.</a:t>
            </a:r>
          </a:p>
          <a:p>
            <a:endParaRPr lang="en-US" dirty="0"/>
          </a:p>
        </p:txBody>
      </p:sp>
      <p:sp>
        <p:nvSpPr>
          <p:cNvPr id="4" name="TextBox 3"/>
          <p:cNvSpPr txBox="1"/>
          <p:nvPr/>
        </p:nvSpPr>
        <p:spPr>
          <a:xfrm>
            <a:off x="3823069" y="4345901"/>
            <a:ext cx="7280711" cy="1200329"/>
          </a:xfrm>
          <a:prstGeom prst="rect">
            <a:avLst/>
          </a:prstGeom>
          <a:noFill/>
        </p:spPr>
        <p:txBody>
          <a:bodyPr wrap="none" rtlCol="0">
            <a:spAutoFit/>
          </a:bodyPr>
          <a:lstStyle/>
          <a:p>
            <a:r>
              <a:rPr lang="en-US" sz="2400" dirty="0"/>
              <a:t>To convert </a:t>
            </a:r>
            <a:r>
              <a:rPr lang="en-US" sz="2400" b="1" dirty="0"/>
              <a:t>Fractions </a:t>
            </a:r>
            <a:r>
              <a:rPr lang="en-US" sz="2400" dirty="0"/>
              <a:t>to</a:t>
            </a:r>
            <a:r>
              <a:rPr lang="en-US" sz="2400" b="1" dirty="0"/>
              <a:t> Percentages</a:t>
            </a:r>
            <a:r>
              <a:rPr lang="en-US" sz="2400" dirty="0"/>
              <a:t>, you can first </a:t>
            </a:r>
          </a:p>
          <a:p>
            <a:r>
              <a:rPr lang="en-US" sz="2400" dirty="0"/>
              <a:t>convert a fraction to a decimal and then convert </a:t>
            </a:r>
          </a:p>
          <a:p>
            <a:r>
              <a:rPr lang="en-US" sz="2400" dirty="0"/>
              <a:t>the decimal to a percentage, as above; for example:</a:t>
            </a:r>
          </a:p>
        </p:txBody>
      </p:sp>
      <mc:AlternateContent xmlns:mc="http://schemas.openxmlformats.org/markup-compatibility/2006" xmlns:a14="http://schemas.microsoft.com/office/drawing/2010/main">
        <mc:Choice Requires="a14">
          <p:sp>
            <p:nvSpPr>
              <p:cNvPr id="5" name="TextBox 4"/>
              <p:cNvSpPr txBox="1"/>
              <p:nvPr/>
            </p:nvSpPr>
            <p:spPr>
              <a:xfrm>
                <a:off x="4457618" y="5812898"/>
                <a:ext cx="5364995" cy="924740"/>
              </a:xfrm>
              <a:prstGeom prst="rect">
                <a:avLst/>
              </a:prstGeom>
              <a:noFill/>
            </p:spPr>
            <p:txBody>
              <a:bodyPr wrap="none" rtlCol="0">
                <a:spAutoFit/>
              </a:bodyPr>
              <a:lstStyle/>
              <a:p>
                <a14:m>
                  <m:oMath xmlns:m="http://schemas.openxmlformats.org/officeDocument/2006/math">
                    <m:f>
                      <m:fPr>
                        <m:ctrlPr>
                          <a:rPr lang="en-US" sz="2400" i="1">
                            <a:latin typeface="Cambria Math"/>
                          </a:rPr>
                        </m:ctrlPr>
                      </m:fPr>
                      <m:num>
                        <m:r>
                          <a:rPr lang="en-GB" sz="2400" i="1">
                            <a:latin typeface="Cambria Math" charset="0"/>
                          </a:rPr>
                          <m:t>12</m:t>
                        </m:r>
                      </m:num>
                      <m:den>
                        <m:r>
                          <a:rPr lang="en-GB" sz="2400" i="1">
                            <a:latin typeface="Cambria Math" charset="0"/>
                          </a:rPr>
                          <m:t>25</m:t>
                        </m:r>
                      </m:den>
                    </m:f>
                  </m:oMath>
                </a14:m>
                <a:r>
                  <a:rPr lang="en-US" sz="2400" dirty="0"/>
                  <a:t> = </a:t>
                </a:r>
                <a14:m>
                  <m:oMath xmlns:m="http://schemas.openxmlformats.org/officeDocument/2006/math">
                    <m:f>
                      <m:fPr>
                        <m:ctrlPr>
                          <a:rPr lang="en-US" sz="2400" i="1">
                            <a:latin typeface="Cambria Math"/>
                          </a:rPr>
                        </m:ctrlPr>
                      </m:fPr>
                      <m:num>
                        <m:r>
                          <a:rPr lang="en-GB" sz="2400" i="1">
                            <a:latin typeface="Cambria Math" charset="0"/>
                          </a:rPr>
                          <m:t>24</m:t>
                        </m:r>
                      </m:num>
                      <m:den>
                        <m:r>
                          <a:rPr lang="en-GB" sz="2400" i="1">
                            <a:latin typeface="Cambria Math" charset="0"/>
                          </a:rPr>
                          <m:t>50</m:t>
                        </m:r>
                      </m:den>
                    </m:f>
                    <m:r>
                      <a:rPr lang="en-GB" sz="2400">
                        <a:latin typeface="Cambria Math" charset="0"/>
                      </a:rPr>
                      <m:t>=</m:t>
                    </m:r>
                    <m:f>
                      <m:fPr>
                        <m:ctrlPr>
                          <a:rPr lang="en-US" sz="2400" i="1">
                            <a:latin typeface="Cambria Math"/>
                          </a:rPr>
                        </m:ctrlPr>
                      </m:fPr>
                      <m:num>
                        <m:r>
                          <a:rPr lang="en-GB" sz="2400" i="1">
                            <a:latin typeface="Cambria Math" charset="0"/>
                          </a:rPr>
                          <m:t>48</m:t>
                        </m:r>
                      </m:num>
                      <m:den>
                        <m:r>
                          <a:rPr lang="en-GB" sz="2400" i="1">
                            <a:latin typeface="Cambria Math" charset="0"/>
                          </a:rPr>
                          <m:t>100</m:t>
                        </m:r>
                      </m:den>
                    </m:f>
                  </m:oMath>
                </a14:m>
                <a:r>
                  <a:rPr lang="en-US" sz="2400" dirty="0"/>
                  <a:t> = 48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dirty="0"/>
                  <a:t> 100 = 0.48 = 48%</a:t>
                </a:r>
              </a:p>
              <a:p>
                <a:endParaRPr lang="en-US" dirty="0"/>
              </a:p>
            </p:txBody>
          </p:sp>
        </mc:Choice>
        <mc:Fallback xmlns="">
          <p:sp>
            <p:nvSpPr>
              <p:cNvPr id="5" name="TextBox 4"/>
              <p:cNvSpPr txBox="1">
                <a:spLocks noRot="1" noChangeAspect="1" noMove="1" noResize="1" noEditPoints="1" noAdjustHandles="1" noChangeArrowheads="1" noChangeShapeType="1" noTextEdit="1"/>
              </p:cNvSpPr>
              <p:nvPr/>
            </p:nvSpPr>
            <p:spPr>
              <a:xfrm>
                <a:off x="4457618" y="5812898"/>
                <a:ext cx="5364995" cy="924740"/>
              </a:xfrm>
              <a:prstGeom prst="rect">
                <a:avLst/>
              </a:prstGeom>
              <a:blipFill>
                <a:blip r:embed="rId2"/>
                <a:stretch>
                  <a:fillRect r="-946"/>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xmlns="" id="{1A6FE7CC-0676-0643-A70B-3F778370D39D}"/>
              </a:ext>
            </a:extLst>
          </p:cNvPr>
          <p:cNvSpPr txBox="1"/>
          <p:nvPr/>
        </p:nvSpPr>
        <p:spPr>
          <a:xfrm>
            <a:off x="3503712" y="1011046"/>
            <a:ext cx="7919426" cy="1138773"/>
          </a:xfrm>
          <a:prstGeom prst="rect">
            <a:avLst/>
          </a:prstGeom>
          <a:noFill/>
        </p:spPr>
        <p:txBody>
          <a:bodyPr wrap="square" rtlCol="0">
            <a:spAutoFit/>
          </a:bodyPr>
          <a:lstStyle/>
          <a:p>
            <a:pPr algn="ctr"/>
            <a:r>
              <a:rPr lang="en-US" altLang="en-US" sz="2400" b="1" dirty="0"/>
              <a:t>Decimals can easily be converted to Percentages </a:t>
            </a:r>
          </a:p>
          <a:p>
            <a:pPr algn="ctr"/>
            <a:r>
              <a:rPr lang="en-US" altLang="en-US" sz="2400" dirty="0"/>
              <a:t>by simply </a:t>
            </a:r>
            <a:r>
              <a:rPr lang="en-US" sz="2400" dirty="0"/>
              <a:t>multiplying the decimal by 100%.</a:t>
            </a:r>
          </a:p>
          <a:p>
            <a:endParaRPr lang="en-US" dirty="0"/>
          </a:p>
        </p:txBody>
      </p:sp>
      <p:sp>
        <p:nvSpPr>
          <p:cNvPr id="9"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1144701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09294" y="65794"/>
            <a:ext cx="998270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Fractions, Decimals and Percentages</a:t>
            </a:r>
          </a:p>
        </p:txBody>
      </p:sp>
      <p:sp>
        <p:nvSpPr>
          <p:cNvPr id="7" name="Rectangle 6">
            <a:extLst>
              <a:ext uri="{FF2B5EF4-FFF2-40B4-BE49-F238E27FC236}">
                <a16:creationId xmlns:a16="http://schemas.microsoft.com/office/drawing/2014/main" xmlns="" id="{3A634048-22F6-424E-9C40-031DEB396083}"/>
              </a:ext>
            </a:extLst>
          </p:cNvPr>
          <p:cNvSpPr/>
          <p:nvPr/>
        </p:nvSpPr>
        <p:spPr>
          <a:xfrm>
            <a:off x="3503712" y="836712"/>
            <a:ext cx="7704855" cy="937874"/>
          </a:xfrm>
          <a:prstGeom prst="rect">
            <a:avLst/>
          </a:prstGeom>
          <a:ln w="25400">
            <a:solidFill>
              <a:schemeClr val="tx1"/>
            </a:solidFill>
          </a:ln>
        </p:spPr>
        <p:txBody>
          <a:bodyPr wrap="square" lIns="180000" tIns="180000" rIns="180000" bIns="180000">
            <a:spAutoFit/>
          </a:bodyPr>
          <a:lstStyle/>
          <a:p>
            <a:pPr>
              <a:lnSpc>
                <a:spcPct val="107000"/>
              </a:lnSpc>
              <a:spcAft>
                <a:spcPts val="600"/>
              </a:spcAft>
              <a:tabLst>
                <a:tab pos="342900" algn="l"/>
              </a:tabLst>
            </a:pPr>
            <a:endParaRPr lang="en-GB" dirty="0">
              <a:latin typeface="+mj-lt"/>
              <a:ea typeface="Calibri" panose="020F0502020204030204" pitchFamily="34" charset="0"/>
              <a:cs typeface="Arial" panose="020B0604020202020204" pitchFamily="34" charset="0"/>
            </a:endParaRPr>
          </a:p>
        </p:txBody>
      </p:sp>
      <p:sp>
        <p:nvSpPr>
          <p:cNvPr id="3" name="TextBox 2"/>
          <p:cNvSpPr txBox="1"/>
          <p:nvPr/>
        </p:nvSpPr>
        <p:spPr>
          <a:xfrm>
            <a:off x="3143672" y="5373216"/>
            <a:ext cx="8888218" cy="1200329"/>
          </a:xfrm>
          <a:prstGeom prst="rect">
            <a:avLst/>
          </a:prstGeom>
          <a:noFill/>
        </p:spPr>
        <p:txBody>
          <a:bodyPr wrap="square" rtlCol="0">
            <a:spAutoFit/>
          </a:bodyPr>
          <a:lstStyle/>
          <a:p>
            <a:r>
              <a:rPr lang="en-US" sz="2400" dirty="0"/>
              <a:t>The next two slides </a:t>
            </a:r>
            <a:r>
              <a:rPr lang="en-US" sz="2400" dirty="0" err="1"/>
              <a:t>summarise</a:t>
            </a:r>
            <a:r>
              <a:rPr lang="en-US" sz="2400" dirty="0"/>
              <a:t> these conversions, and the slides after that show some very common conversions between     </a:t>
            </a:r>
          </a:p>
          <a:p>
            <a:r>
              <a:rPr lang="en-US" sz="2400" b="1" dirty="0"/>
              <a:t>               Fractions, Decimals </a:t>
            </a:r>
            <a:r>
              <a:rPr lang="en-US" sz="2400" dirty="0"/>
              <a:t>and</a:t>
            </a:r>
            <a:r>
              <a:rPr lang="en-US" sz="2400" b="1" dirty="0"/>
              <a:t> Percentages</a:t>
            </a:r>
            <a:r>
              <a:rPr lang="en-US" sz="2400" dirty="0"/>
              <a:t>.</a:t>
            </a:r>
          </a:p>
        </p:txBody>
      </p:sp>
      <mc:AlternateContent xmlns:mc="http://schemas.openxmlformats.org/markup-compatibility/2006" xmlns:a14="http://schemas.microsoft.com/office/drawing/2010/main">
        <mc:Choice Requires="a14">
          <p:sp>
            <p:nvSpPr>
              <p:cNvPr id="6" name="TextBox 5"/>
              <p:cNvSpPr txBox="1"/>
              <p:nvPr/>
            </p:nvSpPr>
            <p:spPr>
              <a:xfrm>
                <a:off x="3143672" y="1891224"/>
                <a:ext cx="9696400" cy="1355628"/>
              </a:xfrm>
              <a:prstGeom prst="rect">
                <a:avLst/>
              </a:prstGeom>
              <a:noFill/>
            </p:spPr>
            <p:txBody>
              <a:bodyPr wrap="square" rtlCol="0">
                <a:spAutoFit/>
              </a:bodyPr>
              <a:lstStyle/>
              <a:p>
                <a:r>
                  <a:rPr lang="en-US" sz="2400" dirty="0"/>
                  <a:t>This is equivalent to converting the percentage to a fraction first.</a:t>
                </a:r>
              </a:p>
              <a:p>
                <a:endParaRPr lang="en-US" sz="2400" dirty="0"/>
              </a:p>
              <a:p>
                <a:r>
                  <a:rPr lang="en-US" sz="2400" dirty="0"/>
                  <a:t>       For example:    48% = 48%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dirty="0"/>
                  <a:t> 100% =  </a:t>
                </a:r>
                <a14:m>
                  <m:oMath xmlns:m="http://schemas.openxmlformats.org/officeDocument/2006/math">
                    <m:f>
                      <m:fPr>
                        <m:ctrlPr>
                          <a:rPr lang="en-US" sz="2400" i="1">
                            <a:latin typeface="Cambria Math"/>
                          </a:rPr>
                        </m:ctrlPr>
                      </m:fPr>
                      <m:num>
                        <m:r>
                          <a:rPr lang="en-GB" sz="2400" i="1">
                            <a:latin typeface="Cambria Math" charset="0"/>
                          </a:rPr>
                          <m:t>48</m:t>
                        </m:r>
                      </m:num>
                      <m:den>
                        <m:r>
                          <a:rPr lang="en-GB" sz="2400" i="1">
                            <a:latin typeface="Cambria Math" charset="0"/>
                          </a:rPr>
                          <m:t>100</m:t>
                        </m:r>
                      </m:den>
                    </m:f>
                  </m:oMath>
                </a14:m>
                <a:r>
                  <a:rPr lang="en-US" sz="2400" dirty="0"/>
                  <a:t> =  0.48</a:t>
                </a:r>
              </a:p>
            </p:txBody>
          </p:sp>
        </mc:Choice>
        <mc:Fallback xmlns="">
          <p:sp>
            <p:nvSpPr>
              <p:cNvPr id="6" name="TextBox 5"/>
              <p:cNvSpPr txBox="1">
                <a:spLocks noRot="1" noChangeAspect="1" noMove="1" noResize="1" noEditPoints="1" noAdjustHandles="1" noChangeArrowheads="1" noChangeShapeType="1" noTextEdit="1"/>
              </p:cNvSpPr>
              <p:nvPr/>
            </p:nvSpPr>
            <p:spPr>
              <a:xfrm>
                <a:off x="3143672" y="1891224"/>
                <a:ext cx="9696400" cy="1355628"/>
              </a:xfrm>
              <a:prstGeom prst="rect">
                <a:avLst/>
              </a:prstGeom>
              <a:blipFill>
                <a:blip r:embed="rId2"/>
                <a:stretch>
                  <a:fillRect l="-916" t="-3704" b="-1852"/>
                </a:stretch>
              </a:blipFill>
            </p:spPr>
            <p:txBody>
              <a:bodyPr/>
              <a:lstStyle/>
              <a:p>
                <a:r>
                  <a:rPr lang="en-US">
                    <a:noFill/>
                  </a:rPr>
                  <a:t> </a:t>
                </a:r>
              </a:p>
            </p:txBody>
          </p:sp>
        </mc:Fallback>
      </mc:AlternateContent>
      <p:sp>
        <p:nvSpPr>
          <p:cNvPr id="8" name="TextBox 7"/>
          <p:cNvSpPr txBox="1"/>
          <p:nvPr/>
        </p:nvSpPr>
        <p:spPr>
          <a:xfrm>
            <a:off x="3143672" y="3424416"/>
            <a:ext cx="8512039" cy="1200329"/>
          </a:xfrm>
          <a:prstGeom prst="rect">
            <a:avLst/>
          </a:prstGeom>
          <a:noFill/>
        </p:spPr>
        <p:txBody>
          <a:bodyPr wrap="square" rtlCol="0">
            <a:spAutoFit/>
          </a:bodyPr>
          <a:lstStyle/>
          <a:p>
            <a:r>
              <a:rPr lang="en-US" sz="2400" dirty="0"/>
              <a:t>And </a:t>
            </a:r>
            <a:r>
              <a:rPr lang="en-US" altLang="en-US" sz="2400" b="1" dirty="0"/>
              <a:t>Decimals can easily be converted to Fractions </a:t>
            </a:r>
            <a:r>
              <a:rPr lang="en-US" sz="2400" dirty="0"/>
              <a:t>by first converting the decimal to a percentage and then converting that percentage into a fraction; for example:</a:t>
            </a:r>
          </a:p>
        </p:txBody>
      </p:sp>
      <mc:AlternateContent xmlns:mc="http://schemas.openxmlformats.org/markup-compatibility/2006" xmlns:a14="http://schemas.microsoft.com/office/drawing/2010/main">
        <mc:Choice Requires="a14">
          <p:sp>
            <p:nvSpPr>
              <p:cNvPr id="9" name="TextBox 8"/>
              <p:cNvSpPr txBox="1"/>
              <p:nvPr/>
            </p:nvSpPr>
            <p:spPr>
              <a:xfrm>
                <a:off x="4727848" y="4675119"/>
                <a:ext cx="4636206" cy="616964"/>
              </a:xfrm>
              <a:prstGeom prst="rect">
                <a:avLst/>
              </a:prstGeom>
              <a:noFill/>
            </p:spPr>
            <p:txBody>
              <a:bodyPr wrap="none" rtlCol="0">
                <a:spAutoFit/>
              </a:bodyPr>
              <a:lstStyle/>
              <a:p>
                <a:r>
                  <a:rPr lang="en-US" sz="2400" dirty="0"/>
                  <a:t>0.48 = 0.48 x 100% = 48% =  </a:t>
                </a:r>
                <a14:m>
                  <m:oMath xmlns:m="http://schemas.openxmlformats.org/officeDocument/2006/math">
                    <m:f>
                      <m:fPr>
                        <m:ctrlPr>
                          <a:rPr lang="en-US" sz="2400" i="1">
                            <a:latin typeface="Cambria Math"/>
                          </a:rPr>
                        </m:ctrlPr>
                      </m:fPr>
                      <m:num>
                        <m:r>
                          <a:rPr lang="en-GB" sz="2400" i="1">
                            <a:latin typeface="Cambria Math" charset="0"/>
                          </a:rPr>
                          <m:t>48</m:t>
                        </m:r>
                      </m:num>
                      <m:den>
                        <m:r>
                          <a:rPr lang="en-GB" sz="2400" i="1">
                            <a:latin typeface="Cambria Math" charset="0"/>
                          </a:rPr>
                          <m:t>100</m:t>
                        </m:r>
                      </m:den>
                    </m:f>
                  </m:oMath>
                </a14:m>
                <a:endParaRPr lang="en-US" sz="2400" dirty="0"/>
              </a:p>
            </p:txBody>
          </p:sp>
        </mc:Choice>
        <mc:Fallback xmlns="">
          <p:sp>
            <p:nvSpPr>
              <p:cNvPr id="9" name="TextBox 8"/>
              <p:cNvSpPr txBox="1">
                <a:spLocks noRot="1" noChangeAspect="1" noMove="1" noResize="1" noEditPoints="1" noAdjustHandles="1" noChangeArrowheads="1" noChangeShapeType="1" noTextEdit="1"/>
              </p:cNvSpPr>
              <p:nvPr/>
            </p:nvSpPr>
            <p:spPr>
              <a:xfrm>
                <a:off x="4727848" y="4675119"/>
                <a:ext cx="4636206" cy="616964"/>
              </a:xfrm>
              <a:prstGeom prst="rect">
                <a:avLst/>
              </a:prstGeom>
              <a:blipFill>
                <a:blip r:embed="rId3"/>
                <a:stretch>
                  <a:fillRect l="-2192" b="-6000"/>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xmlns="" id="{7EDD71C0-42ED-5F45-8923-A1C55751520E}"/>
              </a:ext>
            </a:extLst>
          </p:cNvPr>
          <p:cNvSpPr txBox="1"/>
          <p:nvPr/>
        </p:nvSpPr>
        <p:spPr>
          <a:xfrm>
            <a:off x="3852275" y="836712"/>
            <a:ext cx="7344816" cy="1138773"/>
          </a:xfrm>
          <a:prstGeom prst="rect">
            <a:avLst/>
          </a:prstGeom>
          <a:noFill/>
        </p:spPr>
        <p:txBody>
          <a:bodyPr wrap="square" rtlCol="0">
            <a:spAutoFit/>
          </a:bodyPr>
          <a:lstStyle/>
          <a:p>
            <a:r>
              <a:rPr lang="en-US" altLang="en-US" sz="2400" b="1" dirty="0"/>
              <a:t>Decimals can easily be converted to Percentages </a:t>
            </a:r>
          </a:p>
          <a:p>
            <a:r>
              <a:rPr lang="en-US" altLang="en-US" sz="2400" dirty="0"/>
              <a:t>      by simply </a:t>
            </a:r>
            <a:r>
              <a:rPr lang="en-US" sz="2400" dirty="0"/>
              <a:t>multiplying the decimal by 100%.</a:t>
            </a:r>
          </a:p>
          <a:p>
            <a:endParaRPr lang="en-US" dirty="0"/>
          </a:p>
        </p:txBody>
      </p:sp>
      <p:sp>
        <p:nvSpPr>
          <p:cNvPr id="11"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169627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316312" y="54191"/>
            <a:ext cx="987568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Fractions, Decimals and Percentages</a:t>
            </a:r>
          </a:p>
        </p:txBody>
      </p:sp>
      <p:sp>
        <p:nvSpPr>
          <p:cNvPr id="2" name="TextBox 1"/>
          <p:cNvSpPr txBox="1"/>
          <p:nvPr/>
        </p:nvSpPr>
        <p:spPr>
          <a:xfrm>
            <a:off x="3849636" y="851207"/>
            <a:ext cx="6548871" cy="830997"/>
          </a:xfrm>
          <a:prstGeom prst="rect">
            <a:avLst/>
          </a:prstGeom>
          <a:noFill/>
        </p:spPr>
        <p:txBody>
          <a:bodyPr wrap="square" rtlCol="0">
            <a:spAutoFit/>
          </a:bodyPr>
          <a:lstStyle/>
          <a:p>
            <a:pPr algn="ctr"/>
            <a:r>
              <a:rPr lang="en-US" sz="2400" dirty="0"/>
              <a:t>Converting between</a:t>
            </a:r>
          </a:p>
          <a:p>
            <a:pPr algn="ctr"/>
            <a:r>
              <a:rPr lang="en-US" sz="2400" b="1" dirty="0"/>
              <a:t>Fractions, Decimals and Percentages</a:t>
            </a:r>
          </a:p>
        </p:txBody>
      </p:sp>
      <p:sp>
        <p:nvSpPr>
          <p:cNvPr id="5" name="TextBox 4"/>
          <p:cNvSpPr txBox="1"/>
          <p:nvPr/>
        </p:nvSpPr>
        <p:spPr>
          <a:xfrm>
            <a:off x="6475497" y="2013460"/>
            <a:ext cx="1297150" cy="461665"/>
          </a:xfrm>
          <a:prstGeom prst="rect">
            <a:avLst/>
          </a:prstGeom>
          <a:noFill/>
        </p:spPr>
        <p:txBody>
          <a:bodyPr wrap="none" rtlCol="0">
            <a:spAutoFit/>
          </a:bodyPr>
          <a:lstStyle/>
          <a:p>
            <a:r>
              <a:rPr lang="en-US" sz="2400" dirty="0"/>
              <a:t>Fraction</a:t>
            </a:r>
          </a:p>
        </p:txBody>
      </p:sp>
      <p:sp>
        <p:nvSpPr>
          <p:cNvPr id="10" name="TextBox 9"/>
          <p:cNvSpPr txBox="1"/>
          <p:nvPr/>
        </p:nvSpPr>
        <p:spPr>
          <a:xfrm>
            <a:off x="8096949" y="4657970"/>
            <a:ext cx="1298753" cy="461665"/>
          </a:xfrm>
          <a:prstGeom prst="rect">
            <a:avLst/>
          </a:prstGeom>
          <a:noFill/>
        </p:spPr>
        <p:txBody>
          <a:bodyPr wrap="none" rtlCol="0">
            <a:spAutoFit/>
          </a:bodyPr>
          <a:lstStyle/>
          <a:p>
            <a:r>
              <a:rPr lang="en-US" sz="2400" dirty="0"/>
              <a:t>Decimal</a:t>
            </a:r>
          </a:p>
        </p:txBody>
      </p:sp>
      <p:sp>
        <p:nvSpPr>
          <p:cNvPr id="11" name="TextBox 10"/>
          <p:cNvSpPr txBox="1"/>
          <p:nvPr/>
        </p:nvSpPr>
        <p:spPr>
          <a:xfrm>
            <a:off x="5037662" y="4703391"/>
            <a:ext cx="1760418" cy="461665"/>
          </a:xfrm>
          <a:prstGeom prst="rect">
            <a:avLst/>
          </a:prstGeom>
          <a:noFill/>
        </p:spPr>
        <p:txBody>
          <a:bodyPr wrap="none" rtlCol="0">
            <a:spAutoFit/>
          </a:bodyPr>
          <a:lstStyle/>
          <a:p>
            <a:r>
              <a:rPr lang="en-US" sz="2400" dirty="0"/>
              <a:t>Percentage</a:t>
            </a:r>
          </a:p>
        </p:txBody>
      </p:sp>
      <p:sp>
        <p:nvSpPr>
          <p:cNvPr id="12" name="Circular Arrow 11"/>
          <p:cNvSpPr/>
          <p:nvPr/>
        </p:nvSpPr>
        <p:spPr bwMode="auto">
          <a:xfrm rot="4273717">
            <a:off x="7099465" y="2414161"/>
            <a:ext cx="2556950" cy="2020290"/>
          </a:xfrm>
          <a:prstGeom prst="circularArrow">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endParaRPr lang="en-US">
              <a:latin typeface="Arial" charset="0"/>
              <a:ea typeface="ＭＳ Ｐゴシック" charset="0"/>
            </a:endParaRPr>
          </a:p>
        </p:txBody>
      </p:sp>
      <p:sp>
        <p:nvSpPr>
          <p:cNvPr id="16" name="Circular Arrow 15"/>
          <p:cNvSpPr/>
          <p:nvPr/>
        </p:nvSpPr>
        <p:spPr bwMode="auto">
          <a:xfrm rot="10800000">
            <a:off x="5984421" y="4349447"/>
            <a:ext cx="2556950" cy="2020290"/>
          </a:xfrm>
          <a:prstGeom prst="circularArrow">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endParaRPr lang="en-US" sz="2400">
              <a:latin typeface="Arial" charset="0"/>
              <a:ea typeface="ＭＳ Ｐゴシック" charset="0"/>
            </a:endParaRPr>
          </a:p>
        </p:txBody>
      </p:sp>
      <p:sp>
        <p:nvSpPr>
          <p:cNvPr id="18" name="Circular Arrow 17"/>
          <p:cNvSpPr/>
          <p:nvPr/>
        </p:nvSpPr>
        <p:spPr bwMode="auto">
          <a:xfrm rot="17660379">
            <a:off x="4676548" y="2584482"/>
            <a:ext cx="2556950" cy="2020290"/>
          </a:xfrm>
          <a:prstGeom prst="circularArrow">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endParaRPr lang="en-US">
              <a:latin typeface="Arial" charset="0"/>
              <a:ea typeface="ＭＳ Ｐゴシック" charset="0"/>
            </a:endParaRPr>
          </a:p>
        </p:txBody>
      </p:sp>
      <mc:AlternateContent xmlns:mc="http://schemas.openxmlformats.org/markup-compatibility/2006" xmlns:a14="http://schemas.microsoft.com/office/drawing/2010/main">
        <mc:Choice Requires="a14">
          <p:sp>
            <p:nvSpPr>
              <p:cNvPr id="15" name="TextBox 14"/>
              <p:cNvSpPr txBox="1"/>
              <p:nvPr/>
            </p:nvSpPr>
            <p:spPr>
              <a:xfrm>
                <a:off x="9310935" y="3046936"/>
                <a:ext cx="1723998" cy="614848"/>
              </a:xfrm>
              <a:prstGeom prst="rect">
                <a:avLst/>
              </a:prstGeom>
              <a:noFill/>
            </p:spPr>
            <p:txBody>
              <a:bodyPr wrap="none" rtlCol="0">
                <a:spAutoFit/>
              </a:bodyPr>
              <a:lstStyle/>
              <a:p>
                <a14:m>
                  <m:oMath xmlns:m="http://schemas.openxmlformats.org/officeDocument/2006/math">
                    <m:f>
                      <m:fPr>
                        <m:ctrlPr>
                          <a:rPr lang="en-US" sz="2400" i="1">
                            <a:solidFill>
                              <a:srgbClr val="FF0000"/>
                            </a:solidFill>
                            <a:latin typeface="Cambria Math"/>
                          </a:rPr>
                        </m:ctrlPr>
                      </m:fPr>
                      <m:num>
                        <m:r>
                          <a:rPr lang="en-GB" sz="2400" i="1">
                            <a:solidFill>
                              <a:srgbClr val="FF0000"/>
                            </a:solidFill>
                            <a:latin typeface="Cambria Math" charset="0"/>
                          </a:rPr>
                          <m:t>𝑁</m:t>
                        </m:r>
                      </m:num>
                      <m:den>
                        <m:r>
                          <a:rPr lang="en-GB" sz="2400" i="1">
                            <a:solidFill>
                              <a:srgbClr val="FF0000"/>
                            </a:solidFill>
                            <a:latin typeface="Cambria Math" charset="0"/>
                          </a:rPr>
                          <m:t>𝐷</m:t>
                        </m:r>
                      </m:den>
                    </m:f>
                  </m:oMath>
                </a14:m>
                <a:r>
                  <a:rPr lang="en-US" sz="2400" dirty="0">
                    <a:solidFill>
                      <a:srgbClr val="FF0000"/>
                    </a:solidFill>
                  </a:rPr>
                  <a:t> =  N </a:t>
                </a:r>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m:t>
                    </m:r>
                  </m:oMath>
                </a14:m>
                <a:r>
                  <a:rPr lang="en-US" sz="2400" dirty="0">
                    <a:solidFill>
                      <a:srgbClr val="FF0000"/>
                    </a:solidFill>
                  </a:rPr>
                  <a:t> D </a:t>
                </a:r>
                <a:endParaRPr lang="en-US" sz="2400" dirty="0"/>
              </a:p>
            </p:txBody>
          </p:sp>
        </mc:Choice>
        <mc:Fallback xmlns="">
          <p:sp>
            <p:nvSpPr>
              <p:cNvPr id="15" name="TextBox 14"/>
              <p:cNvSpPr txBox="1">
                <a:spLocks noRot="1" noChangeAspect="1" noMove="1" noResize="1" noEditPoints="1" noAdjustHandles="1" noChangeArrowheads="1" noChangeShapeType="1" noTextEdit="1"/>
              </p:cNvSpPr>
              <p:nvPr/>
            </p:nvSpPr>
            <p:spPr>
              <a:xfrm>
                <a:off x="9310935" y="3046936"/>
                <a:ext cx="1723998" cy="614848"/>
              </a:xfrm>
              <a:prstGeom prst="rect">
                <a:avLst/>
              </a:prstGeom>
              <a:blipFill>
                <a:blip r:embed="rId2"/>
                <a:stretch>
                  <a:fillRect r="-4380" b="-8333"/>
                </a:stretch>
              </a:blipFill>
            </p:spPr>
            <p:txBody>
              <a:bodyPr/>
              <a:lstStyle/>
              <a:p>
                <a:r>
                  <a:rPr lang="en-US">
                    <a:noFill/>
                  </a:rPr>
                  <a:t> </a:t>
                </a:r>
              </a:p>
            </p:txBody>
          </p:sp>
        </mc:Fallback>
      </mc:AlternateContent>
      <p:sp>
        <p:nvSpPr>
          <p:cNvPr id="17" name="TextBox 16"/>
          <p:cNvSpPr txBox="1"/>
          <p:nvPr/>
        </p:nvSpPr>
        <p:spPr>
          <a:xfrm>
            <a:off x="6196683" y="6287630"/>
            <a:ext cx="2565126" cy="461665"/>
          </a:xfrm>
          <a:prstGeom prst="rect">
            <a:avLst/>
          </a:prstGeom>
          <a:noFill/>
        </p:spPr>
        <p:txBody>
          <a:bodyPr wrap="none" rtlCol="0">
            <a:spAutoFit/>
          </a:bodyPr>
          <a:lstStyle/>
          <a:p>
            <a:r>
              <a:rPr lang="en-US" sz="2400" dirty="0">
                <a:solidFill>
                  <a:srgbClr val="FF0000"/>
                </a:solidFill>
              </a:rPr>
              <a:t>Decimal × 100%</a:t>
            </a:r>
          </a:p>
        </p:txBody>
      </p:sp>
      <mc:AlternateContent xmlns:mc="http://schemas.openxmlformats.org/markup-compatibility/2006" xmlns:a14="http://schemas.microsoft.com/office/drawing/2010/main">
        <mc:Choice Requires="a14">
          <p:sp>
            <p:nvSpPr>
              <p:cNvPr id="19" name="TextBox 18"/>
              <p:cNvSpPr txBox="1"/>
              <p:nvPr/>
            </p:nvSpPr>
            <p:spPr>
              <a:xfrm>
                <a:off x="3483458" y="2905207"/>
                <a:ext cx="1728358" cy="78374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2400" i="1">
                              <a:solidFill>
                                <a:srgbClr val="FF0000"/>
                              </a:solidFill>
                              <a:latin typeface="Cambria Math"/>
                            </a:rPr>
                          </m:ctrlPr>
                        </m:fPr>
                        <m:num>
                          <m:r>
                            <m:rPr>
                              <m:sty m:val="p"/>
                            </m:rPr>
                            <a:rPr lang="en-GB" sz="2400">
                              <a:solidFill>
                                <a:srgbClr val="FF0000"/>
                              </a:solidFill>
                              <a:latin typeface="Cambria Math" charset="0"/>
                            </a:rPr>
                            <m:t>Percentage</m:t>
                          </m:r>
                        </m:num>
                        <m:den>
                          <m:r>
                            <a:rPr lang="en-GB" sz="2400" i="1">
                              <a:solidFill>
                                <a:srgbClr val="FF0000"/>
                              </a:solidFill>
                              <a:latin typeface="Cambria Math" charset="0"/>
                            </a:rPr>
                            <m:t>100</m:t>
                          </m:r>
                        </m:den>
                      </m:f>
                    </m:oMath>
                  </m:oMathPara>
                </a14:m>
                <a:endParaRPr lang="en-US" sz="2400" dirty="0"/>
              </a:p>
            </p:txBody>
          </p:sp>
        </mc:Choice>
        <mc:Fallback xmlns="">
          <p:sp>
            <p:nvSpPr>
              <p:cNvPr id="19" name="TextBox 18"/>
              <p:cNvSpPr txBox="1">
                <a:spLocks noRot="1" noChangeAspect="1" noMove="1" noResize="1" noEditPoints="1" noAdjustHandles="1" noChangeArrowheads="1" noChangeShapeType="1" noTextEdit="1"/>
              </p:cNvSpPr>
              <p:nvPr/>
            </p:nvSpPr>
            <p:spPr>
              <a:xfrm>
                <a:off x="3483458" y="2905207"/>
                <a:ext cx="1728358" cy="783741"/>
              </a:xfrm>
              <a:prstGeom prst="rect">
                <a:avLst/>
              </a:prstGeom>
              <a:blipFill>
                <a:blip r:embed="rId3"/>
                <a:stretch>
                  <a:fillRect b="-6452"/>
                </a:stretch>
              </a:blipFill>
            </p:spPr>
            <p:txBody>
              <a:bodyPr/>
              <a:lstStyle/>
              <a:p>
                <a:r>
                  <a:rPr lang="en-US">
                    <a:noFill/>
                  </a:rPr>
                  <a:t> </a:t>
                </a:r>
              </a:p>
            </p:txBody>
          </p:sp>
        </mc:Fallback>
      </mc:AlternateContent>
      <p:sp>
        <p:nvSpPr>
          <p:cNvPr id="20" name="TextBox 19"/>
          <p:cNvSpPr txBox="1"/>
          <p:nvPr/>
        </p:nvSpPr>
        <p:spPr>
          <a:xfrm>
            <a:off x="3578837" y="3661784"/>
            <a:ext cx="1537600" cy="1200329"/>
          </a:xfrm>
          <a:prstGeom prst="rect">
            <a:avLst/>
          </a:prstGeom>
          <a:noFill/>
        </p:spPr>
        <p:txBody>
          <a:bodyPr wrap="none" rtlCol="0">
            <a:spAutoFit/>
          </a:bodyPr>
          <a:lstStyle/>
          <a:p>
            <a:r>
              <a:rPr lang="en-US" sz="2400" dirty="0">
                <a:solidFill>
                  <a:srgbClr val="FF0000"/>
                </a:solidFill>
              </a:rPr>
              <a:t>and then</a:t>
            </a:r>
          </a:p>
          <a:p>
            <a:r>
              <a:rPr lang="en-US" sz="2400" dirty="0">
                <a:solidFill>
                  <a:srgbClr val="FF0000"/>
                </a:solidFill>
              </a:rPr>
              <a:t>simplify </a:t>
            </a:r>
          </a:p>
          <a:p>
            <a:r>
              <a:rPr lang="en-US" sz="2400" dirty="0">
                <a:solidFill>
                  <a:srgbClr val="FF0000"/>
                </a:solidFill>
              </a:rPr>
              <a:t>if needed</a:t>
            </a:r>
            <a:r>
              <a:rPr lang="en-US" sz="2400" dirty="0"/>
              <a:t> </a:t>
            </a:r>
          </a:p>
        </p:txBody>
      </p:sp>
      <p:sp>
        <p:nvSpPr>
          <p:cNvPr id="22"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788502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p:bldP spid="17" grpId="0"/>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332150" y="30104"/>
            <a:ext cx="985984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Fractions, Decimals and Percentages</a:t>
            </a:r>
          </a:p>
        </p:txBody>
      </p:sp>
      <mc:AlternateContent xmlns:mc="http://schemas.openxmlformats.org/markup-compatibility/2006" xmlns:a14="http://schemas.microsoft.com/office/drawing/2010/main">
        <mc:Choice Requires="a14">
          <p:sp>
            <p:nvSpPr>
              <p:cNvPr id="2" name="TextBox 1"/>
              <p:cNvSpPr txBox="1"/>
              <p:nvPr/>
            </p:nvSpPr>
            <p:spPr>
              <a:xfrm>
                <a:off x="3983577" y="726640"/>
                <a:ext cx="6548871" cy="616964"/>
              </a:xfrm>
              <a:prstGeom prst="rect">
                <a:avLst/>
              </a:prstGeom>
              <a:noFill/>
            </p:spPr>
            <p:txBody>
              <a:bodyPr wrap="square" rtlCol="0">
                <a:spAutoFit/>
              </a:bodyPr>
              <a:lstStyle/>
              <a:p>
                <a:pPr algn="ctr"/>
                <a:r>
                  <a:rPr lang="en-US" sz="2400" dirty="0"/>
                  <a:t>Example: Convert  </a:t>
                </a:r>
                <a14:m>
                  <m:oMath xmlns:m="http://schemas.openxmlformats.org/officeDocument/2006/math">
                    <m:f>
                      <m:fPr>
                        <m:ctrlPr>
                          <a:rPr lang="en-US" sz="2400" i="1">
                            <a:solidFill>
                              <a:srgbClr val="FF0000"/>
                            </a:solidFill>
                            <a:latin typeface="Cambria Math"/>
                          </a:rPr>
                        </m:ctrlPr>
                      </m:fPr>
                      <m:num>
                        <m:r>
                          <a:rPr lang="en-GB" sz="2400" i="1">
                            <a:solidFill>
                              <a:srgbClr val="FF0000"/>
                            </a:solidFill>
                            <a:latin typeface="Cambria Math" charset="0"/>
                          </a:rPr>
                          <m:t>2</m:t>
                        </m:r>
                      </m:num>
                      <m:den>
                        <m:r>
                          <a:rPr lang="en-GB" sz="2400" i="1">
                            <a:solidFill>
                              <a:srgbClr val="FF0000"/>
                            </a:solidFill>
                            <a:latin typeface="Cambria Math" charset="0"/>
                          </a:rPr>
                          <m:t>5</m:t>
                        </m:r>
                      </m:den>
                    </m:f>
                  </m:oMath>
                </a14:m>
                <a:endParaRPr lang="en-GB" sz="2400" dirty="0">
                  <a:solidFill>
                    <a:srgbClr val="FF0000"/>
                  </a:solidFill>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3983577" y="726640"/>
                <a:ext cx="6548871" cy="616964"/>
              </a:xfrm>
              <a:prstGeom prst="rect">
                <a:avLst/>
              </a:prstGeom>
              <a:blipFill>
                <a:blip r:embed="rId2"/>
                <a:stretch>
                  <a:fillRect b="-6000"/>
                </a:stretch>
              </a:blipFill>
            </p:spPr>
            <p:txBody>
              <a:bodyPr/>
              <a:lstStyle/>
              <a:p>
                <a:r>
                  <a:rPr lang="en-US">
                    <a:noFill/>
                  </a:rPr>
                  <a:t> </a:t>
                </a:r>
              </a:p>
            </p:txBody>
          </p:sp>
        </mc:Fallback>
      </mc:AlternateContent>
      <p:sp>
        <p:nvSpPr>
          <p:cNvPr id="5" name="TextBox 4"/>
          <p:cNvSpPr txBox="1"/>
          <p:nvPr/>
        </p:nvSpPr>
        <p:spPr>
          <a:xfrm>
            <a:off x="6475497" y="2013460"/>
            <a:ext cx="1297150" cy="461665"/>
          </a:xfrm>
          <a:prstGeom prst="rect">
            <a:avLst/>
          </a:prstGeom>
          <a:noFill/>
        </p:spPr>
        <p:txBody>
          <a:bodyPr wrap="none" rtlCol="0">
            <a:spAutoFit/>
          </a:bodyPr>
          <a:lstStyle/>
          <a:p>
            <a:r>
              <a:rPr lang="en-US" sz="2400" dirty="0"/>
              <a:t>Fraction</a:t>
            </a:r>
          </a:p>
        </p:txBody>
      </p:sp>
      <p:sp>
        <p:nvSpPr>
          <p:cNvPr id="10" name="TextBox 9"/>
          <p:cNvSpPr txBox="1"/>
          <p:nvPr/>
        </p:nvSpPr>
        <p:spPr>
          <a:xfrm>
            <a:off x="8040578" y="4475090"/>
            <a:ext cx="1298753" cy="461665"/>
          </a:xfrm>
          <a:prstGeom prst="rect">
            <a:avLst/>
          </a:prstGeom>
          <a:noFill/>
        </p:spPr>
        <p:txBody>
          <a:bodyPr wrap="none" rtlCol="0">
            <a:spAutoFit/>
          </a:bodyPr>
          <a:lstStyle/>
          <a:p>
            <a:r>
              <a:rPr lang="en-US" sz="2400" dirty="0"/>
              <a:t>Decimal</a:t>
            </a:r>
          </a:p>
        </p:txBody>
      </p:sp>
      <p:sp>
        <p:nvSpPr>
          <p:cNvPr id="11" name="TextBox 10"/>
          <p:cNvSpPr txBox="1"/>
          <p:nvPr/>
        </p:nvSpPr>
        <p:spPr>
          <a:xfrm>
            <a:off x="4887847" y="4715706"/>
            <a:ext cx="1760418" cy="461665"/>
          </a:xfrm>
          <a:prstGeom prst="rect">
            <a:avLst/>
          </a:prstGeom>
          <a:noFill/>
        </p:spPr>
        <p:txBody>
          <a:bodyPr wrap="none" rtlCol="0">
            <a:spAutoFit/>
          </a:bodyPr>
          <a:lstStyle/>
          <a:p>
            <a:r>
              <a:rPr lang="en-US" sz="2400" dirty="0"/>
              <a:t>Percentage</a:t>
            </a:r>
          </a:p>
        </p:txBody>
      </p:sp>
      <p:sp>
        <p:nvSpPr>
          <p:cNvPr id="12" name="Circular Arrow 11"/>
          <p:cNvSpPr/>
          <p:nvPr/>
        </p:nvSpPr>
        <p:spPr bwMode="auto">
          <a:xfrm rot="4273717">
            <a:off x="7099465" y="2414161"/>
            <a:ext cx="2556950" cy="2020290"/>
          </a:xfrm>
          <a:prstGeom prst="circularArrow">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endParaRPr lang="en-US">
              <a:latin typeface="Arial" charset="0"/>
              <a:ea typeface="ＭＳ Ｐゴシック" charset="0"/>
            </a:endParaRPr>
          </a:p>
        </p:txBody>
      </p:sp>
      <p:sp>
        <p:nvSpPr>
          <p:cNvPr id="16" name="Circular Arrow 15"/>
          <p:cNvSpPr/>
          <p:nvPr/>
        </p:nvSpPr>
        <p:spPr bwMode="auto">
          <a:xfrm rot="10800000">
            <a:off x="5955023" y="4326365"/>
            <a:ext cx="2556950" cy="2020290"/>
          </a:xfrm>
          <a:prstGeom prst="circularArrow">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endParaRPr lang="en-US">
              <a:latin typeface="Arial" charset="0"/>
              <a:ea typeface="ＭＳ Ｐゴシック" charset="0"/>
            </a:endParaRPr>
          </a:p>
        </p:txBody>
      </p:sp>
      <p:sp>
        <p:nvSpPr>
          <p:cNvPr id="18" name="Circular Arrow 17"/>
          <p:cNvSpPr/>
          <p:nvPr/>
        </p:nvSpPr>
        <p:spPr bwMode="auto">
          <a:xfrm rot="17660379">
            <a:off x="4676548" y="2584482"/>
            <a:ext cx="2556950" cy="2020290"/>
          </a:xfrm>
          <a:prstGeom prst="circularArrow">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endParaRPr lang="en-US">
              <a:latin typeface="Arial" charset="0"/>
              <a:ea typeface="ＭＳ Ｐゴシック" charset="0"/>
            </a:endParaRPr>
          </a:p>
        </p:txBody>
      </p:sp>
      <mc:AlternateContent xmlns:mc="http://schemas.openxmlformats.org/markup-compatibility/2006" xmlns:a14="http://schemas.microsoft.com/office/drawing/2010/main">
        <mc:Choice Requires="a14">
          <p:sp>
            <p:nvSpPr>
              <p:cNvPr id="15" name="TextBox 14"/>
              <p:cNvSpPr txBox="1"/>
              <p:nvPr/>
            </p:nvSpPr>
            <p:spPr>
              <a:xfrm>
                <a:off x="9281537" y="3023853"/>
                <a:ext cx="1576072" cy="616964"/>
              </a:xfrm>
              <a:prstGeom prst="rect">
                <a:avLst/>
              </a:prstGeom>
              <a:noFill/>
            </p:spPr>
            <p:txBody>
              <a:bodyPr wrap="none" rtlCol="0">
                <a:spAutoFit/>
              </a:bodyPr>
              <a:lstStyle/>
              <a:p>
                <a14:m>
                  <m:oMath xmlns:m="http://schemas.openxmlformats.org/officeDocument/2006/math">
                    <m:f>
                      <m:fPr>
                        <m:ctrlPr>
                          <a:rPr lang="en-US" sz="2400" i="1">
                            <a:solidFill>
                              <a:srgbClr val="FF0000"/>
                            </a:solidFill>
                            <a:latin typeface="Cambria Math"/>
                          </a:rPr>
                        </m:ctrlPr>
                      </m:fPr>
                      <m:num>
                        <m:r>
                          <a:rPr lang="en-GB" sz="2400" i="1">
                            <a:solidFill>
                              <a:srgbClr val="FF0000"/>
                            </a:solidFill>
                            <a:latin typeface="Cambria Math" charset="0"/>
                          </a:rPr>
                          <m:t>2</m:t>
                        </m:r>
                      </m:num>
                      <m:den>
                        <m:r>
                          <a:rPr lang="en-GB" sz="2400" i="1">
                            <a:solidFill>
                              <a:srgbClr val="FF0000"/>
                            </a:solidFill>
                            <a:latin typeface="Cambria Math" charset="0"/>
                          </a:rPr>
                          <m:t>5</m:t>
                        </m:r>
                      </m:den>
                    </m:f>
                  </m:oMath>
                </a14:m>
                <a:r>
                  <a:rPr lang="en-US" sz="2400" dirty="0">
                    <a:solidFill>
                      <a:srgbClr val="FF0000"/>
                    </a:solidFill>
                  </a:rPr>
                  <a:t> =  2 </a:t>
                </a:r>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m:t>
                    </m:r>
                  </m:oMath>
                </a14:m>
                <a:r>
                  <a:rPr lang="en-US" sz="2400" dirty="0">
                    <a:solidFill>
                      <a:srgbClr val="FF0000"/>
                    </a:solidFill>
                  </a:rPr>
                  <a:t> 5 </a:t>
                </a:r>
                <a:endParaRPr lang="en-US" sz="2400" dirty="0"/>
              </a:p>
            </p:txBody>
          </p:sp>
        </mc:Choice>
        <mc:Fallback xmlns="">
          <p:sp>
            <p:nvSpPr>
              <p:cNvPr id="15" name="TextBox 14"/>
              <p:cNvSpPr txBox="1">
                <a:spLocks noRot="1" noChangeAspect="1" noMove="1" noResize="1" noEditPoints="1" noAdjustHandles="1" noChangeArrowheads="1" noChangeShapeType="1" noTextEdit="1"/>
              </p:cNvSpPr>
              <p:nvPr/>
            </p:nvSpPr>
            <p:spPr>
              <a:xfrm>
                <a:off x="9281537" y="3023853"/>
                <a:ext cx="1576072" cy="616964"/>
              </a:xfrm>
              <a:prstGeom prst="rect">
                <a:avLst/>
              </a:prstGeom>
              <a:blipFill>
                <a:blip r:embed="rId3"/>
                <a:stretch>
                  <a:fillRect r="-4800" b="-6000"/>
                </a:stretch>
              </a:blipFill>
            </p:spPr>
            <p:txBody>
              <a:bodyPr/>
              <a:lstStyle/>
              <a:p>
                <a:r>
                  <a:rPr lang="en-US">
                    <a:noFill/>
                  </a:rPr>
                  <a:t> </a:t>
                </a:r>
              </a:p>
            </p:txBody>
          </p:sp>
        </mc:Fallback>
      </mc:AlternateContent>
      <p:sp>
        <p:nvSpPr>
          <p:cNvPr id="17" name="TextBox 16"/>
          <p:cNvSpPr txBox="1"/>
          <p:nvPr/>
        </p:nvSpPr>
        <p:spPr>
          <a:xfrm>
            <a:off x="6475497" y="6172646"/>
            <a:ext cx="1572866" cy="400110"/>
          </a:xfrm>
          <a:prstGeom prst="rect">
            <a:avLst/>
          </a:prstGeom>
          <a:noFill/>
        </p:spPr>
        <p:txBody>
          <a:bodyPr wrap="none" rtlCol="0">
            <a:spAutoFit/>
          </a:bodyPr>
          <a:lstStyle/>
          <a:p>
            <a:r>
              <a:rPr lang="en-US" dirty="0">
                <a:solidFill>
                  <a:srgbClr val="FF0000"/>
                </a:solidFill>
              </a:rPr>
              <a:t>0.4</a:t>
            </a:r>
            <a:r>
              <a:rPr lang="en-US" sz="1400" dirty="0">
                <a:solidFill>
                  <a:srgbClr val="FF0000"/>
                </a:solidFill>
              </a:rPr>
              <a:t> </a:t>
            </a:r>
            <a:r>
              <a:rPr lang="en-US" dirty="0">
                <a:solidFill>
                  <a:srgbClr val="FF0000"/>
                </a:solidFill>
              </a:rPr>
              <a:t>× 100%</a:t>
            </a:r>
          </a:p>
        </p:txBody>
      </p:sp>
      <mc:AlternateContent xmlns:mc="http://schemas.openxmlformats.org/markup-compatibility/2006" xmlns:a14="http://schemas.microsoft.com/office/drawing/2010/main">
        <mc:Choice Requires="a14">
          <p:sp>
            <p:nvSpPr>
              <p:cNvPr id="19" name="TextBox 18"/>
              <p:cNvSpPr txBox="1"/>
              <p:nvPr/>
            </p:nvSpPr>
            <p:spPr>
              <a:xfrm>
                <a:off x="3844001" y="2745097"/>
                <a:ext cx="779381" cy="7861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2400" i="1">
                              <a:solidFill>
                                <a:srgbClr val="FF0000"/>
                              </a:solidFill>
                              <a:latin typeface="Cambria Math"/>
                            </a:rPr>
                          </m:ctrlPr>
                        </m:fPr>
                        <m:num>
                          <m:r>
                            <a:rPr lang="en-GB" sz="2400" b="0" i="1">
                              <a:solidFill>
                                <a:srgbClr val="FF0000"/>
                              </a:solidFill>
                              <a:latin typeface="Cambria Math" charset="0"/>
                            </a:rPr>
                            <m:t>40</m:t>
                          </m:r>
                        </m:num>
                        <m:den>
                          <m:r>
                            <a:rPr lang="en-GB" sz="2400" b="0" i="1">
                              <a:solidFill>
                                <a:srgbClr val="FF0000"/>
                              </a:solidFill>
                              <a:latin typeface="Cambria Math" charset="0"/>
                            </a:rPr>
                            <m:t>100</m:t>
                          </m:r>
                        </m:den>
                      </m:f>
                    </m:oMath>
                  </m:oMathPara>
                </a14:m>
                <a:endParaRPr lang="en-US" sz="2400" dirty="0"/>
              </a:p>
            </p:txBody>
          </p:sp>
        </mc:Choice>
        <mc:Fallback xmlns="">
          <p:sp>
            <p:nvSpPr>
              <p:cNvPr id="19" name="TextBox 18"/>
              <p:cNvSpPr txBox="1">
                <a:spLocks noRot="1" noChangeAspect="1" noMove="1" noResize="1" noEditPoints="1" noAdjustHandles="1" noChangeArrowheads="1" noChangeShapeType="1" noTextEdit="1"/>
              </p:cNvSpPr>
              <p:nvPr/>
            </p:nvSpPr>
            <p:spPr>
              <a:xfrm>
                <a:off x="3844001" y="2745097"/>
                <a:ext cx="779381" cy="786177"/>
              </a:xfrm>
              <a:prstGeom prst="rect">
                <a:avLst/>
              </a:prstGeom>
              <a:blipFill>
                <a:blip r:embed="rId4"/>
                <a:stretch>
                  <a:fillRect b="-64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3902748" y="3538116"/>
                <a:ext cx="793807" cy="616964"/>
              </a:xfrm>
              <a:prstGeom prst="rect">
                <a:avLst/>
              </a:prstGeom>
              <a:noFill/>
            </p:spPr>
            <p:txBody>
              <a:bodyPr wrap="none" rtlCol="0">
                <a:spAutoFit/>
              </a:bodyPr>
              <a:lstStyle/>
              <a:p>
                <a:r>
                  <a:rPr lang="en-US" sz="2400" dirty="0">
                    <a:solidFill>
                      <a:srgbClr val="FF0000"/>
                    </a:solidFill>
                  </a:rPr>
                  <a:t>= </a:t>
                </a:r>
                <a14:m>
                  <m:oMath xmlns:m="http://schemas.openxmlformats.org/officeDocument/2006/math">
                    <m:f>
                      <m:fPr>
                        <m:ctrlPr>
                          <a:rPr lang="en-US" sz="2400" i="1">
                            <a:solidFill>
                              <a:srgbClr val="FF0000"/>
                            </a:solidFill>
                            <a:latin typeface="Cambria Math"/>
                          </a:rPr>
                        </m:ctrlPr>
                      </m:fPr>
                      <m:num>
                        <m:r>
                          <a:rPr lang="en-GB" sz="2400">
                            <a:solidFill>
                              <a:srgbClr val="FF0000"/>
                            </a:solidFill>
                            <a:latin typeface="Cambria Math" charset="0"/>
                          </a:rPr>
                          <m:t>20</m:t>
                        </m:r>
                      </m:num>
                      <m:den>
                        <m:r>
                          <a:rPr lang="en-GB" sz="2400" i="1">
                            <a:solidFill>
                              <a:srgbClr val="FF0000"/>
                            </a:solidFill>
                            <a:latin typeface="Cambria Math" charset="0"/>
                          </a:rPr>
                          <m:t>50</m:t>
                        </m:r>
                      </m:den>
                    </m:f>
                  </m:oMath>
                </a14:m>
                <a:r>
                  <a:rPr lang="en-US" sz="2400" dirty="0">
                    <a:solidFill>
                      <a:srgbClr val="FF0000"/>
                    </a:solidFill>
                  </a:rPr>
                  <a:t> </a:t>
                </a:r>
                <a:endParaRPr lang="en-US" sz="2400" dirty="0"/>
              </a:p>
            </p:txBody>
          </p:sp>
        </mc:Choice>
        <mc:Fallback xmlns="">
          <p:sp>
            <p:nvSpPr>
              <p:cNvPr id="20" name="TextBox 19"/>
              <p:cNvSpPr txBox="1">
                <a:spLocks noRot="1" noChangeAspect="1" noMove="1" noResize="1" noEditPoints="1" noAdjustHandles="1" noChangeArrowheads="1" noChangeShapeType="1" noTextEdit="1"/>
              </p:cNvSpPr>
              <p:nvPr/>
            </p:nvSpPr>
            <p:spPr>
              <a:xfrm>
                <a:off x="3902748" y="3538116"/>
                <a:ext cx="793807" cy="616964"/>
              </a:xfrm>
              <a:prstGeom prst="rect">
                <a:avLst/>
              </a:prstGeom>
              <a:blipFill>
                <a:blip r:embed="rId5"/>
                <a:stretch>
                  <a:fillRect l="-9375" b="-6122"/>
                </a:stretch>
              </a:blipFill>
            </p:spPr>
            <p:txBody>
              <a:bodyPr/>
              <a:lstStyle/>
              <a:p>
                <a:r>
                  <a:rPr lang="en-US">
                    <a:noFill/>
                  </a:rPr>
                  <a:t> </a:t>
                </a:r>
              </a:p>
            </p:txBody>
          </p:sp>
        </mc:Fallback>
      </mc:AlternateContent>
      <p:sp>
        <p:nvSpPr>
          <p:cNvPr id="3" name="TextBox 2"/>
          <p:cNvSpPr txBox="1"/>
          <p:nvPr/>
        </p:nvSpPr>
        <p:spPr>
          <a:xfrm>
            <a:off x="9536868" y="3615766"/>
            <a:ext cx="962123" cy="461665"/>
          </a:xfrm>
          <a:prstGeom prst="rect">
            <a:avLst/>
          </a:prstGeom>
          <a:noFill/>
        </p:spPr>
        <p:txBody>
          <a:bodyPr wrap="none" rtlCol="0">
            <a:spAutoFit/>
          </a:bodyPr>
          <a:lstStyle/>
          <a:p>
            <a:r>
              <a:rPr lang="en-US" sz="2400" dirty="0">
                <a:solidFill>
                  <a:srgbClr val="FF0000"/>
                </a:solidFill>
              </a:rPr>
              <a:t>=  0.4</a:t>
            </a:r>
            <a:endParaRPr lang="en-US" sz="2400" dirty="0"/>
          </a:p>
        </p:txBody>
      </p:sp>
      <p:sp>
        <p:nvSpPr>
          <p:cNvPr id="7" name="TextBox 6"/>
          <p:cNvSpPr txBox="1"/>
          <p:nvPr/>
        </p:nvSpPr>
        <p:spPr>
          <a:xfrm>
            <a:off x="8469479" y="4972859"/>
            <a:ext cx="612668" cy="461665"/>
          </a:xfrm>
          <a:prstGeom prst="rect">
            <a:avLst/>
          </a:prstGeom>
          <a:noFill/>
        </p:spPr>
        <p:txBody>
          <a:bodyPr wrap="none" rtlCol="0">
            <a:spAutoFit/>
          </a:bodyPr>
          <a:lstStyle/>
          <a:p>
            <a:r>
              <a:rPr lang="en-US" sz="2400" dirty="0">
                <a:solidFill>
                  <a:srgbClr val="FF0000"/>
                </a:solidFill>
              </a:rPr>
              <a:t>0.4</a:t>
            </a:r>
          </a:p>
        </p:txBody>
      </p:sp>
      <p:sp>
        <p:nvSpPr>
          <p:cNvPr id="8" name="TextBox 7"/>
          <p:cNvSpPr txBox="1"/>
          <p:nvPr/>
        </p:nvSpPr>
        <p:spPr>
          <a:xfrm>
            <a:off x="5289892" y="5162401"/>
            <a:ext cx="697627" cy="400110"/>
          </a:xfrm>
          <a:prstGeom prst="rect">
            <a:avLst/>
          </a:prstGeom>
          <a:noFill/>
        </p:spPr>
        <p:txBody>
          <a:bodyPr wrap="none" rtlCol="0">
            <a:spAutoFit/>
          </a:bodyPr>
          <a:lstStyle/>
          <a:p>
            <a:r>
              <a:rPr lang="en-US" dirty="0">
                <a:solidFill>
                  <a:srgbClr val="FF0000"/>
                </a:solidFill>
              </a:rPr>
              <a:t>40%</a:t>
            </a:r>
          </a:p>
        </p:txBody>
      </p:sp>
      <mc:AlternateContent xmlns:mc="http://schemas.openxmlformats.org/markup-compatibility/2006" xmlns:a14="http://schemas.microsoft.com/office/drawing/2010/main">
        <mc:Choice Requires="a14">
          <p:sp>
            <p:nvSpPr>
              <p:cNvPr id="9" name="TextBox 8"/>
              <p:cNvSpPr txBox="1"/>
              <p:nvPr/>
            </p:nvSpPr>
            <p:spPr>
              <a:xfrm>
                <a:off x="3902748" y="4166608"/>
                <a:ext cx="686407" cy="616964"/>
              </a:xfrm>
              <a:prstGeom prst="rect">
                <a:avLst/>
              </a:prstGeom>
              <a:noFill/>
            </p:spPr>
            <p:txBody>
              <a:bodyPr wrap="square" rtlCol="0">
                <a:spAutoFit/>
              </a:bodyPr>
              <a:lstStyle/>
              <a:p>
                <a:r>
                  <a:rPr lang="en-US" sz="2400" dirty="0">
                    <a:solidFill>
                      <a:srgbClr val="FF0000"/>
                    </a:solidFill>
                  </a:rPr>
                  <a:t>= </a:t>
                </a:r>
                <a14:m>
                  <m:oMath xmlns:m="http://schemas.openxmlformats.org/officeDocument/2006/math">
                    <m:f>
                      <m:fPr>
                        <m:ctrlPr>
                          <a:rPr lang="en-US" sz="2400" i="1">
                            <a:solidFill>
                              <a:srgbClr val="FF0000"/>
                            </a:solidFill>
                            <a:latin typeface="Cambria Math"/>
                          </a:rPr>
                        </m:ctrlPr>
                      </m:fPr>
                      <m:num>
                        <m:r>
                          <a:rPr lang="en-GB" sz="2400">
                            <a:solidFill>
                              <a:srgbClr val="FF0000"/>
                            </a:solidFill>
                            <a:latin typeface="Cambria Math" charset="0"/>
                          </a:rPr>
                          <m:t>2</m:t>
                        </m:r>
                      </m:num>
                      <m:den>
                        <m:r>
                          <a:rPr lang="en-GB" sz="2400" i="1">
                            <a:solidFill>
                              <a:srgbClr val="FF0000"/>
                            </a:solidFill>
                            <a:latin typeface="Cambria Math" charset="0"/>
                          </a:rPr>
                          <m:t>5</m:t>
                        </m:r>
                      </m:den>
                    </m:f>
                  </m:oMath>
                </a14:m>
                <a:endParaRPr lang="en-US" sz="2400" dirty="0"/>
              </a:p>
            </p:txBody>
          </p:sp>
        </mc:Choice>
        <mc:Fallback xmlns="">
          <p:sp>
            <p:nvSpPr>
              <p:cNvPr id="9" name="TextBox 8"/>
              <p:cNvSpPr txBox="1">
                <a:spLocks noRot="1" noChangeAspect="1" noMove="1" noResize="1" noEditPoints="1" noAdjustHandles="1" noChangeArrowheads="1" noChangeShapeType="1" noTextEdit="1"/>
              </p:cNvSpPr>
              <p:nvPr/>
            </p:nvSpPr>
            <p:spPr>
              <a:xfrm>
                <a:off x="3902748" y="4166608"/>
                <a:ext cx="686407" cy="616964"/>
              </a:xfrm>
              <a:prstGeom prst="rect">
                <a:avLst/>
              </a:prstGeom>
              <a:blipFill>
                <a:blip r:embed="rId6"/>
                <a:stretch>
                  <a:fillRect l="-10909" b="-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6779322" y="1384631"/>
                <a:ext cx="397866" cy="67050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i="1">
                              <a:solidFill>
                                <a:srgbClr val="FF0000"/>
                              </a:solidFill>
                              <a:latin typeface="Cambria Math"/>
                            </a:rPr>
                          </m:ctrlPr>
                        </m:fPr>
                        <m:num>
                          <m:r>
                            <a:rPr lang="en-GB" i="1">
                              <a:solidFill>
                                <a:srgbClr val="FF0000"/>
                              </a:solidFill>
                              <a:latin typeface="Cambria Math" charset="0"/>
                            </a:rPr>
                            <m:t>2</m:t>
                          </m:r>
                        </m:num>
                        <m:den>
                          <m:r>
                            <a:rPr lang="en-GB" i="1">
                              <a:solidFill>
                                <a:srgbClr val="FF0000"/>
                              </a:solidFill>
                              <a:latin typeface="Cambria Math" charset="0"/>
                            </a:rPr>
                            <m:t>5</m:t>
                          </m:r>
                        </m:den>
                      </m:f>
                    </m:oMath>
                  </m:oMathPara>
                </a14:m>
                <a:endParaRPr lang="en-US" dirty="0"/>
              </a:p>
            </p:txBody>
          </p:sp>
        </mc:Choice>
        <mc:Fallback xmlns="">
          <p:sp>
            <p:nvSpPr>
              <p:cNvPr id="13" name="TextBox 12"/>
              <p:cNvSpPr txBox="1">
                <a:spLocks noRot="1" noChangeAspect="1" noMove="1" noResize="1" noEditPoints="1" noAdjustHandles="1" noChangeArrowheads="1" noChangeShapeType="1" noTextEdit="1"/>
              </p:cNvSpPr>
              <p:nvPr/>
            </p:nvSpPr>
            <p:spPr>
              <a:xfrm>
                <a:off x="6779322" y="1384631"/>
                <a:ext cx="397866" cy="670505"/>
              </a:xfrm>
              <a:prstGeom prst="rect">
                <a:avLst/>
              </a:prstGeom>
              <a:blipFill>
                <a:blip r:embed="rId7"/>
                <a:stretch>
                  <a:fillRect b="-5556"/>
                </a:stretch>
              </a:blipFill>
            </p:spPr>
            <p:txBody>
              <a:bodyPr/>
              <a:lstStyle/>
              <a:p>
                <a:r>
                  <a:rPr lang="en-US">
                    <a:noFill/>
                  </a:rPr>
                  <a:t> </a:t>
                </a:r>
              </a:p>
            </p:txBody>
          </p:sp>
        </mc:Fallback>
      </mc:AlternateContent>
      <p:sp>
        <p:nvSpPr>
          <p:cNvPr id="22"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758074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p:bldP spid="17" grpId="0"/>
      <p:bldP spid="19" grpId="0"/>
      <p:bldP spid="20" grpId="0"/>
      <p:bldP spid="3" grpId="0"/>
      <p:bldP spid="7" grpId="0"/>
      <p:bldP spid="8" grpId="0"/>
      <p:bldP spid="9"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07568" y="20978"/>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  Fractions, Decimals and Percentages</a:t>
            </a:r>
          </a:p>
        </p:txBody>
      </p:sp>
      <p:sp>
        <p:nvSpPr>
          <p:cNvPr id="15364" name="TextBox 1">
            <a:extLst>
              <a:ext uri="{FF2B5EF4-FFF2-40B4-BE49-F238E27FC236}">
                <a16:creationId xmlns:a16="http://schemas.microsoft.com/office/drawing/2014/main" xmlns="" id="{B5F46D1C-97CB-8A4A-A6DF-BEF6F4E906C9}"/>
              </a:ext>
            </a:extLst>
          </p:cNvPr>
          <p:cNvSpPr txBox="1">
            <a:spLocks noChangeArrowheads="1"/>
          </p:cNvSpPr>
          <p:nvPr/>
        </p:nvSpPr>
        <p:spPr bwMode="auto">
          <a:xfrm>
            <a:off x="3429620" y="697369"/>
            <a:ext cx="790826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The table below shows some common equivalent fractions, decimals and percentages.</a:t>
            </a:r>
          </a:p>
        </p:txBody>
      </p:sp>
      <p:sp>
        <p:nvSpPr>
          <p:cNvPr id="15365" name="TextBox 2">
            <a:extLst>
              <a:ext uri="{FF2B5EF4-FFF2-40B4-BE49-F238E27FC236}">
                <a16:creationId xmlns:a16="http://schemas.microsoft.com/office/drawing/2014/main" xmlns="" id="{49C288C9-FC2B-1C4A-A0A9-6BE06E56F896}"/>
              </a:ext>
            </a:extLst>
          </p:cNvPr>
          <p:cNvSpPr txBox="1">
            <a:spLocks noChangeArrowheads="1"/>
          </p:cNvSpPr>
          <p:nvPr/>
        </p:nvSpPr>
        <p:spPr bwMode="auto">
          <a:xfrm>
            <a:off x="4783138" y="3251200"/>
            <a:ext cx="5327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000">
                <a:solidFill>
                  <a:schemeClr val="tx1"/>
                </a:solidFill>
                <a:latin typeface="Arial" panose="020B0604020202020204" pitchFamily="34" charset="0"/>
                <a:ea typeface="ＭＳ Ｐゴシック" panose="020B0600070205080204" pitchFamily="34" charset="-128"/>
              </a:defRPr>
            </a:lvl1pPr>
            <a:lvl2pPr>
              <a:defRPr sz="2000">
                <a:solidFill>
                  <a:schemeClr val="tx1"/>
                </a:solidFill>
                <a:latin typeface="Arial" panose="020B0604020202020204" pitchFamily="34" charset="0"/>
                <a:ea typeface="ＭＳ Ｐゴシック" panose="020B0600070205080204" pitchFamily="34" charset="-128"/>
              </a:defRPr>
            </a:lvl2pPr>
            <a:lvl3pPr>
              <a:defRPr sz="2000">
                <a:solidFill>
                  <a:schemeClr val="tx1"/>
                </a:solidFill>
                <a:latin typeface="Arial" panose="020B0604020202020204" pitchFamily="34" charset="0"/>
                <a:ea typeface="ＭＳ Ｐゴシック" panose="020B0600070205080204" pitchFamily="34" charset="-128"/>
              </a:defRPr>
            </a:lvl3pPr>
            <a:lvl4pPr>
              <a:defRPr sz="2000">
                <a:solidFill>
                  <a:schemeClr val="tx1"/>
                </a:solidFill>
                <a:latin typeface="Arial" panose="020B0604020202020204" pitchFamily="34" charset="0"/>
                <a:ea typeface="ＭＳ Ｐゴシック" panose="020B0600070205080204" pitchFamily="34" charset="-128"/>
              </a:defRPr>
            </a:lvl4pPr>
            <a:lvl5pPr>
              <a:defRPr sz="2000">
                <a:solidFill>
                  <a:schemeClr val="tx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a:buFontTx/>
              <a:buAutoNum type="arabicPeriod"/>
            </a:pPr>
            <a:endParaRPr lang="en-US" altLang="en-US" dirty="0"/>
          </a:p>
        </p:txBody>
      </p:sp>
      <p:graphicFrame>
        <p:nvGraphicFramePr>
          <p:cNvPr id="3" name="Table 2"/>
          <p:cNvGraphicFramePr>
            <a:graphicFrameLocks noGrp="1"/>
          </p:cNvGraphicFramePr>
          <p:nvPr>
            <p:extLst>
              <p:ext uri="{D42A27DB-BD31-4B8C-83A1-F6EECF244321}">
                <p14:modId xmlns:p14="http://schemas.microsoft.com/office/powerpoint/2010/main" val="3259110027"/>
              </p:ext>
            </p:extLst>
          </p:nvPr>
        </p:nvGraphicFramePr>
        <p:xfrm>
          <a:off x="4223891" y="1611494"/>
          <a:ext cx="6192142" cy="5022626"/>
        </p:xfrm>
        <a:graphic>
          <a:graphicData uri="http://schemas.openxmlformats.org/drawingml/2006/table">
            <a:tbl>
              <a:tblPr firstRow="1" bandRow="1">
                <a:tableStyleId>{21E4AEA4-8DFA-4A89-87EB-49C32662AFE0}</a:tableStyleId>
              </a:tblPr>
              <a:tblGrid>
                <a:gridCol w="2114794">
                  <a:extLst>
                    <a:ext uri="{9D8B030D-6E8A-4147-A177-3AD203B41FA5}">
                      <a16:colId xmlns:a16="http://schemas.microsoft.com/office/drawing/2014/main" xmlns="" val="20000"/>
                    </a:ext>
                  </a:extLst>
                </a:gridCol>
                <a:gridCol w="2038674">
                  <a:extLst>
                    <a:ext uri="{9D8B030D-6E8A-4147-A177-3AD203B41FA5}">
                      <a16:colId xmlns:a16="http://schemas.microsoft.com/office/drawing/2014/main" xmlns="" val="20001"/>
                    </a:ext>
                  </a:extLst>
                </a:gridCol>
                <a:gridCol w="2038674">
                  <a:extLst>
                    <a:ext uri="{9D8B030D-6E8A-4147-A177-3AD203B41FA5}">
                      <a16:colId xmlns:a16="http://schemas.microsoft.com/office/drawing/2014/main" xmlns="" val="20002"/>
                    </a:ext>
                  </a:extLst>
                </a:gridCol>
              </a:tblGrid>
              <a:tr h="481040">
                <a:tc>
                  <a:txBody>
                    <a:bodyPr/>
                    <a:lstStyle/>
                    <a:p>
                      <a:pPr algn="ctr"/>
                      <a:r>
                        <a:rPr lang="en-US" sz="1600" dirty="0"/>
                        <a:t>Fractions</a:t>
                      </a:r>
                    </a:p>
                  </a:txBody>
                  <a:tcPr/>
                </a:tc>
                <a:tc>
                  <a:txBody>
                    <a:bodyPr/>
                    <a:lstStyle/>
                    <a:p>
                      <a:pPr algn="ctr"/>
                      <a:r>
                        <a:rPr lang="en-US" sz="1600" dirty="0"/>
                        <a:t>Decimals</a:t>
                      </a:r>
                    </a:p>
                  </a:txBody>
                  <a:tcPr/>
                </a:tc>
                <a:tc>
                  <a:txBody>
                    <a:bodyPr/>
                    <a:lstStyle/>
                    <a:p>
                      <a:pPr algn="ctr"/>
                      <a:r>
                        <a:rPr lang="en-US" sz="1600" dirty="0"/>
                        <a:t>Percentages</a:t>
                      </a:r>
                    </a:p>
                  </a:txBody>
                  <a:tcPr/>
                </a:tc>
                <a:extLst>
                  <a:ext uri="{0D108BD9-81ED-4DB2-BD59-A6C34878D82A}">
                    <a16:rowId xmlns:a16="http://schemas.microsoft.com/office/drawing/2014/main" xmlns="" val="10000"/>
                  </a:ext>
                </a:extLst>
              </a:tr>
              <a:tr h="481040">
                <a:tc>
                  <a:txBody>
                    <a:bodyPr/>
                    <a:lstStyle/>
                    <a:p>
                      <a:pPr algn="ctr"/>
                      <a:endParaRPr lang="en-US" sz="1600" dirty="0"/>
                    </a:p>
                    <a:p>
                      <a:pPr algn="ctr"/>
                      <a:endParaRPr lang="en-US" sz="1600" dirty="0"/>
                    </a:p>
                  </a:txBody>
                  <a:tcPr/>
                </a:tc>
                <a:tc>
                  <a:txBody>
                    <a:bodyPr/>
                    <a:lstStyle/>
                    <a:p>
                      <a:pPr algn="ctr"/>
                      <a:endParaRPr lang="en-US" sz="1600" dirty="0"/>
                    </a:p>
                  </a:txBody>
                  <a:tcPr/>
                </a:tc>
                <a:tc>
                  <a:txBody>
                    <a:bodyPr/>
                    <a:lstStyle/>
                    <a:p>
                      <a:pPr algn="ctr"/>
                      <a:endParaRPr lang="en-US" sz="1600" dirty="0"/>
                    </a:p>
                  </a:txBody>
                  <a:tcPr/>
                </a:tc>
                <a:extLst>
                  <a:ext uri="{0D108BD9-81ED-4DB2-BD59-A6C34878D82A}">
                    <a16:rowId xmlns:a16="http://schemas.microsoft.com/office/drawing/2014/main" xmlns="" val="10001"/>
                  </a:ext>
                </a:extLst>
              </a:tr>
              <a:tr h="481040">
                <a:tc>
                  <a:txBody>
                    <a:bodyPr/>
                    <a:lstStyle/>
                    <a:p>
                      <a:pPr algn="ctr"/>
                      <a:endParaRPr lang="en-US" sz="1600" dirty="0"/>
                    </a:p>
                    <a:p>
                      <a:pPr algn="ctr"/>
                      <a:endParaRPr lang="en-US" sz="1600" dirty="0"/>
                    </a:p>
                  </a:txBody>
                  <a:tcPr/>
                </a:tc>
                <a:tc>
                  <a:txBody>
                    <a:bodyPr/>
                    <a:lstStyle/>
                    <a:p>
                      <a:pPr algn="ctr"/>
                      <a:endParaRPr lang="en-US" sz="1600" dirty="0"/>
                    </a:p>
                  </a:txBody>
                  <a:tcPr/>
                </a:tc>
                <a:tc>
                  <a:txBody>
                    <a:bodyPr/>
                    <a:lstStyle/>
                    <a:p>
                      <a:pPr algn="ctr"/>
                      <a:endParaRPr lang="en-US" sz="1600" dirty="0"/>
                    </a:p>
                  </a:txBody>
                  <a:tcPr/>
                </a:tc>
                <a:extLst>
                  <a:ext uri="{0D108BD9-81ED-4DB2-BD59-A6C34878D82A}">
                    <a16:rowId xmlns:a16="http://schemas.microsoft.com/office/drawing/2014/main" xmlns="" val="10002"/>
                  </a:ext>
                </a:extLst>
              </a:tr>
              <a:tr h="720655">
                <a:tc>
                  <a:txBody>
                    <a:bodyPr/>
                    <a:lstStyle/>
                    <a:p>
                      <a:pPr algn="ctr"/>
                      <a:endParaRPr lang="en-US" sz="1600" dirty="0"/>
                    </a:p>
                  </a:txBody>
                  <a:tcPr/>
                </a:tc>
                <a:tc>
                  <a:txBody>
                    <a:bodyPr/>
                    <a:lstStyle/>
                    <a:p>
                      <a:pPr algn="ctr"/>
                      <a:endParaRPr lang="en-US" sz="1600" dirty="0"/>
                    </a:p>
                  </a:txBody>
                  <a:tcPr/>
                </a:tc>
                <a:tc>
                  <a:txBody>
                    <a:bodyPr/>
                    <a:lstStyle/>
                    <a:p>
                      <a:pPr algn="ctr"/>
                      <a:endParaRPr lang="en-US" sz="1600" dirty="0"/>
                    </a:p>
                  </a:txBody>
                  <a:tcPr/>
                </a:tc>
                <a:extLst>
                  <a:ext uri="{0D108BD9-81ED-4DB2-BD59-A6C34878D82A}">
                    <a16:rowId xmlns:a16="http://schemas.microsoft.com/office/drawing/2014/main" xmlns="" val="10003"/>
                  </a:ext>
                </a:extLst>
              </a:tr>
              <a:tr h="727217">
                <a:tc>
                  <a:txBody>
                    <a:bodyPr/>
                    <a:lstStyle/>
                    <a:p>
                      <a:pPr algn="ctr"/>
                      <a:endParaRPr lang="en-US" sz="1600" dirty="0"/>
                    </a:p>
                  </a:txBody>
                  <a:tcPr/>
                </a:tc>
                <a:tc>
                  <a:txBody>
                    <a:bodyPr/>
                    <a:lstStyle/>
                    <a:p>
                      <a:pPr algn="ctr"/>
                      <a:endParaRPr lang="en-US" sz="1600" dirty="0"/>
                    </a:p>
                  </a:txBody>
                  <a:tcPr/>
                </a:tc>
                <a:tc>
                  <a:txBody>
                    <a:bodyPr/>
                    <a:lstStyle/>
                    <a:p>
                      <a:pPr algn="ctr"/>
                      <a:endParaRPr lang="en-US" sz="1600" dirty="0"/>
                    </a:p>
                  </a:txBody>
                  <a:tcPr/>
                </a:tc>
                <a:extLst>
                  <a:ext uri="{0D108BD9-81ED-4DB2-BD59-A6C34878D82A}">
                    <a16:rowId xmlns:a16="http://schemas.microsoft.com/office/drawing/2014/main" xmlns="" val="10004"/>
                  </a:ext>
                </a:extLst>
              </a:tr>
              <a:tr h="727217">
                <a:tc>
                  <a:txBody>
                    <a:bodyPr/>
                    <a:lstStyle/>
                    <a:p>
                      <a:pPr algn="ctr"/>
                      <a:endParaRPr lang="en-US" sz="1600" dirty="0"/>
                    </a:p>
                  </a:txBody>
                  <a:tcPr/>
                </a:tc>
                <a:tc>
                  <a:txBody>
                    <a:bodyPr/>
                    <a:lstStyle/>
                    <a:p>
                      <a:pPr algn="ctr"/>
                      <a:endParaRPr lang="en-US" sz="1600" dirty="0"/>
                    </a:p>
                  </a:txBody>
                  <a:tcPr/>
                </a:tc>
                <a:tc>
                  <a:txBody>
                    <a:bodyPr/>
                    <a:lstStyle/>
                    <a:p>
                      <a:pPr algn="ctr"/>
                      <a:endParaRPr lang="en-US" sz="1600" dirty="0"/>
                    </a:p>
                  </a:txBody>
                  <a:tcPr/>
                </a:tc>
                <a:extLst>
                  <a:ext uri="{0D108BD9-81ED-4DB2-BD59-A6C34878D82A}">
                    <a16:rowId xmlns:a16="http://schemas.microsoft.com/office/drawing/2014/main" xmlns="" val="10005"/>
                  </a:ext>
                </a:extLst>
              </a:tr>
              <a:tr h="727217">
                <a:tc>
                  <a:txBody>
                    <a:bodyPr/>
                    <a:lstStyle/>
                    <a:p>
                      <a:pPr algn="ctr"/>
                      <a:endParaRPr lang="en-US" sz="1600" dirty="0"/>
                    </a:p>
                  </a:txBody>
                  <a:tcPr/>
                </a:tc>
                <a:tc>
                  <a:txBody>
                    <a:bodyPr/>
                    <a:lstStyle/>
                    <a:p>
                      <a:pPr algn="ctr"/>
                      <a:endParaRPr lang="en-US" sz="1600" dirty="0"/>
                    </a:p>
                  </a:txBody>
                  <a:tcPr/>
                </a:tc>
                <a:tc>
                  <a:txBody>
                    <a:bodyPr/>
                    <a:lstStyle/>
                    <a:p>
                      <a:pPr algn="ctr"/>
                      <a:endParaRPr lang="en-US" sz="1600" dirty="0"/>
                    </a:p>
                  </a:txBody>
                  <a:tcPr/>
                </a:tc>
                <a:extLst>
                  <a:ext uri="{0D108BD9-81ED-4DB2-BD59-A6C34878D82A}">
                    <a16:rowId xmlns:a16="http://schemas.microsoft.com/office/drawing/2014/main" xmlns="" val="10006"/>
                  </a:ext>
                </a:extLst>
              </a:tr>
              <a:tr h="481040">
                <a:tc>
                  <a:txBody>
                    <a:bodyPr/>
                    <a:lstStyle/>
                    <a:p>
                      <a:pPr algn="ctr"/>
                      <a:endParaRPr lang="en-US" sz="1600" dirty="0"/>
                    </a:p>
                  </a:txBody>
                  <a:tcPr/>
                </a:tc>
                <a:tc>
                  <a:txBody>
                    <a:bodyPr/>
                    <a:lstStyle/>
                    <a:p>
                      <a:pPr algn="ctr"/>
                      <a:endParaRPr lang="en-US" sz="1600" dirty="0"/>
                    </a:p>
                  </a:txBody>
                  <a:tcPr/>
                </a:tc>
                <a:tc>
                  <a:txBody>
                    <a:bodyPr/>
                    <a:lstStyle/>
                    <a:p>
                      <a:pPr algn="ctr"/>
                      <a:endParaRPr lang="en-US" sz="1600" dirty="0"/>
                    </a:p>
                  </a:txBody>
                  <a:tcPr/>
                </a:tc>
                <a:extLst>
                  <a:ext uri="{0D108BD9-81ED-4DB2-BD59-A6C34878D82A}">
                    <a16:rowId xmlns:a16="http://schemas.microsoft.com/office/drawing/2014/main" xmlns="" val="10007"/>
                  </a:ext>
                </a:extLst>
              </a:tr>
            </a:tbl>
          </a:graphicData>
        </a:graphic>
      </p:graphicFrame>
      <p:sp>
        <p:nvSpPr>
          <p:cNvPr id="5" name="TextBox 4"/>
          <p:cNvSpPr txBox="1"/>
          <p:nvPr/>
        </p:nvSpPr>
        <p:spPr>
          <a:xfrm>
            <a:off x="7032104" y="2270132"/>
            <a:ext cx="1691312" cy="400110"/>
          </a:xfrm>
          <a:prstGeom prst="rect">
            <a:avLst/>
          </a:prstGeom>
          <a:noFill/>
        </p:spPr>
        <p:txBody>
          <a:bodyPr wrap="square" rtlCol="0">
            <a:spAutoFit/>
          </a:bodyPr>
          <a:lstStyle/>
          <a:p>
            <a:r>
              <a:rPr lang="en-US" dirty="0"/>
              <a:t>0.01</a:t>
            </a:r>
          </a:p>
        </p:txBody>
      </p:sp>
      <p:sp>
        <p:nvSpPr>
          <p:cNvPr id="6" name="TextBox 5"/>
          <p:cNvSpPr txBox="1"/>
          <p:nvPr/>
        </p:nvSpPr>
        <p:spPr>
          <a:xfrm>
            <a:off x="7042154" y="2803465"/>
            <a:ext cx="683200" cy="400110"/>
          </a:xfrm>
          <a:prstGeom prst="rect">
            <a:avLst/>
          </a:prstGeom>
          <a:noFill/>
        </p:spPr>
        <p:txBody>
          <a:bodyPr wrap="square" rtlCol="0">
            <a:spAutoFit/>
          </a:bodyPr>
          <a:lstStyle/>
          <a:p>
            <a:r>
              <a:rPr lang="en-US" dirty="0"/>
              <a:t>0.1</a:t>
            </a:r>
          </a:p>
        </p:txBody>
      </p:sp>
      <p:sp>
        <p:nvSpPr>
          <p:cNvPr id="8" name="TextBox 7"/>
          <p:cNvSpPr txBox="1"/>
          <p:nvPr/>
        </p:nvSpPr>
        <p:spPr>
          <a:xfrm>
            <a:off x="7042154" y="3575767"/>
            <a:ext cx="683200" cy="400110"/>
          </a:xfrm>
          <a:prstGeom prst="rect">
            <a:avLst/>
          </a:prstGeom>
          <a:noFill/>
        </p:spPr>
        <p:txBody>
          <a:bodyPr wrap="square" rtlCol="0">
            <a:spAutoFit/>
          </a:bodyPr>
          <a:lstStyle/>
          <a:p>
            <a:r>
              <a:rPr lang="en-US" dirty="0"/>
              <a:t>0.2</a:t>
            </a:r>
          </a:p>
        </p:txBody>
      </p:sp>
      <p:sp>
        <p:nvSpPr>
          <p:cNvPr id="9" name="TextBox 8"/>
          <p:cNvSpPr txBox="1"/>
          <p:nvPr/>
        </p:nvSpPr>
        <p:spPr>
          <a:xfrm>
            <a:off x="6997087" y="4164192"/>
            <a:ext cx="1008112" cy="400110"/>
          </a:xfrm>
          <a:prstGeom prst="rect">
            <a:avLst/>
          </a:prstGeom>
          <a:noFill/>
        </p:spPr>
        <p:txBody>
          <a:bodyPr wrap="square" rtlCol="0">
            <a:spAutoFit/>
          </a:bodyPr>
          <a:lstStyle/>
          <a:p>
            <a:r>
              <a:rPr lang="en-US" dirty="0"/>
              <a:t>0.25</a:t>
            </a:r>
          </a:p>
        </p:txBody>
      </p:sp>
      <p:sp>
        <p:nvSpPr>
          <p:cNvPr id="10" name="TextBox 9"/>
          <p:cNvSpPr txBox="1"/>
          <p:nvPr/>
        </p:nvSpPr>
        <p:spPr>
          <a:xfrm>
            <a:off x="7019089" y="4902745"/>
            <a:ext cx="683200" cy="400110"/>
          </a:xfrm>
          <a:prstGeom prst="rect">
            <a:avLst/>
          </a:prstGeom>
          <a:noFill/>
        </p:spPr>
        <p:txBody>
          <a:bodyPr wrap="square" rtlCol="0">
            <a:spAutoFit/>
          </a:bodyPr>
          <a:lstStyle/>
          <a:p>
            <a:r>
              <a:rPr lang="en-US" dirty="0"/>
              <a:t>0.5</a:t>
            </a:r>
          </a:p>
        </p:txBody>
      </p:sp>
      <p:sp>
        <p:nvSpPr>
          <p:cNvPr id="11" name="TextBox 10"/>
          <p:cNvSpPr txBox="1"/>
          <p:nvPr/>
        </p:nvSpPr>
        <p:spPr>
          <a:xfrm>
            <a:off x="6946418" y="5641298"/>
            <a:ext cx="936104" cy="400110"/>
          </a:xfrm>
          <a:prstGeom prst="rect">
            <a:avLst/>
          </a:prstGeom>
          <a:noFill/>
        </p:spPr>
        <p:txBody>
          <a:bodyPr wrap="square" rtlCol="0">
            <a:spAutoFit/>
          </a:bodyPr>
          <a:lstStyle/>
          <a:p>
            <a:r>
              <a:rPr lang="en-US" dirty="0"/>
              <a:t>0.75</a:t>
            </a:r>
          </a:p>
        </p:txBody>
      </p:sp>
      <p:sp>
        <p:nvSpPr>
          <p:cNvPr id="12" name="TextBox 11"/>
          <p:cNvSpPr txBox="1"/>
          <p:nvPr/>
        </p:nvSpPr>
        <p:spPr>
          <a:xfrm>
            <a:off x="7057367" y="6194203"/>
            <a:ext cx="683200" cy="398396"/>
          </a:xfrm>
          <a:prstGeom prst="rect">
            <a:avLst/>
          </a:prstGeom>
          <a:noFill/>
        </p:spPr>
        <p:txBody>
          <a:bodyPr wrap="square" rtlCol="0">
            <a:spAutoFit/>
          </a:bodyPr>
          <a:lstStyle/>
          <a:p>
            <a:r>
              <a:rPr lang="en-US" dirty="0"/>
              <a:t>1</a:t>
            </a:r>
          </a:p>
        </p:txBody>
      </p:sp>
      <mc:AlternateContent xmlns:mc="http://schemas.openxmlformats.org/markup-compatibility/2006" xmlns:a14="http://schemas.microsoft.com/office/drawing/2010/main">
        <mc:Choice Requires="a14">
          <p:sp>
            <p:nvSpPr>
              <p:cNvPr id="2" name="TextBox 1"/>
              <p:cNvSpPr txBox="1"/>
              <p:nvPr/>
            </p:nvSpPr>
            <p:spPr>
              <a:xfrm>
                <a:off x="4990646" y="2757349"/>
                <a:ext cx="473206" cy="836639"/>
              </a:xfrm>
              <a:prstGeom prst="rect">
                <a:avLst/>
              </a:prstGeom>
              <a:noFill/>
            </p:spPr>
            <p:txBody>
              <a:bodyPr wrap="none" rtlCol="0">
                <a:spAutoFit/>
              </a:bodyPr>
              <a:lstStyle/>
              <a:p>
                <a:r>
                  <a:rPr lang="en-US" dirty="0"/>
                  <a:t> </a:t>
                </a:r>
                <a14:m>
                  <m:oMath xmlns:m="http://schemas.openxmlformats.org/officeDocument/2006/math">
                    <m:f>
                      <m:fPr>
                        <m:ctrlPr>
                          <a:rPr lang="en-US" i="1">
                            <a:latin typeface="Cambria Math"/>
                          </a:rPr>
                        </m:ctrlPr>
                      </m:fPr>
                      <m:num>
                        <m:r>
                          <a:rPr lang="en-GB" i="1">
                            <a:latin typeface="Cambria Math" panose="02040503050406030204" pitchFamily="18" charset="0"/>
                          </a:rPr>
                          <m:t>1</m:t>
                        </m:r>
                      </m:num>
                      <m:den>
                        <m:r>
                          <a:rPr lang="en-GB" i="1">
                            <a:latin typeface="Cambria Math" charset="0"/>
                          </a:rPr>
                          <m:t>10</m:t>
                        </m:r>
                      </m:den>
                    </m:f>
                  </m:oMath>
                </a14:m>
                <a:endParaRPr lang="en-US" dirty="0"/>
              </a:p>
              <a:p>
                <a:endParaRPr lang="en-US" dirty="0"/>
              </a:p>
            </p:txBody>
          </p:sp>
        </mc:Choice>
        <mc:Fallback xmlns="">
          <p:sp>
            <p:nvSpPr>
              <p:cNvPr id="2" name="TextBox 1"/>
              <p:cNvSpPr txBox="1">
                <a:spLocks noRot="1" noChangeAspect="1" noMove="1" noResize="1" noEditPoints="1" noAdjustHandles="1" noChangeArrowheads="1" noChangeShapeType="1" noTextEdit="1"/>
              </p:cNvSpPr>
              <p:nvPr/>
            </p:nvSpPr>
            <p:spPr>
              <a:xfrm>
                <a:off x="4990646" y="2757349"/>
                <a:ext cx="473206" cy="836639"/>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4923438" y="2130501"/>
                <a:ext cx="582211" cy="528863"/>
              </a:xfrm>
              <a:prstGeom prst="rect">
                <a:avLst/>
              </a:prstGeom>
              <a:noFill/>
            </p:spPr>
            <p:txBody>
              <a:bodyPr wrap="none" rtlCol="0">
                <a:spAutoFit/>
              </a:bodyPr>
              <a:lstStyle/>
              <a:p>
                <a:r>
                  <a:rPr lang="en-US" dirty="0"/>
                  <a:t> </a:t>
                </a:r>
                <a14:m>
                  <m:oMath xmlns:m="http://schemas.openxmlformats.org/officeDocument/2006/math">
                    <m:f>
                      <m:fPr>
                        <m:ctrlPr>
                          <a:rPr lang="en-US" i="1">
                            <a:latin typeface="Cambria Math"/>
                          </a:rPr>
                        </m:ctrlPr>
                      </m:fPr>
                      <m:num>
                        <m:r>
                          <a:rPr lang="en-GB" i="1">
                            <a:latin typeface="Cambria Math" panose="02040503050406030204" pitchFamily="18" charset="0"/>
                          </a:rPr>
                          <m:t>1</m:t>
                        </m:r>
                      </m:num>
                      <m:den>
                        <m:r>
                          <a:rPr lang="en-GB" i="1">
                            <a:latin typeface="Cambria Math" charset="0"/>
                          </a:rPr>
                          <m:t>100</m:t>
                        </m:r>
                      </m:den>
                    </m:f>
                  </m:oMath>
                </a14:m>
                <a:endParaRPr lang="en-US" dirty="0"/>
              </a:p>
            </p:txBody>
          </p:sp>
        </mc:Choice>
        <mc:Fallback xmlns="">
          <p:sp>
            <p:nvSpPr>
              <p:cNvPr id="4" name="TextBox 3"/>
              <p:cNvSpPr txBox="1">
                <a:spLocks noRot="1" noChangeAspect="1" noMove="1" noResize="1" noEditPoints="1" noAdjustHandles="1" noChangeArrowheads="1" noChangeShapeType="1" noTextEdit="1"/>
              </p:cNvSpPr>
              <p:nvPr/>
            </p:nvSpPr>
            <p:spPr>
              <a:xfrm>
                <a:off x="4923438" y="2130501"/>
                <a:ext cx="582211" cy="528863"/>
              </a:xfrm>
              <a:prstGeom prst="rect">
                <a:avLst/>
              </a:prstGeom>
              <a:blipFill>
                <a:blip r:embed="rId3"/>
                <a:stretch>
                  <a:fillRect b="-243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939741" y="3405444"/>
                <a:ext cx="473206" cy="529504"/>
              </a:xfrm>
              <a:prstGeom prst="rect">
                <a:avLst/>
              </a:prstGeom>
              <a:noFill/>
            </p:spPr>
            <p:txBody>
              <a:bodyPr wrap="none" rtlCol="0">
                <a:spAutoFit/>
              </a:bodyPr>
              <a:lstStyle/>
              <a:p>
                <a:r>
                  <a:rPr lang="en-US" dirty="0"/>
                  <a:t> </a:t>
                </a:r>
                <a14:m>
                  <m:oMath xmlns:m="http://schemas.openxmlformats.org/officeDocument/2006/math">
                    <m:f>
                      <m:fPr>
                        <m:ctrlPr>
                          <a:rPr lang="en-US" i="1">
                            <a:latin typeface="Cambria Math"/>
                          </a:rPr>
                        </m:ctrlPr>
                      </m:fPr>
                      <m:num>
                        <m:r>
                          <a:rPr lang="en-GB" i="1">
                            <a:latin typeface="Cambria Math" charset="0"/>
                          </a:rPr>
                          <m:t>2</m:t>
                        </m:r>
                      </m:num>
                      <m:den>
                        <m:r>
                          <a:rPr lang="en-GB" i="1">
                            <a:latin typeface="Cambria Math" charset="0"/>
                          </a:rPr>
                          <m:t>10</m:t>
                        </m:r>
                      </m:den>
                    </m:f>
                  </m:oMath>
                </a14:m>
                <a:endParaRPr lang="en-US" dirty="0"/>
              </a:p>
            </p:txBody>
          </p:sp>
        </mc:Choice>
        <mc:Fallback xmlns="">
          <p:sp>
            <p:nvSpPr>
              <p:cNvPr id="7" name="TextBox 6"/>
              <p:cNvSpPr txBox="1">
                <a:spLocks noRot="1" noChangeAspect="1" noMove="1" noResize="1" noEditPoints="1" noAdjustHandles="1" noChangeArrowheads="1" noChangeShapeType="1" noTextEdit="1"/>
              </p:cNvSpPr>
              <p:nvPr/>
            </p:nvSpPr>
            <p:spPr>
              <a:xfrm>
                <a:off x="4939741" y="3405444"/>
                <a:ext cx="473206" cy="52950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4653732" y="4076636"/>
                <a:ext cx="1743209" cy="533929"/>
              </a:xfrm>
              <a:prstGeom prst="rect">
                <a:avLst/>
              </a:prstGeom>
              <a:noFill/>
            </p:spPr>
            <p:txBody>
              <a:bodyPr wrap="square" rtlCol="0">
                <a:spAutoFit/>
              </a:bodyPr>
              <a:lstStyle/>
              <a:p>
                <a:r>
                  <a:rPr lang="en-US" dirty="0"/>
                  <a:t> </a:t>
                </a:r>
                <a14:m>
                  <m:oMath xmlns:m="http://schemas.openxmlformats.org/officeDocument/2006/math">
                    <m:f>
                      <m:fPr>
                        <m:ctrlPr>
                          <a:rPr lang="en-US" i="1">
                            <a:latin typeface="Cambria Math"/>
                          </a:rPr>
                        </m:ctrlPr>
                      </m:fPr>
                      <m:num>
                        <m:r>
                          <a:rPr lang="en-GB" i="1">
                            <a:latin typeface="Cambria Math" panose="02040503050406030204" pitchFamily="18" charset="0"/>
                          </a:rPr>
                          <m:t>1</m:t>
                        </m:r>
                      </m:num>
                      <m:den>
                        <m:r>
                          <a:rPr lang="en-GB" i="1">
                            <a:latin typeface="Cambria Math" charset="0"/>
                          </a:rPr>
                          <m:t>4</m:t>
                        </m:r>
                      </m:den>
                    </m:f>
                    <m:r>
                      <a:rPr lang="en-GB" i="1">
                        <a:latin typeface="Cambria Math" charset="0"/>
                      </a:rPr>
                      <m:t>= </m:t>
                    </m:r>
                    <m:f>
                      <m:fPr>
                        <m:ctrlPr>
                          <a:rPr lang="en-US" i="1">
                            <a:latin typeface="Cambria Math"/>
                          </a:rPr>
                        </m:ctrlPr>
                      </m:fPr>
                      <m:num>
                        <m:r>
                          <a:rPr lang="en-GB" i="1">
                            <a:latin typeface="Cambria Math" charset="0"/>
                          </a:rPr>
                          <m:t>25</m:t>
                        </m:r>
                      </m:num>
                      <m:den>
                        <m:r>
                          <a:rPr lang="en-GB" i="1">
                            <a:latin typeface="Cambria Math" charset="0"/>
                          </a:rPr>
                          <m:t>100</m:t>
                        </m:r>
                      </m:den>
                    </m:f>
                  </m:oMath>
                </a14:m>
                <a:endParaRPr lang="en-US" dirty="0"/>
              </a:p>
            </p:txBody>
          </p:sp>
        </mc:Choice>
        <mc:Fallback xmlns="">
          <p:sp>
            <p:nvSpPr>
              <p:cNvPr id="13" name="TextBox 12"/>
              <p:cNvSpPr txBox="1">
                <a:spLocks noRot="1" noChangeAspect="1" noMove="1" noResize="1" noEditPoints="1" noAdjustHandles="1" noChangeArrowheads="1" noChangeShapeType="1" noTextEdit="1"/>
              </p:cNvSpPr>
              <p:nvPr/>
            </p:nvSpPr>
            <p:spPr>
              <a:xfrm>
                <a:off x="4653732" y="4076636"/>
                <a:ext cx="1743209" cy="533929"/>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4652457" y="4768926"/>
                <a:ext cx="1484957" cy="533929"/>
              </a:xfrm>
              <a:prstGeom prst="rect">
                <a:avLst/>
              </a:prstGeom>
              <a:noFill/>
            </p:spPr>
            <p:txBody>
              <a:bodyPr wrap="square" rtlCol="0">
                <a:spAutoFit/>
              </a:bodyPr>
              <a:lstStyle/>
              <a:p>
                <a:r>
                  <a:rPr lang="en-US" dirty="0"/>
                  <a:t> </a:t>
                </a:r>
                <a14:m>
                  <m:oMath xmlns:m="http://schemas.openxmlformats.org/officeDocument/2006/math">
                    <m:f>
                      <m:fPr>
                        <m:ctrlPr>
                          <a:rPr lang="en-US" i="1">
                            <a:latin typeface="Cambria Math"/>
                          </a:rPr>
                        </m:ctrlPr>
                      </m:fPr>
                      <m:num>
                        <m:r>
                          <a:rPr lang="en-GB" i="1">
                            <a:latin typeface="Cambria Math" panose="02040503050406030204" pitchFamily="18" charset="0"/>
                          </a:rPr>
                          <m:t>1</m:t>
                        </m:r>
                      </m:num>
                      <m:den>
                        <m:r>
                          <a:rPr lang="en-GB" i="1">
                            <a:latin typeface="Cambria Math" charset="0"/>
                          </a:rPr>
                          <m:t>2</m:t>
                        </m:r>
                      </m:den>
                    </m:f>
                    <m:r>
                      <a:rPr lang="en-GB" i="1">
                        <a:latin typeface="Cambria Math" charset="0"/>
                      </a:rPr>
                      <m:t>=</m:t>
                    </m:r>
                    <m:f>
                      <m:fPr>
                        <m:ctrlPr>
                          <a:rPr lang="en-US" i="1">
                            <a:latin typeface="Cambria Math"/>
                          </a:rPr>
                        </m:ctrlPr>
                      </m:fPr>
                      <m:num>
                        <m:r>
                          <a:rPr lang="en-GB" i="1">
                            <a:latin typeface="Cambria Math" charset="0"/>
                          </a:rPr>
                          <m:t>5</m:t>
                        </m:r>
                      </m:num>
                      <m:den>
                        <m:r>
                          <a:rPr lang="en-GB" i="1">
                            <a:latin typeface="Cambria Math" charset="0"/>
                          </a:rPr>
                          <m:t>10</m:t>
                        </m:r>
                      </m:den>
                    </m:f>
                  </m:oMath>
                </a14:m>
                <a:endParaRPr lang="en-US" dirty="0"/>
              </a:p>
            </p:txBody>
          </p:sp>
        </mc:Choice>
        <mc:Fallback xmlns="">
          <p:sp>
            <p:nvSpPr>
              <p:cNvPr id="14" name="TextBox 13"/>
              <p:cNvSpPr txBox="1">
                <a:spLocks noRot="1" noChangeAspect="1" noMove="1" noResize="1" noEditPoints="1" noAdjustHandles="1" noChangeArrowheads="1" noChangeShapeType="1" noTextEdit="1"/>
              </p:cNvSpPr>
              <p:nvPr/>
            </p:nvSpPr>
            <p:spPr>
              <a:xfrm>
                <a:off x="4652457" y="4768926"/>
                <a:ext cx="1484957" cy="533929"/>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4652457" y="5525201"/>
                <a:ext cx="2113111" cy="533929"/>
              </a:xfrm>
              <a:prstGeom prst="rect">
                <a:avLst/>
              </a:prstGeom>
              <a:noFill/>
            </p:spPr>
            <p:txBody>
              <a:bodyPr wrap="square" rtlCol="0">
                <a:spAutoFit/>
              </a:bodyPr>
              <a:lstStyle/>
              <a:p>
                <a:r>
                  <a:rPr lang="en-US" dirty="0"/>
                  <a:t> </a:t>
                </a:r>
                <a14:m>
                  <m:oMath xmlns:m="http://schemas.openxmlformats.org/officeDocument/2006/math">
                    <m:f>
                      <m:fPr>
                        <m:ctrlPr>
                          <a:rPr lang="en-US" i="1">
                            <a:latin typeface="Cambria Math"/>
                          </a:rPr>
                        </m:ctrlPr>
                      </m:fPr>
                      <m:num>
                        <m:r>
                          <a:rPr lang="en-GB" i="1">
                            <a:latin typeface="Cambria Math" charset="0"/>
                          </a:rPr>
                          <m:t>3</m:t>
                        </m:r>
                      </m:num>
                      <m:den>
                        <m:r>
                          <a:rPr lang="en-GB" i="1">
                            <a:latin typeface="Cambria Math" charset="0"/>
                          </a:rPr>
                          <m:t>4</m:t>
                        </m:r>
                      </m:den>
                    </m:f>
                    <m:r>
                      <a:rPr lang="en-GB" i="1">
                        <a:latin typeface="Cambria Math" charset="0"/>
                      </a:rPr>
                      <m:t>=</m:t>
                    </m:r>
                    <m:f>
                      <m:fPr>
                        <m:ctrlPr>
                          <a:rPr lang="en-US" i="1">
                            <a:latin typeface="Cambria Math"/>
                          </a:rPr>
                        </m:ctrlPr>
                      </m:fPr>
                      <m:num>
                        <m:r>
                          <a:rPr lang="en-GB" i="1">
                            <a:latin typeface="Cambria Math" charset="0"/>
                          </a:rPr>
                          <m:t>75</m:t>
                        </m:r>
                      </m:num>
                      <m:den>
                        <m:r>
                          <a:rPr lang="en-GB" i="1">
                            <a:latin typeface="Cambria Math" charset="0"/>
                          </a:rPr>
                          <m:t>100</m:t>
                        </m:r>
                      </m:den>
                    </m:f>
                  </m:oMath>
                </a14:m>
                <a:endParaRPr lang="en-US" dirty="0"/>
              </a:p>
            </p:txBody>
          </p:sp>
        </mc:Choice>
        <mc:Fallback xmlns="">
          <p:sp>
            <p:nvSpPr>
              <p:cNvPr id="15" name="TextBox 14"/>
              <p:cNvSpPr txBox="1">
                <a:spLocks noRot="1" noChangeAspect="1" noMove="1" noResize="1" noEditPoints="1" noAdjustHandles="1" noChangeArrowheads="1" noChangeShapeType="1" noTextEdit="1"/>
              </p:cNvSpPr>
              <p:nvPr/>
            </p:nvSpPr>
            <p:spPr>
              <a:xfrm>
                <a:off x="4652457" y="5525201"/>
                <a:ext cx="2113111" cy="533929"/>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4977411" y="6194227"/>
                <a:ext cx="397865"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a:latin typeface="Cambria Math" charset="0"/>
                        </a:rPr>
                        <m:t>1</m:t>
                      </m:r>
                    </m:oMath>
                  </m:oMathPara>
                </a14:m>
                <a:endParaRPr lang="en-US" dirty="0"/>
              </a:p>
            </p:txBody>
          </p:sp>
        </mc:Choice>
        <mc:Fallback xmlns="">
          <p:sp>
            <p:nvSpPr>
              <p:cNvPr id="16" name="TextBox 15"/>
              <p:cNvSpPr txBox="1">
                <a:spLocks noRot="1" noChangeAspect="1" noMove="1" noResize="1" noEditPoints="1" noAdjustHandles="1" noChangeArrowheads="1" noChangeShapeType="1" noTextEdit="1"/>
              </p:cNvSpPr>
              <p:nvPr/>
            </p:nvSpPr>
            <p:spPr>
              <a:xfrm>
                <a:off x="4977411" y="6194227"/>
                <a:ext cx="397865" cy="400110"/>
              </a:xfrm>
              <a:prstGeom prst="rect">
                <a:avLst/>
              </a:prstGeom>
              <a:blipFill>
                <a:blip r:embed="rId8"/>
                <a:stretch>
                  <a:fillRect/>
                </a:stretch>
              </a:blipFill>
            </p:spPr>
            <p:txBody>
              <a:bodyPr/>
              <a:lstStyle/>
              <a:p>
                <a:r>
                  <a:rPr lang="en-US">
                    <a:noFill/>
                  </a:rPr>
                  <a:t> </a:t>
                </a:r>
              </a:p>
            </p:txBody>
          </p:sp>
        </mc:Fallback>
      </mc:AlternateContent>
      <p:sp>
        <p:nvSpPr>
          <p:cNvPr id="17" name="TextBox 16"/>
          <p:cNvSpPr txBox="1"/>
          <p:nvPr/>
        </p:nvSpPr>
        <p:spPr>
          <a:xfrm>
            <a:off x="9149018" y="2239782"/>
            <a:ext cx="554960" cy="400110"/>
          </a:xfrm>
          <a:prstGeom prst="rect">
            <a:avLst/>
          </a:prstGeom>
          <a:noFill/>
        </p:spPr>
        <p:txBody>
          <a:bodyPr wrap="none" rtlCol="0">
            <a:spAutoFit/>
          </a:bodyPr>
          <a:lstStyle/>
          <a:p>
            <a:r>
              <a:rPr lang="en-US" dirty="0"/>
              <a:t>1%</a:t>
            </a:r>
          </a:p>
        </p:txBody>
      </p:sp>
      <p:sp>
        <p:nvSpPr>
          <p:cNvPr id="18" name="TextBox 17"/>
          <p:cNvSpPr txBox="1"/>
          <p:nvPr/>
        </p:nvSpPr>
        <p:spPr>
          <a:xfrm>
            <a:off x="9071004" y="2775558"/>
            <a:ext cx="697627" cy="400110"/>
          </a:xfrm>
          <a:prstGeom prst="rect">
            <a:avLst/>
          </a:prstGeom>
          <a:noFill/>
        </p:spPr>
        <p:txBody>
          <a:bodyPr wrap="none" rtlCol="0">
            <a:spAutoFit/>
          </a:bodyPr>
          <a:lstStyle/>
          <a:p>
            <a:r>
              <a:rPr lang="en-US" dirty="0"/>
              <a:t>10%</a:t>
            </a:r>
          </a:p>
        </p:txBody>
      </p:sp>
      <p:sp>
        <p:nvSpPr>
          <p:cNvPr id="19" name="TextBox 18"/>
          <p:cNvSpPr txBox="1"/>
          <p:nvPr/>
        </p:nvSpPr>
        <p:spPr>
          <a:xfrm>
            <a:off x="9071004" y="3527473"/>
            <a:ext cx="697627" cy="400110"/>
          </a:xfrm>
          <a:prstGeom prst="rect">
            <a:avLst/>
          </a:prstGeom>
          <a:noFill/>
        </p:spPr>
        <p:txBody>
          <a:bodyPr wrap="none" rtlCol="0">
            <a:spAutoFit/>
          </a:bodyPr>
          <a:lstStyle/>
          <a:p>
            <a:r>
              <a:rPr lang="en-US" dirty="0"/>
              <a:t>20%</a:t>
            </a:r>
          </a:p>
        </p:txBody>
      </p:sp>
      <p:sp>
        <p:nvSpPr>
          <p:cNvPr id="20" name="TextBox 19"/>
          <p:cNvSpPr txBox="1"/>
          <p:nvPr/>
        </p:nvSpPr>
        <p:spPr>
          <a:xfrm>
            <a:off x="9071004" y="4170954"/>
            <a:ext cx="697627" cy="400110"/>
          </a:xfrm>
          <a:prstGeom prst="rect">
            <a:avLst/>
          </a:prstGeom>
          <a:noFill/>
        </p:spPr>
        <p:txBody>
          <a:bodyPr wrap="none" rtlCol="0">
            <a:spAutoFit/>
          </a:bodyPr>
          <a:lstStyle/>
          <a:p>
            <a:r>
              <a:rPr lang="en-US" dirty="0"/>
              <a:t>25%</a:t>
            </a:r>
          </a:p>
        </p:txBody>
      </p:sp>
      <p:sp>
        <p:nvSpPr>
          <p:cNvPr id="21" name="TextBox 20"/>
          <p:cNvSpPr txBox="1"/>
          <p:nvPr/>
        </p:nvSpPr>
        <p:spPr>
          <a:xfrm>
            <a:off x="9077684" y="4897601"/>
            <a:ext cx="697627" cy="400110"/>
          </a:xfrm>
          <a:prstGeom prst="rect">
            <a:avLst/>
          </a:prstGeom>
          <a:noFill/>
        </p:spPr>
        <p:txBody>
          <a:bodyPr wrap="none" rtlCol="0">
            <a:spAutoFit/>
          </a:bodyPr>
          <a:lstStyle/>
          <a:p>
            <a:r>
              <a:rPr lang="en-US" dirty="0"/>
              <a:t>50%</a:t>
            </a:r>
          </a:p>
        </p:txBody>
      </p:sp>
      <p:sp>
        <p:nvSpPr>
          <p:cNvPr id="22" name="TextBox 21"/>
          <p:cNvSpPr txBox="1"/>
          <p:nvPr/>
        </p:nvSpPr>
        <p:spPr>
          <a:xfrm>
            <a:off x="9071004" y="5617300"/>
            <a:ext cx="697627" cy="400110"/>
          </a:xfrm>
          <a:prstGeom prst="rect">
            <a:avLst/>
          </a:prstGeom>
          <a:noFill/>
        </p:spPr>
        <p:txBody>
          <a:bodyPr wrap="none" rtlCol="0">
            <a:spAutoFit/>
          </a:bodyPr>
          <a:lstStyle/>
          <a:p>
            <a:r>
              <a:rPr lang="en-US" dirty="0"/>
              <a:t>75%</a:t>
            </a:r>
          </a:p>
        </p:txBody>
      </p:sp>
      <p:sp>
        <p:nvSpPr>
          <p:cNvPr id="23" name="TextBox 22"/>
          <p:cNvSpPr txBox="1"/>
          <p:nvPr/>
        </p:nvSpPr>
        <p:spPr>
          <a:xfrm>
            <a:off x="8897728" y="6181939"/>
            <a:ext cx="840295" cy="400110"/>
          </a:xfrm>
          <a:prstGeom prst="rect">
            <a:avLst/>
          </a:prstGeom>
          <a:noFill/>
        </p:spPr>
        <p:txBody>
          <a:bodyPr wrap="none" rtlCol="0">
            <a:spAutoFit/>
          </a:bodyPr>
          <a:lstStyle/>
          <a:p>
            <a:r>
              <a:rPr lang="en-US" dirty="0"/>
              <a:t>100%</a:t>
            </a:r>
          </a:p>
        </p:txBody>
      </p:sp>
      <p:sp>
        <p:nvSpPr>
          <p:cNvPr id="29"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2099145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1"/>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2"/>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6"/>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2"/>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p:bldP spid="5" grpId="0"/>
      <p:bldP spid="8" grpId="0"/>
      <p:bldP spid="9" grpId="0"/>
      <p:bldP spid="10" grpId="0"/>
      <p:bldP spid="11" grpId="0"/>
      <p:bldP spid="12" grpId="0"/>
      <p:bldP spid="4" grpId="0"/>
      <p:bldP spid="7" grpId="0"/>
      <p:bldP spid="13" grpId="0"/>
      <p:bldP spid="15" grpId="0"/>
      <p:bldP spid="16" grpId="0"/>
      <p:bldP spid="17" grpId="0"/>
      <p:bldP spid="18" grpId="0"/>
      <p:bldP spid="19" grpId="0"/>
      <p:bldP spid="20" grpId="0"/>
      <p:bldP spid="22"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5355" y="56037"/>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400" b="1" dirty="0"/>
              <a:t> </a:t>
            </a:r>
            <a:r>
              <a:rPr lang="en-US" altLang="en-US" sz="3000" b="1" dirty="0"/>
              <a:t>Fractions, Decimals and Percentages</a:t>
            </a:r>
          </a:p>
        </p:txBody>
      </p:sp>
      <p:sp>
        <p:nvSpPr>
          <p:cNvPr id="15364" name="TextBox 1">
            <a:extLst>
              <a:ext uri="{FF2B5EF4-FFF2-40B4-BE49-F238E27FC236}">
                <a16:creationId xmlns:a16="http://schemas.microsoft.com/office/drawing/2014/main" xmlns="" id="{B5F46D1C-97CB-8A4A-A6DF-BEF6F4E906C9}"/>
              </a:ext>
            </a:extLst>
          </p:cNvPr>
          <p:cNvSpPr txBox="1">
            <a:spLocks noChangeArrowheads="1"/>
          </p:cNvSpPr>
          <p:nvPr/>
        </p:nvSpPr>
        <p:spPr bwMode="auto">
          <a:xfrm>
            <a:off x="3597854" y="757048"/>
            <a:ext cx="82549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dirty="0"/>
              <a:t>Some more common fractions, decimals and percentages.</a:t>
            </a:r>
          </a:p>
        </p:txBody>
      </p:sp>
      <p:sp>
        <p:nvSpPr>
          <p:cNvPr id="15365" name="TextBox 2">
            <a:extLst>
              <a:ext uri="{FF2B5EF4-FFF2-40B4-BE49-F238E27FC236}">
                <a16:creationId xmlns:a16="http://schemas.microsoft.com/office/drawing/2014/main" xmlns="" id="{49C288C9-FC2B-1C4A-A0A9-6BE06E56F896}"/>
              </a:ext>
            </a:extLst>
          </p:cNvPr>
          <p:cNvSpPr txBox="1">
            <a:spLocks noChangeArrowheads="1"/>
          </p:cNvSpPr>
          <p:nvPr/>
        </p:nvSpPr>
        <p:spPr bwMode="auto">
          <a:xfrm>
            <a:off x="4783138" y="3251200"/>
            <a:ext cx="5327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000">
                <a:solidFill>
                  <a:schemeClr val="tx1"/>
                </a:solidFill>
                <a:latin typeface="Arial" panose="020B0604020202020204" pitchFamily="34" charset="0"/>
                <a:ea typeface="ＭＳ Ｐゴシック" panose="020B0600070205080204" pitchFamily="34" charset="-128"/>
              </a:defRPr>
            </a:lvl1pPr>
            <a:lvl2pPr>
              <a:defRPr sz="2000">
                <a:solidFill>
                  <a:schemeClr val="tx1"/>
                </a:solidFill>
                <a:latin typeface="Arial" panose="020B0604020202020204" pitchFamily="34" charset="0"/>
                <a:ea typeface="ＭＳ Ｐゴシック" panose="020B0600070205080204" pitchFamily="34" charset="-128"/>
              </a:defRPr>
            </a:lvl2pPr>
            <a:lvl3pPr>
              <a:defRPr sz="2000">
                <a:solidFill>
                  <a:schemeClr val="tx1"/>
                </a:solidFill>
                <a:latin typeface="Arial" panose="020B0604020202020204" pitchFamily="34" charset="0"/>
                <a:ea typeface="ＭＳ Ｐゴシック" panose="020B0600070205080204" pitchFamily="34" charset="-128"/>
              </a:defRPr>
            </a:lvl3pPr>
            <a:lvl4pPr>
              <a:defRPr sz="2000">
                <a:solidFill>
                  <a:schemeClr val="tx1"/>
                </a:solidFill>
                <a:latin typeface="Arial" panose="020B0604020202020204" pitchFamily="34" charset="0"/>
                <a:ea typeface="ＭＳ Ｐゴシック" panose="020B0600070205080204" pitchFamily="34" charset="-128"/>
              </a:defRPr>
            </a:lvl4pPr>
            <a:lvl5pPr>
              <a:defRPr sz="2000">
                <a:solidFill>
                  <a:schemeClr val="tx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a:buFontTx/>
              <a:buAutoNum type="arabicPeriod"/>
            </a:pPr>
            <a:endParaRPr lang="en-US" altLang="en-US" dirty="0"/>
          </a:p>
        </p:txBody>
      </p:sp>
      <p:graphicFrame>
        <p:nvGraphicFramePr>
          <p:cNvPr id="3" name="Table 2"/>
          <p:cNvGraphicFramePr>
            <a:graphicFrameLocks noGrp="1"/>
          </p:cNvGraphicFramePr>
          <p:nvPr/>
        </p:nvGraphicFramePr>
        <p:xfrm>
          <a:off x="4224338" y="1410181"/>
          <a:ext cx="6192142" cy="5303586"/>
        </p:xfrm>
        <a:graphic>
          <a:graphicData uri="http://schemas.openxmlformats.org/drawingml/2006/table">
            <a:tbl>
              <a:tblPr firstRow="1" bandRow="1">
                <a:tableStyleId>{21E4AEA4-8DFA-4A89-87EB-49C32662AFE0}</a:tableStyleId>
              </a:tblPr>
              <a:tblGrid>
                <a:gridCol w="2114794">
                  <a:extLst>
                    <a:ext uri="{9D8B030D-6E8A-4147-A177-3AD203B41FA5}">
                      <a16:colId xmlns:a16="http://schemas.microsoft.com/office/drawing/2014/main" xmlns="" val="20000"/>
                    </a:ext>
                  </a:extLst>
                </a:gridCol>
                <a:gridCol w="2038674">
                  <a:extLst>
                    <a:ext uri="{9D8B030D-6E8A-4147-A177-3AD203B41FA5}">
                      <a16:colId xmlns:a16="http://schemas.microsoft.com/office/drawing/2014/main" xmlns="" val="20001"/>
                    </a:ext>
                  </a:extLst>
                </a:gridCol>
                <a:gridCol w="2038674">
                  <a:extLst>
                    <a:ext uri="{9D8B030D-6E8A-4147-A177-3AD203B41FA5}">
                      <a16:colId xmlns:a16="http://schemas.microsoft.com/office/drawing/2014/main" xmlns="" val="20002"/>
                    </a:ext>
                  </a:extLst>
                </a:gridCol>
              </a:tblGrid>
              <a:tr h="481040">
                <a:tc>
                  <a:txBody>
                    <a:bodyPr/>
                    <a:lstStyle/>
                    <a:p>
                      <a:pPr algn="ctr"/>
                      <a:r>
                        <a:rPr lang="en-US" dirty="0"/>
                        <a:t>Fractions</a:t>
                      </a:r>
                    </a:p>
                  </a:txBody>
                  <a:tcPr/>
                </a:tc>
                <a:tc>
                  <a:txBody>
                    <a:bodyPr/>
                    <a:lstStyle/>
                    <a:p>
                      <a:pPr algn="ctr"/>
                      <a:r>
                        <a:rPr lang="en-US" dirty="0"/>
                        <a:t>Decimals</a:t>
                      </a:r>
                    </a:p>
                  </a:txBody>
                  <a:tcPr/>
                </a:tc>
                <a:tc>
                  <a:txBody>
                    <a:bodyPr/>
                    <a:lstStyle/>
                    <a:p>
                      <a:pPr algn="ctr"/>
                      <a:r>
                        <a:rPr lang="en-US" dirty="0"/>
                        <a:t>Percentages</a:t>
                      </a:r>
                    </a:p>
                  </a:txBody>
                  <a:tcPr/>
                </a:tc>
                <a:extLst>
                  <a:ext uri="{0D108BD9-81ED-4DB2-BD59-A6C34878D82A}">
                    <a16:rowId xmlns:a16="http://schemas.microsoft.com/office/drawing/2014/main" xmlns="" val="10000"/>
                  </a:ext>
                </a:extLst>
              </a:tr>
              <a:tr h="481040">
                <a:tc>
                  <a:txBody>
                    <a:bodyPr/>
                    <a:lstStyle/>
                    <a:p>
                      <a:pPr algn="ctr"/>
                      <a:endParaRPr lang="en-US" dirty="0"/>
                    </a:p>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xmlns="" val="10001"/>
                  </a:ext>
                </a:extLst>
              </a:tr>
              <a:tr h="481040">
                <a:tc>
                  <a:txBody>
                    <a:bodyPr/>
                    <a:lstStyle/>
                    <a:p>
                      <a:pPr algn="ctr"/>
                      <a:endParaRPr lang="en-US" dirty="0"/>
                    </a:p>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xmlns="" val="10002"/>
                  </a:ext>
                </a:extLst>
              </a:tr>
              <a:tr h="720655">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xmlns="" val="10003"/>
                  </a:ext>
                </a:extLst>
              </a:tr>
              <a:tr h="727217">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xmlns="" val="10004"/>
                  </a:ext>
                </a:extLst>
              </a:tr>
              <a:tr h="727217">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xmlns="" val="10005"/>
                  </a:ext>
                </a:extLst>
              </a:tr>
              <a:tr h="727217">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xmlns="" val="10006"/>
                  </a:ext>
                </a:extLst>
              </a:tr>
              <a:tr h="481040">
                <a:tc>
                  <a:txBody>
                    <a:bodyPr/>
                    <a:lstStyle/>
                    <a:p>
                      <a:pPr algn="ctr"/>
                      <a:endParaRPr lang="en-US" dirty="0"/>
                    </a:p>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xmlns="" val="10007"/>
                  </a:ext>
                </a:extLst>
              </a:tr>
            </a:tbl>
          </a:graphicData>
        </a:graphic>
      </p:graphicFrame>
      <p:sp>
        <p:nvSpPr>
          <p:cNvPr id="5" name="TextBox 4"/>
          <p:cNvSpPr txBox="1"/>
          <p:nvPr/>
        </p:nvSpPr>
        <p:spPr>
          <a:xfrm>
            <a:off x="7053605" y="2020607"/>
            <a:ext cx="1691312" cy="400110"/>
          </a:xfrm>
          <a:prstGeom prst="rect">
            <a:avLst/>
          </a:prstGeom>
          <a:noFill/>
        </p:spPr>
        <p:txBody>
          <a:bodyPr wrap="square" rtlCol="0">
            <a:spAutoFit/>
          </a:bodyPr>
          <a:lstStyle/>
          <a:p>
            <a:r>
              <a:rPr lang="en-US" dirty="0"/>
              <a:t>0.125</a:t>
            </a:r>
          </a:p>
        </p:txBody>
      </p:sp>
      <p:sp>
        <p:nvSpPr>
          <p:cNvPr id="6" name="TextBox 5"/>
          <p:cNvSpPr txBox="1"/>
          <p:nvPr/>
        </p:nvSpPr>
        <p:spPr>
          <a:xfrm>
            <a:off x="7042154" y="2664540"/>
            <a:ext cx="1214086" cy="400110"/>
          </a:xfrm>
          <a:prstGeom prst="rect">
            <a:avLst/>
          </a:prstGeom>
          <a:noFill/>
        </p:spPr>
        <p:txBody>
          <a:bodyPr wrap="square" rtlCol="0">
            <a:spAutoFit/>
          </a:bodyPr>
          <a:lstStyle/>
          <a:p>
            <a:r>
              <a:rPr lang="en-US" dirty="0"/>
              <a:t>0.3333</a:t>
            </a:r>
            <a:r>
              <a:rPr lang="is-IS" dirty="0"/>
              <a:t>…</a:t>
            </a:r>
            <a:endParaRPr lang="en-US" dirty="0"/>
          </a:p>
        </p:txBody>
      </p:sp>
      <p:sp>
        <p:nvSpPr>
          <p:cNvPr id="8" name="TextBox 7"/>
          <p:cNvSpPr txBox="1"/>
          <p:nvPr/>
        </p:nvSpPr>
        <p:spPr>
          <a:xfrm>
            <a:off x="7042155" y="3337190"/>
            <a:ext cx="937127" cy="400110"/>
          </a:xfrm>
          <a:prstGeom prst="rect">
            <a:avLst/>
          </a:prstGeom>
          <a:noFill/>
        </p:spPr>
        <p:txBody>
          <a:bodyPr wrap="square" rtlCol="0">
            <a:spAutoFit/>
          </a:bodyPr>
          <a:lstStyle/>
          <a:p>
            <a:r>
              <a:rPr lang="en-US"/>
              <a:t>0.375</a:t>
            </a:r>
            <a:endParaRPr lang="en-US" dirty="0"/>
          </a:p>
        </p:txBody>
      </p:sp>
      <p:sp>
        <p:nvSpPr>
          <p:cNvPr id="9" name="TextBox 8"/>
          <p:cNvSpPr txBox="1"/>
          <p:nvPr/>
        </p:nvSpPr>
        <p:spPr>
          <a:xfrm>
            <a:off x="7026229" y="4089159"/>
            <a:ext cx="1224136" cy="400110"/>
          </a:xfrm>
          <a:prstGeom prst="rect">
            <a:avLst/>
          </a:prstGeom>
          <a:noFill/>
        </p:spPr>
        <p:txBody>
          <a:bodyPr wrap="square" rtlCol="0">
            <a:spAutoFit/>
          </a:bodyPr>
          <a:lstStyle/>
          <a:p>
            <a:r>
              <a:rPr lang="en-US" dirty="0"/>
              <a:t>0.6666</a:t>
            </a:r>
            <a:r>
              <a:rPr lang="is-IS" dirty="0"/>
              <a:t>…</a:t>
            </a:r>
            <a:endParaRPr lang="en-US" dirty="0"/>
          </a:p>
        </p:txBody>
      </p:sp>
      <p:sp>
        <p:nvSpPr>
          <p:cNvPr id="10" name="TextBox 9"/>
          <p:cNvSpPr txBox="1"/>
          <p:nvPr/>
        </p:nvSpPr>
        <p:spPr>
          <a:xfrm>
            <a:off x="7042154" y="4806576"/>
            <a:ext cx="683200" cy="400110"/>
          </a:xfrm>
          <a:prstGeom prst="rect">
            <a:avLst/>
          </a:prstGeom>
          <a:noFill/>
        </p:spPr>
        <p:txBody>
          <a:bodyPr wrap="square" rtlCol="0">
            <a:spAutoFit/>
          </a:bodyPr>
          <a:lstStyle/>
          <a:p>
            <a:r>
              <a:rPr lang="en-US" dirty="0"/>
              <a:t>0.8</a:t>
            </a:r>
          </a:p>
        </p:txBody>
      </p:sp>
      <p:sp>
        <p:nvSpPr>
          <p:cNvPr id="11" name="TextBox 10"/>
          <p:cNvSpPr txBox="1"/>
          <p:nvPr/>
        </p:nvSpPr>
        <p:spPr>
          <a:xfrm>
            <a:off x="7053605" y="5535563"/>
            <a:ext cx="936104" cy="400110"/>
          </a:xfrm>
          <a:prstGeom prst="rect">
            <a:avLst/>
          </a:prstGeom>
          <a:noFill/>
        </p:spPr>
        <p:txBody>
          <a:bodyPr wrap="square" rtlCol="0">
            <a:spAutoFit/>
          </a:bodyPr>
          <a:lstStyle/>
          <a:p>
            <a:r>
              <a:rPr lang="en-US" dirty="0"/>
              <a:t>1.5</a:t>
            </a:r>
          </a:p>
        </p:txBody>
      </p:sp>
      <p:sp>
        <p:nvSpPr>
          <p:cNvPr id="12" name="TextBox 11"/>
          <p:cNvSpPr txBox="1"/>
          <p:nvPr/>
        </p:nvSpPr>
        <p:spPr>
          <a:xfrm>
            <a:off x="7042154" y="6234680"/>
            <a:ext cx="683200" cy="398396"/>
          </a:xfrm>
          <a:prstGeom prst="rect">
            <a:avLst/>
          </a:prstGeom>
          <a:noFill/>
        </p:spPr>
        <p:txBody>
          <a:bodyPr wrap="square" rtlCol="0">
            <a:spAutoFit/>
          </a:bodyPr>
          <a:lstStyle/>
          <a:p>
            <a:r>
              <a:rPr lang="en-US" dirty="0"/>
              <a:t>2.25</a:t>
            </a:r>
          </a:p>
        </p:txBody>
      </p:sp>
      <mc:AlternateContent xmlns:mc="http://schemas.openxmlformats.org/markup-compatibility/2006" xmlns:a14="http://schemas.microsoft.com/office/drawing/2010/main">
        <mc:Choice Requires="a14">
          <p:sp>
            <p:nvSpPr>
              <p:cNvPr id="2" name="TextBox 1"/>
              <p:cNvSpPr txBox="1"/>
              <p:nvPr/>
            </p:nvSpPr>
            <p:spPr>
              <a:xfrm>
                <a:off x="4923437" y="2559116"/>
                <a:ext cx="364202" cy="836319"/>
              </a:xfrm>
              <a:prstGeom prst="rect">
                <a:avLst/>
              </a:prstGeom>
              <a:noFill/>
            </p:spPr>
            <p:txBody>
              <a:bodyPr wrap="none" rtlCol="0">
                <a:spAutoFit/>
              </a:bodyPr>
              <a:lstStyle/>
              <a:p>
                <a:r>
                  <a:rPr lang="en-US" dirty="0"/>
                  <a:t> </a:t>
                </a:r>
                <a14:m>
                  <m:oMath xmlns:m="http://schemas.openxmlformats.org/officeDocument/2006/math">
                    <m:f>
                      <m:fPr>
                        <m:ctrlPr>
                          <a:rPr lang="en-US" i="1">
                            <a:latin typeface="Cambria Math"/>
                          </a:rPr>
                        </m:ctrlPr>
                      </m:fPr>
                      <m:num>
                        <m:r>
                          <a:rPr lang="en-GB" i="1">
                            <a:latin typeface="Cambria Math" panose="02040503050406030204" pitchFamily="18" charset="0"/>
                          </a:rPr>
                          <m:t>1</m:t>
                        </m:r>
                      </m:num>
                      <m:den>
                        <m:r>
                          <a:rPr lang="en-GB" i="1">
                            <a:latin typeface="Cambria Math" charset="0"/>
                          </a:rPr>
                          <m:t>3</m:t>
                        </m:r>
                      </m:den>
                    </m:f>
                  </m:oMath>
                </a14:m>
                <a:endParaRPr lang="en-US" dirty="0"/>
              </a:p>
              <a:p>
                <a:endParaRPr lang="en-US" dirty="0"/>
              </a:p>
            </p:txBody>
          </p:sp>
        </mc:Choice>
        <mc:Fallback xmlns="">
          <p:sp>
            <p:nvSpPr>
              <p:cNvPr id="2" name="TextBox 1"/>
              <p:cNvSpPr txBox="1">
                <a:spLocks noRot="1" noChangeAspect="1" noMove="1" noResize="1" noEditPoints="1" noAdjustHandles="1" noChangeArrowheads="1" noChangeShapeType="1" noTextEdit="1"/>
              </p:cNvSpPr>
              <p:nvPr/>
            </p:nvSpPr>
            <p:spPr>
              <a:xfrm>
                <a:off x="4923437" y="2559116"/>
                <a:ext cx="364202" cy="836319"/>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4923437" y="1980554"/>
                <a:ext cx="364202" cy="529056"/>
              </a:xfrm>
              <a:prstGeom prst="rect">
                <a:avLst/>
              </a:prstGeom>
              <a:noFill/>
            </p:spPr>
            <p:txBody>
              <a:bodyPr wrap="none" rtlCol="0">
                <a:spAutoFit/>
              </a:bodyPr>
              <a:lstStyle/>
              <a:p>
                <a:r>
                  <a:rPr lang="en-US" dirty="0"/>
                  <a:t> </a:t>
                </a:r>
                <a14:m>
                  <m:oMath xmlns:m="http://schemas.openxmlformats.org/officeDocument/2006/math">
                    <m:f>
                      <m:fPr>
                        <m:ctrlPr>
                          <a:rPr lang="en-US" i="1">
                            <a:latin typeface="Cambria Math"/>
                          </a:rPr>
                        </m:ctrlPr>
                      </m:fPr>
                      <m:num>
                        <m:r>
                          <a:rPr lang="en-GB" i="1">
                            <a:latin typeface="Cambria Math" panose="02040503050406030204" pitchFamily="18" charset="0"/>
                          </a:rPr>
                          <m:t>1</m:t>
                        </m:r>
                      </m:num>
                      <m:den>
                        <m:r>
                          <a:rPr lang="en-GB" i="1">
                            <a:latin typeface="Cambria Math" charset="0"/>
                          </a:rPr>
                          <m:t>8</m:t>
                        </m:r>
                      </m:den>
                    </m:f>
                  </m:oMath>
                </a14:m>
                <a:endParaRPr lang="en-US" dirty="0"/>
              </a:p>
            </p:txBody>
          </p:sp>
        </mc:Choice>
        <mc:Fallback xmlns="">
          <p:sp>
            <p:nvSpPr>
              <p:cNvPr id="4" name="TextBox 3"/>
              <p:cNvSpPr txBox="1">
                <a:spLocks noRot="1" noChangeAspect="1" noMove="1" noResize="1" noEditPoints="1" noAdjustHandles="1" noChangeArrowheads="1" noChangeShapeType="1" noTextEdit="1"/>
              </p:cNvSpPr>
              <p:nvPr/>
            </p:nvSpPr>
            <p:spPr>
              <a:xfrm>
                <a:off x="4923437" y="1980554"/>
                <a:ext cx="364202" cy="52905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939741" y="3322124"/>
                <a:ext cx="364202" cy="529697"/>
              </a:xfrm>
              <a:prstGeom prst="rect">
                <a:avLst/>
              </a:prstGeom>
              <a:noFill/>
            </p:spPr>
            <p:txBody>
              <a:bodyPr wrap="none" rtlCol="0">
                <a:spAutoFit/>
              </a:bodyPr>
              <a:lstStyle/>
              <a:p>
                <a:r>
                  <a:rPr lang="en-US" dirty="0"/>
                  <a:t> </a:t>
                </a:r>
                <a14:m>
                  <m:oMath xmlns:m="http://schemas.openxmlformats.org/officeDocument/2006/math">
                    <m:f>
                      <m:fPr>
                        <m:ctrlPr>
                          <a:rPr lang="en-US" i="1">
                            <a:latin typeface="Cambria Math"/>
                          </a:rPr>
                        </m:ctrlPr>
                      </m:fPr>
                      <m:num>
                        <m:r>
                          <a:rPr lang="en-GB" i="1">
                            <a:latin typeface="Cambria Math" charset="0"/>
                          </a:rPr>
                          <m:t>3</m:t>
                        </m:r>
                      </m:num>
                      <m:den>
                        <m:r>
                          <a:rPr lang="en-GB" i="1">
                            <a:latin typeface="Cambria Math" charset="0"/>
                          </a:rPr>
                          <m:t>8</m:t>
                        </m:r>
                      </m:den>
                    </m:f>
                  </m:oMath>
                </a14:m>
                <a:endParaRPr lang="en-US" dirty="0"/>
              </a:p>
            </p:txBody>
          </p:sp>
        </mc:Choice>
        <mc:Fallback xmlns="">
          <p:sp>
            <p:nvSpPr>
              <p:cNvPr id="7" name="TextBox 6"/>
              <p:cNvSpPr txBox="1">
                <a:spLocks noRot="1" noChangeAspect="1" noMove="1" noResize="1" noEditPoints="1" noAdjustHandles="1" noChangeArrowheads="1" noChangeShapeType="1" noTextEdit="1"/>
              </p:cNvSpPr>
              <p:nvPr/>
            </p:nvSpPr>
            <p:spPr>
              <a:xfrm>
                <a:off x="4939741" y="3322124"/>
                <a:ext cx="364202" cy="52969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4993717" y="3670679"/>
                <a:ext cx="310227" cy="836960"/>
              </a:xfrm>
              <a:prstGeom prst="rect">
                <a:avLst/>
              </a:prstGeom>
              <a:noFill/>
            </p:spPr>
            <p:txBody>
              <a:bodyPr wrap="square" rtlCol="0">
                <a:spAutoFit/>
              </a:bodyPr>
              <a:lstStyle/>
              <a:p>
                <a:r>
                  <a:rPr lang="en-US" dirty="0"/>
                  <a:t> </a:t>
                </a:r>
                <a14:m>
                  <m:oMath xmlns:m="http://schemas.openxmlformats.org/officeDocument/2006/math">
                    <m:f>
                      <m:fPr>
                        <m:ctrlPr>
                          <a:rPr lang="en-US" i="1">
                            <a:latin typeface="Cambria Math"/>
                          </a:rPr>
                        </m:ctrlPr>
                      </m:fPr>
                      <m:num>
                        <m:r>
                          <a:rPr lang="en-GB" i="1">
                            <a:latin typeface="Cambria Math" charset="0"/>
                          </a:rPr>
                          <m:t>2</m:t>
                        </m:r>
                      </m:num>
                      <m:den>
                        <m:r>
                          <a:rPr lang="en-GB" i="1">
                            <a:latin typeface="Cambria Math" charset="0"/>
                          </a:rPr>
                          <m:t>3</m:t>
                        </m:r>
                      </m:den>
                    </m:f>
                  </m:oMath>
                </a14:m>
                <a:endParaRPr lang="en-US" dirty="0"/>
              </a:p>
            </p:txBody>
          </p:sp>
        </mc:Choice>
        <mc:Fallback xmlns="">
          <p:sp>
            <p:nvSpPr>
              <p:cNvPr id="13" name="TextBox 12"/>
              <p:cNvSpPr txBox="1">
                <a:spLocks noRot="1" noChangeAspect="1" noMove="1" noResize="1" noEditPoints="1" noAdjustHandles="1" noChangeArrowheads="1" noChangeShapeType="1" noTextEdit="1"/>
              </p:cNvSpPr>
              <p:nvPr/>
            </p:nvSpPr>
            <p:spPr>
              <a:xfrm>
                <a:off x="4993717" y="3670679"/>
                <a:ext cx="310227" cy="83696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4923437" y="4760807"/>
                <a:ext cx="633475" cy="526298"/>
              </a:xfrm>
              <a:prstGeom prst="rect">
                <a:avLst/>
              </a:prstGeom>
              <a:noFill/>
            </p:spPr>
            <p:txBody>
              <a:bodyPr wrap="square" rtlCol="0">
                <a:spAutoFit/>
              </a:bodyPr>
              <a:lstStyle/>
              <a:p>
                <a:r>
                  <a:rPr lang="en-US" dirty="0"/>
                  <a:t> </a:t>
                </a:r>
                <a14:m>
                  <m:oMath xmlns:m="http://schemas.openxmlformats.org/officeDocument/2006/math">
                    <m:f>
                      <m:fPr>
                        <m:ctrlPr>
                          <a:rPr lang="en-US" i="1">
                            <a:latin typeface="Cambria Math"/>
                          </a:rPr>
                        </m:ctrlPr>
                      </m:fPr>
                      <m:num>
                        <m:r>
                          <a:rPr lang="en-GB" i="1">
                            <a:latin typeface="Cambria Math" charset="0"/>
                          </a:rPr>
                          <m:t>4</m:t>
                        </m:r>
                      </m:num>
                      <m:den>
                        <m:r>
                          <a:rPr lang="en-GB" i="1">
                            <a:latin typeface="Cambria Math" charset="0"/>
                          </a:rPr>
                          <m:t>5</m:t>
                        </m:r>
                      </m:den>
                    </m:f>
                  </m:oMath>
                </a14:m>
                <a:endParaRPr lang="en-US" dirty="0"/>
              </a:p>
            </p:txBody>
          </p:sp>
        </mc:Choice>
        <mc:Fallback xmlns="">
          <p:sp>
            <p:nvSpPr>
              <p:cNvPr id="14" name="TextBox 13"/>
              <p:cNvSpPr txBox="1">
                <a:spLocks noRot="1" noChangeAspect="1" noMove="1" noResize="1" noEditPoints="1" noAdjustHandles="1" noChangeArrowheads="1" noChangeShapeType="1" noTextEdit="1"/>
              </p:cNvSpPr>
              <p:nvPr/>
            </p:nvSpPr>
            <p:spPr>
              <a:xfrm>
                <a:off x="4923437" y="4760807"/>
                <a:ext cx="633475" cy="526298"/>
              </a:xfrm>
              <a:prstGeom prst="rect">
                <a:avLst/>
              </a:prstGeom>
              <a:blipFill>
                <a:blip r:embed="rId6"/>
                <a:stretch>
                  <a:fillRect b="-23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4867821" y="5445763"/>
                <a:ext cx="508042" cy="526939"/>
              </a:xfrm>
              <a:prstGeom prst="rect">
                <a:avLst/>
              </a:prstGeom>
              <a:noFill/>
            </p:spPr>
            <p:txBody>
              <a:bodyPr wrap="square" rtlCol="0">
                <a:spAutoFit/>
              </a:bodyPr>
              <a:lstStyle/>
              <a:p>
                <a:r>
                  <a:rPr lang="en-US" dirty="0"/>
                  <a:t>1</a:t>
                </a:r>
                <a14:m>
                  <m:oMath xmlns:m="http://schemas.openxmlformats.org/officeDocument/2006/math">
                    <m:f>
                      <m:fPr>
                        <m:ctrlPr>
                          <a:rPr lang="en-US" i="1">
                            <a:latin typeface="Cambria Math"/>
                          </a:rPr>
                        </m:ctrlPr>
                      </m:fPr>
                      <m:num>
                        <m:r>
                          <a:rPr lang="en-GB" i="1">
                            <a:latin typeface="Cambria Math" charset="0"/>
                          </a:rPr>
                          <m:t>1</m:t>
                        </m:r>
                      </m:num>
                      <m:den>
                        <m:r>
                          <a:rPr lang="en-GB" i="1">
                            <a:latin typeface="Cambria Math" charset="0"/>
                          </a:rPr>
                          <m:t>2</m:t>
                        </m:r>
                      </m:den>
                    </m:f>
                  </m:oMath>
                </a14:m>
                <a:endParaRPr lang="en-US" dirty="0"/>
              </a:p>
            </p:txBody>
          </p:sp>
        </mc:Choice>
        <mc:Fallback xmlns="">
          <p:sp>
            <p:nvSpPr>
              <p:cNvPr id="15" name="TextBox 14"/>
              <p:cNvSpPr txBox="1">
                <a:spLocks noRot="1" noChangeAspect="1" noMove="1" noResize="1" noEditPoints="1" noAdjustHandles="1" noChangeArrowheads="1" noChangeShapeType="1" noTextEdit="1"/>
              </p:cNvSpPr>
              <p:nvPr/>
            </p:nvSpPr>
            <p:spPr>
              <a:xfrm>
                <a:off x="4867821" y="5445763"/>
                <a:ext cx="508042" cy="526939"/>
              </a:xfrm>
              <a:prstGeom prst="rect">
                <a:avLst/>
              </a:prstGeom>
              <a:blipFill>
                <a:blip r:embed="rId7"/>
                <a:stretch>
                  <a:fillRect l="-9756"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flipH="1">
                <a:off x="4749454" y="6038903"/>
                <a:ext cx="633475" cy="66851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nor/>
                        </m:rPr>
                        <a:rPr lang="en-US" dirty="0">
                          <a:latin typeface="Cambria Math" charset="0"/>
                        </a:rPr>
                        <m:t>2</m:t>
                      </m:r>
                      <m:f>
                        <m:fPr>
                          <m:ctrlPr>
                            <a:rPr lang="en-US" i="1">
                              <a:latin typeface="Cambria Math"/>
                            </a:rPr>
                          </m:ctrlPr>
                        </m:fPr>
                        <m:num>
                          <m:r>
                            <a:rPr lang="en-GB" i="1">
                              <a:latin typeface="Cambria Math" charset="0"/>
                            </a:rPr>
                            <m:t>1</m:t>
                          </m:r>
                        </m:num>
                        <m:den>
                          <m:r>
                            <a:rPr lang="en-GB" i="1">
                              <a:latin typeface="Cambria Math" charset="0"/>
                            </a:rPr>
                            <m:t>4</m:t>
                          </m:r>
                        </m:den>
                      </m:f>
                    </m:oMath>
                  </m:oMathPara>
                </a14:m>
                <a:endParaRPr lang="en-US" dirty="0"/>
              </a:p>
            </p:txBody>
          </p:sp>
        </mc:Choice>
        <mc:Fallback xmlns="">
          <p:sp>
            <p:nvSpPr>
              <p:cNvPr id="16" name="TextBox 15"/>
              <p:cNvSpPr txBox="1">
                <a:spLocks noRot="1" noChangeAspect="1" noMove="1" noResize="1" noEditPoints="1" noAdjustHandles="1" noChangeArrowheads="1" noChangeShapeType="1" noTextEdit="1"/>
              </p:cNvSpPr>
              <p:nvPr/>
            </p:nvSpPr>
            <p:spPr>
              <a:xfrm flipH="1">
                <a:off x="4749454" y="6038903"/>
                <a:ext cx="633475" cy="668516"/>
              </a:xfrm>
              <a:prstGeom prst="rect">
                <a:avLst/>
              </a:prstGeom>
              <a:blipFill>
                <a:blip r:embed="rId8"/>
                <a:stretch>
                  <a:fillRect b="-5660"/>
                </a:stretch>
              </a:blipFill>
            </p:spPr>
            <p:txBody>
              <a:bodyPr/>
              <a:lstStyle/>
              <a:p>
                <a:r>
                  <a:rPr lang="en-US">
                    <a:noFill/>
                  </a:rPr>
                  <a:t> </a:t>
                </a:r>
              </a:p>
            </p:txBody>
          </p:sp>
        </mc:Fallback>
      </mc:AlternateContent>
      <p:sp>
        <p:nvSpPr>
          <p:cNvPr id="17" name="TextBox 16"/>
          <p:cNvSpPr txBox="1"/>
          <p:nvPr/>
        </p:nvSpPr>
        <p:spPr>
          <a:xfrm>
            <a:off x="8971085" y="2020607"/>
            <a:ext cx="910827" cy="400110"/>
          </a:xfrm>
          <a:prstGeom prst="rect">
            <a:avLst/>
          </a:prstGeom>
          <a:noFill/>
        </p:spPr>
        <p:txBody>
          <a:bodyPr wrap="none" rtlCol="0">
            <a:spAutoFit/>
          </a:bodyPr>
          <a:lstStyle/>
          <a:p>
            <a:r>
              <a:rPr lang="en-US" dirty="0"/>
              <a:t>12.5%</a:t>
            </a:r>
          </a:p>
        </p:txBody>
      </p:sp>
      <p:sp>
        <p:nvSpPr>
          <p:cNvPr id="18" name="TextBox 17"/>
          <p:cNvSpPr txBox="1"/>
          <p:nvPr/>
        </p:nvSpPr>
        <p:spPr>
          <a:xfrm>
            <a:off x="8949660" y="2663335"/>
            <a:ext cx="1309974" cy="400110"/>
          </a:xfrm>
          <a:prstGeom prst="rect">
            <a:avLst/>
          </a:prstGeom>
          <a:noFill/>
        </p:spPr>
        <p:txBody>
          <a:bodyPr wrap="none" rtlCol="0">
            <a:spAutoFit/>
          </a:bodyPr>
          <a:lstStyle/>
          <a:p>
            <a:r>
              <a:rPr lang="en-US" dirty="0"/>
              <a:t>33.33</a:t>
            </a:r>
            <a:r>
              <a:rPr lang="is-IS" dirty="0"/>
              <a:t>…</a:t>
            </a:r>
            <a:r>
              <a:rPr lang="en-US" dirty="0"/>
              <a:t>%</a:t>
            </a:r>
          </a:p>
        </p:txBody>
      </p:sp>
      <p:sp>
        <p:nvSpPr>
          <p:cNvPr id="19" name="TextBox 18"/>
          <p:cNvSpPr txBox="1"/>
          <p:nvPr/>
        </p:nvSpPr>
        <p:spPr>
          <a:xfrm>
            <a:off x="8957083" y="3326891"/>
            <a:ext cx="910827" cy="400110"/>
          </a:xfrm>
          <a:prstGeom prst="rect">
            <a:avLst/>
          </a:prstGeom>
          <a:noFill/>
        </p:spPr>
        <p:txBody>
          <a:bodyPr wrap="none" rtlCol="0">
            <a:spAutoFit/>
          </a:bodyPr>
          <a:lstStyle/>
          <a:p>
            <a:r>
              <a:rPr lang="en-US" dirty="0"/>
              <a:t>37.5%</a:t>
            </a:r>
          </a:p>
        </p:txBody>
      </p:sp>
      <p:sp>
        <p:nvSpPr>
          <p:cNvPr id="20" name="TextBox 19"/>
          <p:cNvSpPr txBox="1"/>
          <p:nvPr/>
        </p:nvSpPr>
        <p:spPr>
          <a:xfrm>
            <a:off x="8971084" y="4061974"/>
            <a:ext cx="1309974" cy="400110"/>
          </a:xfrm>
          <a:prstGeom prst="rect">
            <a:avLst/>
          </a:prstGeom>
          <a:noFill/>
        </p:spPr>
        <p:txBody>
          <a:bodyPr wrap="none" rtlCol="0">
            <a:spAutoFit/>
          </a:bodyPr>
          <a:lstStyle/>
          <a:p>
            <a:r>
              <a:rPr lang="en-US" dirty="0"/>
              <a:t>66.66</a:t>
            </a:r>
            <a:r>
              <a:rPr lang="is-IS" dirty="0"/>
              <a:t>…</a:t>
            </a:r>
            <a:r>
              <a:rPr lang="en-US" dirty="0"/>
              <a:t>%</a:t>
            </a:r>
          </a:p>
        </p:txBody>
      </p:sp>
      <p:sp>
        <p:nvSpPr>
          <p:cNvPr id="21" name="TextBox 20"/>
          <p:cNvSpPr txBox="1"/>
          <p:nvPr/>
        </p:nvSpPr>
        <p:spPr>
          <a:xfrm>
            <a:off x="8949661" y="4806576"/>
            <a:ext cx="697627" cy="400110"/>
          </a:xfrm>
          <a:prstGeom prst="rect">
            <a:avLst/>
          </a:prstGeom>
          <a:noFill/>
        </p:spPr>
        <p:txBody>
          <a:bodyPr wrap="none" rtlCol="0">
            <a:spAutoFit/>
          </a:bodyPr>
          <a:lstStyle/>
          <a:p>
            <a:r>
              <a:rPr lang="en-US" dirty="0"/>
              <a:t>80%</a:t>
            </a:r>
          </a:p>
        </p:txBody>
      </p:sp>
      <p:sp>
        <p:nvSpPr>
          <p:cNvPr id="22" name="TextBox 21"/>
          <p:cNvSpPr txBox="1"/>
          <p:nvPr/>
        </p:nvSpPr>
        <p:spPr>
          <a:xfrm>
            <a:off x="8832593" y="5532499"/>
            <a:ext cx="840295" cy="400110"/>
          </a:xfrm>
          <a:prstGeom prst="rect">
            <a:avLst/>
          </a:prstGeom>
          <a:noFill/>
        </p:spPr>
        <p:txBody>
          <a:bodyPr wrap="none" rtlCol="0">
            <a:spAutoFit/>
          </a:bodyPr>
          <a:lstStyle/>
          <a:p>
            <a:r>
              <a:rPr lang="en-US" dirty="0"/>
              <a:t>150%</a:t>
            </a:r>
          </a:p>
        </p:txBody>
      </p:sp>
      <p:sp>
        <p:nvSpPr>
          <p:cNvPr id="23" name="TextBox 22"/>
          <p:cNvSpPr txBox="1"/>
          <p:nvPr/>
        </p:nvSpPr>
        <p:spPr>
          <a:xfrm>
            <a:off x="8859199" y="6232966"/>
            <a:ext cx="840295" cy="400110"/>
          </a:xfrm>
          <a:prstGeom prst="rect">
            <a:avLst/>
          </a:prstGeom>
          <a:noFill/>
        </p:spPr>
        <p:txBody>
          <a:bodyPr wrap="none" rtlCol="0">
            <a:spAutoFit/>
          </a:bodyPr>
          <a:lstStyle/>
          <a:p>
            <a:r>
              <a:rPr lang="en-US" dirty="0"/>
              <a:t>225%</a:t>
            </a:r>
          </a:p>
        </p:txBody>
      </p:sp>
      <p:sp>
        <p:nvSpPr>
          <p:cNvPr id="29"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196177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1"/>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2"/>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6"/>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2"/>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p:bldP spid="5" grpId="0"/>
      <p:bldP spid="8" grpId="0"/>
      <p:bldP spid="9" grpId="0"/>
      <p:bldP spid="10" grpId="0"/>
      <p:bldP spid="11" grpId="0"/>
      <p:bldP spid="12" grpId="0"/>
      <p:bldP spid="4" grpId="0"/>
      <p:bldP spid="7" grpId="0"/>
      <p:bldP spid="13" grpId="0"/>
      <p:bldP spid="15" grpId="0"/>
      <p:bldP spid="16" grpId="0"/>
      <p:bldP spid="17" grpId="0"/>
      <p:bldP spid="18" grpId="0"/>
      <p:bldP spid="19" grpId="0"/>
      <p:bldP spid="20" grpId="0"/>
      <p:bldP spid="22" grpId="0"/>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64025" y="53582"/>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1: Fitness Check </a:t>
            </a:r>
          </a:p>
        </p:txBody>
      </p:sp>
      <p:sp>
        <p:nvSpPr>
          <p:cNvPr id="5" name="TextBox 4">
            <a:extLst>
              <a:ext uri="{FF2B5EF4-FFF2-40B4-BE49-F238E27FC236}">
                <a16:creationId xmlns:a16="http://schemas.microsoft.com/office/drawing/2014/main" xmlns="" id="{E89B8246-A59E-464F-9207-E0DADCB9E0D3}"/>
              </a:ext>
            </a:extLst>
          </p:cNvPr>
          <p:cNvSpPr txBox="1"/>
          <p:nvPr/>
        </p:nvSpPr>
        <p:spPr>
          <a:xfrm>
            <a:off x="4943872" y="2348880"/>
            <a:ext cx="504056" cy="400110"/>
          </a:xfrm>
          <a:prstGeom prst="rect">
            <a:avLst/>
          </a:prstGeom>
          <a:noFill/>
        </p:spPr>
        <p:txBody>
          <a:bodyPr wrap="square" rtlCol="0">
            <a:spAutoFit/>
          </a:bodyPr>
          <a:lstStyle/>
          <a:p>
            <a:r>
              <a:rPr lang="en-US" dirty="0"/>
              <a:t>    </a:t>
            </a:r>
          </a:p>
        </p:txBody>
      </p:sp>
      <p:sp>
        <p:nvSpPr>
          <p:cNvPr id="2" name="TextBox 1"/>
          <p:cNvSpPr txBox="1"/>
          <p:nvPr/>
        </p:nvSpPr>
        <p:spPr>
          <a:xfrm>
            <a:off x="3973763" y="681945"/>
            <a:ext cx="6825908" cy="769441"/>
          </a:xfrm>
          <a:prstGeom prst="rect">
            <a:avLst/>
          </a:prstGeom>
          <a:noFill/>
        </p:spPr>
        <p:txBody>
          <a:bodyPr wrap="none" rtlCol="0">
            <a:spAutoFit/>
          </a:bodyPr>
          <a:lstStyle/>
          <a:p>
            <a:pPr marL="457200" indent="-457200">
              <a:buFont typeface="+mj-lt"/>
              <a:buAutoNum type="arabicPeriod"/>
            </a:pPr>
            <a:r>
              <a:rPr lang="en-US" sz="2400" dirty="0"/>
              <a:t>Convert each of the following to percentages:</a:t>
            </a:r>
          </a:p>
          <a:p>
            <a:pPr marL="457200" indent="-457200">
              <a:buFont typeface="+mj-lt"/>
              <a:buAutoNum type="arabicPeriod"/>
            </a:pPr>
            <a:endParaRPr lang="en-US" dirty="0"/>
          </a:p>
        </p:txBody>
      </p:sp>
      <mc:AlternateContent xmlns:mc="http://schemas.openxmlformats.org/markup-compatibility/2006" xmlns:a14="http://schemas.microsoft.com/office/drawing/2010/main">
        <mc:Choice Requires="a14">
          <p:sp>
            <p:nvSpPr>
              <p:cNvPr id="3" name="TextBox 2"/>
              <p:cNvSpPr txBox="1"/>
              <p:nvPr/>
            </p:nvSpPr>
            <p:spPr>
              <a:xfrm>
                <a:off x="4270317" y="1114860"/>
                <a:ext cx="4457631" cy="1406732"/>
              </a:xfrm>
              <a:prstGeom prst="rect">
                <a:avLst/>
              </a:prstGeom>
              <a:noFill/>
            </p:spPr>
            <p:txBody>
              <a:bodyPr wrap="none" rtlCol="0">
                <a:spAutoFit/>
              </a:bodyPr>
              <a:lstStyle/>
              <a:p>
                <a:pPr marL="457200" indent="-457200">
                  <a:buAutoNum type="alphaLcParenR"/>
                </a:pPr>
                <a:r>
                  <a:rPr lang="en-US" dirty="0"/>
                  <a:t>0.73			 		b)	</a:t>
                </a:r>
                <a14:m>
                  <m:oMath xmlns:m="http://schemas.openxmlformats.org/officeDocument/2006/math">
                    <m:f>
                      <m:fPr>
                        <m:ctrlPr>
                          <a:rPr lang="en-US" i="1">
                            <a:latin typeface="Cambria Math"/>
                          </a:rPr>
                        </m:ctrlPr>
                      </m:fPr>
                      <m:num>
                        <m:r>
                          <a:rPr lang="en-GB" i="1">
                            <a:latin typeface="Cambria Math" charset="0"/>
                          </a:rPr>
                          <m:t>5</m:t>
                        </m:r>
                      </m:num>
                      <m:den>
                        <m:r>
                          <a:rPr lang="en-GB" i="1">
                            <a:latin typeface="Cambria Math" charset="0"/>
                          </a:rPr>
                          <m:t>8</m:t>
                        </m:r>
                      </m:den>
                    </m:f>
                  </m:oMath>
                </a14:m>
                <a:endParaRPr lang="en-US" dirty="0"/>
              </a:p>
              <a:p>
                <a:r>
                  <a:rPr lang="en-US" dirty="0"/>
                  <a:t>c)    </a:t>
                </a:r>
                <a14:m>
                  <m:oMath xmlns:m="http://schemas.openxmlformats.org/officeDocument/2006/math">
                    <m:f>
                      <m:fPr>
                        <m:ctrlPr>
                          <a:rPr lang="en-US" i="1">
                            <a:latin typeface="Cambria Math"/>
                          </a:rPr>
                        </m:ctrlPr>
                      </m:fPr>
                      <m:num>
                        <m:r>
                          <a:rPr lang="en-GB">
                            <a:latin typeface="Cambria Math" charset="0"/>
                          </a:rPr>
                          <m:t>3</m:t>
                        </m:r>
                      </m:num>
                      <m:den>
                        <m:r>
                          <a:rPr lang="en-GB">
                            <a:latin typeface="Cambria Math" charset="0"/>
                          </a:rPr>
                          <m:t>5</m:t>
                        </m:r>
                      </m:den>
                    </m:f>
                  </m:oMath>
                </a14:m>
                <a:r>
                  <a:rPr lang="en-US" dirty="0"/>
                  <a:t>						d)	0.375</a:t>
                </a:r>
              </a:p>
              <a:p>
                <a:r>
                  <a:rPr lang="en-US" dirty="0"/>
                  <a:t>e)   0.025					f)	</a:t>
                </a:r>
                <a14:m>
                  <m:oMath xmlns:m="http://schemas.openxmlformats.org/officeDocument/2006/math">
                    <m:f>
                      <m:fPr>
                        <m:ctrlPr>
                          <a:rPr lang="en-US" i="1">
                            <a:latin typeface="Cambria Math"/>
                          </a:rPr>
                        </m:ctrlPr>
                      </m:fPr>
                      <m:num>
                        <m:r>
                          <a:rPr lang="en-GB" i="1">
                            <a:latin typeface="Cambria Math" charset="0"/>
                          </a:rPr>
                          <m:t>7</m:t>
                        </m:r>
                      </m:num>
                      <m:den>
                        <m:r>
                          <a:rPr lang="en-GB" i="1">
                            <a:latin typeface="Cambria Math" charset="0"/>
                          </a:rPr>
                          <m:t>20</m:t>
                        </m:r>
                      </m:den>
                    </m:f>
                  </m:oMath>
                </a14:m>
                <a:endParaRPr lang="en-US" dirty="0"/>
              </a:p>
            </p:txBody>
          </p:sp>
        </mc:Choice>
        <mc:Fallback xmlns="">
          <p:sp>
            <p:nvSpPr>
              <p:cNvPr id="3" name="TextBox 2"/>
              <p:cNvSpPr txBox="1">
                <a:spLocks noRot="1" noChangeAspect="1" noMove="1" noResize="1" noEditPoints="1" noAdjustHandles="1" noChangeArrowheads="1" noChangeShapeType="1" noTextEdit="1"/>
              </p:cNvSpPr>
              <p:nvPr/>
            </p:nvSpPr>
            <p:spPr>
              <a:xfrm>
                <a:off x="4270317" y="1114860"/>
                <a:ext cx="4457631" cy="1406732"/>
              </a:xfrm>
              <a:prstGeom prst="rect">
                <a:avLst/>
              </a:prstGeom>
              <a:blipFill rotWithShape="1">
                <a:blip r:embed="rId2"/>
                <a:stretch>
                  <a:fillRect l="-1505" r="-410" b="-1732"/>
                </a:stretch>
              </a:blipFill>
            </p:spPr>
            <p:txBody>
              <a:bodyPr/>
              <a:lstStyle/>
              <a:p>
                <a:r>
                  <a:rPr lang="en-GB">
                    <a:noFill/>
                  </a:rPr>
                  <a:t> </a:t>
                </a:r>
              </a:p>
            </p:txBody>
          </p:sp>
        </mc:Fallback>
      </mc:AlternateContent>
      <p:sp>
        <p:nvSpPr>
          <p:cNvPr id="4" name="TextBox 3"/>
          <p:cNvSpPr txBox="1"/>
          <p:nvPr/>
        </p:nvSpPr>
        <p:spPr>
          <a:xfrm>
            <a:off x="4047213" y="2662808"/>
            <a:ext cx="6346609" cy="461665"/>
          </a:xfrm>
          <a:prstGeom prst="rect">
            <a:avLst/>
          </a:prstGeom>
          <a:noFill/>
        </p:spPr>
        <p:txBody>
          <a:bodyPr wrap="none" rtlCol="0">
            <a:spAutoFit/>
          </a:bodyPr>
          <a:lstStyle/>
          <a:p>
            <a:pPr marL="457200" indent="-457200">
              <a:buFont typeface="+mj-lt"/>
              <a:buAutoNum type="arabicPeriod" startAt="2"/>
            </a:pPr>
            <a:r>
              <a:rPr lang="en-US" sz="2400" dirty="0"/>
              <a:t>Convert each of the following to decimals:</a:t>
            </a:r>
          </a:p>
        </p:txBody>
      </p:sp>
      <mc:AlternateContent xmlns:mc="http://schemas.openxmlformats.org/markup-compatibility/2006" xmlns:a14="http://schemas.microsoft.com/office/drawing/2010/main">
        <mc:Choice Requires="a14">
          <p:sp>
            <p:nvSpPr>
              <p:cNvPr id="6" name="TextBox 5"/>
              <p:cNvSpPr txBox="1"/>
              <p:nvPr/>
            </p:nvSpPr>
            <p:spPr>
              <a:xfrm>
                <a:off x="4284616" y="3106758"/>
                <a:ext cx="4186724" cy="1399294"/>
              </a:xfrm>
              <a:prstGeom prst="rect">
                <a:avLst/>
              </a:prstGeom>
              <a:noFill/>
            </p:spPr>
            <p:txBody>
              <a:bodyPr wrap="none" rtlCol="0">
                <a:spAutoFit/>
              </a:bodyPr>
              <a:lstStyle/>
              <a:p>
                <a:pPr marL="457200" indent="-457200">
                  <a:buAutoNum type="alphaLcParenR"/>
                </a:pPr>
                <a:r>
                  <a:rPr lang="en-US" dirty="0"/>
                  <a:t>36%			 		b)	</a:t>
                </a:r>
                <a14:m>
                  <m:oMath xmlns:m="http://schemas.openxmlformats.org/officeDocument/2006/math">
                    <m:f>
                      <m:fPr>
                        <m:ctrlPr>
                          <a:rPr lang="en-US" i="1">
                            <a:latin typeface="Cambria Math"/>
                          </a:rPr>
                        </m:ctrlPr>
                      </m:fPr>
                      <m:num>
                        <m:r>
                          <a:rPr lang="en-GB" i="1">
                            <a:latin typeface="Cambria Math" charset="0"/>
                          </a:rPr>
                          <m:t>7</m:t>
                        </m:r>
                      </m:num>
                      <m:den>
                        <m:r>
                          <a:rPr lang="en-GB" i="1">
                            <a:latin typeface="Cambria Math" charset="0"/>
                          </a:rPr>
                          <m:t>8</m:t>
                        </m:r>
                      </m:den>
                    </m:f>
                  </m:oMath>
                </a14:m>
                <a:endParaRPr lang="en-US" dirty="0"/>
              </a:p>
              <a:p>
                <a:r>
                  <a:rPr lang="en-US" dirty="0"/>
                  <a:t>c)    </a:t>
                </a:r>
                <a14:m>
                  <m:oMath xmlns:m="http://schemas.openxmlformats.org/officeDocument/2006/math">
                    <m:f>
                      <m:fPr>
                        <m:ctrlPr>
                          <a:rPr lang="en-US" i="1">
                            <a:latin typeface="Cambria Math"/>
                          </a:rPr>
                        </m:ctrlPr>
                      </m:fPr>
                      <m:num>
                        <m:r>
                          <a:rPr lang="en-GB">
                            <a:latin typeface="Cambria Math" charset="0"/>
                          </a:rPr>
                          <m:t>4</m:t>
                        </m:r>
                      </m:num>
                      <m:den>
                        <m:r>
                          <a:rPr lang="en-GB">
                            <a:latin typeface="Cambria Math" charset="0"/>
                          </a:rPr>
                          <m:t>5</m:t>
                        </m:r>
                      </m:den>
                    </m:f>
                  </m:oMath>
                </a14:m>
                <a:r>
                  <a:rPr lang="en-US" dirty="0"/>
                  <a:t>						d)	4%</a:t>
                </a:r>
              </a:p>
              <a:p>
                <a:r>
                  <a:rPr lang="en-US" dirty="0"/>
                  <a:t>e)   150%					f)	</a:t>
                </a:r>
                <a14:m>
                  <m:oMath xmlns:m="http://schemas.openxmlformats.org/officeDocument/2006/math">
                    <m:f>
                      <m:fPr>
                        <m:ctrlPr>
                          <a:rPr lang="en-US" i="1">
                            <a:latin typeface="Cambria Math"/>
                          </a:rPr>
                        </m:ctrlPr>
                      </m:fPr>
                      <m:num>
                        <m:r>
                          <a:rPr lang="en-GB" i="1">
                            <a:latin typeface="Cambria Math" charset="0"/>
                          </a:rPr>
                          <m:t>7</m:t>
                        </m:r>
                      </m:num>
                      <m:den>
                        <m:r>
                          <a:rPr lang="en-GB" i="1">
                            <a:latin typeface="Cambria Math" charset="0"/>
                          </a:rPr>
                          <m:t>20</m:t>
                        </m:r>
                      </m:den>
                    </m:f>
                  </m:oMath>
                </a14:m>
                <a:endParaRPr lang="en-US" dirty="0"/>
              </a:p>
            </p:txBody>
          </p:sp>
        </mc:Choice>
        <mc:Fallback xmlns="">
          <p:sp>
            <p:nvSpPr>
              <p:cNvPr id="6" name="TextBox 5"/>
              <p:cNvSpPr txBox="1">
                <a:spLocks noRot="1" noChangeAspect="1" noMove="1" noResize="1" noEditPoints="1" noAdjustHandles="1" noChangeArrowheads="1" noChangeShapeType="1" noTextEdit="1"/>
              </p:cNvSpPr>
              <p:nvPr/>
            </p:nvSpPr>
            <p:spPr>
              <a:xfrm>
                <a:off x="4284616" y="3106758"/>
                <a:ext cx="4186724" cy="1399294"/>
              </a:xfrm>
              <a:prstGeom prst="rect">
                <a:avLst/>
              </a:prstGeom>
              <a:blipFill rotWithShape="1">
                <a:blip r:embed="rId3"/>
                <a:stretch>
                  <a:fillRect l="-1601" r="-437" b="-218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4295468" y="5095454"/>
                <a:ext cx="6182498" cy="1631216"/>
              </a:xfrm>
              <a:prstGeom prst="rect">
                <a:avLst/>
              </a:prstGeom>
              <a:noFill/>
            </p:spPr>
            <p:txBody>
              <a:bodyPr wrap="square" rtlCol="0">
                <a:spAutoFit/>
              </a:bodyPr>
              <a:lstStyle/>
              <a:p>
                <a:pPr marL="457200" indent="-457200">
                  <a:buAutoNum type="alphaLcParenR"/>
                </a:pPr>
                <a:r>
                  <a:rPr lang="en-US" dirty="0"/>
                  <a:t>0.32			 		b)	</a:t>
                </a:r>
                <a14:m>
                  <m:oMath xmlns:m="http://schemas.openxmlformats.org/officeDocument/2006/math">
                    <m:r>
                      <m:rPr>
                        <m:nor/>
                      </m:rPr>
                      <a:rPr lang="en-US" dirty="0"/>
                      <m:t>0.</m:t>
                    </m:r>
                    <m:r>
                      <m:rPr>
                        <m:nor/>
                      </m:rPr>
                      <a:rPr lang="en-GB" dirty="0"/>
                      <m:t>0</m:t>
                    </m:r>
                    <m:r>
                      <m:rPr>
                        <m:nor/>
                      </m:rPr>
                      <a:rPr lang="en-US" dirty="0"/>
                      <m:t>5</m:t>
                    </m:r>
                  </m:oMath>
                </a14:m>
                <a:endParaRPr lang="en-GB" dirty="0"/>
              </a:p>
              <a:p>
                <a:pPr marL="457200" indent="-457200">
                  <a:buAutoNum type="alphaLcParenR"/>
                </a:pPr>
                <a:endParaRPr lang="en-US" dirty="0"/>
              </a:p>
              <a:p>
                <a:r>
                  <a:rPr lang="en-GB" dirty="0"/>
                  <a:t>c)    </a:t>
                </a:r>
                <a14:m>
                  <m:oMath xmlns:m="http://schemas.openxmlformats.org/officeDocument/2006/math">
                    <m:r>
                      <m:rPr>
                        <m:nor/>
                      </m:rPr>
                      <a:rPr lang="en-GB" dirty="0"/>
                      <m:t>62</m:t>
                    </m:r>
                    <m:r>
                      <m:rPr>
                        <m:nor/>
                      </m:rPr>
                      <a:rPr lang="en-US" dirty="0"/>
                      <m:t>%</m:t>
                    </m:r>
                  </m:oMath>
                </a14:m>
                <a:r>
                  <a:rPr lang="en-US" dirty="0"/>
                  <a:t>					d)	8%</a:t>
                </a:r>
              </a:p>
              <a:p>
                <a:pPr marL="457200" indent="-457200">
                  <a:buFontTx/>
                  <a:buAutoNum type="alphaLcParenR"/>
                </a:pPr>
                <a:endParaRPr lang="en-US" dirty="0"/>
              </a:p>
              <a:p>
                <a:r>
                  <a:rPr lang="en-US" dirty="0"/>
                  <a:t>e)   0.0125					f)	</a:t>
                </a:r>
                <a14:m>
                  <m:oMath xmlns:m="http://schemas.openxmlformats.org/officeDocument/2006/math">
                    <m:r>
                      <m:rPr>
                        <m:nor/>
                      </m:rPr>
                      <a:rPr lang="en-US" dirty="0"/>
                      <m:t>0.</m:t>
                    </m:r>
                    <m:r>
                      <m:rPr>
                        <m:nor/>
                      </m:rPr>
                      <a:rPr lang="en-GB" dirty="0"/>
                      <m:t>24</m:t>
                    </m:r>
                  </m:oMath>
                </a14:m>
                <a:endParaRPr lang="en-US" dirty="0"/>
              </a:p>
            </p:txBody>
          </p:sp>
        </mc:Choice>
        <mc:Fallback xmlns="">
          <p:sp>
            <p:nvSpPr>
              <p:cNvPr id="7" name="TextBox 6"/>
              <p:cNvSpPr txBox="1">
                <a:spLocks noRot="1" noChangeAspect="1" noMove="1" noResize="1" noEditPoints="1" noAdjustHandles="1" noChangeArrowheads="1" noChangeShapeType="1" noTextEdit="1"/>
              </p:cNvSpPr>
              <p:nvPr/>
            </p:nvSpPr>
            <p:spPr>
              <a:xfrm>
                <a:off x="4295468" y="5095454"/>
                <a:ext cx="6182498" cy="1631216"/>
              </a:xfrm>
              <a:prstGeom prst="rect">
                <a:avLst/>
              </a:prstGeom>
              <a:blipFill rotWithShape="1">
                <a:blip r:embed="rId4"/>
                <a:stretch>
                  <a:fillRect l="-1085" t="-1498" b="-6367"/>
                </a:stretch>
              </a:blipFill>
            </p:spPr>
            <p:txBody>
              <a:bodyPr/>
              <a:lstStyle/>
              <a:p>
                <a:r>
                  <a:rPr lang="en-GB">
                    <a:noFill/>
                  </a:rPr>
                  <a:t> </a:t>
                </a:r>
              </a:p>
            </p:txBody>
          </p:sp>
        </mc:Fallback>
      </mc:AlternateContent>
      <p:sp>
        <p:nvSpPr>
          <p:cNvPr id="8" name="TextBox 7"/>
          <p:cNvSpPr txBox="1"/>
          <p:nvPr/>
        </p:nvSpPr>
        <p:spPr>
          <a:xfrm>
            <a:off x="4009385" y="4562707"/>
            <a:ext cx="6293711" cy="769441"/>
          </a:xfrm>
          <a:prstGeom prst="rect">
            <a:avLst/>
          </a:prstGeom>
          <a:noFill/>
        </p:spPr>
        <p:txBody>
          <a:bodyPr wrap="none" rtlCol="0">
            <a:spAutoFit/>
          </a:bodyPr>
          <a:lstStyle/>
          <a:p>
            <a:pPr marL="457200" indent="-457200">
              <a:buFont typeface="+mj-lt"/>
              <a:buAutoNum type="arabicPeriod" startAt="3"/>
            </a:pPr>
            <a:r>
              <a:rPr lang="en-US" sz="2400" dirty="0"/>
              <a:t>Convert each of the following to fractions:</a:t>
            </a:r>
          </a:p>
          <a:p>
            <a:pPr marL="457200" indent="-457200">
              <a:buFont typeface="+mj-lt"/>
              <a:buAutoNum type="arabicPeriod" startAt="3"/>
            </a:pPr>
            <a:endParaRPr lang="en-US" dirty="0"/>
          </a:p>
        </p:txBody>
      </p:sp>
      <p:sp>
        <p:nvSpPr>
          <p:cNvPr id="9" name="TextBox 8"/>
          <p:cNvSpPr txBox="1"/>
          <p:nvPr/>
        </p:nvSpPr>
        <p:spPr>
          <a:xfrm>
            <a:off x="5788996" y="1154925"/>
            <a:ext cx="697627" cy="400110"/>
          </a:xfrm>
          <a:prstGeom prst="rect">
            <a:avLst/>
          </a:prstGeom>
          <a:noFill/>
        </p:spPr>
        <p:txBody>
          <a:bodyPr wrap="none" rtlCol="0">
            <a:spAutoFit/>
          </a:bodyPr>
          <a:lstStyle/>
          <a:p>
            <a:r>
              <a:rPr lang="en-US" dirty="0">
                <a:solidFill>
                  <a:srgbClr val="FF0000"/>
                </a:solidFill>
              </a:rPr>
              <a:t>73%</a:t>
            </a:r>
          </a:p>
        </p:txBody>
      </p:sp>
      <p:sp>
        <p:nvSpPr>
          <p:cNvPr id="10" name="TextBox 9"/>
          <p:cNvSpPr txBox="1"/>
          <p:nvPr/>
        </p:nvSpPr>
        <p:spPr>
          <a:xfrm>
            <a:off x="5817098" y="1629939"/>
            <a:ext cx="697627" cy="400110"/>
          </a:xfrm>
          <a:prstGeom prst="rect">
            <a:avLst/>
          </a:prstGeom>
          <a:noFill/>
        </p:spPr>
        <p:txBody>
          <a:bodyPr wrap="none" rtlCol="0">
            <a:spAutoFit/>
          </a:bodyPr>
          <a:lstStyle/>
          <a:p>
            <a:r>
              <a:rPr lang="en-US" dirty="0">
                <a:solidFill>
                  <a:srgbClr val="FF0000"/>
                </a:solidFill>
              </a:rPr>
              <a:t>60%</a:t>
            </a:r>
          </a:p>
        </p:txBody>
      </p:sp>
      <p:sp>
        <p:nvSpPr>
          <p:cNvPr id="11" name="TextBox 10"/>
          <p:cNvSpPr txBox="1"/>
          <p:nvPr/>
        </p:nvSpPr>
        <p:spPr>
          <a:xfrm>
            <a:off x="9182979" y="1126488"/>
            <a:ext cx="910827" cy="400110"/>
          </a:xfrm>
          <a:prstGeom prst="rect">
            <a:avLst/>
          </a:prstGeom>
          <a:noFill/>
        </p:spPr>
        <p:txBody>
          <a:bodyPr wrap="none" rtlCol="0">
            <a:spAutoFit/>
          </a:bodyPr>
          <a:lstStyle/>
          <a:p>
            <a:r>
              <a:rPr lang="en-US" dirty="0">
                <a:solidFill>
                  <a:srgbClr val="FF0000"/>
                </a:solidFill>
              </a:rPr>
              <a:t>62.5%</a:t>
            </a:r>
          </a:p>
        </p:txBody>
      </p:sp>
      <p:sp>
        <p:nvSpPr>
          <p:cNvPr id="12" name="TextBox 11"/>
          <p:cNvSpPr txBox="1"/>
          <p:nvPr/>
        </p:nvSpPr>
        <p:spPr>
          <a:xfrm>
            <a:off x="5790302" y="2061347"/>
            <a:ext cx="768159" cy="707886"/>
          </a:xfrm>
          <a:prstGeom prst="rect">
            <a:avLst/>
          </a:prstGeom>
          <a:noFill/>
        </p:spPr>
        <p:txBody>
          <a:bodyPr wrap="none" rtlCol="0">
            <a:spAutoFit/>
          </a:bodyPr>
          <a:lstStyle/>
          <a:p>
            <a:r>
              <a:rPr lang="en-US" dirty="0">
                <a:solidFill>
                  <a:srgbClr val="FF0000"/>
                </a:solidFill>
              </a:rPr>
              <a:t>2.5%</a:t>
            </a:r>
          </a:p>
          <a:p>
            <a:endParaRPr lang="en-US" dirty="0"/>
          </a:p>
        </p:txBody>
      </p:sp>
      <p:sp>
        <p:nvSpPr>
          <p:cNvPr id="13" name="TextBox 12"/>
          <p:cNvSpPr txBox="1"/>
          <p:nvPr/>
        </p:nvSpPr>
        <p:spPr>
          <a:xfrm>
            <a:off x="9211171" y="3576047"/>
            <a:ext cx="683200" cy="400110"/>
          </a:xfrm>
          <a:prstGeom prst="rect">
            <a:avLst/>
          </a:prstGeom>
          <a:noFill/>
        </p:spPr>
        <p:txBody>
          <a:bodyPr wrap="none" rtlCol="0">
            <a:spAutoFit/>
          </a:bodyPr>
          <a:lstStyle/>
          <a:p>
            <a:r>
              <a:rPr lang="en-US" dirty="0">
                <a:solidFill>
                  <a:srgbClr val="FF0000"/>
                </a:solidFill>
              </a:rPr>
              <a:t>0.04</a:t>
            </a:r>
          </a:p>
        </p:txBody>
      </p:sp>
      <p:sp>
        <p:nvSpPr>
          <p:cNvPr id="14" name="TextBox 13"/>
          <p:cNvSpPr txBox="1"/>
          <p:nvPr/>
        </p:nvSpPr>
        <p:spPr>
          <a:xfrm>
            <a:off x="9157351" y="1584237"/>
            <a:ext cx="910827" cy="400110"/>
          </a:xfrm>
          <a:prstGeom prst="rect">
            <a:avLst/>
          </a:prstGeom>
          <a:noFill/>
        </p:spPr>
        <p:txBody>
          <a:bodyPr wrap="none" rtlCol="0">
            <a:spAutoFit/>
          </a:bodyPr>
          <a:lstStyle/>
          <a:p>
            <a:r>
              <a:rPr lang="en-US" dirty="0">
                <a:solidFill>
                  <a:srgbClr val="FF0000"/>
                </a:solidFill>
              </a:rPr>
              <a:t>37.5%</a:t>
            </a:r>
          </a:p>
        </p:txBody>
      </p:sp>
      <p:sp>
        <p:nvSpPr>
          <p:cNvPr id="15" name="TextBox 14"/>
          <p:cNvSpPr txBox="1"/>
          <p:nvPr/>
        </p:nvSpPr>
        <p:spPr>
          <a:xfrm>
            <a:off x="9157351" y="2091191"/>
            <a:ext cx="697627" cy="707886"/>
          </a:xfrm>
          <a:prstGeom prst="rect">
            <a:avLst/>
          </a:prstGeom>
          <a:noFill/>
        </p:spPr>
        <p:txBody>
          <a:bodyPr wrap="none" rtlCol="0">
            <a:spAutoFit/>
          </a:bodyPr>
          <a:lstStyle/>
          <a:p>
            <a:r>
              <a:rPr lang="en-US" dirty="0">
                <a:solidFill>
                  <a:srgbClr val="FF0000"/>
                </a:solidFill>
              </a:rPr>
              <a:t>35%</a:t>
            </a:r>
          </a:p>
          <a:p>
            <a:endParaRPr lang="en-US" dirty="0"/>
          </a:p>
        </p:txBody>
      </p:sp>
      <p:sp>
        <p:nvSpPr>
          <p:cNvPr id="16" name="TextBox 15"/>
          <p:cNvSpPr txBox="1"/>
          <p:nvPr/>
        </p:nvSpPr>
        <p:spPr>
          <a:xfrm>
            <a:off x="5720061" y="3616428"/>
            <a:ext cx="540533" cy="400110"/>
          </a:xfrm>
          <a:prstGeom prst="rect">
            <a:avLst/>
          </a:prstGeom>
          <a:noFill/>
        </p:spPr>
        <p:txBody>
          <a:bodyPr wrap="none" rtlCol="0">
            <a:spAutoFit/>
          </a:bodyPr>
          <a:lstStyle/>
          <a:p>
            <a:r>
              <a:rPr lang="en-US" dirty="0">
                <a:solidFill>
                  <a:srgbClr val="FF0000"/>
                </a:solidFill>
              </a:rPr>
              <a:t>0.8</a:t>
            </a:r>
          </a:p>
        </p:txBody>
      </p:sp>
      <p:sp>
        <p:nvSpPr>
          <p:cNvPr id="18" name="TextBox 17"/>
          <p:cNvSpPr txBox="1"/>
          <p:nvPr/>
        </p:nvSpPr>
        <p:spPr>
          <a:xfrm>
            <a:off x="5714004" y="4059866"/>
            <a:ext cx="540533" cy="400110"/>
          </a:xfrm>
          <a:prstGeom prst="rect">
            <a:avLst/>
          </a:prstGeom>
          <a:noFill/>
        </p:spPr>
        <p:txBody>
          <a:bodyPr wrap="none" rtlCol="0">
            <a:spAutoFit/>
          </a:bodyPr>
          <a:lstStyle/>
          <a:p>
            <a:r>
              <a:rPr lang="en-US" dirty="0">
                <a:solidFill>
                  <a:srgbClr val="FF0000"/>
                </a:solidFill>
              </a:rPr>
              <a:t>1.5</a:t>
            </a:r>
          </a:p>
        </p:txBody>
      </p:sp>
      <p:sp>
        <p:nvSpPr>
          <p:cNvPr id="20" name="TextBox 19"/>
          <p:cNvSpPr txBox="1"/>
          <p:nvPr/>
        </p:nvSpPr>
        <p:spPr>
          <a:xfrm>
            <a:off x="5714003" y="3175937"/>
            <a:ext cx="683200" cy="400110"/>
          </a:xfrm>
          <a:prstGeom prst="rect">
            <a:avLst/>
          </a:prstGeom>
          <a:noFill/>
        </p:spPr>
        <p:txBody>
          <a:bodyPr wrap="none" rtlCol="0">
            <a:spAutoFit/>
          </a:bodyPr>
          <a:lstStyle/>
          <a:p>
            <a:r>
              <a:rPr lang="en-US" dirty="0">
                <a:solidFill>
                  <a:srgbClr val="FF0000"/>
                </a:solidFill>
              </a:rPr>
              <a:t>0.36</a:t>
            </a:r>
          </a:p>
        </p:txBody>
      </p:sp>
      <p:sp>
        <p:nvSpPr>
          <p:cNvPr id="21" name="TextBox 20"/>
          <p:cNvSpPr txBox="1"/>
          <p:nvPr/>
        </p:nvSpPr>
        <p:spPr>
          <a:xfrm>
            <a:off x="9211172" y="3117642"/>
            <a:ext cx="825867" cy="400110"/>
          </a:xfrm>
          <a:prstGeom prst="rect">
            <a:avLst/>
          </a:prstGeom>
          <a:noFill/>
        </p:spPr>
        <p:txBody>
          <a:bodyPr wrap="none" rtlCol="0">
            <a:spAutoFit/>
          </a:bodyPr>
          <a:lstStyle/>
          <a:p>
            <a:r>
              <a:rPr lang="en-US" dirty="0">
                <a:solidFill>
                  <a:srgbClr val="FF0000"/>
                </a:solidFill>
              </a:rPr>
              <a:t>0.875</a:t>
            </a:r>
          </a:p>
        </p:txBody>
      </p:sp>
      <p:sp>
        <p:nvSpPr>
          <p:cNvPr id="22" name="TextBox 21"/>
          <p:cNvSpPr txBox="1"/>
          <p:nvPr/>
        </p:nvSpPr>
        <p:spPr>
          <a:xfrm>
            <a:off x="9210693" y="4087130"/>
            <a:ext cx="683200" cy="400110"/>
          </a:xfrm>
          <a:prstGeom prst="rect">
            <a:avLst/>
          </a:prstGeom>
          <a:noFill/>
        </p:spPr>
        <p:txBody>
          <a:bodyPr wrap="none" rtlCol="0">
            <a:spAutoFit/>
          </a:bodyPr>
          <a:lstStyle/>
          <a:p>
            <a:r>
              <a:rPr lang="en-US" dirty="0">
                <a:solidFill>
                  <a:srgbClr val="FF0000"/>
                </a:solidFill>
              </a:rPr>
              <a:t>0.35</a:t>
            </a:r>
          </a:p>
        </p:txBody>
      </p:sp>
      <mc:AlternateContent xmlns:mc="http://schemas.openxmlformats.org/markup-compatibility/2006" xmlns:a14="http://schemas.microsoft.com/office/drawing/2010/main">
        <mc:Choice Requires="a14">
          <p:sp>
            <p:nvSpPr>
              <p:cNvPr id="23" name="TextBox 22"/>
              <p:cNvSpPr txBox="1"/>
              <p:nvPr/>
            </p:nvSpPr>
            <p:spPr>
              <a:xfrm>
                <a:off x="9461167" y="5075335"/>
                <a:ext cx="473206" cy="528863"/>
              </a:xfrm>
              <a:prstGeom prst="rect">
                <a:avLst/>
              </a:prstGeom>
              <a:noFill/>
            </p:spPr>
            <p:txBody>
              <a:bodyPr wrap="none" rtlCol="0">
                <a:spAutoFit/>
              </a:bodyPr>
              <a:lstStyle/>
              <a:p>
                <a14:m>
                  <m:oMath xmlns:m="http://schemas.openxmlformats.org/officeDocument/2006/math">
                    <m:f>
                      <m:fPr>
                        <m:ctrlPr>
                          <a:rPr lang="en-US" i="1">
                            <a:solidFill>
                              <a:srgbClr val="FF0000"/>
                            </a:solidFill>
                            <a:latin typeface="Cambria Math"/>
                          </a:rPr>
                        </m:ctrlPr>
                      </m:fPr>
                      <m:num>
                        <m:r>
                          <a:rPr lang="en-GB" i="1">
                            <a:solidFill>
                              <a:srgbClr val="FF0000"/>
                            </a:solidFill>
                            <a:latin typeface="Cambria Math" charset="0"/>
                          </a:rPr>
                          <m:t> 1</m:t>
                        </m:r>
                      </m:num>
                      <m:den>
                        <m:r>
                          <a:rPr lang="en-GB" i="1">
                            <a:solidFill>
                              <a:srgbClr val="FF0000"/>
                            </a:solidFill>
                            <a:latin typeface="Cambria Math" charset="0"/>
                          </a:rPr>
                          <m:t>20</m:t>
                        </m:r>
                      </m:den>
                    </m:f>
                  </m:oMath>
                </a14:m>
                <a:r>
                  <a:rPr lang="en-US" dirty="0">
                    <a:solidFill>
                      <a:srgbClr val="FF0000"/>
                    </a:solidFill>
                  </a:rPr>
                  <a:t> </a:t>
                </a:r>
              </a:p>
            </p:txBody>
          </p:sp>
        </mc:Choice>
        <mc:Fallback xmlns="">
          <p:sp>
            <p:nvSpPr>
              <p:cNvPr id="23" name="TextBox 22"/>
              <p:cNvSpPr txBox="1">
                <a:spLocks noRot="1" noChangeAspect="1" noMove="1" noResize="1" noEditPoints="1" noAdjustHandles="1" noChangeArrowheads="1" noChangeShapeType="1" noTextEdit="1"/>
              </p:cNvSpPr>
              <p:nvPr/>
            </p:nvSpPr>
            <p:spPr>
              <a:xfrm>
                <a:off x="9461167" y="5075335"/>
                <a:ext cx="473206" cy="528863"/>
              </a:xfrm>
              <a:prstGeom prst="rect">
                <a:avLst/>
              </a:prstGeom>
              <a:blipFill>
                <a:blip r:embed="rId5"/>
                <a:stretch>
                  <a:fillRect b="-23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6428557" y="5667874"/>
                <a:ext cx="514885" cy="529504"/>
              </a:xfrm>
              <a:prstGeom prst="rect">
                <a:avLst/>
              </a:prstGeom>
              <a:noFill/>
            </p:spPr>
            <p:txBody>
              <a:bodyPr wrap="none" rtlCol="0">
                <a:spAutoFit/>
              </a:bodyPr>
              <a:lstStyle/>
              <a:p>
                <a14:m>
                  <m:oMath xmlns:m="http://schemas.openxmlformats.org/officeDocument/2006/math">
                    <m:f>
                      <m:fPr>
                        <m:ctrlPr>
                          <a:rPr lang="en-US" i="1">
                            <a:solidFill>
                              <a:srgbClr val="FF0000"/>
                            </a:solidFill>
                            <a:latin typeface="Cambria Math"/>
                          </a:rPr>
                        </m:ctrlPr>
                      </m:fPr>
                      <m:num>
                        <m:r>
                          <a:rPr lang="en-GB" i="1">
                            <a:solidFill>
                              <a:srgbClr val="FF0000"/>
                            </a:solidFill>
                            <a:latin typeface="Cambria Math" charset="0"/>
                          </a:rPr>
                          <m:t> 31</m:t>
                        </m:r>
                      </m:num>
                      <m:den>
                        <m:r>
                          <a:rPr lang="en-GB" i="1">
                            <a:solidFill>
                              <a:srgbClr val="FF0000"/>
                            </a:solidFill>
                            <a:latin typeface="Cambria Math" charset="0"/>
                          </a:rPr>
                          <m:t>50</m:t>
                        </m:r>
                      </m:den>
                    </m:f>
                  </m:oMath>
                </a14:m>
                <a:r>
                  <a:rPr lang="en-US" dirty="0">
                    <a:solidFill>
                      <a:srgbClr val="FF0000"/>
                    </a:solidFill>
                  </a:rPr>
                  <a:t> </a:t>
                </a:r>
              </a:p>
            </p:txBody>
          </p:sp>
        </mc:Choice>
        <mc:Fallback xmlns="">
          <p:sp>
            <p:nvSpPr>
              <p:cNvPr id="24" name="TextBox 23"/>
              <p:cNvSpPr txBox="1">
                <a:spLocks noRot="1" noChangeAspect="1" noMove="1" noResize="1" noEditPoints="1" noAdjustHandles="1" noChangeArrowheads="1" noChangeShapeType="1" noTextEdit="1"/>
              </p:cNvSpPr>
              <p:nvPr/>
            </p:nvSpPr>
            <p:spPr>
              <a:xfrm>
                <a:off x="6428557" y="5667874"/>
                <a:ext cx="514885" cy="529504"/>
              </a:xfrm>
              <a:prstGeom prst="rect">
                <a:avLst/>
              </a:prstGeom>
              <a:blipFill>
                <a:blip r:embed="rId6"/>
                <a:stretch>
                  <a:fillRect b="-23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5723164" y="5090176"/>
                <a:ext cx="731290" cy="529504"/>
              </a:xfrm>
              <a:prstGeom prst="rect">
                <a:avLst/>
              </a:prstGeom>
              <a:noFill/>
            </p:spPr>
            <p:txBody>
              <a:bodyPr wrap="none" rtlCol="0">
                <a:spAutoFit/>
              </a:bodyPr>
              <a:lstStyle/>
              <a:p>
                <a14:m>
                  <m:oMath xmlns:m="http://schemas.openxmlformats.org/officeDocument/2006/math">
                    <m:f>
                      <m:fPr>
                        <m:ctrlPr>
                          <a:rPr lang="en-US" i="1">
                            <a:solidFill>
                              <a:srgbClr val="FF0000"/>
                            </a:solidFill>
                            <a:latin typeface="Cambria Math"/>
                          </a:rPr>
                        </m:ctrlPr>
                      </m:fPr>
                      <m:num>
                        <m:r>
                          <a:rPr lang="en-GB" i="1">
                            <a:solidFill>
                              <a:srgbClr val="FF0000"/>
                            </a:solidFill>
                            <a:latin typeface="Cambria Math" charset="0"/>
                          </a:rPr>
                          <m:t> 32</m:t>
                        </m:r>
                      </m:num>
                      <m:den>
                        <m:r>
                          <a:rPr lang="en-GB" i="1">
                            <a:solidFill>
                              <a:srgbClr val="FF0000"/>
                            </a:solidFill>
                            <a:latin typeface="Cambria Math" charset="0"/>
                          </a:rPr>
                          <m:t>100</m:t>
                        </m:r>
                      </m:den>
                    </m:f>
                  </m:oMath>
                </a14:m>
                <a:r>
                  <a:rPr lang="en-US" dirty="0">
                    <a:solidFill>
                      <a:srgbClr val="FF0000"/>
                    </a:solidFill>
                  </a:rPr>
                  <a:t> =</a:t>
                </a:r>
              </a:p>
            </p:txBody>
          </p:sp>
        </mc:Choice>
        <mc:Fallback xmlns="">
          <p:sp>
            <p:nvSpPr>
              <p:cNvPr id="25" name="TextBox 24"/>
              <p:cNvSpPr txBox="1">
                <a:spLocks noRot="1" noChangeAspect="1" noMove="1" noResize="1" noEditPoints="1" noAdjustHandles="1" noChangeArrowheads="1" noChangeShapeType="1" noTextEdit="1"/>
              </p:cNvSpPr>
              <p:nvPr/>
            </p:nvSpPr>
            <p:spPr>
              <a:xfrm>
                <a:off x="5723164" y="5090176"/>
                <a:ext cx="731290" cy="529504"/>
              </a:xfrm>
              <a:prstGeom prst="rect">
                <a:avLst/>
              </a:prstGeom>
              <a:blipFill>
                <a:blip r:embed="rId7"/>
                <a:stretch>
                  <a:fillRect r="-6897"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Rectangle 27"/>
              <p:cNvSpPr/>
              <p:nvPr/>
            </p:nvSpPr>
            <p:spPr>
              <a:xfrm>
                <a:off x="6428556" y="5096601"/>
                <a:ext cx="473206" cy="529504"/>
              </a:xfrm>
              <a:prstGeom prst="rect">
                <a:avLst/>
              </a:prstGeom>
            </p:spPr>
            <p:txBody>
              <a:bodyPr wrap="none">
                <a:spAutoFit/>
              </a:bodyPr>
              <a:lstStyle/>
              <a:p>
                <a14:m>
                  <m:oMath xmlns:m="http://schemas.openxmlformats.org/officeDocument/2006/math">
                    <m:f>
                      <m:fPr>
                        <m:ctrlPr>
                          <a:rPr lang="en-US" i="1">
                            <a:solidFill>
                              <a:srgbClr val="FF0000"/>
                            </a:solidFill>
                            <a:latin typeface="Cambria Math"/>
                          </a:rPr>
                        </m:ctrlPr>
                      </m:fPr>
                      <m:num>
                        <m:r>
                          <a:rPr lang="en-GB" i="1">
                            <a:solidFill>
                              <a:srgbClr val="FF0000"/>
                            </a:solidFill>
                            <a:latin typeface="Cambria Math" charset="0"/>
                          </a:rPr>
                          <m:t> 8</m:t>
                        </m:r>
                      </m:num>
                      <m:den>
                        <m:r>
                          <a:rPr lang="en-GB" i="1">
                            <a:solidFill>
                              <a:srgbClr val="FF0000"/>
                            </a:solidFill>
                            <a:latin typeface="Cambria Math" charset="0"/>
                          </a:rPr>
                          <m:t>25</m:t>
                        </m:r>
                      </m:den>
                    </m:f>
                  </m:oMath>
                </a14:m>
                <a:r>
                  <a:rPr lang="en-US" dirty="0">
                    <a:solidFill>
                      <a:srgbClr val="FF0000"/>
                    </a:solidFill>
                  </a:rPr>
                  <a:t> </a:t>
                </a:r>
              </a:p>
            </p:txBody>
          </p:sp>
        </mc:Choice>
        <mc:Fallback xmlns="">
          <p:sp>
            <p:nvSpPr>
              <p:cNvPr id="28" name="Rectangle 27"/>
              <p:cNvSpPr>
                <a:spLocks noRot="1" noChangeAspect="1" noMove="1" noResize="1" noEditPoints="1" noAdjustHandles="1" noChangeArrowheads="1" noChangeShapeType="1" noTextEdit="1"/>
              </p:cNvSpPr>
              <p:nvPr/>
            </p:nvSpPr>
            <p:spPr>
              <a:xfrm>
                <a:off x="6428556" y="5096601"/>
                <a:ext cx="473206" cy="529504"/>
              </a:xfrm>
              <a:prstGeom prst="rect">
                <a:avLst/>
              </a:prstGeom>
              <a:blipFill>
                <a:blip r:embed="rId8"/>
                <a:stretch>
                  <a:fillRect b="-23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5697266" y="5701877"/>
                <a:ext cx="731290" cy="837280"/>
              </a:xfrm>
              <a:prstGeom prst="rect">
                <a:avLst/>
              </a:prstGeom>
              <a:noFill/>
            </p:spPr>
            <p:txBody>
              <a:bodyPr wrap="none" rtlCol="0">
                <a:spAutoFit/>
              </a:bodyPr>
              <a:lstStyle/>
              <a:p>
                <a14:m>
                  <m:oMath xmlns:m="http://schemas.openxmlformats.org/officeDocument/2006/math">
                    <m:f>
                      <m:fPr>
                        <m:ctrlPr>
                          <a:rPr lang="en-US" i="1">
                            <a:solidFill>
                              <a:srgbClr val="FF0000"/>
                            </a:solidFill>
                            <a:latin typeface="Cambria Math"/>
                          </a:rPr>
                        </m:ctrlPr>
                      </m:fPr>
                      <m:num>
                        <m:r>
                          <a:rPr lang="en-GB" i="1">
                            <a:solidFill>
                              <a:srgbClr val="FF0000"/>
                            </a:solidFill>
                            <a:latin typeface="Cambria Math" charset="0"/>
                          </a:rPr>
                          <m:t> 62</m:t>
                        </m:r>
                      </m:num>
                      <m:den>
                        <m:r>
                          <a:rPr lang="en-GB" i="1">
                            <a:solidFill>
                              <a:srgbClr val="FF0000"/>
                            </a:solidFill>
                            <a:latin typeface="Cambria Math" charset="0"/>
                          </a:rPr>
                          <m:t>100</m:t>
                        </m:r>
                      </m:den>
                    </m:f>
                  </m:oMath>
                </a14:m>
                <a:r>
                  <a:rPr lang="en-US" dirty="0">
                    <a:solidFill>
                      <a:srgbClr val="FF0000"/>
                    </a:solidFill>
                  </a:rPr>
                  <a:t> =</a:t>
                </a:r>
              </a:p>
              <a:p>
                <a:endParaRPr lang="en-US" dirty="0"/>
              </a:p>
            </p:txBody>
          </p:sp>
        </mc:Choice>
        <mc:Fallback xmlns="">
          <p:sp>
            <p:nvSpPr>
              <p:cNvPr id="29" name="TextBox 28"/>
              <p:cNvSpPr txBox="1">
                <a:spLocks noRot="1" noChangeAspect="1" noMove="1" noResize="1" noEditPoints="1" noAdjustHandles="1" noChangeArrowheads="1" noChangeShapeType="1" noTextEdit="1"/>
              </p:cNvSpPr>
              <p:nvPr/>
            </p:nvSpPr>
            <p:spPr>
              <a:xfrm>
                <a:off x="5697266" y="5701877"/>
                <a:ext cx="731290" cy="837280"/>
              </a:xfrm>
              <a:prstGeom prst="rect">
                <a:avLst/>
              </a:prstGeom>
              <a:blipFill>
                <a:blip r:embed="rId9"/>
                <a:stretch>
                  <a:fillRect r="-689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9499849" y="6211548"/>
                <a:ext cx="473206" cy="529504"/>
              </a:xfrm>
              <a:prstGeom prst="rect">
                <a:avLst/>
              </a:prstGeom>
              <a:noFill/>
            </p:spPr>
            <p:txBody>
              <a:bodyPr wrap="none" rtlCol="0">
                <a:spAutoFit/>
              </a:bodyPr>
              <a:lstStyle/>
              <a:p>
                <a14:m>
                  <m:oMath xmlns:m="http://schemas.openxmlformats.org/officeDocument/2006/math">
                    <m:f>
                      <m:fPr>
                        <m:ctrlPr>
                          <a:rPr lang="en-US" i="1">
                            <a:solidFill>
                              <a:srgbClr val="FF0000"/>
                            </a:solidFill>
                            <a:latin typeface="Cambria Math"/>
                          </a:rPr>
                        </m:ctrlPr>
                      </m:fPr>
                      <m:num>
                        <m:r>
                          <a:rPr lang="en-GB" i="1">
                            <a:solidFill>
                              <a:srgbClr val="FF0000"/>
                            </a:solidFill>
                            <a:latin typeface="Cambria Math" charset="0"/>
                          </a:rPr>
                          <m:t> 6</m:t>
                        </m:r>
                      </m:num>
                      <m:den>
                        <m:r>
                          <a:rPr lang="en-GB" i="1">
                            <a:solidFill>
                              <a:srgbClr val="FF0000"/>
                            </a:solidFill>
                            <a:latin typeface="Cambria Math" charset="0"/>
                          </a:rPr>
                          <m:t>25</m:t>
                        </m:r>
                      </m:den>
                    </m:f>
                  </m:oMath>
                </a14:m>
                <a:r>
                  <a:rPr lang="en-US" dirty="0"/>
                  <a:t> </a:t>
                </a:r>
              </a:p>
            </p:txBody>
          </p:sp>
        </mc:Choice>
        <mc:Fallback xmlns="">
          <p:sp>
            <p:nvSpPr>
              <p:cNvPr id="30" name="TextBox 29"/>
              <p:cNvSpPr txBox="1">
                <a:spLocks noRot="1" noChangeAspect="1" noMove="1" noResize="1" noEditPoints="1" noAdjustHandles="1" noChangeArrowheads="1" noChangeShapeType="1" noTextEdit="1"/>
              </p:cNvSpPr>
              <p:nvPr/>
            </p:nvSpPr>
            <p:spPr>
              <a:xfrm>
                <a:off x="9499849" y="6211548"/>
                <a:ext cx="473206" cy="529504"/>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8557149" y="5655975"/>
                <a:ext cx="731290" cy="837280"/>
              </a:xfrm>
              <a:prstGeom prst="rect">
                <a:avLst/>
              </a:prstGeom>
              <a:noFill/>
            </p:spPr>
            <p:txBody>
              <a:bodyPr wrap="none" rtlCol="0">
                <a:spAutoFit/>
              </a:bodyPr>
              <a:lstStyle/>
              <a:p>
                <a14:m>
                  <m:oMath xmlns:m="http://schemas.openxmlformats.org/officeDocument/2006/math">
                    <m:f>
                      <m:fPr>
                        <m:ctrlPr>
                          <a:rPr lang="en-US" i="1">
                            <a:solidFill>
                              <a:srgbClr val="FF0000"/>
                            </a:solidFill>
                            <a:latin typeface="Cambria Math"/>
                          </a:rPr>
                        </m:ctrlPr>
                      </m:fPr>
                      <m:num>
                        <m:r>
                          <a:rPr lang="en-GB" i="1">
                            <a:solidFill>
                              <a:srgbClr val="FF0000"/>
                            </a:solidFill>
                            <a:latin typeface="Cambria Math" charset="0"/>
                          </a:rPr>
                          <m:t> 8</m:t>
                        </m:r>
                      </m:num>
                      <m:den>
                        <m:r>
                          <a:rPr lang="en-GB" i="1">
                            <a:solidFill>
                              <a:srgbClr val="FF0000"/>
                            </a:solidFill>
                            <a:latin typeface="Cambria Math" charset="0"/>
                          </a:rPr>
                          <m:t>100</m:t>
                        </m:r>
                      </m:den>
                    </m:f>
                  </m:oMath>
                </a14:m>
                <a:r>
                  <a:rPr lang="en-US" dirty="0">
                    <a:solidFill>
                      <a:srgbClr val="FF0000"/>
                    </a:solidFill>
                  </a:rPr>
                  <a:t> =</a:t>
                </a:r>
              </a:p>
              <a:p>
                <a:endParaRPr lang="en-US" dirty="0"/>
              </a:p>
            </p:txBody>
          </p:sp>
        </mc:Choice>
        <mc:Fallback xmlns="">
          <p:sp>
            <p:nvSpPr>
              <p:cNvPr id="31" name="TextBox 30"/>
              <p:cNvSpPr txBox="1">
                <a:spLocks noRot="1" noChangeAspect="1" noMove="1" noResize="1" noEditPoints="1" noAdjustHandles="1" noChangeArrowheads="1" noChangeShapeType="1" noTextEdit="1"/>
              </p:cNvSpPr>
              <p:nvPr/>
            </p:nvSpPr>
            <p:spPr>
              <a:xfrm>
                <a:off x="8557149" y="5655975"/>
                <a:ext cx="731290" cy="837280"/>
              </a:xfrm>
              <a:prstGeom prst="rect">
                <a:avLst/>
              </a:prstGeom>
              <a:blipFill>
                <a:blip r:embed="rId11"/>
                <a:stretch>
                  <a:fillRect r="-689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360" name="TextBox 15359"/>
              <p:cNvSpPr txBox="1"/>
              <p:nvPr/>
            </p:nvSpPr>
            <p:spPr>
              <a:xfrm>
                <a:off x="9458171" y="5645029"/>
                <a:ext cx="514885" cy="529504"/>
              </a:xfrm>
              <a:prstGeom prst="rect">
                <a:avLst/>
              </a:prstGeom>
              <a:noFill/>
            </p:spPr>
            <p:txBody>
              <a:bodyPr wrap="none" rtlCol="0">
                <a:spAutoFit/>
              </a:bodyPr>
              <a:lstStyle/>
              <a:p>
                <a14:m>
                  <m:oMath xmlns:m="http://schemas.openxmlformats.org/officeDocument/2006/math">
                    <m:f>
                      <m:fPr>
                        <m:ctrlPr>
                          <a:rPr lang="en-US" i="1">
                            <a:solidFill>
                              <a:srgbClr val="FF0000"/>
                            </a:solidFill>
                            <a:latin typeface="Cambria Math"/>
                          </a:rPr>
                        </m:ctrlPr>
                      </m:fPr>
                      <m:num>
                        <m:r>
                          <a:rPr lang="en-GB" i="1">
                            <a:solidFill>
                              <a:srgbClr val="FF0000"/>
                            </a:solidFill>
                            <a:latin typeface="Cambria Math" charset="0"/>
                          </a:rPr>
                          <m:t> 2</m:t>
                        </m:r>
                      </m:num>
                      <m:den>
                        <m:r>
                          <a:rPr lang="en-GB" i="1">
                            <a:solidFill>
                              <a:srgbClr val="FF0000"/>
                            </a:solidFill>
                            <a:latin typeface="Cambria Math" charset="0"/>
                          </a:rPr>
                          <m:t> 25</m:t>
                        </m:r>
                      </m:den>
                    </m:f>
                  </m:oMath>
                </a14:m>
                <a:r>
                  <a:rPr lang="en-US" dirty="0"/>
                  <a:t> </a:t>
                </a:r>
              </a:p>
            </p:txBody>
          </p:sp>
        </mc:Choice>
        <mc:Fallback xmlns="">
          <p:sp>
            <p:nvSpPr>
              <p:cNvPr id="15360" name="TextBox 15359"/>
              <p:cNvSpPr txBox="1">
                <a:spLocks noRot="1" noChangeAspect="1" noMove="1" noResize="1" noEditPoints="1" noAdjustHandles="1" noChangeArrowheads="1" noChangeShapeType="1" noTextEdit="1"/>
              </p:cNvSpPr>
              <p:nvPr/>
            </p:nvSpPr>
            <p:spPr>
              <a:xfrm>
                <a:off x="9458171" y="5645029"/>
                <a:ext cx="514885" cy="529504"/>
              </a:xfrm>
              <a:prstGeom prst="rect">
                <a:avLst/>
              </a:prstGeom>
              <a:blipFill>
                <a:blip r:embed="rId12"/>
                <a:stretch>
                  <a:fillRect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361" name="TextBox 15360"/>
              <p:cNvSpPr txBox="1"/>
              <p:nvPr/>
            </p:nvSpPr>
            <p:spPr>
              <a:xfrm>
                <a:off x="8557149" y="6211548"/>
                <a:ext cx="731290" cy="529504"/>
              </a:xfrm>
              <a:prstGeom prst="rect">
                <a:avLst/>
              </a:prstGeom>
              <a:noFill/>
            </p:spPr>
            <p:txBody>
              <a:bodyPr wrap="none" rtlCol="0">
                <a:spAutoFit/>
              </a:bodyPr>
              <a:lstStyle/>
              <a:p>
                <a14:m>
                  <m:oMath xmlns:m="http://schemas.openxmlformats.org/officeDocument/2006/math">
                    <m:f>
                      <m:fPr>
                        <m:ctrlPr>
                          <a:rPr lang="en-US" i="1">
                            <a:solidFill>
                              <a:srgbClr val="FF0000"/>
                            </a:solidFill>
                            <a:latin typeface="Cambria Math"/>
                          </a:rPr>
                        </m:ctrlPr>
                      </m:fPr>
                      <m:num>
                        <m:r>
                          <a:rPr lang="en-GB" i="1">
                            <a:solidFill>
                              <a:srgbClr val="FF0000"/>
                            </a:solidFill>
                            <a:latin typeface="Cambria Math" charset="0"/>
                          </a:rPr>
                          <m:t> 24</m:t>
                        </m:r>
                      </m:num>
                      <m:den>
                        <m:r>
                          <a:rPr lang="en-GB" i="1">
                            <a:solidFill>
                              <a:srgbClr val="FF0000"/>
                            </a:solidFill>
                            <a:latin typeface="Cambria Math" charset="0"/>
                          </a:rPr>
                          <m:t>100</m:t>
                        </m:r>
                      </m:den>
                    </m:f>
                  </m:oMath>
                </a14:m>
                <a:r>
                  <a:rPr lang="en-US" dirty="0">
                    <a:solidFill>
                      <a:srgbClr val="FF0000"/>
                    </a:solidFill>
                  </a:rPr>
                  <a:t> =</a:t>
                </a:r>
              </a:p>
            </p:txBody>
          </p:sp>
        </mc:Choice>
        <mc:Fallback xmlns="">
          <p:sp>
            <p:nvSpPr>
              <p:cNvPr id="15361" name="TextBox 15360"/>
              <p:cNvSpPr txBox="1">
                <a:spLocks noRot="1" noChangeAspect="1" noMove="1" noResize="1" noEditPoints="1" noAdjustHandles="1" noChangeArrowheads="1" noChangeShapeType="1" noTextEdit="1"/>
              </p:cNvSpPr>
              <p:nvPr/>
            </p:nvSpPr>
            <p:spPr>
              <a:xfrm>
                <a:off x="8557149" y="6211548"/>
                <a:ext cx="731290" cy="529504"/>
              </a:xfrm>
              <a:prstGeom prst="rect">
                <a:avLst/>
              </a:prstGeom>
              <a:blipFill>
                <a:blip r:embed="rId13"/>
                <a:stretch>
                  <a:fillRect r="-6897" b="-4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364" name="TextBox 15363"/>
              <p:cNvSpPr txBox="1"/>
              <p:nvPr/>
            </p:nvSpPr>
            <p:spPr>
              <a:xfrm>
                <a:off x="5624682" y="6268515"/>
                <a:ext cx="949299" cy="533929"/>
              </a:xfrm>
              <a:prstGeom prst="rect">
                <a:avLst/>
              </a:prstGeom>
              <a:noFill/>
            </p:spPr>
            <p:txBody>
              <a:bodyPr wrap="none" rtlCol="0">
                <a:spAutoFit/>
              </a:bodyPr>
              <a:lstStyle/>
              <a:p>
                <a14:m>
                  <m:oMath xmlns:m="http://schemas.openxmlformats.org/officeDocument/2006/math">
                    <m:f>
                      <m:fPr>
                        <m:ctrlPr>
                          <a:rPr lang="en-US" i="1">
                            <a:solidFill>
                              <a:srgbClr val="FF0000"/>
                            </a:solidFill>
                            <a:latin typeface="Cambria Math"/>
                          </a:rPr>
                        </m:ctrlPr>
                      </m:fPr>
                      <m:num>
                        <m:r>
                          <a:rPr lang="en-GB" i="1">
                            <a:solidFill>
                              <a:srgbClr val="FF0000"/>
                            </a:solidFill>
                            <a:latin typeface="Cambria Math" charset="0"/>
                          </a:rPr>
                          <m:t> 125</m:t>
                        </m:r>
                      </m:num>
                      <m:den>
                        <m:r>
                          <a:rPr lang="en-GB" i="1">
                            <a:solidFill>
                              <a:srgbClr val="FF0000"/>
                            </a:solidFill>
                            <a:latin typeface="Cambria Math" charset="0"/>
                          </a:rPr>
                          <m:t>10000</m:t>
                        </m:r>
                      </m:den>
                    </m:f>
                  </m:oMath>
                </a14:m>
                <a:r>
                  <a:rPr lang="en-US" dirty="0">
                    <a:solidFill>
                      <a:srgbClr val="FF0000"/>
                    </a:solidFill>
                  </a:rPr>
                  <a:t> =</a:t>
                </a:r>
              </a:p>
            </p:txBody>
          </p:sp>
        </mc:Choice>
        <mc:Fallback xmlns="">
          <p:sp>
            <p:nvSpPr>
              <p:cNvPr id="15364" name="TextBox 15363"/>
              <p:cNvSpPr txBox="1">
                <a:spLocks noRot="1" noChangeAspect="1" noMove="1" noResize="1" noEditPoints="1" noAdjustHandles="1" noChangeArrowheads="1" noChangeShapeType="1" noTextEdit="1"/>
              </p:cNvSpPr>
              <p:nvPr/>
            </p:nvSpPr>
            <p:spPr>
              <a:xfrm>
                <a:off x="5624682" y="6268515"/>
                <a:ext cx="949299" cy="533929"/>
              </a:xfrm>
              <a:prstGeom prst="rect">
                <a:avLst/>
              </a:prstGeom>
              <a:blipFill>
                <a:blip r:embed="rId14"/>
                <a:stretch>
                  <a:fillRect r="-3947" b="-4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365" name="TextBox 15364"/>
              <p:cNvSpPr txBox="1"/>
              <p:nvPr/>
            </p:nvSpPr>
            <p:spPr>
              <a:xfrm>
                <a:off x="6439783" y="6272939"/>
                <a:ext cx="473206" cy="529056"/>
              </a:xfrm>
              <a:prstGeom prst="rect">
                <a:avLst/>
              </a:prstGeom>
              <a:noFill/>
            </p:spPr>
            <p:txBody>
              <a:bodyPr wrap="none" rtlCol="0">
                <a:spAutoFit/>
              </a:bodyPr>
              <a:lstStyle/>
              <a:p>
                <a14:m>
                  <m:oMath xmlns:m="http://schemas.openxmlformats.org/officeDocument/2006/math">
                    <m:f>
                      <m:fPr>
                        <m:ctrlPr>
                          <a:rPr lang="en-US" i="1">
                            <a:solidFill>
                              <a:srgbClr val="FF0000"/>
                            </a:solidFill>
                            <a:latin typeface="Cambria Math"/>
                          </a:rPr>
                        </m:ctrlPr>
                      </m:fPr>
                      <m:num>
                        <m:r>
                          <a:rPr lang="en-GB" i="1">
                            <a:solidFill>
                              <a:srgbClr val="FF0000"/>
                            </a:solidFill>
                            <a:latin typeface="Cambria Math" charset="0"/>
                          </a:rPr>
                          <m:t> 1</m:t>
                        </m:r>
                      </m:num>
                      <m:den>
                        <m:r>
                          <a:rPr lang="en-GB" i="1">
                            <a:solidFill>
                              <a:srgbClr val="FF0000"/>
                            </a:solidFill>
                            <a:latin typeface="Cambria Math" charset="0"/>
                          </a:rPr>
                          <m:t>80</m:t>
                        </m:r>
                      </m:den>
                    </m:f>
                  </m:oMath>
                </a14:m>
                <a:r>
                  <a:rPr lang="en-US" dirty="0"/>
                  <a:t> </a:t>
                </a:r>
              </a:p>
            </p:txBody>
          </p:sp>
        </mc:Choice>
        <mc:Fallback xmlns="">
          <p:sp>
            <p:nvSpPr>
              <p:cNvPr id="15365" name="TextBox 15364"/>
              <p:cNvSpPr txBox="1">
                <a:spLocks noRot="1" noChangeAspect="1" noMove="1" noResize="1" noEditPoints="1" noAdjustHandles="1" noChangeArrowheads="1" noChangeShapeType="1" noTextEdit="1"/>
              </p:cNvSpPr>
              <p:nvPr/>
            </p:nvSpPr>
            <p:spPr>
              <a:xfrm>
                <a:off x="6439783" y="6272939"/>
                <a:ext cx="473206" cy="529056"/>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366" name="TextBox 15365"/>
              <p:cNvSpPr txBox="1"/>
              <p:nvPr/>
            </p:nvSpPr>
            <p:spPr>
              <a:xfrm>
                <a:off x="8553099" y="5056619"/>
                <a:ext cx="731290" cy="841705"/>
              </a:xfrm>
              <a:prstGeom prst="rect">
                <a:avLst/>
              </a:prstGeom>
              <a:noFill/>
            </p:spPr>
            <p:txBody>
              <a:bodyPr wrap="none" rtlCol="0">
                <a:spAutoFit/>
              </a:bodyPr>
              <a:lstStyle/>
              <a:p>
                <a14:m>
                  <m:oMath xmlns:m="http://schemas.openxmlformats.org/officeDocument/2006/math">
                    <m:f>
                      <m:fPr>
                        <m:ctrlPr>
                          <a:rPr lang="en-US" i="1">
                            <a:solidFill>
                              <a:srgbClr val="FF0000"/>
                            </a:solidFill>
                            <a:latin typeface="Cambria Math"/>
                          </a:rPr>
                        </m:ctrlPr>
                      </m:fPr>
                      <m:num>
                        <m:r>
                          <a:rPr lang="en-GB" i="1">
                            <a:solidFill>
                              <a:srgbClr val="FF0000"/>
                            </a:solidFill>
                            <a:latin typeface="Cambria Math" charset="0"/>
                          </a:rPr>
                          <m:t> 5</m:t>
                        </m:r>
                      </m:num>
                      <m:den>
                        <m:r>
                          <a:rPr lang="en-GB" i="1">
                            <a:solidFill>
                              <a:srgbClr val="FF0000"/>
                            </a:solidFill>
                            <a:latin typeface="Cambria Math" charset="0"/>
                          </a:rPr>
                          <m:t>100</m:t>
                        </m:r>
                      </m:den>
                    </m:f>
                  </m:oMath>
                </a14:m>
                <a:r>
                  <a:rPr lang="en-US" dirty="0">
                    <a:solidFill>
                      <a:srgbClr val="FF0000"/>
                    </a:solidFill>
                  </a:rPr>
                  <a:t> =</a:t>
                </a:r>
              </a:p>
              <a:p>
                <a:endParaRPr lang="en-US" dirty="0"/>
              </a:p>
            </p:txBody>
          </p:sp>
        </mc:Choice>
        <mc:Fallback xmlns="">
          <p:sp>
            <p:nvSpPr>
              <p:cNvPr id="15366" name="TextBox 15365"/>
              <p:cNvSpPr txBox="1">
                <a:spLocks noRot="1" noChangeAspect="1" noMove="1" noResize="1" noEditPoints="1" noAdjustHandles="1" noChangeArrowheads="1" noChangeShapeType="1" noTextEdit="1"/>
              </p:cNvSpPr>
              <p:nvPr/>
            </p:nvSpPr>
            <p:spPr>
              <a:xfrm>
                <a:off x="8553099" y="5056619"/>
                <a:ext cx="731290" cy="841705"/>
              </a:xfrm>
              <a:prstGeom prst="rect">
                <a:avLst/>
              </a:prstGeom>
              <a:blipFill>
                <a:blip r:embed="rId16"/>
                <a:stretch>
                  <a:fillRect r="-6780"/>
                </a:stretch>
              </a:blipFill>
            </p:spPr>
            <p:txBody>
              <a:bodyPr/>
              <a:lstStyle/>
              <a:p>
                <a:r>
                  <a:rPr lang="en-US">
                    <a:noFill/>
                  </a:rPr>
                  <a:t> </a:t>
                </a:r>
              </a:p>
            </p:txBody>
          </p:sp>
        </mc:Fallback>
      </mc:AlternateContent>
      <p:sp>
        <p:nvSpPr>
          <p:cNvPr id="36"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1920441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8"/>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7"/>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5"/>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5366"/>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23"/>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29"/>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24"/>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31"/>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15360"/>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15364"/>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15365"/>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15361"/>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P spid="7" grpId="0"/>
      <p:bldP spid="8" grpId="0"/>
      <p:bldP spid="9" grpId="0"/>
      <p:bldP spid="10" grpId="0"/>
      <p:bldP spid="11" grpId="0"/>
      <p:bldP spid="12" grpId="0"/>
      <p:bldP spid="13" grpId="0"/>
      <p:bldP spid="14" grpId="0"/>
      <p:bldP spid="15" grpId="0"/>
      <p:bldP spid="16" grpId="0"/>
      <p:bldP spid="18" grpId="0"/>
      <p:bldP spid="20" grpId="0"/>
      <p:bldP spid="21" grpId="0"/>
      <p:bldP spid="22" grpId="0"/>
      <p:bldP spid="23" grpId="0"/>
      <p:bldP spid="24" grpId="0"/>
      <p:bldP spid="25" grpId="0"/>
      <p:bldP spid="28" grpId="0"/>
      <p:bldP spid="29" grpId="0"/>
      <p:bldP spid="30" grpId="0"/>
      <p:bldP spid="31" grpId="0"/>
      <p:bldP spid="15360" grpId="0"/>
      <p:bldP spid="15361" grpId="0"/>
      <p:bldP spid="15364" grpId="0"/>
      <p:bldP spid="15365" grpId="0"/>
      <p:bldP spid="1536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xmlns="" id="{8B52B4C6-DA2B-0547-97B0-9A9D90264677}"/>
              </a:ext>
            </a:extLst>
          </p:cNvPr>
          <p:cNvSpPr txBox="1">
            <a:spLocks noChangeArrowheads="1"/>
          </p:cNvSpPr>
          <p:nvPr/>
        </p:nvSpPr>
        <p:spPr bwMode="auto">
          <a:xfrm>
            <a:off x="2207568" y="25844"/>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1: Review</a:t>
            </a:r>
          </a:p>
        </p:txBody>
      </p:sp>
      <p:sp>
        <p:nvSpPr>
          <p:cNvPr id="9"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1</a:t>
            </a:r>
          </a:p>
        </p:txBody>
      </p:sp>
      <p:sp>
        <p:nvSpPr>
          <p:cNvPr id="10"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7568" y="913066"/>
            <a:ext cx="99844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first Section.</a:t>
            </a:r>
          </a:p>
        </p:txBody>
      </p:sp>
      <p:sp>
        <p:nvSpPr>
          <p:cNvPr id="11"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6809" y="2829809"/>
            <a:ext cx="99851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7568" y="1689622"/>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12">
            <a:extLst>
              <a:ext uri="{FF2B5EF4-FFF2-40B4-BE49-F238E27FC236}">
                <a16:creationId xmlns:a16="http://schemas.microsoft.com/office/drawing/2014/main" xmlns="" id="{61145AA3-138E-F040-BCA6-F2E25BC3753E}"/>
              </a:ext>
            </a:extLst>
          </p:cNvPr>
          <p:cNvSpPr txBox="1">
            <a:spLocks noChangeArrowheads="1"/>
          </p:cNvSpPr>
          <p:nvPr/>
        </p:nvSpPr>
        <p:spPr bwMode="auto">
          <a:xfrm>
            <a:off x="2207568" y="4111953"/>
            <a:ext cx="99844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511504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16471" y="65794"/>
            <a:ext cx="987568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Percentage of Quantities</a:t>
            </a:r>
          </a:p>
        </p:txBody>
      </p:sp>
      <p:sp>
        <p:nvSpPr>
          <p:cNvPr id="2" name="TextBox 1"/>
          <p:cNvSpPr txBox="1"/>
          <p:nvPr/>
        </p:nvSpPr>
        <p:spPr>
          <a:xfrm>
            <a:off x="2711625" y="897840"/>
            <a:ext cx="9380534" cy="461665"/>
          </a:xfrm>
          <a:prstGeom prst="rect">
            <a:avLst/>
          </a:prstGeom>
          <a:noFill/>
        </p:spPr>
        <p:txBody>
          <a:bodyPr wrap="square" rtlCol="0">
            <a:spAutoFit/>
          </a:bodyPr>
          <a:lstStyle/>
          <a:p>
            <a:r>
              <a:rPr lang="en-US" sz="2400" dirty="0"/>
              <a:t>Percentages are often used to describe changes in price or value.</a:t>
            </a:r>
          </a:p>
        </p:txBody>
      </p:sp>
      <p:sp>
        <p:nvSpPr>
          <p:cNvPr id="3" name="TextBox 2"/>
          <p:cNvSpPr txBox="1"/>
          <p:nvPr/>
        </p:nvSpPr>
        <p:spPr>
          <a:xfrm>
            <a:off x="3355162" y="1383624"/>
            <a:ext cx="7873437" cy="2808461"/>
          </a:xfrm>
          <a:prstGeom prst="rect">
            <a:avLst/>
          </a:prstGeom>
          <a:noFill/>
        </p:spPr>
        <p:txBody>
          <a:bodyPr wrap="none" rtlCol="0">
            <a:spAutoFit/>
          </a:bodyPr>
          <a:lstStyle/>
          <a:p>
            <a:r>
              <a:rPr lang="en-US" sz="2400" b="1" dirty="0"/>
              <a:t>Examples: 	</a:t>
            </a:r>
          </a:p>
          <a:p>
            <a:pPr algn="ctr">
              <a:spcAft>
                <a:spcPts val="300"/>
              </a:spcAft>
            </a:pPr>
            <a:r>
              <a:rPr lang="en-US" sz="2400" dirty="0"/>
              <a:t>‘20% discount on your first order’</a:t>
            </a:r>
          </a:p>
          <a:p>
            <a:pPr algn="ctr">
              <a:spcAft>
                <a:spcPts val="300"/>
              </a:spcAft>
            </a:pPr>
            <a:r>
              <a:rPr lang="en-US" sz="2400" dirty="0"/>
              <a:t>‘Price excluding 17.5% VAT’</a:t>
            </a:r>
          </a:p>
          <a:p>
            <a:pPr algn="ctr">
              <a:spcAft>
                <a:spcPts val="300"/>
              </a:spcAft>
            </a:pPr>
            <a:r>
              <a:rPr lang="en-US" sz="2400" dirty="0"/>
              <a:t>‘This year we made a loss of 10%’</a:t>
            </a:r>
          </a:p>
          <a:p>
            <a:pPr algn="ctr">
              <a:spcAft>
                <a:spcPts val="300"/>
              </a:spcAft>
            </a:pPr>
            <a:r>
              <a:rPr lang="en-US" sz="2400" dirty="0"/>
              <a:t>‘The number of sheep on the farm was reduced by 30%’</a:t>
            </a:r>
          </a:p>
          <a:p>
            <a:pPr algn="ctr">
              <a:spcAft>
                <a:spcPts val="300"/>
              </a:spcAft>
            </a:pPr>
            <a:r>
              <a:rPr lang="en-US" sz="2400" dirty="0"/>
              <a:t>‘15% off in the sale’</a:t>
            </a:r>
          </a:p>
          <a:p>
            <a:endParaRPr lang="en-US" dirty="0"/>
          </a:p>
        </p:txBody>
      </p:sp>
      <p:sp>
        <p:nvSpPr>
          <p:cNvPr id="4" name="TextBox 3"/>
          <p:cNvSpPr txBox="1"/>
          <p:nvPr/>
        </p:nvSpPr>
        <p:spPr>
          <a:xfrm>
            <a:off x="3300538" y="3933056"/>
            <a:ext cx="8202705" cy="1251625"/>
          </a:xfrm>
          <a:prstGeom prst="rect">
            <a:avLst/>
          </a:prstGeom>
          <a:noFill/>
        </p:spPr>
        <p:txBody>
          <a:bodyPr wrap="square" rtlCol="0">
            <a:spAutoFit/>
          </a:bodyPr>
          <a:lstStyle/>
          <a:p>
            <a:pPr>
              <a:spcAft>
                <a:spcPts val="400"/>
              </a:spcAft>
            </a:pPr>
            <a:r>
              <a:rPr lang="en-US" sz="2400" dirty="0"/>
              <a:t>To calculate percentages of an amount:</a:t>
            </a:r>
          </a:p>
          <a:p>
            <a:pPr marL="342900" indent="-342900">
              <a:buFont typeface="Arial" charset="0"/>
              <a:buChar char="•"/>
            </a:pPr>
            <a:r>
              <a:rPr lang="en-US" sz="2400" dirty="0"/>
              <a:t>We convert the percentage to a decimal (or fraction)</a:t>
            </a:r>
          </a:p>
          <a:p>
            <a:pPr marL="342900" indent="-342900">
              <a:buFont typeface="Arial" charset="0"/>
              <a:buChar char="•"/>
            </a:pPr>
            <a:r>
              <a:rPr lang="en-US" sz="2400" dirty="0"/>
              <a:t>We remember that, in </a:t>
            </a:r>
            <a:r>
              <a:rPr lang="en-US" sz="2400" dirty="0" err="1"/>
              <a:t>maths</a:t>
            </a:r>
            <a:r>
              <a:rPr lang="en-US" sz="2400" dirty="0"/>
              <a:t>, ‘</a:t>
            </a:r>
            <a:r>
              <a:rPr lang="en-US" sz="2400" i="1" dirty="0"/>
              <a:t>of</a:t>
            </a:r>
            <a:r>
              <a:rPr lang="en-US" sz="2400" dirty="0"/>
              <a:t>’ means ‘</a:t>
            </a:r>
            <a:r>
              <a:rPr lang="en-US" sz="2400" i="1" dirty="0"/>
              <a:t>to multiply</a:t>
            </a:r>
            <a:r>
              <a:rPr lang="en-US" sz="2400" dirty="0"/>
              <a:t>’</a:t>
            </a:r>
          </a:p>
        </p:txBody>
      </p:sp>
      <p:sp>
        <p:nvSpPr>
          <p:cNvPr id="5" name="TextBox 4"/>
          <p:cNvSpPr txBox="1"/>
          <p:nvPr/>
        </p:nvSpPr>
        <p:spPr>
          <a:xfrm>
            <a:off x="3965319" y="5462082"/>
            <a:ext cx="6873144" cy="1508105"/>
          </a:xfrm>
          <a:prstGeom prst="rect">
            <a:avLst/>
          </a:prstGeom>
          <a:noFill/>
        </p:spPr>
        <p:txBody>
          <a:bodyPr wrap="square" rtlCol="0">
            <a:spAutoFit/>
          </a:bodyPr>
          <a:lstStyle/>
          <a:p>
            <a:r>
              <a:rPr lang="en-US" sz="2400" dirty="0"/>
              <a:t>For example:   Find    12% of £84</a:t>
            </a:r>
          </a:p>
          <a:p>
            <a:r>
              <a:rPr lang="en-US" sz="2400" dirty="0"/>
              <a:t>This is the same as:  0.12 ×  84   =  10.08</a:t>
            </a:r>
          </a:p>
          <a:p>
            <a:r>
              <a:rPr lang="en-US" sz="2400" dirty="0">
                <a:solidFill>
                  <a:srgbClr val="FF0000"/>
                </a:solidFill>
              </a:rPr>
              <a:t>                    Answer: £10.08</a:t>
            </a:r>
          </a:p>
          <a:p>
            <a:endParaRPr lang="en-US" dirty="0"/>
          </a:p>
        </p:txBody>
      </p:sp>
      <p:sp>
        <p:nvSpPr>
          <p:cNvPr id="9"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2273250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35560" y="53310"/>
            <a:ext cx="100564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Percentage of Quantities: Examples</a:t>
            </a:r>
          </a:p>
        </p:txBody>
      </p:sp>
      <p:sp>
        <p:nvSpPr>
          <p:cNvPr id="3" name="TextBox 2"/>
          <p:cNvSpPr txBox="1"/>
          <p:nvPr/>
        </p:nvSpPr>
        <p:spPr>
          <a:xfrm>
            <a:off x="3575720" y="764704"/>
            <a:ext cx="7851829" cy="6694140"/>
          </a:xfrm>
          <a:prstGeom prst="rect">
            <a:avLst/>
          </a:prstGeom>
          <a:noFill/>
        </p:spPr>
        <p:txBody>
          <a:bodyPr wrap="none" rtlCol="0">
            <a:spAutoFit/>
          </a:bodyPr>
          <a:lstStyle/>
          <a:p>
            <a:r>
              <a:rPr lang="en-US" sz="2400" b="1" dirty="0"/>
              <a:t>Examples: </a:t>
            </a:r>
            <a:r>
              <a:rPr lang="en-US" sz="2400" dirty="0"/>
              <a:t>	</a:t>
            </a:r>
          </a:p>
          <a:p>
            <a:r>
              <a:rPr lang="en-US" sz="2400" dirty="0"/>
              <a:t>‘20% discount on your first order of £250’</a:t>
            </a:r>
          </a:p>
          <a:p>
            <a:pPr>
              <a:spcAft>
                <a:spcPts val="300"/>
              </a:spcAft>
            </a:pPr>
            <a:r>
              <a:rPr lang="en-US" sz="2400" dirty="0"/>
              <a:t>				  20% of £250</a:t>
            </a:r>
          </a:p>
          <a:p>
            <a:r>
              <a:rPr lang="en-US" sz="2400" dirty="0"/>
              <a:t>This is the same as:	0.2 ×  250   =  50</a:t>
            </a:r>
          </a:p>
          <a:p>
            <a:r>
              <a:rPr lang="en-US" sz="2400" dirty="0">
                <a:solidFill>
                  <a:srgbClr val="FF0000"/>
                </a:solidFill>
              </a:rPr>
              <a:t>              Answer:	 £50 discount</a:t>
            </a:r>
          </a:p>
          <a:p>
            <a:endParaRPr lang="en-US" sz="2400" dirty="0"/>
          </a:p>
          <a:p>
            <a:r>
              <a:rPr lang="en-US" sz="2400" dirty="0"/>
              <a:t>‘Price is £980, excluding 17.5% VAT. Calculate VAT.’</a:t>
            </a:r>
          </a:p>
          <a:p>
            <a:pPr>
              <a:spcAft>
                <a:spcPts val="300"/>
              </a:spcAft>
            </a:pPr>
            <a:r>
              <a:rPr lang="en-US" sz="2400" dirty="0"/>
              <a:t>	  			17.5% of £980</a:t>
            </a:r>
          </a:p>
          <a:p>
            <a:r>
              <a:rPr lang="en-US" sz="2400" dirty="0"/>
              <a:t>This is the same as:   0.175 ×  980   =  171.5</a:t>
            </a:r>
          </a:p>
          <a:p>
            <a:r>
              <a:rPr lang="en-US" sz="2400" dirty="0">
                <a:solidFill>
                  <a:srgbClr val="FF0000"/>
                </a:solidFill>
              </a:rPr>
              <a:t>             Answer:	      £171.50</a:t>
            </a:r>
            <a:endParaRPr lang="en-US" sz="2400" dirty="0"/>
          </a:p>
          <a:p>
            <a:endParaRPr lang="en-US" sz="2400" dirty="0"/>
          </a:p>
          <a:p>
            <a:r>
              <a:rPr lang="en-US" sz="2400" dirty="0"/>
              <a:t>‘The number of sheep on the farm was reduced by 30%.</a:t>
            </a:r>
          </a:p>
          <a:p>
            <a:r>
              <a:rPr lang="en-US" sz="2400" dirty="0"/>
              <a:t>We originally had 5000 sheep.’</a:t>
            </a:r>
          </a:p>
          <a:p>
            <a:pPr>
              <a:spcAft>
                <a:spcPts val="300"/>
              </a:spcAft>
            </a:pPr>
            <a:r>
              <a:rPr lang="en-US" sz="2400" dirty="0"/>
              <a:t>				  30% of 5000</a:t>
            </a:r>
          </a:p>
          <a:p>
            <a:r>
              <a:rPr lang="en-US" sz="2400" dirty="0"/>
              <a:t>This is the same as:  0.3 ×  5000   =  1500</a:t>
            </a:r>
          </a:p>
          <a:p>
            <a:r>
              <a:rPr lang="en-US" sz="2400" dirty="0">
                <a:solidFill>
                  <a:srgbClr val="FF0000"/>
                </a:solidFill>
              </a:rPr>
              <a:t>             Answer:	1500 less sheep</a:t>
            </a:r>
            <a:endParaRPr lang="en-US" sz="2400" dirty="0"/>
          </a:p>
          <a:p>
            <a:endParaRPr lang="en-US" dirty="0"/>
          </a:p>
          <a:p>
            <a:endParaRPr lang="en-US" dirty="0"/>
          </a:p>
        </p:txBody>
      </p:sp>
      <p:sp>
        <p:nvSpPr>
          <p:cNvPr id="7"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608078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316312" y="65794"/>
            <a:ext cx="96843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2: Fitness Check </a:t>
            </a:r>
          </a:p>
        </p:txBody>
      </p:sp>
      <p:sp>
        <p:nvSpPr>
          <p:cNvPr id="5" name="TextBox 4">
            <a:extLst>
              <a:ext uri="{FF2B5EF4-FFF2-40B4-BE49-F238E27FC236}">
                <a16:creationId xmlns:a16="http://schemas.microsoft.com/office/drawing/2014/main" xmlns="" id="{E89B8246-A59E-464F-9207-E0DADCB9E0D3}"/>
              </a:ext>
            </a:extLst>
          </p:cNvPr>
          <p:cNvSpPr txBox="1"/>
          <p:nvPr/>
        </p:nvSpPr>
        <p:spPr>
          <a:xfrm>
            <a:off x="4943872" y="2348880"/>
            <a:ext cx="504056" cy="461665"/>
          </a:xfrm>
          <a:prstGeom prst="rect">
            <a:avLst/>
          </a:prstGeom>
          <a:noFill/>
        </p:spPr>
        <p:txBody>
          <a:bodyPr wrap="square" rtlCol="0">
            <a:spAutoFit/>
          </a:bodyPr>
          <a:lstStyle/>
          <a:p>
            <a:r>
              <a:rPr lang="en-US" sz="2400" dirty="0"/>
              <a:t>    </a:t>
            </a:r>
          </a:p>
        </p:txBody>
      </p:sp>
      <p:sp>
        <p:nvSpPr>
          <p:cNvPr id="2" name="TextBox 1"/>
          <p:cNvSpPr txBox="1"/>
          <p:nvPr/>
        </p:nvSpPr>
        <p:spPr>
          <a:xfrm>
            <a:off x="3539742" y="1268761"/>
            <a:ext cx="6813995" cy="2754600"/>
          </a:xfrm>
          <a:prstGeom prst="rect">
            <a:avLst/>
          </a:prstGeom>
          <a:noFill/>
        </p:spPr>
        <p:txBody>
          <a:bodyPr wrap="square" rtlCol="0">
            <a:spAutoFit/>
          </a:bodyPr>
          <a:lstStyle/>
          <a:p>
            <a:pPr marL="457200" indent="-457200">
              <a:spcAft>
                <a:spcPts val="600"/>
              </a:spcAft>
              <a:buFont typeface="+mj-lt"/>
              <a:buAutoNum type="arabicPeriod"/>
            </a:pPr>
            <a:r>
              <a:rPr lang="en-US" sz="2400" dirty="0"/>
              <a:t>Find:</a:t>
            </a:r>
          </a:p>
          <a:p>
            <a:pPr marL="457200" indent="-457200">
              <a:buAutoNum type="alphaLcParenR"/>
            </a:pPr>
            <a:r>
              <a:rPr lang="en-US" sz="2400" dirty="0"/>
              <a:t>10% of £580		      b)	65% of 30 kg</a:t>
            </a:r>
          </a:p>
          <a:p>
            <a:pPr marL="457200" indent="-457200">
              <a:buAutoNum type="alphaLcParenR"/>
            </a:pPr>
            <a:endParaRPr lang="en-US" sz="2400" dirty="0"/>
          </a:p>
          <a:p>
            <a:pPr marL="457200" indent="-457200">
              <a:buFont typeface="+mj-lt"/>
              <a:buAutoNum type="alphaLcParenR" startAt="3"/>
            </a:pPr>
            <a:r>
              <a:rPr lang="en-US" sz="2400" dirty="0"/>
              <a:t>5% of £75			d)	17.5% of £25 000</a:t>
            </a:r>
          </a:p>
          <a:p>
            <a:pPr marL="457200" indent="-457200">
              <a:buFont typeface="+mj-lt"/>
              <a:buAutoNum type="alphaLcParenR" startAt="3"/>
            </a:pPr>
            <a:endParaRPr lang="en-US" sz="2400" dirty="0"/>
          </a:p>
          <a:p>
            <a:pPr marL="457200" indent="-457200">
              <a:buFont typeface="+mj-lt"/>
              <a:buAutoNum type="alphaLcParenR" startAt="5"/>
            </a:pPr>
            <a:r>
              <a:rPr lang="en-US" sz="2400" dirty="0"/>
              <a:t>18% of 200			f)	4% of 1500 seats</a:t>
            </a:r>
          </a:p>
          <a:p>
            <a:endParaRPr lang="en-US" sz="2400" dirty="0"/>
          </a:p>
        </p:txBody>
      </p:sp>
      <p:sp>
        <p:nvSpPr>
          <p:cNvPr id="3" name="TextBox 2"/>
          <p:cNvSpPr txBox="1"/>
          <p:nvPr/>
        </p:nvSpPr>
        <p:spPr>
          <a:xfrm>
            <a:off x="3539742" y="3993274"/>
            <a:ext cx="7233070" cy="1569660"/>
          </a:xfrm>
          <a:prstGeom prst="rect">
            <a:avLst/>
          </a:prstGeom>
          <a:noFill/>
        </p:spPr>
        <p:txBody>
          <a:bodyPr wrap="none" rtlCol="0">
            <a:spAutoFit/>
          </a:bodyPr>
          <a:lstStyle/>
          <a:p>
            <a:pPr marL="457200" indent="-457200">
              <a:buFont typeface="+mj-lt"/>
              <a:buAutoNum type="arabicPeriod" startAt="2"/>
            </a:pPr>
            <a:r>
              <a:rPr lang="en-US" sz="2400" dirty="0"/>
              <a:t>In a school 38% of the students identify as girls. </a:t>
            </a:r>
          </a:p>
          <a:p>
            <a:r>
              <a:rPr lang="en-US" sz="2400" dirty="0"/>
              <a:t>	There are 550 students in the school. </a:t>
            </a:r>
          </a:p>
          <a:p>
            <a:r>
              <a:rPr lang="en-US" sz="2400" dirty="0"/>
              <a:t>	How many of the students identify as girls?  </a:t>
            </a:r>
          </a:p>
          <a:p>
            <a:endParaRPr lang="en-US" sz="2400" dirty="0"/>
          </a:p>
        </p:txBody>
      </p:sp>
      <p:sp>
        <p:nvSpPr>
          <p:cNvPr id="4" name="TextBox 3"/>
          <p:cNvSpPr txBox="1"/>
          <p:nvPr/>
        </p:nvSpPr>
        <p:spPr>
          <a:xfrm>
            <a:off x="9578254" y="1690844"/>
            <a:ext cx="1194558" cy="461665"/>
          </a:xfrm>
          <a:prstGeom prst="rect">
            <a:avLst/>
          </a:prstGeom>
          <a:noFill/>
        </p:spPr>
        <p:txBody>
          <a:bodyPr wrap="none" rtlCol="0">
            <a:spAutoFit/>
          </a:bodyPr>
          <a:lstStyle/>
          <a:p>
            <a:r>
              <a:rPr lang="en-US" sz="2400" dirty="0">
                <a:solidFill>
                  <a:srgbClr val="FF0000"/>
                </a:solidFill>
              </a:rPr>
              <a:t>19.5 kg</a:t>
            </a:r>
          </a:p>
        </p:txBody>
      </p:sp>
      <p:sp>
        <p:nvSpPr>
          <p:cNvPr id="6" name="TextBox 5"/>
          <p:cNvSpPr txBox="1"/>
          <p:nvPr/>
        </p:nvSpPr>
        <p:spPr>
          <a:xfrm>
            <a:off x="5970584" y="1690845"/>
            <a:ext cx="699230" cy="461665"/>
          </a:xfrm>
          <a:prstGeom prst="rect">
            <a:avLst/>
          </a:prstGeom>
          <a:noFill/>
        </p:spPr>
        <p:txBody>
          <a:bodyPr wrap="none" rtlCol="0">
            <a:spAutoFit/>
          </a:bodyPr>
          <a:lstStyle/>
          <a:p>
            <a:r>
              <a:rPr lang="en-US" sz="2400" dirty="0">
                <a:solidFill>
                  <a:srgbClr val="FF0000"/>
                </a:solidFill>
              </a:rPr>
              <a:t>£58</a:t>
            </a:r>
          </a:p>
        </p:txBody>
      </p:sp>
      <p:sp>
        <p:nvSpPr>
          <p:cNvPr id="7" name="TextBox 6"/>
          <p:cNvSpPr txBox="1"/>
          <p:nvPr/>
        </p:nvSpPr>
        <p:spPr>
          <a:xfrm>
            <a:off x="5842343" y="2453701"/>
            <a:ext cx="955711" cy="461665"/>
          </a:xfrm>
          <a:prstGeom prst="rect">
            <a:avLst/>
          </a:prstGeom>
          <a:noFill/>
        </p:spPr>
        <p:txBody>
          <a:bodyPr wrap="none" rtlCol="0">
            <a:spAutoFit/>
          </a:bodyPr>
          <a:lstStyle/>
          <a:p>
            <a:r>
              <a:rPr lang="en-US" sz="2400" dirty="0">
                <a:solidFill>
                  <a:srgbClr val="FF0000"/>
                </a:solidFill>
              </a:rPr>
              <a:t>£3.75</a:t>
            </a:r>
          </a:p>
        </p:txBody>
      </p:sp>
      <p:sp>
        <p:nvSpPr>
          <p:cNvPr id="8" name="TextBox 7"/>
          <p:cNvSpPr txBox="1"/>
          <p:nvPr/>
        </p:nvSpPr>
        <p:spPr>
          <a:xfrm>
            <a:off x="9679513" y="3171084"/>
            <a:ext cx="1348446" cy="461665"/>
          </a:xfrm>
          <a:prstGeom prst="rect">
            <a:avLst/>
          </a:prstGeom>
          <a:noFill/>
        </p:spPr>
        <p:txBody>
          <a:bodyPr wrap="none" rtlCol="0">
            <a:spAutoFit/>
          </a:bodyPr>
          <a:lstStyle/>
          <a:p>
            <a:r>
              <a:rPr lang="en-US" sz="2400" dirty="0">
                <a:solidFill>
                  <a:srgbClr val="FF0000"/>
                </a:solidFill>
              </a:rPr>
              <a:t>60 seats</a:t>
            </a:r>
          </a:p>
        </p:txBody>
      </p:sp>
      <p:sp>
        <p:nvSpPr>
          <p:cNvPr id="10" name="TextBox 9"/>
          <p:cNvSpPr txBox="1"/>
          <p:nvPr/>
        </p:nvSpPr>
        <p:spPr>
          <a:xfrm>
            <a:off x="5910398" y="3171077"/>
            <a:ext cx="699230" cy="461665"/>
          </a:xfrm>
          <a:prstGeom prst="rect">
            <a:avLst/>
          </a:prstGeom>
          <a:noFill/>
        </p:spPr>
        <p:txBody>
          <a:bodyPr wrap="none" rtlCol="0">
            <a:spAutoFit/>
          </a:bodyPr>
          <a:lstStyle/>
          <a:p>
            <a:r>
              <a:rPr lang="en-US" sz="2400" dirty="0">
                <a:solidFill>
                  <a:srgbClr val="FF0000"/>
                </a:solidFill>
              </a:rPr>
              <a:t>£36</a:t>
            </a:r>
          </a:p>
        </p:txBody>
      </p:sp>
      <p:sp>
        <p:nvSpPr>
          <p:cNvPr id="11" name="TextBox 10"/>
          <p:cNvSpPr txBox="1"/>
          <p:nvPr/>
        </p:nvSpPr>
        <p:spPr>
          <a:xfrm>
            <a:off x="9832600" y="2425968"/>
            <a:ext cx="1042273" cy="461665"/>
          </a:xfrm>
          <a:prstGeom prst="rect">
            <a:avLst/>
          </a:prstGeom>
          <a:noFill/>
        </p:spPr>
        <p:txBody>
          <a:bodyPr wrap="none" rtlCol="0">
            <a:spAutoFit/>
          </a:bodyPr>
          <a:lstStyle/>
          <a:p>
            <a:r>
              <a:rPr lang="en-US" sz="2400" dirty="0">
                <a:solidFill>
                  <a:srgbClr val="FF0000"/>
                </a:solidFill>
              </a:rPr>
              <a:t>£4375</a:t>
            </a:r>
          </a:p>
        </p:txBody>
      </p:sp>
      <p:sp>
        <p:nvSpPr>
          <p:cNvPr id="12" name="TextBox 11"/>
          <p:cNvSpPr txBox="1"/>
          <p:nvPr/>
        </p:nvSpPr>
        <p:spPr>
          <a:xfrm>
            <a:off x="5209153" y="5437978"/>
            <a:ext cx="6033703" cy="830997"/>
          </a:xfrm>
          <a:prstGeom prst="rect">
            <a:avLst/>
          </a:prstGeom>
          <a:noFill/>
        </p:spPr>
        <p:txBody>
          <a:bodyPr wrap="none" rtlCol="0">
            <a:spAutoFit/>
          </a:bodyPr>
          <a:lstStyle/>
          <a:p>
            <a:r>
              <a:rPr lang="en-US" sz="2400" dirty="0"/>
              <a:t>	 					</a:t>
            </a:r>
            <a:r>
              <a:rPr lang="en-US" sz="2400" dirty="0">
                <a:solidFill>
                  <a:srgbClr val="FF0000"/>
                </a:solidFill>
              </a:rPr>
              <a:t>Answer:	209 students</a:t>
            </a:r>
            <a:endParaRPr lang="en-US" sz="2400" dirty="0"/>
          </a:p>
          <a:p>
            <a:endParaRPr lang="en-US" sz="2400" dirty="0"/>
          </a:p>
        </p:txBody>
      </p:sp>
      <p:sp>
        <p:nvSpPr>
          <p:cNvPr id="17"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4079141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P spid="7" grpId="0"/>
      <p:bldP spid="8" grpId="0"/>
      <p:bldP spid="10" grpId="0"/>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xmlns="" id="{8B52B4C6-DA2B-0547-97B0-9A9D90264677}"/>
              </a:ext>
            </a:extLst>
          </p:cNvPr>
          <p:cNvSpPr txBox="1">
            <a:spLocks noChangeArrowheads="1"/>
          </p:cNvSpPr>
          <p:nvPr/>
        </p:nvSpPr>
        <p:spPr bwMode="auto">
          <a:xfrm>
            <a:off x="2194422"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2: Review</a:t>
            </a:r>
          </a:p>
        </p:txBody>
      </p:sp>
      <p:sp>
        <p:nvSpPr>
          <p:cNvPr id="9"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2</a:t>
            </a:r>
          </a:p>
        </p:txBody>
      </p:sp>
      <p:sp>
        <p:nvSpPr>
          <p:cNvPr id="10"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7568" y="913066"/>
            <a:ext cx="99844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second Section.</a:t>
            </a:r>
          </a:p>
        </p:txBody>
      </p:sp>
      <p:sp>
        <p:nvSpPr>
          <p:cNvPr id="11"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6809" y="2829809"/>
            <a:ext cx="99851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7568" y="1689622"/>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12">
            <a:extLst>
              <a:ext uri="{FF2B5EF4-FFF2-40B4-BE49-F238E27FC236}">
                <a16:creationId xmlns:a16="http://schemas.microsoft.com/office/drawing/2014/main" xmlns="" id="{61145AA3-138E-F040-BCA6-F2E25BC3753E}"/>
              </a:ext>
            </a:extLst>
          </p:cNvPr>
          <p:cNvSpPr txBox="1">
            <a:spLocks noChangeArrowheads="1"/>
          </p:cNvSpPr>
          <p:nvPr/>
        </p:nvSpPr>
        <p:spPr bwMode="auto">
          <a:xfrm>
            <a:off x="2207568" y="4111953"/>
            <a:ext cx="99844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759497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4580" y="35017"/>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Quantities as Percentages</a:t>
            </a:r>
          </a:p>
        </p:txBody>
      </p:sp>
      <p:sp>
        <p:nvSpPr>
          <p:cNvPr id="2" name="TextBox 1"/>
          <p:cNvSpPr txBox="1"/>
          <p:nvPr/>
        </p:nvSpPr>
        <p:spPr>
          <a:xfrm>
            <a:off x="2506532" y="916740"/>
            <a:ext cx="9660470" cy="830997"/>
          </a:xfrm>
          <a:prstGeom prst="rect">
            <a:avLst/>
          </a:prstGeom>
          <a:noFill/>
        </p:spPr>
        <p:txBody>
          <a:bodyPr wrap="square" rtlCol="0">
            <a:spAutoFit/>
          </a:bodyPr>
          <a:lstStyle/>
          <a:p>
            <a:pPr algn="ctr"/>
            <a:r>
              <a:rPr lang="en-US" sz="2400" dirty="0"/>
              <a:t>You scored 40 out of 50 in one </a:t>
            </a:r>
            <a:r>
              <a:rPr lang="en-US" sz="2400" dirty="0" err="1"/>
              <a:t>maths</a:t>
            </a:r>
            <a:r>
              <a:rPr lang="en-US" sz="2400" dirty="0"/>
              <a:t> test and 65 out of 80 in another. In which test did you do better?</a:t>
            </a:r>
          </a:p>
        </p:txBody>
      </p:sp>
      <p:sp>
        <p:nvSpPr>
          <p:cNvPr id="3" name="TextBox 2"/>
          <p:cNvSpPr txBox="1"/>
          <p:nvPr/>
        </p:nvSpPr>
        <p:spPr>
          <a:xfrm>
            <a:off x="2602399" y="1807384"/>
            <a:ext cx="9660470" cy="830997"/>
          </a:xfrm>
          <a:prstGeom prst="rect">
            <a:avLst/>
          </a:prstGeom>
          <a:noFill/>
        </p:spPr>
        <p:txBody>
          <a:bodyPr wrap="square" rtlCol="0">
            <a:spAutoFit/>
          </a:bodyPr>
          <a:lstStyle/>
          <a:p>
            <a:r>
              <a:rPr lang="en-US" sz="2400" dirty="0"/>
              <a:t>Expressing the scores as percentages will help answer this question. </a:t>
            </a:r>
          </a:p>
          <a:p>
            <a:pPr algn="ctr"/>
            <a:r>
              <a:rPr lang="en-US" sz="2400" dirty="0"/>
              <a:t>We will then be able to compare like with like.</a:t>
            </a:r>
          </a:p>
        </p:txBody>
      </p:sp>
      <mc:AlternateContent xmlns:mc="http://schemas.openxmlformats.org/markup-compatibility/2006" xmlns:a14="http://schemas.microsoft.com/office/drawing/2010/main">
        <mc:Choice Requires="a14">
          <p:sp>
            <p:nvSpPr>
              <p:cNvPr id="5" name="TextBox 4"/>
              <p:cNvSpPr txBox="1"/>
              <p:nvPr/>
            </p:nvSpPr>
            <p:spPr>
              <a:xfrm>
                <a:off x="3859494" y="4626638"/>
                <a:ext cx="5040014" cy="2402068"/>
              </a:xfrm>
              <a:prstGeom prst="rect">
                <a:avLst/>
              </a:prstGeom>
              <a:noFill/>
            </p:spPr>
            <p:txBody>
              <a:bodyPr wrap="square" rtlCol="0">
                <a:spAutoFit/>
              </a:bodyPr>
              <a:lstStyle/>
              <a:p>
                <a:pPr>
                  <a:spcAft>
                    <a:spcPts val="600"/>
                  </a:spcAft>
                </a:pPr>
                <a:r>
                  <a:rPr lang="en-US" sz="2400" dirty="0"/>
                  <a:t> </a:t>
                </a:r>
                <a14:m>
                  <m:oMath xmlns:m="http://schemas.openxmlformats.org/officeDocument/2006/math">
                    <m:f>
                      <m:fPr>
                        <m:ctrlPr>
                          <a:rPr lang="en-US" sz="2400" i="1">
                            <a:latin typeface="Cambria Math"/>
                          </a:rPr>
                        </m:ctrlPr>
                      </m:fPr>
                      <m:num>
                        <m:r>
                          <a:rPr lang="en-GB" sz="2400" i="1">
                            <a:latin typeface="Cambria Math" charset="0"/>
                          </a:rPr>
                          <m:t>40</m:t>
                        </m:r>
                      </m:num>
                      <m:den>
                        <m:r>
                          <a:rPr lang="en-GB" sz="2400" i="1">
                            <a:latin typeface="Cambria Math" charset="0"/>
                          </a:rPr>
                          <m:t>50</m:t>
                        </m:r>
                      </m:den>
                    </m:f>
                  </m:oMath>
                </a14:m>
                <a:r>
                  <a:rPr lang="en-US" sz="2400" dirty="0"/>
                  <a:t>  	=  </a:t>
                </a:r>
                <a14:m>
                  <m:oMath xmlns:m="http://schemas.openxmlformats.org/officeDocument/2006/math">
                    <m:f>
                      <m:fPr>
                        <m:ctrlPr>
                          <a:rPr lang="en-US" sz="2400" i="1">
                            <a:latin typeface="Cambria Math"/>
                          </a:rPr>
                        </m:ctrlPr>
                      </m:fPr>
                      <m:num>
                        <m:r>
                          <a:rPr lang="en-GB" sz="2400" i="1">
                            <a:latin typeface="Cambria Math" charset="0"/>
                          </a:rPr>
                          <m:t>40</m:t>
                        </m:r>
                      </m:num>
                      <m:den>
                        <m:r>
                          <a:rPr lang="en-GB" sz="2400" i="1">
                            <a:latin typeface="Cambria Math" charset="0"/>
                          </a:rPr>
                          <m:t>50</m:t>
                        </m:r>
                      </m:den>
                    </m:f>
                  </m:oMath>
                </a14:m>
                <a:r>
                  <a:rPr lang="en-US" sz="2400" dirty="0"/>
                  <a:t> ×  100%				</a:t>
                </a:r>
              </a:p>
              <a:p>
                <a:pPr>
                  <a:spcAft>
                    <a:spcPts val="600"/>
                  </a:spcAft>
                </a:pPr>
                <a:r>
                  <a:rPr lang="en-US" sz="2400" dirty="0"/>
                  <a:t>	     =  0.8 ×  100% </a:t>
                </a:r>
              </a:p>
              <a:p>
                <a:pPr>
                  <a:spcAft>
                    <a:spcPts val="600"/>
                  </a:spcAft>
                </a:pPr>
                <a:r>
                  <a:rPr lang="en-US" sz="2400" dirty="0"/>
                  <a:t>	     = </a:t>
                </a:r>
                <a:r>
                  <a:rPr lang="en-US" sz="2400" dirty="0">
                    <a:solidFill>
                      <a:srgbClr val="FF0000"/>
                    </a:solidFill>
                  </a:rPr>
                  <a:t>80%	</a:t>
                </a:r>
                <a:r>
                  <a:rPr lang="en-US" sz="2400" dirty="0"/>
                  <a:t>					</a:t>
                </a:r>
              </a:p>
              <a:p>
                <a:pPr>
                  <a:spcAft>
                    <a:spcPts val="600"/>
                  </a:spcAft>
                </a:pPr>
                <a:endParaRPr lang="en-US" sz="2400" dirty="0"/>
              </a:p>
              <a:p>
                <a:endParaRPr lang="en-US" sz="2400" dirty="0"/>
              </a:p>
            </p:txBody>
          </p:sp>
        </mc:Choice>
        <mc:Fallback xmlns="">
          <p:sp>
            <p:nvSpPr>
              <p:cNvPr id="5" name="TextBox 4"/>
              <p:cNvSpPr txBox="1">
                <a:spLocks noRot="1" noChangeAspect="1" noMove="1" noResize="1" noEditPoints="1" noAdjustHandles="1" noChangeArrowheads="1" noChangeShapeType="1" noTextEdit="1"/>
              </p:cNvSpPr>
              <p:nvPr/>
            </p:nvSpPr>
            <p:spPr>
              <a:xfrm>
                <a:off x="3859494" y="4626638"/>
                <a:ext cx="5040014" cy="2402068"/>
              </a:xfrm>
              <a:prstGeom prst="rect">
                <a:avLst/>
              </a:prstGeom>
              <a:blipFill rotWithShape="1">
                <a:blip r:embed="rId2"/>
                <a:stretch>
                  <a:fillRect/>
                </a:stretch>
              </a:blipFill>
            </p:spPr>
            <p:txBody>
              <a:bodyPr/>
              <a:lstStyle/>
              <a:p>
                <a:r>
                  <a:rPr lang="en-GB">
                    <a:noFill/>
                  </a:rPr>
                  <a:t> </a:t>
                </a:r>
              </a:p>
            </p:txBody>
          </p:sp>
        </mc:Fallback>
      </mc:AlternateContent>
      <p:sp>
        <p:nvSpPr>
          <p:cNvPr id="6" name="TextBox 5"/>
          <p:cNvSpPr txBox="1"/>
          <p:nvPr/>
        </p:nvSpPr>
        <p:spPr>
          <a:xfrm>
            <a:off x="4134051" y="2711881"/>
            <a:ext cx="6449201" cy="1200329"/>
          </a:xfrm>
          <a:prstGeom prst="rect">
            <a:avLst/>
          </a:prstGeom>
          <a:noFill/>
        </p:spPr>
        <p:txBody>
          <a:bodyPr wrap="none" rtlCol="0">
            <a:spAutoFit/>
          </a:bodyPr>
          <a:lstStyle/>
          <a:p>
            <a:pPr algn="ctr"/>
            <a:r>
              <a:rPr lang="en-US" sz="2400" dirty="0"/>
              <a:t>First we write the scores as fractions.</a:t>
            </a:r>
          </a:p>
          <a:p>
            <a:pPr algn="ctr"/>
            <a:r>
              <a:rPr lang="en-US" sz="2400" dirty="0"/>
              <a:t>Then convert the fractions to percentages.</a:t>
            </a:r>
          </a:p>
          <a:p>
            <a:pPr algn="ctr"/>
            <a:r>
              <a:rPr lang="en-US" sz="2400" dirty="0"/>
              <a:t>(Earlier slides have shown us how to do this.) </a:t>
            </a:r>
          </a:p>
        </p:txBody>
      </p:sp>
      <mc:AlternateContent xmlns:mc="http://schemas.openxmlformats.org/markup-compatibility/2006" xmlns:a14="http://schemas.microsoft.com/office/drawing/2010/main">
        <mc:Choice Requires="a14">
          <p:sp>
            <p:nvSpPr>
              <p:cNvPr id="8" name="TextBox 7"/>
              <p:cNvSpPr txBox="1"/>
              <p:nvPr/>
            </p:nvSpPr>
            <p:spPr>
              <a:xfrm>
                <a:off x="7667818" y="4670208"/>
                <a:ext cx="3281989" cy="1961243"/>
              </a:xfrm>
              <a:prstGeom prst="rect">
                <a:avLst/>
              </a:prstGeom>
              <a:noFill/>
            </p:spPr>
            <p:txBody>
              <a:bodyPr wrap="none" rtlCol="0">
                <a:spAutoFit/>
              </a:bodyPr>
              <a:lstStyle/>
              <a:p>
                <a:pPr>
                  <a:spcAft>
                    <a:spcPts val="600"/>
                  </a:spcAft>
                </a:pPr>
                <a14:m>
                  <m:oMath xmlns:m="http://schemas.openxmlformats.org/officeDocument/2006/math">
                    <m:f>
                      <m:fPr>
                        <m:ctrlPr>
                          <a:rPr lang="en-US" sz="2400" i="1">
                            <a:latin typeface="Cambria Math"/>
                          </a:rPr>
                        </m:ctrlPr>
                      </m:fPr>
                      <m:num>
                        <m:r>
                          <a:rPr lang="en-GB" sz="2400" i="1">
                            <a:latin typeface="Cambria Math" charset="0"/>
                          </a:rPr>
                          <m:t>65</m:t>
                        </m:r>
                      </m:num>
                      <m:den>
                        <m:r>
                          <a:rPr lang="en-GB" sz="2400" i="1">
                            <a:latin typeface="Cambria Math" charset="0"/>
                          </a:rPr>
                          <m:t>80</m:t>
                        </m:r>
                      </m:den>
                    </m:f>
                  </m:oMath>
                </a14:m>
                <a:r>
                  <a:rPr lang="en-US" sz="2400" dirty="0"/>
                  <a:t>  	=  </a:t>
                </a:r>
                <a14:m>
                  <m:oMath xmlns:m="http://schemas.openxmlformats.org/officeDocument/2006/math">
                    <m:f>
                      <m:fPr>
                        <m:ctrlPr>
                          <a:rPr lang="en-US" sz="2400" i="1">
                            <a:latin typeface="Cambria Math"/>
                          </a:rPr>
                        </m:ctrlPr>
                      </m:fPr>
                      <m:num>
                        <m:r>
                          <a:rPr lang="en-GB" sz="2400" i="1">
                            <a:latin typeface="Cambria Math" charset="0"/>
                          </a:rPr>
                          <m:t>65</m:t>
                        </m:r>
                      </m:num>
                      <m:den>
                        <m:r>
                          <a:rPr lang="en-GB" sz="2400" i="1">
                            <a:latin typeface="Cambria Math" charset="0"/>
                          </a:rPr>
                          <m:t>80</m:t>
                        </m:r>
                      </m:den>
                    </m:f>
                  </m:oMath>
                </a14:m>
                <a:r>
                  <a:rPr lang="en-US" sz="2400" dirty="0"/>
                  <a:t> ×  100%  </a:t>
                </a:r>
              </a:p>
              <a:p>
                <a:pPr>
                  <a:spcAft>
                    <a:spcPts val="600"/>
                  </a:spcAft>
                </a:pPr>
                <a:r>
                  <a:rPr lang="en-US" sz="2400" dirty="0"/>
                  <a:t>	=  0.8125 ×  100%</a:t>
                </a:r>
              </a:p>
              <a:p>
                <a:pPr>
                  <a:spcAft>
                    <a:spcPts val="600"/>
                  </a:spcAft>
                </a:pPr>
                <a:r>
                  <a:rPr lang="en-US" sz="2400" dirty="0"/>
                  <a:t>	= </a:t>
                </a:r>
                <a:r>
                  <a:rPr lang="en-US" sz="2400" dirty="0">
                    <a:solidFill>
                      <a:srgbClr val="FF0000"/>
                    </a:solidFill>
                  </a:rPr>
                  <a:t>81.25%</a:t>
                </a:r>
              </a:p>
              <a:p>
                <a:r>
                  <a:rPr lang="en-US" sz="2400" dirty="0"/>
                  <a:t> 	</a:t>
                </a:r>
              </a:p>
            </p:txBody>
          </p:sp>
        </mc:Choice>
        <mc:Fallback xmlns="">
          <p:sp>
            <p:nvSpPr>
              <p:cNvPr id="8" name="TextBox 7"/>
              <p:cNvSpPr txBox="1">
                <a:spLocks noRot="1" noChangeAspect="1" noMove="1" noResize="1" noEditPoints="1" noAdjustHandles="1" noChangeArrowheads="1" noChangeShapeType="1" noTextEdit="1"/>
              </p:cNvSpPr>
              <p:nvPr/>
            </p:nvSpPr>
            <p:spPr>
              <a:xfrm>
                <a:off x="7667818" y="4670208"/>
                <a:ext cx="3281989" cy="1961243"/>
              </a:xfrm>
              <a:prstGeom prst="rect">
                <a:avLst/>
              </a:prstGeom>
              <a:blipFill rotWithShape="1">
                <a:blip r:embed="rId3"/>
                <a:stretch>
                  <a:fillRect r="-1859"/>
                </a:stretch>
              </a:blipFill>
            </p:spPr>
            <p:txBody>
              <a:bodyPr/>
              <a:lstStyle/>
              <a:p>
                <a:r>
                  <a:rPr lang="en-GB">
                    <a:noFill/>
                  </a:rPr>
                  <a:t> </a:t>
                </a:r>
              </a:p>
            </p:txBody>
          </p:sp>
        </mc:Fallback>
      </mc:AlternateContent>
      <p:sp>
        <p:nvSpPr>
          <p:cNvPr id="9" name="TextBox 8"/>
          <p:cNvSpPr txBox="1"/>
          <p:nvPr/>
        </p:nvSpPr>
        <p:spPr>
          <a:xfrm>
            <a:off x="8955579" y="7647709"/>
            <a:ext cx="184731" cy="400110"/>
          </a:xfrm>
          <a:prstGeom prst="rect">
            <a:avLst/>
          </a:prstGeom>
          <a:noFill/>
        </p:spPr>
        <p:txBody>
          <a:bodyPr wrap="none" rtlCol="0">
            <a:spAutoFit/>
          </a:bodyPr>
          <a:lstStyle/>
          <a:p>
            <a:endParaRPr lang="en-US" dirty="0"/>
          </a:p>
        </p:txBody>
      </p:sp>
      <p:sp>
        <p:nvSpPr>
          <p:cNvPr id="10" name="TextBox 9"/>
          <p:cNvSpPr txBox="1"/>
          <p:nvPr/>
        </p:nvSpPr>
        <p:spPr>
          <a:xfrm>
            <a:off x="4425463" y="6225685"/>
            <a:ext cx="5369419" cy="461665"/>
          </a:xfrm>
          <a:prstGeom prst="rect">
            <a:avLst/>
          </a:prstGeom>
          <a:noFill/>
        </p:spPr>
        <p:txBody>
          <a:bodyPr wrap="none" rtlCol="0">
            <a:spAutoFit/>
          </a:bodyPr>
          <a:lstStyle/>
          <a:p>
            <a:r>
              <a:rPr lang="en-US" sz="2400" dirty="0">
                <a:solidFill>
                  <a:srgbClr val="FF0000"/>
                </a:solidFill>
              </a:rPr>
              <a:t>The second test score was the higher.</a:t>
            </a:r>
          </a:p>
        </p:txBody>
      </p:sp>
      <p:sp>
        <p:nvSpPr>
          <p:cNvPr id="11" name="TextBox 10"/>
          <p:cNvSpPr txBox="1"/>
          <p:nvPr/>
        </p:nvSpPr>
        <p:spPr>
          <a:xfrm>
            <a:off x="3859494" y="4106486"/>
            <a:ext cx="3126177" cy="461665"/>
          </a:xfrm>
          <a:prstGeom prst="rect">
            <a:avLst/>
          </a:prstGeom>
          <a:noFill/>
        </p:spPr>
        <p:txBody>
          <a:bodyPr wrap="none" rtlCol="0">
            <a:spAutoFit/>
          </a:bodyPr>
          <a:lstStyle/>
          <a:p>
            <a:r>
              <a:rPr lang="en-US" sz="2400" dirty="0"/>
              <a:t>Score of 40 out of 50:</a:t>
            </a:r>
          </a:p>
        </p:txBody>
      </p:sp>
      <p:sp>
        <p:nvSpPr>
          <p:cNvPr id="12" name="TextBox 11"/>
          <p:cNvSpPr txBox="1"/>
          <p:nvPr/>
        </p:nvSpPr>
        <p:spPr>
          <a:xfrm>
            <a:off x="7667818" y="4131951"/>
            <a:ext cx="3126177" cy="830997"/>
          </a:xfrm>
          <a:prstGeom prst="rect">
            <a:avLst/>
          </a:prstGeom>
          <a:noFill/>
        </p:spPr>
        <p:txBody>
          <a:bodyPr wrap="none" rtlCol="0">
            <a:spAutoFit/>
          </a:bodyPr>
          <a:lstStyle/>
          <a:p>
            <a:r>
              <a:rPr lang="en-US" sz="2400" dirty="0"/>
              <a:t>Score of 65 out of 80:</a:t>
            </a:r>
          </a:p>
          <a:p>
            <a:endParaRPr lang="en-US" sz="2400" dirty="0"/>
          </a:p>
        </p:txBody>
      </p:sp>
      <p:sp>
        <p:nvSpPr>
          <p:cNvPr id="14"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3</a:t>
            </a:r>
          </a:p>
        </p:txBody>
      </p:sp>
    </p:spTree>
    <p:extLst>
      <p:ext uri="{BB962C8B-B14F-4D97-AF65-F5344CB8AC3E}">
        <p14:creationId xmlns:p14="http://schemas.microsoft.com/office/powerpoint/2010/main" val="1000542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07568" y="29473"/>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3: Fitness Check </a:t>
            </a:r>
          </a:p>
        </p:txBody>
      </p:sp>
      <p:sp>
        <p:nvSpPr>
          <p:cNvPr id="5" name="TextBox 4">
            <a:extLst>
              <a:ext uri="{FF2B5EF4-FFF2-40B4-BE49-F238E27FC236}">
                <a16:creationId xmlns:a16="http://schemas.microsoft.com/office/drawing/2014/main" xmlns="" id="{E89B8246-A59E-464F-9207-E0DADCB9E0D3}"/>
              </a:ext>
            </a:extLst>
          </p:cNvPr>
          <p:cNvSpPr txBox="1"/>
          <p:nvPr/>
        </p:nvSpPr>
        <p:spPr>
          <a:xfrm>
            <a:off x="4943872" y="2348880"/>
            <a:ext cx="504056" cy="461665"/>
          </a:xfrm>
          <a:prstGeom prst="rect">
            <a:avLst/>
          </a:prstGeom>
          <a:noFill/>
        </p:spPr>
        <p:txBody>
          <a:bodyPr wrap="square" rtlCol="0">
            <a:spAutoFit/>
          </a:bodyPr>
          <a:lstStyle/>
          <a:p>
            <a:r>
              <a:rPr lang="en-US" sz="2400" dirty="0"/>
              <a:t>    </a:t>
            </a:r>
          </a:p>
        </p:txBody>
      </p:sp>
      <p:sp>
        <p:nvSpPr>
          <p:cNvPr id="2" name="TextBox 1"/>
          <p:cNvSpPr txBox="1"/>
          <p:nvPr/>
        </p:nvSpPr>
        <p:spPr>
          <a:xfrm>
            <a:off x="3215680" y="1027105"/>
            <a:ext cx="6928500" cy="461665"/>
          </a:xfrm>
          <a:prstGeom prst="rect">
            <a:avLst/>
          </a:prstGeom>
          <a:noFill/>
        </p:spPr>
        <p:txBody>
          <a:bodyPr wrap="none" rtlCol="0">
            <a:spAutoFit/>
          </a:bodyPr>
          <a:lstStyle/>
          <a:p>
            <a:pPr marL="457200" indent="-457200">
              <a:buFont typeface="+mj-lt"/>
              <a:buAutoNum type="arabicPeriod"/>
            </a:pPr>
            <a:r>
              <a:rPr lang="en-US" sz="2400" dirty="0"/>
              <a:t>Express each of the following as percentages:</a:t>
            </a:r>
          </a:p>
        </p:txBody>
      </p:sp>
      <p:sp>
        <p:nvSpPr>
          <p:cNvPr id="3" name="TextBox 2"/>
          <p:cNvSpPr txBox="1"/>
          <p:nvPr/>
        </p:nvSpPr>
        <p:spPr>
          <a:xfrm>
            <a:off x="3674700" y="1624798"/>
            <a:ext cx="3362459" cy="1754326"/>
          </a:xfrm>
          <a:prstGeom prst="rect">
            <a:avLst/>
          </a:prstGeom>
          <a:noFill/>
        </p:spPr>
        <p:txBody>
          <a:bodyPr wrap="none" rtlCol="0">
            <a:spAutoFit/>
          </a:bodyPr>
          <a:lstStyle/>
          <a:p>
            <a:pPr marL="457200" indent="-457200">
              <a:lnSpc>
                <a:spcPct val="150000"/>
              </a:lnSpc>
              <a:spcAft>
                <a:spcPts val="0"/>
              </a:spcAft>
              <a:buAutoNum type="alphaLcParenR"/>
            </a:pPr>
            <a:r>
              <a:rPr lang="en-US" sz="2400" dirty="0"/>
              <a:t>12 out of 30			</a:t>
            </a:r>
          </a:p>
          <a:p>
            <a:pPr>
              <a:lnSpc>
                <a:spcPct val="150000"/>
              </a:lnSpc>
              <a:spcAft>
                <a:spcPts val="0"/>
              </a:spcAft>
            </a:pPr>
            <a:r>
              <a:rPr lang="en-US" sz="2400" dirty="0"/>
              <a:t>c)   72g out of 300g</a:t>
            </a:r>
          </a:p>
          <a:p>
            <a:pPr>
              <a:lnSpc>
                <a:spcPct val="150000"/>
              </a:lnSpc>
              <a:spcAft>
                <a:spcPts val="0"/>
              </a:spcAft>
            </a:pPr>
            <a:r>
              <a:rPr lang="en-US" sz="2400" dirty="0"/>
              <a:t>e)   1.2 out of 3			</a:t>
            </a:r>
          </a:p>
        </p:txBody>
      </p:sp>
      <p:sp>
        <p:nvSpPr>
          <p:cNvPr id="4" name="TextBox 3"/>
          <p:cNvSpPr txBox="1"/>
          <p:nvPr/>
        </p:nvSpPr>
        <p:spPr>
          <a:xfrm>
            <a:off x="3299953" y="4236639"/>
            <a:ext cx="7613623" cy="830997"/>
          </a:xfrm>
          <a:prstGeom prst="rect">
            <a:avLst/>
          </a:prstGeom>
          <a:noFill/>
        </p:spPr>
        <p:txBody>
          <a:bodyPr wrap="none" rtlCol="0">
            <a:spAutoFit/>
          </a:bodyPr>
          <a:lstStyle/>
          <a:p>
            <a:pPr marL="457200" indent="-457200">
              <a:buFont typeface="+mj-lt"/>
              <a:buAutoNum type="arabicPeriod" startAt="2"/>
            </a:pPr>
            <a:r>
              <a:rPr lang="en-US" sz="2400" dirty="0"/>
              <a:t>A  500ml bottle of hand-wash soap contains 150ml </a:t>
            </a:r>
          </a:p>
          <a:p>
            <a:r>
              <a:rPr lang="en-US" sz="2400" dirty="0"/>
              <a:t>	of free soap. What percentage is free?</a:t>
            </a:r>
          </a:p>
        </p:txBody>
      </p:sp>
      <p:sp>
        <p:nvSpPr>
          <p:cNvPr id="7" name="TextBox 6"/>
          <p:cNvSpPr txBox="1"/>
          <p:nvPr/>
        </p:nvSpPr>
        <p:spPr>
          <a:xfrm>
            <a:off x="7267357" y="1649402"/>
            <a:ext cx="3385863" cy="1685846"/>
          </a:xfrm>
          <a:prstGeom prst="rect">
            <a:avLst/>
          </a:prstGeom>
          <a:noFill/>
        </p:spPr>
        <p:txBody>
          <a:bodyPr wrap="none" rtlCol="0">
            <a:spAutoFit/>
          </a:bodyPr>
          <a:lstStyle/>
          <a:p>
            <a:pPr marL="457200" indent="-457200">
              <a:lnSpc>
                <a:spcPct val="150000"/>
              </a:lnSpc>
              <a:buAutoNum type="alphaLcParenR" startAt="2"/>
            </a:pPr>
            <a:r>
              <a:rPr lang="en-US" sz="2400" dirty="0"/>
              <a:t>£178.50 out of £210</a:t>
            </a:r>
          </a:p>
          <a:p>
            <a:pPr>
              <a:lnSpc>
                <a:spcPct val="150000"/>
              </a:lnSpc>
            </a:pPr>
            <a:r>
              <a:rPr lang="en-US" sz="2400" dirty="0"/>
              <a:t>d)	240 out of 320</a:t>
            </a:r>
          </a:p>
          <a:p>
            <a:pPr>
              <a:lnSpc>
                <a:spcPct val="150000"/>
              </a:lnSpc>
            </a:pPr>
            <a:r>
              <a:rPr lang="en-US" sz="2400" dirty="0"/>
              <a:t>f)	24 out of 3200</a:t>
            </a:r>
          </a:p>
        </p:txBody>
      </p:sp>
      <p:sp>
        <p:nvSpPr>
          <p:cNvPr id="8" name="TextBox 7"/>
          <p:cNvSpPr txBox="1"/>
          <p:nvPr/>
        </p:nvSpPr>
        <p:spPr>
          <a:xfrm>
            <a:off x="10653220" y="1768631"/>
            <a:ext cx="801823" cy="461665"/>
          </a:xfrm>
          <a:prstGeom prst="rect">
            <a:avLst/>
          </a:prstGeom>
          <a:noFill/>
        </p:spPr>
        <p:txBody>
          <a:bodyPr wrap="none" rtlCol="0">
            <a:spAutoFit/>
          </a:bodyPr>
          <a:lstStyle/>
          <a:p>
            <a:r>
              <a:rPr lang="en-US" sz="2400" dirty="0">
                <a:solidFill>
                  <a:srgbClr val="FF0000"/>
                </a:solidFill>
              </a:rPr>
              <a:t>85%</a:t>
            </a:r>
          </a:p>
        </p:txBody>
      </p:sp>
      <p:sp>
        <p:nvSpPr>
          <p:cNvPr id="12" name="TextBox 11"/>
          <p:cNvSpPr txBox="1"/>
          <p:nvPr/>
        </p:nvSpPr>
        <p:spPr>
          <a:xfrm>
            <a:off x="10479133" y="2777600"/>
            <a:ext cx="1058303" cy="461665"/>
          </a:xfrm>
          <a:prstGeom prst="rect">
            <a:avLst/>
          </a:prstGeom>
          <a:noFill/>
        </p:spPr>
        <p:txBody>
          <a:bodyPr wrap="none" rtlCol="0">
            <a:spAutoFit/>
          </a:bodyPr>
          <a:lstStyle/>
          <a:p>
            <a:r>
              <a:rPr lang="en-US" sz="2400" dirty="0">
                <a:solidFill>
                  <a:srgbClr val="FF0000"/>
                </a:solidFill>
              </a:rPr>
              <a:t>0.75%</a:t>
            </a:r>
          </a:p>
        </p:txBody>
      </p:sp>
      <p:sp>
        <p:nvSpPr>
          <p:cNvPr id="13" name="TextBox 12"/>
          <p:cNvSpPr txBox="1"/>
          <p:nvPr/>
        </p:nvSpPr>
        <p:spPr>
          <a:xfrm>
            <a:off x="6442458" y="1785423"/>
            <a:ext cx="801823" cy="461665"/>
          </a:xfrm>
          <a:prstGeom prst="rect">
            <a:avLst/>
          </a:prstGeom>
          <a:noFill/>
        </p:spPr>
        <p:txBody>
          <a:bodyPr wrap="none" rtlCol="0">
            <a:spAutoFit/>
          </a:bodyPr>
          <a:lstStyle/>
          <a:p>
            <a:r>
              <a:rPr lang="en-US" sz="2400" dirty="0">
                <a:solidFill>
                  <a:srgbClr val="FF0000"/>
                </a:solidFill>
              </a:rPr>
              <a:t>40%</a:t>
            </a:r>
          </a:p>
        </p:txBody>
      </p:sp>
      <p:sp>
        <p:nvSpPr>
          <p:cNvPr id="14" name="TextBox 13"/>
          <p:cNvSpPr txBox="1"/>
          <p:nvPr/>
        </p:nvSpPr>
        <p:spPr>
          <a:xfrm>
            <a:off x="10700140" y="2298745"/>
            <a:ext cx="801823" cy="461665"/>
          </a:xfrm>
          <a:prstGeom prst="rect">
            <a:avLst/>
          </a:prstGeom>
          <a:noFill/>
        </p:spPr>
        <p:txBody>
          <a:bodyPr wrap="none" rtlCol="0">
            <a:spAutoFit/>
          </a:bodyPr>
          <a:lstStyle/>
          <a:p>
            <a:r>
              <a:rPr lang="en-US" sz="2400" dirty="0">
                <a:solidFill>
                  <a:srgbClr val="FF0000"/>
                </a:solidFill>
              </a:rPr>
              <a:t>75%</a:t>
            </a:r>
          </a:p>
        </p:txBody>
      </p:sp>
      <p:sp>
        <p:nvSpPr>
          <p:cNvPr id="15" name="TextBox 14"/>
          <p:cNvSpPr txBox="1"/>
          <p:nvPr/>
        </p:nvSpPr>
        <p:spPr>
          <a:xfrm>
            <a:off x="6442459" y="2812283"/>
            <a:ext cx="801823" cy="461665"/>
          </a:xfrm>
          <a:prstGeom prst="rect">
            <a:avLst/>
          </a:prstGeom>
          <a:noFill/>
        </p:spPr>
        <p:txBody>
          <a:bodyPr wrap="none" rtlCol="0">
            <a:spAutoFit/>
          </a:bodyPr>
          <a:lstStyle/>
          <a:p>
            <a:r>
              <a:rPr lang="en-US" sz="2400" dirty="0">
                <a:solidFill>
                  <a:srgbClr val="FF0000"/>
                </a:solidFill>
              </a:rPr>
              <a:t>40%</a:t>
            </a:r>
          </a:p>
        </p:txBody>
      </p:sp>
      <p:sp>
        <p:nvSpPr>
          <p:cNvPr id="16" name="TextBox 15"/>
          <p:cNvSpPr txBox="1"/>
          <p:nvPr/>
        </p:nvSpPr>
        <p:spPr>
          <a:xfrm>
            <a:off x="6416896" y="2283784"/>
            <a:ext cx="1296507" cy="461665"/>
          </a:xfrm>
          <a:prstGeom prst="rect">
            <a:avLst/>
          </a:prstGeom>
          <a:noFill/>
        </p:spPr>
        <p:txBody>
          <a:bodyPr wrap="square" rtlCol="0">
            <a:spAutoFit/>
          </a:bodyPr>
          <a:lstStyle/>
          <a:p>
            <a:r>
              <a:rPr lang="en-US" sz="2400" dirty="0">
                <a:solidFill>
                  <a:srgbClr val="FF0000"/>
                </a:solidFill>
              </a:rPr>
              <a:t>24%</a:t>
            </a:r>
          </a:p>
        </p:txBody>
      </p:sp>
      <p:sp>
        <p:nvSpPr>
          <p:cNvPr id="10" name="TextBox 9"/>
          <p:cNvSpPr txBox="1"/>
          <p:nvPr/>
        </p:nvSpPr>
        <p:spPr>
          <a:xfrm>
            <a:off x="8924060" y="5138350"/>
            <a:ext cx="2084225" cy="769441"/>
          </a:xfrm>
          <a:prstGeom prst="rect">
            <a:avLst/>
          </a:prstGeom>
          <a:noFill/>
        </p:spPr>
        <p:txBody>
          <a:bodyPr wrap="none" rtlCol="0">
            <a:spAutoFit/>
          </a:bodyPr>
          <a:lstStyle/>
          <a:p>
            <a:r>
              <a:rPr lang="en-US" sz="2400" dirty="0">
                <a:solidFill>
                  <a:srgbClr val="FF0000"/>
                </a:solidFill>
              </a:rPr>
              <a:t>Answer:</a:t>
            </a:r>
            <a:r>
              <a:rPr lang="en-US" sz="2400" dirty="0"/>
              <a:t> </a:t>
            </a:r>
            <a:r>
              <a:rPr lang="en-US" sz="2400" dirty="0">
                <a:solidFill>
                  <a:srgbClr val="FF0000"/>
                </a:solidFill>
              </a:rPr>
              <a:t> 30%</a:t>
            </a:r>
          </a:p>
          <a:p>
            <a:endParaRPr lang="en-US" dirty="0"/>
          </a:p>
        </p:txBody>
      </p:sp>
      <p:sp>
        <p:nvSpPr>
          <p:cNvPr id="11" name="TextBox 10"/>
          <p:cNvSpPr txBox="1"/>
          <p:nvPr/>
        </p:nvSpPr>
        <p:spPr>
          <a:xfrm>
            <a:off x="8240685" y="6151418"/>
            <a:ext cx="184731" cy="461665"/>
          </a:xfrm>
          <a:prstGeom prst="rect">
            <a:avLst/>
          </a:prstGeom>
          <a:noFill/>
        </p:spPr>
        <p:txBody>
          <a:bodyPr wrap="none" rtlCol="0">
            <a:spAutoFit/>
          </a:bodyPr>
          <a:lstStyle/>
          <a:p>
            <a:endParaRPr lang="en-US" sz="2400" dirty="0"/>
          </a:p>
        </p:txBody>
      </p:sp>
      <p:sp>
        <p:nvSpPr>
          <p:cNvPr id="18"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3</a:t>
            </a:r>
          </a:p>
        </p:txBody>
      </p:sp>
    </p:spTree>
    <p:extLst>
      <p:ext uri="{BB962C8B-B14F-4D97-AF65-F5344CB8AC3E}">
        <p14:creationId xmlns:p14="http://schemas.microsoft.com/office/powerpoint/2010/main" val="3561300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8" grpId="0"/>
      <p:bldP spid="12" grpId="0"/>
      <p:bldP spid="13" grpId="0"/>
      <p:bldP spid="14"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xmlns="" id="{8B52B4C6-DA2B-0547-97B0-9A9D90264677}"/>
              </a:ext>
            </a:extLst>
          </p:cNvPr>
          <p:cNvSpPr txBox="1">
            <a:spLocks noChangeArrowheads="1"/>
          </p:cNvSpPr>
          <p:nvPr/>
        </p:nvSpPr>
        <p:spPr bwMode="auto">
          <a:xfrm>
            <a:off x="2207568" y="19778"/>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3: Review</a:t>
            </a:r>
          </a:p>
        </p:txBody>
      </p:sp>
      <p:sp>
        <p:nvSpPr>
          <p:cNvPr id="9"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3</a:t>
            </a:r>
          </a:p>
        </p:txBody>
      </p:sp>
      <p:sp>
        <p:nvSpPr>
          <p:cNvPr id="10"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7568" y="913066"/>
            <a:ext cx="99844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third Section.</a:t>
            </a:r>
          </a:p>
        </p:txBody>
      </p:sp>
      <p:sp>
        <p:nvSpPr>
          <p:cNvPr id="11"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6809" y="2829809"/>
            <a:ext cx="99851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7568" y="1689622"/>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12">
            <a:extLst>
              <a:ext uri="{FF2B5EF4-FFF2-40B4-BE49-F238E27FC236}">
                <a16:creationId xmlns:a16="http://schemas.microsoft.com/office/drawing/2014/main" xmlns="" id="{61145AA3-138E-F040-BCA6-F2E25BC3753E}"/>
              </a:ext>
            </a:extLst>
          </p:cNvPr>
          <p:cNvSpPr txBox="1">
            <a:spLocks noChangeArrowheads="1"/>
          </p:cNvSpPr>
          <p:nvPr/>
        </p:nvSpPr>
        <p:spPr bwMode="auto">
          <a:xfrm>
            <a:off x="2207568" y="4111953"/>
            <a:ext cx="99844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3111573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07568" y="16068"/>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Complex Percentages</a:t>
            </a:r>
          </a:p>
        </p:txBody>
      </p:sp>
      <p:sp>
        <p:nvSpPr>
          <p:cNvPr id="2" name="TextBox 1"/>
          <p:cNvSpPr txBox="1"/>
          <p:nvPr/>
        </p:nvSpPr>
        <p:spPr>
          <a:xfrm>
            <a:off x="3401308" y="836640"/>
            <a:ext cx="7596951" cy="830997"/>
          </a:xfrm>
          <a:prstGeom prst="rect">
            <a:avLst/>
          </a:prstGeom>
          <a:noFill/>
        </p:spPr>
        <p:txBody>
          <a:bodyPr wrap="none" rtlCol="0">
            <a:spAutoFit/>
          </a:bodyPr>
          <a:lstStyle/>
          <a:p>
            <a:pPr algn="ctr"/>
            <a:r>
              <a:rPr lang="en-US" sz="2400" dirty="0"/>
              <a:t>More complex problems with percentages use exactly </a:t>
            </a:r>
          </a:p>
          <a:p>
            <a:pPr algn="ctr"/>
            <a:r>
              <a:rPr lang="en-US" sz="2400" dirty="0"/>
              <a:t>the same skill-set you are developing here.</a:t>
            </a:r>
          </a:p>
        </p:txBody>
      </p:sp>
      <p:sp>
        <p:nvSpPr>
          <p:cNvPr id="3" name="TextBox 2"/>
          <p:cNvSpPr txBox="1"/>
          <p:nvPr/>
        </p:nvSpPr>
        <p:spPr>
          <a:xfrm>
            <a:off x="3812071" y="1832054"/>
            <a:ext cx="6758581" cy="830997"/>
          </a:xfrm>
          <a:prstGeom prst="rect">
            <a:avLst/>
          </a:prstGeom>
          <a:noFill/>
        </p:spPr>
        <p:txBody>
          <a:bodyPr wrap="none" rtlCol="0">
            <a:spAutoFit/>
          </a:bodyPr>
          <a:lstStyle/>
          <a:p>
            <a:pPr algn="ctr"/>
            <a:r>
              <a:rPr lang="en-US" sz="2400" dirty="0"/>
              <a:t>All you need extra are confidence and fluency - </a:t>
            </a:r>
          </a:p>
          <a:p>
            <a:pPr algn="ctr"/>
            <a:r>
              <a:rPr lang="en-US" sz="2400" dirty="0"/>
              <a:t>both of which are developed by </a:t>
            </a:r>
            <a:r>
              <a:rPr lang="en-US" sz="2400" dirty="0" err="1"/>
              <a:t>practise</a:t>
            </a:r>
            <a:r>
              <a:rPr lang="en-US" sz="2400" dirty="0"/>
              <a:t>.</a:t>
            </a:r>
          </a:p>
        </p:txBody>
      </p:sp>
      <p:sp>
        <p:nvSpPr>
          <p:cNvPr id="4" name="TextBox 3"/>
          <p:cNvSpPr txBox="1"/>
          <p:nvPr/>
        </p:nvSpPr>
        <p:spPr>
          <a:xfrm>
            <a:off x="3995886" y="2721940"/>
            <a:ext cx="6054863" cy="461665"/>
          </a:xfrm>
          <a:prstGeom prst="rect">
            <a:avLst/>
          </a:prstGeom>
          <a:noFill/>
        </p:spPr>
        <p:txBody>
          <a:bodyPr wrap="none" rtlCol="0">
            <a:spAutoFit/>
          </a:bodyPr>
          <a:lstStyle/>
          <a:p>
            <a:r>
              <a:rPr lang="en-US" sz="2400" dirty="0"/>
              <a:t>So here are a few more practice questions.</a:t>
            </a:r>
          </a:p>
        </p:txBody>
      </p:sp>
      <p:sp>
        <p:nvSpPr>
          <p:cNvPr id="5" name="TextBox 4"/>
          <p:cNvSpPr txBox="1"/>
          <p:nvPr/>
        </p:nvSpPr>
        <p:spPr>
          <a:xfrm>
            <a:off x="3460193" y="3367888"/>
            <a:ext cx="1810111" cy="461665"/>
          </a:xfrm>
          <a:prstGeom prst="rect">
            <a:avLst/>
          </a:prstGeom>
          <a:noFill/>
        </p:spPr>
        <p:txBody>
          <a:bodyPr wrap="none" rtlCol="0">
            <a:spAutoFit/>
          </a:bodyPr>
          <a:lstStyle/>
          <a:p>
            <a:r>
              <a:rPr lang="en-US" sz="2400" b="1" dirty="0"/>
              <a:t>Example 1:</a:t>
            </a:r>
          </a:p>
        </p:txBody>
      </p:sp>
      <p:sp>
        <p:nvSpPr>
          <p:cNvPr id="6" name="TextBox 5"/>
          <p:cNvSpPr txBox="1"/>
          <p:nvPr/>
        </p:nvSpPr>
        <p:spPr>
          <a:xfrm>
            <a:off x="3460193" y="3828528"/>
            <a:ext cx="7573740" cy="830997"/>
          </a:xfrm>
          <a:prstGeom prst="rect">
            <a:avLst/>
          </a:prstGeom>
          <a:noFill/>
        </p:spPr>
        <p:txBody>
          <a:bodyPr wrap="none" rtlCol="0">
            <a:spAutoFit/>
          </a:bodyPr>
          <a:lstStyle/>
          <a:p>
            <a:r>
              <a:rPr lang="en-US" sz="2400" dirty="0"/>
              <a:t>Marni’s salary of £27 000 is to be increased by 2.25%.</a:t>
            </a:r>
          </a:p>
          <a:p>
            <a:r>
              <a:rPr lang="en-US" sz="2400" dirty="0"/>
              <a:t>Find her new salary. </a:t>
            </a:r>
          </a:p>
        </p:txBody>
      </p:sp>
      <p:sp>
        <p:nvSpPr>
          <p:cNvPr id="7" name="TextBox 6"/>
          <p:cNvSpPr txBox="1"/>
          <p:nvPr/>
        </p:nvSpPr>
        <p:spPr>
          <a:xfrm>
            <a:off x="3475686" y="5157639"/>
            <a:ext cx="7448193" cy="1877437"/>
          </a:xfrm>
          <a:prstGeom prst="rect">
            <a:avLst/>
          </a:prstGeom>
          <a:noFill/>
        </p:spPr>
        <p:txBody>
          <a:bodyPr wrap="none" rtlCol="0">
            <a:spAutoFit/>
          </a:bodyPr>
          <a:lstStyle/>
          <a:p>
            <a:r>
              <a:rPr lang="en-US" sz="2400" dirty="0"/>
              <a:t>Marni’s new salary is 102.25% of her old salary.</a:t>
            </a:r>
          </a:p>
          <a:p>
            <a:endParaRPr lang="en-US" sz="2400" dirty="0"/>
          </a:p>
          <a:p>
            <a:r>
              <a:rPr lang="en-US" sz="2400" dirty="0"/>
              <a:t>102.25% of £27 000	= 	1.0225 ×  27 000			</a:t>
            </a:r>
          </a:p>
          <a:p>
            <a:r>
              <a:rPr lang="en-US" sz="2400" dirty="0">
                <a:solidFill>
                  <a:srgbClr val="FF0000"/>
                </a:solidFill>
              </a:rPr>
              <a:t>              Answer:		=	 £27 607.50</a:t>
            </a:r>
            <a:endParaRPr lang="en-US" sz="2400" dirty="0"/>
          </a:p>
          <a:p>
            <a:endParaRPr lang="en-US" dirty="0"/>
          </a:p>
        </p:txBody>
      </p:sp>
      <p:sp>
        <p:nvSpPr>
          <p:cNvPr id="8" name="TextBox 7"/>
          <p:cNvSpPr txBox="1"/>
          <p:nvPr/>
        </p:nvSpPr>
        <p:spPr>
          <a:xfrm>
            <a:off x="3460193" y="4718414"/>
            <a:ext cx="1515158" cy="461665"/>
          </a:xfrm>
          <a:prstGeom prst="rect">
            <a:avLst/>
          </a:prstGeom>
          <a:noFill/>
        </p:spPr>
        <p:txBody>
          <a:bodyPr wrap="none" rtlCol="0">
            <a:spAutoFit/>
          </a:bodyPr>
          <a:lstStyle/>
          <a:p>
            <a:r>
              <a:rPr lang="en-US" sz="2400" b="1" dirty="0"/>
              <a:t>Solution:</a:t>
            </a:r>
          </a:p>
        </p:txBody>
      </p:sp>
      <p:sp>
        <p:nvSpPr>
          <p:cNvPr id="12"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4</a:t>
            </a:r>
          </a:p>
        </p:txBody>
      </p:sp>
    </p:spTree>
    <p:extLst>
      <p:ext uri="{BB962C8B-B14F-4D97-AF65-F5344CB8AC3E}">
        <p14:creationId xmlns:p14="http://schemas.microsoft.com/office/powerpoint/2010/main" val="3769664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73854" y="57071"/>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Complex Percentages</a:t>
            </a:r>
          </a:p>
        </p:txBody>
      </p:sp>
      <p:sp>
        <p:nvSpPr>
          <p:cNvPr id="2" name="TextBox 1"/>
          <p:cNvSpPr txBox="1"/>
          <p:nvPr/>
        </p:nvSpPr>
        <p:spPr>
          <a:xfrm>
            <a:off x="2641133" y="1642838"/>
            <a:ext cx="9577064" cy="1200329"/>
          </a:xfrm>
          <a:prstGeom prst="rect">
            <a:avLst/>
          </a:prstGeom>
          <a:noFill/>
        </p:spPr>
        <p:txBody>
          <a:bodyPr wrap="square" rtlCol="0">
            <a:spAutoFit/>
          </a:bodyPr>
          <a:lstStyle/>
          <a:p>
            <a:r>
              <a:rPr lang="en-US" sz="2400" dirty="0"/>
              <a:t>A holiday cruise to the Bahamas for a family of four costs £11 999. </a:t>
            </a:r>
          </a:p>
          <a:p>
            <a:r>
              <a:rPr lang="en-US" sz="2400" dirty="0"/>
              <a:t>But the holiday company is offering a huge discount of 35%. </a:t>
            </a:r>
          </a:p>
          <a:p>
            <a:r>
              <a:rPr lang="en-US" sz="2400" dirty="0"/>
              <a:t>Find the discounted holiday price.</a:t>
            </a:r>
          </a:p>
        </p:txBody>
      </p:sp>
      <p:sp>
        <p:nvSpPr>
          <p:cNvPr id="3" name="TextBox 2"/>
          <p:cNvSpPr txBox="1"/>
          <p:nvPr/>
        </p:nvSpPr>
        <p:spPr>
          <a:xfrm>
            <a:off x="2641133" y="1158182"/>
            <a:ext cx="1707519" cy="461665"/>
          </a:xfrm>
          <a:prstGeom prst="rect">
            <a:avLst/>
          </a:prstGeom>
          <a:noFill/>
        </p:spPr>
        <p:txBody>
          <a:bodyPr wrap="none" rtlCol="0">
            <a:spAutoFit/>
          </a:bodyPr>
          <a:lstStyle/>
          <a:p>
            <a:r>
              <a:rPr lang="en-US" sz="2400" b="1" dirty="0"/>
              <a:t>Example 2</a:t>
            </a:r>
          </a:p>
        </p:txBody>
      </p:sp>
      <mc:AlternateContent xmlns:mc="http://schemas.openxmlformats.org/markup-compatibility/2006" xmlns:a14="http://schemas.microsoft.com/office/drawing/2010/main">
        <mc:Choice Requires="a14">
          <p:sp>
            <p:nvSpPr>
              <p:cNvPr id="4" name="TextBox 3"/>
              <p:cNvSpPr txBox="1"/>
              <p:nvPr/>
            </p:nvSpPr>
            <p:spPr>
              <a:xfrm>
                <a:off x="5231904" y="4247439"/>
                <a:ext cx="3161443" cy="461665"/>
              </a:xfrm>
              <a:prstGeom prst="rect">
                <a:avLst/>
              </a:prstGeom>
              <a:noFill/>
            </p:spPr>
            <p:txBody>
              <a:bodyPr wrap="none" rtlCol="0">
                <a:spAutoFit/>
              </a:bodyPr>
              <a:lstStyle/>
              <a:p>
                <a:r>
                  <a:rPr lang="en-US" sz="2400" dirty="0"/>
                  <a:t>(100% </a:t>
                </a:r>
                <a14:m>
                  <m:oMath xmlns:m="http://schemas.openxmlformats.org/officeDocument/2006/math">
                    <m:r>
                      <a:rPr lang="en-US" sz="2400" i="1" dirty="0" smtClean="0">
                        <a:latin typeface="Cambria Math"/>
                      </a:rPr>
                      <m:t>−</m:t>
                    </m:r>
                  </m:oMath>
                </a14:m>
                <a:r>
                  <a:rPr lang="en-US" sz="2400" dirty="0"/>
                  <a:t> 35% = 65%)</a:t>
                </a:r>
              </a:p>
            </p:txBody>
          </p:sp>
        </mc:Choice>
        <mc:Fallback xmlns="">
          <p:sp>
            <p:nvSpPr>
              <p:cNvPr id="4" name="TextBox 3"/>
              <p:cNvSpPr txBox="1">
                <a:spLocks noRot="1" noChangeAspect="1" noMove="1" noResize="1" noEditPoints="1" noAdjustHandles="1" noChangeArrowheads="1" noChangeShapeType="1" noTextEdit="1"/>
              </p:cNvSpPr>
              <p:nvPr/>
            </p:nvSpPr>
            <p:spPr>
              <a:xfrm>
                <a:off x="5231904" y="4247439"/>
                <a:ext cx="3161443" cy="461665"/>
              </a:xfrm>
              <a:prstGeom prst="rect">
                <a:avLst/>
              </a:prstGeom>
              <a:blipFill rotWithShape="1">
                <a:blip r:embed="rId2"/>
                <a:stretch>
                  <a:fillRect l="-2890" t="-9333" r="-1927" b="-32000"/>
                </a:stretch>
              </a:blipFill>
            </p:spPr>
            <p:txBody>
              <a:bodyPr/>
              <a:lstStyle/>
              <a:p>
                <a:r>
                  <a:rPr lang="en-GB">
                    <a:noFill/>
                  </a:rPr>
                  <a:t> </a:t>
                </a:r>
              </a:p>
            </p:txBody>
          </p:sp>
        </mc:Fallback>
      </mc:AlternateContent>
      <p:sp>
        <p:nvSpPr>
          <p:cNvPr id="5" name="TextBox 4"/>
          <p:cNvSpPr txBox="1"/>
          <p:nvPr/>
        </p:nvSpPr>
        <p:spPr>
          <a:xfrm>
            <a:off x="2641132" y="3657564"/>
            <a:ext cx="9719563" cy="461665"/>
          </a:xfrm>
          <a:prstGeom prst="rect">
            <a:avLst/>
          </a:prstGeom>
          <a:noFill/>
        </p:spPr>
        <p:txBody>
          <a:bodyPr wrap="square" rtlCol="0">
            <a:spAutoFit/>
          </a:bodyPr>
          <a:lstStyle/>
          <a:p>
            <a:r>
              <a:rPr lang="en-US" sz="2400" dirty="0"/>
              <a:t>With a 35% discount, the holiday now costs 65% of the original price.</a:t>
            </a:r>
          </a:p>
        </p:txBody>
      </p:sp>
      <p:sp>
        <p:nvSpPr>
          <p:cNvPr id="6" name="TextBox 5"/>
          <p:cNvSpPr txBox="1"/>
          <p:nvPr/>
        </p:nvSpPr>
        <p:spPr>
          <a:xfrm>
            <a:off x="4799856" y="5005289"/>
            <a:ext cx="4835811" cy="461665"/>
          </a:xfrm>
          <a:prstGeom prst="rect">
            <a:avLst/>
          </a:prstGeom>
          <a:noFill/>
        </p:spPr>
        <p:txBody>
          <a:bodyPr wrap="none" rtlCol="0">
            <a:spAutoFit/>
          </a:bodyPr>
          <a:lstStyle/>
          <a:p>
            <a:r>
              <a:rPr lang="en-US" sz="2400" dirty="0"/>
              <a:t>65% of £11 999 =   0.65 × 11 999</a:t>
            </a:r>
          </a:p>
        </p:txBody>
      </p:sp>
      <p:sp>
        <p:nvSpPr>
          <p:cNvPr id="7" name="TextBox 6"/>
          <p:cNvSpPr txBox="1"/>
          <p:nvPr/>
        </p:nvSpPr>
        <p:spPr>
          <a:xfrm>
            <a:off x="6960097" y="5597660"/>
            <a:ext cx="2197904" cy="461665"/>
          </a:xfrm>
          <a:prstGeom prst="rect">
            <a:avLst/>
          </a:prstGeom>
          <a:noFill/>
        </p:spPr>
        <p:txBody>
          <a:bodyPr wrap="square" rtlCol="0">
            <a:spAutoFit/>
          </a:bodyPr>
          <a:lstStyle/>
          <a:p>
            <a:r>
              <a:rPr lang="en-US" sz="2400" dirty="0"/>
              <a:t>=    £7 799.35</a:t>
            </a:r>
          </a:p>
        </p:txBody>
      </p:sp>
      <p:sp>
        <p:nvSpPr>
          <p:cNvPr id="8" name="TextBox 7"/>
          <p:cNvSpPr txBox="1"/>
          <p:nvPr/>
        </p:nvSpPr>
        <p:spPr>
          <a:xfrm>
            <a:off x="4360282" y="6122181"/>
            <a:ext cx="4807726" cy="461665"/>
          </a:xfrm>
          <a:prstGeom prst="rect">
            <a:avLst/>
          </a:prstGeom>
          <a:noFill/>
        </p:spPr>
        <p:txBody>
          <a:bodyPr wrap="none" rtlCol="0">
            <a:spAutoFit/>
          </a:bodyPr>
          <a:lstStyle/>
          <a:p>
            <a:r>
              <a:rPr lang="en-US" sz="2400" dirty="0">
                <a:solidFill>
                  <a:srgbClr val="FF0000"/>
                </a:solidFill>
              </a:rPr>
              <a:t>The discounted price is £7 799.35</a:t>
            </a:r>
          </a:p>
        </p:txBody>
      </p:sp>
      <p:sp>
        <p:nvSpPr>
          <p:cNvPr id="9" name="TextBox 8"/>
          <p:cNvSpPr txBox="1"/>
          <p:nvPr/>
        </p:nvSpPr>
        <p:spPr>
          <a:xfrm>
            <a:off x="2641133" y="3198167"/>
            <a:ext cx="1412566" cy="461665"/>
          </a:xfrm>
          <a:prstGeom prst="rect">
            <a:avLst/>
          </a:prstGeom>
          <a:noFill/>
        </p:spPr>
        <p:txBody>
          <a:bodyPr wrap="none" rtlCol="0">
            <a:spAutoFit/>
          </a:bodyPr>
          <a:lstStyle/>
          <a:p>
            <a:r>
              <a:rPr lang="en-US" sz="2400" b="1" dirty="0"/>
              <a:t>Solution</a:t>
            </a:r>
          </a:p>
        </p:txBody>
      </p:sp>
      <p:sp>
        <p:nvSpPr>
          <p:cNvPr id="13"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4</a:t>
            </a:r>
          </a:p>
        </p:txBody>
      </p:sp>
    </p:spTree>
    <p:extLst>
      <p:ext uri="{BB962C8B-B14F-4D97-AF65-F5344CB8AC3E}">
        <p14:creationId xmlns:p14="http://schemas.microsoft.com/office/powerpoint/2010/main" val="383731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5336" y="44158"/>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4: Fitness Check </a:t>
            </a:r>
          </a:p>
        </p:txBody>
      </p:sp>
      <p:sp>
        <p:nvSpPr>
          <p:cNvPr id="5" name="TextBox 4">
            <a:extLst>
              <a:ext uri="{FF2B5EF4-FFF2-40B4-BE49-F238E27FC236}">
                <a16:creationId xmlns:a16="http://schemas.microsoft.com/office/drawing/2014/main" xmlns="" id="{E89B8246-A59E-464F-9207-E0DADCB9E0D3}"/>
              </a:ext>
            </a:extLst>
          </p:cNvPr>
          <p:cNvSpPr txBox="1"/>
          <p:nvPr/>
        </p:nvSpPr>
        <p:spPr>
          <a:xfrm>
            <a:off x="4943872" y="2348880"/>
            <a:ext cx="504056" cy="400110"/>
          </a:xfrm>
          <a:prstGeom prst="rect">
            <a:avLst/>
          </a:prstGeom>
          <a:noFill/>
        </p:spPr>
        <p:txBody>
          <a:bodyPr wrap="square" rtlCol="0">
            <a:spAutoFit/>
          </a:bodyPr>
          <a:lstStyle/>
          <a:p>
            <a:r>
              <a:rPr lang="en-US" dirty="0"/>
              <a:t>    </a:t>
            </a:r>
          </a:p>
        </p:txBody>
      </p:sp>
      <p:sp>
        <p:nvSpPr>
          <p:cNvPr id="2" name="TextBox 1"/>
          <p:cNvSpPr txBox="1"/>
          <p:nvPr/>
        </p:nvSpPr>
        <p:spPr>
          <a:xfrm>
            <a:off x="3689707" y="1139781"/>
            <a:ext cx="7127336" cy="830997"/>
          </a:xfrm>
          <a:prstGeom prst="rect">
            <a:avLst/>
          </a:prstGeom>
          <a:noFill/>
        </p:spPr>
        <p:txBody>
          <a:bodyPr wrap="none" rtlCol="0">
            <a:spAutoFit/>
          </a:bodyPr>
          <a:lstStyle/>
          <a:p>
            <a:pPr marL="457200" indent="-457200">
              <a:buFont typeface="+mj-lt"/>
              <a:buAutoNum type="arabicPeriod"/>
            </a:pPr>
            <a:r>
              <a:rPr lang="en-US" sz="2400" dirty="0"/>
              <a:t>The cost of a car is £15 000. VAT at 17.5% has </a:t>
            </a:r>
          </a:p>
          <a:p>
            <a:r>
              <a:rPr lang="en-US" sz="2400" dirty="0"/>
              <a:t>	to be added to this bill. Find the total bill. </a:t>
            </a:r>
          </a:p>
        </p:txBody>
      </p:sp>
      <p:sp>
        <p:nvSpPr>
          <p:cNvPr id="3" name="TextBox 2"/>
          <p:cNvSpPr txBox="1"/>
          <p:nvPr/>
        </p:nvSpPr>
        <p:spPr>
          <a:xfrm>
            <a:off x="3791744" y="3148244"/>
            <a:ext cx="7484100" cy="1569660"/>
          </a:xfrm>
          <a:prstGeom prst="rect">
            <a:avLst/>
          </a:prstGeom>
          <a:noFill/>
        </p:spPr>
        <p:txBody>
          <a:bodyPr wrap="none" rtlCol="0">
            <a:spAutoFit/>
          </a:bodyPr>
          <a:lstStyle/>
          <a:p>
            <a:pPr marL="457200" indent="-457200">
              <a:buFont typeface="+mj-lt"/>
              <a:buAutoNum type="arabicPeriod" startAt="2"/>
            </a:pPr>
            <a:r>
              <a:rPr lang="en-US" sz="2400" dirty="0"/>
              <a:t>Jamal has £592.50 in his bank account which </a:t>
            </a:r>
          </a:p>
          <a:p>
            <a:r>
              <a:rPr lang="en-US" sz="2400" dirty="0"/>
              <a:t>	earns interest at 1.2% per year. How much will he </a:t>
            </a:r>
          </a:p>
          <a:p>
            <a:r>
              <a:rPr lang="en-US" sz="2400" dirty="0"/>
              <a:t>	have in his bank account after the first year </a:t>
            </a:r>
          </a:p>
          <a:p>
            <a:r>
              <a:rPr lang="en-US" sz="2400" dirty="0"/>
              <a:t>	(assuming he makes no withdrawals)?</a:t>
            </a:r>
          </a:p>
        </p:txBody>
      </p:sp>
      <p:sp>
        <p:nvSpPr>
          <p:cNvPr id="4" name="TextBox 3"/>
          <p:cNvSpPr txBox="1"/>
          <p:nvPr/>
        </p:nvSpPr>
        <p:spPr>
          <a:xfrm>
            <a:off x="6528048" y="2125802"/>
            <a:ext cx="3114635" cy="461665"/>
          </a:xfrm>
          <a:prstGeom prst="rect">
            <a:avLst/>
          </a:prstGeom>
          <a:noFill/>
        </p:spPr>
        <p:txBody>
          <a:bodyPr wrap="none" rtlCol="0">
            <a:spAutoFit/>
          </a:bodyPr>
          <a:lstStyle/>
          <a:p>
            <a:r>
              <a:rPr lang="en-US" dirty="0"/>
              <a:t>	</a:t>
            </a:r>
            <a:r>
              <a:rPr lang="en-US" sz="2400" dirty="0">
                <a:solidFill>
                  <a:srgbClr val="FF0000"/>
                </a:solidFill>
              </a:rPr>
              <a:t>Answer: 	£17 625</a:t>
            </a:r>
          </a:p>
        </p:txBody>
      </p:sp>
      <p:sp>
        <p:nvSpPr>
          <p:cNvPr id="6" name="TextBox 5"/>
          <p:cNvSpPr txBox="1"/>
          <p:nvPr/>
        </p:nvSpPr>
        <p:spPr>
          <a:xfrm>
            <a:off x="3935760" y="4906722"/>
            <a:ext cx="5843907" cy="461665"/>
          </a:xfrm>
          <a:prstGeom prst="rect">
            <a:avLst/>
          </a:prstGeom>
          <a:noFill/>
        </p:spPr>
        <p:txBody>
          <a:bodyPr wrap="none" rtlCol="0">
            <a:spAutoFit/>
          </a:bodyPr>
          <a:lstStyle/>
          <a:p>
            <a:r>
              <a:rPr lang="en-US" dirty="0"/>
              <a:t>						 	</a:t>
            </a:r>
            <a:r>
              <a:rPr lang="en-US" sz="2400" dirty="0">
                <a:solidFill>
                  <a:srgbClr val="FF0000"/>
                </a:solidFill>
              </a:rPr>
              <a:t>Answer:   £599.61</a:t>
            </a:r>
          </a:p>
        </p:txBody>
      </p:sp>
      <p:sp>
        <p:nvSpPr>
          <p:cNvPr id="10"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4</a:t>
            </a:r>
          </a:p>
        </p:txBody>
      </p:sp>
    </p:spTree>
    <p:extLst>
      <p:ext uri="{BB962C8B-B14F-4D97-AF65-F5344CB8AC3E}">
        <p14:creationId xmlns:p14="http://schemas.microsoft.com/office/powerpoint/2010/main" val="832703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xmlns="" id="{8B52B4C6-DA2B-0547-97B0-9A9D90264677}"/>
              </a:ext>
            </a:extLst>
          </p:cNvPr>
          <p:cNvSpPr txBox="1">
            <a:spLocks noChangeArrowheads="1"/>
          </p:cNvSpPr>
          <p:nvPr/>
        </p:nvSpPr>
        <p:spPr bwMode="auto">
          <a:xfrm>
            <a:off x="2206809" y="17745"/>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4: Review</a:t>
            </a:r>
          </a:p>
        </p:txBody>
      </p:sp>
      <p:sp>
        <p:nvSpPr>
          <p:cNvPr id="9"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4</a:t>
            </a:r>
          </a:p>
        </p:txBody>
      </p:sp>
      <p:sp>
        <p:nvSpPr>
          <p:cNvPr id="10"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7568" y="913066"/>
            <a:ext cx="99844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fourth Section.</a:t>
            </a:r>
          </a:p>
        </p:txBody>
      </p:sp>
      <p:sp>
        <p:nvSpPr>
          <p:cNvPr id="11"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6809" y="2829809"/>
            <a:ext cx="99851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7568" y="1689622"/>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12">
            <a:extLst>
              <a:ext uri="{FF2B5EF4-FFF2-40B4-BE49-F238E27FC236}">
                <a16:creationId xmlns:a16="http://schemas.microsoft.com/office/drawing/2014/main" xmlns="" id="{61145AA3-138E-F040-BCA6-F2E25BC3753E}"/>
              </a:ext>
            </a:extLst>
          </p:cNvPr>
          <p:cNvSpPr txBox="1">
            <a:spLocks noChangeArrowheads="1"/>
          </p:cNvSpPr>
          <p:nvPr/>
        </p:nvSpPr>
        <p:spPr bwMode="auto">
          <a:xfrm>
            <a:off x="2207568" y="4111953"/>
            <a:ext cx="99844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1610923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35560" y="-14200"/>
            <a:ext cx="100564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Percentage Increase and Percentage Decrease </a:t>
            </a:r>
          </a:p>
        </p:txBody>
      </p:sp>
      <p:sp>
        <p:nvSpPr>
          <p:cNvPr id="2" name="TextBox 1"/>
          <p:cNvSpPr txBox="1"/>
          <p:nvPr/>
        </p:nvSpPr>
        <p:spPr>
          <a:xfrm>
            <a:off x="3947518" y="619792"/>
            <a:ext cx="5779146" cy="830997"/>
          </a:xfrm>
          <a:prstGeom prst="rect">
            <a:avLst/>
          </a:prstGeom>
          <a:noFill/>
        </p:spPr>
        <p:txBody>
          <a:bodyPr wrap="none" rtlCol="0">
            <a:spAutoFit/>
          </a:bodyPr>
          <a:lstStyle/>
          <a:p>
            <a:r>
              <a:rPr lang="en-US" sz="2400" dirty="0"/>
              <a:t>Often we want to calculate by how much </a:t>
            </a:r>
          </a:p>
          <a:p>
            <a:r>
              <a:rPr lang="en-US" sz="2400" dirty="0"/>
              <a:t>something has increased or decreased.</a:t>
            </a:r>
          </a:p>
        </p:txBody>
      </p:sp>
      <mc:AlternateContent xmlns:mc="http://schemas.openxmlformats.org/markup-compatibility/2006" xmlns:a14="http://schemas.microsoft.com/office/drawing/2010/main">
        <mc:Choice Requires="a14">
          <p:sp>
            <p:nvSpPr>
              <p:cNvPr id="3" name="TextBox 2"/>
              <p:cNvSpPr txBox="1"/>
              <p:nvPr/>
            </p:nvSpPr>
            <p:spPr>
              <a:xfrm>
                <a:off x="3478466" y="1653208"/>
                <a:ext cx="7632848" cy="704167"/>
              </a:xfrm>
              <a:prstGeom prst="rect">
                <a:avLst/>
              </a:prstGeom>
              <a:noFill/>
            </p:spPr>
            <p:txBody>
              <a:bodyPr wrap="square" rtlCol="0">
                <a:spAutoFit/>
              </a:bodyPr>
              <a:lstStyle/>
              <a:p>
                <a:r>
                  <a:rPr lang="en-US" sz="2400" dirty="0"/>
                  <a:t>Percentage increase    =    </a:t>
                </a:r>
                <a14:m>
                  <m:oMath xmlns:m="http://schemas.openxmlformats.org/officeDocument/2006/math">
                    <m:f>
                      <m:fPr>
                        <m:ctrlPr>
                          <a:rPr lang="en-US" sz="2400" i="1">
                            <a:latin typeface="Cambria Math"/>
                          </a:rPr>
                        </m:ctrlPr>
                      </m:fPr>
                      <m:num>
                        <m:r>
                          <m:rPr>
                            <m:nor/>
                          </m:rPr>
                          <a:rPr lang="en-US" sz="2400" dirty="0"/>
                          <m:t>actual</m:t>
                        </m:r>
                        <m:r>
                          <m:rPr>
                            <m:nor/>
                          </m:rPr>
                          <a:rPr lang="en-US" sz="2400" dirty="0"/>
                          <m:t> </m:t>
                        </m:r>
                        <m:r>
                          <m:rPr>
                            <m:nor/>
                          </m:rPr>
                          <a:rPr lang="en-US" sz="2400" dirty="0"/>
                          <m:t>increase</m:t>
                        </m:r>
                        <m:r>
                          <m:rPr>
                            <m:nor/>
                          </m:rPr>
                          <a:rPr lang="en-US" sz="2400" dirty="0"/>
                          <m:t> </m:t>
                        </m:r>
                      </m:num>
                      <m:den>
                        <m:r>
                          <m:rPr>
                            <m:nor/>
                          </m:rPr>
                          <a:rPr lang="en-US" sz="2400" dirty="0"/>
                          <m:t>initial</m:t>
                        </m:r>
                        <m:r>
                          <m:rPr>
                            <m:nor/>
                          </m:rPr>
                          <a:rPr lang="en-US" sz="2400" dirty="0"/>
                          <m:t> </m:t>
                        </m:r>
                        <m:r>
                          <m:rPr>
                            <m:nor/>
                          </m:rPr>
                          <a:rPr lang="en-US" sz="2400" dirty="0"/>
                          <m:t>value</m:t>
                        </m:r>
                        <m:r>
                          <m:rPr>
                            <m:nor/>
                          </m:rPr>
                          <a:rPr lang="en-US" sz="2400" dirty="0"/>
                          <m:t> </m:t>
                        </m:r>
                      </m:den>
                    </m:f>
                  </m:oMath>
                </a14:m>
                <a:r>
                  <a:rPr lang="en-US" sz="2400" dirty="0"/>
                  <a:t> ×   100%</a:t>
                </a:r>
              </a:p>
            </p:txBody>
          </p:sp>
        </mc:Choice>
        <mc:Fallback xmlns="">
          <p:sp>
            <p:nvSpPr>
              <p:cNvPr id="3" name="TextBox 2"/>
              <p:cNvSpPr txBox="1">
                <a:spLocks noRot="1" noChangeAspect="1" noMove="1" noResize="1" noEditPoints="1" noAdjustHandles="1" noChangeArrowheads="1" noChangeShapeType="1" noTextEdit="1"/>
              </p:cNvSpPr>
              <p:nvPr/>
            </p:nvSpPr>
            <p:spPr>
              <a:xfrm>
                <a:off x="3478466" y="1653208"/>
                <a:ext cx="7632848" cy="704167"/>
              </a:xfrm>
              <a:prstGeom prst="rect">
                <a:avLst/>
              </a:prstGeom>
              <a:blipFill rotWithShape="1">
                <a:blip r:embed="rId2"/>
                <a:stretch>
                  <a:fillRect l="-1278" b="-517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3446230" y="2749012"/>
                <a:ext cx="7515199" cy="1011944"/>
              </a:xfrm>
              <a:prstGeom prst="rect">
                <a:avLst/>
              </a:prstGeom>
              <a:noFill/>
            </p:spPr>
            <p:txBody>
              <a:bodyPr wrap="none" rtlCol="0">
                <a:spAutoFit/>
              </a:bodyPr>
              <a:lstStyle/>
              <a:p>
                <a:r>
                  <a:rPr lang="en-US" sz="2400" dirty="0"/>
                  <a:t>Percentage decrease   =   </a:t>
                </a:r>
                <a14:m>
                  <m:oMath xmlns:m="http://schemas.openxmlformats.org/officeDocument/2006/math">
                    <m:f>
                      <m:fPr>
                        <m:ctrlPr>
                          <a:rPr lang="en-US" sz="2400" i="1">
                            <a:latin typeface="Cambria Math"/>
                          </a:rPr>
                        </m:ctrlPr>
                      </m:fPr>
                      <m:num>
                        <m:r>
                          <m:rPr>
                            <m:nor/>
                          </m:rPr>
                          <a:rPr lang="en-US" sz="2400" dirty="0"/>
                          <m:t>actual</m:t>
                        </m:r>
                        <m:r>
                          <m:rPr>
                            <m:nor/>
                          </m:rPr>
                          <a:rPr lang="en-US" sz="2400" dirty="0"/>
                          <m:t> </m:t>
                        </m:r>
                        <m:r>
                          <m:rPr>
                            <m:nor/>
                          </m:rPr>
                          <a:rPr lang="en-GB" sz="2400" dirty="0"/>
                          <m:t>de</m:t>
                        </m:r>
                        <m:r>
                          <m:rPr>
                            <m:nor/>
                          </m:rPr>
                          <a:rPr lang="en-US" sz="2400" dirty="0"/>
                          <m:t>crease</m:t>
                        </m:r>
                        <m:r>
                          <m:rPr>
                            <m:nor/>
                          </m:rPr>
                          <a:rPr lang="en-US" sz="2400" dirty="0"/>
                          <m:t> </m:t>
                        </m:r>
                      </m:num>
                      <m:den>
                        <m:r>
                          <m:rPr>
                            <m:nor/>
                          </m:rPr>
                          <a:rPr lang="en-US" sz="2400" dirty="0"/>
                          <m:t>initial</m:t>
                        </m:r>
                        <m:r>
                          <m:rPr>
                            <m:nor/>
                          </m:rPr>
                          <a:rPr lang="en-US" sz="2400" dirty="0"/>
                          <m:t> </m:t>
                        </m:r>
                        <m:r>
                          <m:rPr>
                            <m:nor/>
                          </m:rPr>
                          <a:rPr lang="en-US" sz="2400" dirty="0"/>
                          <m:t>value</m:t>
                        </m:r>
                        <m:r>
                          <m:rPr>
                            <m:nor/>
                          </m:rPr>
                          <a:rPr lang="en-US" sz="2400" dirty="0"/>
                          <m:t> </m:t>
                        </m:r>
                      </m:den>
                    </m:f>
                  </m:oMath>
                </a14:m>
                <a:r>
                  <a:rPr lang="en-US" sz="2400" dirty="0"/>
                  <a:t> ×   100%</a:t>
                </a:r>
              </a:p>
              <a:p>
                <a:endParaRPr lang="en-US" dirty="0"/>
              </a:p>
            </p:txBody>
          </p:sp>
        </mc:Choice>
        <mc:Fallback xmlns="">
          <p:sp>
            <p:nvSpPr>
              <p:cNvPr id="6" name="TextBox 5"/>
              <p:cNvSpPr txBox="1">
                <a:spLocks noRot="1" noChangeAspect="1" noMove="1" noResize="1" noEditPoints="1" noAdjustHandles="1" noChangeArrowheads="1" noChangeShapeType="1" noTextEdit="1"/>
              </p:cNvSpPr>
              <p:nvPr/>
            </p:nvSpPr>
            <p:spPr>
              <a:xfrm>
                <a:off x="3446230" y="2749012"/>
                <a:ext cx="7515199" cy="1011944"/>
              </a:xfrm>
              <a:prstGeom prst="rect">
                <a:avLst/>
              </a:prstGeom>
              <a:blipFill rotWithShape="1">
                <a:blip r:embed="rId3"/>
                <a:stretch>
                  <a:fillRect l="-1217" r="-81"/>
                </a:stretch>
              </a:blipFill>
            </p:spPr>
            <p:txBody>
              <a:bodyPr/>
              <a:lstStyle/>
              <a:p>
                <a:r>
                  <a:rPr lang="en-GB">
                    <a:noFill/>
                  </a:rPr>
                  <a:t> </a:t>
                </a:r>
              </a:p>
            </p:txBody>
          </p:sp>
        </mc:Fallback>
      </mc:AlternateContent>
      <p:sp>
        <p:nvSpPr>
          <p:cNvPr id="7" name="TextBox 6"/>
          <p:cNvSpPr txBox="1"/>
          <p:nvPr/>
        </p:nvSpPr>
        <p:spPr>
          <a:xfrm>
            <a:off x="3507408" y="3635132"/>
            <a:ext cx="6245621" cy="1569660"/>
          </a:xfrm>
          <a:prstGeom prst="rect">
            <a:avLst/>
          </a:prstGeom>
          <a:noFill/>
        </p:spPr>
        <p:txBody>
          <a:bodyPr wrap="none" rtlCol="0">
            <a:spAutoFit/>
          </a:bodyPr>
          <a:lstStyle/>
          <a:p>
            <a:r>
              <a:rPr lang="en-US" sz="2400" b="1" dirty="0"/>
              <a:t>Example: </a:t>
            </a:r>
          </a:p>
          <a:p>
            <a:r>
              <a:rPr lang="en-US" sz="2400" dirty="0"/>
              <a:t>A house was bought for £350 000. </a:t>
            </a:r>
          </a:p>
          <a:p>
            <a:r>
              <a:rPr lang="en-US" sz="2400" dirty="0"/>
              <a:t>One year later it was sold for £378 000.</a:t>
            </a:r>
          </a:p>
          <a:p>
            <a:r>
              <a:rPr lang="en-US" sz="2400" dirty="0"/>
              <a:t>What was the percentage increase in value?</a:t>
            </a:r>
          </a:p>
        </p:txBody>
      </p:sp>
      <mc:AlternateContent xmlns:mc="http://schemas.openxmlformats.org/markup-compatibility/2006" xmlns:a14="http://schemas.microsoft.com/office/drawing/2010/main">
        <mc:Choice Requires="a14">
          <p:sp>
            <p:nvSpPr>
              <p:cNvPr id="8" name="TextBox 7"/>
              <p:cNvSpPr txBox="1"/>
              <p:nvPr/>
            </p:nvSpPr>
            <p:spPr>
              <a:xfrm>
                <a:off x="4120728" y="5270971"/>
                <a:ext cx="6540252" cy="706219"/>
              </a:xfrm>
              <a:prstGeom prst="rect">
                <a:avLst/>
              </a:prstGeom>
              <a:noFill/>
            </p:spPr>
            <p:txBody>
              <a:bodyPr wrap="none" rtlCol="0">
                <a:spAutoFit/>
              </a:bodyPr>
              <a:lstStyle/>
              <a:p>
                <a:r>
                  <a:rPr lang="en-US" sz="2400" dirty="0"/>
                  <a:t>Percentage increase	=    </a:t>
                </a:r>
                <a14:m>
                  <m:oMath xmlns:m="http://schemas.openxmlformats.org/officeDocument/2006/math">
                    <m:f>
                      <m:fPr>
                        <m:ctrlPr>
                          <a:rPr lang="en-US" sz="2400" i="1">
                            <a:latin typeface="Cambria Math"/>
                          </a:rPr>
                        </m:ctrlPr>
                      </m:fPr>
                      <m:num>
                        <m:r>
                          <m:rPr>
                            <m:nor/>
                          </m:rPr>
                          <a:rPr lang="en-GB" sz="2400" dirty="0"/>
                          <m:t>28 000</m:t>
                        </m:r>
                      </m:num>
                      <m:den>
                        <m:r>
                          <m:rPr>
                            <m:nor/>
                          </m:rPr>
                          <a:rPr lang="en-GB" sz="2400" dirty="0"/>
                          <m:t>350 000</m:t>
                        </m:r>
                      </m:den>
                    </m:f>
                  </m:oMath>
                </a14:m>
                <a:r>
                  <a:rPr lang="en-US" sz="2400" dirty="0"/>
                  <a:t> ×   100%	</a:t>
                </a:r>
                <a:endParaRPr lang="en-US" sz="2400" dirty="0">
                  <a:solidFill>
                    <a:srgbClr val="FF0000"/>
                  </a:solidFill>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4120728" y="5270971"/>
                <a:ext cx="6540252" cy="706219"/>
              </a:xfrm>
              <a:prstGeom prst="rect">
                <a:avLst/>
              </a:prstGeom>
              <a:blipFill rotWithShape="1">
                <a:blip r:embed="rId4"/>
                <a:stretch>
                  <a:fillRect l="-1491" b="-6034"/>
                </a:stretch>
              </a:blipFill>
            </p:spPr>
            <p:txBody>
              <a:bodyPr/>
              <a:lstStyle/>
              <a:p>
                <a:r>
                  <a:rPr lang="en-GB">
                    <a:noFill/>
                  </a:rPr>
                  <a:t> </a:t>
                </a:r>
              </a:p>
            </p:txBody>
          </p:sp>
        </mc:Fallback>
      </mc:AlternateContent>
      <p:sp>
        <p:nvSpPr>
          <p:cNvPr id="9" name="Rectangle 8"/>
          <p:cNvSpPr/>
          <p:nvPr/>
        </p:nvSpPr>
        <p:spPr bwMode="auto">
          <a:xfrm>
            <a:off x="3446231" y="1569155"/>
            <a:ext cx="7665084" cy="940417"/>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endParaRPr lang="en-US">
              <a:latin typeface="Arial" charset="0"/>
              <a:ea typeface="ＭＳ Ｐゴシック" charset="0"/>
            </a:endParaRPr>
          </a:p>
        </p:txBody>
      </p:sp>
      <p:sp>
        <p:nvSpPr>
          <p:cNvPr id="10" name="Rectangle 9"/>
          <p:cNvSpPr/>
          <p:nvPr/>
        </p:nvSpPr>
        <p:spPr bwMode="auto">
          <a:xfrm>
            <a:off x="3446230" y="2648374"/>
            <a:ext cx="7665084" cy="890555"/>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endParaRPr lang="en-US">
              <a:latin typeface="Arial" charset="0"/>
              <a:ea typeface="ＭＳ Ｐゴシック" charset="0"/>
            </a:endParaRPr>
          </a:p>
        </p:txBody>
      </p:sp>
      <p:sp>
        <p:nvSpPr>
          <p:cNvPr id="11" name="TextBox 10"/>
          <p:cNvSpPr txBox="1"/>
          <p:nvPr/>
        </p:nvSpPr>
        <p:spPr>
          <a:xfrm>
            <a:off x="7283636" y="6043369"/>
            <a:ext cx="2998898" cy="1138773"/>
          </a:xfrm>
          <a:prstGeom prst="rect">
            <a:avLst/>
          </a:prstGeom>
          <a:noFill/>
        </p:spPr>
        <p:txBody>
          <a:bodyPr wrap="none" rtlCol="0">
            <a:spAutoFit/>
          </a:bodyPr>
          <a:lstStyle/>
          <a:p>
            <a:r>
              <a:rPr lang="en-US" sz="2400" dirty="0"/>
              <a:t>=	  0.08 	 ×   100%</a:t>
            </a:r>
          </a:p>
          <a:p>
            <a:r>
              <a:rPr lang="en-US" sz="2400" dirty="0"/>
              <a:t>= 	    </a:t>
            </a:r>
            <a:r>
              <a:rPr lang="en-US" sz="2400" dirty="0">
                <a:solidFill>
                  <a:srgbClr val="FF0000"/>
                </a:solidFill>
              </a:rPr>
              <a:t>8%</a:t>
            </a:r>
          </a:p>
          <a:p>
            <a:endParaRPr lang="en-US" dirty="0"/>
          </a:p>
        </p:txBody>
      </p:sp>
      <p:sp>
        <p:nvSpPr>
          <p:cNvPr id="13"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5</a:t>
            </a:r>
          </a:p>
        </p:txBody>
      </p:sp>
    </p:spTree>
    <p:extLst>
      <p:ext uri="{BB962C8B-B14F-4D97-AF65-F5344CB8AC3E}">
        <p14:creationId xmlns:p14="http://schemas.microsoft.com/office/powerpoint/2010/main" val="1908424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07568" y="35017"/>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Percentage Increase and Decrease: Examples </a:t>
            </a:r>
          </a:p>
        </p:txBody>
      </p:sp>
      <mc:AlternateContent xmlns:mc="http://schemas.openxmlformats.org/markup-compatibility/2006" xmlns:a14="http://schemas.microsoft.com/office/drawing/2010/main">
        <mc:Choice Requires="a14">
          <p:sp>
            <p:nvSpPr>
              <p:cNvPr id="3" name="Rectangle 2"/>
              <p:cNvSpPr/>
              <p:nvPr/>
            </p:nvSpPr>
            <p:spPr>
              <a:xfrm>
                <a:off x="3485524" y="2338041"/>
                <a:ext cx="7651036" cy="1444754"/>
              </a:xfrm>
              <a:prstGeom prst="rect">
                <a:avLst/>
              </a:prstGeom>
            </p:spPr>
            <p:txBody>
              <a:bodyPr wrap="square">
                <a:spAutoFit/>
              </a:bodyPr>
              <a:lstStyle/>
              <a:p>
                <a:r>
                  <a:rPr lang="en-US" sz="2400" dirty="0">
                    <a:solidFill>
                      <a:srgbClr val="FF0000"/>
                    </a:solidFill>
                  </a:rPr>
                  <a:t>Percentage increase	=    </a:t>
                </a:r>
                <a14:m>
                  <m:oMath xmlns:m="http://schemas.openxmlformats.org/officeDocument/2006/math">
                    <m:f>
                      <m:fPr>
                        <m:ctrlPr>
                          <a:rPr lang="en-US" sz="2400" i="1">
                            <a:solidFill>
                              <a:srgbClr val="FF0000"/>
                            </a:solidFill>
                            <a:latin typeface="Cambria Math"/>
                          </a:rPr>
                        </m:ctrlPr>
                      </m:fPr>
                      <m:num>
                        <m:r>
                          <m:rPr>
                            <m:nor/>
                          </m:rPr>
                          <a:rPr lang="en-GB" sz="2400" dirty="0">
                            <a:solidFill>
                              <a:srgbClr val="FF0000"/>
                            </a:solidFill>
                          </a:rPr>
                          <m:t>18</m:t>
                        </m:r>
                      </m:num>
                      <m:den>
                        <m:r>
                          <m:rPr>
                            <m:nor/>
                          </m:rPr>
                          <a:rPr lang="en-GB" sz="2400" dirty="0">
                            <a:solidFill>
                              <a:srgbClr val="FF0000"/>
                            </a:solidFill>
                          </a:rPr>
                          <m:t>84</m:t>
                        </m:r>
                      </m:den>
                    </m:f>
                  </m:oMath>
                </a14:m>
                <a:r>
                  <a:rPr lang="en-US" sz="2400" dirty="0">
                    <a:solidFill>
                      <a:srgbClr val="FF0000"/>
                    </a:solidFill>
                  </a:rPr>
                  <a:t> × 100%</a:t>
                </a:r>
              </a:p>
              <a:p>
                <a:r>
                  <a:rPr lang="en-US" sz="2400" dirty="0">
                    <a:solidFill>
                      <a:srgbClr val="FF0000"/>
                    </a:solidFill>
                  </a:rPr>
                  <a:t>						     =	0.21951... ×  100%</a:t>
                </a:r>
              </a:p>
              <a:p>
                <a:r>
                  <a:rPr lang="en-US" sz="2400" dirty="0">
                    <a:solidFill>
                      <a:srgbClr val="FF0000"/>
                    </a:solidFill>
                  </a:rPr>
                  <a:t>						     </a:t>
                </a:r>
                <a14:m>
                  <m:oMath xmlns:m="http://schemas.openxmlformats.org/officeDocument/2006/math">
                    <m:r>
                      <a:rPr lang="en-US" sz="2400" i="1" dirty="0" smtClean="0">
                        <a:solidFill>
                          <a:srgbClr val="FF0000"/>
                        </a:solidFill>
                        <a:latin typeface="Cambria Math" panose="02040503050406030204" pitchFamily="18" charset="0"/>
                        <a:ea typeface="Cambria Math" panose="02040503050406030204" pitchFamily="18" charset="0"/>
                      </a:rPr>
                      <m:t>≈</m:t>
                    </m:r>
                  </m:oMath>
                </a14:m>
                <a:r>
                  <a:rPr lang="en-US" sz="2400" dirty="0">
                    <a:solidFill>
                      <a:srgbClr val="FF0000"/>
                    </a:solidFill>
                  </a:rPr>
                  <a:t> 	21.95%</a:t>
                </a:r>
              </a:p>
            </p:txBody>
          </p:sp>
        </mc:Choice>
        <mc:Fallback xmlns="">
          <p:sp>
            <p:nvSpPr>
              <p:cNvPr id="3" name="Rectangle 2"/>
              <p:cNvSpPr>
                <a:spLocks noRot="1" noChangeAspect="1" noMove="1" noResize="1" noEditPoints="1" noAdjustHandles="1" noChangeArrowheads="1" noChangeShapeType="1" noTextEdit="1"/>
              </p:cNvSpPr>
              <p:nvPr/>
            </p:nvSpPr>
            <p:spPr>
              <a:xfrm>
                <a:off x="3485524" y="2338041"/>
                <a:ext cx="7651036" cy="1444754"/>
              </a:xfrm>
              <a:prstGeom prst="rect">
                <a:avLst/>
              </a:prstGeom>
              <a:blipFill>
                <a:blip r:embed="rId2"/>
                <a:stretch>
                  <a:fillRect l="-1159" b="-7826"/>
                </a:stretch>
              </a:blipFill>
            </p:spPr>
            <p:txBody>
              <a:bodyPr/>
              <a:lstStyle/>
              <a:p>
                <a:r>
                  <a:rPr lang="en-US">
                    <a:noFill/>
                  </a:rPr>
                  <a:t> </a:t>
                </a:r>
              </a:p>
            </p:txBody>
          </p:sp>
        </mc:Fallback>
      </mc:AlternateContent>
      <p:sp>
        <p:nvSpPr>
          <p:cNvPr id="4" name="TextBox 3"/>
          <p:cNvSpPr txBox="1"/>
          <p:nvPr/>
        </p:nvSpPr>
        <p:spPr>
          <a:xfrm>
            <a:off x="2927648" y="908128"/>
            <a:ext cx="7881325" cy="1200329"/>
          </a:xfrm>
          <a:prstGeom prst="rect">
            <a:avLst/>
          </a:prstGeom>
          <a:noFill/>
        </p:spPr>
        <p:txBody>
          <a:bodyPr wrap="none" rtlCol="0">
            <a:spAutoFit/>
          </a:bodyPr>
          <a:lstStyle/>
          <a:p>
            <a:pPr marL="457200" indent="-457200">
              <a:buFont typeface="+mj-lt"/>
              <a:buAutoNum type="arabicPeriod"/>
            </a:pPr>
            <a:r>
              <a:rPr lang="en-US" sz="2400" dirty="0"/>
              <a:t>A factory produces face-masks at a cost of 82p each </a:t>
            </a:r>
          </a:p>
          <a:p>
            <a:r>
              <a:rPr lang="en-US" sz="2400" dirty="0"/>
              <a:t>	and sells them for £1.00.	</a:t>
            </a:r>
          </a:p>
          <a:p>
            <a:r>
              <a:rPr lang="en-US" sz="2400" dirty="0"/>
              <a:t>	Find the percentage increase. </a:t>
            </a:r>
          </a:p>
        </p:txBody>
      </p:sp>
      <p:sp>
        <p:nvSpPr>
          <p:cNvPr id="5" name="TextBox 4"/>
          <p:cNvSpPr txBox="1"/>
          <p:nvPr/>
        </p:nvSpPr>
        <p:spPr>
          <a:xfrm>
            <a:off x="2927647" y="3821735"/>
            <a:ext cx="8787489" cy="1569660"/>
          </a:xfrm>
          <a:prstGeom prst="rect">
            <a:avLst/>
          </a:prstGeom>
          <a:noFill/>
        </p:spPr>
        <p:txBody>
          <a:bodyPr wrap="square" rtlCol="0">
            <a:spAutoFit/>
          </a:bodyPr>
          <a:lstStyle/>
          <a:p>
            <a:pPr marL="457200" indent="-457200">
              <a:buFont typeface="+mj-lt"/>
              <a:buAutoNum type="arabicPeriod" startAt="2"/>
            </a:pPr>
            <a:r>
              <a:rPr lang="en-US" sz="2400" dirty="0"/>
              <a:t>A supermarket offers £10 discount to all customers spending £50 or more. Diva spends £53.80. </a:t>
            </a:r>
          </a:p>
          <a:p>
            <a:r>
              <a:rPr lang="en-US" sz="2400" dirty="0"/>
              <a:t>      Find her percentage saving.</a:t>
            </a:r>
          </a:p>
          <a:p>
            <a:endParaRPr lang="en-US" sz="2400" dirty="0"/>
          </a:p>
        </p:txBody>
      </p:sp>
      <mc:AlternateContent xmlns:mc="http://schemas.openxmlformats.org/markup-compatibility/2006" xmlns:a14="http://schemas.microsoft.com/office/drawing/2010/main">
        <mc:Choice Requires="a14">
          <p:sp>
            <p:nvSpPr>
              <p:cNvPr id="6" name="TextBox 5"/>
              <p:cNvSpPr txBox="1"/>
              <p:nvPr/>
            </p:nvSpPr>
            <p:spPr>
              <a:xfrm>
                <a:off x="3575720" y="5093661"/>
                <a:ext cx="6674584" cy="1814215"/>
              </a:xfrm>
              <a:prstGeom prst="rect">
                <a:avLst/>
              </a:prstGeom>
              <a:noFill/>
            </p:spPr>
            <p:txBody>
              <a:bodyPr wrap="none" rtlCol="0">
                <a:spAutoFit/>
              </a:bodyPr>
              <a:lstStyle/>
              <a:p>
                <a:r>
                  <a:rPr lang="en-US" sz="2400" dirty="0">
                    <a:solidFill>
                      <a:srgbClr val="FF0000"/>
                    </a:solidFill>
                  </a:rPr>
                  <a:t>Percentage decrease	=    </a:t>
                </a:r>
                <a14:m>
                  <m:oMath xmlns:m="http://schemas.openxmlformats.org/officeDocument/2006/math">
                    <m:f>
                      <m:fPr>
                        <m:ctrlPr>
                          <a:rPr lang="en-US" sz="2400" i="1">
                            <a:solidFill>
                              <a:srgbClr val="FF0000"/>
                            </a:solidFill>
                            <a:latin typeface="Cambria Math"/>
                          </a:rPr>
                        </m:ctrlPr>
                      </m:fPr>
                      <m:num>
                        <m:r>
                          <m:rPr>
                            <m:nor/>
                          </m:rPr>
                          <a:rPr lang="en-GB" sz="2400" dirty="0">
                            <a:solidFill>
                              <a:srgbClr val="FF0000"/>
                            </a:solidFill>
                          </a:rPr>
                          <m:t>10</m:t>
                        </m:r>
                      </m:num>
                      <m:den>
                        <m:r>
                          <m:rPr>
                            <m:nor/>
                          </m:rPr>
                          <a:rPr lang="en-US" sz="2400" b="0" i="0" dirty="0" smtClean="0">
                            <a:solidFill>
                              <a:srgbClr val="FF0000"/>
                            </a:solidFill>
                          </a:rPr>
                          <m:t>53.8</m:t>
                        </m:r>
                      </m:den>
                    </m:f>
                  </m:oMath>
                </a14:m>
                <a:r>
                  <a:rPr lang="en-US" sz="2400" dirty="0">
                    <a:solidFill>
                      <a:srgbClr val="FF0000"/>
                    </a:solidFill>
                  </a:rPr>
                  <a:t> ×   100%</a:t>
                </a:r>
              </a:p>
              <a:p>
                <a:r>
                  <a:rPr lang="en-US" sz="2400" dirty="0">
                    <a:solidFill>
                      <a:srgbClr val="FF0000"/>
                    </a:solidFill>
                  </a:rPr>
                  <a:t>						     =	0.18587</a:t>
                </a:r>
                <a:r>
                  <a:rPr lang="is-IS" sz="2400" dirty="0">
                    <a:solidFill>
                      <a:srgbClr val="FF0000"/>
                    </a:solidFill>
                  </a:rPr>
                  <a:t>…</a:t>
                </a:r>
                <a:r>
                  <a:rPr lang="en-US" sz="2400" dirty="0">
                    <a:solidFill>
                      <a:srgbClr val="FF0000"/>
                    </a:solidFill>
                  </a:rPr>
                  <a:t> ×   100%</a:t>
                </a:r>
              </a:p>
              <a:p>
                <a:r>
                  <a:rPr lang="en-US" sz="2400" dirty="0">
                    <a:solidFill>
                      <a:srgbClr val="FF0000"/>
                    </a:solidFill>
                  </a:rPr>
                  <a:t>						     </a:t>
                </a:r>
                <a14:m>
                  <m:oMath xmlns:m="http://schemas.openxmlformats.org/officeDocument/2006/math">
                    <m:r>
                      <a:rPr lang="en-US" sz="2400" i="1" dirty="0" smtClean="0">
                        <a:solidFill>
                          <a:srgbClr val="FF0000"/>
                        </a:solidFill>
                        <a:latin typeface="Cambria Math" panose="02040503050406030204" pitchFamily="18" charset="0"/>
                        <a:ea typeface="Cambria Math" panose="02040503050406030204" pitchFamily="18" charset="0"/>
                      </a:rPr>
                      <m:t>≈</m:t>
                    </m:r>
                  </m:oMath>
                </a14:m>
                <a:r>
                  <a:rPr lang="en-US" sz="2400" dirty="0">
                    <a:solidFill>
                      <a:srgbClr val="FF0000"/>
                    </a:solidFill>
                  </a:rPr>
                  <a:t>	18.6%</a:t>
                </a:r>
              </a:p>
              <a:p>
                <a:endParaRPr lang="en-US" sz="2400" dirty="0"/>
              </a:p>
            </p:txBody>
          </p:sp>
        </mc:Choice>
        <mc:Fallback xmlns="">
          <p:sp>
            <p:nvSpPr>
              <p:cNvPr id="6" name="TextBox 5"/>
              <p:cNvSpPr txBox="1">
                <a:spLocks noRot="1" noChangeAspect="1" noMove="1" noResize="1" noEditPoints="1" noAdjustHandles="1" noChangeArrowheads="1" noChangeShapeType="1" noTextEdit="1"/>
              </p:cNvSpPr>
              <p:nvPr/>
            </p:nvSpPr>
            <p:spPr>
              <a:xfrm>
                <a:off x="3575720" y="5093661"/>
                <a:ext cx="6674584" cy="1814215"/>
              </a:xfrm>
              <a:prstGeom prst="rect">
                <a:avLst/>
              </a:prstGeom>
              <a:blipFill>
                <a:blip r:embed="rId3"/>
                <a:stretch>
                  <a:fillRect l="-1331" r="-380"/>
                </a:stretch>
              </a:blipFill>
            </p:spPr>
            <p:txBody>
              <a:bodyPr/>
              <a:lstStyle/>
              <a:p>
                <a:r>
                  <a:rPr lang="en-US">
                    <a:noFill/>
                  </a:rPr>
                  <a:t> </a:t>
                </a:r>
              </a:p>
            </p:txBody>
          </p:sp>
        </mc:Fallback>
      </mc:AlternateContent>
      <p:sp>
        <p:nvSpPr>
          <p:cNvPr id="11"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5</a:t>
            </a:r>
          </a:p>
        </p:txBody>
      </p:sp>
    </p:spTree>
    <p:extLst>
      <p:ext uri="{BB962C8B-B14F-4D97-AF65-F5344CB8AC3E}">
        <p14:creationId xmlns:p14="http://schemas.microsoft.com/office/powerpoint/2010/main" val="2604167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316312" y="35017"/>
            <a:ext cx="987568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5: Fitness Check </a:t>
            </a:r>
          </a:p>
        </p:txBody>
      </p:sp>
      <p:sp>
        <p:nvSpPr>
          <p:cNvPr id="5" name="TextBox 4">
            <a:extLst>
              <a:ext uri="{FF2B5EF4-FFF2-40B4-BE49-F238E27FC236}">
                <a16:creationId xmlns:a16="http://schemas.microsoft.com/office/drawing/2014/main" xmlns="" id="{E89B8246-A59E-464F-9207-E0DADCB9E0D3}"/>
              </a:ext>
            </a:extLst>
          </p:cNvPr>
          <p:cNvSpPr txBox="1"/>
          <p:nvPr/>
        </p:nvSpPr>
        <p:spPr>
          <a:xfrm>
            <a:off x="4943872" y="2348880"/>
            <a:ext cx="504056" cy="400110"/>
          </a:xfrm>
          <a:prstGeom prst="rect">
            <a:avLst/>
          </a:prstGeom>
          <a:noFill/>
        </p:spPr>
        <p:txBody>
          <a:bodyPr wrap="square" rtlCol="0">
            <a:spAutoFit/>
          </a:bodyPr>
          <a:lstStyle/>
          <a:p>
            <a:r>
              <a:rPr lang="en-US" dirty="0"/>
              <a:t>    </a:t>
            </a:r>
          </a:p>
        </p:txBody>
      </p:sp>
      <p:sp>
        <p:nvSpPr>
          <p:cNvPr id="2" name="TextBox 1"/>
          <p:cNvSpPr txBox="1"/>
          <p:nvPr/>
        </p:nvSpPr>
        <p:spPr>
          <a:xfrm>
            <a:off x="2964032" y="1222200"/>
            <a:ext cx="7560083" cy="1277273"/>
          </a:xfrm>
          <a:prstGeom prst="rect">
            <a:avLst/>
          </a:prstGeom>
          <a:noFill/>
        </p:spPr>
        <p:txBody>
          <a:bodyPr wrap="none" rtlCol="0">
            <a:spAutoFit/>
          </a:bodyPr>
          <a:lstStyle/>
          <a:p>
            <a:pPr marL="457200" indent="-457200">
              <a:buFont typeface="+mj-lt"/>
              <a:buAutoNum type="arabicPeriod"/>
            </a:pPr>
            <a:r>
              <a:rPr lang="en-US" sz="2400" dirty="0"/>
              <a:t>The number of students in a school increases from</a:t>
            </a:r>
          </a:p>
          <a:p>
            <a:pPr>
              <a:spcAft>
                <a:spcPts val="600"/>
              </a:spcAft>
            </a:pPr>
            <a:r>
              <a:rPr lang="en-US" sz="2400" dirty="0"/>
              <a:t>	1150 one year to 1460 the next. </a:t>
            </a:r>
          </a:p>
          <a:p>
            <a:r>
              <a:rPr lang="en-US" sz="2400" dirty="0"/>
              <a:t>	Find the percentage increase. </a:t>
            </a:r>
          </a:p>
        </p:txBody>
      </p:sp>
      <p:sp>
        <p:nvSpPr>
          <p:cNvPr id="3" name="TextBox 2"/>
          <p:cNvSpPr txBox="1"/>
          <p:nvPr/>
        </p:nvSpPr>
        <p:spPr>
          <a:xfrm>
            <a:off x="2964032" y="3400851"/>
            <a:ext cx="8096960" cy="1277273"/>
          </a:xfrm>
          <a:prstGeom prst="rect">
            <a:avLst/>
          </a:prstGeom>
          <a:noFill/>
        </p:spPr>
        <p:txBody>
          <a:bodyPr wrap="none" rtlCol="0">
            <a:spAutoFit/>
          </a:bodyPr>
          <a:lstStyle/>
          <a:p>
            <a:pPr marL="457200" indent="-457200">
              <a:buFont typeface="+mj-lt"/>
              <a:buAutoNum type="arabicPeriod" startAt="2"/>
            </a:pPr>
            <a:r>
              <a:rPr lang="en-US" sz="2400" dirty="0"/>
              <a:t>A baby’s birth weight is 3.2 kg. </a:t>
            </a:r>
          </a:p>
          <a:p>
            <a:pPr>
              <a:spcAft>
                <a:spcPts val="600"/>
              </a:spcAft>
            </a:pPr>
            <a:r>
              <a:rPr lang="en-US" sz="2400" dirty="0"/>
              <a:t>      After 2 days, the baby’s weight has dropped to 2.9 kg. </a:t>
            </a:r>
          </a:p>
          <a:p>
            <a:r>
              <a:rPr lang="en-US" sz="2400" dirty="0"/>
              <a:t>	Find the percentage weight loss.</a:t>
            </a:r>
          </a:p>
        </p:txBody>
      </p:sp>
      <p:sp>
        <p:nvSpPr>
          <p:cNvPr id="4" name="TextBox 3"/>
          <p:cNvSpPr txBox="1"/>
          <p:nvPr/>
        </p:nvSpPr>
        <p:spPr>
          <a:xfrm>
            <a:off x="9254296" y="2319671"/>
            <a:ext cx="2591735" cy="769441"/>
          </a:xfrm>
          <a:prstGeom prst="rect">
            <a:avLst/>
          </a:prstGeom>
          <a:noFill/>
        </p:spPr>
        <p:txBody>
          <a:bodyPr wrap="none" rtlCol="0">
            <a:spAutoFit/>
          </a:bodyPr>
          <a:lstStyle/>
          <a:p>
            <a:r>
              <a:rPr lang="en-US" sz="2400" dirty="0">
                <a:solidFill>
                  <a:srgbClr val="FF0000"/>
                </a:solidFill>
              </a:rPr>
              <a:t>Answer:	26.96%</a:t>
            </a:r>
          </a:p>
          <a:p>
            <a:endParaRPr lang="en-US" dirty="0"/>
          </a:p>
        </p:txBody>
      </p:sp>
      <p:sp>
        <p:nvSpPr>
          <p:cNvPr id="6" name="TextBox 5"/>
          <p:cNvSpPr txBox="1"/>
          <p:nvPr/>
        </p:nvSpPr>
        <p:spPr>
          <a:xfrm>
            <a:off x="8780910" y="4678124"/>
            <a:ext cx="3051156" cy="1077218"/>
          </a:xfrm>
          <a:prstGeom prst="rect">
            <a:avLst/>
          </a:prstGeom>
          <a:noFill/>
        </p:spPr>
        <p:txBody>
          <a:bodyPr wrap="none" rtlCol="0">
            <a:spAutoFit/>
          </a:bodyPr>
          <a:lstStyle/>
          <a:p>
            <a:endParaRPr lang="en-US" dirty="0"/>
          </a:p>
          <a:p>
            <a:r>
              <a:rPr lang="en-US" dirty="0"/>
              <a:t>	</a:t>
            </a:r>
            <a:r>
              <a:rPr lang="en-US" sz="2400" dirty="0">
                <a:solidFill>
                  <a:srgbClr val="FF0000"/>
                </a:solidFill>
              </a:rPr>
              <a:t>Answer:   9.375%</a:t>
            </a:r>
          </a:p>
          <a:p>
            <a:endParaRPr lang="en-US" dirty="0"/>
          </a:p>
        </p:txBody>
      </p:sp>
      <p:sp>
        <p:nvSpPr>
          <p:cNvPr id="10"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5</a:t>
            </a:r>
          </a:p>
        </p:txBody>
      </p:sp>
    </p:spTree>
    <p:extLst>
      <p:ext uri="{BB962C8B-B14F-4D97-AF65-F5344CB8AC3E}">
        <p14:creationId xmlns:p14="http://schemas.microsoft.com/office/powerpoint/2010/main" val="2274973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xmlns="" id="{8B52B4C6-DA2B-0547-97B0-9A9D90264677}"/>
              </a:ext>
            </a:extLst>
          </p:cNvPr>
          <p:cNvSpPr txBox="1">
            <a:spLocks noChangeArrowheads="1"/>
          </p:cNvSpPr>
          <p:nvPr/>
        </p:nvSpPr>
        <p:spPr bwMode="auto">
          <a:xfrm>
            <a:off x="2207568" y="96045"/>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5: Review</a:t>
            </a:r>
          </a:p>
        </p:txBody>
      </p:sp>
      <p:sp>
        <p:nvSpPr>
          <p:cNvPr id="9"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5</a:t>
            </a:r>
          </a:p>
        </p:txBody>
      </p:sp>
      <p:sp>
        <p:nvSpPr>
          <p:cNvPr id="10"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7568" y="913066"/>
            <a:ext cx="99844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fifth Section.</a:t>
            </a:r>
          </a:p>
        </p:txBody>
      </p:sp>
      <p:sp>
        <p:nvSpPr>
          <p:cNvPr id="11"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6809" y="2829809"/>
            <a:ext cx="99851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7568" y="1689622"/>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12">
            <a:extLst>
              <a:ext uri="{FF2B5EF4-FFF2-40B4-BE49-F238E27FC236}">
                <a16:creationId xmlns:a16="http://schemas.microsoft.com/office/drawing/2014/main" xmlns="" id="{61145AA3-138E-F040-BCA6-F2E25BC3753E}"/>
              </a:ext>
            </a:extLst>
          </p:cNvPr>
          <p:cNvSpPr txBox="1">
            <a:spLocks noChangeArrowheads="1"/>
          </p:cNvSpPr>
          <p:nvPr/>
        </p:nvSpPr>
        <p:spPr bwMode="auto">
          <a:xfrm>
            <a:off x="2207568" y="4111953"/>
            <a:ext cx="99844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Tree>
    <p:extLst>
      <p:ext uri="{BB962C8B-B14F-4D97-AF65-F5344CB8AC3E}">
        <p14:creationId xmlns:p14="http://schemas.microsoft.com/office/powerpoint/2010/main" val="2472035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12209" y="43218"/>
            <a:ext cx="100564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Compound Interest and Depreciation</a:t>
            </a:r>
          </a:p>
        </p:txBody>
      </p:sp>
      <p:sp>
        <p:nvSpPr>
          <p:cNvPr id="2" name="TextBox 1"/>
          <p:cNvSpPr txBox="1"/>
          <p:nvPr/>
        </p:nvSpPr>
        <p:spPr>
          <a:xfrm>
            <a:off x="4168837" y="811115"/>
            <a:ext cx="5719066" cy="830997"/>
          </a:xfrm>
          <a:prstGeom prst="rect">
            <a:avLst/>
          </a:prstGeom>
          <a:noFill/>
        </p:spPr>
        <p:txBody>
          <a:bodyPr wrap="none" rtlCol="0">
            <a:spAutoFit/>
          </a:bodyPr>
          <a:lstStyle/>
          <a:p>
            <a:r>
              <a:rPr lang="en-GB" sz="2400" dirty="0">
                <a:latin typeface="Arial"/>
                <a:cs typeface="Arial"/>
              </a:rPr>
              <a:t>We start with a quick review of key facts:</a:t>
            </a:r>
            <a:endParaRPr lang="en-US" sz="2400" dirty="0"/>
          </a:p>
          <a:p>
            <a:endParaRPr lang="en-US" sz="2400" dirty="0"/>
          </a:p>
        </p:txBody>
      </p:sp>
      <p:sp>
        <p:nvSpPr>
          <p:cNvPr id="3" name="TextBox 2"/>
          <p:cNvSpPr txBox="1"/>
          <p:nvPr/>
        </p:nvSpPr>
        <p:spPr>
          <a:xfrm>
            <a:off x="4208984" y="2096979"/>
            <a:ext cx="5365187" cy="461665"/>
          </a:xfrm>
          <a:prstGeom prst="rect">
            <a:avLst/>
          </a:prstGeom>
          <a:noFill/>
        </p:spPr>
        <p:txBody>
          <a:bodyPr wrap="none" rtlCol="0">
            <a:spAutoFit/>
          </a:bodyPr>
          <a:lstStyle/>
          <a:p>
            <a:r>
              <a:rPr lang="en-US" sz="2400" dirty="0"/>
              <a:t>Simple interest is quite simply, simple!</a:t>
            </a:r>
          </a:p>
        </p:txBody>
      </p:sp>
      <p:sp>
        <p:nvSpPr>
          <p:cNvPr id="4" name="TextBox 3"/>
          <p:cNvSpPr txBox="1"/>
          <p:nvPr/>
        </p:nvSpPr>
        <p:spPr>
          <a:xfrm>
            <a:off x="3575720" y="1286034"/>
            <a:ext cx="9145016" cy="830997"/>
          </a:xfrm>
          <a:prstGeom prst="rect">
            <a:avLst/>
          </a:prstGeom>
          <a:noFill/>
        </p:spPr>
        <p:txBody>
          <a:bodyPr wrap="square" rtlCol="0">
            <a:spAutoFit/>
          </a:bodyPr>
          <a:lstStyle/>
          <a:p>
            <a:r>
              <a:rPr lang="en-US" sz="2400" dirty="0"/>
              <a:t>Often we can earn interest on invested money.</a:t>
            </a:r>
          </a:p>
          <a:p>
            <a:r>
              <a:rPr lang="en-US" sz="2400" dirty="0"/>
              <a:t>The initial sum invested is referred to as the principal.</a:t>
            </a:r>
          </a:p>
        </p:txBody>
      </p:sp>
      <p:sp>
        <p:nvSpPr>
          <p:cNvPr id="5" name="TextBox 4"/>
          <p:cNvSpPr txBox="1"/>
          <p:nvPr/>
        </p:nvSpPr>
        <p:spPr>
          <a:xfrm>
            <a:off x="2434471" y="3988854"/>
            <a:ext cx="9505056" cy="1200329"/>
          </a:xfrm>
          <a:prstGeom prst="rect">
            <a:avLst/>
          </a:prstGeom>
          <a:noFill/>
        </p:spPr>
        <p:txBody>
          <a:bodyPr wrap="square" rtlCol="0">
            <a:spAutoFit/>
          </a:bodyPr>
          <a:lstStyle/>
          <a:p>
            <a:r>
              <a:rPr lang="en-US" sz="2400" dirty="0"/>
              <a:t>Simple interest is easy to calculate because (assuming the interest rate remains the same) the calculation remains the same from one year to the next.</a:t>
            </a:r>
          </a:p>
        </p:txBody>
      </p:sp>
      <p:sp>
        <p:nvSpPr>
          <p:cNvPr id="6" name="TextBox 5"/>
          <p:cNvSpPr txBox="1"/>
          <p:nvPr/>
        </p:nvSpPr>
        <p:spPr>
          <a:xfrm>
            <a:off x="2373342" y="2805850"/>
            <a:ext cx="9292385" cy="1200329"/>
          </a:xfrm>
          <a:prstGeom prst="rect">
            <a:avLst/>
          </a:prstGeom>
          <a:noFill/>
        </p:spPr>
        <p:txBody>
          <a:bodyPr wrap="square" rtlCol="0">
            <a:spAutoFit/>
          </a:bodyPr>
          <a:lstStyle/>
          <a:p>
            <a:r>
              <a:rPr lang="en-US" sz="2400" b="1" dirty="0"/>
              <a:t>Simple interest </a:t>
            </a:r>
            <a:r>
              <a:rPr lang="en-US" sz="2400" dirty="0"/>
              <a:t>is where interest is calculated at the end of each year BUT the interest is NOT re-invested, That is, it is not added on to the principal. The principal remains the same.</a:t>
            </a:r>
          </a:p>
        </p:txBody>
      </p:sp>
      <p:sp>
        <p:nvSpPr>
          <p:cNvPr id="7" name="TextBox 6"/>
          <p:cNvSpPr txBox="1"/>
          <p:nvPr/>
        </p:nvSpPr>
        <p:spPr>
          <a:xfrm>
            <a:off x="2434471" y="5349895"/>
            <a:ext cx="9852337" cy="1508105"/>
          </a:xfrm>
          <a:prstGeom prst="rect">
            <a:avLst/>
          </a:prstGeom>
          <a:noFill/>
        </p:spPr>
        <p:txBody>
          <a:bodyPr wrap="square" rtlCol="0">
            <a:spAutoFit/>
          </a:bodyPr>
          <a:lstStyle/>
          <a:p>
            <a:r>
              <a:rPr lang="en-US" sz="2400" b="1" dirty="0"/>
              <a:t>Compound interest </a:t>
            </a:r>
            <a:r>
              <a:rPr lang="en-US" sz="2400" dirty="0"/>
              <a:t>is when the interest paid each year </a:t>
            </a:r>
            <a:r>
              <a:rPr lang="en-US" sz="2400" i="1" dirty="0"/>
              <a:t>is</a:t>
            </a:r>
            <a:r>
              <a:rPr lang="en-US" sz="2400" dirty="0"/>
              <a:t> added to the principal, thereby increasing the ‘principal’ amount on which interest is calculated. The interest earned therefore, increases each year. </a:t>
            </a:r>
          </a:p>
          <a:p>
            <a:endParaRPr lang="en-US" dirty="0"/>
          </a:p>
        </p:txBody>
      </p:sp>
      <p:sp>
        <p:nvSpPr>
          <p:cNvPr id="11"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6</a:t>
            </a:r>
          </a:p>
        </p:txBody>
      </p:sp>
    </p:spTree>
    <p:extLst>
      <p:ext uri="{BB962C8B-B14F-4D97-AF65-F5344CB8AC3E}">
        <p14:creationId xmlns:p14="http://schemas.microsoft.com/office/powerpoint/2010/main" val="3682211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05334" y="44950"/>
            <a:ext cx="100564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Compound Interest and Depreciation: Example</a:t>
            </a:r>
          </a:p>
        </p:txBody>
      </p:sp>
      <p:sp>
        <p:nvSpPr>
          <p:cNvPr id="2" name="TextBox 1"/>
          <p:cNvSpPr txBox="1"/>
          <p:nvPr/>
        </p:nvSpPr>
        <p:spPr>
          <a:xfrm>
            <a:off x="2435223" y="990824"/>
            <a:ext cx="9937104" cy="1608133"/>
          </a:xfrm>
          <a:prstGeom prst="rect">
            <a:avLst/>
          </a:prstGeom>
          <a:noFill/>
        </p:spPr>
        <p:txBody>
          <a:bodyPr wrap="square" rtlCol="0">
            <a:spAutoFit/>
          </a:bodyPr>
          <a:lstStyle/>
          <a:p>
            <a:pPr>
              <a:spcAft>
                <a:spcPts val="300"/>
              </a:spcAft>
            </a:pPr>
            <a:r>
              <a:rPr lang="en-US" sz="2400" dirty="0"/>
              <a:t>A person invests £2000 in savings account which pays 3% interest at the end of each year. Find the value of the investment, after 4 years, if </a:t>
            </a:r>
          </a:p>
          <a:p>
            <a:pPr marL="457200" indent="-457200">
              <a:buFontTx/>
              <a:buAutoNum type="alphaLcParenR"/>
            </a:pPr>
            <a:r>
              <a:rPr lang="en-US" sz="2400" dirty="0"/>
              <a:t>Simple interest is calculated each year,</a:t>
            </a:r>
          </a:p>
          <a:p>
            <a:pPr marL="457200" indent="-457200">
              <a:buFontTx/>
              <a:buAutoNum type="alphaLcParenR"/>
            </a:pPr>
            <a:r>
              <a:rPr lang="en-US" sz="2400" dirty="0"/>
              <a:t>Compound interest is calculated each year.</a:t>
            </a:r>
          </a:p>
        </p:txBody>
      </p:sp>
      <p:sp>
        <p:nvSpPr>
          <p:cNvPr id="3" name="TextBox 2"/>
          <p:cNvSpPr txBox="1"/>
          <p:nvPr/>
        </p:nvSpPr>
        <p:spPr>
          <a:xfrm>
            <a:off x="3881725" y="2622671"/>
            <a:ext cx="9431693" cy="830997"/>
          </a:xfrm>
          <a:prstGeom prst="rect">
            <a:avLst/>
          </a:prstGeom>
          <a:noFill/>
        </p:spPr>
        <p:txBody>
          <a:bodyPr wrap="square" rtlCol="0">
            <a:spAutoFit/>
          </a:bodyPr>
          <a:lstStyle/>
          <a:p>
            <a:pPr marL="457200" indent="-457200">
              <a:buAutoNum type="alphaLcParenR"/>
            </a:pPr>
            <a:r>
              <a:rPr lang="en-US" sz="2400" dirty="0">
                <a:solidFill>
                  <a:srgbClr val="FF0000"/>
                </a:solidFill>
              </a:rPr>
              <a:t>3% of £2000  	=	0.03 ×  £2000   =  £60</a:t>
            </a:r>
          </a:p>
          <a:p>
            <a:r>
              <a:rPr lang="en-US" sz="2400" dirty="0">
                <a:solidFill>
                  <a:srgbClr val="FF0000"/>
                </a:solidFill>
              </a:rPr>
              <a:t>	4 years × £60 	= 	£240   Total: £2000 + £240 =  £2240	</a:t>
            </a:r>
          </a:p>
        </p:txBody>
      </p:sp>
      <p:sp>
        <p:nvSpPr>
          <p:cNvPr id="4" name="TextBox 3"/>
          <p:cNvSpPr txBox="1"/>
          <p:nvPr/>
        </p:nvSpPr>
        <p:spPr>
          <a:xfrm>
            <a:off x="2469159" y="2598957"/>
            <a:ext cx="1412566" cy="461665"/>
          </a:xfrm>
          <a:prstGeom prst="rect">
            <a:avLst/>
          </a:prstGeom>
          <a:noFill/>
        </p:spPr>
        <p:txBody>
          <a:bodyPr wrap="none" rtlCol="0">
            <a:spAutoFit/>
          </a:bodyPr>
          <a:lstStyle/>
          <a:p>
            <a:r>
              <a:rPr lang="en-US" sz="2400" b="1" dirty="0"/>
              <a:t>Solution</a:t>
            </a:r>
          </a:p>
        </p:txBody>
      </p:sp>
      <p:sp>
        <p:nvSpPr>
          <p:cNvPr id="5" name="TextBox 4"/>
          <p:cNvSpPr txBox="1"/>
          <p:nvPr/>
        </p:nvSpPr>
        <p:spPr>
          <a:xfrm>
            <a:off x="2435223" y="3477382"/>
            <a:ext cx="9620208" cy="4324261"/>
          </a:xfrm>
          <a:prstGeom prst="rect">
            <a:avLst/>
          </a:prstGeom>
          <a:noFill/>
        </p:spPr>
        <p:txBody>
          <a:bodyPr wrap="square" rtlCol="0">
            <a:spAutoFit/>
          </a:bodyPr>
          <a:lstStyle/>
          <a:p>
            <a:pPr marL="457200" indent="-457200">
              <a:buFont typeface="+mj-lt"/>
              <a:buAutoNum type="alphaLcParenR" startAt="2"/>
            </a:pPr>
            <a:r>
              <a:rPr lang="en-US" sz="2400" dirty="0">
                <a:solidFill>
                  <a:srgbClr val="FF0000"/>
                </a:solidFill>
              </a:rPr>
              <a:t>Y1:	3% of £2000  =  0.03 ×  £2000   =  £60</a:t>
            </a:r>
          </a:p>
          <a:p>
            <a:pPr>
              <a:spcAft>
                <a:spcPts val="600"/>
              </a:spcAft>
            </a:pPr>
            <a:r>
              <a:rPr lang="en-US" sz="2400" dirty="0">
                <a:solidFill>
                  <a:srgbClr val="FF0000"/>
                </a:solidFill>
              </a:rPr>
              <a:t>		£60 is now added to the ’principal’     £2060</a:t>
            </a:r>
          </a:p>
          <a:p>
            <a:r>
              <a:rPr lang="en-US" sz="2400" dirty="0">
                <a:solidFill>
                  <a:srgbClr val="FF0000"/>
                </a:solidFill>
              </a:rPr>
              <a:t>	Y2:	3% of £2060  =  0.03 ×  £2060   =  £61.80</a:t>
            </a:r>
          </a:p>
          <a:p>
            <a:pPr>
              <a:spcAft>
                <a:spcPts val="600"/>
              </a:spcAft>
            </a:pPr>
            <a:r>
              <a:rPr lang="en-US" sz="2400" dirty="0">
                <a:solidFill>
                  <a:srgbClr val="FF0000"/>
                </a:solidFill>
              </a:rPr>
              <a:t>		£61.80  is now added to the ’principal’      £2121.80</a:t>
            </a:r>
          </a:p>
          <a:p>
            <a:r>
              <a:rPr lang="en-US" sz="2400" dirty="0">
                <a:solidFill>
                  <a:srgbClr val="FF0000"/>
                </a:solidFill>
              </a:rPr>
              <a:t>	 Y3:    3% of £2121.80    =  0.03 ×  2121.80   =  63.65</a:t>
            </a:r>
          </a:p>
          <a:p>
            <a:pPr>
              <a:spcAft>
                <a:spcPts val="600"/>
              </a:spcAft>
            </a:pPr>
            <a:r>
              <a:rPr lang="en-US" sz="2400" dirty="0">
                <a:solidFill>
                  <a:srgbClr val="FF0000"/>
                </a:solidFill>
              </a:rPr>
              <a:t>		£63.65 is now added to the ’principal’       £218.454</a:t>
            </a:r>
          </a:p>
          <a:p>
            <a:r>
              <a:rPr lang="en-US" sz="2400" dirty="0">
                <a:solidFill>
                  <a:srgbClr val="FF0000"/>
                </a:solidFill>
              </a:rPr>
              <a:t>	 Y4:    3% of £2185.454  = 0.03 ×  2185.45 =  65.56</a:t>
            </a:r>
            <a:r>
              <a:rPr lang="is-IS" sz="2400" dirty="0">
                <a:solidFill>
                  <a:srgbClr val="FF0000"/>
                </a:solidFill>
              </a:rPr>
              <a:t>…</a:t>
            </a:r>
            <a:endParaRPr lang="en-US" sz="2400" dirty="0">
              <a:solidFill>
                <a:srgbClr val="FF0000"/>
              </a:solidFill>
            </a:endParaRPr>
          </a:p>
          <a:p>
            <a:r>
              <a:rPr lang="en-US" sz="2400" dirty="0">
                <a:solidFill>
                  <a:srgbClr val="FF0000"/>
                </a:solidFill>
              </a:rPr>
              <a:t>	     £65.56</a:t>
            </a:r>
            <a:r>
              <a:rPr lang="is-IS" sz="2400" dirty="0">
                <a:solidFill>
                  <a:srgbClr val="FF0000"/>
                </a:solidFill>
              </a:rPr>
              <a:t>…</a:t>
            </a:r>
            <a:r>
              <a:rPr lang="en-US" sz="2400" dirty="0">
                <a:solidFill>
                  <a:srgbClr val="FF0000"/>
                </a:solidFill>
              </a:rPr>
              <a:t> is now added to the ’principal’        £2251.02</a:t>
            </a:r>
          </a:p>
          <a:p>
            <a:r>
              <a:rPr lang="en-US" sz="2400" dirty="0"/>
              <a:t>	</a:t>
            </a:r>
            <a:endParaRPr lang="en-US" sz="2400" dirty="0">
              <a:solidFill>
                <a:srgbClr val="FF0000"/>
              </a:solidFill>
            </a:endParaRPr>
          </a:p>
          <a:p>
            <a:r>
              <a:rPr lang="en-US" sz="2400" dirty="0"/>
              <a:t>	</a:t>
            </a:r>
          </a:p>
          <a:p>
            <a:endParaRPr lang="en-US" dirty="0"/>
          </a:p>
        </p:txBody>
      </p:sp>
      <p:sp>
        <p:nvSpPr>
          <p:cNvPr id="6" name="TextBox 5"/>
          <p:cNvSpPr txBox="1"/>
          <p:nvPr/>
        </p:nvSpPr>
        <p:spPr>
          <a:xfrm>
            <a:off x="2404077" y="650889"/>
            <a:ext cx="1553630" cy="461665"/>
          </a:xfrm>
          <a:prstGeom prst="rect">
            <a:avLst/>
          </a:prstGeom>
          <a:noFill/>
        </p:spPr>
        <p:txBody>
          <a:bodyPr wrap="none" rtlCol="0">
            <a:spAutoFit/>
          </a:bodyPr>
          <a:lstStyle/>
          <a:p>
            <a:r>
              <a:rPr lang="en-US" sz="2400" b="1" dirty="0"/>
              <a:t>Example:</a:t>
            </a:r>
          </a:p>
        </p:txBody>
      </p:sp>
      <p:cxnSp>
        <p:nvCxnSpPr>
          <p:cNvPr id="14" name="Straight Arrow Connector 13"/>
          <p:cNvCxnSpPr/>
          <p:nvPr/>
        </p:nvCxnSpPr>
        <p:spPr bwMode="auto">
          <a:xfrm flipV="1">
            <a:off x="8597571" y="5650120"/>
            <a:ext cx="288032" cy="1012"/>
          </a:xfrm>
          <a:prstGeom prst="straightConnector1">
            <a:avLst/>
          </a:prstGeom>
          <a:solidFill>
            <a:srgbClr val="00B8FF"/>
          </a:solidFill>
          <a:ln w="19050" cap="flat" cmpd="sng" algn="ctr">
            <a:solidFill>
              <a:srgbClr val="FF0000"/>
            </a:solidFill>
            <a:prstDash val="solid"/>
            <a:round/>
            <a:headEnd type="none" w="med" len="med"/>
            <a:tailEnd type="triangle"/>
          </a:ln>
          <a:effectLst/>
        </p:spPr>
      </p:cxnSp>
      <p:cxnSp>
        <p:nvCxnSpPr>
          <p:cNvPr id="15" name="Straight Arrow Connector 14"/>
          <p:cNvCxnSpPr/>
          <p:nvPr/>
        </p:nvCxnSpPr>
        <p:spPr bwMode="auto">
          <a:xfrm flipV="1">
            <a:off x="8906621" y="6525344"/>
            <a:ext cx="288032" cy="1012"/>
          </a:xfrm>
          <a:prstGeom prst="straightConnector1">
            <a:avLst/>
          </a:prstGeom>
          <a:solidFill>
            <a:srgbClr val="00B8FF"/>
          </a:solidFill>
          <a:ln w="19050" cap="flat" cmpd="sng" algn="ctr">
            <a:solidFill>
              <a:srgbClr val="FF0000"/>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xmlns="" id="{AE2B694F-3D58-294F-930E-07AE5814C447}"/>
              </a:ext>
            </a:extLst>
          </p:cNvPr>
          <p:cNvCxnSpPr/>
          <p:nvPr/>
        </p:nvCxnSpPr>
        <p:spPr bwMode="auto">
          <a:xfrm flipV="1">
            <a:off x="8618589" y="4869160"/>
            <a:ext cx="288032" cy="1012"/>
          </a:xfrm>
          <a:prstGeom prst="straightConnector1">
            <a:avLst/>
          </a:prstGeom>
          <a:solidFill>
            <a:srgbClr val="00B8FF"/>
          </a:solidFill>
          <a:ln w="19050" cap="flat" cmpd="sng" algn="ctr">
            <a:solidFill>
              <a:srgbClr val="FF0000"/>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xmlns="" id="{96DAB83D-9D45-5E44-A3BE-7024DB2824EE}"/>
              </a:ext>
            </a:extLst>
          </p:cNvPr>
          <p:cNvCxnSpPr/>
          <p:nvPr/>
        </p:nvCxnSpPr>
        <p:spPr bwMode="auto">
          <a:xfrm flipV="1">
            <a:off x="8040216" y="4077072"/>
            <a:ext cx="288032" cy="1012"/>
          </a:xfrm>
          <a:prstGeom prst="straightConnector1">
            <a:avLst/>
          </a:prstGeom>
          <a:solidFill>
            <a:srgbClr val="00B8FF"/>
          </a:solidFill>
          <a:ln w="19050" cap="flat" cmpd="sng" algn="ctr">
            <a:solidFill>
              <a:srgbClr val="FF0000"/>
            </a:solidFill>
            <a:prstDash val="solid"/>
            <a:round/>
            <a:headEnd type="none" w="med" len="med"/>
            <a:tailEnd type="triangle"/>
          </a:ln>
          <a:effectLst/>
        </p:spPr>
      </p:cxnSp>
      <p:sp>
        <p:nvSpPr>
          <p:cNvPr id="7" name="Rectangle 6">
            <a:extLst>
              <a:ext uri="{FF2B5EF4-FFF2-40B4-BE49-F238E27FC236}">
                <a16:creationId xmlns:a16="http://schemas.microsoft.com/office/drawing/2014/main" xmlns="" id="{F9DF776C-A446-D243-937E-8D0C3128B0AC}"/>
              </a:ext>
            </a:extLst>
          </p:cNvPr>
          <p:cNvSpPr/>
          <p:nvPr/>
        </p:nvSpPr>
        <p:spPr bwMode="auto">
          <a:xfrm>
            <a:off x="11064552" y="3015717"/>
            <a:ext cx="990879" cy="461665"/>
          </a:xfrm>
          <a:prstGeom prst="rect">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8" name="Rectangle 7">
            <a:extLst>
              <a:ext uri="{FF2B5EF4-FFF2-40B4-BE49-F238E27FC236}">
                <a16:creationId xmlns:a16="http://schemas.microsoft.com/office/drawing/2014/main" xmlns="" id="{D60B9EF0-3DA6-0E4F-8EDF-7285B44B7220}"/>
              </a:ext>
            </a:extLst>
          </p:cNvPr>
          <p:cNvSpPr/>
          <p:nvPr/>
        </p:nvSpPr>
        <p:spPr bwMode="auto">
          <a:xfrm>
            <a:off x="9336360" y="6309320"/>
            <a:ext cx="1440160" cy="432048"/>
          </a:xfrm>
          <a:prstGeom prst="rect">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19"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6</a:t>
            </a:r>
          </a:p>
        </p:txBody>
      </p:sp>
    </p:spTree>
    <p:extLst>
      <p:ext uri="{BB962C8B-B14F-4D97-AF65-F5344CB8AC3E}">
        <p14:creationId xmlns:p14="http://schemas.microsoft.com/office/powerpoint/2010/main" val="2036165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1" end="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3" end="3"/>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5">
                                            <p:txEl>
                                              <p:pRg st="5" end="5"/>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
                                            <p:txEl>
                                              <p:pRg st="7" end="7"/>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P spid="7" grpId="0"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07568" y="65794"/>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Compound Interest and Depreciation</a:t>
            </a:r>
          </a:p>
        </p:txBody>
      </p:sp>
      <p:sp>
        <p:nvSpPr>
          <p:cNvPr id="2" name="TextBox 1"/>
          <p:cNvSpPr txBox="1"/>
          <p:nvPr/>
        </p:nvSpPr>
        <p:spPr>
          <a:xfrm>
            <a:off x="3287688" y="655252"/>
            <a:ext cx="9066805" cy="4247317"/>
          </a:xfrm>
          <a:prstGeom prst="rect">
            <a:avLst/>
          </a:prstGeom>
          <a:noFill/>
        </p:spPr>
        <p:txBody>
          <a:bodyPr wrap="square" rtlCol="0">
            <a:spAutoFit/>
          </a:bodyPr>
          <a:lstStyle/>
          <a:p>
            <a:pPr>
              <a:spcAft>
                <a:spcPts val="600"/>
              </a:spcAft>
            </a:pPr>
            <a:r>
              <a:rPr lang="en-US" sz="2400" dirty="0"/>
              <a:t>A more efficient way to complete the calculations for      </a:t>
            </a:r>
            <a:r>
              <a:rPr lang="en-US" sz="2400" b="1" dirty="0"/>
              <a:t>compound interest</a:t>
            </a:r>
            <a:r>
              <a:rPr lang="en-US" sz="2400" dirty="0"/>
              <a:t>, is outlined below (illustrated using the previous example). </a:t>
            </a:r>
          </a:p>
          <a:p>
            <a:r>
              <a:rPr lang="en-US" sz="2400" dirty="0"/>
              <a:t>Basically:</a:t>
            </a:r>
          </a:p>
          <a:p>
            <a:pPr>
              <a:spcAft>
                <a:spcPts val="600"/>
              </a:spcAft>
            </a:pPr>
            <a:r>
              <a:rPr lang="en-US" sz="2400" dirty="0"/>
              <a:t>In Year 1, the principal amount is multiplied by 103% </a:t>
            </a:r>
            <a:br>
              <a:rPr lang="en-US" sz="2400" dirty="0"/>
            </a:br>
            <a:r>
              <a:rPr lang="en-US" sz="2400" dirty="0"/>
              <a:t>(that is, 1.03, as a decimal)</a:t>
            </a:r>
          </a:p>
          <a:p>
            <a:r>
              <a:rPr lang="en-US" sz="2400" dirty="0"/>
              <a:t>In Year 2, </a:t>
            </a:r>
            <a:r>
              <a:rPr lang="en-US" sz="2400" i="1" dirty="0"/>
              <a:t>this result</a:t>
            </a:r>
            <a:r>
              <a:rPr lang="en-US" sz="2400" dirty="0"/>
              <a:t> is itself multiplied by 1.03</a:t>
            </a:r>
          </a:p>
          <a:p>
            <a:pPr>
              <a:lnSpc>
                <a:spcPct val="150000"/>
              </a:lnSpc>
            </a:pPr>
            <a:r>
              <a:rPr lang="en-US" sz="2400" dirty="0"/>
              <a:t>In Year 3, </a:t>
            </a:r>
            <a:r>
              <a:rPr lang="en-US" sz="2400" i="1" dirty="0"/>
              <a:t>this new result</a:t>
            </a:r>
            <a:r>
              <a:rPr lang="en-US" sz="2400" dirty="0"/>
              <a:t> is itself multiplied by 1.03</a:t>
            </a:r>
          </a:p>
          <a:p>
            <a:pPr>
              <a:lnSpc>
                <a:spcPct val="150000"/>
              </a:lnSpc>
            </a:pPr>
            <a:r>
              <a:rPr lang="en-US" sz="2400" dirty="0"/>
              <a:t>In Year 4, </a:t>
            </a:r>
            <a:r>
              <a:rPr lang="en-US" sz="2400" i="1" dirty="0"/>
              <a:t>this new, new! result</a:t>
            </a:r>
            <a:r>
              <a:rPr lang="en-US" sz="2400" dirty="0"/>
              <a:t> is itself multiplied by 1.03</a:t>
            </a:r>
          </a:p>
          <a:p>
            <a:endParaRPr lang="en-US" dirty="0"/>
          </a:p>
        </p:txBody>
      </p:sp>
      <p:sp>
        <p:nvSpPr>
          <p:cNvPr id="3" name="TextBox 2"/>
          <p:cNvSpPr txBox="1"/>
          <p:nvPr/>
        </p:nvSpPr>
        <p:spPr>
          <a:xfrm>
            <a:off x="2567608" y="4953417"/>
            <a:ext cx="9624392" cy="2062103"/>
          </a:xfrm>
          <a:prstGeom prst="rect">
            <a:avLst/>
          </a:prstGeom>
          <a:noFill/>
        </p:spPr>
        <p:txBody>
          <a:bodyPr wrap="square" rtlCol="0">
            <a:spAutoFit/>
          </a:bodyPr>
          <a:lstStyle/>
          <a:p>
            <a:pPr>
              <a:lnSpc>
                <a:spcPct val="150000"/>
              </a:lnSpc>
            </a:pPr>
            <a:r>
              <a:rPr lang="en-US" sz="2400" dirty="0"/>
              <a:t>3% of £2000  =	(((2000 x 1.03) × 1.03) × 1.03) × 1.03 for 4 years					 =	2000 x 1.03</a:t>
            </a:r>
            <a:r>
              <a:rPr lang="en-US" sz="2400" baseline="30000" dirty="0"/>
              <a:t>4</a:t>
            </a:r>
            <a:r>
              <a:rPr lang="en-US" sz="2400" dirty="0"/>
              <a:t> </a:t>
            </a:r>
          </a:p>
          <a:p>
            <a:pPr>
              <a:lnSpc>
                <a:spcPct val="150000"/>
              </a:lnSpc>
            </a:pPr>
            <a:r>
              <a:rPr lang="en-US" sz="2400" dirty="0">
                <a:solidFill>
                  <a:srgbClr val="FF0000"/>
                </a:solidFill>
              </a:rPr>
              <a:t>     Answer:	 =	£2251.02</a:t>
            </a:r>
          </a:p>
          <a:p>
            <a:endParaRPr lang="en-US" dirty="0"/>
          </a:p>
        </p:txBody>
      </p:sp>
      <p:sp>
        <p:nvSpPr>
          <p:cNvPr id="7"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6</a:t>
            </a:r>
          </a:p>
        </p:txBody>
      </p:sp>
    </p:spTree>
    <p:extLst>
      <p:ext uri="{BB962C8B-B14F-4D97-AF65-F5344CB8AC3E}">
        <p14:creationId xmlns:p14="http://schemas.microsoft.com/office/powerpoint/2010/main" val="1511689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063552" y="48609"/>
            <a:ext cx="986509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Depreciation</a:t>
            </a:r>
          </a:p>
        </p:txBody>
      </p:sp>
      <p:sp>
        <p:nvSpPr>
          <p:cNvPr id="4" name="TextBox 3"/>
          <p:cNvSpPr txBox="1"/>
          <p:nvPr/>
        </p:nvSpPr>
        <p:spPr>
          <a:xfrm>
            <a:off x="2501392" y="993672"/>
            <a:ext cx="9396478" cy="1569660"/>
          </a:xfrm>
          <a:prstGeom prst="rect">
            <a:avLst/>
          </a:prstGeom>
          <a:noFill/>
        </p:spPr>
        <p:txBody>
          <a:bodyPr wrap="square" rtlCol="0">
            <a:spAutoFit/>
          </a:bodyPr>
          <a:lstStyle/>
          <a:p>
            <a:r>
              <a:rPr lang="en-US" sz="2400" b="1" dirty="0"/>
              <a:t>Depreciation </a:t>
            </a:r>
            <a:r>
              <a:rPr lang="en-US" sz="2400" dirty="0"/>
              <a:t>calculations work in exactly the same way.</a:t>
            </a:r>
          </a:p>
          <a:p>
            <a:r>
              <a:rPr lang="en-US" sz="2400" dirty="0"/>
              <a:t>BUT remember to subtract (instead of add) the amount to the 100%. </a:t>
            </a:r>
          </a:p>
          <a:p>
            <a:r>
              <a:rPr lang="en-US" sz="2400" dirty="0"/>
              <a:t>If a car depreciates by 15%, this is the same as saying it is now worth 85% of the original value (that is, 0.85 × the original </a:t>
            </a:r>
            <a:r>
              <a:rPr lang="en-US" dirty="0"/>
              <a:t>value).</a:t>
            </a:r>
          </a:p>
        </p:txBody>
      </p:sp>
      <p:sp>
        <p:nvSpPr>
          <p:cNvPr id="5" name="TextBox 4"/>
          <p:cNvSpPr txBox="1"/>
          <p:nvPr/>
        </p:nvSpPr>
        <p:spPr>
          <a:xfrm>
            <a:off x="2514128" y="3190582"/>
            <a:ext cx="9270504" cy="1508105"/>
          </a:xfrm>
          <a:prstGeom prst="rect">
            <a:avLst/>
          </a:prstGeom>
          <a:noFill/>
        </p:spPr>
        <p:txBody>
          <a:bodyPr wrap="square" rtlCol="0">
            <a:spAutoFit/>
          </a:bodyPr>
          <a:lstStyle/>
          <a:p>
            <a:r>
              <a:rPr lang="en-US" sz="2400" dirty="0"/>
              <a:t>The value of a car depreciates at 15% per annum. Jack keeps the car for 3 years and then sells it. The car initially cost £18 000. </a:t>
            </a:r>
          </a:p>
          <a:p>
            <a:r>
              <a:rPr lang="en-US" sz="2400" dirty="0"/>
              <a:t>What was the value after 3 years?</a:t>
            </a:r>
          </a:p>
          <a:p>
            <a:endParaRPr lang="en-US" dirty="0"/>
          </a:p>
        </p:txBody>
      </p:sp>
      <p:sp>
        <p:nvSpPr>
          <p:cNvPr id="6" name="TextBox 5"/>
          <p:cNvSpPr txBox="1"/>
          <p:nvPr/>
        </p:nvSpPr>
        <p:spPr>
          <a:xfrm>
            <a:off x="3605538" y="4795897"/>
            <a:ext cx="7495963" cy="2062103"/>
          </a:xfrm>
          <a:prstGeom prst="rect">
            <a:avLst/>
          </a:prstGeom>
          <a:noFill/>
        </p:spPr>
        <p:txBody>
          <a:bodyPr wrap="none" rtlCol="0">
            <a:spAutoFit/>
          </a:bodyPr>
          <a:lstStyle/>
          <a:p>
            <a:pPr>
              <a:lnSpc>
                <a:spcPct val="150000"/>
              </a:lnSpc>
            </a:pPr>
            <a:r>
              <a:rPr lang="en-US" sz="2400" dirty="0"/>
              <a:t>85% of £9700    =  (((18 000 x 0.85) × 0.85) × 0.85) </a:t>
            </a:r>
          </a:p>
          <a:p>
            <a:pPr>
              <a:lnSpc>
                <a:spcPct val="150000"/>
              </a:lnSpc>
            </a:pPr>
            <a:r>
              <a:rPr lang="en-US" sz="2400" dirty="0"/>
              <a:t>for 3 years     	=   18 000 x 0.85</a:t>
            </a:r>
            <a:r>
              <a:rPr lang="en-US" sz="2400" baseline="30000" dirty="0"/>
              <a:t>3</a:t>
            </a:r>
            <a:r>
              <a:rPr lang="en-US" sz="2400" dirty="0"/>
              <a:t> </a:t>
            </a:r>
          </a:p>
          <a:p>
            <a:pPr>
              <a:lnSpc>
                <a:spcPct val="150000"/>
              </a:lnSpc>
            </a:pPr>
            <a:r>
              <a:rPr lang="en-US" sz="2400" dirty="0">
                <a:solidFill>
                  <a:srgbClr val="FF0000"/>
                </a:solidFill>
              </a:rPr>
              <a:t>    Answer:	   	=  £11 054.25</a:t>
            </a:r>
          </a:p>
          <a:p>
            <a:endParaRPr lang="en-US" dirty="0"/>
          </a:p>
        </p:txBody>
      </p:sp>
      <p:sp>
        <p:nvSpPr>
          <p:cNvPr id="7" name="TextBox 6"/>
          <p:cNvSpPr txBox="1"/>
          <p:nvPr/>
        </p:nvSpPr>
        <p:spPr>
          <a:xfrm>
            <a:off x="2514128" y="2754769"/>
            <a:ext cx="1553630" cy="461665"/>
          </a:xfrm>
          <a:prstGeom prst="rect">
            <a:avLst/>
          </a:prstGeom>
          <a:noFill/>
        </p:spPr>
        <p:txBody>
          <a:bodyPr wrap="none" rtlCol="0">
            <a:spAutoFit/>
          </a:bodyPr>
          <a:lstStyle/>
          <a:p>
            <a:r>
              <a:rPr lang="en-US" sz="2400" b="1" dirty="0"/>
              <a:t>Example:</a:t>
            </a:r>
          </a:p>
        </p:txBody>
      </p:sp>
      <p:sp>
        <p:nvSpPr>
          <p:cNvPr id="2" name="TextBox 1">
            <a:extLst>
              <a:ext uri="{FF2B5EF4-FFF2-40B4-BE49-F238E27FC236}">
                <a16:creationId xmlns:a16="http://schemas.microsoft.com/office/drawing/2014/main" xmlns="" id="{7A7F732F-ACC3-4946-92B4-175D9CB7B5FB}"/>
              </a:ext>
            </a:extLst>
          </p:cNvPr>
          <p:cNvSpPr txBox="1"/>
          <p:nvPr/>
        </p:nvSpPr>
        <p:spPr>
          <a:xfrm>
            <a:off x="2538496" y="4467854"/>
            <a:ext cx="1656184" cy="461665"/>
          </a:xfrm>
          <a:prstGeom prst="rect">
            <a:avLst/>
          </a:prstGeom>
          <a:noFill/>
        </p:spPr>
        <p:txBody>
          <a:bodyPr wrap="square" rtlCol="0">
            <a:spAutoFit/>
          </a:bodyPr>
          <a:lstStyle/>
          <a:p>
            <a:r>
              <a:rPr lang="en-US" sz="2400" b="1" dirty="0"/>
              <a:t>Solution</a:t>
            </a:r>
          </a:p>
        </p:txBody>
      </p:sp>
      <p:sp>
        <p:nvSpPr>
          <p:cNvPr id="9"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6</a:t>
            </a:r>
          </a:p>
        </p:txBody>
      </p:sp>
    </p:spTree>
    <p:extLst>
      <p:ext uri="{BB962C8B-B14F-4D97-AF65-F5344CB8AC3E}">
        <p14:creationId xmlns:p14="http://schemas.microsoft.com/office/powerpoint/2010/main" val="1883679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07568"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6: Fitness Check </a:t>
            </a:r>
          </a:p>
        </p:txBody>
      </p:sp>
      <p:sp>
        <p:nvSpPr>
          <p:cNvPr id="2" name="TextBox 1"/>
          <p:cNvSpPr txBox="1"/>
          <p:nvPr/>
        </p:nvSpPr>
        <p:spPr>
          <a:xfrm>
            <a:off x="2398700" y="961940"/>
            <a:ext cx="9602168" cy="2462213"/>
          </a:xfrm>
          <a:prstGeom prst="rect">
            <a:avLst/>
          </a:prstGeom>
          <a:noFill/>
        </p:spPr>
        <p:txBody>
          <a:bodyPr wrap="square" rtlCol="0">
            <a:spAutoFit/>
          </a:bodyPr>
          <a:lstStyle/>
          <a:p>
            <a:pPr marL="457200" indent="-457200">
              <a:buFont typeface="+mj-lt"/>
              <a:buAutoNum type="arabicPeriod"/>
            </a:pPr>
            <a:r>
              <a:rPr lang="en-US" sz="2400" dirty="0"/>
              <a:t>A person invests £6400 in savings account which pays 2.5% interest at the end of each year.</a:t>
            </a:r>
          </a:p>
          <a:p>
            <a:pPr>
              <a:spcAft>
                <a:spcPts val="600"/>
              </a:spcAft>
            </a:pPr>
            <a:r>
              <a:rPr lang="en-US" sz="2400" dirty="0"/>
              <a:t>	Find the value of the investment, after 3 years, if </a:t>
            </a:r>
          </a:p>
          <a:p>
            <a:pPr marL="457200" indent="-457200">
              <a:spcAft>
                <a:spcPts val="300"/>
              </a:spcAft>
              <a:buFontTx/>
              <a:buAutoNum type="alphaLcParenR"/>
            </a:pPr>
            <a:r>
              <a:rPr lang="en-US" sz="2400" dirty="0"/>
              <a:t>Simple interest is calculated each year,</a:t>
            </a:r>
          </a:p>
          <a:p>
            <a:pPr>
              <a:spcAft>
                <a:spcPts val="300"/>
              </a:spcAft>
            </a:pPr>
            <a:endParaRPr lang="en-US" sz="2400" dirty="0"/>
          </a:p>
          <a:p>
            <a:pPr marL="457200" indent="-457200">
              <a:buFontTx/>
              <a:buAutoNum type="alphaLcParenR"/>
            </a:pPr>
            <a:r>
              <a:rPr lang="en-US" sz="2400" dirty="0"/>
              <a:t>Compound interest is calculated each year.</a:t>
            </a:r>
          </a:p>
        </p:txBody>
      </p:sp>
      <p:sp>
        <p:nvSpPr>
          <p:cNvPr id="3" name="TextBox 2"/>
          <p:cNvSpPr txBox="1"/>
          <p:nvPr/>
        </p:nvSpPr>
        <p:spPr>
          <a:xfrm>
            <a:off x="7170754" y="2546540"/>
            <a:ext cx="5021246" cy="769441"/>
          </a:xfrm>
          <a:prstGeom prst="rect">
            <a:avLst/>
          </a:prstGeom>
          <a:noFill/>
        </p:spPr>
        <p:txBody>
          <a:bodyPr wrap="none" rtlCol="0">
            <a:spAutoFit/>
          </a:bodyPr>
          <a:lstStyle/>
          <a:p>
            <a:r>
              <a:rPr lang="en-US" dirty="0">
                <a:solidFill>
                  <a:srgbClr val="FF0000"/>
                </a:solidFill>
              </a:rPr>
              <a:t>	</a:t>
            </a:r>
            <a:r>
              <a:rPr lang="en-US" sz="2400" dirty="0">
                <a:solidFill>
                  <a:srgbClr val="FF0000"/>
                </a:solidFill>
              </a:rPr>
              <a:t>Answer: £6400 + £480 = £6 880</a:t>
            </a:r>
          </a:p>
          <a:p>
            <a:r>
              <a:rPr lang="en-US" dirty="0"/>
              <a:t>	</a:t>
            </a:r>
          </a:p>
        </p:txBody>
      </p:sp>
      <p:sp>
        <p:nvSpPr>
          <p:cNvPr id="5" name="TextBox 4"/>
          <p:cNvSpPr txBox="1"/>
          <p:nvPr/>
        </p:nvSpPr>
        <p:spPr>
          <a:xfrm>
            <a:off x="8616280" y="3381546"/>
            <a:ext cx="3121688" cy="461665"/>
          </a:xfrm>
          <a:prstGeom prst="rect">
            <a:avLst/>
          </a:prstGeom>
          <a:noFill/>
        </p:spPr>
        <p:txBody>
          <a:bodyPr wrap="none" rtlCol="0">
            <a:spAutoFit/>
          </a:bodyPr>
          <a:lstStyle/>
          <a:p>
            <a:r>
              <a:rPr lang="en-US" dirty="0"/>
              <a:t>	</a:t>
            </a:r>
            <a:r>
              <a:rPr lang="en-US" sz="2400" dirty="0">
                <a:solidFill>
                  <a:srgbClr val="FF0000"/>
                </a:solidFill>
              </a:rPr>
              <a:t>Answer: £6892.10</a:t>
            </a:r>
          </a:p>
        </p:txBody>
      </p:sp>
      <p:sp>
        <p:nvSpPr>
          <p:cNvPr id="6" name="TextBox 5"/>
          <p:cNvSpPr txBox="1"/>
          <p:nvPr/>
        </p:nvSpPr>
        <p:spPr>
          <a:xfrm>
            <a:off x="2316312" y="4104379"/>
            <a:ext cx="9592643" cy="1200329"/>
          </a:xfrm>
          <a:prstGeom prst="rect">
            <a:avLst/>
          </a:prstGeom>
          <a:noFill/>
        </p:spPr>
        <p:txBody>
          <a:bodyPr wrap="square" rtlCol="0">
            <a:spAutoFit/>
          </a:bodyPr>
          <a:lstStyle/>
          <a:p>
            <a:pPr marL="457200" indent="-457200">
              <a:buFont typeface="+mj-lt"/>
              <a:buAutoNum type="arabicPeriod" startAt="2"/>
            </a:pPr>
            <a:r>
              <a:rPr lang="en-US" sz="2400" dirty="0"/>
              <a:t>The value of a car depreciates at 12% per annum. Ali keeps the car for 4 years and then sells it. The car initially cost £9 700. </a:t>
            </a:r>
          </a:p>
          <a:p>
            <a:r>
              <a:rPr lang="en-US" sz="2400" dirty="0"/>
              <a:t>      What was the value after 4 years?</a:t>
            </a:r>
          </a:p>
        </p:txBody>
      </p:sp>
      <p:sp>
        <p:nvSpPr>
          <p:cNvPr id="7" name="TextBox 6"/>
          <p:cNvSpPr txBox="1"/>
          <p:nvPr/>
        </p:nvSpPr>
        <p:spPr>
          <a:xfrm>
            <a:off x="6247836" y="5446351"/>
            <a:ext cx="5929678" cy="769441"/>
          </a:xfrm>
          <a:prstGeom prst="rect">
            <a:avLst/>
          </a:prstGeom>
          <a:noFill/>
        </p:spPr>
        <p:txBody>
          <a:bodyPr wrap="square" rtlCol="0">
            <a:spAutoFit/>
          </a:bodyPr>
          <a:lstStyle/>
          <a:p>
            <a:r>
              <a:rPr lang="en-US" sz="2400" dirty="0">
                <a:solidFill>
                  <a:srgbClr val="FF0000"/>
                </a:solidFill>
              </a:rPr>
              <a:t>Answer:    9700</a:t>
            </a:r>
            <a:r>
              <a:rPr lang="en-US" sz="2400" dirty="0"/>
              <a:t> </a:t>
            </a:r>
            <a:r>
              <a:rPr lang="en-US" sz="2400" dirty="0">
                <a:solidFill>
                  <a:srgbClr val="FF0000"/>
                </a:solidFill>
              </a:rPr>
              <a:t>×</a:t>
            </a:r>
            <a:r>
              <a:rPr lang="en-US" sz="2400" dirty="0"/>
              <a:t> </a:t>
            </a:r>
            <a:r>
              <a:rPr lang="en-US" sz="2400" dirty="0">
                <a:solidFill>
                  <a:srgbClr val="FF0000"/>
                </a:solidFill>
              </a:rPr>
              <a:t>0.88</a:t>
            </a:r>
            <a:r>
              <a:rPr lang="en-US" sz="2400" baseline="30000" dirty="0">
                <a:solidFill>
                  <a:srgbClr val="FF0000"/>
                </a:solidFill>
              </a:rPr>
              <a:t>4</a:t>
            </a:r>
            <a:r>
              <a:rPr lang="en-US" sz="2400" dirty="0">
                <a:solidFill>
                  <a:srgbClr val="FF0000"/>
                </a:solidFill>
              </a:rPr>
              <a:t>  = £5817.04</a:t>
            </a:r>
          </a:p>
          <a:p>
            <a:endParaRPr lang="en-US" dirty="0"/>
          </a:p>
        </p:txBody>
      </p:sp>
      <p:sp>
        <p:nvSpPr>
          <p:cNvPr id="10"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6</a:t>
            </a:r>
          </a:p>
        </p:txBody>
      </p:sp>
    </p:spTree>
    <p:extLst>
      <p:ext uri="{BB962C8B-B14F-4D97-AF65-F5344CB8AC3E}">
        <p14:creationId xmlns:p14="http://schemas.microsoft.com/office/powerpoint/2010/main" val="351768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xmlns="" id="{8B52B4C6-DA2B-0547-97B0-9A9D90264677}"/>
              </a:ext>
            </a:extLst>
          </p:cNvPr>
          <p:cNvSpPr txBox="1">
            <a:spLocks noChangeArrowheads="1"/>
          </p:cNvSpPr>
          <p:nvPr/>
        </p:nvSpPr>
        <p:spPr bwMode="auto">
          <a:xfrm>
            <a:off x="2192173"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6: Review</a:t>
            </a:r>
          </a:p>
        </p:txBody>
      </p:sp>
      <p:sp>
        <p:nvSpPr>
          <p:cNvPr id="15364"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7568" y="913066"/>
            <a:ext cx="99844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sixth Section.</a:t>
            </a:r>
          </a:p>
        </p:txBody>
      </p:sp>
      <p:sp>
        <p:nvSpPr>
          <p:cNvPr id="15365"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6809" y="2829809"/>
            <a:ext cx="99851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2" name="TextBox 1">
            <a:extLst>
              <a:ext uri="{FF2B5EF4-FFF2-40B4-BE49-F238E27FC236}">
                <a16:creationId xmlns:a16="http://schemas.microsoft.com/office/drawing/2014/main" xmlns="" id="{680F8782-DF76-DB40-940C-99195A385260}"/>
              </a:ext>
            </a:extLst>
          </p:cNvPr>
          <p:cNvSpPr txBox="1">
            <a:spLocks noChangeArrowheads="1"/>
          </p:cNvSpPr>
          <p:nvPr/>
        </p:nvSpPr>
        <p:spPr bwMode="auto">
          <a:xfrm>
            <a:off x="2207568" y="1689622"/>
            <a:ext cx="99844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3" name="TextBox 2">
            <a:extLst>
              <a:ext uri="{FF2B5EF4-FFF2-40B4-BE49-F238E27FC236}">
                <a16:creationId xmlns:a16="http://schemas.microsoft.com/office/drawing/2014/main" xmlns="" id="{61145AA3-138E-F040-BCA6-F2E25BC3753E}"/>
              </a:ext>
            </a:extLst>
          </p:cNvPr>
          <p:cNvSpPr txBox="1">
            <a:spLocks noChangeArrowheads="1"/>
          </p:cNvSpPr>
          <p:nvPr/>
        </p:nvSpPr>
        <p:spPr bwMode="auto">
          <a:xfrm>
            <a:off x="2207568" y="4111953"/>
            <a:ext cx="99844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pPr algn="ctr"/>
            <a:endParaRPr lang="en-US" altLang="en-US" sz="2400" b="1" dirty="0">
              <a:solidFill>
                <a:srgbClr val="FF0000"/>
              </a:solidFill>
            </a:endParaRPr>
          </a:p>
        </p:txBody>
      </p:sp>
      <p:sp>
        <p:nvSpPr>
          <p:cNvPr id="9"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6</a:t>
            </a:r>
          </a:p>
        </p:txBody>
      </p:sp>
    </p:spTree>
    <p:extLst>
      <p:ext uri="{BB962C8B-B14F-4D97-AF65-F5344CB8AC3E}">
        <p14:creationId xmlns:p14="http://schemas.microsoft.com/office/powerpoint/2010/main" val="3618962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2" grpId="0"/>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73641" y="0"/>
            <a:ext cx="1005644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Reverse Percentage Problems</a:t>
            </a:r>
          </a:p>
        </p:txBody>
      </p:sp>
      <p:sp>
        <p:nvSpPr>
          <p:cNvPr id="2" name="TextBox 1"/>
          <p:cNvSpPr txBox="1"/>
          <p:nvPr/>
        </p:nvSpPr>
        <p:spPr>
          <a:xfrm>
            <a:off x="3351883" y="847539"/>
            <a:ext cx="8168274" cy="1877437"/>
          </a:xfrm>
          <a:prstGeom prst="rect">
            <a:avLst/>
          </a:prstGeom>
          <a:noFill/>
        </p:spPr>
        <p:txBody>
          <a:bodyPr wrap="square" rtlCol="0">
            <a:spAutoFit/>
          </a:bodyPr>
          <a:lstStyle/>
          <a:p>
            <a:r>
              <a:rPr lang="en-US" sz="2400" dirty="0"/>
              <a:t>Sometimes we know the final result once a percentage increase or percentage decrease has taken place. </a:t>
            </a:r>
          </a:p>
          <a:p>
            <a:r>
              <a:rPr lang="en-US" sz="2400" dirty="0"/>
              <a:t>What we would really like to know is the original value before this calculation has occurred.</a:t>
            </a:r>
          </a:p>
          <a:p>
            <a:endParaRPr lang="en-US" dirty="0"/>
          </a:p>
        </p:txBody>
      </p:sp>
      <p:sp>
        <p:nvSpPr>
          <p:cNvPr id="3" name="TextBox 2"/>
          <p:cNvSpPr txBox="1"/>
          <p:nvPr/>
        </p:nvSpPr>
        <p:spPr>
          <a:xfrm>
            <a:off x="3365972" y="2517163"/>
            <a:ext cx="7370929" cy="830997"/>
          </a:xfrm>
          <a:prstGeom prst="rect">
            <a:avLst/>
          </a:prstGeom>
          <a:noFill/>
        </p:spPr>
        <p:txBody>
          <a:bodyPr wrap="none" rtlCol="0">
            <a:spAutoFit/>
          </a:bodyPr>
          <a:lstStyle/>
          <a:p>
            <a:r>
              <a:rPr lang="en-US" sz="2400" dirty="0"/>
              <a:t>In these cases we need to conduct, what is called, a </a:t>
            </a:r>
          </a:p>
          <a:p>
            <a:r>
              <a:rPr lang="en-US" sz="2400" b="1" dirty="0"/>
              <a:t>                         reverse percentage</a:t>
            </a:r>
            <a:r>
              <a:rPr lang="en-US" dirty="0"/>
              <a:t>.</a:t>
            </a:r>
          </a:p>
        </p:txBody>
      </p:sp>
      <p:sp>
        <p:nvSpPr>
          <p:cNvPr id="4" name="TextBox 3"/>
          <p:cNvSpPr txBox="1"/>
          <p:nvPr/>
        </p:nvSpPr>
        <p:spPr>
          <a:xfrm>
            <a:off x="3351883" y="3438403"/>
            <a:ext cx="7399013" cy="830997"/>
          </a:xfrm>
          <a:prstGeom prst="rect">
            <a:avLst/>
          </a:prstGeom>
          <a:noFill/>
        </p:spPr>
        <p:txBody>
          <a:bodyPr wrap="none" rtlCol="0">
            <a:spAutoFit/>
          </a:bodyPr>
          <a:lstStyle/>
          <a:p>
            <a:r>
              <a:rPr lang="en-US" sz="2400" dirty="0"/>
              <a:t>We need to reverse, or undo, the process so we can </a:t>
            </a:r>
          </a:p>
          <a:p>
            <a:r>
              <a:rPr lang="en-US" sz="2400" dirty="0"/>
              <a:t>reveal the original amount.</a:t>
            </a:r>
          </a:p>
        </p:txBody>
      </p:sp>
      <p:sp>
        <p:nvSpPr>
          <p:cNvPr id="5" name="TextBox 4"/>
          <p:cNvSpPr txBox="1"/>
          <p:nvPr/>
        </p:nvSpPr>
        <p:spPr>
          <a:xfrm>
            <a:off x="3375497" y="4321107"/>
            <a:ext cx="8282845" cy="1569660"/>
          </a:xfrm>
          <a:prstGeom prst="rect">
            <a:avLst/>
          </a:prstGeom>
          <a:noFill/>
        </p:spPr>
        <p:txBody>
          <a:bodyPr wrap="none" rtlCol="0">
            <a:spAutoFit/>
          </a:bodyPr>
          <a:lstStyle/>
          <a:p>
            <a:r>
              <a:rPr lang="en-US" sz="2400" b="1" dirty="0"/>
              <a:t>Example:</a:t>
            </a:r>
          </a:p>
          <a:p>
            <a:r>
              <a:rPr lang="en-US" sz="2400" dirty="0"/>
              <a:t>You are offered a 20% discount when buying a new laptop. </a:t>
            </a:r>
          </a:p>
          <a:p>
            <a:r>
              <a:rPr lang="en-US" sz="2400" dirty="0"/>
              <a:t>The discounted price is £860.</a:t>
            </a:r>
          </a:p>
          <a:p>
            <a:r>
              <a:rPr lang="en-US" sz="2400" dirty="0"/>
              <a:t>But what was the original full-price of the laptop? </a:t>
            </a:r>
          </a:p>
        </p:txBody>
      </p:sp>
      <p:sp>
        <p:nvSpPr>
          <p:cNvPr id="6" name="TextBox 5"/>
          <p:cNvSpPr txBox="1"/>
          <p:nvPr/>
        </p:nvSpPr>
        <p:spPr>
          <a:xfrm>
            <a:off x="5375920" y="6144619"/>
            <a:ext cx="2820003" cy="461665"/>
          </a:xfrm>
          <a:prstGeom prst="rect">
            <a:avLst/>
          </a:prstGeom>
          <a:noFill/>
        </p:spPr>
        <p:txBody>
          <a:bodyPr wrap="none" rtlCol="0">
            <a:spAutoFit/>
          </a:bodyPr>
          <a:lstStyle/>
          <a:p>
            <a:r>
              <a:rPr lang="en-US" sz="2400" dirty="0"/>
              <a:t>What do you think?</a:t>
            </a:r>
          </a:p>
        </p:txBody>
      </p:sp>
      <p:sp>
        <p:nvSpPr>
          <p:cNvPr id="10"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7</a:t>
            </a:r>
          </a:p>
        </p:txBody>
      </p:sp>
    </p:spTree>
    <p:extLst>
      <p:ext uri="{BB962C8B-B14F-4D97-AF65-F5344CB8AC3E}">
        <p14:creationId xmlns:p14="http://schemas.microsoft.com/office/powerpoint/2010/main" val="2909210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316312" y="27868"/>
            <a:ext cx="987568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Reverse Percentage Problem</a:t>
            </a:r>
          </a:p>
        </p:txBody>
      </p:sp>
      <p:sp>
        <p:nvSpPr>
          <p:cNvPr id="7" name="TextBox 6"/>
          <p:cNvSpPr txBox="1"/>
          <p:nvPr/>
        </p:nvSpPr>
        <p:spPr>
          <a:xfrm>
            <a:off x="2363155" y="812097"/>
            <a:ext cx="9612336" cy="1569660"/>
          </a:xfrm>
          <a:prstGeom prst="rect">
            <a:avLst/>
          </a:prstGeom>
          <a:noFill/>
        </p:spPr>
        <p:txBody>
          <a:bodyPr wrap="square" rtlCol="0">
            <a:spAutoFit/>
          </a:bodyPr>
          <a:lstStyle/>
          <a:p>
            <a:r>
              <a:rPr lang="en-US" sz="2400" dirty="0"/>
              <a:t>The trick to this type of question is to know that the original amount    </a:t>
            </a:r>
            <a:r>
              <a:rPr lang="en-US" sz="2400" i="1" dirty="0"/>
              <a:t>is</a:t>
            </a:r>
            <a:r>
              <a:rPr lang="en-US" sz="2400" dirty="0"/>
              <a:t> always the 100%. This is the amount we don’t yet know! </a:t>
            </a:r>
          </a:p>
          <a:p>
            <a:endParaRPr lang="en-US" sz="2400" dirty="0"/>
          </a:p>
          <a:p>
            <a:r>
              <a:rPr lang="en-US" sz="2400" dirty="0"/>
              <a:t>But we do know the discounted price (in this case) is worth 80%.</a:t>
            </a:r>
          </a:p>
        </p:txBody>
      </p:sp>
      <p:sp>
        <p:nvSpPr>
          <p:cNvPr id="8" name="TextBox 7"/>
          <p:cNvSpPr txBox="1"/>
          <p:nvPr/>
        </p:nvSpPr>
        <p:spPr>
          <a:xfrm>
            <a:off x="3572043" y="2475022"/>
            <a:ext cx="6995826" cy="461665"/>
          </a:xfrm>
          <a:prstGeom prst="rect">
            <a:avLst/>
          </a:prstGeom>
          <a:noFill/>
        </p:spPr>
        <p:txBody>
          <a:bodyPr wrap="none" rtlCol="0">
            <a:spAutoFit/>
          </a:bodyPr>
          <a:lstStyle/>
          <a:p>
            <a:r>
              <a:rPr lang="en-US" sz="2400" dirty="0"/>
              <a:t>Set out what you do - and don’t - know in a table.</a:t>
            </a:r>
          </a:p>
        </p:txBody>
      </p:sp>
      <p:graphicFrame>
        <p:nvGraphicFramePr>
          <p:cNvPr id="10" name="Table 9"/>
          <p:cNvGraphicFramePr>
            <a:graphicFrameLocks noGrp="1"/>
          </p:cNvGraphicFramePr>
          <p:nvPr>
            <p:extLst>
              <p:ext uri="{D42A27DB-BD31-4B8C-83A1-F6EECF244321}">
                <p14:modId xmlns:p14="http://schemas.microsoft.com/office/powerpoint/2010/main" val="1082140543"/>
              </p:ext>
            </p:extLst>
          </p:nvPr>
        </p:nvGraphicFramePr>
        <p:xfrm>
          <a:off x="4021956" y="3140830"/>
          <a:ext cx="6096000" cy="1970441"/>
        </p:xfrm>
        <a:graphic>
          <a:graphicData uri="http://schemas.openxmlformats.org/drawingml/2006/table">
            <a:tbl>
              <a:tblPr firstRow="1" bandRow="1">
                <a:tableStyleId>{21E4AEA4-8DFA-4A89-87EB-49C32662AFE0}</a:tableStyleId>
              </a:tblPr>
              <a:tblGrid>
                <a:gridCol w="3767460">
                  <a:extLst>
                    <a:ext uri="{9D8B030D-6E8A-4147-A177-3AD203B41FA5}">
                      <a16:colId xmlns:a16="http://schemas.microsoft.com/office/drawing/2014/main" xmlns="" val="20000"/>
                    </a:ext>
                  </a:extLst>
                </a:gridCol>
                <a:gridCol w="2328540">
                  <a:extLst>
                    <a:ext uri="{9D8B030D-6E8A-4147-A177-3AD203B41FA5}">
                      <a16:colId xmlns:a16="http://schemas.microsoft.com/office/drawing/2014/main" xmlns="" val="20001"/>
                    </a:ext>
                  </a:extLst>
                </a:gridCol>
              </a:tblGrid>
              <a:tr h="407677">
                <a:tc>
                  <a:txBody>
                    <a:bodyPr/>
                    <a:lstStyle/>
                    <a:p>
                      <a:pPr algn="ctr"/>
                      <a:endParaRPr lang="en-US" dirty="0"/>
                    </a:p>
                  </a:txBody>
                  <a:tcPr/>
                </a:tc>
                <a:tc>
                  <a:txBody>
                    <a:bodyPr/>
                    <a:lstStyle/>
                    <a:p>
                      <a:pPr algn="ctr"/>
                      <a:endParaRPr lang="en-US"/>
                    </a:p>
                  </a:txBody>
                  <a:tcPr/>
                </a:tc>
                <a:extLst>
                  <a:ext uri="{0D108BD9-81ED-4DB2-BD59-A6C34878D82A}">
                    <a16:rowId xmlns:a16="http://schemas.microsoft.com/office/drawing/2014/main" xmlns="" val="10000"/>
                  </a:ext>
                </a:extLst>
              </a:tr>
              <a:tr h="78138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dirty="0"/>
                        <a:t>Original</a:t>
                      </a:r>
                      <a:r>
                        <a:rPr lang="en-US" sz="2000" baseline="0" dirty="0"/>
                        <a:t> value                             </a:t>
                      </a:r>
                      <a:r>
                        <a:rPr lang="en-US" sz="2000" dirty="0"/>
                        <a:t>100%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baseline="0" dirty="0">
                          <a:solidFill>
                            <a:srgbClr val="FF0000"/>
                          </a:solidFill>
                        </a:rPr>
                        <a:t>                          ????</a:t>
                      </a:r>
                      <a:endParaRPr lang="en-US" sz="2000" dirty="0">
                        <a:solidFill>
                          <a:srgbClr val="FF0000"/>
                        </a:solidFill>
                      </a:endParaRPr>
                    </a:p>
                  </a:txBody>
                  <a:tcPr/>
                </a:tc>
                <a:extLst>
                  <a:ext uri="{0D108BD9-81ED-4DB2-BD59-A6C34878D82A}">
                    <a16:rowId xmlns:a16="http://schemas.microsoft.com/office/drawing/2014/main" xmlns="" val="10001"/>
                  </a:ext>
                </a:extLst>
              </a:tr>
              <a:tr h="78138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dirty="0"/>
                        <a:t>Discounted value                         80%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000" dirty="0"/>
                        <a:t>                         £760</a:t>
                      </a:r>
                    </a:p>
                  </a:txBody>
                  <a:tcPr/>
                </a:tc>
                <a:extLst>
                  <a:ext uri="{0D108BD9-81ED-4DB2-BD59-A6C34878D82A}">
                    <a16:rowId xmlns:a16="http://schemas.microsoft.com/office/drawing/2014/main" xmlns="" val="10002"/>
                  </a:ext>
                </a:extLst>
              </a:tr>
            </a:tbl>
          </a:graphicData>
        </a:graphic>
      </p:graphicFrame>
      <p:sp>
        <p:nvSpPr>
          <p:cNvPr id="11" name="TextBox 10"/>
          <p:cNvSpPr txBox="1"/>
          <p:nvPr/>
        </p:nvSpPr>
        <p:spPr>
          <a:xfrm>
            <a:off x="2316312" y="5230392"/>
            <a:ext cx="9972375" cy="1277273"/>
          </a:xfrm>
          <a:prstGeom prst="rect">
            <a:avLst/>
          </a:prstGeom>
          <a:noFill/>
        </p:spPr>
        <p:txBody>
          <a:bodyPr wrap="square" rtlCol="0">
            <a:spAutoFit/>
          </a:bodyPr>
          <a:lstStyle/>
          <a:p>
            <a:pPr>
              <a:spcAft>
                <a:spcPts val="600"/>
              </a:spcAft>
            </a:pPr>
            <a:r>
              <a:rPr lang="en-US" sz="2400" dirty="0"/>
              <a:t>Now if we could work out the value of 1% we could thereafter work out the value of any percentage we like, including the full 100%. </a:t>
            </a:r>
          </a:p>
          <a:p>
            <a:r>
              <a:rPr lang="en-US" sz="2400" dirty="0"/>
              <a:t>                     How can we work out the value of 1%?</a:t>
            </a:r>
          </a:p>
        </p:txBody>
      </p:sp>
      <p:sp>
        <p:nvSpPr>
          <p:cNvPr id="12"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7</a:t>
            </a:r>
          </a:p>
        </p:txBody>
      </p:sp>
    </p:spTree>
    <p:extLst>
      <p:ext uri="{BB962C8B-B14F-4D97-AF65-F5344CB8AC3E}">
        <p14:creationId xmlns:p14="http://schemas.microsoft.com/office/powerpoint/2010/main" val="2934594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86291" y="35017"/>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Reverse Percentage Problem</a:t>
            </a:r>
          </a:p>
        </p:txBody>
      </p:sp>
      <p:sp>
        <p:nvSpPr>
          <p:cNvPr id="11" name="TextBox 10"/>
          <p:cNvSpPr txBox="1"/>
          <p:nvPr/>
        </p:nvSpPr>
        <p:spPr>
          <a:xfrm>
            <a:off x="2549637" y="703586"/>
            <a:ext cx="9073008" cy="461665"/>
          </a:xfrm>
          <a:prstGeom prst="rect">
            <a:avLst/>
          </a:prstGeom>
          <a:noFill/>
        </p:spPr>
        <p:txBody>
          <a:bodyPr wrap="square" rtlCol="0">
            <a:spAutoFit/>
          </a:bodyPr>
          <a:lstStyle/>
          <a:p>
            <a:r>
              <a:rPr lang="en-US" dirty="0"/>
              <a:t>The </a:t>
            </a:r>
            <a:r>
              <a:rPr lang="en-US" sz="2400" dirty="0"/>
              <a:t>value of 1% can be calculated by dividing both sides by 80.</a:t>
            </a:r>
          </a:p>
        </p:txBody>
      </p:sp>
      <p:sp>
        <p:nvSpPr>
          <p:cNvPr id="2" name="TextBox 1"/>
          <p:cNvSpPr txBox="1"/>
          <p:nvPr/>
        </p:nvSpPr>
        <p:spPr>
          <a:xfrm>
            <a:off x="5148350" y="3491345"/>
            <a:ext cx="184731" cy="400110"/>
          </a:xfrm>
          <a:prstGeom prst="rect">
            <a:avLst/>
          </a:prstGeom>
          <a:noFill/>
        </p:spPr>
        <p:txBody>
          <a:bodyPr wrap="none" rtlCol="0">
            <a:spAutoFit/>
          </a:bodyPr>
          <a:lstStyle/>
          <a:p>
            <a:endParaRPr lang="en-US" dirty="0"/>
          </a:p>
        </p:txBody>
      </p:sp>
      <p:sp>
        <p:nvSpPr>
          <p:cNvPr id="3" name="TextBox 2"/>
          <p:cNvSpPr txBox="1"/>
          <p:nvPr/>
        </p:nvSpPr>
        <p:spPr>
          <a:xfrm>
            <a:off x="6993776" y="3790604"/>
            <a:ext cx="184731" cy="400110"/>
          </a:xfrm>
          <a:prstGeom prst="rect">
            <a:avLst/>
          </a:prstGeom>
          <a:noFill/>
        </p:spPr>
        <p:txBody>
          <a:bodyPr wrap="none" rtlCol="0">
            <a:spAutoFit/>
          </a:bodyPr>
          <a:lstStyle/>
          <a:p>
            <a:endParaRPr lang="en-US" dirty="0"/>
          </a:p>
        </p:txBody>
      </p:sp>
      <mc:AlternateContent xmlns:mc="http://schemas.openxmlformats.org/markup-compatibility/2006" xmlns:a14="http://schemas.microsoft.com/office/drawing/2010/main">
        <mc:Choice Requires="a14">
          <p:graphicFrame>
            <p:nvGraphicFramePr>
              <p:cNvPr id="4" name="Table 3"/>
              <p:cNvGraphicFramePr>
                <a:graphicFrameLocks noGrp="1"/>
              </p:cNvGraphicFramePr>
              <p:nvPr>
                <p:extLst>
                  <p:ext uri="{D42A27DB-BD31-4B8C-83A1-F6EECF244321}">
                    <p14:modId xmlns:p14="http://schemas.microsoft.com/office/powerpoint/2010/main" val="3574655985"/>
                  </p:ext>
                </p:extLst>
              </p:nvPr>
            </p:nvGraphicFramePr>
            <p:xfrm>
              <a:off x="3755985" y="1300317"/>
              <a:ext cx="6552728" cy="1839016"/>
            </p:xfrm>
            <a:graphic>
              <a:graphicData uri="http://schemas.openxmlformats.org/drawingml/2006/table">
                <a:tbl>
                  <a:tblPr firstRow="1" bandRow="1">
                    <a:tableStyleId>{21E4AEA4-8DFA-4A89-87EB-49C32662AFE0}</a:tableStyleId>
                  </a:tblPr>
                  <a:tblGrid>
                    <a:gridCol w="3817519">
                      <a:extLst>
                        <a:ext uri="{9D8B030D-6E8A-4147-A177-3AD203B41FA5}">
                          <a16:colId xmlns:a16="http://schemas.microsoft.com/office/drawing/2014/main" xmlns="" val="20000"/>
                        </a:ext>
                      </a:extLst>
                    </a:gridCol>
                    <a:gridCol w="2735209">
                      <a:extLst>
                        <a:ext uri="{9D8B030D-6E8A-4147-A177-3AD203B41FA5}">
                          <a16:colId xmlns:a16="http://schemas.microsoft.com/office/drawing/2014/main" xmlns="" val="20001"/>
                        </a:ext>
                      </a:extLst>
                    </a:gridCol>
                  </a:tblGrid>
                  <a:tr h="665260">
                    <a:tc>
                      <a:txBody>
                        <a:bodyPr/>
                        <a:lstStyle/>
                        <a:p>
                          <a:endParaRPr lang="en-US" dirty="0"/>
                        </a:p>
                      </a:txBody>
                      <a:tcPr/>
                    </a:tc>
                    <a:tc>
                      <a:txBody>
                        <a:bodyPr/>
                        <a:lstStyle/>
                        <a:p>
                          <a:endParaRPr lang="en-US"/>
                        </a:p>
                      </a:txBody>
                      <a:tcPr/>
                    </a:tc>
                    <a:extLst>
                      <a:ext uri="{0D108BD9-81ED-4DB2-BD59-A6C34878D82A}">
                        <a16:rowId xmlns:a16="http://schemas.microsoft.com/office/drawing/2014/main" xmlns="" val="10000"/>
                      </a:ext>
                    </a:extLst>
                  </a:tr>
                  <a:tr h="39125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Original</a:t>
                          </a:r>
                          <a:r>
                            <a:rPr lang="en-US" baseline="0" dirty="0"/>
                            <a:t> value                             </a:t>
                          </a:r>
                          <a:r>
                            <a:rPr lang="en-US" dirty="0"/>
                            <a:t>100%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baseline="0" dirty="0">
                              <a:solidFill>
                                <a:srgbClr val="FF0000"/>
                              </a:solidFill>
                            </a:rPr>
                            <a:t>                    ????</a:t>
                          </a:r>
                          <a:endParaRPr lang="en-US" dirty="0">
                            <a:solidFill>
                              <a:srgbClr val="FF0000"/>
                            </a:solidFill>
                          </a:endParaRPr>
                        </a:p>
                      </a:txBody>
                      <a:tcPr/>
                    </a:tc>
                    <a:extLst>
                      <a:ext uri="{0D108BD9-81ED-4DB2-BD59-A6C34878D82A}">
                        <a16:rowId xmlns:a16="http://schemas.microsoft.com/office/drawing/2014/main" xmlns="" val="10001"/>
                      </a:ext>
                    </a:extLst>
                  </a:tr>
                  <a:tr h="39125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Discounted value                         80%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                    £760</a:t>
                          </a:r>
                        </a:p>
                      </a:txBody>
                      <a:tcPr/>
                    </a:tc>
                    <a:extLst>
                      <a:ext uri="{0D108BD9-81ED-4DB2-BD59-A6C34878D82A}">
                        <a16:rowId xmlns:a16="http://schemas.microsoft.com/office/drawing/2014/main" xmlns="" val="10002"/>
                      </a:ext>
                    </a:extLst>
                  </a:tr>
                  <a:tr h="39125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                        80%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 80 =           1% </a:t>
                          </a:r>
                          <a:r>
                            <a:rPr lang="en-US" baseline="0" dirty="0"/>
                            <a:t> </a:t>
                          </a:r>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  760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 80   =     £9.50</a:t>
                          </a:r>
                        </a:p>
                      </a:txBody>
                      <a:tcPr/>
                    </a:tc>
                    <a:extLst>
                      <a:ext uri="{0D108BD9-81ED-4DB2-BD59-A6C34878D82A}">
                        <a16:rowId xmlns:a16="http://schemas.microsoft.com/office/drawing/2014/main" xmlns="" val="10003"/>
                      </a:ext>
                    </a:extLst>
                  </a:tr>
                </a:tbl>
              </a:graphicData>
            </a:graphic>
          </p:graphicFrame>
        </mc:Choice>
        <mc:Fallback xmlns="">
          <p:graphicFrame>
            <p:nvGraphicFramePr>
              <p:cNvPr id="4" name="Table 3"/>
              <p:cNvGraphicFramePr>
                <a:graphicFrameLocks noGrp="1"/>
              </p:cNvGraphicFramePr>
              <p:nvPr>
                <p:extLst>
                  <p:ext uri="{D42A27DB-BD31-4B8C-83A1-F6EECF244321}">
                    <p14:modId xmlns:p14="http://schemas.microsoft.com/office/powerpoint/2010/main" val="3574655985"/>
                  </p:ext>
                </p:extLst>
              </p:nvPr>
            </p:nvGraphicFramePr>
            <p:xfrm>
              <a:off x="3755985" y="1300317"/>
              <a:ext cx="6552728" cy="1839016"/>
            </p:xfrm>
            <a:graphic>
              <a:graphicData uri="http://schemas.openxmlformats.org/drawingml/2006/table">
                <a:tbl>
                  <a:tblPr firstRow="1" bandRow="1">
                    <a:tableStyleId>{21E4AEA4-8DFA-4A89-87EB-49C32662AFE0}</a:tableStyleId>
                  </a:tblPr>
                  <a:tblGrid>
                    <a:gridCol w="3817519">
                      <a:extLst>
                        <a:ext uri="{9D8B030D-6E8A-4147-A177-3AD203B41FA5}">
                          <a16:colId xmlns:a16="http://schemas.microsoft.com/office/drawing/2014/main" val="20000"/>
                        </a:ext>
                      </a:extLst>
                    </a:gridCol>
                    <a:gridCol w="2735209">
                      <a:extLst>
                        <a:ext uri="{9D8B030D-6E8A-4147-A177-3AD203B41FA5}">
                          <a16:colId xmlns:a16="http://schemas.microsoft.com/office/drawing/2014/main" val="20001"/>
                        </a:ext>
                      </a:extLst>
                    </a:gridCol>
                  </a:tblGrid>
                  <a:tr h="665260">
                    <a:tc>
                      <a:txBody>
                        <a:bodyPr/>
                        <a:lstStyle/>
                        <a:p>
                          <a:endParaRPr lang="en-US" dirty="0"/>
                        </a:p>
                      </a:txBody>
                      <a:tcPr/>
                    </a:tc>
                    <a:tc>
                      <a:txBody>
                        <a:bodyPr/>
                        <a:lstStyle/>
                        <a:p>
                          <a:endParaRPr lang="en-US"/>
                        </a:p>
                      </a:txBody>
                      <a:tcPr/>
                    </a:tc>
                    <a:extLst>
                      <a:ext uri="{0D108BD9-81ED-4DB2-BD59-A6C34878D82A}">
                        <a16:rowId xmlns:a16="http://schemas.microsoft.com/office/drawing/2014/main" val="10000"/>
                      </a:ext>
                    </a:extLst>
                  </a:tr>
                  <a:tr h="39125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Original</a:t>
                          </a:r>
                          <a:r>
                            <a:rPr lang="en-US" baseline="0" dirty="0"/>
                            <a:t> value                             </a:t>
                          </a:r>
                          <a:r>
                            <a:rPr lang="en-US" dirty="0"/>
                            <a:t>100%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baseline="0" dirty="0">
                              <a:solidFill>
                                <a:srgbClr val="FF0000"/>
                              </a:solidFill>
                            </a:rPr>
                            <a:t>                    ????</a:t>
                          </a:r>
                          <a:endParaRPr lang="en-US" dirty="0">
                            <a:solidFill>
                              <a:srgbClr val="FF0000"/>
                            </a:solidFill>
                          </a:endParaRPr>
                        </a:p>
                      </a:txBody>
                      <a:tcPr/>
                    </a:tc>
                    <a:extLst>
                      <a:ext uri="{0D108BD9-81ED-4DB2-BD59-A6C34878D82A}">
                        <a16:rowId xmlns:a16="http://schemas.microsoft.com/office/drawing/2014/main" val="10001"/>
                      </a:ext>
                    </a:extLst>
                  </a:tr>
                  <a:tr h="39125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Discounted value                         80%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                    £760</a:t>
                          </a:r>
                        </a:p>
                      </a:txBody>
                      <a:tcPr/>
                    </a:tc>
                    <a:extLst>
                      <a:ext uri="{0D108BD9-81ED-4DB2-BD59-A6C34878D82A}">
                        <a16:rowId xmlns:a16="http://schemas.microsoft.com/office/drawing/2014/main" val="10002"/>
                      </a:ext>
                    </a:extLst>
                  </a:tr>
                  <a:tr h="391252">
                    <a:tc>
                      <a:txBody>
                        <a:bodyPr/>
                        <a:lstStyle/>
                        <a:p>
                          <a:endParaRPr lang="en-US"/>
                        </a:p>
                      </a:txBody>
                      <a:tcPr>
                        <a:blipFill>
                          <a:blip r:embed="rId2"/>
                          <a:stretch>
                            <a:fillRect t="-374194" r="-72425" b="-16129"/>
                          </a:stretch>
                        </a:blipFill>
                      </a:tcPr>
                    </a:tc>
                    <a:tc>
                      <a:txBody>
                        <a:bodyPr/>
                        <a:lstStyle/>
                        <a:p>
                          <a:endParaRPr lang="en-US"/>
                        </a:p>
                      </a:txBody>
                      <a:tcPr>
                        <a:blipFill>
                          <a:blip r:embed="rId2"/>
                          <a:stretch>
                            <a:fillRect l="-139352" t="-374194" r="-926" b="-16129"/>
                          </a:stretch>
                        </a:blipFill>
                      </a:tcPr>
                    </a:tc>
                    <a:extLst>
                      <a:ext uri="{0D108BD9-81ED-4DB2-BD59-A6C34878D82A}">
                        <a16:rowId xmlns:a16="http://schemas.microsoft.com/office/drawing/2014/main" val="10003"/>
                      </a:ext>
                    </a:extLst>
                  </a:tr>
                </a:tbl>
              </a:graphicData>
            </a:graphic>
          </p:graphicFrame>
        </mc:Fallback>
      </mc:AlternateContent>
      <p:sp>
        <p:nvSpPr>
          <p:cNvPr id="6" name="TextBox 5"/>
          <p:cNvSpPr txBox="1"/>
          <p:nvPr/>
        </p:nvSpPr>
        <p:spPr>
          <a:xfrm>
            <a:off x="2495600" y="3274400"/>
            <a:ext cx="9505055" cy="1200329"/>
          </a:xfrm>
          <a:prstGeom prst="rect">
            <a:avLst/>
          </a:prstGeom>
          <a:noFill/>
        </p:spPr>
        <p:txBody>
          <a:bodyPr wrap="square" rtlCol="0">
            <a:spAutoFit/>
          </a:bodyPr>
          <a:lstStyle/>
          <a:p>
            <a:r>
              <a:rPr lang="en-US" sz="2400" dirty="0"/>
              <a:t>Now that we know the value of 1%, we can find the value of any percentage by multiplying.</a:t>
            </a:r>
          </a:p>
          <a:p>
            <a:r>
              <a:rPr lang="en-US" sz="2400" dirty="0"/>
              <a:t>To find 100% - i.e. the original value - we multiply both sides by 100.</a:t>
            </a:r>
          </a:p>
        </p:txBody>
      </p:sp>
      <mc:AlternateContent xmlns:mc="http://schemas.openxmlformats.org/markup-compatibility/2006" xmlns:a14="http://schemas.microsoft.com/office/drawing/2010/main">
        <mc:Choice Requires="a14">
          <p:graphicFrame>
            <p:nvGraphicFramePr>
              <p:cNvPr id="9" name="Table 8"/>
              <p:cNvGraphicFramePr>
                <a:graphicFrameLocks noGrp="1"/>
              </p:cNvGraphicFramePr>
              <p:nvPr>
                <p:extLst>
                  <p:ext uri="{D42A27DB-BD31-4B8C-83A1-F6EECF244321}">
                    <p14:modId xmlns:p14="http://schemas.microsoft.com/office/powerpoint/2010/main" val="2737185604"/>
                  </p:ext>
                </p:extLst>
              </p:nvPr>
            </p:nvGraphicFramePr>
            <p:xfrm>
              <a:off x="3755984" y="4553161"/>
              <a:ext cx="6490293" cy="2030716"/>
            </p:xfrm>
            <a:graphic>
              <a:graphicData uri="http://schemas.openxmlformats.org/drawingml/2006/table">
                <a:tbl>
                  <a:tblPr firstRow="1" bandRow="1">
                    <a:tableStyleId>{21E4AEA4-8DFA-4A89-87EB-49C32662AFE0}</a:tableStyleId>
                  </a:tblPr>
                  <a:tblGrid>
                    <a:gridCol w="3781145">
                      <a:extLst>
                        <a:ext uri="{9D8B030D-6E8A-4147-A177-3AD203B41FA5}">
                          <a16:colId xmlns:a16="http://schemas.microsoft.com/office/drawing/2014/main" xmlns="" val="20000"/>
                        </a:ext>
                      </a:extLst>
                    </a:gridCol>
                    <a:gridCol w="2709148">
                      <a:extLst>
                        <a:ext uri="{9D8B030D-6E8A-4147-A177-3AD203B41FA5}">
                          <a16:colId xmlns:a16="http://schemas.microsoft.com/office/drawing/2014/main" xmlns="" val="20001"/>
                        </a:ext>
                      </a:extLst>
                    </a:gridCol>
                  </a:tblGrid>
                  <a:tr h="401680">
                    <a:tc>
                      <a:txBody>
                        <a:bodyPr/>
                        <a:lstStyle/>
                        <a:p>
                          <a:endParaRPr lang="en-US" dirty="0"/>
                        </a:p>
                      </a:txBody>
                      <a:tcPr/>
                    </a:tc>
                    <a:tc>
                      <a:txBody>
                        <a:bodyPr/>
                        <a:lstStyle/>
                        <a:p>
                          <a:endParaRPr lang="en-US"/>
                        </a:p>
                      </a:txBody>
                      <a:tcPr/>
                    </a:tc>
                    <a:extLst>
                      <a:ext uri="{0D108BD9-81ED-4DB2-BD59-A6C34878D82A}">
                        <a16:rowId xmlns:a16="http://schemas.microsoft.com/office/drawing/2014/main" xmlns="" val="10000"/>
                      </a:ext>
                    </a:extLst>
                  </a:tr>
                  <a:tr h="40725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Original</a:t>
                          </a:r>
                          <a:r>
                            <a:rPr lang="en-US" baseline="0" dirty="0"/>
                            <a:t> value                             </a:t>
                          </a:r>
                          <a:r>
                            <a:rPr lang="en-US" dirty="0"/>
                            <a:t>100%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baseline="0" dirty="0">
                              <a:solidFill>
                                <a:srgbClr val="FF0000"/>
                              </a:solidFill>
                            </a:rPr>
                            <a:t>                 ????</a:t>
                          </a:r>
                          <a:endParaRPr lang="en-US" dirty="0">
                            <a:solidFill>
                              <a:srgbClr val="FF0000"/>
                            </a:solidFill>
                          </a:endParaRPr>
                        </a:p>
                      </a:txBody>
                      <a:tcPr/>
                    </a:tc>
                    <a:extLst>
                      <a:ext uri="{0D108BD9-81ED-4DB2-BD59-A6C34878D82A}">
                        <a16:rowId xmlns:a16="http://schemas.microsoft.com/office/drawing/2014/main" xmlns="" val="10001"/>
                      </a:ext>
                    </a:extLst>
                  </a:tr>
                  <a:tr h="40725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Discounted value                         80%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                 £760</a:t>
                          </a:r>
                        </a:p>
                      </a:txBody>
                      <a:tcPr/>
                    </a:tc>
                    <a:extLst>
                      <a:ext uri="{0D108BD9-81ED-4DB2-BD59-A6C34878D82A}">
                        <a16:rowId xmlns:a16="http://schemas.microsoft.com/office/drawing/2014/main" xmlns="" val="10002"/>
                      </a:ext>
                    </a:extLst>
                  </a:tr>
                  <a:tr h="40725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                        80%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 80 =           1% </a:t>
                          </a:r>
                          <a:r>
                            <a:rPr lang="en-US" baseline="0" dirty="0"/>
                            <a:t> </a:t>
                          </a:r>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  760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 80   =    £9.50</a:t>
                          </a:r>
                        </a:p>
                      </a:txBody>
                      <a:tcPr/>
                    </a:tc>
                    <a:extLst>
                      <a:ext uri="{0D108BD9-81ED-4DB2-BD59-A6C34878D82A}">
                        <a16:rowId xmlns:a16="http://schemas.microsoft.com/office/drawing/2014/main" xmlns="" val="10003"/>
                      </a:ext>
                    </a:extLst>
                  </a:tr>
                  <a:tr h="40725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Original</a:t>
                          </a:r>
                          <a:r>
                            <a:rPr lang="en-US" baseline="0" dirty="0"/>
                            <a:t> value: </a:t>
                          </a:r>
                          <a:r>
                            <a:rPr lang="en-US" dirty="0"/>
                            <a:t>1% x</a:t>
                          </a:r>
                          <a:r>
                            <a:rPr lang="en-US" baseline="0" dirty="0"/>
                            <a:t> 10</a:t>
                          </a:r>
                          <a:r>
                            <a:rPr lang="en-US" dirty="0"/>
                            <a:t>0 =        </a:t>
                          </a:r>
                          <a:r>
                            <a:rPr lang="en-US" dirty="0">
                              <a:solidFill>
                                <a:srgbClr val="FF0000"/>
                              </a:solidFill>
                            </a:rPr>
                            <a:t>100%</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£9.50 x 100  =   </a:t>
                          </a:r>
                          <a:r>
                            <a:rPr lang="en-US" baseline="0" dirty="0">
                              <a:solidFill>
                                <a:srgbClr val="FF0000"/>
                              </a:solidFill>
                            </a:rPr>
                            <a:t>£950</a:t>
                          </a:r>
                          <a:endParaRPr lang="en-US" dirty="0">
                            <a:solidFill>
                              <a:srgbClr val="FF0000"/>
                            </a:solidFill>
                          </a:endParaRPr>
                        </a:p>
                      </a:txBody>
                      <a:tcPr/>
                    </a:tc>
                    <a:extLst>
                      <a:ext uri="{0D108BD9-81ED-4DB2-BD59-A6C34878D82A}">
                        <a16:rowId xmlns:a16="http://schemas.microsoft.com/office/drawing/2014/main" xmlns="" val="10004"/>
                      </a:ext>
                    </a:extLst>
                  </a:tr>
                </a:tbl>
              </a:graphicData>
            </a:graphic>
          </p:graphicFrame>
        </mc:Choice>
        <mc:Fallback xmlns="">
          <p:graphicFrame>
            <p:nvGraphicFramePr>
              <p:cNvPr id="9" name="Table 8"/>
              <p:cNvGraphicFramePr>
                <a:graphicFrameLocks noGrp="1"/>
              </p:cNvGraphicFramePr>
              <p:nvPr>
                <p:extLst>
                  <p:ext uri="{D42A27DB-BD31-4B8C-83A1-F6EECF244321}">
                    <p14:modId xmlns:p14="http://schemas.microsoft.com/office/powerpoint/2010/main" val="2737185604"/>
                  </p:ext>
                </p:extLst>
              </p:nvPr>
            </p:nvGraphicFramePr>
            <p:xfrm>
              <a:off x="3755984" y="4553161"/>
              <a:ext cx="6490293" cy="2030716"/>
            </p:xfrm>
            <a:graphic>
              <a:graphicData uri="http://schemas.openxmlformats.org/drawingml/2006/table">
                <a:tbl>
                  <a:tblPr firstRow="1" bandRow="1">
                    <a:tableStyleId>{21E4AEA4-8DFA-4A89-87EB-49C32662AFE0}</a:tableStyleId>
                  </a:tblPr>
                  <a:tblGrid>
                    <a:gridCol w="3781145">
                      <a:extLst>
                        <a:ext uri="{9D8B030D-6E8A-4147-A177-3AD203B41FA5}">
                          <a16:colId xmlns:a16="http://schemas.microsoft.com/office/drawing/2014/main" val="20000"/>
                        </a:ext>
                      </a:extLst>
                    </a:gridCol>
                    <a:gridCol w="2709148">
                      <a:extLst>
                        <a:ext uri="{9D8B030D-6E8A-4147-A177-3AD203B41FA5}">
                          <a16:colId xmlns:a16="http://schemas.microsoft.com/office/drawing/2014/main" val="20001"/>
                        </a:ext>
                      </a:extLst>
                    </a:gridCol>
                  </a:tblGrid>
                  <a:tr h="401680">
                    <a:tc>
                      <a:txBody>
                        <a:bodyPr/>
                        <a:lstStyle/>
                        <a:p>
                          <a:endParaRPr lang="en-US" dirty="0"/>
                        </a:p>
                      </a:txBody>
                      <a:tcPr/>
                    </a:tc>
                    <a:tc>
                      <a:txBody>
                        <a:bodyPr/>
                        <a:lstStyle/>
                        <a:p>
                          <a:endParaRPr lang="en-US"/>
                        </a:p>
                      </a:txBody>
                      <a:tcPr/>
                    </a:tc>
                    <a:extLst>
                      <a:ext uri="{0D108BD9-81ED-4DB2-BD59-A6C34878D82A}">
                        <a16:rowId xmlns:a16="http://schemas.microsoft.com/office/drawing/2014/main" val="10000"/>
                      </a:ext>
                    </a:extLst>
                  </a:tr>
                  <a:tr h="40725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Original</a:t>
                          </a:r>
                          <a:r>
                            <a:rPr lang="en-US" baseline="0" dirty="0"/>
                            <a:t> value                             </a:t>
                          </a:r>
                          <a:r>
                            <a:rPr lang="en-US" dirty="0"/>
                            <a:t>100%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baseline="0" dirty="0">
                              <a:solidFill>
                                <a:srgbClr val="FF0000"/>
                              </a:solidFill>
                            </a:rPr>
                            <a:t>                 ????</a:t>
                          </a:r>
                          <a:endParaRPr lang="en-US" dirty="0">
                            <a:solidFill>
                              <a:srgbClr val="FF0000"/>
                            </a:solidFill>
                          </a:endParaRPr>
                        </a:p>
                      </a:txBody>
                      <a:tcPr/>
                    </a:tc>
                    <a:extLst>
                      <a:ext uri="{0D108BD9-81ED-4DB2-BD59-A6C34878D82A}">
                        <a16:rowId xmlns:a16="http://schemas.microsoft.com/office/drawing/2014/main" val="10001"/>
                      </a:ext>
                    </a:extLst>
                  </a:tr>
                  <a:tr h="40725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Discounted value                         80%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                 £760</a:t>
                          </a:r>
                        </a:p>
                      </a:txBody>
                      <a:tcPr/>
                    </a:tc>
                    <a:extLst>
                      <a:ext uri="{0D108BD9-81ED-4DB2-BD59-A6C34878D82A}">
                        <a16:rowId xmlns:a16="http://schemas.microsoft.com/office/drawing/2014/main" val="10002"/>
                      </a:ext>
                    </a:extLst>
                  </a:tr>
                  <a:tr h="407259">
                    <a:tc>
                      <a:txBody>
                        <a:bodyPr/>
                        <a:lstStyle/>
                        <a:p>
                          <a:endParaRPr lang="en-US"/>
                        </a:p>
                      </a:txBody>
                      <a:tcPr>
                        <a:blipFill>
                          <a:blip r:embed="rId3"/>
                          <a:stretch>
                            <a:fillRect t="-293939" r="-72148" b="-109091"/>
                          </a:stretch>
                        </a:blipFill>
                      </a:tcPr>
                    </a:tc>
                    <a:tc>
                      <a:txBody>
                        <a:bodyPr/>
                        <a:lstStyle/>
                        <a:p>
                          <a:endParaRPr lang="en-US"/>
                        </a:p>
                      </a:txBody>
                      <a:tcPr>
                        <a:blipFill>
                          <a:blip r:embed="rId3"/>
                          <a:stretch>
                            <a:fillRect l="-139252" t="-293939" r="-467" b="-109091"/>
                          </a:stretch>
                        </a:blipFill>
                      </a:tcPr>
                    </a:tc>
                    <a:extLst>
                      <a:ext uri="{0D108BD9-81ED-4DB2-BD59-A6C34878D82A}">
                        <a16:rowId xmlns:a16="http://schemas.microsoft.com/office/drawing/2014/main" val="10003"/>
                      </a:ext>
                    </a:extLst>
                  </a:tr>
                  <a:tr h="40725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Original</a:t>
                          </a:r>
                          <a:r>
                            <a:rPr lang="en-US" baseline="0" dirty="0"/>
                            <a:t> value: </a:t>
                          </a:r>
                          <a:r>
                            <a:rPr lang="en-US" dirty="0"/>
                            <a:t>1% x</a:t>
                          </a:r>
                          <a:r>
                            <a:rPr lang="en-US" baseline="0" dirty="0"/>
                            <a:t> 10</a:t>
                          </a:r>
                          <a:r>
                            <a:rPr lang="en-US" dirty="0"/>
                            <a:t>0 =        </a:t>
                          </a:r>
                          <a:r>
                            <a:rPr lang="en-US" dirty="0">
                              <a:solidFill>
                                <a:srgbClr val="FF0000"/>
                              </a:solidFill>
                            </a:rPr>
                            <a:t>100%</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£9.50 x 100  =   </a:t>
                          </a:r>
                          <a:r>
                            <a:rPr lang="en-US" baseline="0" dirty="0">
                              <a:solidFill>
                                <a:srgbClr val="FF0000"/>
                              </a:solidFill>
                            </a:rPr>
                            <a:t>£950</a:t>
                          </a:r>
                          <a:endParaRPr lang="en-US" dirty="0">
                            <a:solidFill>
                              <a:srgbClr val="FF0000"/>
                            </a:solidFill>
                          </a:endParaRPr>
                        </a:p>
                      </a:txBody>
                      <a:tcPr/>
                    </a:tc>
                    <a:extLst>
                      <a:ext uri="{0D108BD9-81ED-4DB2-BD59-A6C34878D82A}">
                        <a16:rowId xmlns:a16="http://schemas.microsoft.com/office/drawing/2014/main" val="10004"/>
                      </a:ext>
                    </a:extLst>
                  </a:tr>
                </a:tbl>
              </a:graphicData>
            </a:graphic>
          </p:graphicFrame>
        </mc:Fallback>
      </mc:AlternateContent>
      <p:sp>
        <p:nvSpPr>
          <p:cNvPr id="5" name="TextBox 4"/>
          <p:cNvSpPr txBox="1"/>
          <p:nvPr/>
        </p:nvSpPr>
        <p:spPr>
          <a:xfrm>
            <a:off x="10223729" y="6154414"/>
            <a:ext cx="2068195" cy="769441"/>
          </a:xfrm>
          <a:prstGeom prst="rect">
            <a:avLst/>
          </a:prstGeom>
          <a:noFill/>
        </p:spPr>
        <p:txBody>
          <a:bodyPr wrap="none" rtlCol="0">
            <a:spAutoFit/>
          </a:bodyPr>
          <a:lstStyle/>
          <a:p>
            <a:r>
              <a:rPr lang="en-US" sz="2400" dirty="0">
                <a:solidFill>
                  <a:srgbClr val="FF0000"/>
                </a:solidFill>
              </a:rPr>
              <a:t>Answer: £950</a:t>
            </a:r>
          </a:p>
          <a:p>
            <a:endParaRPr lang="en-US" dirty="0"/>
          </a:p>
        </p:txBody>
      </p:sp>
      <p:sp>
        <p:nvSpPr>
          <p:cNvPr id="13"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7</a:t>
            </a:r>
          </a:p>
        </p:txBody>
      </p:sp>
    </p:spTree>
    <p:extLst>
      <p:ext uri="{BB962C8B-B14F-4D97-AF65-F5344CB8AC3E}">
        <p14:creationId xmlns:p14="http://schemas.microsoft.com/office/powerpoint/2010/main" val="445588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06809" y="-8273"/>
            <a:ext cx="998519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Reverse Percentage Example</a:t>
            </a:r>
          </a:p>
        </p:txBody>
      </p:sp>
      <p:sp>
        <p:nvSpPr>
          <p:cNvPr id="5" name="TextBox 4"/>
          <p:cNvSpPr txBox="1"/>
          <p:nvPr/>
        </p:nvSpPr>
        <p:spPr>
          <a:xfrm>
            <a:off x="2316312" y="758200"/>
            <a:ext cx="9540328" cy="1200329"/>
          </a:xfrm>
          <a:prstGeom prst="rect">
            <a:avLst/>
          </a:prstGeom>
          <a:noFill/>
        </p:spPr>
        <p:txBody>
          <a:bodyPr wrap="square" rtlCol="0">
            <a:spAutoFit/>
          </a:bodyPr>
          <a:lstStyle/>
          <a:p>
            <a:r>
              <a:rPr lang="en-US" sz="2400" dirty="0"/>
              <a:t>Nadine invests some money in a savings account at 4% interest per annum. A year later her investment is worth £468. </a:t>
            </a:r>
          </a:p>
          <a:p>
            <a:r>
              <a:rPr lang="en-US" sz="2400" dirty="0"/>
              <a:t>How much did Nadine initially invest?</a:t>
            </a:r>
          </a:p>
        </p:txBody>
      </p:sp>
      <p:sp>
        <p:nvSpPr>
          <p:cNvPr id="8" name="TextBox 7"/>
          <p:cNvSpPr txBox="1"/>
          <p:nvPr/>
        </p:nvSpPr>
        <p:spPr>
          <a:xfrm>
            <a:off x="3503712" y="1953697"/>
            <a:ext cx="7406641" cy="461665"/>
          </a:xfrm>
          <a:prstGeom prst="rect">
            <a:avLst/>
          </a:prstGeom>
          <a:noFill/>
        </p:spPr>
        <p:txBody>
          <a:bodyPr wrap="square" rtlCol="0">
            <a:spAutoFit/>
          </a:bodyPr>
          <a:lstStyle/>
          <a:p>
            <a:r>
              <a:rPr lang="en-US" sz="2400" dirty="0"/>
              <a:t>Set out what you do - and don’t - know in a table.</a:t>
            </a:r>
          </a:p>
        </p:txBody>
      </p:sp>
      <p:graphicFrame>
        <p:nvGraphicFramePr>
          <p:cNvPr id="10" name="Table 9"/>
          <p:cNvGraphicFramePr>
            <a:graphicFrameLocks noGrp="1"/>
          </p:cNvGraphicFramePr>
          <p:nvPr>
            <p:extLst>
              <p:ext uri="{D42A27DB-BD31-4B8C-83A1-F6EECF244321}">
                <p14:modId xmlns:p14="http://schemas.microsoft.com/office/powerpoint/2010/main" val="3825079854"/>
              </p:ext>
            </p:extLst>
          </p:nvPr>
        </p:nvGraphicFramePr>
        <p:xfrm>
          <a:off x="3835079" y="2417664"/>
          <a:ext cx="6197921" cy="1479268"/>
        </p:xfrm>
        <a:graphic>
          <a:graphicData uri="http://schemas.openxmlformats.org/drawingml/2006/table">
            <a:tbl>
              <a:tblPr firstRow="1" bandRow="1">
                <a:tableStyleId>{21E4AEA4-8DFA-4A89-87EB-49C32662AFE0}</a:tableStyleId>
              </a:tblPr>
              <a:tblGrid>
                <a:gridCol w="3830449">
                  <a:extLst>
                    <a:ext uri="{9D8B030D-6E8A-4147-A177-3AD203B41FA5}">
                      <a16:colId xmlns:a16="http://schemas.microsoft.com/office/drawing/2014/main" xmlns="" val="20000"/>
                    </a:ext>
                  </a:extLst>
                </a:gridCol>
                <a:gridCol w="2367472">
                  <a:extLst>
                    <a:ext uri="{9D8B030D-6E8A-4147-A177-3AD203B41FA5}">
                      <a16:colId xmlns:a16="http://schemas.microsoft.com/office/drawing/2014/main" xmlns="" val="20001"/>
                    </a:ext>
                  </a:extLst>
                </a:gridCol>
              </a:tblGrid>
              <a:tr h="427347">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xmlns="" val="10000"/>
                  </a:ext>
                </a:extLst>
              </a:tr>
              <a:tr h="51908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Original</a:t>
                      </a:r>
                      <a:r>
                        <a:rPr lang="en-US" baseline="0" dirty="0"/>
                        <a:t> investment                      </a:t>
                      </a:r>
                      <a:r>
                        <a:rPr lang="en-US" dirty="0"/>
                        <a:t>100%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baseline="0" dirty="0">
                          <a:solidFill>
                            <a:srgbClr val="FF0000"/>
                          </a:solidFill>
                        </a:rPr>
                        <a:t>                          ????</a:t>
                      </a:r>
                      <a:endParaRPr lang="en-US" dirty="0">
                        <a:solidFill>
                          <a:srgbClr val="FF0000"/>
                        </a:solidFill>
                      </a:endParaRPr>
                    </a:p>
                  </a:txBody>
                  <a:tcPr/>
                </a:tc>
                <a:extLst>
                  <a:ext uri="{0D108BD9-81ED-4DB2-BD59-A6C34878D82A}">
                    <a16:rowId xmlns:a16="http://schemas.microsoft.com/office/drawing/2014/main" xmlns="" val="10001"/>
                  </a:ext>
                </a:extLst>
              </a:tr>
              <a:tr h="532833">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Current</a:t>
                      </a:r>
                      <a:r>
                        <a:rPr lang="en-US" baseline="0" dirty="0"/>
                        <a:t> </a:t>
                      </a:r>
                      <a:r>
                        <a:rPr lang="en-US" dirty="0"/>
                        <a:t>value                                 104%</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                         £468</a:t>
                      </a:r>
                    </a:p>
                  </a:txBody>
                  <a:tcPr/>
                </a:tc>
                <a:extLst>
                  <a:ext uri="{0D108BD9-81ED-4DB2-BD59-A6C34878D82A}">
                    <a16:rowId xmlns:a16="http://schemas.microsoft.com/office/drawing/2014/main" xmlns="" val="10002"/>
                  </a:ext>
                </a:extLst>
              </a:tr>
            </a:tbl>
          </a:graphicData>
        </a:graphic>
      </p:graphicFrame>
      <p:sp>
        <p:nvSpPr>
          <p:cNvPr id="11" name="TextBox 10"/>
          <p:cNvSpPr txBox="1"/>
          <p:nvPr/>
        </p:nvSpPr>
        <p:spPr>
          <a:xfrm>
            <a:off x="4002535" y="3894630"/>
            <a:ext cx="6364243" cy="830997"/>
          </a:xfrm>
          <a:prstGeom prst="rect">
            <a:avLst/>
          </a:prstGeom>
          <a:noFill/>
        </p:spPr>
        <p:txBody>
          <a:bodyPr wrap="none" rtlCol="0">
            <a:spAutoFit/>
          </a:bodyPr>
          <a:lstStyle/>
          <a:p>
            <a:pPr algn="ctr"/>
            <a:r>
              <a:rPr lang="en-US" sz="2400" dirty="0"/>
              <a:t>Now we work out the value of 1% </a:t>
            </a:r>
          </a:p>
          <a:p>
            <a:pPr algn="ctr"/>
            <a:r>
              <a:rPr lang="en-US" sz="2400" dirty="0"/>
              <a:t>and then we can work out the original 100%. </a:t>
            </a:r>
          </a:p>
        </p:txBody>
      </p:sp>
      <mc:AlternateContent xmlns:mc="http://schemas.openxmlformats.org/markup-compatibility/2006" xmlns:a14="http://schemas.microsoft.com/office/drawing/2010/main">
        <mc:Choice Requires="a14">
          <p:graphicFrame>
            <p:nvGraphicFramePr>
              <p:cNvPr id="3" name="Table 2"/>
              <p:cNvGraphicFramePr>
                <a:graphicFrameLocks noGrp="1"/>
              </p:cNvGraphicFramePr>
              <p:nvPr>
                <p:extLst>
                  <p:ext uri="{D42A27DB-BD31-4B8C-83A1-F6EECF244321}">
                    <p14:modId xmlns:p14="http://schemas.microsoft.com/office/powerpoint/2010/main" val="1009465018"/>
                  </p:ext>
                </p:extLst>
              </p:nvPr>
            </p:nvGraphicFramePr>
            <p:xfrm>
              <a:off x="3901059" y="4725627"/>
              <a:ext cx="6131941" cy="2015740"/>
            </p:xfrm>
            <a:graphic>
              <a:graphicData uri="http://schemas.openxmlformats.org/drawingml/2006/table">
                <a:tbl>
                  <a:tblPr firstRow="1" bandRow="1">
                    <a:tableStyleId>{21E4AEA4-8DFA-4A89-87EB-49C32662AFE0}</a:tableStyleId>
                  </a:tblPr>
                  <a:tblGrid>
                    <a:gridCol w="3805772">
                      <a:extLst>
                        <a:ext uri="{9D8B030D-6E8A-4147-A177-3AD203B41FA5}">
                          <a16:colId xmlns:a16="http://schemas.microsoft.com/office/drawing/2014/main" xmlns="" val="20000"/>
                        </a:ext>
                      </a:extLst>
                    </a:gridCol>
                    <a:gridCol w="2326169">
                      <a:extLst>
                        <a:ext uri="{9D8B030D-6E8A-4147-A177-3AD203B41FA5}">
                          <a16:colId xmlns:a16="http://schemas.microsoft.com/office/drawing/2014/main" xmlns="" val="20001"/>
                        </a:ext>
                      </a:extLst>
                    </a:gridCol>
                  </a:tblGrid>
                  <a:tr h="403148">
                    <a:tc>
                      <a:txBody>
                        <a:bodyPr/>
                        <a:lstStyle/>
                        <a:p>
                          <a:endParaRPr lang="en-US" dirty="0"/>
                        </a:p>
                      </a:txBody>
                      <a:tcPr/>
                    </a:tc>
                    <a:tc>
                      <a:txBody>
                        <a:bodyPr/>
                        <a:lstStyle/>
                        <a:p>
                          <a:endParaRPr lang="en-US"/>
                        </a:p>
                      </a:txBody>
                      <a:tcPr/>
                    </a:tc>
                    <a:extLst>
                      <a:ext uri="{0D108BD9-81ED-4DB2-BD59-A6C34878D82A}">
                        <a16:rowId xmlns:a16="http://schemas.microsoft.com/office/drawing/2014/main" xmlns="" val="10000"/>
                      </a:ext>
                    </a:extLst>
                  </a:tr>
                  <a:tr h="40314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Original</a:t>
                          </a:r>
                          <a:r>
                            <a:rPr lang="en-US" baseline="0" dirty="0"/>
                            <a:t> investment                      </a:t>
                          </a:r>
                          <a:r>
                            <a:rPr lang="en-US" dirty="0"/>
                            <a:t>100%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baseline="0" dirty="0">
                              <a:solidFill>
                                <a:srgbClr val="FF0000"/>
                              </a:solidFill>
                            </a:rPr>
                            <a:t>                          ????</a:t>
                          </a:r>
                          <a:endParaRPr lang="en-US" dirty="0">
                            <a:solidFill>
                              <a:srgbClr val="FF0000"/>
                            </a:solidFill>
                          </a:endParaRPr>
                        </a:p>
                      </a:txBody>
                      <a:tcPr/>
                    </a:tc>
                    <a:extLst>
                      <a:ext uri="{0D108BD9-81ED-4DB2-BD59-A6C34878D82A}">
                        <a16:rowId xmlns:a16="http://schemas.microsoft.com/office/drawing/2014/main" xmlns="" val="10001"/>
                      </a:ext>
                    </a:extLst>
                  </a:tr>
                  <a:tr h="40314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Current</a:t>
                          </a:r>
                          <a:r>
                            <a:rPr lang="en-US" baseline="0" dirty="0"/>
                            <a:t> </a:t>
                          </a:r>
                          <a:r>
                            <a:rPr lang="en-US" dirty="0"/>
                            <a:t>value                                 104%</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                         £468</a:t>
                          </a:r>
                        </a:p>
                      </a:txBody>
                      <a:tcPr/>
                    </a:tc>
                    <a:extLst>
                      <a:ext uri="{0D108BD9-81ED-4DB2-BD59-A6C34878D82A}">
                        <a16:rowId xmlns:a16="http://schemas.microsoft.com/office/drawing/2014/main" xmlns="" val="10002"/>
                      </a:ext>
                    </a:extLst>
                  </a:tr>
                  <a:tr h="403148">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                        104%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 104 =           1% </a:t>
                          </a:r>
                          <a:r>
                            <a:rPr lang="en-US" baseline="0" dirty="0"/>
                            <a:t> </a:t>
                          </a:r>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  468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 104   =    £4.50</a:t>
                          </a:r>
                        </a:p>
                      </a:txBody>
                      <a:tcPr/>
                    </a:tc>
                    <a:extLst>
                      <a:ext uri="{0D108BD9-81ED-4DB2-BD59-A6C34878D82A}">
                        <a16:rowId xmlns:a16="http://schemas.microsoft.com/office/drawing/2014/main" xmlns="" val="10003"/>
                      </a:ext>
                    </a:extLst>
                  </a:tr>
                  <a:tr h="40314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Original</a:t>
                          </a:r>
                          <a:r>
                            <a:rPr lang="en-US" baseline="0" dirty="0"/>
                            <a:t> value: </a:t>
                          </a:r>
                          <a:r>
                            <a:rPr lang="en-US" dirty="0"/>
                            <a:t>1%</a:t>
                          </a:r>
                          <a:r>
                            <a:rPr lang="en-US" sz="1800" dirty="0"/>
                            <a:t>×</a:t>
                          </a:r>
                          <a:r>
                            <a:rPr lang="en-US" baseline="0" dirty="0"/>
                            <a:t>10</a:t>
                          </a:r>
                          <a:r>
                            <a:rPr lang="en-US" dirty="0"/>
                            <a:t>0 =           </a:t>
                          </a:r>
                          <a:r>
                            <a:rPr lang="en-US" dirty="0">
                              <a:solidFill>
                                <a:srgbClr val="FF0000"/>
                              </a:solidFill>
                            </a:rPr>
                            <a:t>100%</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£4.50</a:t>
                          </a:r>
                          <a:r>
                            <a:rPr lang="en-US" sz="1800" dirty="0"/>
                            <a:t>×</a:t>
                          </a:r>
                          <a:r>
                            <a:rPr lang="en-US" baseline="0" dirty="0"/>
                            <a:t>100  =     </a:t>
                          </a:r>
                          <a:r>
                            <a:rPr lang="en-US" baseline="0" dirty="0">
                              <a:solidFill>
                                <a:srgbClr val="FF0000"/>
                              </a:solidFill>
                            </a:rPr>
                            <a:t>£450</a:t>
                          </a:r>
                          <a:endParaRPr lang="en-US" dirty="0">
                            <a:solidFill>
                              <a:srgbClr val="FF0000"/>
                            </a:solidFill>
                          </a:endParaRPr>
                        </a:p>
                      </a:txBody>
                      <a:tcPr/>
                    </a:tc>
                    <a:extLst>
                      <a:ext uri="{0D108BD9-81ED-4DB2-BD59-A6C34878D82A}">
                        <a16:rowId xmlns:a16="http://schemas.microsoft.com/office/drawing/2014/main" xmlns="" val="10004"/>
                      </a:ext>
                    </a:extLst>
                  </a:tr>
                </a:tbl>
              </a:graphicData>
            </a:graphic>
          </p:graphicFrame>
        </mc:Choice>
        <mc:Fallback xmlns="">
          <p:graphicFrame>
            <p:nvGraphicFramePr>
              <p:cNvPr id="3" name="Table 2"/>
              <p:cNvGraphicFramePr>
                <a:graphicFrameLocks noGrp="1"/>
              </p:cNvGraphicFramePr>
              <p:nvPr>
                <p:extLst>
                  <p:ext uri="{D42A27DB-BD31-4B8C-83A1-F6EECF244321}">
                    <p14:modId xmlns:p14="http://schemas.microsoft.com/office/powerpoint/2010/main" val="1009465018"/>
                  </p:ext>
                </p:extLst>
              </p:nvPr>
            </p:nvGraphicFramePr>
            <p:xfrm>
              <a:off x="3901059" y="4725627"/>
              <a:ext cx="6131941" cy="2015740"/>
            </p:xfrm>
            <a:graphic>
              <a:graphicData uri="http://schemas.openxmlformats.org/drawingml/2006/table">
                <a:tbl>
                  <a:tblPr firstRow="1" bandRow="1">
                    <a:tableStyleId>{21E4AEA4-8DFA-4A89-87EB-49C32662AFE0}</a:tableStyleId>
                  </a:tblPr>
                  <a:tblGrid>
                    <a:gridCol w="3805772">
                      <a:extLst>
                        <a:ext uri="{9D8B030D-6E8A-4147-A177-3AD203B41FA5}">
                          <a16:colId xmlns="" xmlns:a16="http://schemas.microsoft.com/office/drawing/2014/main" xmlns:a14="http://schemas.microsoft.com/office/drawing/2010/main" val="20000"/>
                        </a:ext>
                      </a:extLst>
                    </a:gridCol>
                    <a:gridCol w="2326169">
                      <a:extLst>
                        <a:ext uri="{9D8B030D-6E8A-4147-A177-3AD203B41FA5}">
                          <a16:colId xmlns="" xmlns:a16="http://schemas.microsoft.com/office/drawing/2014/main" xmlns:a14="http://schemas.microsoft.com/office/drawing/2010/main" val="20001"/>
                        </a:ext>
                      </a:extLst>
                    </a:gridCol>
                  </a:tblGrid>
                  <a:tr h="403148">
                    <a:tc>
                      <a:txBody>
                        <a:bodyPr/>
                        <a:lstStyle/>
                        <a:p>
                          <a:endParaRPr lang="en-US" dirty="0"/>
                        </a:p>
                      </a:txBody>
                      <a:tcPr/>
                    </a:tc>
                    <a:tc>
                      <a:txBody>
                        <a:bodyPr/>
                        <a:lstStyle/>
                        <a:p>
                          <a:endParaRPr lang="en-US"/>
                        </a:p>
                      </a:txBody>
                      <a:tcPr/>
                    </a:tc>
                    <a:extLst>
                      <a:ext uri="{0D108BD9-81ED-4DB2-BD59-A6C34878D82A}">
                        <a16:rowId xmlns="" xmlns:a16="http://schemas.microsoft.com/office/drawing/2014/main" xmlns:a14="http://schemas.microsoft.com/office/drawing/2010/main" val="10000"/>
                      </a:ext>
                    </a:extLst>
                  </a:tr>
                  <a:tr h="40314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Original</a:t>
                          </a:r>
                          <a:r>
                            <a:rPr lang="en-US" baseline="0" dirty="0"/>
                            <a:t> investment                      </a:t>
                          </a:r>
                          <a:r>
                            <a:rPr lang="en-US" dirty="0"/>
                            <a:t>100%</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baseline="0" dirty="0">
                              <a:solidFill>
                                <a:srgbClr val="FF0000"/>
                              </a:solidFill>
                            </a:rPr>
                            <a:t>                          ????</a:t>
                          </a:r>
                          <a:endParaRPr lang="en-US" dirty="0">
                            <a:solidFill>
                              <a:srgbClr val="FF0000"/>
                            </a:solidFill>
                          </a:endParaRPr>
                        </a:p>
                      </a:txBody>
                      <a:tcPr/>
                    </a:tc>
                    <a:extLst>
                      <a:ext uri="{0D108BD9-81ED-4DB2-BD59-A6C34878D82A}">
                        <a16:rowId xmlns="" xmlns:a16="http://schemas.microsoft.com/office/drawing/2014/main" xmlns:a14="http://schemas.microsoft.com/office/drawing/2010/main" val="10001"/>
                      </a:ext>
                    </a:extLst>
                  </a:tr>
                  <a:tr h="40314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Current</a:t>
                          </a:r>
                          <a:r>
                            <a:rPr lang="en-US" baseline="0" dirty="0"/>
                            <a:t> </a:t>
                          </a:r>
                          <a:r>
                            <a:rPr lang="en-US" dirty="0"/>
                            <a:t>value                                 104%</a:t>
                          </a: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dirty="0"/>
                            <a:t>                         £468</a:t>
                          </a:r>
                        </a:p>
                      </a:txBody>
                      <a:tcPr/>
                    </a:tc>
                    <a:extLst>
                      <a:ext uri="{0D108BD9-81ED-4DB2-BD59-A6C34878D82A}">
                        <a16:rowId xmlns="" xmlns:a16="http://schemas.microsoft.com/office/drawing/2014/main" xmlns:a14="http://schemas.microsoft.com/office/drawing/2010/main" val="10002"/>
                      </a:ext>
                    </a:extLst>
                  </a:tr>
                  <a:tr h="403148">
                    <a:tc>
                      <a:txBody>
                        <a:bodyPr/>
                        <a:lstStyle/>
                        <a:p>
                          <a:endParaRPr lang="en-US"/>
                        </a:p>
                      </a:txBody>
                      <a:tcPr>
                        <a:blipFill rotWithShape="1">
                          <a:blip r:embed="rId2"/>
                          <a:stretch>
                            <a:fillRect l="-160" t="-301515" r="-61218" b="-116667"/>
                          </a:stretch>
                        </a:blipFill>
                      </a:tcPr>
                    </a:tc>
                    <a:tc>
                      <a:txBody>
                        <a:bodyPr/>
                        <a:lstStyle/>
                        <a:p>
                          <a:endParaRPr lang="en-US"/>
                        </a:p>
                      </a:txBody>
                      <a:tcPr>
                        <a:blipFill rotWithShape="1">
                          <a:blip r:embed="rId2"/>
                          <a:stretch>
                            <a:fillRect l="-163613" t="-301515" b="-116667"/>
                          </a:stretch>
                        </a:blipFill>
                      </a:tcPr>
                    </a:tc>
                    <a:extLst>
                      <a:ext uri="{0D108BD9-81ED-4DB2-BD59-A6C34878D82A}">
                        <a16:rowId xmlns="" xmlns:a16="http://schemas.microsoft.com/office/drawing/2014/main" xmlns:a14="http://schemas.microsoft.com/office/drawing/2010/main" val="10003"/>
                      </a:ext>
                    </a:extLst>
                  </a:tr>
                  <a:tr h="40314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Original</a:t>
                          </a:r>
                          <a:r>
                            <a:rPr lang="en-US" baseline="0" dirty="0"/>
                            <a:t> value: </a:t>
                          </a:r>
                          <a:r>
                            <a:rPr lang="en-US" dirty="0"/>
                            <a:t>1</a:t>
                          </a:r>
                          <a:r>
                            <a:rPr lang="en-US" dirty="0" smtClean="0"/>
                            <a:t>%</a:t>
                          </a:r>
                          <a:r>
                            <a:rPr lang="en-US" sz="1800" dirty="0" smtClean="0"/>
                            <a:t>×</a:t>
                          </a:r>
                          <a:r>
                            <a:rPr lang="en-US" baseline="0" dirty="0" smtClean="0"/>
                            <a:t>10</a:t>
                          </a:r>
                          <a:r>
                            <a:rPr lang="en-US" dirty="0" smtClean="0"/>
                            <a:t>0 </a:t>
                          </a:r>
                          <a:r>
                            <a:rPr lang="en-US" dirty="0"/>
                            <a:t>=           </a:t>
                          </a:r>
                          <a:r>
                            <a:rPr lang="en-US" dirty="0">
                              <a:solidFill>
                                <a:srgbClr val="FF0000"/>
                              </a:solidFill>
                            </a:rPr>
                            <a:t>100%</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a:t>
                          </a:r>
                          <a:r>
                            <a:rPr lang="en-US" baseline="0" dirty="0" smtClean="0"/>
                            <a:t>4.50</a:t>
                          </a:r>
                          <a:r>
                            <a:rPr lang="en-US" sz="1800" dirty="0" smtClean="0"/>
                            <a:t>×</a:t>
                          </a:r>
                          <a:r>
                            <a:rPr lang="en-US" baseline="0" dirty="0" smtClean="0"/>
                            <a:t>100  </a:t>
                          </a:r>
                          <a:r>
                            <a:rPr lang="en-US" baseline="0" dirty="0"/>
                            <a:t>= </a:t>
                          </a:r>
                          <a:r>
                            <a:rPr lang="en-US" baseline="0" dirty="0" smtClean="0"/>
                            <a:t>    </a:t>
                          </a:r>
                          <a:r>
                            <a:rPr lang="en-US" baseline="0" dirty="0">
                              <a:solidFill>
                                <a:srgbClr val="FF0000"/>
                              </a:solidFill>
                            </a:rPr>
                            <a:t>£450</a:t>
                          </a:r>
                          <a:endParaRPr lang="en-US" dirty="0">
                            <a:solidFill>
                              <a:srgbClr val="FF0000"/>
                            </a:solidFill>
                          </a:endParaRPr>
                        </a:p>
                      </a:txBody>
                      <a:tcPr/>
                    </a:tc>
                    <a:extLst>
                      <a:ext uri="{0D108BD9-81ED-4DB2-BD59-A6C34878D82A}">
                        <a16:rowId xmlns="" xmlns:a16="http://schemas.microsoft.com/office/drawing/2014/main" xmlns:a14="http://schemas.microsoft.com/office/drawing/2010/main" val="10004"/>
                      </a:ext>
                    </a:extLst>
                  </a:tr>
                </a:tbl>
              </a:graphicData>
            </a:graphic>
          </p:graphicFrame>
        </mc:Fallback>
      </mc:AlternateContent>
      <p:sp>
        <p:nvSpPr>
          <p:cNvPr id="2" name="TextBox 1"/>
          <p:cNvSpPr txBox="1"/>
          <p:nvPr/>
        </p:nvSpPr>
        <p:spPr>
          <a:xfrm>
            <a:off x="10123805" y="6202593"/>
            <a:ext cx="2068195" cy="461665"/>
          </a:xfrm>
          <a:prstGeom prst="rect">
            <a:avLst/>
          </a:prstGeom>
          <a:noFill/>
        </p:spPr>
        <p:txBody>
          <a:bodyPr wrap="none" rtlCol="0">
            <a:spAutoFit/>
          </a:bodyPr>
          <a:lstStyle/>
          <a:p>
            <a:r>
              <a:rPr lang="en-US" sz="2400" dirty="0">
                <a:solidFill>
                  <a:srgbClr val="FF0000"/>
                </a:solidFill>
              </a:rPr>
              <a:t>Answer: £450</a:t>
            </a:r>
          </a:p>
        </p:txBody>
      </p:sp>
      <p:sp>
        <p:nvSpPr>
          <p:cNvPr id="13"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7</a:t>
            </a:r>
          </a:p>
        </p:txBody>
      </p:sp>
    </p:spTree>
    <p:extLst>
      <p:ext uri="{BB962C8B-B14F-4D97-AF65-F5344CB8AC3E}">
        <p14:creationId xmlns:p14="http://schemas.microsoft.com/office/powerpoint/2010/main" val="2794590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06810" y="15472"/>
            <a:ext cx="998519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Reverse Percentage Problems</a:t>
            </a:r>
          </a:p>
        </p:txBody>
      </p:sp>
      <p:sp>
        <p:nvSpPr>
          <p:cNvPr id="5" name="TextBox 4">
            <a:extLst>
              <a:ext uri="{FF2B5EF4-FFF2-40B4-BE49-F238E27FC236}">
                <a16:creationId xmlns:a16="http://schemas.microsoft.com/office/drawing/2014/main" xmlns="" id="{E89B8246-A59E-464F-9207-E0DADCB9E0D3}"/>
              </a:ext>
            </a:extLst>
          </p:cNvPr>
          <p:cNvSpPr txBox="1"/>
          <p:nvPr/>
        </p:nvSpPr>
        <p:spPr>
          <a:xfrm>
            <a:off x="2418360" y="1563581"/>
            <a:ext cx="9361040" cy="2003112"/>
          </a:xfrm>
          <a:prstGeom prst="rect">
            <a:avLst/>
          </a:prstGeom>
          <a:noFill/>
        </p:spPr>
        <p:txBody>
          <a:bodyPr wrap="square" rtlCol="0">
            <a:spAutoFit/>
          </a:bodyPr>
          <a:lstStyle/>
          <a:p>
            <a:pPr>
              <a:spcAft>
                <a:spcPts val="500"/>
              </a:spcAft>
            </a:pPr>
            <a:r>
              <a:rPr lang="en-US" sz="2400" dirty="0"/>
              <a:t>In both the previous examples we found the </a:t>
            </a:r>
            <a:r>
              <a:rPr lang="en-US" sz="2400" i="1" dirty="0"/>
              <a:t>value</a:t>
            </a:r>
            <a:r>
              <a:rPr lang="en-US" sz="2400" dirty="0"/>
              <a:t> of 1% and then, to find 100%, we multiplied that </a:t>
            </a:r>
            <a:r>
              <a:rPr lang="en-US" sz="2400" i="1" dirty="0"/>
              <a:t>value</a:t>
            </a:r>
            <a:r>
              <a:rPr lang="en-US" sz="2400" dirty="0"/>
              <a:t> by 100.</a:t>
            </a:r>
          </a:p>
          <a:p>
            <a:pPr>
              <a:spcAft>
                <a:spcPts val="500"/>
              </a:spcAft>
            </a:pPr>
            <a:r>
              <a:rPr lang="en-US" sz="2400" dirty="0"/>
              <a:t>In these examples (and in all questions like this) we can, however, do these calculations in one step. We simply divide the ‘new’ amount by the decimal equivalent of its percentage worth.</a:t>
            </a:r>
          </a:p>
        </p:txBody>
      </p:sp>
      <p:sp>
        <p:nvSpPr>
          <p:cNvPr id="2" name="TextBox 1"/>
          <p:cNvSpPr txBox="1"/>
          <p:nvPr/>
        </p:nvSpPr>
        <p:spPr>
          <a:xfrm>
            <a:off x="2206810" y="677108"/>
            <a:ext cx="9985190" cy="830997"/>
          </a:xfrm>
          <a:prstGeom prst="rect">
            <a:avLst/>
          </a:prstGeom>
          <a:noFill/>
        </p:spPr>
        <p:txBody>
          <a:bodyPr wrap="square" rtlCol="0">
            <a:spAutoFit/>
          </a:bodyPr>
          <a:lstStyle/>
          <a:p>
            <a:pPr algn="ctr"/>
            <a:r>
              <a:rPr lang="en-US" sz="2400" dirty="0"/>
              <a:t>After you have solved several problems like these,</a:t>
            </a:r>
            <a:br>
              <a:rPr lang="en-US" sz="2400" dirty="0"/>
            </a:br>
            <a:r>
              <a:rPr lang="en-US" sz="2400" dirty="0"/>
              <a:t>you may notice a short-cut.</a:t>
            </a:r>
          </a:p>
        </p:txBody>
      </p:sp>
      <mc:AlternateContent xmlns:mc="http://schemas.openxmlformats.org/markup-compatibility/2006" xmlns:a14="http://schemas.microsoft.com/office/drawing/2010/main">
        <mc:Choice Requires="a14">
          <p:sp>
            <p:nvSpPr>
              <p:cNvPr id="3" name="TextBox 2"/>
              <p:cNvSpPr txBox="1"/>
              <p:nvPr/>
            </p:nvSpPr>
            <p:spPr>
              <a:xfrm>
                <a:off x="6567801" y="4940369"/>
                <a:ext cx="3024763" cy="706091"/>
              </a:xfrm>
              <a:prstGeom prst="rect">
                <a:avLst/>
              </a:prstGeom>
              <a:noFill/>
            </p:spPr>
            <p:txBody>
              <a:bodyPr wrap="square" rtlCol="0">
                <a:spAutoFit/>
              </a:bodyPr>
              <a:lstStyle/>
              <a:p>
                <a:r>
                  <a:rPr lang="en-US" sz="2400" dirty="0"/>
                  <a:t>=    </a:t>
                </a:r>
                <a14:m>
                  <m:oMath xmlns:m="http://schemas.openxmlformats.org/officeDocument/2006/math">
                    <m:f>
                      <m:fPr>
                        <m:ctrlPr>
                          <a:rPr lang="en-US" sz="2400" i="1">
                            <a:latin typeface="Cambria Math"/>
                          </a:rPr>
                        </m:ctrlPr>
                      </m:fPr>
                      <m:num>
                        <m:r>
                          <m:rPr>
                            <m:nor/>
                          </m:rPr>
                          <a:rPr lang="en-US" sz="2400" b="0" i="0" smtClean="0">
                            <a:latin typeface="Cambria Math"/>
                          </a:rPr>
                          <m:t> </m:t>
                        </m:r>
                        <m:r>
                          <m:rPr>
                            <m:nor/>
                          </m:rPr>
                          <a:rPr lang="en-US" sz="2400" b="0" i="0" dirty="0" smtClean="0"/>
                          <m:t>468</m:t>
                        </m:r>
                        <m:r>
                          <m:rPr>
                            <m:nor/>
                          </m:rPr>
                          <a:rPr lang="en-GB" sz="2400" dirty="0"/>
                          <m:t> </m:t>
                        </m:r>
                      </m:num>
                      <m:den>
                        <m:r>
                          <m:rPr>
                            <m:nor/>
                          </m:rPr>
                          <a:rPr lang="en-GB" sz="2400" dirty="0"/>
                          <m:t>1.04</m:t>
                        </m:r>
                      </m:den>
                    </m:f>
                  </m:oMath>
                </a14:m>
                <a:r>
                  <a:rPr lang="en-US" sz="2400" dirty="0"/>
                  <a:t>   = 	</a:t>
                </a:r>
                <a:r>
                  <a:rPr lang="en-US" sz="2400" dirty="0">
                    <a:solidFill>
                      <a:srgbClr val="FF0000"/>
                    </a:solidFill>
                  </a:rPr>
                  <a:t>450</a:t>
                </a:r>
                <a:endParaRPr lang="en-US" sz="2400" dirty="0"/>
              </a:p>
            </p:txBody>
          </p:sp>
        </mc:Choice>
        <mc:Fallback xmlns="">
          <p:sp>
            <p:nvSpPr>
              <p:cNvPr id="3" name="TextBox 2"/>
              <p:cNvSpPr txBox="1">
                <a:spLocks noRot="1" noChangeAspect="1" noMove="1" noResize="1" noEditPoints="1" noAdjustHandles="1" noChangeArrowheads="1" noChangeShapeType="1" noTextEdit="1"/>
              </p:cNvSpPr>
              <p:nvPr/>
            </p:nvSpPr>
            <p:spPr>
              <a:xfrm>
                <a:off x="6567801" y="4940369"/>
                <a:ext cx="3024763" cy="706091"/>
              </a:xfrm>
              <a:prstGeom prst="rect">
                <a:avLst/>
              </a:prstGeom>
              <a:blipFill rotWithShape="1">
                <a:blip r:embed="rId2"/>
                <a:stretch>
                  <a:fillRect l="-3018" b="-603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5908854" y="4287241"/>
                <a:ext cx="4758244" cy="706091"/>
              </a:xfrm>
              <a:prstGeom prst="rect">
                <a:avLst/>
              </a:prstGeom>
              <a:noFill/>
            </p:spPr>
            <p:txBody>
              <a:bodyPr wrap="square" rtlCol="0">
                <a:spAutoFit/>
              </a:bodyPr>
              <a:lstStyle/>
              <a:p>
                <a:r>
                  <a:rPr lang="en-US" sz="2400" dirty="0"/>
                  <a:t>=    </a:t>
                </a:r>
                <a14:m>
                  <m:oMath xmlns:m="http://schemas.openxmlformats.org/officeDocument/2006/math">
                    <m:f>
                      <m:fPr>
                        <m:ctrlPr>
                          <a:rPr lang="en-US" sz="2400" i="1">
                            <a:latin typeface="Cambria Math"/>
                          </a:rPr>
                        </m:ctrlPr>
                      </m:fPr>
                      <m:num>
                        <m:r>
                          <m:rPr>
                            <m:nor/>
                          </m:rPr>
                          <a:rPr lang="en-US" sz="2400" b="0" i="0" smtClean="0">
                            <a:latin typeface="+mj-lt"/>
                          </a:rPr>
                          <m:t> </m:t>
                        </m:r>
                        <m:r>
                          <m:rPr>
                            <m:nor/>
                          </m:rPr>
                          <a:rPr lang="en-GB" sz="2400">
                            <a:latin typeface="+mj-lt"/>
                          </a:rPr>
                          <m:t>760</m:t>
                        </m:r>
                        <m:r>
                          <m:rPr>
                            <m:nor/>
                          </m:rPr>
                          <a:rPr lang="en-GB" sz="2400" dirty="0">
                            <a:latin typeface="+mj-lt"/>
                          </a:rPr>
                          <m:t> </m:t>
                        </m:r>
                      </m:num>
                      <m:den>
                        <m:r>
                          <m:rPr>
                            <m:nor/>
                          </m:rPr>
                          <a:rPr lang="en-GB" sz="2400" dirty="0">
                            <a:latin typeface="+mj-lt"/>
                          </a:rPr>
                          <m:t>0.80</m:t>
                        </m:r>
                      </m:den>
                    </m:f>
                  </m:oMath>
                </a14:m>
                <a:r>
                  <a:rPr lang="en-US" sz="2400" dirty="0"/>
                  <a:t>   = 	</a:t>
                </a:r>
                <a:r>
                  <a:rPr lang="en-US" sz="2400" dirty="0">
                    <a:solidFill>
                      <a:srgbClr val="FF0000"/>
                    </a:solidFill>
                  </a:rPr>
                  <a:t>950</a:t>
                </a:r>
                <a:endParaRPr lang="en-US" sz="2400" dirty="0"/>
              </a:p>
            </p:txBody>
          </p:sp>
        </mc:Choice>
        <mc:Fallback xmlns="">
          <p:sp>
            <p:nvSpPr>
              <p:cNvPr id="4" name="TextBox 3"/>
              <p:cNvSpPr txBox="1">
                <a:spLocks noRot="1" noChangeAspect="1" noMove="1" noResize="1" noEditPoints="1" noAdjustHandles="1" noChangeArrowheads="1" noChangeShapeType="1" noTextEdit="1"/>
              </p:cNvSpPr>
              <p:nvPr/>
            </p:nvSpPr>
            <p:spPr>
              <a:xfrm>
                <a:off x="5908854" y="4287241"/>
                <a:ext cx="4758244" cy="706091"/>
              </a:xfrm>
              <a:prstGeom prst="rect">
                <a:avLst/>
              </a:prstGeom>
              <a:blipFill rotWithShape="1">
                <a:blip r:embed="rId3"/>
                <a:stretch>
                  <a:fillRect l="-1921" b="-6034"/>
                </a:stretch>
              </a:blipFill>
            </p:spPr>
            <p:txBody>
              <a:bodyPr/>
              <a:lstStyle/>
              <a:p>
                <a:r>
                  <a:rPr lang="en-GB">
                    <a:noFill/>
                  </a:rPr>
                  <a:t> </a:t>
                </a:r>
              </a:p>
            </p:txBody>
          </p:sp>
        </mc:Fallback>
      </mc:AlternateContent>
      <p:sp>
        <p:nvSpPr>
          <p:cNvPr id="6" name="TextBox 5"/>
          <p:cNvSpPr txBox="1"/>
          <p:nvPr/>
        </p:nvSpPr>
        <p:spPr>
          <a:xfrm>
            <a:off x="2418360" y="3474711"/>
            <a:ext cx="10086352" cy="830997"/>
          </a:xfrm>
          <a:prstGeom prst="rect">
            <a:avLst/>
          </a:prstGeom>
          <a:noFill/>
        </p:spPr>
        <p:txBody>
          <a:bodyPr wrap="square" rtlCol="0">
            <a:spAutoFit/>
          </a:bodyPr>
          <a:lstStyle/>
          <a:p>
            <a:r>
              <a:rPr lang="en-US" sz="2400" dirty="0"/>
              <a:t>In the laptop example, the new amount is £760, and this is equivalent    to 80% of the original value. As a decimal, 80% is equal to 0.80. </a:t>
            </a:r>
          </a:p>
        </p:txBody>
      </p:sp>
      <p:sp>
        <p:nvSpPr>
          <p:cNvPr id="7" name="TextBox 6"/>
          <p:cNvSpPr txBox="1"/>
          <p:nvPr/>
        </p:nvSpPr>
        <p:spPr>
          <a:xfrm>
            <a:off x="3760086" y="4381490"/>
            <a:ext cx="2154757" cy="461665"/>
          </a:xfrm>
          <a:prstGeom prst="rect">
            <a:avLst/>
          </a:prstGeom>
          <a:noFill/>
        </p:spPr>
        <p:txBody>
          <a:bodyPr wrap="none" rtlCol="0">
            <a:spAutoFit/>
          </a:bodyPr>
          <a:lstStyle/>
          <a:p>
            <a:r>
              <a:rPr lang="en-US" sz="2400" dirty="0"/>
              <a:t>Original value </a:t>
            </a:r>
          </a:p>
        </p:txBody>
      </p:sp>
      <p:sp>
        <p:nvSpPr>
          <p:cNvPr id="8" name="TextBox 7"/>
          <p:cNvSpPr txBox="1"/>
          <p:nvPr/>
        </p:nvSpPr>
        <p:spPr>
          <a:xfrm>
            <a:off x="2418360" y="5644569"/>
            <a:ext cx="9634385" cy="1569660"/>
          </a:xfrm>
          <a:prstGeom prst="rect">
            <a:avLst/>
          </a:prstGeom>
          <a:noFill/>
        </p:spPr>
        <p:txBody>
          <a:bodyPr wrap="square" rtlCol="0">
            <a:spAutoFit/>
          </a:bodyPr>
          <a:lstStyle/>
          <a:p>
            <a:r>
              <a:rPr lang="en-US" sz="2400" dirty="0"/>
              <a:t>In the investment example, the ‘new’ (i.e. discounted) amount is £468, and this is equivalent to 104% of the original value. </a:t>
            </a:r>
          </a:p>
          <a:p>
            <a:r>
              <a:rPr lang="en-US" sz="2400" dirty="0"/>
              <a:t>               As a decimal, 104% is equal to 1.04 </a:t>
            </a:r>
          </a:p>
          <a:p>
            <a:endParaRPr lang="en-US" sz="2400" dirty="0"/>
          </a:p>
        </p:txBody>
      </p:sp>
      <p:sp>
        <p:nvSpPr>
          <p:cNvPr id="10" name="TextBox 9"/>
          <p:cNvSpPr txBox="1"/>
          <p:nvPr/>
        </p:nvSpPr>
        <p:spPr>
          <a:xfrm>
            <a:off x="3746195" y="5038644"/>
            <a:ext cx="2821606" cy="830997"/>
          </a:xfrm>
          <a:prstGeom prst="rect">
            <a:avLst/>
          </a:prstGeom>
          <a:noFill/>
        </p:spPr>
        <p:txBody>
          <a:bodyPr wrap="none" rtlCol="0">
            <a:spAutoFit/>
          </a:bodyPr>
          <a:lstStyle/>
          <a:p>
            <a:r>
              <a:rPr lang="en-US" sz="2400" dirty="0"/>
              <a:t>Original investment</a:t>
            </a:r>
          </a:p>
          <a:p>
            <a:endParaRPr lang="en-US" sz="2400" dirty="0"/>
          </a:p>
        </p:txBody>
      </p:sp>
      <p:sp>
        <p:nvSpPr>
          <p:cNvPr id="11" name="TextBox 10"/>
          <p:cNvSpPr txBox="1"/>
          <p:nvPr/>
        </p:nvSpPr>
        <p:spPr>
          <a:xfrm>
            <a:off x="9592564" y="5100199"/>
            <a:ext cx="2068195" cy="769441"/>
          </a:xfrm>
          <a:prstGeom prst="rect">
            <a:avLst/>
          </a:prstGeom>
          <a:noFill/>
        </p:spPr>
        <p:txBody>
          <a:bodyPr wrap="none" rtlCol="0">
            <a:spAutoFit/>
          </a:bodyPr>
          <a:lstStyle/>
          <a:p>
            <a:r>
              <a:rPr lang="en-US" sz="2400" dirty="0">
                <a:solidFill>
                  <a:srgbClr val="FF0000"/>
                </a:solidFill>
              </a:rPr>
              <a:t>Answer: £450</a:t>
            </a:r>
          </a:p>
          <a:p>
            <a:endParaRPr lang="en-US" dirty="0"/>
          </a:p>
        </p:txBody>
      </p:sp>
      <p:sp>
        <p:nvSpPr>
          <p:cNvPr id="13"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7</a:t>
            </a:r>
          </a:p>
        </p:txBody>
      </p:sp>
    </p:spTree>
    <p:extLst>
      <p:ext uri="{BB962C8B-B14F-4D97-AF65-F5344CB8AC3E}">
        <p14:creationId xmlns:p14="http://schemas.microsoft.com/office/powerpoint/2010/main" val="3585203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07568"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7: Fitness Check </a:t>
            </a:r>
          </a:p>
        </p:txBody>
      </p:sp>
      <mc:AlternateContent xmlns:mc="http://schemas.openxmlformats.org/markup-compatibility/2006" xmlns:a14="http://schemas.microsoft.com/office/drawing/2010/main">
        <mc:Choice Requires="a14">
          <p:sp>
            <p:nvSpPr>
              <p:cNvPr id="3" name="TextBox 2"/>
              <p:cNvSpPr txBox="1"/>
              <p:nvPr/>
            </p:nvSpPr>
            <p:spPr>
              <a:xfrm>
                <a:off x="5729802" y="5216616"/>
                <a:ext cx="4110614" cy="692369"/>
              </a:xfrm>
              <a:prstGeom prst="rect">
                <a:avLst/>
              </a:prstGeom>
              <a:noFill/>
            </p:spPr>
            <p:txBody>
              <a:bodyPr wrap="square" rtlCol="0">
                <a:spAutoFit/>
              </a:bodyPr>
              <a:lstStyle/>
              <a:p>
                <a:r>
                  <a:rPr lang="en-US" sz="2400" dirty="0"/>
                  <a:t>=    </a:t>
                </a:r>
                <a14:m>
                  <m:oMath xmlns:m="http://schemas.openxmlformats.org/officeDocument/2006/math">
                    <m:f>
                      <m:fPr>
                        <m:ctrlPr>
                          <a:rPr lang="en-US" sz="2400" i="1">
                            <a:latin typeface="Cambria Math"/>
                          </a:rPr>
                        </m:ctrlPr>
                      </m:fPr>
                      <m:num>
                        <m:r>
                          <m:rPr>
                            <m:nor/>
                          </m:rPr>
                          <a:rPr lang="en-GB" sz="2400">
                            <a:latin typeface="Cambria Math" charset="0"/>
                          </a:rPr>
                          <m:t>1096.50</m:t>
                        </m:r>
                        <m:r>
                          <m:rPr>
                            <m:nor/>
                          </m:rPr>
                          <a:rPr lang="en-GB" sz="2400" dirty="0"/>
                          <m:t> </m:t>
                        </m:r>
                      </m:num>
                      <m:den>
                        <m:r>
                          <m:rPr>
                            <m:nor/>
                          </m:rPr>
                          <a:rPr lang="en-GB" sz="2400" dirty="0">
                            <a:latin typeface="Cambria Math" charset="0"/>
                          </a:rPr>
                          <m:t>0.85</m:t>
                        </m:r>
                      </m:den>
                    </m:f>
                  </m:oMath>
                </a14:m>
                <a:r>
                  <a:rPr lang="en-US" sz="2400" dirty="0"/>
                  <a:t>   = 	</a:t>
                </a:r>
                <a:r>
                  <a:rPr lang="en-US" sz="2400" dirty="0">
                    <a:solidFill>
                      <a:srgbClr val="FF0000"/>
                    </a:solidFill>
                  </a:rPr>
                  <a:t>1290</a:t>
                </a:r>
                <a:endParaRPr lang="en-US" sz="2400" dirty="0"/>
              </a:p>
            </p:txBody>
          </p:sp>
        </mc:Choice>
        <mc:Fallback xmlns="">
          <p:sp>
            <p:nvSpPr>
              <p:cNvPr id="3" name="TextBox 2"/>
              <p:cNvSpPr txBox="1">
                <a:spLocks noRot="1" noChangeAspect="1" noMove="1" noResize="1" noEditPoints="1" noAdjustHandles="1" noChangeArrowheads="1" noChangeShapeType="1" noTextEdit="1"/>
              </p:cNvSpPr>
              <p:nvPr/>
            </p:nvSpPr>
            <p:spPr>
              <a:xfrm>
                <a:off x="5729802" y="5216616"/>
                <a:ext cx="4110614" cy="692369"/>
              </a:xfrm>
              <a:prstGeom prst="rect">
                <a:avLst/>
              </a:prstGeom>
              <a:blipFill>
                <a:blip r:embed="rId2"/>
                <a:stretch>
                  <a:fillRect l="-2154" t="-7273" b="-72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5611581" y="1702870"/>
                <a:ext cx="2969083" cy="1000146"/>
              </a:xfrm>
              <a:prstGeom prst="rect">
                <a:avLst/>
              </a:prstGeom>
              <a:noFill/>
            </p:spPr>
            <p:txBody>
              <a:bodyPr wrap="none" rtlCol="0">
                <a:spAutoFit/>
              </a:bodyPr>
              <a:lstStyle/>
              <a:p>
                <a:r>
                  <a:rPr lang="en-US" sz="2400" dirty="0"/>
                  <a:t>=    </a:t>
                </a:r>
                <a14:m>
                  <m:oMath xmlns:m="http://schemas.openxmlformats.org/officeDocument/2006/math">
                    <m:f>
                      <m:fPr>
                        <m:ctrlPr>
                          <a:rPr lang="en-US" sz="2400" i="1">
                            <a:latin typeface="Cambria Math"/>
                          </a:rPr>
                        </m:ctrlPr>
                      </m:fPr>
                      <m:num>
                        <m:r>
                          <m:rPr>
                            <m:nor/>
                          </m:rPr>
                          <a:rPr lang="en-GB" sz="2400">
                            <a:latin typeface="Cambria Math" charset="0"/>
                          </a:rPr>
                          <m:t>225.60</m:t>
                        </m:r>
                        <m:r>
                          <m:rPr>
                            <m:nor/>
                          </m:rPr>
                          <a:rPr lang="en-GB" sz="2400" dirty="0"/>
                          <m:t> </m:t>
                        </m:r>
                      </m:num>
                      <m:den>
                        <m:r>
                          <m:rPr>
                            <m:nor/>
                          </m:rPr>
                          <a:rPr lang="en-GB" sz="2400" dirty="0">
                            <a:latin typeface="Cambria Math" charset="0"/>
                          </a:rPr>
                          <m:t>1.175</m:t>
                        </m:r>
                      </m:den>
                    </m:f>
                  </m:oMath>
                </a14:m>
                <a:r>
                  <a:rPr lang="en-US" sz="2400" dirty="0"/>
                  <a:t>   = 	</a:t>
                </a:r>
                <a:r>
                  <a:rPr lang="en-US" sz="2400" dirty="0">
                    <a:solidFill>
                      <a:srgbClr val="FF0000"/>
                    </a:solidFill>
                  </a:rPr>
                  <a:t>192</a:t>
                </a:r>
                <a:endParaRPr lang="en-US" sz="2400" dirty="0"/>
              </a:p>
              <a:p>
                <a:endParaRPr lang="en-US" dirty="0"/>
              </a:p>
            </p:txBody>
          </p:sp>
        </mc:Choice>
        <mc:Fallback xmlns="">
          <p:sp>
            <p:nvSpPr>
              <p:cNvPr id="4" name="TextBox 3"/>
              <p:cNvSpPr txBox="1">
                <a:spLocks noRot="1" noChangeAspect="1" noMove="1" noResize="1" noEditPoints="1" noAdjustHandles="1" noChangeArrowheads="1" noChangeShapeType="1" noTextEdit="1"/>
              </p:cNvSpPr>
              <p:nvPr/>
            </p:nvSpPr>
            <p:spPr>
              <a:xfrm>
                <a:off x="5611581" y="1702870"/>
                <a:ext cx="2969083" cy="1000146"/>
              </a:xfrm>
              <a:prstGeom prst="rect">
                <a:avLst/>
              </a:prstGeom>
              <a:blipFill>
                <a:blip r:embed="rId3"/>
                <a:stretch>
                  <a:fillRect l="-2979" t="-5000" r="-2128"/>
                </a:stretch>
              </a:blipFill>
            </p:spPr>
            <p:txBody>
              <a:bodyPr/>
              <a:lstStyle/>
              <a:p>
                <a:r>
                  <a:rPr lang="en-US">
                    <a:noFill/>
                  </a:rPr>
                  <a:t> </a:t>
                </a:r>
              </a:p>
            </p:txBody>
          </p:sp>
        </mc:Fallback>
      </mc:AlternateContent>
      <p:sp>
        <p:nvSpPr>
          <p:cNvPr id="6" name="TextBox 5"/>
          <p:cNvSpPr txBox="1"/>
          <p:nvPr/>
        </p:nvSpPr>
        <p:spPr>
          <a:xfrm>
            <a:off x="2638002" y="4374046"/>
            <a:ext cx="7776809" cy="1138773"/>
          </a:xfrm>
          <a:prstGeom prst="rect">
            <a:avLst/>
          </a:prstGeom>
          <a:noFill/>
        </p:spPr>
        <p:txBody>
          <a:bodyPr wrap="none" rtlCol="0">
            <a:spAutoFit/>
          </a:bodyPr>
          <a:lstStyle/>
          <a:p>
            <a:pPr marL="457200" indent="-457200">
              <a:buFont typeface="+mj-lt"/>
              <a:buAutoNum type="arabicPeriod" startAt="3"/>
            </a:pPr>
            <a:r>
              <a:rPr lang="en-US" sz="2400" dirty="0"/>
              <a:t>In a furniture sale, a sofa is discounted by 15%.</a:t>
            </a:r>
          </a:p>
          <a:p>
            <a:r>
              <a:rPr lang="en-US" sz="2400" dirty="0"/>
              <a:t>	The discounted price is £1096.50. Find the full price.</a:t>
            </a:r>
          </a:p>
          <a:p>
            <a:endParaRPr lang="en-US" dirty="0"/>
          </a:p>
        </p:txBody>
      </p:sp>
      <p:sp>
        <p:nvSpPr>
          <p:cNvPr id="7" name="TextBox 6"/>
          <p:cNvSpPr txBox="1"/>
          <p:nvPr/>
        </p:nvSpPr>
        <p:spPr>
          <a:xfrm>
            <a:off x="3456824" y="1769488"/>
            <a:ext cx="2154757" cy="461665"/>
          </a:xfrm>
          <a:prstGeom prst="rect">
            <a:avLst/>
          </a:prstGeom>
          <a:noFill/>
        </p:spPr>
        <p:txBody>
          <a:bodyPr wrap="none" rtlCol="0">
            <a:spAutoFit/>
          </a:bodyPr>
          <a:lstStyle/>
          <a:p>
            <a:r>
              <a:rPr lang="en-US" sz="2400" dirty="0"/>
              <a:t>Original value </a:t>
            </a:r>
          </a:p>
        </p:txBody>
      </p:sp>
      <p:sp>
        <p:nvSpPr>
          <p:cNvPr id="9" name="TextBox 8"/>
          <p:cNvSpPr txBox="1"/>
          <p:nvPr/>
        </p:nvSpPr>
        <p:spPr>
          <a:xfrm>
            <a:off x="9500010" y="1875133"/>
            <a:ext cx="2068195" cy="461665"/>
          </a:xfrm>
          <a:prstGeom prst="rect">
            <a:avLst/>
          </a:prstGeom>
          <a:noFill/>
        </p:spPr>
        <p:txBody>
          <a:bodyPr wrap="none" rtlCol="0">
            <a:spAutoFit/>
          </a:bodyPr>
          <a:lstStyle/>
          <a:p>
            <a:r>
              <a:rPr lang="en-US" sz="2400" dirty="0">
                <a:solidFill>
                  <a:srgbClr val="FF0000"/>
                </a:solidFill>
              </a:rPr>
              <a:t>Answer: £192</a:t>
            </a:r>
          </a:p>
        </p:txBody>
      </p:sp>
      <p:sp>
        <p:nvSpPr>
          <p:cNvPr id="10" name="TextBox 9"/>
          <p:cNvSpPr txBox="1"/>
          <p:nvPr/>
        </p:nvSpPr>
        <p:spPr>
          <a:xfrm>
            <a:off x="3535626" y="5290052"/>
            <a:ext cx="2000869" cy="769441"/>
          </a:xfrm>
          <a:prstGeom prst="rect">
            <a:avLst/>
          </a:prstGeom>
          <a:noFill/>
        </p:spPr>
        <p:txBody>
          <a:bodyPr wrap="none" rtlCol="0">
            <a:spAutoFit/>
          </a:bodyPr>
          <a:lstStyle/>
          <a:p>
            <a:r>
              <a:rPr lang="en-US" sz="2400" dirty="0"/>
              <a:t>Original price</a:t>
            </a:r>
          </a:p>
          <a:p>
            <a:endParaRPr lang="en-US" dirty="0"/>
          </a:p>
        </p:txBody>
      </p:sp>
      <p:sp>
        <p:nvSpPr>
          <p:cNvPr id="11" name="TextBox 10"/>
          <p:cNvSpPr txBox="1"/>
          <p:nvPr/>
        </p:nvSpPr>
        <p:spPr>
          <a:xfrm>
            <a:off x="9522805" y="5326182"/>
            <a:ext cx="2239716" cy="769441"/>
          </a:xfrm>
          <a:prstGeom prst="rect">
            <a:avLst/>
          </a:prstGeom>
          <a:noFill/>
        </p:spPr>
        <p:txBody>
          <a:bodyPr wrap="none" rtlCol="0">
            <a:spAutoFit/>
          </a:bodyPr>
          <a:lstStyle/>
          <a:p>
            <a:r>
              <a:rPr lang="en-US" sz="2400" dirty="0">
                <a:solidFill>
                  <a:srgbClr val="FF0000"/>
                </a:solidFill>
              </a:rPr>
              <a:t>Answer: £1290</a:t>
            </a:r>
          </a:p>
          <a:p>
            <a:endParaRPr lang="en-US" dirty="0"/>
          </a:p>
        </p:txBody>
      </p:sp>
      <p:sp>
        <p:nvSpPr>
          <p:cNvPr id="12" name="TextBox 11"/>
          <p:cNvSpPr txBox="1"/>
          <p:nvPr/>
        </p:nvSpPr>
        <p:spPr>
          <a:xfrm>
            <a:off x="2670544" y="860062"/>
            <a:ext cx="7972119" cy="830997"/>
          </a:xfrm>
          <a:prstGeom prst="rect">
            <a:avLst/>
          </a:prstGeom>
          <a:noFill/>
        </p:spPr>
        <p:txBody>
          <a:bodyPr wrap="none" rtlCol="0">
            <a:spAutoFit/>
          </a:bodyPr>
          <a:lstStyle/>
          <a:p>
            <a:pPr marL="457200" indent="-457200">
              <a:buFont typeface="+mj-lt"/>
              <a:buAutoNum type="arabicPeriod"/>
            </a:pPr>
            <a:r>
              <a:rPr lang="en-US" sz="2400" dirty="0"/>
              <a:t>The price of a printer including 17.5% VAT is £225.60.</a:t>
            </a:r>
          </a:p>
          <a:p>
            <a:r>
              <a:rPr lang="en-US" sz="2400" dirty="0"/>
              <a:t>	What would be the price with no VAT?</a:t>
            </a:r>
          </a:p>
        </p:txBody>
      </p:sp>
      <p:sp>
        <p:nvSpPr>
          <p:cNvPr id="13" name="TextBox 12"/>
          <p:cNvSpPr txBox="1"/>
          <p:nvPr/>
        </p:nvSpPr>
        <p:spPr>
          <a:xfrm>
            <a:off x="2636090" y="2587965"/>
            <a:ext cx="9364566" cy="830997"/>
          </a:xfrm>
          <a:prstGeom prst="rect">
            <a:avLst/>
          </a:prstGeom>
          <a:noFill/>
        </p:spPr>
        <p:txBody>
          <a:bodyPr wrap="square" rtlCol="0">
            <a:spAutoFit/>
          </a:bodyPr>
          <a:lstStyle/>
          <a:p>
            <a:pPr marL="457200" indent="-457200">
              <a:buFont typeface="+mj-lt"/>
              <a:buAutoNum type="arabicPeriod" startAt="2"/>
            </a:pPr>
            <a:r>
              <a:rPr lang="en-US" sz="2400" dirty="0"/>
              <a:t>After 1 year, the value of a car has fallen by 23% to £10 395. What was the value of the car at the beginning of the year?</a:t>
            </a:r>
          </a:p>
        </p:txBody>
      </p:sp>
      <mc:AlternateContent xmlns:mc="http://schemas.openxmlformats.org/markup-compatibility/2006" xmlns:a14="http://schemas.microsoft.com/office/drawing/2010/main">
        <mc:Choice Requires="a14">
          <p:sp>
            <p:nvSpPr>
              <p:cNvPr id="14" name="TextBox 13"/>
              <p:cNvSpPr txBox="1"/>
              <p:nvPr/>
            </p:nvSpPr>
            <p:spPr>
              <a:xfrm>
                <a:off x="5729802" y="3501126"/>
                <a:ext cx="3100529" cy="689997"/>
              </a:xfrm>
              <a:prstGeom prst="rect">
                <a:avLst/>
              </a:prstGeom>
              <a:noFill/>
            </p:spPr>
            <p:txBody>
              <a:bodyPr wrap="none" rtlCol="0">
                <a:spAutoFit/>
              </a:bodyPr>
              <a:lstStyle/>
              <a:p>
                <a:r>
                  <a:rPr lang="en-US" sz="2400" dirty="0"/>
                  <a:t>=    </a:t>
                </a:r>
                <a14:m>
                  <m:oMath xmlns:m="http://schemas.openxmlformats.org/officeDocument/2006/math">
                    <m:f>
                      <m:fPr>
                        <m:ctrlPr>
                          <a:rPr lang="en-US" sz="2400" i="1">
                            <a:latin typeface="Cambria Math"/>
                          </a:rPr>
                        </m:ctrlPr>
                      </m:fPr>
                      <m:num>
                        <m:r>
                          <m:rPr>
                            <m:nor/>
                          </m:rPr>
                          <a:rPr lang="en-GB" sz="2400">
                            <a:latin typeface="Cambria Math" charset="0"/>
                          </a:rPr>
                          <m:t>10395</m:t>
                        </m:r>
                        <m:r>
                          <m:rPr>
                            <m:nor/>
                          </m:rPr>
                          <a:rPr lang="en-GB" sz="2400" dirty="0"/>
                          <m:t> </m:t>
                        </m:r>
                      </m:num>
                      <m:den>
                        <m:r>
                          <m:rPr>
                            <m:nor/>
                          </m:rPr>
                          <a:rPr lang="en-GB" sz="2400" dirty="0">
                            <a:latin typeface="Cambria Math" charset="0"/>
                          </a:rPr>
                          <m:t>0.77</m:t>
                        </m:r>
                      </m:den>
                    </m:f>
                  </m:oMath>
                </a14:m>
                <a:r>
                  <a:rPr lang="en-US" sz="2400" dirty="0"/>
                  <a:t>   = </a:t>
                </a:r>
                <a:r>
                  <a:rPr lang="en-US" sz="2400" dirty="0">
                    <a:solidFill>
                      <a:srgbClr val="FF0000"/>
                    </a:solidFill>
                  </a:rPr>
                  <a:t>13 500</a:t>
                </a:r>
                <a:endParaRPr lang="en-US" sz="2400" dirty="0"/>
              </a:p>
            </p:txBody>
          </p:sp>
        </mc:Choice>
        <mc:Fallback xmlns="">
          <p:sp>
            <p:nvSpPr>
              <p:cNvPr id="14" name="TextBox 13"/>
              <p:cNvSpPr txBox="1">
                <a:spLocks noRot="1" noChangeAspect="1" noMove="1" noResize="1" noEditPoints="1" noAdjustHandles="1" noChangeArrowheads="1" noChangeShapeType="1" noTextEdit="1"/>
              </p:cNvSpPr>
              <p:nvPr/>
            </p:nvSpPr>
            <p:spPr>
              <a:xfrm>
                <a:off x="5729802" y="3501126"/>
                <a:ext cx="3100529" cy="689997"/>
              </a:xfrm>
              <a:prstGeom prst="rect">
                <a:avLst/>
              </a:prstGeom>
              <a:blipFill>
                <a:blip r:embed="rId4"/>
                <a:stretch>
                  <a:fillRect l="-2857" t="-9259" r="-2041" b="-5556"/>
                </a:stretch>
              </a:blipFill>
            </p:spPr>
            <p:txBody>
              <a:bodyPr/>
              <a:lstStyle/>
              <a:p>
                <a:r>
                  <a:rPr lang="en-US">
                    <a:noFill/>
                  </a:rPr>
                  <a:t> </a:t>
                </a:r>
              </a:p>
            </p:txBody>
          </p:sp>
        </mc:Fallback>
      </mc:AlternateContent>
      <p:sp>
        <p:nvSpPr>
          <p:cNvPr id="15" name="TextBox 14"/>
          <p:cNvSpPr txBox="1"/>
          <p:nvPr/>
        </p:nvSpPr>
        <p:spPr>
          <a:xfrm>
            <a:off x="3580974" y="3599922"/>
            <a:ext cx="2154757" cy="769441"/>
          </a:xfrm>
          <a:prstGeom prst="rect">
            <a:avLst/>
          </a:prstGeom>
          <a:noFill/>
        </p:spPr>
        <p:txBody>
          <a:bodyPr wrap="none" rtlCol="0">
            <a:spAutoFit/>
          </a:bodyPr>
          <a:lstStyle/>
          <a:p>
            <a:r>
              <a:rPr lang="en-US" sz="2400" dirty="0"/>
              <a:t>Original value </a:t>
            </a:r>
          </a:p>
          <a:p>
            <a:endParaRPr lang="en-US" dirty="0"/>
          </a:p>
        </p:txBody>
      </p:sp>
      <p:sp>
        <p:nvSpPr>
          <p:cNvPr id="16" name="TextBox 15"/>
          <p:cNvSpPr txBox="1"/>
          <p:nvPr/>
        </p:nvSpPr>
        <p:spPr>
          <a:xfrm>
            <a:off x="9500010" y="3670129"/>
            <a:ext cx="2496196" cy="769441"/>
          </a:xfrm>
          <a:prstGeom prst="rect">
            <a:avLst/>
          </a:prstGeom>
          <a:noFill/>
        </p:spPr>
        <p:txBody>
          <a:bodyPr wrap="none" rtlCol="0">
            <a:spAutoFit/>
          </a:bodyPr>
          <a:lstStyle/>
          <a:p>
            <a:r>
              <a:rPr lang="en-US" sz="2400" dirty="0">
                <a:solidFill>
                  <a:srgbClr val="FF0000"/>
                </a:solidFill>
              </a:rPr>
              <a:t>Answer: £13 500</a:t>
            </a:r>
          </a:p>
          <a:p>
            <a:endParaRPr lang="en-US" dirty="0"/>
          </a:p>
        </p:txBody>
      </p:sp>
      <p:sp>
        <p:nvSpPr>
          <p:cNvPr id="18"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7</a:t>
            </a:r>
          </a:p>
        </p:txBody>
      </p:sp>
    </p:spTree>
    <p:extLst>
      <p:ext uri="{BB962C8B-B14F-4D97-AF65-F5344CB8AC3E}">
        <p14:creationId xmlns:p14="http://schemas.microsoft.com/office/powerpoint/2010/main" val="3272140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9" grpId="0"/>
      <p:bldP spid="10" grpId="0"/>
      <p:bldP spid="11" grpId="0"/>
      <p:bldP spid="12" grpId="0"/>
      <p:bldP spid="13" grpId="0"/>
      <p:bldP spid="14" grpId="0"/>
      <p:bldP spid="15" grpId="0"/>
      <p:bldP spid="1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
            <a:extLst>
              <a:ext uri="{FF2B5EF4-FFF2-40B4-BE49-F238E27FC236}">
                <a16:creationId xmlns:a16="http://schemas.microsoft.com/office/drawing/2014/main" xmlns="" id="{8B52B4C6-DA2B-0547-97B0-9A9D90264677}"/>
              </a:ext>
            </a:extLst>
          </p:cNvPr>
          <p:cNvSpPr txBox="1">
            <a:spLocks noChangeArrowheads="1"/>
          </p:cNvSpPr>
          <p:nvPr/>
        </p:nvSpPr>
        <p:spPr bwMode="auto">
          <a:xfrm>
            <a:off x="2206809"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3000" b="1" dirty="0"/>
              <a:t>Section 7: Review</a:t>
            </a:r>
          </a:p>
        </p:txBody>
      </p:sp>
      <p:sp>
        <p:nvSpPr>
          <p:cNvPr id="15364"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16649" y="921564"/>
            <a:ext cx="99745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seventh Section.</a:t>
            </a:r>
          </a:p>
        </p:txBody>
      </p:sp>
      <p:sp>
        <p:nvSpPr>
          <p:cNvPr id="15365"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6810" y="2945798"/>
            <a:ext cx="99851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2" name="TextBox 1">
            <a:extLst>
              <a:ext uri="{FF2B5EF4-FFF2-40B4-BE49-F238E27FC236}">
                <a16:creationId xmlns:a16="http://schemas.microsoft.com/office/drawing/2014/main" xmlns="" id="{680F8782-DF76-DB40-940C-99195A385260}"/>
              </a:ext>
            </a:extLst>
          </p:cNvPr>
          <p:cNvSpPr txBox="1">
            <a:spLocks noChangeArrowheads="1"/>
          </p:cNvSpPr>
          <p:nvPr/>
        </p:nvSpPr>
        <p:spPr bwMode="auto">
          <a:xfrm>
            <a:off x="2206809" y="1742471"/>
            <a:ext cx="99226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last section,</a:t>
            </a:r>
            <a:br>
              <a:rPr lang="en-US" altLang="en-US" sz="2400" dirty="0">
                <a:solidFill>
                  <a:srgbClr val="00B050"/>
                </a:solidFill>
              </a:rPr>
            </a:br>
            <a:r>
              <a:rPr lang="en-US" altLang="en-US" sz="2400" b="1" dirty="0">
                <a:solidFill>
                  <a:srgbClr val="00B050"/>
                </a:solidFill>
              </a:rPr>
              <a:t>click here</a:t>
            </a:r>
            <a:r>
              <a:rPr lang="en-US" altLang="en-US" sz="2400" dirty="0">
                <a:solidFill>
                  <a:srgbClr val="00B050"/>
                </a:solidFill>
              </a:rPr>
              <a:t> for the </a:t>
            </a:r>
            <a:r>
              <a:rPr lang="en-US" altLang="en-US" sz="2400" b="1" dirty="0">
                <a:solidFill>
                  <a:srgbClr val="00B050"/>
                </a:solidFill>
              </a:rPr>
              <a:t>Unit audit.</a:t>
            </a:r>
          </a:p>
        </p:txBody>
      </p:sp>
      <p:sp>
        <p:nvSpPr>
          <p:cNvPr id="3" name="TextBox 2">
            <a:extLst>
              <a:ext uri="{FF2B5EF4-FFF2-40B4-BE49-F238E27FC236}">
                <a16:creationId xmlns:a16="http://schemas.microsoft.com/office/drawing/2014/main" xmlns="" id="{61145AA3-138E-F040-BCA6-F2E25BC3753E}"/>
              </a:ext>
            </a:extLst>
          </p:cNvPr>
          <p:cNvSpPr txBox="1">
            <a:spLocks noChangeArrowheads="1"/>
          </p:cNvSpPr>
          <p:nvPr/>
        </p:nvSpPr>
        <p:spPr bwMode="auto">
          <a:xfrm>
            <a:off x="2216650" y="4091589"/>
            <a:ext cx="997535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10" name="TextBox 7">
            <a:extLst>
              <a:ext uri="{FF2B5EF4-FFF2-40B4-BE49-F238E27FC236}">
                <a16:creationId xmlns:a16="http://schemas.microsoft.com/office/drawing/2014/main" xmlns="" id="{667895D3-01A3-1F4E-8763-2E1C5928376D}"/>
              </a:ext>
            </a:extLst>
          </p:cNvPr>
          <p:cNvSpPr txBox="1">
            <a:spLocks noChangeArrowheads="1"/>
          </p:cNvSpPr>
          <p:nvPr/>
        </p:nvSpPr>
        <p:spPr bwMode="auto">
          <a:xfrm>
            <a:off x="-6541" y="0"/>
            <a:ext cx="221335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Aft>
                <a:spcPts val="0"/>
              </a:spcAft>
            </a:pPr>
            <a:r>
              <a:rPr lang="en-US" altLang="en-US" b="1" dirty="0">
                <a:solidFill>
                  <a:schemeClr val="bg1"/>
                </a:solidFill>
              </a:rPr>
              <a:t>UNIT: </a:t>
            </a:r>
          </a:p>
          <a:p>
            <a:pPr algn="ctr">
              <a:spcAft>
                <a:spcPts val="600"/>
              </a:spcAft>
            </a:pPr>
            <a:r>
              <a:rPr lang="en-US" altLang="en-US" b="1" dirty="0">
                <a:solidFill>
                  <a:schemeClr val="bg1"/>
                </a:solidFill>
              </a:rPr>
              <a:t>Percentages</a:t>
            </a:r>
          </a:p>
          <a:p>
            <a:pPr algn="ctr">
              <a:spcAft>
                <a:spcPts val="600"/>
              </a:spcAft>
            </a:pPr>
            <a:r>
              <a:rPr lang="en-US" altLang="en-US" b="1" dirty="0">
                <a:solidFill>
                  <a:schemeClr val="bg1"/>
                </a:solidFill>
              </a:rPr>
              <a:t>Section 7</a:t>
            </a:r>
          </a:p>
        </p:txBody>
      </p:sp>
    </p:spTree>
    <p:extLst>
      <p:ext uri="{BB962C8B-B14F-4D97-AF65-F5344CB8AC3E}">
        <p14:creationId xmlns:p14="http://schemas.microsoft.com/office/powerpoint/2010/main" val="13535449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2" grpId="0"/>
      <p:bldP spid="3" grpId="0"/>
    </p:bldLst>
  </p:timing>
</p:sld>
</file>

<file path=ppt/theme/theme1.xml><?xml version="1.0" encoding="utf-8"?>
<a:theme xmlns:a="http://schemas.openxmlformats.org/drawingml/2006/main" name="Alapértelmezett terv">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lapértelmezett terv">
      <a:majorFont>
        <a:latin typeface="Arial"/>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Alapértelmezett ter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lapértelmezett ter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lapértelmezett ter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lapértelmezett ter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7242D3088D216458E0212DCF115C968" ma:contentTypeVersion="13" ma:contentTypeDescription="Create a new document." ma:contentTypeScope="" ma:versionID="dec315d4ad1de463c9cd8d1883a63030">
  <xsd:schema xmlns:xsd="http://www.w3.org/2001/XMLSchema" xmlns:xs="http://www.w3.org/2001/XMLSchema" xmlns:p="http://schemas.microsoft.com/office/2006/metadata/properties" xmlns:ns3="9ee75292-5076-4fcc-bc52-dcc754448144" xmlns:ns4="f7b00057-f5aa-46f4-8410-da255f325540" targetNamespace="http://schemas.microsoft.com/office/2006/metadata/properties" ma:root="true" ma:fieldsID="dd1e531ce6b01eaefd4a7de6ab057d9e" ns3:_="" ns4:_="">
    <xsd:import namespace="9ee75292-5076-4fcc-bc52-dcc754448144"/>
    <xsd:import namespace="f7b00057-f5aa-46f4-8410-da255f32554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e75292-5076-4fcc-bc52-dcc7544481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b00057-f5aa-46f4-8410-da255f32554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6BE0993-3E8D-4AAE-A529-3CB4C627C3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e75292-5076-4fcc-bc52-dcc754448144"/>
    <ds:schemaRef ds:uri="f7b00057-f5aa-46f4-8410-da255f3255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243552F-E41D-424C-8547-11ECC67B9BE1}">
  <ds:schemaRefs>
    <ds:schemaRef ds:uri="http://schemas.microsoft.com/sharepoint/v3/contenttype/forms"/>
  </ds:schemaRefs>
</ds:datastoreItem>
</file>

<file path=customXml/itemProps3.xml><?xml version="1.0" encoding="utf-8"?>
<ds:datastoreItem xmlns:ds="http://schemas.openxmlformats.org/officeDocument/2006/customXml" ds:itemID="{A0D26DF9-5106-4408-AEB8-21B8AFA51FB3}">
  <ds:schemaRefs>
    <ds:schemaRef ds:uri="http://purl.org/dc/elements/1.1/"/>
    <ds:schemaRef ds:uri="http://schemas.microsoft.com/office/2006/metadata/properties"/>
    <ds:schemaRef ds:uri="9ee75292-5076-4fcc-bc52-dcc754448144"/>
    <ds:schemaRef ds:uri="http://schemas.microsoft.com/office/2006/documentManagement/types"/>
    <ds:schemaRef ds:uri="f7b00057-f5aa-46f4-8410-da255f325540"/>
    <ds:schemaRef ds:uri="http://purl.org/dc/dcmitype/"/>
    <ds:schemaRef ds:uri="http://schemas.microsoft.com/office/infopath/2007/PartnerControls"/>
    <ds:schemaRef ds:uri="http://schemas.openxmlformats.org/package/2006/metadata/core-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7962</TotalTime>
  <Words>3269</Words>
  <Application>Microsoft Office PowerPoint</Application>
  <PresentationFormat>Custom</PresentationFormat>
  <Paragraphs>639</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Alapértelmezett terv</vt:lpstr>
      <vt:lpstr>Supporting and Enhancing Mathematics and Statistics UNIT: Percentages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Unit1</dc:title>
  <dc:creator>a</dc:creator>
  <cp:lastModifiedBy>Holland</cp:lastModifiedBy>
  <cp:revision>286</cp:revision>
  <cp:lastPrinted>2016-10-17T08:47:54Z</cp:lastPrinted>
  <dcterms:created xsi:type="dcterms:W3CDTF">2012-10-10T19:07:13Z</dcterms:created>
  <dcterms:modified xsi:type="dcterms:W3CDTF">2020-04-24T07:49:16Z</dcterms:modified>
</cp:coreProperties>
</file>