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355" r:id="rId5"/>
    <p:sldId id="356" r:id="rId6"/>
    <p:sldId id="357" r:id="rId7"/>
    <p:sldId id="432" r:id="rId8"/>
    <p:sldId id="433" r:id="rId9"/>
    <p:sldId id="450" r:id="rId10"/>
    <p:sldId id="445" r:id="rId11"/>
    <p:sldId id="434" r:id="rId12"/>
    <p:sldId id="437" r:id="rId13"/>
    <p:sldId id="447" r:id="rId14"/>
    <p:sldId id="446" r:id="rId15"/>
    <p:sldId id="439" r:id="rId16"/>
    <p:sldId id="440" r:id="rId17"/>
    <p:sldId id="441" r:id="rId18"/>
    <p:sldId id="442" r:id="rId19"/>
    <p:sldId id="451" r:id="rId20"/>
    <p:sldId id="448" r:id="rId21"/>
    <p:sldId id="452" r:id="rId22"/>
    <p:sldId id="453" r:id="rId23"/>
    <p:sldId id="455" r:id="rId24"/>
    <p:sldId id="456" r:id="rId25"/>
    <p:sldId id="454" r:id="rId26"/>
    <p:sldId id="461" r:id="rId27"/>
    <p:sldId id="459" r:id="rId28"/>
    <p:sldId id="462" r:id="rId29"/>
    <p:sldId id="464" r:id="rId30"/>
    <p:sldId id="466" r:id="rId31"/>
    <p:sldId id="467" r:id="rId32"/>
    <p:sldId id="460" r:id="rId33"/>
    <p:sldId id="457" r:id="rId34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2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25"/>
    <p:restoredTop sz="94695"/>
  </p:normalViewPr>
  <p:slideViewPr>
    <p:cSldViewPr>
      <p:cViewPr varScale="1">
        <p:scale>
          <a:sx n="105" d="100"/>
          <a:sy n="105" d="100"/>
        </p:scale>
        <p:origin x="342" y="11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10/6/2020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0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945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332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030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1153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197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158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948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253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14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19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99560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3718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032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0203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276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28061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94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8596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4029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520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7187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66316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653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mt.org.uk/sif/algebra/a1/ei.pdf" TargetMode="External"/><Relationship Id="rId2" Type="http://schemas.openxmlformats.org/officeDocument/2006/relationships/hyperlink" Target="https://www.cimt.org.uk/sif/algebra/a1/interactive/s1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mt.org.uk/sif/algebra/a1/ei.pdf" TargetMode="External"/><Relationship Id="rId2" Type="http://schemas.openxmlformats.org/officeDocument/2006/relationships/hyperlink" Target="https://www.cimt.org.uk/sif/algebra/a1/interactive/s2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1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47.png"/><Relationship Id="rId9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54.png"/><Relationship Id="rId9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mt.org.uk/sif/algebra/a1/ei.pdf" TargetMode="External"/><Relationship Id="rId2" Type="http://schemas.openxmlformats.org/officeDocument/2006/relationships/hyperlink" Target="https://www.cimt.org.uk/sif/algebra/a1/interactive/s3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3" Type="http://schemas.openxmlformats.org/officeDocument/2006/relationships/image" Target="../media/image66.png"/><Relationship Id="rId7" Type="http://schemas.openxmlformats.org/officeDocument/2006/relationships/image" Target="../media/image105.png"/><Relationship Id="rId12" Type="http://schemas.openxmlformats.org/officeDocument/2006/relationships/image" Target="../media/image10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4.png"/><Relationship Id="rId11" Type="http://schemas.openxmlformats.org/officeDocument/2006/relationships/image" Target="../media/image108.png"/><Relationship Id="rId5" Type="http://schemas.openxmlformats.org/officeDocument/2006/relationships/image" Target="../media/image103.png"/><Relationship Id="rId15" Type="http://schemas.openxmlformats.org/officeDocument/2006/relationships/image" Target="../media/image113.png"/><Relationship Id="rId10" Type="http://schemas.openxmlformats.org/officeDocument/2006/relationships/image" Target="../media/image101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Relationship Id="rId14" Type="http://schemas.openxmlformats.org/officeDocument/2006/relationships/image" Target="../media/image1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6.png"/><Relationship Id="rId7" Type="http://schemas.openxmlformats.org/officeDocument/2006/relationships/image" Target="../media/image129.png"/><Relationship Id="rId12" Type="http://schemas.openxmlformats.org/officeDocument/2006/relationships/image" Target="../media/image1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7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mt.org.uk/sif/algebra/a1/ei.pdf" TargetMode="External"/><Relationship Id="rId2" Type="http://schemas.openxmlformats.org/officeDocument/2006/relationships/hyperlink" Target="https://www.cimt.org.uk/sif/algebra/a1/interactive/s4.html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6.png"/><Relationship Id="rId3" Type="http://schemas.openxmlformats.org/officeDocument/2006/relationships/image" Target="../media/image133.png"/><Relationship Id="rId7" Type="http://schemas.openxmlformats.org/officeDocument/2006/relationships/image" Target="../media/image141.png"/><Relationship Id="rId12" Type="http://schemas.openxmlformats.org/officeDocument/2006/relationships/image" Target="../media/image1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0.png"/><Relationship Id="rId11" Type="http://schemas.openxmlformats.org/officeDocument/2006/relationships/image" Target="../media/image144.png"/><Relationship Id="rId5" Type="http://schemas.openxmlformats.org/officeDocument/2006/relationships/image" Target="../media/image138.png"/><Relationship Id="rId10" Type="http://schemas.openxmlformats.org/officeDocument/2006/relationships/image" Target="../media/image143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Relationship Id="rId14" Type="http://schemas.openxmlformats.org/officeDocument/2006/relationships/image" Target="../media/image1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56.png"/><Relationship Id="rId3" Type="http://schemas.openxmlformats.org/officeDocument/2006/relationships/image" Target="../media/image148.png"/><Relationship Id="rId7" Type="http://schemas.openxmlformats.org/officeDocument/2006/relationships/image" Target="../media/image141.png"/><Relationship Id="rId12" Type="http://schemas.openxmlformats.org/officeDocument/2006/relationships/image" Target="../media/image1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0.png"/><Relationship Id="rId11" Type="http://schemas.openxmlformats.org/officeDocument/2006/relationships/image" Target="../media/image154.png"/><Relationship Id="rId5" Type="http://schemas.openxmlformats.org/officeDocument/2006/relationships/image" Target="../media/image150.png"/><Relationship Id="rId15" Type="http://schemas.openxmlformats.org/officeDocument/2006/relationships/image" Target="../media/image158.png"/><Relationship Id="rId10" Type="http://schemas.openxmlformats.org/officeDocument/2006/relationships/image" Target="../media/image153.png"/><Relationship Id="rId4" Type="http://schemas.openxmlformats.org/officeDocument/2006/relationships/image" Target="../media/image149.png"/><Relationship Id="rId9" Type="http://schemas.openxmlformats.org/officeDocument/2006/relationships/image" Target="../media/image152.png"/><Relationship Id="rId14" Type="http://schemas.openxmlformats.org/officeDocument/2006/relationships/image" Target="../media/image15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260.png"/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12" Type="http://schemas.openxmlformats.org/officeDocument/2006/relationships/image" Target="../media/image1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.png"/><Relationship Id="rId11" Type="http://schemas.openxmlformats.org/officeDocument/2006/relationships/image" Target="../media/image167.png"/><Relationship Id="rId5" Type="http://schemas.openxmlformats.org/officeDocument/2006/relationships/image" Target="../media/image161.png"/><Relationship Id="rId10" Type="http://schemas.openxmlformats.org/officeDocument/2006/relationships/image" Target="../media/image166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Relationship Id="rId14" Type="http://schemas.openxmlformats.org/officeDocument/2006/relationships/image" Target="../media/image16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76.png"/><Relationship Id="rId3" Type="http://schemas.openxmlformats.org/officeDocument/2006/relationships/image" Target="../media/image170.png"/><Relationship Id="rId7" Type="http://schemas.openxmlformats.org/officeDocument/2006/relationships/image" Target="../media/image140.png"/><Relationship Id="rId12" Type="http://schemas.openxmlformats.org/officeDocument/2006/relationships/image" Target="../media/image154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7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2.png"/><Relationship Id="rId11" Type="http://schemas.openxmlformats.org/officeDocument/2006/relationships/image" Target="../media/image175.png"/><Relationship Id="rId5" Type="http://schemas.openxmlformats.org/officeDocument/2006/relationships/image" Target="../media/image171.png"/><Relationship Id="rId15" Type="http://schemas.openxmlformats.org/officeDocument/2006/relationships/image" Target="../media/image178.png"/><Relationship Id="rId10" Type="http://schemas.openxmlformats.org/officeDocument/2006/relationships/image" Target="../media/image174.png"/><Relationship Id="rId4" Type="http://schemas.openxmlformats.org/officeDocument/2006/relationships/image" Target="../media/image1700.png"/><Relationship Id="rId9" Type="http://schemas.openxmlformats.org/officeDocument/2006/relationships/image" Target="../media/image173.png"/><Relationship Id="rId14" Type="http://schemas.openxmlformats.org/officeDocument/2006/relationships/image" Target="../media/image1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0.png"/><Relationship Id="rId13" Type="http://schemas.openxmlformats.org/officeDocument/2006/relationships/image" Target="../media/image187.png"/><Relationship Id="rId3" Type="http://schemas.openxmlformats.org/officeDocument/2006/relationships/image" Target="../media/image180.png"/><Relationship Id="rId7" Type="http://schemas.openxmlformats.org/officeDocument/2006/relationships/image" Target="../media/image140.png"/><Relationship Id="rId12" Type="http://schemas.openxmlformats.org/officeDocument/2006/relationships/image" Target="../media/image186.png"/><Relationship Id="rId17" Type="http://schemas.openxmlformats.org/officeDocument/2006/relationships/image" Target="../media/image191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9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21.png"/><Relationship Id="rId11" Type="http://schemas.openxmlformats.org/officeDocument/2006/relationships/image" Target="../media/image185.png"/><Relationship Id="rId5" Type="http://schemas.openxmlformats.org/officeDocument/2006/relationships/image" Target="../media/image182.png"/><Relationship Id="rId15" Type="http://schemas.openxmlformats.org/officeDocument/2006/relationships/image" Target="../media/image189.png"/><Relationship Id="rId10" Type="http://schemas.openxmlformats.org/officeDocument/2006/relationships/image" Target="../media/image184.png"/><Relationship Id="rId4" Type="http://schemas.openxmlformats.org/officeDocument/2006/relationships/image" Target="../media/image181.png"/><Relationship Id="rId9" Type="http://schemas.openxmlformats.org/officeDocument/2006/relationships/image" Target="../media/image183.png"/><Relationship Id="rId14" Type="http://schemas.openxmlformats.org/officeDocument/2006/relationships/image" Target="../media/image18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99.png"/><Relationship Id="rId3" Type="http://schemas.openxmlformats.org/officeDocument/2006/relationships/image" Target="../media/image192.png"/><Relationship Id="rId7" Type="http://schemas.openxmlformats.org/officeDocument/2006/relationships/image" Target="../media/image195.png"/><Relationship Id="rId12" Type="http://schemas.openxmlformats.org/officeDocument/2006/relationships/image" Target="../media/image154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20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4.png"/><Relationship Id="rId11" Type="http://schemas.openxmlformats.org/officeDocument/2006/relationships/image" Target="../media/image198.png"/><Relationship Id="rId5" Type="http://schemas.openxmlformats.org/officeDocument/2006/relationships/image" Target="../media/image193.png"/><Relationship Id="rId15" Type="http://schemas.openxmlformats.org/officeDocument/2006/relationships/image" Target="../media/image201.png"/><Relationship Id="rId10" Type="http://schemas.openxmlformats.org/officeDocument/2006/relationships/image" Target="../media/image197.png"/><Relationship Id="rId4" Type="http://schemas.openxmlformats.org/officeDocument/2006/relationships/image" Target="../media/image1920.png"/><Relationship Id="rId9" Type="http://schemas.openxmlformats.org/officeDocument/2006/relationships/image" Target="../media/image196.png"/><Relationship Id="rId14" Type="http://schemas.openxmlformats.org/officeDocument/2006/relationships/image" Target="../media/image20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13" Type="http://schemas.openxmlformats.org/officeDocument/2006/relationships/image" Target="../media/image212.png"/><Relationship Id="rId3" Type="http://schemas.openxmlformats.org/officeDocument/2006/relationships/image" Target="../media/image203.png"/><Relationship Id="rId7" Type="http://schemas.openxmlformats.org/officeDocument/2006/relationships/image" Target="../media/image205.png"/><Relationship Id="rId12" Type="http://schemas.openxmlformats.org/officeDocument/2006/relationships/image" Target="../media/image2090.png"/><Relationship Id="rId17" Type="http://schemas.openxmlformats.org/officeDocument/2006/relationships/image" Target="../media/image214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2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20.png"/><Relationship Id="rId11" Type="http://schemas.openxmlformats.org/officeDocument/2006/relationships/image" Target="../media/image209.png"/><Relationship Id="rId5" Type="http://schemas.openxmlformats.org/officeDocument/2006/relationships/image" Target="../media/image140.png"/><Relationship Id="rId15" Type="http://schemas.openxmlformats.org/officeDocument/2006/relationships/image" Target="../media/image210.png"/><Relationship Id="rId10" Type="http://schemas.openxmlformats.org/officeDocument/2006/relationships/image" Target="../media/image208.png"/><Relationship Id="rId4" Type="http://schemas.openxmlformats.org/officeDocument/2006/relationships/image" Target="../media/image204.png"/><Relationship Id="rId9" Type="http://schemas.openxmlformats.org/officeDocument/2006/relationships/image" Target="../media/image207.png"/><Relationship Id="rId14" Type="http://schemas.openxmlformats.org/officeDocument/2006/relationships/image" Target="../media/image21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215.png"/><Relationship Id="rId7" Type="http://schemas.openxmlformats.org/officeDocument/2006/relationships/image" Target="../media/image219.png"/><Relationship Id="rId12" Type="http://schemas.openxmlformats.org/officeDocument/2006/relationships/image" Target="../media/image2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8.png"/><Relationship Id="rId11" Type="http://schemas.openxmlformats.org/officeDocument/2006/relationships/image" Target="../media/image223.png"/><Relationship Id="rId5" Type="http://schemas.openxmlformats.org/officeDocument/2006/relationships/image" Target="../media/image217.png"/><Relationship Id="rId10" Type="http://schemas.openxmlformats.org/officeDocument/2006/relationships/image" Target="../media/image222.png"/><Relationship Id="rId4" Type="http://schemas.openxmlformats.org/officeDocument/2006/relationships/image" Target="../media/image216.png"/><Relationship Id="rId9" Type="http://schemas.openxmlformats.org/officeDocument/2006/relationships/image" Target="../media/image2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liveplymouthac-my.sharepoint.com/personal/russell_geach_plymouth_ac_uk/Documents/cimt.org.uk/sif/algebra/a1/interactive/s5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imt.org.uk/sif/algebra/a1/ei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085184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 </a:t>
            </a:r>
            <a:r>
              <a:rPr lang="en-GB" sz="3600" b="1" dirty="0"/>
              <a:t>UNIT: Algebraic Fractions and Equations</a:t>
            </a:r>
            <a:br>
              <a:rPr lang="en-GB" sz="3600" b="1" dirty="0"/>
            </a:b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Fractions and Equations</a:t>
            </a:r>
            <a:endParaRPr lang="en-US" altLang="en-US" sz="2800" b="1" dirty="0"/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600" y="823774"/>
            <a:ext cx="928903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Manipulating and solving </a:t>
            </a:r>
            <a:r>
              <a:rPr lang="en-US" altLang="en-US" sz="2400" b="1" dirty="0"/>
              <a:t>Algebraic Fractions and Equations </a:t>
            </a:r>
          </a:p>
          <a:p>
            <a:pPr algn="ctr"/>
            <a:r>
              <a:rPr lang="en-US" altLang="en-US" sz="2400" dirty="0"/>
              <a:t>is an important part of algebra work. </a:t>
            </a:r>
          </a:p>
          <a:p>
            <a:pPr algn="ctr"/>
            <a:endParaRPr lang="en-US" altLang="en-US" sz="2400" dirty="0"/>
          </a:p>
          <a:p>
            <a:pPr algn="ctr"/>
            <a:r>
              <a:rPr lang="en-US" altLang="en-US" sz="2400" dirty="0"/>
              <a:t>You have five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776" y="2988880"/>
            <a:ext cx="756084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600"/>
              </a:spcAft>
              <a:buFontTx/>
              <a:buAutoNum type="arabicPeriod"/>
            </a:pPr>
            <a:r>
              <a:rPr lang="en-US" altLang="en-US" sz="2400" dirty="0"/>
              <a:t>Algebraic Manipulation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en-US" altLang="en-US" sz="2400" dirty="0"/>
              <a:t>Algebraic Fractions: Part 1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en-US" altLang="en-US" sz="2400" dirty="0"/>
              <a:t>Algebraic Fractions: Part 2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en-US" altLang="en-US" sz="2400" dirty="0"/>
              <a:t>Algebraic Fractions and Quadratic Equations</a:t>
            </a:r>
          </a:p>
          <a:p>
            <a:pPr>
              <a:buFontTx/>
              <a:buAutoNum type="arabicPeriod"/>
            </a:pPr>
            <a:r>
              <a:rPr lang="en-US" altLang="en-US" sz="2400" dirty="0"/>
              <a:t>Algebraic Solution of Simultaneous Equations - One Linear and One Quadratic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F27F89EB-8EF4-6B48-A2EB-5AC635C3D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2008" y="116632"/>
            <a:ext cx="2207568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spcAft>
                <a:spcPts val="6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Aft>
                <a:spcPts val="600"/>
              </a:spcAft>
            </a:pP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0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Manipulation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38624" y="922337"/>
                <a:ext cx="9645335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Sometimes we want to rearrange an equation to make a different variable (letter) the </a:t>
                </a:r>
                <a:r>
                  <a:rPr lang="en-US" sz="2400" i="1" dirty="0"/>
                  <a:t>subject</a:t>
                </a:r>
                <a:r>
                  <a:rPr lang="en-US" sz="2400" dirty="0"/>
                  <a:t>.</a:t>
                </a:r>
              </a:p>
              <a:p>
                <a:pPr algn="ctr"/>
                <a:r>
                  <a:rPr lang="en-US" sz="2400" dirty="0"/>
                  <a:t>For example: Make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the subject of this equation:</a:t>
                </a:r>
              </a:p>
              <a:p>
                <a:pPr algn="ctr"/>
                <a:r>
                  <a:rPr lang="en-US" sz="2400" dirty="0"/>
                  <a:t>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i="1" dirty="0"/>
                  <a:t> 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24</a:t>
                </a:r>
              </a:p>
              <a:p>
                <a:pPr algn="ctr"/>
                <a:r>
                  <a:rPr lang="en-GB" sz="2400" dirty="0"/>
                  <a:t>We rearrange, by subtracting 24 from each side:</a:t>
                </a:r>
                <a:endParaRPr lang="en-US" sz="2400" dirty="0"/>
              </a:p>
              <a:p>
                <a:r>
                  <a:rPr lang="en-US" sz="2400" i="1" dirty="0"/>
                  <a:t>							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24</a:t>
                </a:r>
                <a:r>
                  <a:rPr lang="en-US" sz="2400" i="1" dirty="0"/>
                  <a:t> 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endParaRPr lang="en-GB" sz="2400" dirty="0"/>
              </a:p>
              <a:p>
                <a:pPr algn="ctr"/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24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624" y="922337"/>
                <a:ext cx="9645335" cy="3046988"/>
              </a:xfrm>
              <a:prstGeom prst="rect">
                <a:avLst/>
              </a:prstGeom>
              <a:blipFill>
                <a:blip r:embed="rId3"/>
                <a:stretch>
                  <a:fillRect t="-1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50655" y="3697089"/>
                <a:ext cx="9533304" cy="4764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Sometimes a variable may appear twice in a formula or equation.</a:t>
                </a:r>
              </a:p>
              <a:p>
                <a:pPr algn="ctr"/>
                <a:r>
                  <a:rPr lang="en-US" sz="2400" dirty="0"/>
                  <a:t>For example: Make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the subject of this equation:</a:t>
                </a:r>
              </a:p>
              <a:p>
                <a:pPr algn="ctr"/>
                <a:r>
                  <a:rPr lang="en-US" sz="2400" dirty="0"/>
                  <a:t>5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4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a</a:t>
                </a:r>
                <a:endParaRPr lang="en-US" sz="2400" dirty="0"/>
              </a:p>
              <a:p>
                <a:r>
                  <a:rPr lang="en-GB" sz="2400" dirty="0"/>
                  <a:t>First bring all the terms containing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</a:t>
                </a:r>
                <a:r>
                  <a:rPr lang="en-GB" sz="2400" dirty="0"/>
                  <a:t>to one side of the equation. Subtract 3</a:t>
                </a:r>
                <a:r>
                  <a:rPr lang="en-GB" sz="2400" i="1" dirty="0">
                    <a:latin typeface="Times" pitchFamily="2" charset="0"/>
                  </a:rPr>
                  <a:t> x</a:t>
                </a:r>
                <a:r>
                  <a:rPr lang="en-GB" sz="2400" dirty="0"/>
                  <a:t> to give:			</a:t>
                </a:r>
                <a:r>
                  <a:rPr lang="en-US" sz="2400" dirty="0">
                    <a:latin typeface="Times" pitchFamily="2" charset="0"/>
                  </a:rPr>
                  <a:t>2</a:t>
                </a:r>
                <a:r>
                  <a:rPr lang="en-US" sz="2400" i="1" dirty="0">
                    <a:latin typeface="Times" pitchFamily="2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4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a</a:t>
                </a:r>
              </a:p>
              <a:p>
                <a:r>
                  <a:rPr lang="en-GB" sz="2400" dirty="0"/>
                  <a:t>Now add 4:					</a:t>
                </a:r>
                <a:r>
                  <a:rPr lang="en-US" sz="2400" dirty="0"/>
                  <a:t>2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i="1" dirty="0"/>
                  <a:t>		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a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4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Divide by 2:	</a:t>
                </a:r>
                <a:r>
                  <a:rPr lang="en-US" sz="2400" i="1" dirty="0"/>
                  <a:t>				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	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 4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</a:rPr>
                          <m:t>  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GB" sz="2400" i="1" dirty="0"/>
              </a:p>
              <a:p>
                <a:endParaRPr lang="en-GB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655" y="3697089"/>
                <a:ext cx="9533304" cy="4764061"/>
              </a:xfrm>
              <a:prstGeom prst="rect">
                <a:avLst/>
              </a:prstGeom>
              <a:blipFill rotWithShape="1">
                <a:blip r:embed="rId4"/>
                <a:stretch>
                  <a:fillRect l="-959" t="-8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 bwMode="auto">
          <a:xfrm>
            <a:off x="2482466" y="768490"/>
            <a:ext cx="9434328" cy="590086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023992" y="5962719"/>
            <a:ext cx="2808312" cy="634633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023992" y="3140967"/>
            <a:ext cx="2808312" cy="412107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DB7AE758-3B31-1248-90DD-D674891DF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1392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Manipulation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38624" y="861919"/>
                <a:ext cx="9645335" cy="513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b="1" dirty="0"/>
                  <a:t>Example 1:</a:t>
                </a:r>
                <a:r>
                  <a:rPr lang="en-US" sz="2400" dirty="0"/>
                  <a:t>		Make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the subject of this equation:</a:t>
                </a:r>
              </a:p>
              <a:p>
                <a:pPr algn="ctr"/>
                <a:r>
                  <a:rPr lang="en-US" sz="2400" dirty="0"/>
                  <a:t> 2(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5)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5a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endParaRPr lang="en-GB" sz="2400" b="1" dirty="0"/>
              </a:p>
              <a:p>
                <a:r>
                  <a:rPr lang="en-GB" sz="2400" b="1" dirty="0"/>
                  <a:t>Solution</a:t>
                </a:r>
              </a:p>
              <a:p>
                <a:r>
                  <a:rPr lang="en-GB" sz="2400" dirty="0"/>
                  <a:t>First expand the brackets and bring all the terms containing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</a:t>
                </a:r>
                <a:r>
                  <a:rPr lang="en-GB" sz="2400" dirty="0"/>
                  <a:t>to one side of the equation:</a:t>
                </a:r>
                <a:endParaRPr lang="en-US" sz="2400" dirty="0"/>
              </a:p>
              <a:p>
                <a:pPr algn="ctr"/>
                <a:r>
                  <a:rPr lang="en-GB" sz="2400" dirty="0"/>
                  <a:t>  </a:t>
                </a:r>
                <a:r>
                  <a:rPr lang="en-US" sz="2400" dirty="0"/>
                  <a:t>2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10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5a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</a:p>
              <a:p>
                <a:r>
                  <a:rPr lang="en-GB" sz="2400" i="1" dirty="0"/>
                  <a:t>					 	  </a:t>
                </a:r>
                <a:r>
                  <a:rPr lang="en-US" sz="2400" dirty="0"/>
                  <a:t>2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10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5a</a:t>
                </a:r>
              </a:p>
              <a:p>
                <a:endParaRPr lang="en-GB" sz="2400" i="1" dirty="0"/>
              </a:p>
              <a:p>
                <a:r>
                  <a:rPr lang="en-US" sz="2400" dirty="0"/>
                  <a:t>									   </a:t>
                </a:r>
                <a:r>
                  <a:rPr lang="en-GB" sz="2400" dirty="0"/>
                  <a:t>5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5a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10</a:t>
                </a:r>
                <a:r>
                  <a:rPr lang="en-US" sz="2400" dirty="0"/>
                  <a:t> </a:t>
                </a:r>
                <a:endParaRPr lang="en-GB" sz="2400" i="1" dirty="0"/>
              </a:p>
              <a:p>
                <a:r>
                  <a:rPr lang="en-US" sz="2400" i="1" dirty="0">
                    <a:solidFill>
                      <a:schemeClr val="tx1"/>
                    </a:solidFill>
                  </a:rPr>
                  <a:t>								   	    </a:t>
                </a:r>
              </a:p>
              <a:p>
                <a:r>
                  <a:rPr lang="en-US" sz="2400" i="1" dirty="0"/>
                  <a:t>									    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:r>
                  <a:rPr lang="en-US" sz="2400" i="1" dirty="0">
                    <a:solidFill>
                      <a:schemeClr val="tx1"/>
                    </a:solidFill>
                    <a:latin typeface="Times" pitchFamily="2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 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5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chemeClr val="tx1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chemeClr val="tx1"/>
                            </a:solidFill>
                          </a:rPr>
                          <m:t> 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chemeClr val="tx1"/>
                            </a:solidFill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pPr algn="ctr"/>
                <a:endParaRPr lang="en-GB" sz="2400" i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624" y="861919"/>
                <a:ext cx="9645335" cy="5134162"/>
              </a:xfrm>
              <a:prstGeom prst="rect">
                <a:avLst/>
              </a:prstGeom>
              <a:blipFill rotWithShape="1">
                <a:blip r:embed="rId3"/>
                <a:stretch>
                  <a:fillRect l="-948" t="-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744072" y="5486120"/>
                <a:ext cx="18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72" y="5486120"/>
                <a:ext cx="1800200" cy="461665"/>
              </a:xfrm>
              <a:prstGeom prst="rect">
                <a:avLst/>
              </a:prstGeom>
              <a:blipFill>
                <a:blip r:embed="rId4"/>
                <a:stretch>
                  <a:fillRect t="-13889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 bwMode="auto">
          <a:xfrm>
            <a:off x="6600056" y="5462929"/>
            <a:ext cx="2376264" cy="68351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474467" y="3850346"/>
                <a:ext cx="386516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Now eliminate the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10</a:t>
                </a:r>
              </a:p>
              <a:p>
                <a:r>
                  <a:rPr lang="en-GB" sz="2400" dirty="0"/>
                  <a:t>by adding 10 to each side: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467" y="3850346"/>
                <a:ext cx="3865161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2524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438624" y="4696582"/>
            <a:ext cx="3283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Divide both sides by 5:</a:t>
            </a:r>
          </a:p>
        </p:txBody>
      </p:sp>
    </p:spTree>
    <p:extLst>
      <p:ext uri="{BB962C8B-B14F-4D97-AF65-F5344CB8AC3E}">
        <p14:creationId xmlns:p14="http://schemas.microsoft.com/office/powerpoint/2010/main" val="2094710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Manipulation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257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51584" y="922337"/>
                <a:ext cx="9840416" cy="6020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 2:	</a:t>
                </a:r>
                <a:r>
                  <a:rPr lang="en-US" sz="2400" dirty="0"/>
                  <a:t>Make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the subject of the equation:  </a:t>
                </a:r>
                <a:r>
                  <a:rPr lang="en-US" sz="2400" i="1" dirty="0">
                    <a:latin typeface="Times" pitchFamily="2" charset="0"/>
                  </a:rPr>
                  <a:t>p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is-IS" sz="2400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GB" sz="2400" b="0" i="1" dirty="0" smtClean="0">
                                <a:latin typeface="Times" pitchFamily="2" charset="0"/>
                              </a:rPr>
                              <m:t>x</m:t>
                            </m:r>
                            <m:r>
                              <a:rPr lang="en-GB" sz="2400" b="0" i="1" dirty="0" smtClean="0">
                                <a:latin typeface="Cambria Math" charset="0"/>
                              </a:rPr>
                              <m:t> </m:t>
                            </m:r>
                            <m:r>
                              <a:rPr lang="en-GB" sz="24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GB" sz="2400" dirty="0"/>
                              <m:t>10</m:t>
                            </m:r>
                            <m:r>
                              <m:rPr>
                                <m:nor/>
                              </m:rPr>
                              <a:rPr lang="en-US" sz="2400" dirty="0"/>
                              <m:t>  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400" i="1" dirty="0">
                                <a:latin typeface="Times" pitchFamily="2" charset="0"/>
                              </a:rPr>
                              <m:t>x</m:t>
                            </m:r>
                          </m:den>
                        </m:f>
                      </m:e>
                    </m:rad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p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≠±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1)</m:t>
                    </m:r>
                  </m:oMath>
                </a14:m>
                <a:endParaRPr lang="en-GB" sz="2400" i="1" dirty="0"/>
              </a:p>
              <a:p>
                <a:r>
                  <a:rPr lang="en-GB" sz="2400" b="1" dirty="0"/>
                  <a:t>Solution</a:t>
                </a:r>
              </a:p>
              <a:p>
                <a:r>
                  <a:rPr lang="en-GB" sz="2400" dirty="0"/>
                  <a:t>First square each side of the equation, to eliminate the square root:</a:t>
                </a:r>
              </a:p>
              <a:p>
                <a:pPr algn="ctr"/>
                <a:r>
                  <a:rPr lang="en-US" sz="2400" i="1" dirty="0">
                    <a:latin typeface="Times" pitchFamily="2" charset="0"/>
                  </a:rPr>
                  <a:t>p</a:t>
                </a:r>
                <a:r>
                  <a:rPr lang="en-US" sz="2400" i="1" baseline="30000" dirty="0">
                    <a:latin typeface="Times" pitchFamily="2" charset="0"/>
                  </a:rPr>
                  <a:t>2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a:rPr lang="en-GB" sz="2400" i="1" dirty="0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 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den>
                    </m:f>
                  </m:oMath>
                </a14:m>
                <a:endParaRPr lang="en-GB" sz="2400" i="1" dirty="0">
                  <a:latin typeface="Times" pitchFamily="2" charset="0"/>
                </a:endParaRPr>
              </a:p>
              <a:p>
                <a:r>
                  <a:rPr lang="en-GB" sz="2400" dirty="0"/>
                  <a:t>Now - even though all the terms containing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are already </a:t>
                </a:r>
                <a:r>
                  <a:rPr lang="en-GB" sz="2400" dirty="0"/>
                  <a:t>on one side of the equation - we need to multiply throughout by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to eliminate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as a denominator:</a:t>
                </a:r>
                <a:endParaRPr lang="en-US" sz="2400" dirty="0"/>
              </a:p>
              <a:p>
                <a:pPr>
                  <a:spcBef>
                    <a:spcPts val="600"/>
                  </a:spcBef>
                </a:pPr>
                <a:r>
                  <a:rPr lang="en-GB" sz="2400" dirty="0"/>
                  <a:t>Now we bring all the terms containing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</a:t>
                </a:r>
                <a:r>
                  <a:rPr lang="en-GB" sz="2400" dirty="0"/>
                  <a:t>to one side of the equation:</a:t>
                </a:r>
                <a:r>
                  <a:rPr lang="en-GB" sz="2400" i="1" dirty="0"/>
                  <a:t>								 </a:t>
                </a:r>
                <a:r>
                  <a:rPr lang="en-US" sz="2400" i="1" dirty="0">
                    <a:latin typeface="Times" pitchFamily="2" charset="0"/>
                  </a:rPr>
                  <a:t>xp</a:t>
                </a:r>
                <a:r>
                  <a:rPr lang="en-US" sz="2400" i="1" baseline="30000" dirty="0">
                    <a:latin typeface="Times" pitchFamily="2" charset="0"/>
                  </a:rPr>
                  <a:t>2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</m:oMath>
                </a14:m>
                <a:r>
                  <a:rPr lang="en-US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10</m:t>
                    </m:r>
                  </m:oMath>
                </a14:m>
                <a:endParaRPr lang="en-GB" sz="2400" dirty="0">
                  <a:latin typeface="Times" pitchFamily="2" charset="0"/>
                </a:endParaRPr>
              </a:p>
              <a:p>
                <a:pPr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2400" dirty="0"/>
                  <a:t>And </a:t>
                </a:r>
                <a:r>
                  <a:rPr lang="en-US" sz="2400" dirty="0" err="1"/>
                  <a:t>factorise</a:t>
                </a:r>
                <a:r>
                  <a:rPr lang="en-US" sz="2400" dirty="0"/>
                  <a:t>:		   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>
                    <a:latin typeface="Times" pitchFamily="2" charset="0"/>
                  </a:rPr>
                  <a:t>(</a:t>
                </a:r>
                <a:r>
                  <a:rPr lang="en-US" sz="2400" i="1" dirty="0">
                    <a:latin typeface="Times" pitchFamily="2" charset="0"/>
                  </a:rPr>
                  <a:t>p</a:t>
                </a:r>
                <a:r>
                  <a:rPr lang="en-US" sz="2400" i="1" baseline="30000" dirty="0">
                    <a:latin typeface="Times" pitchFamily="2" charset="0"/>
                  </a:rPr>
                  <a:t>2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>
                        <a:latin typeface="Times" pitchFamily="2" charset="0"/>
                      </a:rPr>
                      <m:t>1)</m:t>
                    </m:r>
                  </m:oMath>
                </a14:m>
                <a:r>
                  <a:rPr lang="en-US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10</m:t>
                    </m:r>
                  </m:oMath>
                </a14:m>
                <a:endParaRPr lang="en-GB" sz="2400" i="1" dirty="0">
                  <a:latin typeface="Times" pitchFamily="2" charset="0"/>
                </a:endParaRPr>
              </a:p>
              <a:p>
                <a:r>
                  <a:rPr lang="en-US" sz="2400" i="1" dirty="0">
                    <a:solidFill>
                      <a:schemeClr val="tx1"/>
                    </a:solidFill>
                  </a:rPr>
                  <a:t>								</a:t>
                </a:r>
                <a:r>
                  <a:rPr lang="en-US" sz="2400" i="1" dirty="0"/>
                  <a:t>	</a:t>
                </a:r>
              </a:p>
              <a:p>
                <a:r>
                  <a:rPr lang="en-US" sz="2400" i="1" dirty="0"/>
                  <a:t>									</a:t>
                </a:r>
                <a:endParaRPr lang="en-US" sz="2400" dirty="0"/>
              </a:p>
              <a:p>
                <a:endParaRPr lang="en-US" sz="2400" dirty="0"/>
              </a:p>
              <a:p>
                <a:pPr algn="ctr"/>
                <a:endParaRPr lang="en-GB" sz="2400" i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922337"/>
                <a:ext cx="9840416" cy="6020046"/>
              </a:xfrm>
              <a:prstGeom prst="rect">
                <a:avLst/>
              </a:prstGeom>
              <a:blipFill rotWithShape="1">
                <a:blip r:embed="rId3"/>
                <a:stretch>
                  <a:fillRect l="-991" r="-13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471438" y="3750418"/>
                <a:ext cx="34563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2400" i="1" dirty="0">
                    <a:latin typeface="Times" pitchFamily="2" charset="0"/>
                  </a:rPr>
                  <a:t>xp</a:t>
                </a:r>
                <a:r>
                  <a:rPr lang="en-US" sz="2400" i="1" baseline="30000" dirty="0">
                    <a:latin typeface="Times" pitchFamily="2" charset="0"/>
                  </a:rPr>
                  <a:t>2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10</m:t>
                    </m:r>
                  </m:oMath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1438" y="3750418"/>
                <a:ext cx="3456384" cy="461665"/>
              </a:xfrm>
              <a:prstGeom prst="rect">
                <a:avLst/>
              </a:prstGeom>
              <a:blipFill>
                <a:blip r:embed="rId4"/>
                <a:stretch>
                  <a:fillRect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378186" y="5704830"/>
                <a:ext cx="62035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/>
                  <a:t>Finally, divide throughout by (</a:t>
                </a:r>
                <a:r>
                  <a:rPr lang="en-US" sz="2400" i="1" dirty="0">
                    <a:latin typeface="Times" pitchFamily="2" charset="0"/>
                  </a:rPr>
                  <a:t>p</a:t>
                </a:r>
                <a:r>
                  <a:rPr lang="en-US" sz="2400" i="1" baseline="30000" dirty="0"/>
                  <a:t>2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1)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to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give</m:t>
                    </m:r>
                    <m:r>
                      <m:rPr>
                        <m:nor/>
                      </m:rPr>
                      <a:rPr lang="en-GB" sz="2400" b="0" i="0" dirty="0" smtClean="0"/>
                      <m:t>:</m:t>
                    </m:r>
                  </m:oMath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8186" y="5704830"/>
                <a:ext cx="6203558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47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8903666" y="5407504"/>
            <a:ext cx="2376264" cy="1056313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593BEF6-C0AE-B54C-B11B-E12C60A88A6B}"/>
                  </a:ext>
                </a:extLst>
              </p:cNvPr>
              <p:cNvSpPr txBox="1"/>
              <p:nvPr/>
            </p:nvSpPr>
            <p:spPr>
              <a:xfrm>
                <a:off x="9072142" y="5606757"/>
                <a:ext cx="2232248" cy="7443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GB" sz="2400" b="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  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  <a:cs typeface="Times New Roman" panose="02020603050405020304" pitchFamily="18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 </m:t>
                        </m:r>
                        <m:r>
                          <a:rPr lang="en-GB" sz="2400" b="0" i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 1)</m:t>
                        </m:r>
                      </m:den>
                    </m:f>
                  </m:oMath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593BEF6-C0AE-B54C-B11B-E12C60A88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2142" y="5606757"/>
                <a:ext cx="2232248" cy="744306"/>
              </a:xfrm>
              <a:prstGeom prst="rect">
                <a:avLst/>
              </a:prstGeom>
              <a:blipFill>
                <a:blip r:embed="rId6"/>
                <a:stretch>
                  <a:fillRect l="-565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69411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687018" y="634487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  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954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5937" y="1409630"/>
            <a:ext cx="6325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   Make </a:t>
            </a:r>
            <a:r>
              <a:rPr lang="en-GB" sz="2400" i="1" dirty="0">
                <a:latin typeface="Times" pitchFamily="2" charset="0"/>
                <a:ea typeface="Cambria Math" panose="02040503050406030204" pitchFamily="18" charset="0"/>
              </a:rPr>
              <a:t>x</a:t>
            </a:r>
            <a:r>
              <a:rPr lang="en-GB" sz="2400" dirty="0"/>
              <a:t> the subject of each of the following: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618400" y="1775114"/>
                <a:ext cx="1717137" cy="8793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 smtClean="0">
                              <a:solidFill>
                                <a:srgbClr val="FF0000"/>
                              </a:solidFill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400" y="1775114"/>
                <a:ext cx="1717137" cy="879343"/>
              </a:xfrm>
              <a:prstGeom prst="rect">
                <a:avLst/>
              </a:prstGeom>
              <a:blipFill>
                <a:blip r:embed="rId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66136" y="3551127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a)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9(a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136" y="3551127"/>
                <a:ext cx="4104456" cy="461665"/>
              </a:xfrm>
              <a:prstGeom prst="rect">
                <a:avLst/>
              </a:prstGeom>
              <a:blipFill>
                <a:blip r:embed="rId4"/>
                <a:stretch>
                  <a:fillRect l="-1548" t="-135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12754" y="2587072"/>
                <a:ext cx="1736694" cy="9220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dirty="0" smtClean="0">
                              <a:solidFill>
                                <a:srgbClr val="FF0000"/>
                              </a:solidFill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	</m:t>
                          </m:r>
                          <m: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 smtClean="0">
                              <a:solidFill>
                                <a:srgbClr val="FF0000"/>
                              </a:solidFill>
                            </a:rPr>
                            <m:t>b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754" y="2587072"/>
                <a:ext cx="1736694" cy="922047"/>
              </a:xfrm>
              <a:prstGeom prst="rect">
                <a:avLst/>
              </a:prstGeom>
              <a:blipFill>
                <a:blip r:embed="rId5"/>
                <a:stretch>
                  <a:fillRect t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79493" y="2757277"/>
                <a:ext cx="3205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" pitchFamily="2" charset="0"/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𝑥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GB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6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</a:t>
                </a:r>
                <a:r>
                  <a:rPr lang="en-GB" sz="2400" i="1" dirty="0">
                    <a:latin typeface="Times" pitchFamily="2" charset="0"/>
                    <a:ea typeface="Cambria Math" panose="02040503050406030204" pitchFamily="18" charset="0"/>
                  </a:rPr>
                  <a:t>x</a:t>
                </a:r>
                <a:r>
                  <a:rPr lang="en-GB" sz="2400" dirty="0">
                    <a:latin typeface="Times" pitchFamily="2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5 </a:t>
                </a:r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493" y="2757277"/>
                <a:ext cx="3205871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1184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87514" y="3548650"/>
                <a:ext cx="10267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a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7514" y="3548650"/>
                <a:ext cx="1026756" cy="461665"/>
              </a:xfrm>
              <a:prstGeom prst="rect">
                <a:avLst/>
              </a:prstGeom>
              <a:blipFill>
                <a:blip r:embed="rId7"/>
                <a:stretch>
                  <a:fillRect t="-7895" r="-6098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755739" y="2073505"/>
                <a:ext cx="3180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Times" pitchFamily="2" charset="0"/>
                  </a:rPr>
                  <a:t>    7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Times" pitchFamily="2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  <a:ea typeface="Cambria Math" panose="02040503050406030204" pitchFamily="18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Times" pitchFamily="2" charset="0"/>
                  </a:rPr>
                  <a:t>5 </a:t>
                </a:r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2073505"/>
                <a:ext cx="3180498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688430" y="4088675"/>
                <a:ext cx="10267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8430" y="4088675"/>
                <a:ext cx="1026756" cy="461665"/>
              </a:xfrm>
              <a:prstGeom prst="rect">
                <a:avLst/>
              </a:prstGeom>
              <a:blipFill>
                <a:blip r:embed="rId9"/>
                <a:stretch>
                  <a:fillRect t="-8108" r="-609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966136" y="4156826"/>
                <a:ext cx="39244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p(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q(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1) 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136" y="4156826"/>
                <a:ext cx="3924437" cy="461665"/>
              </a:xfrm>
              <a:prstGeom prst="rect">
                <a:avLst/>
              </a:prstGeom>
              <a:blipFill>
                <a:blip r:embed="rId10"/>
                <a:stretch>
                  <a:fillRect l="-1618"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29252" y="4808590"/>
                <a:ext cx="41753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2(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a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 </a:t>
                </a:r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52" y="4808590"/>
                <a:ext cx="4175374" cy="461665"/>
              </a:xfrm>
              <a:prstGeom prst="rect">
                <a:avLst/>
              </a:prstGeom>
              <a:blipFill>
                <a:blip r:embed="rId11"/>
                <a:stretch>
                  <a:fillRect l="-2121" t="-135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779493" y="5441347"/>
                <a:ext cx="49864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US" sz="2400" dirty="0"/>
                  <a:t>(3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b)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9(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1) 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493" y="5441347"/>
                <a:ext cx="4986466" cy="461665"/>
              </a:xfrm>
              <a:prstGeom prst="rect">
                <a:avLst/>
              </a:prstGeom>
              <a:blipFill>
                <a:blip r:embed="rId12"/>
                <a:stretch>
                  <a:fillRect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029252" y="5906860"/>
                <a:ext cx="4746072" cy="879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/>
                            <m:t>2</m:t>
                          </m:r>
                          <m:r>
                            <m:rPr>
                              <m:nor/>
                            </m:rP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dirty="0" smtClean="0">
                              <a:solidFill>
                                <a:schemeClr val="tx1"/>
                              </a:solidFill>
                            </a:rPr>
                            <m:t>a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m:t>6</m:t>
                          </m:r>
                        </m:den>
                      </m:f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a:rPr lang="en-US" sz="2400" i="1">
                          <a:latin typeface="Cambria Math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>
                              <a:latin typeface="Cambria Math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dirty="0" smtClean="0"/>
                            <m:t>b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/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52" y="5906860"/>
                <a:ext cx="4746072" cy="879343"/>
              </a:xfrm>
              <a:prstGeom prst="rect">
                <a:avLst/>
              </a:prstGeom>
              <a:blipFill>
                <a:blip r:embed="rId13"/>
                <a:stretch>
                  <a:fillRect l="-26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58464" y="4426130"/>
                <a:ext cx="1715534" cy="8794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464" y="4426130"/>
                <a:ext cx="1715534" cy="879472"/>
              </a:xfrm>
              <a:prstGeom prst="rect">
                <a:avLst/>
              </a:prstGeom>
              <a:blipFill>
                <a:blip r:embed="rId14"/>
                <a:stretch>
                  <a:fillRect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707283" y="5169599"/>
                <a:ext cx="2117353" cy="8794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15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	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GB" sz="2400" b="0" dirty="0" smtClean="0">
                              <a:solidFill>
                                <a:srgbClr val="FF0000"/>
                              </a:solidFill>
                            </a:rPr>
                            <m:t>b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7283" y="5169599"/>
                <a:ext cx="2117353" cy="879472"/>
              </a:xfrm>
              <a:prstGeom prst="rect">
                <a:avLst/>
              </a:prstGeom>
              <a:blipFill>
                <a:blip r:embed="rId15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746300" y="5978657"/>
                <a:ext cx="1628972" cy="8793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b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6300" y="5978657"/>
                <a:ext cx="1628972" cy="879343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748099" y="5166263"/>
                <a:ext cx="1428083" cy="8793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b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8099" y="5166263"/>
                <a:ext cx="1428083" cy="879343"/>
              </a:xfrm>
              <a:prstGeom prst="rect">
                <a:avLst/>
              </a:prstGeom>
              <a:blipFill>
                <a:blip r:embed="rId17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68798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221" y="1030131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222" y="3367456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  <a:hlinkClick r:id="rId2"/>
              </a:rPr>
              <a:t>here</a:t>
            </a:r>
            <a:endParaRPr lang="en-US" altLang="en-US" sz="2400" b="1" dirty="0">
              <a:solidFill>
                <a:srgbClr val="FFC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221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509120"/>
            <a:ext cx="99972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  <a:hlinkClick r:id="rId3"/>
              </a:rPr>
              <a:t>here</a:t>
            </a:r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1909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Fractions: Part 1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257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38624" y="922337"/>
                <a:ext cx="9645335" cy="5561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To add or subtract fractions, we first need a common denominator.</a:t>
                </a:r>
              </a:p>
              <a:p>
                <a:r>
                  <a:rPr lang="en-GB" sz="2400" dirty="0"/>
                  <a:t>For example:			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/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5</m:t>
                        </m:r>
                      </m:den>
                    </m:f>
                  </m:oMath>
                </a14:m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/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										</a:t>
                </a:r>
              </a:p>
              <a:p>
                <a:pPr algn="ctr"/>
                <a:endParaRPr lang="en-GB" sz="2400" dirty="0"/>
              </a:p>
              <a:p>
                <a:r>
                  <a:rPr lang="en-GB" sz="2400" dirty="0"/>
                  <a:t>The same is true, when working with algebraic fractions. For example: Express	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1" dirty="0" smtClean="0">
                            <a:latin typeface="Times" pitchFamily="2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/>
                          <m:t>6</m:t>
                        </m:r>
                      </m:den>
                    </m:f>
                  </m:oMath>
                </a14:m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1" dirty="0" smtClean="0">
                            <a:latin typeface="Times" pitchFamily="2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/>
                          <m:t>4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	as a single fraction.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					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											</a:t>
                </a:r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											</a:t>
                </a:r>
              </a:p>
              <a:p>
                <a:endParaRPr lang="en-US" sz="2400" dirty="0"/>
              </a:p>
              <a:p>
                <a:pPr algn="ctr"/>
                <a:endParaRPr lang="en-GB" sz="2400" i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624" y="922337"/>
                <a:ext cx="9645335" cy="5561651"/>
              </a:xfrm>
              <a:prstGeom prst="rect">
                <a:avLst/>
              </a:prstGeom>
              <a:blipFill>
                <a:blip r:embed="rId3"/>
                <a:stretch>
                  <a:fillRect l="-1054" t="-911" r="-1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83162" y="5605663"/>
                <a:ext cx="2217216" cy="793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162" y="5605663"/>
                <a:ext cx="2217216" cy="793551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951141" y="4729321"/>
                <a:ext cx="1081258" cy="797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/>
                            <m:t>10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/>
                            <m:t>24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141" y="4729321"/>
                <a:ext cx="1081258" cy="79746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261291" y="1325860"/>
                <a:ext cx="1236236" cy="706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15</m:t>
                        </m:r>
                      </m:den>
                    </m:f>
                  </m:oMath>
                </a14:m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15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1291" y="1325860"/>
                <a:ext cx="1236236" cy="70609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88088" y="1969792"/>
                <a:ext cx="804490" cy="801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8088" y="1969792"/>
                <a:ext cx="804490" cy="80124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290333" y="3840619"/>
                <a:ext cx="1236236" cy="7023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4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24</m:t>
                        </m:r>
                      </m:den>
                    </m:f>
                  </m:oMath>
                </a14:m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6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24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333" y="3840619"/>
                <a:ext cx="1236236" cy="702308"/>
              </a:xfrm>
              <a:prstGeom prst="rect">
                <a:avLst/>
              </a:prstGeom>
              <a:blipFill>
                <a:blip r:embed="rId8"/>
                <a:stretch>
                  <a:fillRect l="-1020" r="-1020"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 bwMode="auto">
          <a:xfrm>
            <a:off x="6672064" y="5605663"/>
            <a:ext cx="1728192" cy="991689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1354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4" grpId="0"/>
      <p:bldP spid="5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Fractions: Part 1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" y="68257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38624" y="922337"/>
                <a:ext cx="9645335" cy="57461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Further example:	</a:t>
                </a:r>
              </a:p>
              <a:p>
                <a:r>
                  <a:rPr lang="en-GB" sz="2400" dirty="0"/>
                  <a:t>Express:			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/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1" dirty="0" smtClean="0">
                            <a:latin typeface="Times" pitchFamily="2" charset="0"/>
                          </a:rPr>
                          <m:t>x</m:t>
                        </m:r>
                      </m:den>
                    </m:f>
                  </m:oMath>
                </a14:m>
                <a:r>
                  <a:rPr lang="en-GB" sz="2400" i="1" dirty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/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1" dirty="0" smtClean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/>
                          <m:t> 4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	</m:t>
                    </m:r>
                  </m:oMath>
                </a14:m>
                <a:r>
                  <a:rPr lang="en-GB" sz="2400" dirty="0"/>
                  <a:t> 	as a single fraction.</a:t>
                </a:r>
              </a:p>
              <a:p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					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den>
                    </m:f>
                  </m:oMath>
                </a14:m>
                <a:r>
                  <a:rPr lang="en-GB" sz="2400" i="1" dirty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/>
                          <m:t> 4</m:t>
                        </m:r>
                      </m:den>
                    </m:f>
                  </m:oMath>
                </a14:m>
                <a:r>
                  <a:rPr lang="en-GB" sz="2400" dirty="0"/>
                  <a:t> 		</a:t>
                </a:r>
              </a:p>
              <a:p>
                <a:pPr algn="ctr"/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								 											</a:t>
                </a:r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											</a:t>
                </a:r>
              </a:p>
              <a:p>
                <a:endParaRPr lang="en-US" sz="2400" dirty="0"/>
              </a:p>
              <a:p>
                <a:pPr algn="ctr"/>
                <a:endParaRPr lang="en-GB" sz="2400" i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624" y="922337"/>
                <a:ext cx="9645335" cy="5746188"/>
              </a:xfrm>
              <a:prstGeom prst="rect">
                <a:avLst/>
              </a:prstGeom>
              <a:blipFill>
                <a:blip r:embed="rId3"/>
                <a:stretch>
                  <a:fillRect l="-1054" t="-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440831" y="4603119"/>
                <a:ext cx="1804789" cy="8622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 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 4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831" y="4603119"/>
                <a:ext cx="1804789" cy="862224"/>
              </a:xfrm>
              <a:prstGeom prst="rect">
                <a:avLst/>
              </a:prstGeom>
              <a:blipFill>
                <a:blip r:embed="rId4"/>
                <a:stretch>
                  <a:fillRect t="-2899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396877" y="2601655"/>
                <a:ext cx="3697486" cy="865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/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 4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 4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)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i="1" dirty="0"/>
                        <m:t> 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/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 4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877" y="2601655"/>
                <a:ext cx="3697486" cy="865109"/>
              </a:xfrm>
              <a:prstGeom prst="rect">
                <a:avLst/>
              </a:prstGeom>
              <a:blipFill>
                <a:blip r:embed="rId5"/>
                <a:stretch>
                  <a:fillRect t="-4348" b="-10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261291" y="3568138"/>
                <a:ext cx="4010462" cy="865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/>
                            <m:t>3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 4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)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i="1" dirty="0"/>
                        <m:t> 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/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 4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1291" y="3568138"/>
                <a:ext cx="4010462" cy="865109"/>
              </a:xfrm>
              <a:prstGeom prst="rect">
                <a:avLst/>
              </a:prstGeom>
              <a:blipFill>
                <a:blip r:embed="rId6"/>
                <a:stretch>
                  <a:fillRect t="-4348" b="-115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438624" y="2109842"/>
                <a:ext cx="77369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In this case, the common denominator will be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4</m:t>
                    </m:r>
                  </m:oMath>
                </a14:m>
                <a:r>
                  <a:rPr lang="en-US" sz="2400" dirty="0"/>
                  <a:t>)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624" y="2109842"/>
                <a:ext cx="7736990" cy="461665"/>
              </a:xfrm>
              <a:prstGeom prst="rect">
                <a:avLst/>
              </a:prstGeom>
              <a:blipFill>
                <a:blip r:embed="rId7"/>
                <a:stretch>
                  <a:fillRect l="-1314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 bwMode="auto">
          <a:xfrm>
            <a:off x="7440830" y="4551736"/>
            <a:ext cx="2036153" cy="110951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2949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9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3" y="4669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4697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            Simplify each expression: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680176" y="1964737"/>
                <a:ext cx="2292166" cy="9080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4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3)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76" y="1964737"/>
                <a:ext cx="2292166" cy="908069"/>
              </a:xfrm>
              <a:prstGeom prst="rect">
                <a:avLst/>
              </a:prstGeom>
              <a:blipFill>
                <a:blip r:embed="rId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47000" y="3951154"/>
                <a:ext cx="4104456" cy="703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GB" sz="2400" b="0" i="1" dirty="0" smtClean="0">
                            <a:latin typeface="Times" pitchFamily="2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den>
                    </m:f>
                  </m:oMath>
                </a14:m>
                <a:r>
                  <a:rPr lang="en-GB" sz="2400" i="1" dirty="0">
                    <a:latin typeface="Times" pitchFamily="2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4</m:t>
                        </m:r>
                      </m:den>
                    </m:f>
                  </m:oMath>
                </a14:m>
                <a:r>
                  <a:rPr lang="en-GB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Times" pitchFamily="2" charset="0"/>
                  </a:rPr>
                  <a:t> 		</a:t>
                </a:r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000" y="3951154"/>
                <a:ext cx="4104456" cy="703269"/>
              </a:xfrm>
              <a:prstGeom prst="rect">
                <a:avLst/>
              </a:prstGeom>
              <a:blipFill>
                <a:blip r:embed="rId4"/>
                <a:stretch>
                  <a:fillRect l="-1543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32177" y="2787275"/>
                <a:ext cx="2215222" cy="9392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177" y="2787275"/>
                <a:ext cx="2215222" cy="9392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29724" y="2945128"/>
                <a:ext cx="3205871" cy="703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4</m:t>
                        </m:r>
                      </m:den>
                    </m:f>
                  </m:oMath>
                </a14:m>
                <a:r>
                  <a:rPr lang="en-GB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		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9724" y="2945128"/>
                <a:ext cx="3205871" cy="703269"/>
              </a:xfrm>
              <a:prstGeom prst="rect">
                <a:avLst/>
              </a:prstGeom>
              <a:blipFill>
                <a:blip r:embed="rId6"/>
                <a:stretch>
                  <a:fillRect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058864" y="3815631"/>
                <a:ext cx="1480469" cy="9392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4)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8864" y="3815631"/>
                <a:ext cx="1480469" cy="9392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15156" y="2093949"/>
                <a:ext cx="3180498" cy="703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4</m:t>
                        </m:r>
                      </m:den>
                    </m:f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		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5156" y="2093949"/>
                <a:ext cx="3180498" cy="703269"/>
              </a:xfrm>
              <a:prstGeom prst="rect">
                <a:avLst/>
              </a:prstGeom>
              <a:blipFill>
                <a:blip r:embed="rId8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729724" y="4830396"/>
                <a:ext cx="3924437" cy="703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1" dirty="0" smtClean="0">
                            <a:latin typeface="Times" pitchFamily="2" charset="0"/>
                          </a:rPr>
                          <m:t>x</m:t>
                        </m:r>
                      </m:den>
                    </m:f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4</m:t>
                        </m:r>
                      </m:den>
                    </m:f>
                  </m:oMath>
                </a14:m>
                <a:r>
                  <a:rPr lang="en-GB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Times" pitchFamily="2" charset="0"/>
                  </a:rPr>
                  <a:t> 		</a:t>
                </a:r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9724" y="4830396"/>
                <a:ext cx="3924437" cy="703269"/>
              </a:xfrm>
              <a:prstGeom prst="rect">
                <a:avLst/>
              </a:prstGeom>
              <a:blipFill>
                <a:blip r:embed="rId9"/>
                <a:stretch>
                  <a:fillRect l="-324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710530" y="5819213"/>
                <a:ext cx="4175374" cy="703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7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den>
                    </m:f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GB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Times" pitchFamily="2" charset="0"/>
                  </a:rPr>
                  <a:t> 		</a:t>
                </a:r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530" y="5819213"/>
                <a:ext cx="4175374" cy="703269"/>
              </a:xfrm>
              <a:prstGeom prst="rect">
                <a:avLst/>
              </a:prstGeom>
              <a:blipFill>
                <a:blip r:embed="rId10"/>
                <a:stretch>
                  <a:fillRect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111459" y="4849280"/>
                <a:ext cx="3582377" cy="943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(6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4)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459" y="4849280"/>
                <a:ext cx="3582377" cy="943463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787710" y="5715530"/>
                <a:ext cx="2117353" cy="943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	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19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7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7710" y="5715530"/>
                <a:ext cx="2117353" cy="943463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1956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10" grpId="0"/>
      <p:bldP spid="12" grpId="0"/>
      <p:bldP spid="9" grpId="0"/>
      <p:bldP spid="14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</a:t>
            </a:r>
            <a:r>
              <a:rPr lang="en-US" altLang="en-US" sz="3000" b="1" dirty="0"/>
              <a:t> 2: </a:t>
            </a:r>
            <a:r>
              <a:rPr lang="en-US" altLang="en-US" sz="2800" b="1" dirty="0"/>
              <a:t>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3315010"/>
            <a:ext cx="99972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  <a:hlinkClick r:id="rId2"/>
              </a:rPr>
              <a:t>here</a:t>
            </a:r>
            <a:endParaRPr lang="en-US" altLang="en-US" sz="2400" b="1" dirty="0">
              <a:solidFill>
                <a:srgbClr val="FFC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114" y="4509120"/>
            <a:ext cx="997411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  <a:hlinkClick r:id="rId3"/>
              </a:rPr>
              <a:t>here</a:t>
            </a:r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90250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Fractions: Part 2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27665" y="836712"/>
                <a:ext cx="9645335" cy="5673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Some algebraic fractions can be easily simplified if </a:t>
                </a:r>
              </a:p>
              <a:p>
                <a:pPr algn="ctr"/>
                <a:r>
                  <a:rPr lang="en-GB" sz="2400" dirty="0"/>
                  <a:t>the numerator and the denominator are first factorised. </a:t>
                </a:r>
              </a:p>
              <a:p>
                <a:endParaRPr lang="en-GB" sz="2400" dirty="0"/>
              </a:p>
              <a:p>
                <a:pPr algn="ctr"/>
                <a:r>
                  <a:rPr lang="en-GB" sz="2400" dirty="0"/>
                  <a:t>For example, simplify:									</a:t>
                </a:r>
              </a:p>
              <a:p>
                <a:endParaRPr lang="en-GB" sz="2400" dirty="0"/>
              </a:p>
              <a:p>
                <a:pPr algn="ctr"/>
                <a:r>
                  <a:rPr lang="en-GB" sz="2400" dirty="0"/>
                  <a:t>Both the top and bottom of the fraction can be factorised to give:</a:t>
                </a:r>
              </a:p>
              <a:p>
                <a:r>
                  <a:rPr lang="en-GB" sz="2400" dirty="0"/>
                  <a:t>								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			</a:t>
                </a:r>
              </a:p>
              <a:p>
                <a:r>
                  <a:rPr lang="en-GB" sz="2400" dirty="0"/>
                  <a:t>			</a:t>
                </a:r>
              </a:p>
              <a:p>
                <a:r>
                  <a:rPr lang="en-GB" sz="2400" dirty="0"/>
                  <a:t>			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smtClean="0"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b="0" i="0" smtClean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GB" sz="2400" b="0" i="1" dirty="0" smtClean="0">
                            <a:latin typeface="Times" pitchFamily="2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sz="2400" b="0" dirty="0" smtClean="0"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3)</m:t>
                        </m:r>
                      </m:num>
                      <m:den>
                        <m:eqArr>
                          <m:eqArrPr>
                            <m:ctrlPr>
                              <a:rPr lang="en-GB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nor/>
                              </m:rPr>
                              <a:rPr lang="en-GB" sz="2400" b="0" i="0" dirty="0" smtClean="0">
                                <a:latin typeface="Times" pitchFamily="2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GB" sz="2400" dirty="0">
                                <a:latin typeface="Times" pitchFamily="2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sz="2400" i="1" dirty="0">
                                <a:latin typeface="Times" pitchFamily="2" charset="0"/>
                              </a:rPr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sz="2400" dirty="0">
                                <a:latin typeface="Times" pitchFamily="2" charset="0"/>
                              </a:rPr>
                              <m:t>	</m:t>
                            </m:r>
                            <m:r>
                              <a:rPr lang="en-GB" sz="24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GB" sz="2400" b="0" i="0" dirty="0" smtClean="0">
                                <a:latin typeface="Times" pitchFamily="2" charset="0"/>
                              </a:rPr>
                              <m:t> 2)(</m:t>
                            </m:r>
                            <m:r>
                              <m:rPr>
                                <m:nor/>
                              </m:rPr>
                              <a:rPr lang="en-GB" sz="2400" i="1" dirty="0">
                                <a:latin typeface="Times" pitchFamily="2" charset="0"/>
                              </a:rPr>
                              <m:t>x</m:t>
                            </m:r>
                            <m:r>
                              <m:rPr>
                                <m:nor/>
                              </m:rPr>
                              <a:rPr lang="en-GB" sz="2400" dirty="0">
                                <a:latin typeface="Times" pitchFamily="2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4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nor/>
                              </m:rPr>
                              <a:rPr lang="en-GB" sz="2400" dirty="0">
                                <a:latin typeface="Times" pitchFamily="2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GB" sz="2400" b="0" i="0" dirty="0" smtClean="0">
                                <a:latin typeface="Times" pitchFamily="2" charset="0"/>
                              </a:rPr>
                              <m:t>3)</m:t>
                            </m:r>
                          </m:e>
                          <m:e/>
                          <m:e/>
                        </m:eqArr>
                      </m:den>
                    </m:f>
                  </m:oMath>
                </a14:m>
                <a:r>
                  <a:rPr lang="en-GB" sz="2400" dirty="0"/>
                  <a:t>				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665" y="836712"/>
                <a:ext cx="9645335" cy="5673413"/>
              </a:xfrm>
              <a:prstGeom prst="rect">
                <a:avLst/>
              </a:prstGeom>
              <a:blipFill>
                <a:blip r:embed="rId3"/>
                <a:stretch>
                  <a:fillRect t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992915" y="5413645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915" y="5413645"/>
                <a:ext cx="498855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138350" y="1683245"/>
                <a:ext cx="1984389" cy="977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8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8350" y="1683245"/>
                <a:ext cx="1984389" cy="977832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15912" y="3201770"/>
                <a:ext cx="2030709" cy="1369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8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6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912" y="3201770"/>
                <a:ext cx="2030709" cy="13694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39568" y="5130660"/>
                <a:ext cx="1148648" cy="977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2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9568" y="5130660"/>
                <a:ext cx="1148648" cy="977832"/>
              </a:xfrm>
              <a:prstGeom prst="rect">
                <a:avLst/>
              </a:prstGeom>
              <a:blipFill>
                <a:blip r:embed="rId7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27664" y="4314683"/>
                <a:ext cx="922137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/>
                  <a:t>The term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3)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appears as a factor on both the top and bottom </a:t>
                </a:r>
              </a:p>
              <a:p>
                <a:pPr algn="ctr"/>
                <a:r>
                  <a:rPr lang="en-GB" sz="2400" dirty="0"/>
                  <a:t>of the fraction so it cancels to give: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664" y="4314683"/>
                <a:ext cx="9221371" cy="830997"/>
              </a:xfrm>
              <a:prstGeom prst="rect">
                <a:avLst/>
              </a:prstGeom>
              <a:blipFill>
                <a:blip r:embed="rId8"/>
                <a:stretch>
                  <a:fillRect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378345" y="6267139"/>
            <a:ext cx="5012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No further simplification is possible.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540576" y="3178686"/>
                <a:ext cx="2369110" cy="977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smtClean="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3)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2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3)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0576" y="3178686"/>
                <a:ext cx="2369110" cy="977832"/>
              </a:xfrm>
              <a:prstGeom prst="rect">
                <a:avLst/>
              </a:prstGeom>
              <a:blipFill>
                <a:blip r:embed="rId9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933031" y="3471010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3031" y="3471010"/>
                <a:ext cx="498855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 bwMode="auto">
          <a:xfrm flipH="1">
            <a:off x="5822672" y="5335973"/>
            <a:ext cx="823949" cy="24720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flipH="1">
            <a:off x="5874090" y="5634133"/>
            <a:ext cx="863906" cy="23479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Rectangle 23"/>
          <p:cNvSpPr/>
          <p:nvPr/>
        </p:nvSpPr>
        <p:spPr bwMode="auto">
          <a:xfrm>
            <a:off x="7599884" y="5145680"/>
            <a:ext cx="1448410" cy="1056859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5350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  <p:bldP spid="10" grpId="0"/>
      <p:bldP spid="11" grpId="0"/>
      <p:bldP spid="12" grpId="0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Fractions: Part 2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661" y="139646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82006" y="922589"/>
                <a:ext cx="9645335" cy="4677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b="1" dirty="0"/>
                  <a:t>Example 1: </a:t>
                </a:r>
              </a:p>
              <a:p>
                <a:r>
                  <a:rPr lang="en-GB" sz="2400" dirty="0"/>
                  <a:t>Simplify:									</a:t>
                </a:r>
              </a:p>
              <a:p>
                <a:endParaRPr lang="en-GB" sz="2400" dirty="0"/>
              </a:p>
              <a:p>
                <a:pPr>
                  <a:spcBef>
                    <a:spcPts val="1200"/>
                  </a:spcBef>
                </a:pPr>
                <a:r>
                  <a:rPr lang="en-GB" sz="2400" b="1" dirty="0"/>
                  <a:t>Solution:</a:t>
                </a:r>
                <a:r>
                  <a:rPr lang="en-GB" sz="2400" dirty="0"/>
                  <a:t> First multiply together the fractions to give:</a:t>
                </a:r>
              </a:p>
              <a:p>
                <a:r>
                  <a:rPr lang="en-GB" sz="2400" dirty="0"/>
                  <a:t>				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			</a:t>
                </a:r>
              </a:p>
              <a:p>
                <a:r>
                  <a:rPr lang="en-GB" sz="2400" dirty="0"/>
                  <a:t>			</a:t>
                </a:r>
              </a:p>
              <a:p>
                <a:r>
                  <a:rPr lang="en-GB" sz="2400" dirty="0"/>
                  <a:t>	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m:rPr>
                            <m:nor/>
                          </m:rPr>
                          <a:rPr lang="en-GB" sz="2400"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4)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4)</m:t>
                        </m:r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baseline="30000" dirty="0">
                            <a:latin typeface="Times" pitchFamily="2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</m:den>
                    </m:f>
                  </m:oMath>
                </a14:m>
                <a:r>
                  <a:rPr lang="en-GB" sz="2400" dirty="0"/>
                  <a:t>			</a:t>
                </a:r>
                <a:r>
                  <a:rPr lang="en-GB" sz="2400" dirty="0">
                    <a:latin typeface="Times" pitchFamily="2" charset="0"/>
                  </a:rPr>
                  <a:t>	</a:t>
                </a:r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2006" y="922589"/>
                <a:ext cx="9645335" cy="4677050"/>
              </a:xfrm>
              <a:prstGeom prst="rect">
                <a:avLst/>
              </a:prstGeom>
              <a:blipFill>
                <a:blip r:embed="rId3"/>
                <a:stretch>
                  <a:fillRect l="-920" t="-1084" b="-1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070928" y="4946937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0928" y="4946937"/>
                <a:ext cx="498855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928699" y="4786426"/>
                <a:ext cx="1541384" cy="8565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chemeClr val="tx1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m:t>4</m:t>
                          </m:r>
                          <m: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b="0" i="0" baseline="30000" dirty="0" smtClean="0">
                              <a:solidFill>
                                <a:schemeClr val="tx1"/>
                              </a:solidFill>
                              <a:latin typeface="Times" pitchFamily="2" charset="0"/>
                            </a:rPr>
                            <m:t>3 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8699" y="4786426"/>
                <a:ext cx="1541384" cy="856517"/>
              </a:xfrm>
              <a:prstGeom prst="rect">
                <a:avLst/>
              </a:prstGeom>
              <a:blipFill>
                <a:blip r:embed="rId5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13571" y="2792549"/>
                <a:ext cx="9912424" cy="876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bracket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>
                        <a:latin typeface="Times" pitchFamily="2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dirty="0"/>
                      <m:t>	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16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</m:oMath>
                </a14:m>
                <a:r>
                  <a:rPr lang="en-GB" sz="2400" dirty="0"/>
                  <a:t> can be factorised using the </a:t>
                </a:r>
                <a:r>
                  <a:rPr lang="en-GB" sz="2400" i="1" dirty="0"/>
                  <a:t>difference of two squares, </a:t>
                </a:r>
                <a:r>
                  <a:rPr lang="en-GB" sz="2400" dirty="0"/>
                  <a:t>to give: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571" y="2792549"/>
                <a:ext cx="9912424" cy="876074"/>
              </a:xfrm>
              <a:prstGeom prst="rect">
                <a:avLst/>
              </a:prstGeom>
              <a:blipFill>
                <a:blip r:embed="rId6"/>
                <a:stretch>
                  <a:fillRect l="-896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613571" y="6267445"/>
            <a:ext cx="5012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No further simplification is possible.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897975" y="1890609"/>
                <a:ext cx="1849160" cy="9980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16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baseline="30000" dirty="0"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7975" y="1890609"/>
                <a:ext cx="1849160" cy="998030"/>
              </a:xfrm>
              <a:prstGeom prst="rect">
                <a:avLst/>
              </a:prstGeom>
              <a:blipFill>
                <a:blip r:embed="rId7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 bwMode="auto">
          <a:xfrm flipH="1">
            <a:off x="5981467" y="4899539"/>
            <a:ext cx="823949" cy="24720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flipH="1">
            <a:off x="5232094" y="5235454"/>
            <a:ext cx="863906" cy="23479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Rectangle 23"/>
          <p:cNvSpPr/>
          <p:nvPr/>
        </p:nvSpPr>
        <p:spPr bwMode="auto">
          <a:xfrm>
            <a:off x="7998439" y="5747974"/>
            <a:ext cx="1448410" cy="99494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92912" y="1356724"/>
                <a:ext cx="2241319" cy="7552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latin typeface="Times" pitchFamily="2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16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b="0" i="0" baseline="30000" dirty="0" smtClean="0">
                            <a:latin typeface="Times" pitchFamily="2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</m:den>
                    </m:f>
                  </m:oMath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912" y="1356724"/>
                <a:ext cx="2241319" cy="755271"/>
              </a:xfrm>
              <a:prstGeom prst="rect">
                <a:avLst/>
              </a:prstGeom>
              <a:blipFill>
                <a:blip r:embed="rId8"/>
                <a:stretch>
                  <a:fillRect t="-166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703958" y="3426316"/>
                <a:ext cx="2531013" cy="9980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4)(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4)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baseline="30000" dirty="0"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958" y="3426316"/>
                <a:ext cx="2531013" cy="99803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004984" y="3470631"/>
                <a:ext cx="1849160" cy="9980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16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4)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baseline="30000" dirty="0"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984" y="3470631"/>
                <a:ext cx="1849160" cy="99803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979179" y="3723790"/>
                <a:ext cx="5625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179" y="3723790"/>
                <a:ext cx="562534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89221" y="5686268"/>
                <a:ext cx="1148173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term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>
                        <a:latin typeface="Times" pitchFamily="2" charset="0"/>
                      </a:rPr>
                      <m:t>2</m:t>
                    </m:r>
                  </m:oMath>
                </a14:m>
                <a:r>
                  <a:rPr lang="en-GB" sz="2400" dirty="0"/>
                  <a:t> can be cancelled to give: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221" y="5686268"/>
                <a:ext cx="11481730" cy="830997"/>
              </a:xfrm>
              <a:prstGeom prst="rect">
                <a:avLst/>
              </a:prstGeom>
              <a:blipFill>
                <a:blip r:embed="rId13"/>
                <a:stretch>
                  <a:fillRect l="-885" t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90334" y="5641761"/>
                <a:ext cx="1369862" cy="8565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4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0334" y="5641761"/>
                <a:ext cx="1369862" cy="856517"/>
              </a:xfrm>
              <a:prstGeom prst="rect">
                <a:avLst/>
              </a:prstGeom>
              <a:blipFill>
                <a:blip r:embed="rId14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96341" y="4427404"/>
                <a:ext cx="60249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The term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4)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can be cancelled to give:</a:t>
                </a:r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341" y="4427404"/>
                <a:ext cx="6024983" cy="461665"/>
              </a:xfrm>
              <a:prstGeom prst="rect">
                <a:avLst/>
              </a:prstGeom>
              <a:blipFill>
                <a:blip r:embed="rId15"/>
                <a:stretch>
                  <a:fillRect l="-1684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>
            <a:endCxn id="5" idx="1"/>
          </p:cNvCxnSpPr>
          <p:nvPr/>
        </p:nvCxnSpPr>
        <p:spPr bwMode="auto">
          <a:xfrm flipH="1">
            <a:off x="7928699" y="4919230"/>
            <a:ext cx="379236" cy="295455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>
            <a:cxnSpLocks/>
          </p:cNvCxnSpPr>
          <p:nvPr/>
        </p:nvCxnSpPr>
        <p:spPr bwMode="auto">
          <a:xfrm flipV="1">
            <a:off x="8704398" y="5365184"/>
            <a:ext cx="89020" cy="9543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670930" y="5250799"/>
                <a:ext cx="3660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aseline="30000" dirty="0" smtClean="0">
                          <a:solidFill>
                            <a:srgbClr val="FF0000"/>
                          </a:solidFill>
                        </a:rPr>
                        <m:t>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0930" y="5250799"/>
                <a:ext cx="366076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53619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  <p:bldP spid="10" grpId="0"/>
      <p:bldP spid="11" grpId="0"/>
      <p:bldP spid="24" grpId="0" animBg="1"/>
      <p:bldP spid="8" grpId="0"/>
      <p:bldP spid="13" grpId="0"/>
      <p:bldP spid="15" grpId="0"/>
      <p:bldP spid="17" grpId="0"/>
      <p:bldP spid="18" grpId="0"/>
      <p:bldP spid="19" grpId="0"/>
      <p:bldP spid="20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89648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Fractions: Part 2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" y="1107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13571" y="964812"/>
                <a:ext cx="9645335" cy="48927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Example 2: </a:t>
                </a:r>
              </a:p>
              <a:p>
                <a:r>
                  <a:rPr lang="en-GB" sz="2400" dirty="0"/>
                  <a:t>Simplify:									</a:t>
                </a:r>
              </a:p>
              <a:p>
                <a:endParaRPr lang="en-GB" sz="2400" dirty="0"/>
              </a:p>
              <a:p>
                <a:endParaRPr lang="en-GB" sz="2400" dirty="0"/>
              </a:p>
              <a:p>
                <a:pPr>
                  <a:spcAft>
                    <a:spcPts val="0"/>
                  </a:spcAft>
                </a:pPr>
                <a:r>
                  <a:rPr lang="en-GB" sz="2400" b="1" dirty="0"/>
                  <a:t>Solution:</a:t>
                </a:r>
                <a:r>
                  <a:rPr lang="en-GB" sz="2400" dirty="0"/>
                  <a:t> So we now have a multiplication:</a:t>
                </a:r>
              </a:p>
              <a:p>
                <a:pPr>
                  <a:spcBef>
                    <a:spcPts val="0"/>
                  </a:spcBef>
                </a:pPr>
                <a:r>
                  <a:rPr lang="en-GB" sz="2400" dirty="0"/>
                  <a:t>				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			</a:t>
                </a:r>
              </a:p>
              <a:p>
                <a:r>
                  <a:rPr lang="en-GB" sz="2400" dirty="0"/>
                  <a:t>			</a:t>
                </a:r>
              </a:p>
              <a:p>
                <a:r>
                  <a:rPr lang="en-GB" sz="2400" dirty="0"/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sz="2400"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b="0" i="1" dirty="0" smtClean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3)</m:t>
                        </m:r>
                        <m:r>
                          <m:rPr>
                            <m:nor/>
                          </m:rPr>
                          <a:rPr lang="en-GB" sz="2400" b="0" i="1" dirty="0" smtClean="0">
                            <a:latin typeface="Times" pitchFamily="2" charset="0"/>
                          </a:rPr>
                          <m:t>  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4)</m:t>
                        </m:r>
                        <m:r>
                          <m:rPr>
                            <m:nor/>
                          </m:rPr>
                          <a:rPr lang="en-GB" sz="2400"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a:rPr lang="en-GB" sz="2400" b="0" i="1" dirty="0" smtClean="0">
                            <a:latin typeface="Cambria Math" charset="0"/>
                          </a:rPr>
                          <m:t> 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4)</m:t>
                        </m:r>
                        <m:r>
                          <m:rPr>
                            <m:nor/>
                          </m:rPr>
                          <a:rPr lang="en-GB" sz="2400"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3)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</m:den>
                    </m:f>
                  </m:oMath>
                </a14:m>
                <a:r>
                  <a:rPr lang="en-GB" sz="2400" dirty="0"/>
                  <a:t>				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571" y="964812"/>
                <a:ext cx="9645335" cy="4892750"/>
              </a:xfrm>
              <a:prstGeom prst="rect">
                <a:avLst/>
              </a:prstGeom>
              <a:blipFill rotWithShape="1">
                <a:blip r:embed="rId3"/>
                <a:stretch>
                  <a:fillRect l="-1011" t="-8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303697" y="5103749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697" y="5103749"/>
                <a:ext cx="498855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990333" y="5063064"/>
                <a:ext cx="21382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400" i="1" dirty="0" smtClean="0"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2)(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2)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0333" y="5063064"/>
                <a:ext cx="2138278" cy="461665"/>
              </a:xfrm>
              <a:prstGeom prst="rect">
                <a:avLst/>
              </a:prstGeom>
              <a:blipFill>
                <a:blip r:embed="rId5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13571" y="4012342"/>
                <a:ext cx="9819133" cy="876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expressions in the brackets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latin typeface="Times" pitchFamily="2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>
                        <a:latin typeface="Times" pitchFamily="2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dirty="0">
                        <a:latin typeface="Times" pitchFamily="2" charset="0"/>
                      </a:rPr>
                      <m:t>	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5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 6</m:t>
                    </m:r>
                    <m:r>
                      <a:rPr lang="en-GB" sz="2400" i="1" dirty="0">
                        <a:latin typeface="Cambria Math" charset="0"/>
                      </a:rPr>
                      <m:t>)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Times" pitchFamily="2" charset="0"/>
                      </a:rPr>
                      <m:t> </m:t>
                    </m:r>
                    <m:r>
                      <a:rPr lang="en-GB" sz="2400" i="1" dirty="0" smtClean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an</m:t>
                    </m:r>
                    <m:r>
                      <m:rPr>
                        <m:nor/>
                      </m:rPr>
                      <a:rPr lang="en-GB" sz="2400" b="0" i="0" dirty="0" smtClean="0"/>
                      <m:t>d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a:rPr lang="en-GB" sz="2400" i="1" dirty="0">
                        <a:latin typeface="Cambria Math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>
                        <a:latin typeface="Times" pitchFamily="2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dirty="0">
                        <a:latin typeface="Times" pitchFamily="2" charset="0"/>
                      </a:rPr>
                      <m:t>	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>
                        <a:latin typeface="Times" pitchFamily="2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2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 8</m:t>
                    </m:r>
                    <m:r>
                      <a:rPr lang="en-GB" sz="2400" i="1" dirty="0">
                        <a:latin typeface="Cambria Math" charset="0"/>
                      </a:rPr>
                      <m:t>) 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can be factorised</a:t>
                </a:r>
                <a:r>
                  <a:rPr lang="en-GB" sz="2400" i="1" dirty="0"/>
                  <a:t> </a:t>
                </a:r>
                <a:r>
                  <a:rPr lang="en-GB" sz="2400" dirty="0"/>
                  <a:t>to give: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571" y="4012342"/>
                <a:ext cx="9819133" cy="876074"/>
              </a:xfrm>
              <a:prstGeom prst="rect">
                <a:avLst/>
              </a:prstGeom>
              <a:blipFill>
                <a:blip r:embed="rId6"/>
                <a:stretch>
                  <a:fillRect l="-904" t="-2857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670190" y="6173990"/>
            <a:ext cx="3658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This can be simplified to: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82956" y="2986234"/>
                <a:ext cx="4165628" cy="9980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smtClean="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6</m:t>
                          </m:r>
                          <m:r>
                            <a:rPr lang="en-GB" sz="2400" b="0" i="1" dirty="0" smtClean="0">
                              <a:latin typeface="Cambria Math" charset="0"/>
                            </a:rPr>
                            <m:t>)  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8</m:t>
                          </m:r>
                          <m:r>
                            <a:rPr lang="en-GB" sz="2400" b="0" i="1" dirty="0" smtClean="0"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4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2400"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2956" y="2986234"/>
                <a:ext cx="4165628" cy="99803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974603" y="3244317"/>
                <a:ext cx="6051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4603" y="3244317"/>
                <a:ext cx="60519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 bwMode="auto">
          <a:xfrm flipH="1">
            <a:off x="4540410" y="5057620"/>
            <a:ext cx="823949" cy="24720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flipH="1">
            <a:off x="5320314" y="5422959"/>
            <a:ext cx="863906" cy="23479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Rectangle 23"/>
          <p:cNvSpPr/>
          <p:nvPr/>
        </p:nvSpPr>
        <p:spPr bwMode="auto">
          <a:xfrm>
            <a:off x="6518784" y="6206529"/>
            <a:ext cx="1448410" cy="54011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160037" y="1317369"/>
                <a:ext cx="3021981" cy="753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+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b="0" i="0" smtClean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8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</m:den>
                    </m:f>
                  </m:oMath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037" y="1317369"/>
                <a:ext cx="3021981" cy="753155"/>
              </a:xfrm>
              <a:prstGeom prst="rect">
                <a:avLst/>
              </a:prstGeom>
              <a:blipFill>
                <a:blip r:embed="rId9"/>
                <a:stretch>
                  <a:fillRect t="-166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613571" y="5635682"/>
            <a:ext cx="11481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Cancelling terms simplifies this expression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11315" y="6255658"/>
                <a:ext cx="146334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 2)</m:t>
                      </m:r>
                      <m:r>
                        <m:rPr>
                          <m:nor/>
                        </m:rPr>
                        <a:rPr lang="en-US" sz="2400" baseline="300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315" y="6255658"/>
                <a:ext cx="1463349" cy="8309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752887" y="3057434"/>
                <a:ext cx="3182281" cy="7522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 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6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4</m:t>
                        </m:r>
                      </m:den>
                    </m:f>
                  </m:oMath>
                </a14:m>
                <a:r>
                  <a:rPr lang="en-US" sz="2400" dirty="0">
                    <a:latin typeface="Times" pitchFamily="2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 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	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 3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	</m:t>
                        </m:r>
                      </m:den>
                    </m:f>
                  </m:oMath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887" y="3057434"/>
                <a:ext cx="3182281" cy="752257"/>
              </a:xfrm>
              <a:prstGeom prst="rect">
                <a:avLst/>
              </a:prstGeom>
              <a:blipFill>
                <a:blip r:embed="rId11"/>
                <a:stretch>
                  <a:fillRect t="-166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 bwMode="auto">
          <a:xfrm flipH="1">
            <a:off x="5381871" y="5057809"/>
            <a:ext cx="823949" cy="24720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flipH="1">
            <a:off x="4476329" y="5427440"/>
            <a:ext cx="823949" cy="24720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3975333" y="2060282"/>
            <a:ext cx="8106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Note: To divide by a fraction, we multiply by its reciprocal.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3947229" y="2037061"/>
            <a:ext cx="5946090" cy="4616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729145" y="1321016"/>
                <a:ext cx="1579278" cy="1089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	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 3</m:t>
                        </m:r>
                      </m:num>
                      <m:den>
                        <m:eqArr>
                          <m:eqArrPr>
                            <m:ctrlP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nor/>
                              </m:rP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Times" pitchFamily="2" charset="0"/>
                              </a:rPr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sz="2400" baseline="30000" dirty="0">
                                <a:solidFill>
                                  <a:srgbClr val="FF0000"/>
                                </a:solidFill>
                                <a:latin typeface="Times" pitchFamily="2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sz="2400" dirty="0">
                                <a:solidFill>
                                  <a:srgbClr val="FF0000"/>
                                </a:solidFill>
                                <a:latin typeface="Times" pitchFamily="2" charset="0"/>
                              </a:rPr>
                              <m:t>	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nor/>
                              </m:rPr>
                              <a:rPr lang="en-GB" sz="2400">
                                <a:solidFill>
                                  <a:srgbClr val="FF0000"/>
                                </a:solidFill>
                                <a:latin typeface="Times" pitchFamily="2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  <a:latin typeface="Times" pitchFamily="2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Times" pitchFamily="2" charset="0"/>
                              </a:rPr>
                              <m:t>x</m:t>
                            </m:r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  <a:latin typeface="Times" pitchFamily="2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  <a:latin typeface="Times" pitchFamily="2" charset="0"/>
                              </a:rPr>
                              <m:t> 8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en-US" sz="2400" dirty="0">
                                <a:solidFill>
                                  <a:srgbClr val="FF0000"/>
                                </a:solidFill>
                                <a:latin typeface="Times" pitchFamily="2" charset="0"/>
                              </a:rPr>
                              <m:t>	</m:t>
                            </m:r>
                          </m:e>
                        </m:eqAr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Times" pitchFamily="2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9145" y="1321016"/>
                <a:ext cx="1579278" cy="1089016"/>
              </a:xfrm>
              <a:prstGeom prst="rect">
                <a:avLst/>
              </a:prstGeom>
              <a:blipFill>
                <a:blip r:embed="rId12"/>
                <a:stretch>
                  <a:fillRect t="-11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59433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2" grpId="0"/>
      <p:bldP spid="5" grpId="0"/>
      <p:bldP spid="9" grpId="0"/>
      <p:bldP spid="10" grpId="0"/>
      <p:bldP spid="11" grpId="0"/>
      <p:bldP spid="12" grpId="0"/>
      <p:bldP spid="24" grpId="0" animBg="1"/>
      <p:bldP spid="8" grpId="0"/>
      <p:bldP spid="19" grpId="0"/>
      <p:bldP spid="3" grpId="0"/>
      <p:bldP spid="21" grpId="0"/>
      <p:bldP spid="22" grpId="0" animBg="1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Fractions: Part 2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9325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13571" y="964812"/>
                <a:ext cx="9645335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Further Example 3: </a:t>
                </a:r>
              </a:p>
              <a:p>
                <a:r>
                  <a:rPr lang="en-GB" sz="2400" dirty="0"/>
                  <a:t>Simplify:									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In this case, the lowest common denominator is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GB" sz="2400" b="0" i="1" dirty="0" smtClean="0"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2</m:t>
                    </m:r>
                    <m:r>
                      <a:rPr lang="en-GB" sz="2400" b="0" i="1" dirty="0" smtClean="0">
                        <a:latin typeface="Cambria Math" charset="0"/>
                      </a:rPr>
                      <m:t>)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  <m:r>
                      <a:rPr lang="en-GB" sz="2400" b="0" i="0" dirty="0" smtClean="0">
                        <a:latin typeface="Cambria Math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GB" sz="2400" b="0" i="1" dirty="0" smtClean="0"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1)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				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			</a:t>
                </a:r>
              </a:p>
              <a:p>
                <a:r>
                  <a:rPr lang="en-GB" sz="2400" dirty="0"/>
                  <a:t>							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571" y="964812"/>
                <a:ext cx="9645335" cy="3785652"/>
              </a:xfrm>
              <a:prstGeom prst="rect">
                <a:avLst/>
              </a:prstGeom>
              <a:blipFill rotWithShape="1">
                <a:blip r:embed="rId3"/>
                <a:stretch>
                  <a:fillRect l="-1011" t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124966" y="5149001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966" y="5149001"/>
                <a:ext cx="498855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718333" y="5119207"/>
            <a:ext cx="2729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And now add: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670190" y="6173990"/>
            <a:ext cx="3847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Which can </a:t>
            </a:r>
            <a:r>
              <a:rPr lang="en-GB" sz="2400"/>
              <a:t>be simplified to: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17718" y="2537066"/>
                <a:ext cx="4908395" cy="10001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smtClean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3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)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1)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2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)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GB" sz="24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1)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dirty="0"/>
                        <m:t> 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smtClean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7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)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)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2)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1)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</m:t>
                          </m:r>
                        </m:den>
                      </m:f>
                      <m:r>
                        <a:rPr lang="en-GB" sz="2400" b="0" i="0" dirty="0" smtClean="0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7718" y="2537066"/>
                <a:ext cx="4908395" cy="100014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02270" y="2802502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2270" y="2802502"/>
                <a:ext cx="498855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 bwMode="auto">
          <a:xfrm>
            <a:off x="6938641" y="5987188"/>
            <a:ext cx="2149712" cy="80268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64501" y="1357189"/>
                <a:ext cx="2241319" cy="7507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b="0" i="0" dirty="0" smtClean="0"/>
                          <m:t> 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/>
                          <m:t>3</m:t>
                        </m:r>
                        <m:r>
                          <m:rPr>
                            <m:nor/>
                          </m:rPr>
                          <a:rPr lang="en-US" sz="2400" dirty="0"/>
                          <m:t>	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a:rPr lang="en-GB" sz="24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/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/>
                          <m:t>	</m:t>
                        </m:r>
                        <m:r>
                          <m:rPr>
                            <m:nor/>
                          </m:rPr>
                          <a:rPr lang="en-GB" sz="2400" dirty="0"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/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a:rPr lang="en-GB" sz="24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/>
                          <m:t>1</m:t>
                        </m:r>
                        <m:r>
                          <m:rPr>
                            <m:nor/>
                          </m:rPr>
                          <a:rPr lang="en-US" sz="2400" dirty="0"/>
                          <m:t>	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4501" y="1357189"/>
                <a:ext cx="2241319" cy="75071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974120" y="5857854"/>
                <a:ext cx="2114233" cy="10001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solidFill>
                                <a:srgbClr val="FF0000"/>
                              </a:solidFill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7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2)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1)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	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4120" y="5857854"/>
                <a:ext cx="2114233" cy="100014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970263" y="2667364"/>
                <a:ext cx="2241319" cy="11200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a:rPr lang="en-GB" sz="24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/>
                          <m:t> 3</m:t>
                        </m:r>
                        <m:r>
                          <m:rPr>
                            <m:nor/>
                          </m:rPr>
                          <a:rPr lang="en-US" sz="2400" dirty="0"/>
                          <m:t>	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a:rPr lang="en-GB" sz="24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/>
                          <m:t> 2</m:t>
                        </m:r>
                      </m:den>
                    </m:f>
                  </m:oMath>
                </a14:m>
                <a:r>
                  <a:rPr lang="en-US" sz="2400" dirty="0"/>
                  <a:t>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dirty="0"/>
                          <m:t>	</m:t>
                        </m:r>
                        <m:r>
                          <m:rPr>
                            <m:nor/>
                          </m:rPr>
                          <a:rPr lang="en-GB" sz="2400" dirty="0"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/>
                          <m:t> 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a:rPr lang="en-GB" sz="2400" b="0" i="1" dirty="0" smtClean="0"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/>
                          <m:t> 1</m:t>
                        </m:r>
                        <m:r>
                          <m:rPr>
                            <m:nor/>
                          </m:rPr>
                          <a:rPr lang="en-US" sz="2400" dirty="0"/>
                          <m:t>	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263" y="2667364"/>
                <a:ext cx="2241319" cy="112005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613571" y="3601798"/>
            <a:ext cx="10169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Now we can expand the brackets in the numerators:</a:t>
            </a:r>
          </a:p>
          <a:p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8031237" y="1058821"/>
            <a:ext cx="40286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Algebraic fractions are added in the same </a:t>
            </a:r>
          </a:p>
          <a:p>
            <a:r>
              <a:rPr lang="en-GB" sz="1600" dirty="0">
                <a:solidFill>
                  <a:srgbClr val="FF0000"/>
                </a:solidFill>
              </a:rPr>
              <a:t>way as ordinary fractions, by using the </a:t>
            </a:r>
          </a:p>
          <a:p>
            <a:r>
              <a:rPr lang="en-GB" sz="1600" dirty="0">
                <a:solidFill>
                  <a:srgbClr val="FF0000"/>
                </a:solidFill>
              </a:rPr>
              <a:t>lowest common denominator.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7950155" y="971930"/>
            <a:ext cx="3948077" cy="986043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23821" y="4000846"/>
                <a:ext cx="4682372" cy="10001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/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2)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1)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dirty="0"/>
                        <m:t> 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/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5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14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2)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 smtClean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1)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3821" y="4000846"/>
                <a:ext cx="4682372" cy="100014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24966" y="4269352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966" y="4269352"/>
                <a:ext cx="498855" cy="46166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11039" y="4987041"/>
                <a:ext cx="3933769" cy="10001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/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3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/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	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5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14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2)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1)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	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039" y="4987041"/>
                <a:ext cx="3933769" cy="100014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6540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24" grpId="0" animBg="1"/>
      <p:bldP spid="8" grpId="0"/>
      <p:bldP spid="19" grpId="0"/>
      <p:bldP spid="3" grpId="0"/>
      <p:bldP spid="4" grpId="0"/>
      <p:bldP spid="21" grpId="0"/>
      <p:bldP spid="22" grpId="0" animBg="1"/>
      <p:bldP spid="13" grpId="0"/>
      <p:bldP spid="15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4754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58626" y="1468223"/>
            <a:ext cx="3677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Simplify each expression: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96648" y="1733984"/>
                <a:ext cx="2662973" cy="977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2)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2)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3)</m:t>
                          </m:r>
                        </m:den>
                      </m:f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648" y="1733984"/>
                <a:ext cx="2662973" cy="977832"/>
              </a:xfrm>
              <a:prstGeom prst="rect">
                <a:avLst/>
              </a:prstGeom>
              <a:blipFill>
                <a:blip r:embed="rId3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898199" y="3533958"/>
                <a:ext cx="4104456" cy="769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latin typeface="Times" pitchFamily="2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9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b="0" i="0" baseline="30000" dirty="0" smtClean="0">
                            <a:latin typeface="Times" pitchFamily="2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4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latin typeface="Times" pitchFamily="2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Times" pitchFamily="2" charset="0"/>
                  </a:rPr>
                  <a:t> 		</a:t>
                </a:r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8199" y="3533958"/>
                <a:ext cx="4104456" cy="769313"/>
              </a:xfrm>
              <a:prstGeom prst="rect">
                <a:avLst/>
              </a:prstGeom>
              <a:blipFill>
                <a:blip r:embed="rId4"/>
                <a:stretch>
                  <a:fillRect t="-1613" b="-1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64458" y="2656889"/>
                <a:ext cx="2433743" cy="977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1)</m:t>
                          </m:r>
                        </m:den>
                      </m:f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458" y="2656889"/>
                <a:ext cx="2433743" cy="977832"/>
              </a:xfrm>
              <a:prstGeom prst="rect">
                <a:avLst/>
              </a:prstGeom>
              <a:blipFill>
                <a:blip r:embed="rId5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692885" y="2802016"/>
                <a:ext cx="1522468" cy="1071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latin typeface="Times" pitchFamily="2" charset="0"/>
                          </a:rPr>
                          <m:t>2</m:t>
                        </m:r>
                        <m:r>
                          <a:rPr lang="en-GB" sz="2400" b="0" i="1" baseline="30000" dirty="0" smtClean="0">
                            <a:latin typeface="Cambria Math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GB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Times" pitchFamily="2" charset="0"/>
                  </a:rPr>
                  <a:t> 		</a:t>
                </a:r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2885" y="2802016"/>
                <a:ext cx="1522468" cy="1071640"/>
              </a:xfrm>
              <a:prstGeom prst="rect">
                <a:avLst/>
              </a:prstGeom>
              <a:blipFill>
                <a:blip r:embed="rId6"/>
                <a:stretch>
                  <a:fillRect t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436243" y="3464591"/>
                <a:ext cx="2826479" cy="977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baseline="300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4)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</m:t>
                          </m:r>
                        </m:den>
                      </m:f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243" y="3464591"/>
                <a:ext cx="2826479" cy="977832"/>
              </a:xfrm>
              <a:prstGeom prst="rect">
                <a:avLst/>
              </a:prstGeom>
              <a:blipFill>
                <a:blip r:embed="rId7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411819" y="1953623"/>
                <a:ext cx="3180498" cy="753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400" b="0" i="0" baseline="30000" dirty="0" smtClean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+ 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6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a:rPr lang="en-GB" sz="2400" b="0" i="1" dirty="0" smtClean="0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8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6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Times" pitchFamily="2" charset="0"/>
                  </a:rPr>
                  <a:t> 		</a:t>
                </a:r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1819" y="1953623"/>
                <a:ext cx="3180498" cy="753411"/>
              </a:xfrm>
              <a:prstGeom prst="rect">
                <a:avLst/>
              </a:prstGeom>
              <a:blipFill>
                <a:blip r:embed="rId8"/>
                <a:stretch>
                  <a:fillRect l="-398" t="-1166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045417" y="2895249"/>
                <a:ext cx="917815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	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5417" y="2895249"/>
                <a:ext cx="917815" cy="50674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727159" y="4420209"/>
                <a:ext cx="3924437" cy="753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/>
                          <m:t>		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a:rPr lang="en-GB" sz="2400" b="0" i="1" dirty="0" smtClean="0">
                            <a:latin typeface="Cambria Math"/>
                          </a:rPr>
                          <m:t> 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/>
                          <m:t> 4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b="0" i="0" baseline="30000" dirty="0" smtClean="0"/>
                          <m:t>3 </m:t>
                        </m:r>
                        <m:r>
                          <m:rPr>
                            <m:nor/>
                          </m:rPr>
                          <a:rPr lang="en-US" sz="2400" dirty="0"/>
                          <m:t>	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b="0" i="0" smtClean="0">
                            <a:latin typeface="Cambria Math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dirty="0"/>
                          <m:t>2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baseline="30000" dirty="0"/>
                          <m:t>2</m:t>
                        </m:r>
                        <m:r>
                          <m:rPr>
                            <m:nor/>
                          </m:rPr>
                          <a:rPr lang="en-US" sz="2400" dirty="0"/>
                          <m:t>	</m:t>
                        </m:r>
                        <m:r>
                          <m:rPr>
                            <m:nor/>
                          </m:rPr>
                          <a:rPr lang="en-GB" sz="2400" dirty="0"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/>
                          <m:t> 3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b="0" i="1" baseline="30000" dirty="0" smtClean="0"/>
                          <m:t>2</m:t>
                        </m:r>
                        <m:r>
                          <a:rPr lang="en-GB" sz="2400" b="0" i="1" dirty="0" smtClean="0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>
                            <a:latin typeface="Cambria Math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dirty="0"/>
                          <m:t>2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a:rPr lang="en-GB" sz="2400" b="0" i="1" dirty="0" smtClean="0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/>
                          <m:t> 8</m:t>
                        </m:r>
                        <m:r>
                          <m:rPr>
                            <m:nor/>
                          </m:rPr>
                          <a:rPr lang="en-US" sz="2400" dirty="0"/>
                          <m:t>	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	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7159" y="4420209"/>
                <a:ext cx="3924437" cy="75341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718436" y="5275964"/>
                <a:ext cx="4175374" cy="7507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a:rPr lang="en-GB" sz="2400" b="0" i="1" dirty="0" smtClean="0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/>
                          <m:t> 3</m:t>
                        </m:r>
                        <m:r>
                          <m:rPr>
                            <m:nor/>
                          </m:rPr>
                          <a:rPr lang="en-US" sz="2400" dirty="0"/>
                          <m:t>	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a:rPr lang="en-GB" sz="2400" b="0" i="1" dirty="0" smtClean="0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/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dirty="0"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/>
                          <m:t> 7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a:rPr lang="en-GB" sz="2400" b="0" i="1" dirty="0" smtClean="0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/>
                          <m:t>6</m:t>
                        </m:r>
                        <m:r>
                          <m:rPr>
                            <m:nor/>
                          </m:rPr>
                          <a:rPr lang="en-US" sz="2400" dirty="0"/>
                          <m:t>	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		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436" y="5275964"/>
                <a:ext cx="4175374" cy="750718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436243" y="4338200"/>
                <a:ext cx="3238515" cy="977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b="0" i="0" baseline="3000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400" baseline="300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3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243" y="4338200"/>
                <a:ext cx="3238515" cy="977832"/>
              </a:xfrm>
              <a:prstGeom prst="rect">
                <a:avLst/>
              </a:prstGeom>
              <a:blipFill>
                <a:blip r:embed="rId12"/>
                <a:stretch>
                  <a:fillRect b="-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764352" y="1782914"/>
                <a:ext cx="2117353" cy="1000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4352" y="1782914"/>
                <a:ext cx="2117353" cy="1000146"/>
              </a:xfrm>
              <a:prstGeom prst="rect">
                <a:avLst/>
              </a:prstGeom>
              <a:blipFill>
                <a:blip r:embed="rId13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674795" y="4346976"/>
                <a:ext cx="2273443" cy="977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baseline="300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3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795" y="4346976"/>
                <a:ext cx="2273443" cy="977832"/>
              </a:xfrm>
              <a:prstGeom prst="rect">
                <a:avLst/>
              </a:prstGeom>
              <a:blipFill>
                <a:blip r:embed="rId1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279751" y="3437696"/>
                <a:ext cx="1480470" cy="9080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	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4)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9751" y="3437696"/>
                <a:ext cx="1480470" cy="908069"/>
              </a:xfrm>
              <a:prstGeom prst="rect">
                <a:avLst/>
              </a:prstGeom>
              <a:blipFill>
                <a:blip r:embed="rId15"/>
                <a:stretch>
                  <a:fillRect r="-85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426743" y="5322167"/>
                <a:ext cx="2494594" cy="753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baseline="300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2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	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18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baseline="300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2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49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)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7)</m:t>
                        </m:r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6)</m:t>
                        </m:r>
                      </m:den>
                    </m:f>
                  </m:oMath>
                </a14:m>
                <a:r>
                  <a:rPr lang="en-US" sz="2400" dirty="0">
                    <a:latin typeface="Times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6743" y="5322167"/>
                <a:ext cx="2494594" cy="753155"/>
              </a:xfrm>
              <a:prstGeom prst="rect">
                <a:avLst/>
              </a:prstGeom>
              <a:blipFill>
                <a:blip r:embed="rId1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992567" y="5324186"/>
                <a:ext cx="3289683" cy="7552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)</m:t>
                        </m:r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7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7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)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7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2567" y="5324186"/>
                <a:ext cx="3289683" cy="755271"/>
              </a:xfrm>
              <a:prstGeom prst="rect">
                <a:avLst/>
              </a:prstGeom>
              <a:blipFill>
                <a:blip r:embed="rId17"/>
                <a:stretch>
                  <a:fillRect l="-1154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47818" y="5995464"/>
                <a:ext cx="1961306" cy="753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	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31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7)</m:t>
                        </m:r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	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6)</m:t>
                        </m:r>
                      </m:den>
                    </m:f>
                  </m:oMath>
                </a14:m>
                <a:r>
                  <a:rPr lang="en-US" sz="2400" dirty="0">
                    <a:latin typeface="Times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818" y="5995464"/>
                <a:ext cx="1961306" cy="753155"/>
              </a:xfrm>
              <a:prstGeom prst="rect">
                <a:avLst/>
              </a:prstGeom>
              <a:blipFill>
                <a:blip r:embed="rId18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32239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7" grpId="0"/>
      <p:bldP spid="18" grpId="0"/>
      <p:bldP spid="8" grpId="0"/>
      <p:bldP spid="11" grpId="0"/>
      <p:bldP spid="15" grpId="0"/>
      <p:bldP spid="16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115" y="1070147"/>
            <a:ext cx="99741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  <a:hlinkClick r:id="rId2"/>
              </a:rPr>
              <a:t>here</a:t>
            </a:r>
            <a:endParaRPr lang="en-US" altLang="en-US" sz="2400" b="1" dirty="0">
              <a:solidFill>
                <a:srgbClr val="FFC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</a:t>
            </a:r>
            <a:r>
              <a:rPr lang="en-US" altLang="en-US" sz="2400" dirty="0" smtClean="0">
                <a:solidFill>
                  <a:srgbClr val="00B050"/>
                </a:solidFill>
              </a:rPr>
              <a:t>to </a:t>
            </a:r>
            <a:r>
              <a:rPr lang="en-US" altLang="en-US" sz="2400" dirty="0">
                <a:solidFill>
                  <a:srgbClr val="00B050"/>
                </a:solidFill>
              </a:rPr>
              <a:t>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115" y="4509120"/>
            <a:ext cx="998688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  <a:hlinkClick r:id="rId3"/>
              </a:rPr>
              <a:t>here</a:t>
            </a:r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99400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Fractions and Quadratic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826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6040" y="849571"/>
            <a:ext cx="964533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Some quadratic equations may be presented in algebraic fraction form. We need to first simplify the fraction, then solve the equation.</a:t>
            </a:r>
          </a:p>
          <a:p>
            <a:endParaRPr lang="en-GB" sz="2400" dirty="0"/>
          </a:p>
          <a:p>
            <a:r>
              <a:rPr lang="en-GB" sz="2400" dirty="0"/>
              <a:t>For example: simplify and solve:       									</a:t>
            </a:r>
          </a:p>
          <a:p>
            <a:pPr algn="ctr"/>
            <a:r>
              <a:rPr lang="en-GB" sz="2400" dirty="0"/>
              <a:t>								</a:t>
            </a:r>
          </a:p>
          <a:p>
            <a:endParaRPr lang="en-GB" sz="2400" dirty="0"/>
          </a:p>
          <a:p>
            <a:r>
              <a:rPr lang="en-GB" sz="2400" dirty="0"/>
              <a:t>  	</a:t>
            </a:r>
          </a:p>
          <a:p>
            <a:endParaRPr lang="en-GB" sz="2400" dirty="0"/>
          </a:p>
          <a:p>
            <a:r>
              <a:rPr lang="en-GB" sz="2400" dirty="0"/>
              <a:t>				</a:t>
            </a:r>
            <a:endParaRPr lang="en-US" sz="2400" dirty="0"/>
          </a:p>
          <a:p>
            <a:r>
              <a:rPr lang="en-GB" sz="2400" dirty="0"/>
              <a:t>			</a:t>
            </a:r>
          </a:p>
          <a:p>
            <a:r>
              <a:rPr lang="en-GB" sz="2400" dirty="0"/>
              <a:t>					 				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086859" y="1763708"/>
                <a:ext cx="4036233" cy="10001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1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dirty="0">
                          <a:latin typeface="Times" pitchFamily="2" charset="0"/>
                        </a:rPr>
                        <m:t>  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400" dirty="0">
                          <a:latin typeface="Times" pitchFamily="2" charset="0"/>
                        </a:rPr>
                        <m:t> 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den>
                      </m:f>
                      <m:r>
                        <a:rPr lang="en-GB" sz="2400" b="0" i="1" dirty="0" smtClean="0">
                          <a:latin typeface="Cambria Math" charset="0"/>
                        </a:rPr>
                        <m:t> 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charset="0"/>
                        </a:rPr>
                        <m:t> 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/>
                            <m:t>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/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859" y="1763708"/>
                <a:ext cx="4036233" cy="1000146"/>
              </a:xfrm>
              <a:prstGeom prst="rect">
                <a:avLst/>
              </a:prstGeom>
              <a:blipFill>
                <a:blip r:embed="rId3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55448" y="3317704"/>
                <a:ext cx="2704412" cy="1000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1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dirty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400" dirty="0">
                          <a:latin typeface="Times" pitchFamily="2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1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448" y="3317704"/>
                <a:ext cx="2704412" cy="100014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369635" y="4316792"/>
            <a:ext cx="17267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Expanding </a:t>
            </a:r>
          </a:p>
          <a:p>
            <a:r>
              <a:rPr lang="en-GB" sz="2400" dirty="0"/>
              <a:t>brackets: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386175" y="3079658"/>
            <a:ext cx="646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So: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480416" y="3438868"/>
                <a:ext cx="3788806" cy="868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a:rPr lang="en-GB" sz="2400" dirty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1)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(2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1</m:t>
                          </m:r>
                          <m:r>
                            <a:rPr lang="en-GB" sz="2400" i="1" dirty="0"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(2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1</m:t>
                          </m:r>
                          <m:r>
                            <a:rPr lang="en-GB" sz="2400" i="1" dirty="0">
                              <a:latin typeface="Cambria Math" charset="0"/>
                            </a:rPr>
                            <m:t>) </m:t>
                          </m:r>
                          <m:r>
                            <a:rPr lang="en-GB" sz="2400" dirty="0">
                              <a:latin typeface="Cambria Math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1)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0416" y="3438868"/>
                <a:ext cx="3788806" cy="86825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964588" y="4282972"/>
                <a:ext cx="1113318" cy="801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 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/>
                            <m:t>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/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588" y="4282972"/>
                <a:ext cx="1113318" cy="80124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 bwMode="auto">
          <a:xfrm>
            <a:off x="8328248" y="6315333"/>
            <a:ext cx="3469647" cy="4616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948502" y="3387119"/>
                <a:ext cx="1062022" cy="801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 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/>
                            <m:t>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/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8502" y="3387119"/>
                <a:ext cx="1062022" cy="80124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 flipV="1">
            <a:off x="5283062" y="3872993"/>
            <a:ext cx="394707" cy="4258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30803" y="4347890"/>
                <a:ext cx="2794483" cy="7922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i="1" dirty="0" smtClean="0">
                              <a:latin typeface="Cambria Math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1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1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803" y="4347890"/>
                <a:ext cx="2794483" cy="792205"/>
              </a:xfrm>
              <a:prstGeom prst="rect">
                <a:avLst/>
              </a:prstGeom>
              <a:blipFill>
                <a:blip r:embed="rId8"/>
                <a:stretch>
                  <a:fillRect t="-1563" b="-20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74872" y="4304161"/>
                <a:ext cx="1907445" cy="787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 dirty="0">
                              <a:latin typeface="Cambria Math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baseline="30000" dirty="0">
                              <a:latin typeface="Times" pitchFamily="2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1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872" y="4304161"/>
                <a:ext cx="1907445" cy="787780"/>
              </a:xfrm>
              <a:prstGeom prst="rect">
                <a:avLst/>
              </a:prstGeom>
              <a:blipFill>
                <a:blip r:embed="rId9"/>
                <a:stretch>
                  <a:fillRect t="-1587" b="-206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648525" y="5317217"/>
                <a:ext cx="12346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/>
                        <m:t>5</m:t>
                      </m:r>
                      <m:r>
                        <a:rPr lang="en-GB" sz="2400" b="0" i="1" dirty="0" smtClean="0">
                          <a:latin typeface="Cambria Math" charset="0"/>
                        </a:rPr>
                        <m:t> 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3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>
                          <a:latin typeface="Times" pitchFamily="2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8525" y="5317217"/>
                <a:ext cx="1234632" cy="461665"/>
              </a:xfrm>
              <a:prstGeom prst="rect">
                <a:avLst/>
              </a:prstGeom>
              <a:blipFill>
                <a:blip r:embed="rId10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923573" y="5234320"/>
                <a:ext cx="30973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smtClean="0">
                          <a:latin typeface="Cambria Math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latin typeface="Times" pitchFamily="2" charset="0"/>
                        </a:rPr>
                        <m:t>12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latin typeface="Times" pitchFamily="2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>
                          <a:latin typeface="Times" pitchFamily="2" charset="0"/>
                        </a:rPr>
                        <m:t>2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1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3573" y="5234320"/>
                <a:ext cx="3097386" cy="461665"/>
              </a:xfrm>
              <a:prstGeom prst="rect">
                <a:avLst/>
              </a:prstGeom>
              <a:blipFill>
                <a:blip r:embed="rId11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 bwMode="auto">
          <a:xfrm flipV="1">
            <a:off x="6757775" y="4802817"/>
            <a:ext cx="359336" cy="4258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2369635" y="5299955"/>
            <a:ext cx="4533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Simplifying by cross multiplying: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855286" y="5814481"/>
                <a:ext cx="8435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/>
                        <m:t>1</m:t>
                      </m:r>
                      <m:r>
                        <m:rPr>
                          <m:nor/>
                        </m:rPr>
                        <a:rPr lang="en-GB" sz="2400" dirty="0"/>
                        <m:t>5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>
                          <a:latin typeface="Times" pitchFamily="2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5286" y="5814481"/>
                <a:ext cx="843501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896076" y="5800331"/>
                <a:ext cx="27415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smtClean="0">
                          <a:latin typeface="Cambria Math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latin typeface="Times" pitchFamily="2" charset="0"/>
                        </a:rPr>
                        <m:t>4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>
                          <a:latin typeface="Times" pitchFamily="2" charset="0"/>
                        </a:rPr>
                        <m:t>2</m:t>
                      </m:r>
                      <m:r>
                        <a:rPr lang="en-GB" sz="2400" i="1" smtClean="0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latin typeface="Times" pitchFamily="2" charset="0"/>
                        </a:rPr>
                        <m:t>12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6076" y="5800331"/>
                <a:ext cx="2741520" cy="461665"/>
              </a:xfrm>
              <a:prstGeom prst="rect">
                <a:avLst/>
              </a:prstGeom>
              <a:blipFill>
                <a:blip r:embed="rId13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967919" y="6315333"/>
                <a:ext cx="37514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         0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  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9</m:t>
                    </m:r>
                    <m:r>
                      <m:rPr>
                        <m:nor/>
                      </m:rPr>
                      <a:rPr lang="en-US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12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12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919" y="6315333"/>
                <a:ext cx="3751412" cy="461665"/>
              </a:xfrm>
              <a:prstGeom prst="rect">
                <a:avLst/>
              </a:prstGeom>
              <a:blipFill>
                <a:blip r:embed="rId14"/>
                <a:stretch>
                  <a:fillRect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416040" y="2729811"/>
                <a:ext cx="91786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In this case, the lowest common denominator is 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2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 1</m:t>
                    </m:r>
                    <m:r>
                      <a:rPr lang="en-GB" sz="2400" i="1" dirty="0">
                        <a:latin typeface="Cambria Math" charset="0"/>
                      </a:rPr>
                      <m:t>) </m:t>
                    </m:r>
                    <m:r>
                      <a:rPr lang="en-GB" sz="2400" dirty="0">
                        <a:latin typeface="Cambria Math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 1)</m:t>
                    </m:r>
                  </m:oMath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040" y="2729811"/>
                <a:ext cx="9178667" cy="461665"/>
              </a:xfrm>
              <a:prstGeom prst="rect">
                <a:avLst/>
              </a:prstGeom>
              <a:blipFill>
                <a:blip r:embed="rId15"/>
                <a:stretch>
                  <a:fillRect l="-967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2" name="TextBox 15361"/>
          <p:cNvSpPr txBox="1"/>
          <p:nvPr/>
        </p:nvSpPr>
        <p:spPr>
          <a:xfrm>
            <a:off x="2410966" y="6261996"/>
            <a:ext cx="3898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Now we are ready to solve!</a:t>
            </a:r>
          </a:p>
        </p:txBody>
      </p:sp>
    </p:spTree>
    <p:extLst>
      <p:ext uri="{BB962C8B-B14F-4D97-AF65-F5344CB8AC3E}">
        <p14:creationId xmlns:p14="http://schemas.microsoft.com/office/powerpoint/2010/main" val="13499814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1" grpId="1"/>
      <p:bldP spid="12" grpId="0"/>
      <p:bldP spid="24" grpId="0" animBg="1"/>
      <p:bldP spid="8" grpId="0"/>
      <p:bldP spid="21" grpId="0"/>
      <p:bldP spid="22" grpId="0"/>
      <p:bldP spid="23" grpId="0"/>
      <p:bldP spid="25" grpId="0"/>
      <p:bldP spid="26" grpId="0"/>
      <p:bldP spid="28" grpId="0"/>
      <p:bldP spid="29" grpId="0"/>
      <p:bldP spid="30" grpId="0"/>
      <p:bldP spid="31" grpId="0"/>
      <p:bldP spid="1536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Fractions and Quadratic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9184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8691" y="853721"/>
            <a:ext cx="964533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We can now solve the quadratic equation:</a:t>
            </a:r>
          </a:p>
          <a:p>
            <a:pPr algn="ctr"/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This is the same as:       									</a:t>
            </a:r>
          </a:p>
          <a:p>
            <a:pPr algn="ctr"/>
            <a:r>
              <a:rPr lang="en-GB" sz="2400" dirty="0"/>
              <a:t>								</a:t>
            </a:r>
          </a:p>
          <a:p>
            <a:endParaRPr lang="en-GB" sz="2400" dirty="0"/>
          </a:p>
          <a:p>
            <a:r>
              <a:rPr lang="en-GB" sz="2400" dirty="0"/>
              <a:t>	</a:t>
            </a:r>
          </a:p>
          <a:p>
            <a:endParaRPr lang="en-GB" sz="2400" dirty="0"/>
          </a:p>
          <a:p>
            <a:r>
              <a:rPr lang="en-GB" sz="2400" dirty="0"/>
              <a:t>				</a:t>
            </a:r>
            <a:endParaRPr lang="en-US" sz="2400" dirty="0"/>
          </a:p>
          <a:p>
            <a:r>
              <a:rPr lang="en-GB" sz="2400" dirty="0"/>
              <a:t>			</a:t>
            </a:r>
          </a:p>
          <a:p>
            <a:r>
              <a:rPr lang="en-GB" sz="2400" dirty="0"/>
              <a:t>					 				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398758" y="1268900"/>
                <a:ext cx="3256597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0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 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>
                          <a:solidFill>
                            <a:srgbClr val="FF0000"/>
                          </a:solidFill>
                          <a:latin typeface="Cambria Math" charset="0"/>
                        </a:rPr>
                        <m:t>   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9</m:t>
                      </m:r>
                      <m:r>
                        <m:rPr>
                          <m:nor/>
                        </m:rPr>
                        <a:rPr lang="en-US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12</m:t>
                      </m:r>
                      <m:r>
                        <m:rPr>
                          <m:nor/>
                        </m:rPr>
                        <a:rPr lang="en-US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12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758" y="1268900"/>
                <a:ext cx="3256597" cy="50674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494093" y="2671221"/>
                <a:ext cx="4491943" cy="506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tx1"/>
                          </a:solidFill>
                          <a:latin typeface="Times" pitchFamily="2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tx1"/>
                          </a:solidFill>
                          <a:latin typeface="Times" pitchFamily="2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chemeClr val="tx1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tx1"/>
                          </a:solidFill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tx1"/>
                          </a:solidFill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tx1"/>
                          </a:solidFill>
                          <a:latin typeface="Times" pitchFamily="2" charset="0"/>
                        </a:rPr>
                        <m:t>2</m:t>
                      </m:r>
                      <m:r>
                        <a:rPr lang="en-GB" sz="2400" i="1" dirty="0">
                          <a:solidFill>
                            <a:schemeClr val="tx1"/>
                          </a:solidFill>
                          <a:latin typeface="Cambria Math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(3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tx1"/>
                          </a:solidFill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tx1"/>
                          </a:solidFill>
                          <a:latin typeface="Times" pitchFamily="2" charset="0"/>
                        </a:rPr>
                        <m:t>6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tx1"/>
                          </a:solidFill>
                          <a:latin typeface="Times" pitchFamily="2" charset="0"/>
                        </a:rPr>
                        <m:t>)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tx1"/>
                          </a:solidFill>
                          <a:latin typeface="Times" pitchFamily="2" charset="0"/>
                        </a:rPr>
                        <m:t>	0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093" y="2671221"/>
                <a:ext cx="4491943" cy="506742"/>
              </a:xfrm>
              <a:prstGeom prst="rect">
                <a:avLst/>
              </a:prstGeom>
              <a:blipFill>
                <a:blip r:embed="rId4"/>
                <a:stretch>
                  <a:fillRect l="-847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409803" y="3933679"/>
            <a:ext cx="2283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We solve each: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60078" y="1901661"/>
                <a:ext cx="2846227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9</m:t>
                      </m:r>
                      <m:r>
                        <m:rPr>
                          <m:nor/>
                        </m:rPr>
                        <a:rPr lang="en-US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12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12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	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0 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078" y="1901661"/>
                <a:ext cx="2846227" cy="506742"/>
              </a:xfrm>
              <a:prstGeom prst="rect">
                <a:avLst/>
              </a:prstGeom>
              <a:blipFill>
                <a:blip r:embed="rId5"/>
                <a:stretch>
                  <a:fillRect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9299" y="3362667"/>
                <a:ext cx="2296255" cy="506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/>
                        <m:t>(3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2</m:t>
                      </m:r>
                      <m:r>
                        <a:rPr lang="en-GB" sz="2400" i="1" dirty="0" smtClean="0">
                          <a:latin typeface="Cambria Math" charset="0"/>
                        </a:rPr>
                        <m:t>)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299" y="3362667"/>
                <a:ext cx="2296255" cy="506742"/>
              </a:xfrm>
              <a:prstGeom prst="rect">
                <a:avLst/>
              </a:prstGeom>
              <a:blipFill>
                <a:blip r:embed="rId6"/>
                <a:stretch>
                  <a:fillRect l="-221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782637" y="4721898"/>
                <a:ext cx="11651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2637" y="4721898"/>
                <a:ext cx="1165126" cy="461665"/>
              </a:xfrm>
              <a:prstGeom prst="rect">
                <a:avLst/>
              </a:prstGeom>
              <a:blipFill>
                <a:blip r:embed="rId7"/>
                <a:stretch>
                  <a:fillRect t="-5556" b="-19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 bwMode="auto">
          <a:xfrm>
            <a:off x="5580776" y="4523885"/>
            <a:ext cx="4475664" cy="1056859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740064" y="3369026"/>
                <a:ext cx="2238113" cy="8760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/>
                        <m:t>(3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6)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064" y="3369026"/>
                <a:ext cx="2238113" cy="8760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364420" y="3982875"/>
                <a:ext cx="14809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/>
                        <m:t>3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420" y="3982875"/>
                <a:ext cx="1480918" cy="461665"/>
              </a:xfrm>
              <a:prstGeom prst="rect">
                <a:avLst/>
              </a:prstGeom>
              <a:blipFill>
                <a:blip r:embed="rId9"/>
                <a:stretch>
                  <a:fillRect t="-2703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634460" y="3930046"/>
                <a:ext cx="12340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/>
                        <m:t>3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4460" y="3930046"/>
                <a:ext cx="1234056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598986" y="4578222"/>
                <a:ext cx="1411990" cy="8013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986" y="4578222"/>
                <a:ext cx="1411990" cy="801373"/>
              </a:xfrm>
              <a:prstGeom prst="rect">
                <a:avLst/>
              </a:prstGeom>
              <a:blipFill>
                <a:blip r:embed="rId11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7151144" y="3916026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38229" y="3358532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16040" y="2729811"/>
            <a:ext cx="2595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First we factorise:</a:t>
            </a:r>
            <a:endParaRPr lang="en-US" sz="2400" dirty="0"/>
          </a:p>
        </p:txBody>
      </p:sp>
      <p:sp>
        <p:nvSpPr>
          <p:cNvPr id="15362" name="TextBox 15361"/>
          <p:cNvSpPr txBox="1"/>
          <p:nvPr/>
        </p:nvSpPr>
        <p:spPr>
          <a:xfrm>
            <a:off x="7169368" y="4749945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or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30513" y="3440781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1589707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1" grpId="1"/>
      <p:bldP spid="12" grpId="0"/>
      <p:bldP spid="24" grpId="0" animBg="1"/>
      <p:bldP spid="8" grpId="0"/>
      <p:bldP spid="21" grpId="0"/>
      <p:bldP spid="22" grpId="0"/>
      <p:bldP spid="23" grpId="0"/>
      <p:bldP spid="25" grpId="0"/>
      <p:bldP spid="26" grpId="0"/>
      <p:bldP spid="31" grpId="0"/>
      <p:bldP spid="15362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3" y="4669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3677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Simplify each expression: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64034" y="3836025"/>
                <a:ext cx="4104456" cy="7611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400" dirty="0">
                        <a:latin typeface="Times" pitchFamily="2" charset="0"/>
                      </a:rPr>
                      <m:t> 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Times" pitchFamily="2" charset="0"/>
                            <a:ea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>
                            <a:latin typeface="Times" pitchFamily="2" charset="0"/>
                          </a:rPr>
                          <m:t>6 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Times" pitchFamily="2" charset="0"/>
                          </a:rPr>
                          <m:t>	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=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5</m:t>
                        </m:r>
                      </m:den>
                    </m:f>
                    <m:r>
                      <m:rPr>
                        <m:nor/>
                      </m:rPr>
                      <a:rPr lang="en-GB" sz="2400" dirty="0"/>
                      <m:t>	</m:t>
                    </m:r>
                  </m:oMath>
                </a14:m>
                <a:r>
                  <a:rPr lang="en-GB" sz="2400" dirty="0"/>
                  <a:t>	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4034" y="3836025"/>
                <a:ext cx="4104456" cy="761170"/>
              </a:xfrm>
              <a:prstGeom prst="rect">
                <a:avLst/>
              </a:prstGeom>
              <a:blipFill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00997" y="2917200"/>
                <a:ext cx="1433405" cy="8013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8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and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5 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997" y="2917200"/>
                <a:ext cx="1433405" cy="80137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19585" y="2868833"/>
                <a:ext cx="4416397" cy="1000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dirty="0">
                          <a:latin typeface="Times" pitchFamily="2" charset="0"/>
                        </a:rPr>
                        <m:t> 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400" dirty="0">
                          <a:latin typeface="Times" pitchFamily="2" charset="0"/>
                        </a:rPr>
                        <m:t> 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0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den>
                      </m:f>
                      <m:r>
                        <a:rPr lang="en-GB" sz="2400" i="1" dirty="0">
                          <a:latin typeface="Cambria Math" charset="0"/>
                        </a:rPr>
                        <m:t> 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2	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9585" y="2868833"/>
                <a:ext cx="4416397" cy="1000146"/>
              </a:xfrm>
              <a:prstGeom prst="rect">
                <a:avLst/>
              </a:prstGeom>
              <a:blipFill>
                <a:blip r:embed="rId5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300997" y="3877220"/>
                <a:ext cx="1433406" cy="793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and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9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997" y="3877220"/>
                <a:ext cx="1433406" cy="79355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953598" y="1919561"/>
                <a:ext cx="4948368" cy="1000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8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dirty="0">
                          <a:latin typeface="Times" pitchFamily="2" charset="0"/>
                        </a:rPr>
                        <m:t>  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400" dirty="0">
                          <a:latin typeface="Times" pitchFamily="2" charset="0"/>
                        </a:rPr>
                        <m:t> 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den>
                      </m:f>
                      <m:r>
                        <a:rPr lang="en-GB" sz="2400" i="1" dirty="0">
                          <a:latin typeface="Cambria Math" charset="0"/>
                        </a:rPr>
                        <m:t> </m:t>
                      </m:r>
                      <m:r>
                        <a:rPr lang="en-GB" sz="2400" b="0" i="1" dirty="0">
                          <a:latin typeface="Cambria Math" charset="0"/>
                        </a:rPr>
                        <m:t> </m:t>
                      </m:r>
                      <m:r>
                        <a:rPr lang="en-GB" sz="2400" i="1" dirty="0">
                          <a:latin typeface="Cambria Math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1	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 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598" y="1919561"/>
                <a:ext cx="4948368" cy="1000146"/>
              </a:xfrm>
              <a:prstGeom prst="rect">
                <a:avLst/>
              </a:prstGeom>
              <a:blipFill>
                <a:blip r:embed="rId7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465564" y="4774120"/>
                <a:ext cx="3924437" cy="1369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400" dirty="0">
                          <a:latin typeface="Times" pitchFamily="2" charset="0"/>
                        </a:rPr>
                        <m:t> 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1	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6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den>
                      </m:f>
                      <m:r>
                        <a:rPr lang="en-GB" sz="2400" i="1" dirty="0">
                          <a:latin typeface="Cambria Math" charset="0"/>
                        </a:rPr>
                        <m:t>  </m:t>
                      </m:r>
                      <m:r>
                        <a:rPr lang="en-GB" sz="2400" i="1">
                          <a:latin typeface="Cambria Math" charset="0"/>
                        </a:rPr>
                        <m:t>= 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	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  <a:p>
                <a:r>
                  <a:rPr lang="en-GB" sz="2400" dirty="0">
                    <a:latin typeface="Times" pitchFamily="2" charset="0"/>
                  </a:rPr>
                  <a:t>	</a:t>
                </a:r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5564" y="4774120"/>
                <a:ext cx="3924437" cy="13694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735121" y="5751528"/>
                <a:ext cx="5184030" cy="1369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10</m:t>
                          </m:r>
                          <m:r>
                            <a:rPr lang="en-GB" sz="24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den>
                      </m:f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400" dirty="0">
                          <a:latin typeface="Times" pitchFamily="2" charset="0"/>
                        </a:rPr>
                        <m:t> 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Times" pitchFamily="2" charset="0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Times" pitchFamily="2" charset="0"/>
                            </a:rPr>
                            <m:t>	</m:t>
                          </m:r>
                        </m:den>
                      </m:f>
                      <m:r>
                        <a:rPr lang="en-GB" sz="2400" i="1" dirty="0">
                          <a:latin typeface="Cambria Math" charset="0"/>
                        </a:rPr>
                        <m:t>  </m:t>
                      </m:r>
                      <m:r>
                        <a:rPr lang="en-GB" sz="2400" i="1">
                          <a:latin typeface="Cambria Math" charset="0"/>
                        </a:rPr>
                        <m:t>= 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/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/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GB" sz="2400" dirty="0"/>
                  <a:t>	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5121" y="5751528"/>
                <a:ext cx="5184030" cy="13694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00997" y="4891706"/>
                <a:ext cx="1817101" cy="797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and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48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7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997" y="4891706"/>
                <a:ext cx="1817101" cy="79746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950207" y="1947208"/>
                <a:ext cx="2117353" cy="797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3 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and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 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0207" y="1947208"/>
                <a:ext cx="2117353" cy="79746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06987" y="5898411"/>
                <a:ext cx="1519968" cy="800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3 </m:t>
                      </m:r>
                      <m:r>
                        <m:rPr>
                          <m:nor/>
                        </m:rPr>
                        <a:rPr lang="en-GB" sz="2400" dirty="0"/>
                        <m:t>and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 smtClean="0">
                              <a:solidFill>
                                <a:srgbClr val="FF0000"/>
                              </a:solidFill>
                            </a:rPr>
                            <m:t>44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6987" y="5898411"/>
                <a:ext cx="1519968" cy="80047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06156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4" grpId="0"/>
      <p:bldP spid="5" grpId="0"/>
      <p:bldP spid="6" grpId="0"/>
      <p:bldP spid="10" grpId="0"/>
      <p:bldP spid="12" grpId="0"/>
      <p:bldP spid="9" grpId="0"/>
      <p:bldP spid="14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4: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2" y="1088524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1854" y="3367456"/>
            <a:ext cx="999014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  <a:hlinkClick r:id="rId2"/>
              </a:rPr>
              <a:t>here</a:t>
            </a:r>
            <a:endParaRPr lang="en-US" altLang="en-US" sz="2400" b="1" dirty="0">
              <a:solidFill>
                <a:srgbClr val="FFC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</a:t>
            </a:r>
            <a:r>
              <a:rPr lang="en-US" altLang="en-US" sz="2400" dirty="0" smtClean="0">
                <a:solidFill>
                  <a:srgbClr val="00B050"/>
                </a:solidFill>
              </a:rPr>
              <a:t>to </a:t>
            </a:r>
            <a:r>
              <a:rPr lang="en-US" altLang="en-US" sz="2400" dirty="0">
                <a:solidFill>
                  <a:srgbClr val="00B050"/>
                </a:solidFill>
              </a:rPr>
              <a:t>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1854" y="4509120"/>
            <a:ext cx="999014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  <a:hlinkClick r:id="rId3"/>
              </a:rPr>
              <a:t>here</a:t>
            </a:r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59302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Solution of Simultaneous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1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2207" y="766960"/>
            <a:ext cx="96453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Previously you will have solved </a:t>
            </a:r>
            <a:r>
              <a:rPr lang="en-GB" sz="2400" i="1" dirty="0"/>
              <a:t>simultaneous equations </a:t>
            </a:r>
            <a:r>
              <a:rPr lang="en-GB" sz="2400" dirty="0"/>
              <a:t>where both equations are linear. Now we will solve simultaneous equations where one equation is </a:t>
            </a:r>
            <a:r>
              <a:rPr lang="en-GB" sz="2400" i="1" dirty="0"/>
              <a:t>linear </a:t>
            </a:r>
            <a:r>
              <a:rPr lang="en-GB" sz="2400" dirty="0"/>
              <a:t>and one equation is </a:t>
            </a:r>
            <a:r>
              <a:rPr lang="en-GB" sz="2400" i="1" dirty="0"/>
              <a:t>quadratic</a:t>
            </a:r>
            <a:r>
              <a:rPr lang="en-GB" sz="2400" dirty="0"/>
              <a:t>.</a:t>
            </a:r>
          </a:p>
          <a:p>
            <a:r>
              <a:rPr lang="en-GB" sz="2400" dirty="0"/>
              <a:t>For example, solve:	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388199" y="1945247"/>
                <a:ext cx="2739340" cy="8760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>
                          <a:latin typeface="Times" pitchFamily="2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latin typeface="Times" pitchFamily="2" charset="0"/>
                        </a:rPr>
                        <m:t>3</m:t>
                      </m:r>
                    </m:oMath>
                  </m:oMathPara>
                </a14:m>
                <a:endParaRPr lang="en-GB" sz="2400" dirty="0">
                  <a:latin typeface="Times" pitchFamily="2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latin typeface="Times" pitchFamily="2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1	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8199" y="1945247"/>
                <a:ext cx="2739340" cy="876074"/>
              </a:xfrm>
              <a:prstGeom prst="rect">
                <a:avLst/>
              </a:prstGeom>
              <a:blipFill>
                <a:blip r:embed="rId3"/>
                <a:stretch>
                  <a:fillRect l="-2304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16040" y="2801034"/>
                <a:ext cx="10024765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Now the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GB" sz="2400" b="0" i="1" dirty="0" smtClean="0"/>
                      <m:t> </m:t>
                    </m:r>
                    <m:r>
                      <m:rPr>
                        <m:nor/>
                      </m:rPr>
                      <a:rPr lang="en-GB" sz="2400" b="0" dirty="0" smtClean="0"/>
                      <m:t>from</m:t>
                    </m:r>
                    <m:r>
                      <m:rPr>
                        <m:nor/>
                      </m:rPr>
                      <a:rPr lang="en-GB" sz="2400" b="0" dirty="0" smtClean="0"/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(1)</m:t>
                    </m:r>
                    <m:r>
                      <m:rPr>
                        <m:nor/>
                      </m:rPr>
                      <a:rPr lang="en-GB" sz="2400" b="0" dirty="0" smtClean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ha</m:t>
                    </m:r>
                    <m:r>
                      <m:rPr>
                        <m:nor/>
                      </m:rPr>
                      <a:rPr lang="en-GB" sz="2400" b="0" dirty="0" smtClean="0">
                        <a:solidFill>
                          <a:schemeClr val="tx1"/>
                        </a:solidFill>
                      </a:rPr>
                      <m:t>s</m:t>
                    </m:r>
                    <m:r>
                      <m:rPr>
                        <m:nor/>
                      </m:rPr>
                      <a:rPr lang="en-GB" sz="2400" b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1" dirty="0" smtClean="0">
                        <a:solidFill>
                          <a:schemeClr val="tx1"/>
                        </a:solidFill>
                      </a:rPr>
                      <m:t>exactly</m:t>
                    </m:r>
                    <m:r>
                      <m:rPr>
                        <m:nor/>
                      </m:rPr>
                      <a:rPr lang="en-GB" sz="2400" b="0" i="1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dirty="0" smtClean="0">
                        <a:solidFill>
                          <a:schemeClr val="tx1"/>
                        </a:solidFill>
                      </a:rPr>
                      <m:t>the</m:t>
                    </m:r>
                    <m:r>
                      <m:rPr>
                        <m:nor/>
                      </m:rPr>
                      <a:rPr lang="en-GB" sz="2400" b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dirty="0" smtClean="0">
                        <a:solidFill>
                          <a:schemeClr val="tx1"/>
                        </a:solidFill>
                      </a:rPr>
                      <m:t>same</m:t>
                    </m:r>
                    <m:r>
                      <m:rPr>
                        <m:nor/>
                      </m:rPr>
                      <a:rPr lang="en-GB" sz="2400" b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value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 </m:t>
                    </m:r>
                  </m:oMath>
                </a14:m>
                <a:endParaRPr lang="en-GB" sz="2400" b="0" i="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dirty="0" smtClean="0">
                        <a:solidFill>
                          <a:schemeClr val="tx1"/>
                        </a:solidFill>
                      </a:rPr>
                      <m:t>as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the</m:t>
                    </m:r>
                    <m:r>
                      <m:rPr>
                        <m:nor/>
                      </m:rPr>
                      <a:rPr lang="en-GB" sz="2400" b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from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US" sz="2400" dirty="0" smtClean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)</m:t>
                    </m:r>
                  </m:oMath>
                </a14:m>
                <a:r>
                  <a:rPr lang="en-US" sz="2400" dirty="0"/>
                  <a:t>, in other words:</a:t>
                </a:r>
              </a:p>
              <a:p>
                <a:r>
                  <a:rPr lang="en-US" sz="2400" dirty="0"/>
                  <a:t>									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 </m:t>
                    </m:r>
                  </m:oMath>
                </a14:m>
                <a:endParaRPr lang="en-GB" sz="2400" dirty="0">
                  <a:latin typeface="Times" pitchFamily="2" charset="0"/>
                </a:endParaRPr>
              </a:p>
              <a:p>
                <a:r>
                  <a:rPr lang="en-GB" sz="2400" dirty="0">
                    <a:solidFill>
                      <a:schemeClr val="accent2"/>
                    </a:solidFill>
                  </a:rPr>
                  <a:t>							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1400" dirty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GB" sz="1400" b="0" i="0" dirty="0" smtClean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GB" sz="1400" b="0" i="0" dirty="0" smtClean="0">
                        <a:solidFill>
                          <a:schemeClr val="accent2"/>
                        </a:solidFill>
                      </a:rPr>
                      <m:t> 1)  (</m:t>
                    </m:r>
                    <m:r>
                      <m:rPr>
                        <m:nor/>
                      </m:rPr>
                      <a:rPr lang="en-GB" sz="1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GB" sz="1400" b="0" i="0" dirty="0" smtClean="0">
                        <a:solidFill>
                          <a:schemeClr val="accent2"/>
                        </a:solidFill>
                      </a:rPr>
                      <m:t> 2</m:t>
                    </m:r>
                    <m:r>
                      <m:rPr>
                        <m:nor/>
                      </m:rPr>
                      <a:rPr lang="en-GB" sz="1400" dirty="0" smtClean="0">
                        <a:solidFill>
                          <a:schemeClr val="accent2"/>
                        </a:solidFill>
                      </a:rPr>
                      <m:t>)</m:t>
                    </m:r>
                  </m:oMath>
                </a14:m>
                <a:endParaRPr lang="en-GB" sz="1400" dirty="0">
                  <a:solidFill>
                    <a:schemeClr val="accent2"/>
                  </a:solidFill>
                </a:endParaRPr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040" y="2801034"/>
                <a:ext cx="10024765" cy="1938992"/>
              </a:xfrm>
              <a:prstGeom prst="rect">
                <a:avLst/>
              </a:prstGeom>
              <a:blipFill>
                <a:blip r:embed="rId4"/>
                <a:stretch>
                  <a:fillRect l="-885" t="-2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148269" y="5852212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or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01601" y="5797836"/>
            <a:ext cx="1863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And solving: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31850" y="4320509"/>
                <a:ext cx="37888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latin typeface="Times" pitchFamily="2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400" i="1" dirty="0" smtClean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 smtClean="0">
                          <a:latin typeface="Times" pitchFamily="2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latin typeface="Times" pitchFamily="2" charset="0"/>
                        </a:rPr>
                        <m:t>3</m:t>
                      </m:r>
                    </m:oMath>
                  </m:oMathPara>
                </a14:m>
                <a:endParaRPr lang="en-GB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1850" y="4320509"/>
                <a:ext cx="3788806" cy="461665"/>
              </a:xfrm>
              <a:prstGeom prst="rect">
                <a:avLst/>
              </a:prstGeom>
              <a:blipFill>
                <a:blip r:embed="rId5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675025" y="238328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(2)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5025" y="2383284"/>
                <a:ext cx="646331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887" r="-1887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 bwMode="auto">
          <a:xfrm>
            <a:off x="4929211" y="6422517"/>
            <a:ext cx="5355676" cy="36422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675025" y="1948775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accent2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5025" y="1948775"/>
                <a:ext cx="646331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887" r="-1887"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401601" y="5346223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Factorising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553171" y="6322578"/>
                <a:ext cx="1113831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  <a:latin typeface="Times" pitchFamily="2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	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2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171" y="6322578"/>
                <a:ext cx="1113831" cy="506742"/>
              </a:xfrm>
              <a:prstGeom prst="rect">
                <a:avLst/>
              </a:prstGeom>
              <a:blipFill>
                <a:blip r:embed="rId8"/>
                <a:stretch>
                  <a:fillRect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954059" y="4251135"/>
                <a:ext cx="1607620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1	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059" y="4251135"/>
                <a:ext cx="1607620" cy="506742"/>
              </a:xfrm>
              <a:prstGeom prst="rect">
                <a:avLst/>
              </a:prstGeom>
              <a:blipFill>
                <a:blip r:embed="rId9"/>
                <a:stretch>
                  <a:fillRect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078570" y="4933153"/>
                <a:ext cx="35568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>
                          <a:latin typeface="Times" pitchFamily="2" charset="0"/>
                        </a:rPr>
                        <m:t>2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latin typeface="Times" pitchFamily="2" charset="0"/>
                        </a:rPr>
                        <m:t>4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smtClean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0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570" y="4933153"/>
                <a:ext cx="3556856" cy="461665"/>
              </a:xfrm>
              <a:prstGeom prst="rect">
                <a:avLst/>
              </a:prstGeom>
              <a:blipFill>
                <a:blip r:embed="rId10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2401601" y="4884558"/>
            <a:ext cx="4129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equation simplifies to: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661991" y="5388464"/>
                <a:ext cx="3025765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latin typeface="Times" pitchFamily="2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2</m:t>
                      </m:r>
                      <m:r>
                        <a:rPr lang="en-GB" sz="2400" i="1" dirty="0">
                          <a:latin typeface="Cambria Math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latin typeface="Times" pitchFamily="2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)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smtClean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	0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991" y="5388464"/>
                <a:ext cx="3025765" cy="506742"/>
              </a:xfrm>
              <a:prstGeom prst="rect">
                <a:avLst/>
              </a:prstGeom>
              <a:blipFill>
                <a:blip r:embed="rId11"/>
                <a:stretch>
                  <a:fillRect l="-1255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810811" y="5807888"/>
                <a:ext cx="2010487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(2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2</m:t>
                      </m:r>
                      <m:r>
                        <a:rPr lang="en-GB" sz="2400" i="1" dirty="0">
                          <a:latin typeface="Cambria Math" charset="0"/>
                        </a:rPr>
                        <m:t>)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	0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0811" y="5807888"/>
                <a:ext cx="2010487" cy="506742"/>
              </a:xfrm>
              <a:prstGeom prst="rect">
                <a:avLst/>
              </a:prstGeom>
              <a:blipFill>
                <a:blip r:embed="rId12"/>
                <a:stretch>
                  <a:fillRect l="-1887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992377" y="5837669"/>
                <a:ext cx="1822935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2)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	0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2377" y="5837669"/>
                <a:ext cx="1822935" cy="506742"/>
              </a:xfrm>
              <a:prstGeom prst="rect">
                <a:avLst/>
              </a:prstGeom>
              <a:blipFill>
                <a:blip r:embed="rId13"/>
                <a:stretch>
                  <a:fillRect l="-1379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2416040" y="4344092"/>
            <a:ext cx="1689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Therefore: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2" name="TextBox 15361"/>
              <p:cNvSpPr txBox="1"/>
              <p:nvPr/>
            </p:nvSpPr>
            <p:spPr>
              <a:xfrm>
                <a:off x="5728643" y="6314630"/>
                <a:ext cx="1446230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	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5362" name="TextBox 153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643" y="6314630"/>
                <a:ext cx="1446230" cy="506742"/>
              </a:xfrm>
              <a:prstGeom prst="rect">
                <a:avLst/>
              </a:prstGeom>
              <a:blipFill>
                <a:blip r:embed="rId14"/>
                <a:stretch>
                  <a:fillRect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9337589" y="2189180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 bwMode="auto">
          <a:xfrm>
            <a:off x="9337589" y="2633031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9458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1" grpId="1"/>
      <p:bldP spid="12" grpId="0"/>
      <p:bldP spid="24" grpId="0" animBg="1"/>
      <p:bldP spid="8" grpId="0"/>
      <p:bldP spid="21" grpId="0"/>
      <p:bldP spid="22" grpId="0"/>
      <p:bldP spid="23" grpId="0"/>
      <p:bldP spid="25" grpId="0"/>
      <p:bldP spid="26" grpId="0"/>
      <p:bldP spid="28" grpId="0"/>
      <p:bldP spid="29" grpId="0"/>
      <p:bldP spid="30" grpId="0"/>
      <p:bldP spid="31" grpId="0"/>
      <p:bldP spid="1536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Solution of Simultaneous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2207" y="766960"/>
            <a:ext cx="9645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The values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are now substituted into one of the original equations to find the corresponding values of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dirty="0"/>
              <a:t>. It is usually easier to use the linear equation for this.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388199" y="1945247"/>
                <a:ext cx="2739340" cy="8760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dirty="0" smtClean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2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i="1" baseline="30000" dirty="0">
                          <a:latin typeface="Times" pitchFamily="2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3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3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1	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8199" y="1945247"/>
                <a:ext cx="2739340" cy="876074"/>
              </a:xfrm>
              <a:prstGeom prst="rect">
                <a:avLst/>
              </a:prstGeom>
              <a:blipFill>
                <a:blip r:embed="rId3"/>
                <a:stretch>
                  <a:fillRect l="-2304" t="-1429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13888" y="3256348"/>
                <a:ext cx="1002476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Substituting the first solution into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US" sz="2400" dirty="0" smtClean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)</m:t>
                    </m:r>
                  </m:oMath>
                </a14:m>
                <a:r>
                  <a:rPr lang="en-US" sz="2400" dirty="0"/>
                  <a:t>:</a:t>
                </a:r>
              </a:p>
              <a:p>
                <a:r>
                  <a:rPr lang="en-US" sz="2400" dirty="0"/>
                  <a:t>									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1</m:t>
                    </m:r>
                  </m:oMath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888" y="3256348"/>
                <a:ext cx="10024765" cy="830997"/>
              </a:xfrm>
              <a:prstGeom prst="rect">
                <a:avLst/>
              </a:prstGeom>
              <a:blipFill>
                <a:blip r:embed="rId4"/>
                <a:stretch>
                  <a:fillRect l="-886" t="-4478" b="-11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8344208" y="5946901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/>
              <a:t>and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352207" y="5920629"/>
            <a:ext cx="2632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The solutions are: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32258" y="5419917"/>
                <a:ext cx="37888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i="1" dirty="0" smtClean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1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258" y="5419917"/>
                <a:ext cx="3788806" cy="461665"/>
              </a:xfrm>
              <a:prstGeom prst="rect">
                <a:avLst/>
              </a:prstGeom>
              <a:blipFill>
                <a:blip r:embed="rId5"/>
                <a:stretch>
                  <a:fillRect t="-2703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675025" y="238328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(2)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5025" y="2383284"/>
                <a:ext cx="646331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887" r="-1887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 bwMode="auto">
          <a:xfrm>
            <a:off x="5398502" y="5999825"/>
            <a:ext cx="6056317" cy="47594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675025" y="1948775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accent2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5025" y="1948775"/>
                <a:ext cx="646331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887" r="-1887"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430590" y="5375950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gives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043438" y="5920629"/>
                <a:ext cx="2060629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2,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3438" y="5920629"/>
                <a:ext cx="2060629" cy="506742"/>
              </a:xfrm>
              <a:prstGeom prst="rect">
                <a:avLst/>
              </a:prstGeom>
              <a:blipFill>
                <a:blip r:embed="rId8"/>
                <a:stretch>
                  <a:fillRect b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532258" y="4088170"/>
                <a:ext cx="23874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3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1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258" y="4088170"/>
                <a:ext cx="2387448" cy="461665"/>
              </a:xfrm>
              <a:prstGeom prst="rect">
                <a:avLst/>
              </a:prstGeom>
              <a:blipFill>
                <a:blip r:embed="rId9"/>
                <a:stretch>
                  <a:fillRect t="-2703"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565780" y="5077958"/>
                <a:ext cx="35568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i="1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3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1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780" y="5077958"/>
                <a:ext cx="3556856" cy="461665"/>
              </a:xfrm>
              <a:prstGeom prst="rect">
                <a:avLst/>
              </a:prstGeom>
              <a:blipFill>
                <a:blip r:embed="rId10"/>
                <a:stretch>
                  <a:fillRect t="-2703"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430590" y="4574735"/>
                <a:ext cx="85217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Substituting the first solution into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)</m:t>
                    </m:r>
                  </m:oMath>
                </a14:m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0590" y="4574735"/>
                <a:ext cx="8521761" cy="461665"/>
              </a:xfrm>
              <a:prstGeom prst="rect">
                <a:avLst/>
              </a:prstGeom>
              <a:blipFill rotWithShape="0">
                <a:blip r:embed="rId11"/>
                <a:stretch>
                  <a:fillRect l="-1144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974463" y="4026436"/>
                <a:ext cx="1121910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4463" y="4026436"/>
                <a:ext cx="1121910" cy="50674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919706" y="5353499"/>
                <a:ext cx="755848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706" y="5353499"/>
                <a:ext cx="755848" cy="50674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2398775" y="4080909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gives: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2" name="TextBox 15361"/>
              <p:cNvSpPr txBox="1"/>
              <p:nvPr/>
            </p:nvSpPr>
            <p:spPr>
              <a:xfrm>
                <a:off x="5842665" y="5899232"/>
                <a:ext cx="2707793" cy="8760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, 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2" name="TextBox 153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665" y="5899232"/>
                <a:ext cx="2707793" cy="87607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9337589" y="2189180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 bwMode="auto">
          <a:xfrm>
            <a:off x="9337589" y="2656007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664166" y="2626297"/>
                <a:ext cx="3412075" cy="876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	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    </m:t>
                      </m:r>
                      <m:r>
                        <m:rPr>
                          <m:nor/>
                        </m:rPr>
                        <a:rPr lang="en-GB" sz="2400" b="0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or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   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	 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166" y="2626297"/>
                <a:ext cx="3412075" cy="87607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413888" y="279238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570687" y="2626297"/>
            <a:ext cx="3271977" cy="56309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042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1" grpId="0"/>
      <p:bldP spid="12" grpId="0"/>
      <p:bldP spid="24" grpId="0" animBg="1"/>
      <p:bldP spid="8" grpId="0"/>
      <p:bldP spid="21" grpId="0"/>
      <p:bldP spid="22" grpId="0"/>
      <p:bldP spid="23" grpId="0"/>
      <p:bldP spid="25" grpId="0"/>
      <p:bldP spid="26" grpId="0"/>
      <p:bldP spid="28" grpId="0"/>
      <p:bldP spid="29" grpId="0"/>
      <p:bldP spid="31" grpId="0"/>
      <p:bldP spid="15362" grpId="0"/>
      <p:bldP spid="2" grpId="0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Solution of Simultaneous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3631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3529" y="711862"/>
            <a:ext cx="9645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1</a:t>
            </a:r>
            <a:r>
              <a:rPr lang="en-GB" sz="2400" dirty="0"/>
              <a:t>:  Solve</a:t>
            </a:r>
          </a:p>
          <a:p>
            <a:r>
              <a:rPr lang="en-GB" sz="2400" dirty="0"/>
              <a:t>	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779647" y="623826"/>
                <a:ext cx="1935145" cy="8760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dirty="0" smtClean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3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4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y</m:t>
                      </m:r>
                      <m:r>
                        <a:rPr lang="en-GB" sz="2400" b="0" i="1" dirty="0" smtClean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3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9647" y="623826"/>
                <a:ext cx="1935145" cy="876074"/>
              </a:xfrm>
              <a:prstGeom prst="rect">
                <a:avLst/>
              </a:prstGeom>
              <a:blipFill rotWithShape="1">
                <a:blip r:embed="rId3"/>
                <a:stretch>
                  <a:fillRect l="-6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43472" y="1525586"/>
                <a:ext cx="69651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	      </a:t>
                </a:r>
                <a:r>
                  <a:rPr lang="en-GB" sz="2400" b="1" dirty="0"/>
                  <a:t>Solution</a:t>
                </a:r>
                <a:r>
                  <a:rPr lang="en-GB" sz="2400" dirty="0"/>
                  <a:t>	       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panose="02040503050406030204" pitchFamily="18" charset="0"/>
                      </a:rPr>
                      <m:t>           </m:t>
                    </m:r>
                    <m:r>
                      <m:rPr>
                        <m:nor/>
                      </m:rPr>
                      <a:rPr lang="en-GB" sz="2400" dirty="0" smtClean="0"/>
                      <m:t>3</m:t>
                    </m:r>
                    <m:r>
                      <m:rPr>
                        <m:nor/>
                      </m:rPr>
                      <a:rPr lang="en-US" sz="2400" i="1" dirty="0" smtClean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 smtClean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4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3</m:t>
                    </m:r>
                  </m:oMath>
                </a14:m>
                <a:endParaRPr lang="en-GB" sz="2400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                           </m:t>
                    </m:r>
                    <m:r>
                      <m:rPr>
                        <m:nor/>
                      </m:rPr>
                      <a:rPr lang="en-GB" sz="2400" dirty="0"/>
                      <m:t>3</m:t>
                    </m:r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4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3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/>
                      <m:t>0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472" y="1525586"/>
                <a:ext cx="6965119" cy="830997"/>
              </a:xfrm>
              <a:prstGeom prst="rect">
                <a:avLst/>
              </a:prstGeom>
              <a:blipFill>
                <a:blip r:embed="rId4"/>
                <a:stretch>
                  <a:fillRect l="-911" t="-6061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536160" y="6069062"/>
            <a:ext cx="48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or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01601" y="5978471"/>
            <a:ext cx="1863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/>
              <a:t>And solving: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51784" y="2258666"/>
                <a:ext cx="37888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3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2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7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0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784" y="2258666"/>
                <a:ext cx="3788806" cy="461665"/>
              </a:xfrm>
              <a:prstGeom prst="rect">
                <a:avLst/>
              </a:prstGeom>
              <a:blipFill>
                <a:blip r:embed="rId5"/>
                <a:stretch>
                  <a:fillRect l="-1338" t="-2703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 bwMode="auto">
          <a:xfrm>
            <a:off x="4732576" y="6072610"/>
            <a:ext cx="6454545" cy="48972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51553" y="4560849"/>
            <a:ext cx="1879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Substituting: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959849" y="5996370"/>
                <a:ext cx="3257622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1.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23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(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to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2.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d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.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p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.)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9849" y="5996370"/>
                <a:ext cx="3257622" cy="506742"/>
              </a:xfrm>
              <a:prstGeom prst="rect">
                <a:avLst/>
              </a:prstGeom>
              <a:blipFill>
                <a:blip r:embed="rId6"/>
                <a:stretch>
                  <a:fillRect b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986294" y="3133224"/>
                <a:ext cx="3042115" cy="882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s-IS" sz="2400" i="1" smtClean="0">
                          <a:latin typeface="Cambria Math" charset="0"/>
                        </a:rPr>
                        <m:t>𝑥</m:t>
                      </m:r>
                      <m:r>
                        <a:rPr lang="is-IS" sz="240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s-IS" sz="2400" i="0" smtClean="0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is-IS" sz="2400" i="0" smtClean="0">
                              <a:latin typeface="Cambria Math" charset="0"/>
                            </a:rPr>
                            <m:t>b</m:t>
                          </m:r>
                          <m:r>
                            <a:rPr lang="is-IS" sz="2400" i="0" smtClean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s-I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is-IS" sz="2400" i="0" smtClean="0">
                                      <a:latin typeface="Cambria Math" charset="0"/>
                                    </a:rPr>
                                    <m:t>b</m:t>
                                  </m:r>
                                </m:e>
                                <m:sup>
                                  <m:r>
                                    <a:rPr lang="is-IS" sz="2400" i="0" smtClean="0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is-IS" sz="2400" i="0" smtClean="0">
                                  <a:latin typeface="Cambria Math" charset="0"/>
                                </a:rPr>
                                <m:t>−4</m:t>
                              </m:r>
                              <m:r>
                                <m:rPr>
                                  <m:sty m:val="p"/>
                                </m:rPr>
                                <a:rPr lang="is-IS" sz="2400" i="0" smtClean="0">
                                  <a:latin typeface="Cambria Math" charset="0"/>
                                </a:rPr>
                                <m:t>ac</m:t>
                              </m:r>
                            </m:e>
                          </m:rad>
                        </m:num>
                        <m:den>
                          <m:r>
                            <a:rPr lang="is-IS" sz="2400" i="0" smtClean="0">
                              <a:latin typeface="Cambria Math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is-IS" sz="2400" i="0" smtClean="0">
                              <a:latin typeface="Cambria Math" charset="0"/>
                            </a:rPr>
                            <m:t>a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	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294" y="3133224"/>
                <a:ext cx="3042115" cy="882742"/>
              </a:xfrm>
              <a:prstGeom prst="rect">
                <a:avLst/>
              </a:prstGeom>
              <a:blipFill>
                <a:blip r:embed="rId7"/>
                <a:stretch>
                  <a:fillRect l="-2083"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924291" y="3996298"/>
                <a:ext cx="59174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i="0" dirty="0" smtClean="0">
                          <a:latin typeface="Cambria Math" charset="0"/>
                        </a:rPr>
                        <m:t>a</m:t>
                      </m:r>
                      <m:r>
                        <a:rPr lang="en-GB" sz="2400" i="0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dirty="0" smtClean="0"/>
                        <m:t>3,</m:t>
                      </m:r>
                      <m:r>
                        <a:rPr lang="en-GB" sz="2400" b="0" i="0" dirty="0" smtClean="0">
                          <a:latin typeface="Cambria Math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n-GB" sz="2400" b="0" i="0" dirty="0" smtClean="0">
                          <a:latin typeface="Cambria Math" charset="0"/>
                        </a:rPr>
                        <m:t>b</m:t>
                      </m:r>
                      <m:r>
                        <a:rPr lang="en-GB" sz="2400" i="0">
                          <a:latin typeface="Cambria Math" charset="0"/>
                        </a:rPr>
                        <m:t>=</m:t>
                      </m:r>
                      <m:r>
                        <a:rPr lang="en-GB" sz="2400" i="0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2</m:t>
                      </m:r>
                      <m:r>
                        <m:rPr>
                          <m:nor/>
                        </m:rPr>
                        <a:rPr lang="en-GB" sz="2400" b="0" dirty="0" smtClean="0"/>
                        <m:t> </m:t>
                      </m:r>
                      <m:r>
                        <m:rPr>
                          <m:nor/>
                        </m:rPr>
                        <a:rPr lang="en-GB" sz="2400" b="0" dirty="0" smtClean="0"/>
                        <m:t>a</m:t>
                      </m:r>
                      <m:r>
                        <m:rPr>
                          <m:nor/>
                        </m:rPr>
                        <a:rPr lang="en-US" sz="2400" dirty="0"/>
                        <m:t>n</m:t>
                      </m:r>
                      <m:r>
                        <m:rPr>
                          <m:nor/>
                        </m:rPr>
                        <a:rPr lang="en-GB" sz="2400" b="0" dirty="0" smtClean="0"/>
                        <m:t>d</m:t>
                      </m:r>
                      <m:r>
                        <a:rPr lang="en-GB" sz="2400" b="0" i="0" dirty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dirty="0" smtClean="0">
                          <a:latin typeface="Cambria Math" charset="0"/>
                        </a:rPr>
                        <m:t>c</m:t>
                      </m:r>
                      <m:r>
                        <a:rPr lang="en-GB" sz="2400" i="0">
                          <a:latin typeface="Cambria Math" charset="0"/>
                        </a:rPr>
                        <m:t>=</m:t>
                      </m:r>
                      <m:r>
                        <a:rPr lang="en-GB" sz="2400" i="0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dirty="0" smtClean="0"/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291" y="3996298"/>
                <a:ext cx="5917441" cy="461665"/>
              </a:xfrm>
              <a:prstGeom prst="rect">
                <a:avLst/>
              </a:prstGeom>
              <a:blipFill>
                <a:blip r:embed="rId8"/>
                <a:stretch>
                  <a:fillRect t="-2703"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2466507" y="3959992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095215" y="4396111"/>
                <a:ext cx="2541786" cy="12355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x</m:t>
                      </m:r>
                      <m:r>
                        <a:rPr lang="en-GB" sz="2400" i="1" smtClean="0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f>
                        <m:fPr>
                          <m:ctrlPr>
                            <a:rPr lang="is-I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smtClean="0"/>
                            <m:t>2</m:t>
                          </m:r>
                          <m:r>
                            <a:rPr lang="is-IS" sz="2400" i="1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charset="0"/>
                                </a:rPr>
                                <m:t>4+8</m:t>
                              </m:r>
                              <m:r>
                                <a:rPr lang="is-IS" sz="2400" i="1">
                                  <a:latin typeface="Cambria Math" charset="0"/>
                                </a:rPr>
                                <m:t>4</m:t>
                              </m:r>
                            </m:e>
                          </m:rad>
                        </m:num>
                        <m:den>
                          <m:r>
                            <m:rPr>
                              <m:nor/>
                            </m:rPr>
                            <a:rPr lang="en-GB" sz="2400" dirty="0"/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215" y="4396111"/>
                <a:ext cx="2541786" cy="12355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099159" y="5147230"/>
                <a:ext cx="3327706" cy="8707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f>
                        <m:fPr>
                          <m:ctrlPr>
                            <a:rPr lang="is-I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/>
                            <m:t>2</m:t>
                          </m:r>
                          <m:r>
                            <a:rPr lang="en-GB" sz="2400" b="0" i="1" smtClean="0">
                              <a:latin typeface="Cambria Math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88</m:t>
                              </m:r>
                            </m:e>
                          </m:rad>
                        </m:num>
                        <m:den>
                          <m:r>
                            <m:rPr>
                              <m:nor/>
                            </m:rPr>
                            <a:rPr lang="en-GB" sz="2400" dirty="0"/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1.8968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159" y="5147230"/>
                <a:ext cx="3327706" cy="87075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472185" y="5243209"/>
                <a:ext cx="3327706" cy="706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	</m:t>
                    </m:r>
                    <m:f>
                      <m:f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/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88</m:t>
                            </m:r>
                          </m:e>
                        </m:rad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6</m:t>
                        </m:r>
                      </m:den>
                    </m:f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1.2301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185" y="5243209"/>
                <a:ext cx="3327706" cy="706091"/>
              </a:xfrm>
              <a:prstGeom prst="rect">
                <a:avLst/>
              </a:prstGeom>
              <a:blipFill>
                <a:blip r:embed="rId11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2333529" y="2689807"/>
            <a:ext cx="9098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quadratic does not </a:t>
            </a:r>
            <a:r>
              <a:rPr lang="en-US" sz="2400" dirty="0" err="1"/>
              <a:t>factorise</a:t>
            </a:r>
            <a:r>
              <a:rPr lang="en-US" sz="2400" dirty="0"/>
              <a:t>, so we need to use the formula: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2" name="TextBox 15361"/>
              <p:cNvSpPr txBox="1"/>
              <p:nvPr/>
            </p:nvSpPr>
            <p:spPr>
              <a:xfrm>
                <a:off x="5014981" y="5978471"/>
                <a:ext cx="2540504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. 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to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 2.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d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.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p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.)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2" name="TextBox 153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981" y="5978471"/>
                <a:ext cx="2540504" cy="506742"/>
              </a:xfrm>
              <a:prstGeom prst="rect">
                <a:avLst/>
              </a:prstGeom>
              <a:blipFill>
                <a:blip r:embed="rId12"/>
                <a:stretch>
                  <a:fillRect b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 bwMode="auto">
          <a:xfrm>
            <a:off x="8249085" y="985518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 bwMode="auto">
          <a:xfrm>
            <a:off x="8249085" y="1347031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548844" y="726879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(1)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8844" y="726879"/>
                <a:ext cx="646331" cy="461665"/>
              </a:xfrm>
              <a:prstGeom prst="rect">
                <a:avLst/>
              </a:prstGeom>
              <a:blipFill rotWithShape="0">
                <a:blip r:embed="rId13"/>
                <a:stretch>
                  <a:fillRect l="-1887" r="-1887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548844" y="1057233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8844" y="1057233"/>
                <a:ext cx="646331" cy="461665"/>
              </a:xfrm>
              <a:prstGeom prst="rect">
                <a:avLst/>
              </a:prstGeom>
              <a:blipFill rotWithShape="0">
                <a:blip r:embed="rId14"/>
                <a:stretch>
                  <a:fillRect l="-1887" r="-1887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36247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1" grpId="0"/>
      <p:bldP spid="24" grpId="0" animBg="1"/>
      <p:bldP spid="21" grpId="0"/>
      <p:bldP spid="22" grpId="0"/>
      <p:bldP spid="23" grpId="0"/>
      <p:bldP spid="25" grpId="0"/>
      <p:bldP spid="26" grpId="0"/>
      <p:bldP spid="28" grpId="0"/>
      <p:bldP spid="29" grpId="0"/>
      <p:bldP spid="30" grpId="0"/>
      <p:bldP spid="31" grpId="0"/>
      <p:bldP spid="15362" grpId="0"/>
      <p:bldP spid="2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Solution of Simultaneous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52207" y="766960"/>
                <a:ext cx="964533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The values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/>
                  <a:t> are now substituted into one of the original equations to find the corresponding values of 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/>
                  <a:t>. </a:t>
                </a:r>
              </a:p>
              <a:p>
                <a:pPr algn="ctr"/>
                <a:r>
                  <a:rPr lang="en-GB" sz="2400" dirty="0"/>
                  <a:t>It is usually easier to use the linear equation for this.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207" y="766960"/>
                <a:ext cx="9645335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316" t="-3553" r="-948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207301" y="1932737"/>
                <a:ext cx="1935145" cy="8760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dirty="0" smtClean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3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4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i="1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3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301" y="1932737"/>
                <a:ext cx="1935145" cy="876074"/>
              </a:xfrm>
              <a:prstGeom prst="rect">
                <a:avLst/>
              </a:prstGeom>
              <a:blipFill>
                <a:blip r:embed="rId4"/>
                <a:stretch>
                  <a:fillRect l="-654" t="-142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13889" y="3256348"/>
                <a:ext cx="8088052" cy="876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Substituting the first solution into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US" sz="2400" dirty="0" smtClean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)</m:t>
                    </m:r>
                  </m:oMath>
                </a14:m>
                <a:r>
                  <a:rPr lang="en-US" sz="2400" dirty="0"/>
                  <a:t>:</a:t>
                </a:r>
              </a:p>
              <a:p>
                <a:r>
                  <a:rPr lang="en-US" sz="2400" dirty="0"/>
                  <a:t>								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3	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889" y="3256348"/>
                <a:ext cx="8088052" cy="876074"/>
              </a:xfrm>
              <a:prstGeom prst="rect">
                <a:avLst/>
              </a:prstGeom>
              <a:blipFill>
                <a:blip r:embed="rId5"/>
                <a:stretch>
                  <a:fillRect l="-1097" t="-4286" b="-1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977832" y="5958019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/>
              <a:t>and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340177" y="6033969"/>
            <a:ext cx="2632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The solutions are: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237185" y="5453156"/>
                <a:ext cx="41805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i="1" dirty="0" smtClean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  <m:r>
                        <a:rPr lang="en-GB" sz="2400" b="0" i="1" dirty="0" smtClean="0">
                          <a:latin typeface="Cambria Math" charset="0"/>
                        </a:rPr>
                        <m:t> 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1.2301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3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185" y="5453156"/>
                <a:ext cx="4180524" cy="461665"/>
              </a:xfrm>
              <a:prstGeom prst="rect">
                <a:avLst/>
              </a:prstGeom>
              <a:blipFill>
                <a:blip r:embed="rId6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675025" y="238328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(2)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5025" y="2383284"/>
                <a:ext cx="646331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887" r="-1887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 bwMode="auto">
          <a:xfrm>
            <a:off x="5111551" y="5971038"/>
            <a:ext cx="6861515" cy="47594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675025" y="1948775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accent2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5025" y="1948775"/>
                <a:ext cx="646331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887" r="-1887"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430590" y="5375950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gives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775332" y="5914821"/>
                <a:ext cx="3197735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1.23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,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0.5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5332" y="5914821"/>
                <a:ext cx="3197735" cy="506742"/>
              </a:xfrm>
              <a:prstGeom prst="rect">
                <a:avLst/>
              </a:prstGeom>
              <a:blipFill>
                <a:blip r:embed="rId9"/>
                <a:stretch>
                  <a:fillRect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221663" y="4090531"/>
                <a:ext cx="29819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i="1" dirty="0" smtClean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  <m:r>
                        <a:rPr lang="en-GB" sz="2400" b="0" i="1" dirty="0" smtClean="0">
                          <a:latin typeface="Cambria Math" charset="0"/>
                        </a:rPr>
                        <m:t> 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1.8968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3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663" y="4090531"/>
                <a:ext cx="2981907" cy="461665"/>
              </a:xfrm>
              <a:prstGeom prst="rect">
                <a:avLst/>
              </a:prstGeom>
              <a:blipFill>
                <a:blip r:embed="rId10"/>
                <a:stretch>
                  <a:fillRect l="-424" t="-2703"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237185" y="5006150"/>
                <a:ext cx="35568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i="1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2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3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185" y="5006150"/>
                <a:ext cx="3556856" cy="461665"/>
              </a:xfrm>
              <a:prstGeom prst="rect">
                <a:avLst/>
              </a:prstGeom>
              <a:blipFill>
                <a:blip r:embed="rId11"/>
                <a:stretch>
                  <a:fillRect t="-2632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430590" y="4574735"/>
                <a:ext cx="85217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Substituting the first solution into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)</m:t>
                    </m:r>
                  </m:oMath>
                </a14:m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0590" y="4574735"/>
                <a:ext cx="8521761" cy="461665"/>
              </a:xfrm>
              <a:prstGeom prst="rect">
                <a:avLst/>
              </a:prstGeom>
              <a:blipFill rotWithShape="0">
                <a:blip r:embed="rId12"/>
                <a:stretch>
                  <a:fillRect l="-1144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261487" y="4040688"/>
                <a:ext cx="1523687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6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.7936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487" y="4040688"/>
                <a:ext cx="1523687" cy="50674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297164" y="5419219"/>
                <a:ext cx="1525289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0.539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7164" y="5419219"/>
                <a:ext cx="1525289" cy="50674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2398775" y="4080909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gives: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2" name="TextBox 15361"/>
              <p:cNvSpPr txBox="1"/>
              <p:nvPr/>
            </p:nvSpPr>
            <p:spPr>
              <a:xfrm>
                <a:off x="5211191" y="5925961"/>
                <a:ext cx="2831673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1.90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, 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6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.79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2" name="TextBox 153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1191" y="5925961"/>
                <a:ext cx="2831673" cy="506742"/>
              </a:xfrm>
              <a:prstGeom prst="rect">
                <a:avLst/>
              </a:prstGeom>
              <a:blipFill>
                <a:blip r:embed="rId15"/>
                <a:stretch>
                  <a:fillRect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9337589" y="2189180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 bwMode="auto">
          <a:xfrm>
            <a:off x="9421820" y="2643680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430590" y="2211029"/>
                <a:ext cx="2199641" cy="1290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1.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8968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1.23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01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0590" y="2211029"/>
                <a:ext cx="2199641" cy="129048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413888" y="279238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304432" y="2240109"/>
            <a:ext cx="2231456" cy="93429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8248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1" grpId="0"/>
      <p:bldP spid="12" grpId="0"/>
      <p:bldP spid="24" grpId="0" animBg="1"/>
      <p:bldP spid="8" grpId="0"/>
      <p:bldP spid="21" grpId="0"/>
      <p:bldP spid="22" grpId="0"/>
      <p:bldP spid="23" grpId="0"/>
      <p:bldP spid="25" grpId="0"/>
      <p:bldP spid="26" grpId="0"/>
      <p:bldP spid="28" grpId="0"/>
      <p:bldP spid="29" grpId="0"/>
      <p:bldP spid="31" grpId="0"/>
      <p:bldP spid="15362" grpId="0"/>
      <p:bldP spid="2" grpId="0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Solution of Simultaneous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05" y="105854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2207" y="766960"/>
            <a:ext cx="9645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2:</a:t>
            </a:r>
          </a:p>
          <a:p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734573" y="744421"/>
                <a:ext cx="1913794" cy="8760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US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10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i="1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2	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4573" y="744421"/>
                <a:ext cx="1913794" cy="876074"/>
              </a:xfrm>
              <a:prstGeom prst="rect">
                <a:avLst/>
              </a:prstGeom>
              <a:blipFill>
                <a:blip r:embed="rId3"/>
                <a:stretch>
                  <a:fillRect l="-662" t="-5714" r="-198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398774" y="1997649"/>
                <a:ext cx="95987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Solution:</a:t>
                </a:r>
                <a:r>
                  <a:rPr lang="en-GB" sz="2400" dirty="0"/>
                  <a:t> In this case, we use the value of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from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US" sz="2400" dirty="0" smtClean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) </m:t>
                    </m:r>
                  </m:oMath>
                </a14:m>
                <a:r>
                  <a:rPr lang="en-US" sz="2400" dirty="0"/>
                  <a:t>and substitute it into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1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774" y="1997649"/>
                <a:ext cx="9598767" cy="830997"/>
              </a:xfrm>
              <a:prstGeom prst="rect">
                <a:avLst/>
              </a:prstGeom>
              <a:blipFill>
                <a:blip r:embed="rId4"/>
                <a:stretch>
                  <a:fillRect l="-925" t="-4478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009615" y="5997029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and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327361" y="6010046"/>
                <a:ext cx="17732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/>
                  <a:t>Solve for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:</a:t>
                </a:r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361" y="6010046"/>
                <a:ext cx="177324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5155" t="-9211" r="-4467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446605" y="4995710"/>
                <a:ext cx="41805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latin typeface="Cambria Math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3</m:t>
                      </m:r>
                      <m:r>
                        <a:rPr lang="en-GB" sz="2400" b="0" i="0" dirty="0" smtClean="0">
                          <a:latin typeface="Cambria Math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GB" sz="2400" dirty="0">
                          <a:latin typeface="Cambria Math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1</m:t>
                      </m:r>
                      <m:r>
                        <a:rPr lang="en-GB" sz="2400" dirty="0">
                          <a:latin typeface="Cambria Math" charset="0"/>
                        </a:rPr>
                        <m:t>)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6605" y="4995710"/>
                <a:ext cx="4180524" cy="461665"/>
              </a:xfrm>
              <a:prstGeom prst="rect">
                <a:avLst/>
              </a:prstGeom>
              <a:blipFill>
                <a:blip r:embed="rId6"/>
                <a:stretch>
                  <a:fillRect l="-1212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529348" y="107702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(2)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348" y="1077028"/>
                <a:ext cx="646331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887" r="-1887"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 bwMode="auto">
          <a:xfrm>
            <a:off x="5279231" y="5982752"/>
            <a:ext cx="3837851" cy="47594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529348" y="74442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accent2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348" y="744421"/>
                <a:ext cx="646331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887" r="-1887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398774" y="4062000"/>
            <a:ext cx="1760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Simplifying: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792483" y="5932283"/>
                <a:ext cx="1080167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2483" y="5932283"/>
                <a:ext cx="1080167" cy="506742"/>
              </a:xfrm>
              <a:prstGeom prst="rect">
                <a:avLst/>
              </a:prstGeom>
              <a:blipFill>
                <a:blip r:embed="rId9"/>
                <a:stretch>
                  <a:fillRect b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352584" y="3662497"/>
                <a:ext cx="4199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1" dirty="0" smtClean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i="1" baseline="30000" dirty="0">
                          <a:latin typeface="Times" pitchFamily="2" charset="0"/>
                        </a:rPr>
                        <m:t>2</m:t>
                      </m:r>
                      <m:r>
                        <a:rPr lang="en-GB" sz="2400" b="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i="1" baseline="30000" dirty="0">
                          <a:latin typeface="Times" pitchFamily="2" charset="0"/>
                        </a:rPr>
                        <m:t>2</m:t>
                      </m:r>
                      <m:r>
                        <a:rPr lang="en-GB" sz="2400" b="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Times" pitchFamily="2" charset="0"/>
                        </a:rPr>
                        <m:t>4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Times" pitchFamily="2" charset="0"/>
                        </a:rPr>
                        <m:t>4</m:t>
                      </m:r>
                      <m:r>
                        <a:rPr lang="en-GB" sz="2400" b="0" i="0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10</m:t>
                      </m:r>
                    </m:oMath>
                  </m:oMathPara>
                </a14:m>
                <a:endParaRPr lang="en-GB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2584" y="3662497"/>
                <a:ext cx="4199799" cy="461665"/>
              </a:xfrm>
              <a:prstGeom prst="rect">
                <a:avLst/>
              </a:prstGeom>
              <a:blipFill>
                <a:blip r:embed="rId10"/>
                <a:stretch>
                  <a:fillRect l="-1205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869939" y="4081203"/>
                <a:ext cx="35568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latin typeface="Times" pitchFamily="2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400" i="1" dirty="0" smtClean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i="1" baseline="30000" dirty="0" smtClean="0">
                          <a:latin typeface="Times" pitchFamily="2" charset="0"/>
                        </a:rPr>
                        <m:t>2</m:t>
                      </m:r>
                      <m:r>
                        <a:rPr lang="en-GB" sz="2400" b="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4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Times" pitchFamily="2" charset="0"/>
                        </a:rPr>
                        <m:t>6</m:t>
                      </m:r>
                      <m:r>
                        <a:rPr lang="en-GB" sz="2400" b="0" i="0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0</m:t>
                      </m:r>
                    </m:oMath>
                  </m:oMathPara>
                </a14:m>
                <a:endParaRPr lang="en-GB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9939" y="4081203"/>
                <a:ext cx="3556856" cy="461665"/>
              </a:xfrm>
              <a:prstGeom prst="rect">
                <a:avLst/>
              </a:prstGeom>
              <a:blipFill>
                <a:blip r:embed="rId11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591944" y="5429357"/>
                <a:ext cx="85217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3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0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        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1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944" y="5429357"/>
                <a:ext cx="8521761" cy="461665"/>
              </a:xfrm>
              <a:prstGeom prst="rect">
                <a:avLst/>
              </a:prstGeom>
              <a:blipFill>
                <a:blip r:embed="rId12"/>
                <a:stretch>
                  <a:fillRect t="-2703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352079" y="1111548"/>
                <a:ext cx="1131015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chemeClr val="accent2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accent2"/>
                          </a:solidFill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 2	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2079" y="1111548"/>
                <a:ext cx="1131015" cy="506742"/>
              </a:xfrm>
              <a:prstGeom prst="rect">
                <a:avLst/>
              </a:prstGeom>
              <a:blipFill>
                <a:blip r:embed="rId13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2381204" y="3545823"/>
            <a:ext cx="1811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Expanding: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2" name="TextBox 15361"/>
              <p:cNvSpPr txBox="1"/>
              <p:nvPr/>
            </p:nvSpPr>
            <p:spPr>
              <a:xfrm>
                <a:off x="5625360" y="5941491"/>
                <a:ext cx="1572796" cy="506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2" name="TextBox 153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360" y="5941491"/>
                <a:ext cx="1572796" cy="506742"/>
              </a:xfrm>
              <a:prstGeom prst="rect">
                <a:avLst/>
              </a:prstGeom>
              <a:blipFill>
                <a:blip r:embed="rId14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9012673" y="1043192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 bwMode="auto">
          <a:xfrm>
            <a:off x="9012673" y="1344142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770874" y="2811247"/>
                <a:ext cx="305352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1" dirty="0" smtClean="0"/>
                        <m:t>     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US" sz="2400" baseline="30000" dirty="0"/>
                        <m:t>2</m:t>
                      </m:r>
                      <m:r>
                        <m:rPr>
                          <m:nor/>
                        </m:rPr>
                        <a:rPr lang="en-GB" sz="2400" b="0" i="0" baseline="30000" dirty="0" smtClean="0"/>
                        <m:t>       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 10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1" dirty="0" smtClean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 smtClean="0"/>
                        <m:t>2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(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2</m:t>
                      </m:r>
                      <m:r>
                        <m:rPr>
                          <m:nor/>
                        </m:rPr>
                        <a:rPr lang="en-GB" sz="2400" b="0" dirty="0" smtClean="0"/>
                        <m:t>)</m:t>
                      </m:r>
                      <m:r>
                        <m:rPr>
                          <m:nor/>
                        </m:rPr>
                        <a:rPr lang="en-US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 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874" y="2811247"/>
                <a:ext cx="3053528" cy="830997"/>
              </a:xfrm>
              <a:prstGeom prst="rect">
                <a:avLst/>
              </a:prstGeom>
              <a:blipFill rotWithShape="1">
                <a:blip r:embed="rId15"/>
                <a:stretch>
                  <a:fillRect b="-10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413888" y="279238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901680" y="4538457"/>
                <a:ext cx="25929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3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 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1680" y="4538457"/>
                <a:ext cx="2592954" cy="461665"/>
              </a:xfrm>
              <a:prstGeom prst="rect">
                <a:avLst/>
              </a:prstGeom>
              <a:blipFill>
                <a:blip r:embed="rId16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352207" y="5047984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Factorising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519550" y="3200832"/>
                <a:ext cx="11133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chemeClr val="accent2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 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550" y="3200832"/>
                <a:ext cx="1113382" cy="461665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2381204" y="4502799"/>
            <a:ext cx="2428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Simplifies again: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2643815" y="1329738"/>
            <a:ext cx="255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This is the equation of a circle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86263" y="181451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34" name="Straight Arrow Connector 33"/>
          <p:cNvCxnSpPr>
            <a:stCxn id="18" idx="3"/>
          </p:cNvCxnSpPr>
          <p:nvPr/>
        </p:nvCxnSpPr>
        <p:spPr bwMode="auto">
          <a:xfrm flipV="1">
            <a:off x="5196117" y="1060958"/>
            <a:ext cx="538456" cy="42266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526658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1" grpId="0"/>
      <p:bldP spid="12" grpId="0"/>
      <p:bldP spid="24" grpId="0" animBg="1"/>
      <p:bldP spid="8" grpId="0"/>
      <p:bldP spid="21" grpId="0"/>
      <p:bldP spid="22" grpId="0"/>
      <p:bldP spid="23" grpId="0"/>
      <p:bldP spid="25" grpId="0"/>
      <p:bldP spid="26" grpId="0"/>
      <p:bldP spid="28" grpId="0"/>
      <p:bldP spid="31" grpId="0"/>
      <p:bldP spid="15362" grpId="0"/>
      <p:bldP spid="2" grpId="0"/>
      <p:bldP spid="14" grpId="0"/>
      <p:bldP spid="15" grpId="0"/>
      <p:bldP spid="17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Solution of Simultaneous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52207" y="766960"/>
                <a:ext cx="964533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The values of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</m:oMath>
                </a14:m>
                <a:r>
                  <a:rPr lang="en-GB" sz="2400" dirty="0"/>
                  <a:t> are now substituted into one of the original equations to find the corresponding values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400" dirty="0"/>
                  <a:t>. </a:t>
                </a:r>
              </a:p>
              <a:p>
                <a:pPr algn="ctr"/>
                <a:r>
                  <a:rPr lang="en-GB" sz="2400" dirty="0"/>
                  <a:t>It is usually easier to use the linear equation for this.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207" y="766960"/>
                <a:ext cx="9645335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126" t="-3553" r="-759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61615" y="1932737"/>
                <a:ext cx="1913794" cy="8760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US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10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i="1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2	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1615" y="1932737"/>
                <a:ext cx="1913794" cy="876074"/>
              </a:xfrm>
              <a:prstGeom prst="rect">
                <a:avLst/>
              </a:prstGeom>
              <a:blipFill>
                <a:blip r:embed="rId4"/>
                <a:stretch>
                  <a:fillRect t="-4286" r="-1974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13889" y="3256348"/>
                <a:ext cx="8088052" cy="876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Substituting the first solution into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US" sz="2400" dirty="0" smtClean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)</m:t>
                    </m:r>
                  </m:oMath>
                </a14:m>
                <a:r>
                  <a:rPr lang="en-US" sz="2400" dirty="0"/>
                  <a:t>:</a:t>
                </a:r>
              </a:p>
              <a:p>
                <a:r>
                  <a:rPr lang="en-US" sz="2400" dirty="0"/>
                  <a:t>								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2</m:t>
                    </m:r>
                    <m:r>
                      <m:rPr>
                        <m:nor/>
                      </m:rPr>
                      <a:rPr lang="en-GB" sz="2400" dirty="0"/>
                      <m:t>	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889" y="3256348"/>
                <a:ext cx="8088052" cy="876074"/>
              </a:xfrm>
              <a:prstGeom prst="rect">
                <a:avLst/>
              </a:prstGeom>
              <a:blipFill>
                <a:blip r:embed="rId5"/>
                <a:stretch>
                  <a:fillRect l="-1097" t="-4286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977832" y="5958019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and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340177" y="6033969"/>
            <a:ext cx="2632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The solutions are: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237185" y="5453156"/>
                <a:ext cx="41805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a:rPr lang="en-GB" sz="2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185" y="5453156"/>
                <a:ext cx="4180524" cy="461665"/>
              </a:xfrm>
              <a:prstGeom prst="rect">
                <a:avLst/>
              </a:prstGeom>
              <a:blipFill>
                <a:blip r:embed="rId6"/>
                <a:stretch>
                  <a:fillRect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689952" y="2336956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(2)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9952" y="2336956"/>
                <a:ext cx="646331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887" r="-1887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 bwMode="auto">
          <a:xfrm>
            <a:off x="5111552" y="5971038"/>
            <a:ext cx="5840800" cy="47594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675025" y="1948775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accent2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5025" y="1948775"/>
                <a:ext cx="646331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887" r="-1887"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430590" y="5375950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gives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19517" y="5886263"/>
                <a:ext cx="3081308" cy="506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,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517" y="5886263"/>
                <a:ext cx="3081308" cy="506742"/>
              </a:xfrm>
              <a:prstGeom prst="rect">
                <a:avLst/>
              </a:prstGeom>
              <a:blipFill>
                <a:blip r:embed="rId9"/>
                <a:stretch>
                  <a:fillRect b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221663" y="4090531"/>
                <a:ext cx="20345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i="1" dirty="0" smtClean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3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663" y="4090531"/>
                <a:ext cx="2034577" cy="461665"/>
              </a:xfrm>
              <a:prstGeom prst="rect">
                <a:avLst/>
              </a:prstGeom>
              <a:blipFill>
                <a:blip r:embed="rId10"/>
                <a:stretch>
                  <a:fillRect l="-621" t="-2703"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237185" y="5006150"/>
                <a:ext cx="35568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a:rPr lang="en-GB" sz="2400" b="0" i="1" dirty="0" smtClean="0">
                          <a:latin typeface="Cambria Math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185" y="5006150"/>
                <a:ext cx="3556856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342" b="-1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430590" y="4574735"/>
                <a:ext cx="85217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Substituting the </a:t>
                </a:r>
                <a:r>
                  <a:rPr lang="en-GB" sz="2400"/>
                  <a:t>first solution </a:t>
                </a:r>
                <a:r>
                  <a:rPr lang="en-GB" sz="2400" dirty="0"/>
                  <a:t>into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)</m:t>
                    </m:r>
                  </m:oMath>
                </a14:m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0590" y="4574735"/>
                <a:ext cx="8521761" cy="461665"/>
              </a:xfrm>
              <a:prstGeom prst="rect">
                <a:avLst/>
              </a:prstGeom>
              <a:blipFill rotWithShape="0">
                <a:blip r:embed="rId12"/>
                <a:stretch>
                  <a:fillRect l="-1144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116107" y="4030330"/>
                <a:ext cx="1121910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6107" y="4030330"/>
                <a:ext cx="1121910" cy="50674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942392" y="5386480"/>
                <a:ext cx="755848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2392" y="5386480"/>
                <a:ext cx="755848" cy="50674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2398775" y="4080909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gives: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2" name="TextBox 15361"/>
              <p:cNvSpPr txBox="1"/>
              <p:nvPr/>
            </p:nvSpPr>
            <p:spPr>
              <a:xfrm>
                <a:off x="5211191" y="5925961"/>
                <a:ext cx="2706190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3, </m:t>
                      </m:r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362" name="TextBox 153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1191" y="5925961"/>
                <a:ext cx="2706190" cy="506742"/>
              </a:xfrm>
              <a:prstGeom prst="rect">
                <a:avLst/>
              </a:prstGeom>
              <a:blipFill>
                <a:blip r:embed="rId15"/>
                <a:stretch>
                  <a:fillRect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9421820" y="2189392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 bwMode="auto">
          <a:xfrm>
            <a:off x="9421820" y="2643680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430590" y="2211029"/>
                <a:ext cx="1420582" cy="9434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	</m:t>
                      </m:r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	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0590" y="2211029"/>
                <a:ext cx="1420582" cy="943463"/>
              </a:xfrm>
              <a:prstGeom prst="rect">
                <a:avLst/>
              </a:prstGeom>
              <a:blipFill>
                <a:blip r:embed="rId16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413888" y="279238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413888" y="2211029"/>
            <a:ext cx="1462932" cy="929939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3835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1" grpId="0"/>
      <p:bldP spid="12" grpId="0"/>
      <p:bldP spid="24" grpId="0" animBg="1"/>
      <p:bldP spid="8" grpId="0"/>
      <p:bldP spid="21" grpId="0"/>
      <p:bldP spid="22" grpId="0"/>
      <p:bldP spid="23" grpId="0"/>
      <p:bldP spid="25" grpId="0"/>
      <p:bldP spid="26" grpId="0"/>
      <p:bldP spid="28" grpId="0"/>
      <p:bldP spid="29" grpId="0"/>
      <p:bldP spid="31" grpId="0"/>
      <p:bldP spid="15362" grpId="0"/>
      <p:bldP spid="2" grpId="0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Algebraic Solution of Simultaneous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173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2207" y="766960"/>
            <a:ext cx="9645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3</a:t>
            </a:r>
            <a:r>
              <a:rPr lang="en-GB" sz="2400" dirty="0"/>
              <a:t>:</a:t>
            </a:r>
          </a:p>
          <a:p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335749" y="710265"/>
                <a:ext cx="3503203" cy="921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/>
                      <m:t>             </m:t>
                    </m:r>
                    <m:r>
                      <m:rPr>
                        <m:nor/>
                      </m:rPr>
                      <a:rPr lang="en-US" sz="2400" i="1" dirty="0" smtClean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i="1" baseline="30000" dirty="0" smtClean="0">
                        <a:latin typeface="Times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1" dirty="0" smtClean="0">
                        <a:latin typeface="Times" pitchFamily="2" charset="0"/>
                      </a:rPr>
                      <m:t>	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>
                    <a:ea typeface="Cambria Math" panose="02040503050406030204" pitchFamily="18" charset="0"/>
                  </a:rPr>
                  <a:t>       </a:t>
                </a:r>
                <a:endParaRPr lang="en-GB" sz="2400" dirty="0"/>
              </a:p>
              <a:p>
                <a:r>
                  <a:rPr lang="en-GB" sz="2400" dirty="0"/>
                  <a:t>		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/>
                      <m:t>2</m:t>
                    </m:r>
                    <m:r>
                      <m:rPr>
                        <m:nor/>
                      </m:rPr>
                      <a:rPr lang="en-GB" sz="2400" baseline="300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	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8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dirty="0"/>
                      <m:t>8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5749" y="710265"/>
                <a:ext cx="3503203" cy="921150"/>
              </a:xfrm>
              <a:prstGeom prst="rect">
                <a:avLst/>
              </a:prstGeom>
              <a:blipFill>
                <a:blip r:embed="rId3"/>
                <a:stretch>
                  <a:fillRect l="-1812" t="-1370" b="-10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398774" y="1700025"/>
                <a:ext cx="959876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Solution: </a:t>
                </a:r>
                <a:r>
                  <a:rPr lang="en-GB" sz="2400" dirty="0"/>
                  <a:t>We first rearrange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(1) </m:t>
                    </m:r>
                  </m:oMath>
                </a14:m>
                <a:r>
                  <a:rPr lang="en-US" sz="2400" dirty="0"/>
                  <a:t>to make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i="1" dirty="0"/>
                  <a:t> </a:t>
                </a:r>
                <a:r>
                  <a:rPr lang="en-US" sz="2400" dirty="0"/>
                  <a:t>the subject: 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and then substitute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GB" sz="2400" b="0" i="0" dirty="0" smtClean="0"/>
                      <m:t>) </m:t>
                    </m:r>
                  </m:oMath>
                </a14:m>
                <a:r>
                  <a:rPr lang="en-GB" sz="2400" dirty="0"/>
                  <a:t>from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) </m:t>
                    </m:r>
                  </m:oMath>
                </a14:m>
                <a:r>
                  <a:rPr lang="en-US" sz="2400" dirty="0"/>
                  <a:t>into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: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774" y="1700025"/>
                <a:ext cx="9598767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952" t="-4061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529348" y="1077028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(2)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348" y="1077028"/>
                <a:ext cx="646331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887" r="-1887"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529348" y="744421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accent2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348" y="744421"/>
                <a:ext cx="646331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887" r="-1887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360474" y="4004287"/>
            <a:ext cx="1760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Simplifying: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530601" y="2791684"/>
                <a:ext cx="4199799" cy="876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1" dirty="0" smtClean="0"/>
                        <m:t>     </m:t>
                      </m:r>
                      <m:r>
                        <m:rPr>
                          <m:nor/>
                        </m:rPr>
                        <a:rPr lang="en-US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baseline="30000" dirty="0"/>
                        <m:t>2</m:t>
                      </m:r>
                      <m:r>
                        <m:rPr>
                          <m:nor/>
                        </m:rPr>
                        <a:rPr lang="en-GB" sz="2400" baseline="30000" dirty="0"/>
                        <m:t> </m:t>
                      </m:r>
                      <m:r>
                        <m:rPr>
                          <m:nor/>
                        </m:rPr>
                        <a:rPr lang="en-US" sz="2400" dirty="0"/>
                        <m:t>	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    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8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latin typeface="Cambria Math" charset="0"/>
                        </a:rPr>
                        <m:t>= </m:t>
                      </m:r>
                      <m:r>
                        <m:rPr>
                          <m:nor/>
                        </m:rPr>
                        <a:rPr lang="en-GB" sz="2400" dirty="0"/>
                        <m:t>8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/>
                        <m:t>(</m:t>
                      </m:r>
                      <m:r>
                        <m:rPr>
                          <m:nor/>
                        </m:rPr>
                        <a:rPr lang="en-GB" sz="2400" dirty="0"/>
                        <m:t>2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2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)</m:t>
                      </m:r>
                      <m:r>
                        <m:rPr>
                          <m:nor/>
                        </m:rPr>
                        <a:rPr lang="en-US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8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latin typeface="Cambria Math" charset="0"/>
                        </a:rPr>
                        <m:t>= </m:t>
                      </m:r>
                      <m:r>
                        <m:rPr>
                          <m:nor/>
                        </m:rPr>
                        <a:rPr lang="en-GB" sz="2400" dirty="0"/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0601" y="2791684"/>
                <a:ext cx="4199799" cy="876074"/>
              </a:xfrm>
              <a:prstGeom prst="rect">
                <a:avLst/>
              </a:prstGeom>
              <a:blipFill>
                <a:blip r:embed="rId7"/>
                <a:stretch>
                  <a:fillRect l="-1205" t="-2857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657279" y="3992013"/>
                <a:ext cx="35568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/>
                        <m:t>4</m:t>
                      </m:r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US" sz="2400" baseline="30000" dirty="0" smtClean="0"/>
                        <m:t>2</m:t>
                      </m:r>
                      <m:r>
                        <m:rPr>
                          <m:nor/>
                        </m:rPr>
                        <a:rPr lang="en-GB" sz="2400" b="0" i="1" baseline="30000" dirty="0" smtClean="0"/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+ 4</m:t>
                      </m:r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4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7279" y="3992013"/>
                <a:ext cx="3556856" cy="461665"/>
              </a:xfrm>
              <a:prstGeom prst="rect">
                <a:avLst/>
              </a:prstGeom>
              <a:blipFill>
                <a:blip r:embed="rId8"/>
                <a:stretch>
                  <a:fillRect t="-13158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2378450" y="3591799"/>
            <a:ext cx="1811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Expanding: </a:t>
            </a:r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9012673" y="1043192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 bwMode="auto">
          <a:xfrm>
            <a:off x="9012673" y="1344142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832662" y="1984510"/>
                <a:ext cx="1811714" cy="506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1" dirty="0" smtClean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aseline="30000" dirty="0" smtClean="0"/>
                        <m:t> </m:t>
                      </m:r>
                      <m:r>
                        <m:rPr>
                          <m:nor/>
                        </m:rPr>
                        <a:rPr lang="en-US" sz="2400" dirty="0" smtClean="0"/>
                        <m:t>	</m:t>
                      </m:r>
                      <m:r>
                        <a:rPr lang="en-GB" sz="2400" i="1">
                          <a:latin typeface="Cambria Math" charset="0"/>
                        </a:rPr>
                        <m:t>= </m:t>
                      </m:r>
                      <m:r>
                        <m:rPr>
                          <m:nor/>
                        </m:rPr>
                        <a:rPr lang="en-GB" sz="2400" dirty="0"/>
                        <m:t>2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2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</m:oMath>
                  </m:oMathPara>
                </a14:m>
                <a:endParaRPr lang="en-GB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662" y="1984510"/>
                <a:ext cx="1811714" cy="506742"/>
              </a:xfrm>
              <a:prstGeom prst="rect">
                <a:avLst/>
              </a:prstGeom>
              <a:blipFill>
                <a:blip r:embed="rId9"/>
                <a:stretch>
                  <a:fillRect t="-1000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413888" y="279238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832662" y="4362434"/>
                <a:ext cx="233371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US" sz="2400" baseline="3000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latin typeface="Times" pitchFamily="2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662" y="4362434"/>
                <a:ext cx="2333716" cy="8309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352207" y="5332855"/>
                <a:ext cx="964533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(This quadratic does not </a:t>
                </a:r>
                <a:r>
                  <a:rPr lang="en-US" sz="2400" dirty="0" err="1"/>
                  <a:t>factorise</a:t>
                </a:r>
                <a:r>
                  <a:rPr lang="en-US" sz="2400" dirty="0"/>
                  <a:t>, so we would need to use </a:t>
                </a:r>
              </a:p>
              <a:p>
                <a:pPr algn="ctr"/>
                <a:r>
                  <a:rPr lang="en-US" sz="2400" dirty="0"/>
                  <a:t>the quadratic formula to solve.)</a:t>
                </a:r>
              </a:p>
              <a:p>
                <a:pPr algn="ctr"/>
                <a:r>
                  <a:rPr lang="en-US" sz="2400" dirty="0"/>
                  <a:t>Once solutions for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have been found, solutions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can also </a:t>
                </a:r>
              </a:p>
              <a:p>
                <a:pPr algn="ctr"/>
                <a:r>
                  <a:rPr lang="en-US" sz="2400" dirty="0"/>
                  <a:t>be found by substituting the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values into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equation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)</m:t>
                    </m:r>
                  </m:oMath>
                </a14:m>
                <a:r>
                  <a:rPr lang="en-US" sz="2400" i="1" dirty="0"/>
                  <a:t>.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207" y="5332855"/>
                <a:ext cx="9645334" cy="1569660"/>
              </a:xfrm>
              <a:prstGeom prst="rect">
                <a:avLst/>
              </a:prstGeom>
              <a:blipFill rotWithShape="1">
                <a:blip r:embed="rId11"/>
                <a:stretch>
                  <a:fillRect t="-2724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656607" y="3206093"/>
                <a:ext cx="11310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2</m:t>
                      </m:r>
                      <m:r>
                        <a:rPr lang="en-GB" sz="2400" i="1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chemeClr val="accent2"/>
                          </a:solidFill>
                          <a:latin typeface="Times" pitchFamily="2" charset="0"/>
                        </a:rPr>
                        <m:t>y</m:t>
                      </m:r>
                    </m:oMath>
                  </m:oMathPara>
                </a14:m>
                <a:endParaRPr lang="en-GB" sz="2400" i="1" dirty="0">
                  <a:solidFill>
                    <a:schemeClr val="accent2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607" y="3206093"/>
                <a:ext cx="1131015" cy="461665"/>
              </a:xfrm>
              <a:prstGeom prst="rect">
                <a:avLst/>
              </a:prstGeom>
              <a:blipFill>
                <a:blip r:embed="rId12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2352207" y="4397994"/>
            <a:ext cx="2428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Simplifies again:</a:t>
            </a:r>
            <a:endParaRPr lang="en-US" sz="2400" dirty="0"/>
          </a:p>
        </p:txBody>
      </p:sp>
      <p:cxnSp>
        <p:nvCxnSpPr>
          <p:cNvPr id="29" name="Straight Arrow Connector 28"/>
          <p:cNvCxnSpPr/>
          <p:nvPr/>
        </p:nvCxnSpPr>
        <p:spPr bwMode="auto">
          <a:xfrm>
            <a:off x="8959016" y="2296208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508176" y="2042414"/>
                <a:ext cx="6463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3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8176" y="2042414"/>
                <a:ext cx="646331" cy="461665"/>
              </a:xfrm>
              <a:prstGeom prst="rect">
                <a:avLst/>
              </a:prstGeom>
              <a:blipFill rotWithShape="0">
                <a:blip r:embed="rId13"/>
                <a:stretch>
                  <a:fillRect l="-1887" r="-1887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365668" y="3595010"/>
                <a:ext cx="43322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/>
                        <m:t>4</m:t>
                      </m:r>
                      <m:r>
                        <a:rPr lang="en-GB" sz="2400" i="1" dirty="0">
                          <a:latin typeface="Cambria Math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4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4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US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8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 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5668" y="3595010"/>
                <a:ext cx="4332202" cy="461665"/>
              </a:xfrm>
              <a:prstGeom prst="rect">
                <a:avLst/>
              </a:prstGeom>
              <a:blipFill>
                <a:blip r:embed="rId14"/>
                <a:stretch>
                  <a:fillRect t="-2703"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185680" y="4907325"/>
                <a:ext cx="80249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Now we have a quadratic equation we can solve to find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680" y="4907325"/>
                <a:ext cx="8024954" cy="461665"/>
              </a:xfrm>
              <a:prstGeom prst="rect">
                <a:avLst/>
              </a:prstGeom>
              <a:blipFill rotWithShape="1">
                <a:blip r:embed="rId15"/>
                <a:stretch>
                  <a:fillRect l="-1216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27889" y="2041134"/>
                <a:ext cx="17080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2</m:t>
                      </m:r>
                      <m:r>
                        <a:rPr lang="en-GB" sz="2400" i="1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chemeClr val="accent2"/>
                          </a:solidFill>
                          <a:latin typeface="Times" pitchFamily="2" charset="0"/>
                        </a:rPr>
                        <m:t>y</m:t>
                      </m:r>
                    </m:oMath>
                  </m:oMathPara>
                </a14:m>
                <a:endParaRPr lang="en-GB" sz="2400" dirty="0">
                  <a:solidFill>
                    <a:schemeClr val="accent2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889" y="2041134"/>
                <a:ext cx="1708001" cy="461665"/>
              </a:xfrm>
              <a:prstGeom prst="rect">
                <a:avLst/>
              </a:prstGeom>
              <a:blipFill>
                <a:blip r:embed="rId16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BF2DF76-2DD2-EB4D-9B15-D27D4744D14E}"/>
                  </a:ext>
                </a:extLst>
              </p:cNvPr>
              <p:cNvSpPr txBox="1"/>
              <p:nvPr/>
            </p:nvSpPr>
            <p:spPr>
              <a:xfrm>
                <a:off x="5656608" y="3217707"/>
                <a:ext cx="11310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2</m:t>
                      </m:r>
                      <m:r>
                        <a:rPr lang="en-GB" sz="2400" i="1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chemeClr val="accent2"/>
                          </a:solidFill>
                          <a:latin typeface="Times" pitchFamily="2" charset="0"/>
                        </a:rPr>
                        <m:t>y</m:t>
                      </m:r>
                    </m:oMath>
                  </m:oMathPara>
                </a14:m>
                <a:endParaRPr lang="en-GB" sz="2400" i="1" dirty="0">
                  <a:solidFill>
                    <a:schemeClr val="accent2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BF2DF76-2DD2-EB4D-9B15-D27D4744D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608" y="3217707"/>
                <a:ext cx="1131015" cy="461665"/>
              </a:xfrm>
              <a:prstGeom prst="rect">
                <a:avLst/>
              </a:prstGeom>
              <a:blipFill>
                <a:blip r:embed="rId17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62365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8" grpId="0"/>
      <p:bldP spid="21" grpId="0"/>
      <p:bldP spid="23" grpId="0"/>
      <p:bldP spid="25" grpId="0"/>
      <p:bldP spid="31" grpId="0"/>
      <p:bldP spid="2" grpId="0"/>
      <p:bldP spid="14" grpId="0"/>
      <p:bldP spid="17" grpId="0"/>
      <p:bldP spid="13" grpId="0"/>
      <p:bldP spid="18" grpId="0"/>
      <p:bldP spid="19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6567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     Solve each pair of simultaneous equations.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802536" y="1967989"/>
                <a:ext cx="33459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4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,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12      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and</m:t>
                      </m:r>
                      <m:r>
                        <m:rPr>
                          <m:nor/>
                        </m:rPr>
                        <a:rPr lang="en-GB" sz="2400" i="1" dirty="0"/>
                        <m:t>  </m:t>
                      </m:r>
                    </m:oMath>
                  </m:oMathPara>
                </a14:m>
                <a:endParaRPr lang="en-GB" sz="24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1,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2536" y="1967989"/>
                <a:ext cx="3345909" cy="830997"/>
              </a:xfrm>
              <a:prstGeom prst="rect">
                <a:avLst/>
              </a:prstGeom>
              <a:blipFill>
                <a:blip r:embed="rId3"/>
                <a:stretch>
                  <a:fillRect t="-1515"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55739" y="2853825"/>
                <a:ext cx="5796645" cy="876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(b)     	 </a:t>
                </a:r>
                <a:r>
                  <a:rPr lang="en-GB" sz="2400" i="1" dirty="0"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2</m:t>
                    </m:r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/>
                      <m:t>2</m:t>
                    </m:r>
                    <m:r>
                      <m:rPr>
                        <m:nor/>
                      </m:rPr>
                      <a:rPr lang="en-GB" sz="2400" baseline="300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	</m:t>
                    </m:r>
                    <m:r>
                      <a:rPr lang="en-GB" sz="240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3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>
                    <a:ea typeface="Cambria Math" panose="02040503050406030204" pitchFamily="18" charset="0"/>
                  </a:rPr>
                  <a:t>       </a:t>
                </a:r>
                <a:endParaRPr lang="en-GB" sz="2400" dirty="0"/>
              </a:p>
              <a:p>
                <a:r>
                  <a:rPr lang="en-GB" sz="2400" dirty="0"/>
                  <a:t>		</a:t>
                </a:r>
                <a:r>
                  <a:rPr lang="en-GB" sz="2400" i="1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b="0" i="0" dirty="0" smtClean="0"/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2853825"/>
                <a:ext cx="5796645" cy="876074"/>
              </a:xfrm>
              <a:prstGeom prst="rect">
                <a:avLst/>
              </a:prstGeom>
              <a:blipFill rotWithShape="1">
                <a:blip r:embed="rId4"/>
                <a:stretch>
                  <a:fillRect l="-105" b="-15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798197" y="2775778"/>
                <a:ext cx="325486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,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7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       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and</m:t>
                      </m:r>
                      <m:r>
                        <m:rPr>
                          <m:nor/>
                        </m:rPr>
                        <a:rPr lang="en-GB" sz="2400" i="1" dirty="0"/>
                        <m:t>  </m:t>
                      </m:r>
                    </m:oMath>
                  </m:oMathPara>
                </a14:m>
                <a:endParaRPr lang="en-GB" sz="24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1,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197" y="2775778"/>
                <a:ext cx="3254865" cy="830997"/>
              </a:xfrm>
              <a:prstGeom prst="rect">
                <a:avLst/>
              </a:prstGeom>
              <a:blipFill>
                <a:blip r:embed="rId5"/>
                <a:stretch>
                  <a:fillRect t="-3030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29903" y="1968498"/>
                <a:ext cx="2986177" cy="876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lphaLcParenBoth"/>
                </a:pPr>
                <a:r>
                  <a:rPr lang="en-GB" sz="2400" dirty="0"/>
                  <a:t>    	</a:t>
                </a:r>
                <a:r>
                  <a:rPr lang="en-GB" sz="2400" i="1" dirty="0"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i="1" baseline="30000" dirty="0">
                        <a:latin typeface="Times" pitchFamily="2" charset="0"/>
                      </a:rPr>
                      <m:t>2</m:t>
                    </m:r>
                    <m:r>
                      <m:rPr>
                        <m:nor/>
                      </m:rPr>
                      <a:rPr lang="en-GB" sz="2400" i="1" baseline="30000" dirty="0">
                        <a:latin typeface="Times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/>
                      <m:t>	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>
                    <a:ea typeface="Cambria Math" panose="02040503050406030204" pitchFamily="18" charset="0"/>
                  </a:rPr>
                  <a:t>       </a:t>
                </a:r>
                <a:endParaRPr lang="en-GB" sz="2400" dirty="0"/>
              </a:p>
              <a:p>
                <a:r>
                  <a:rPr lang="en-GB" sz="2400" dirty="0"/>
                  <a:t>		</a:t>
                </a:r>
                <a:r>
                  <a:rPr lang="en-GB" sz="2400" i="1" dirty="0"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dirty="0" smtClean="0">
                        <a:latin typeface="Times" pitchFamily="2" charset="0"/>
                      </a:rPr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</m:oMath>
                </a14:m>
                <a:endParaRPr lang="en-US" sz="2400" i="1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903" y="1968498"/>
                <a:ext cx="2986177" cy="876074"/>
              </a:xfrm>
              <a:prstGeom prst="rect">
                <a:avLst/>
              </a:prstGeom>
              <a:blipFill>
                <a:blip r:embed="rId6"/>
                <a:stretch>
                  <a:fillRect l="-2542" t="-1429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763184" y="3702622"/>
                <a:ext cx="400026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0.28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,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0.43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  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and</m:t>
                      </m:r>
                      <m:r>
                        <m:rPr>
                          <m:nor/>
                        </m:rPr>
                        <a:rPr lang="en-GB" sz="2400" i="1" dirty="0"/>
                        <m:t>  </m:t>
                      </m:r>
                    </m:oMath>
                  </m:oMathPara>
                </a14:m>
                <a:endParaRPr lang="en-GB" sz="24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5.28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,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11.57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184" y="3702622"/>
                <a:ext cx="4000262" cy="830997"/>
              </a:xfrm>
              <a:prstGeom prst="rect">
                <a:avLst/>
              </a:prstGeom>
              <a:blipFill>
                <a:blip r:embed="rId7"/>
                <a:stretch>
                  <a:fillRect t="-1515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64123" y="3712712"/>
                <a:ext cx="4798728" cy="876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(c)     	 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/>
                      <m:t>2</m:t>
                    </m:r>
                    <m:r>
                      <m:rPr>
                        <m:nor/>
                      </m:rPr>
                      <a:rPr lang="en-GB" sz="2400" baseline="300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	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dirty="0" smtClean="0"/>
                      <m:t>12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>
                    <a:ea typeface="Cambria Math" panose="02040503050406030204" pitchFamily="18" charset="0"/>
                  </a:rPr>
                  <a:t>       </a:t>
                </a:r>
                <a:endParaRPr lang="en-GB" sz="2400" dirty="0"/>
              </a:p>
              <a:p>
                <a:r>
                  <a:rPr lang="en-GB" sz="2400" dirty="0"/>
                  <a:t>		</a:t>
                </a:r>
                <a:r>
                  <a:rPr lang="en-GB" sz="2400" i="1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b="0" i="0" dirty="0" smtClean="0"/>
                      <m:t>2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123" y="3712712"/>
                <a:ext cx="4798728" cy="876074"/>
              </a:xfrm>
              <a:prstGeom prst="rect">
                <a:avLst/>
              </a:prstGeom>
              <a:blipFill rotWithShape="1">
                <a:blip r:embed="rId8"/>
                <a:stretch>
                  <a:fillRect l="-127" b="-15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29903" y="5456158"/>
                <a:ext cx="4952494" cy="921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(e)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/>
                      <m:t>2</m:t>
                    </m:r>
                    <m:r>
                      <m:rPr>
                        <m:nor/>
                      </m:rPr>
                      <a:rPr lang="en-GB" sz="2400" baseline="300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	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y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aseline="30000" dirty="0"/>
                      <m:t>2</m:t>
                    </m:r>
                    <m:r>
                      <m:rPr>
                        <m:nor/>
                      </m:rPr>
                      <a:rPr lang="en-GB" sz="2400" baseline="300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	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b="0" i="0" dirty="0" smtClean="0"/>
                      <m:t>8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>
                    <a:ea typeface="Cambria Math" panose="02040503050406030204" pitchFamily="18" charset="0"/>
                  </a:rPr>
                  <a:t>       </a:t>
                </a:r>
                <a:endParaRPr lang="en-GB" sz="2400" dirty="0"/>
              </a:p>
              <a:p>
                <a:r>
                  <a:rPr lang="en-GB" sz="2400" dirty="0"/>
                  <a:t>		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US" sz="2400" i="1" dirty="0" smtClean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 smtClean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	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4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903" y="5456158"/>
                <a:ext cx="4952494" cy="921150"/>
              </a:xfrm>
              <a:prstGeom prst="rect">
                <a:avLst/>
              </a:prstGeom>
              <a:blipFill rotWithShape="1">
                <a:blip r:embed="rId9"/>
                <a:stretch>
                  <a:fillRect l="-1845" b="-145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763184" y="4645831"/>
                <a:ext cx="37156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0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,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       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and</m:t>
                      </m:r>
                      <m:r>
                        <m:rPr>
                          <m:nor/>
                        </m:rPr>
                        <a:rPr lang="en-GB" sz="2400" i="1" dirty="0"/>
                        <m:t>  </m:t>
                      </m:r>
                    </m:oMath>
                  </m:oMathPara>
                </a14:m>
                <a:endParaRPr lang="en-GB" sz="24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4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,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184" y="4645831"/>
                <a:ext cx="3715674" cy="830997"/>
              </a:xfrm>
              <a:prstGeom prst="rect">
                <a:avLst/>
              </a:prstGeom>
              <a:blipFill>
                <a:blip r:embed="rId10"/>
                <a:stretch>
                  <a:fillRect t="-1515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29903" y="4570831"/>
                <a:ext cx="3503203" cy="921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(d)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	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b="0" i="0" dirty="0" smtClean="0"/>
                      <m:t>2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>
                    <a:ea typeface="Cambria Math" panose="02040503050406030204" pitchFamily="18" charset="0"/>
                  </a:rPr>
                  <a:t>       </a:t>
                </a:r>
                <a:endParaRPr lang="en-GB" sz="2400" dirty="0"/>
              </a:p>
              <a:p>
                <a:r>
                  <a:rPr lang="en-GB" sz="2400" dirty="0"/>
                  <a:t>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baseline="30000" dirty="0"/>
                      <m:t>2</m:t>
                    </m:r>
                    <m:r>
                      <m:rPr>
                        <m:nor/>
                      </m:rPr>
                      <a:rPr lang="en-GB" sz="2400" baseline="300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	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dirty="0" smtClean="0"/>
                      <m:t>8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b="0" i="0" dirty="0" smtClean="0"/>
                      <m:t>8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903" y="4570831"/>
                <a:ext cx="3503203" cy="921150"/>
              </a:xfrm>
              <a:prstGeom prst="rect">
                <a:avLst/>
              </a:prstGeom>
              <a:blipFill>
                <a:blip r:embed="rId11"/>
                <a:stretch>
                  <a:fillRect l="-2536" t="-6944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763184" y="5473872"/>
                <a:ext cx="435905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2;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  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There is only one solution which actually 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means the straight line is a tangent to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(and only just touches) the circle.</a:t>
                </a:r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184" y="5473872"/>
                <a:ext cx="4359050" cy="1200329"/>
              </a:xfrm>
              <a:prstGeom prst="rect">
                <a:avLst/>
              </a:prstGeom>
              <a:blipFill>
                <a:blip r:embed="rId12"/>
                <a:stretch>
                  <a:fillRect l="-2029" t="-4167"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252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10" grpId="0"/>
      <p:bldP spid="12" grpId="0"/>
      <p:bldP spid="13" grpId="0"/>
      <p:bldP spid="9" grpId="0"/>
      <p:bldP spid="15" grpId="0"/>
      <p:bldP spid="20" grpId="0"/>
      <p:bldP spid="5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and last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  <a:hlinkClick r:id="rId3"/>
              </a:rPr>
              <a:t>here</a:t>
            </a:r>
            <a:endParaRPr lang="en-US" altLang="en-US" sz="2400" b="1" dirty="0">
              <a:solidFill>
                <a:srgbClr val="FFC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049" y="4653136"/>
            <a:ext cx="996995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  <a:hlinkClick r:id="rId4"/>
              </a:rPr>
              <a:t>here</a:t>
            </a:r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U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NIT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Algebraic Fractions and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204272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http://purl.org/dc/terms/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35904</TotalTime>
  <Words>5167</Words>
  <Application>Microsoft Office PowerPoint</Application>
  <PresentationFormat>Widescreen</PresentationFormat>
  <Paragraphs>654</Paragraphs>
  <Slides>30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ＭＳ Ｐゴシック</vt:lpstr>
      <vt:lpstr>ＭＳ Ｐゴシック</vt:lpstr>
      <vt:lpstr>Arial</vt:lpstr>
      <vt:lpstr>Calibri</vt:lpstr>
      <vt:lpstr>Cambria Math</vt:lpstr>
      <vt:lpstr>Times</vt:lpstr>
      <vt:lpstr>Times New Roman</vt:lpstr>
      <vt:lpstr>Alapértelmezett terv</vt:lpstr>
      <vt:lpstr>Supporting and Enhancing Mathematics and Statistics UNIT: Algebraic Fractions and Equations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Russell Geach</cp:lastModifiedBy>
  <cp:revision>861</cp:revision>
  <cp:lastPrinted>2016-10-17T08:47:54Z</cp:lastPrinted>
  <dcterms:created xsi:type="dcterms:W3CDTF">2012-10-10T19:07:13Z</dcterms:created>
  <dcterms:modified xsi:type="dcterms:W3CDTF">2020-10-06T10:53:06Z</dcterms:modified>
</cp:coreProperties>
</file>