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4"/>
  </p:notesMasterIdLst>
  <p:handoutMasterIdLst>
    <p:handoutMasterId r:id="rId45"/>
  </p:handoutMasterIdLst>
  <p:sldIdLst>
    <p:sldId id="355" r:id="rId5"/>
    <p:sldId id="363" r:id="rId6"/>
    <p:sldId id="366" r:id="rId7"/>
    <p:sldId id="367" r:id="rId8"/>
    <p:sldId id="358" r:id="rId9"/>
    <p:sldId id="359" r:id="rId10"/>
    <p:sldId id="364" r:id="rId11"/>
    <p:sldId id="365" r:id="rId12"/>
    <p:sldId id="368" r:id="rId13"/>
    <p:sldId id="369" r:id="rId14"/>
    <p:sldId id="372" r:id="rId15"/>
    <p:sldId id="373" r:id="rId16"/>
    <p:sldId id="374" r:id="rId17"/>
    <p:sldId id="400" r:id="rId18"/>
    <p:sldId id="401" r:id="rId19"/>
    <p:sldId id="360" r:id="rId20"/>
    <p:sldId id="375" r:id="rId21"/>
    <p:sldId id="376" r:id="rId22"/>
    <p:sldId id="370" r:id="rId23"/>
    <p:sldId id="371" r:id="rId24"/>
    <p:sldId id="377" r:id="rId25"/>
    <p:sldId id="382" r:id="rId26"/>
    <p:sldId id="380" r:id="rId27"/>
    <p:sldId id="402" r:id="rId28"/>
    <p:sldId id="381" r:id="rId29"/>
    <p:sldId id="384" r:id="rId30"/>
    <p:sldId id="387" r:id="rId31"/>
    <p:sldId id="395" r:id="rId32"/>
    <p:sldId id="396" r:id="rId33"/>
    <p:sldId id="388" r:id="rId34"/>
    <p:sldId id="403" r:id="rId35"/>
    <p:sldId id="391" r:id="rId36"/>
    <p:sldId id="389" r:id="rId37"/>
    <p:sldId id="393" r:id="rId38"/>
    <p:sldId id="397" r:id="rId39"/>
    <p:sldId id="398" r:id="rId40"/>
    <p:sldId id="399" r:id="rId41"/>
    <p:sldId id="392" r:id="rId42"/>
    <p:sldId id="390" r:id="rId43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97"/>
    <p:restoredTop sz="94656"/>
  </p:normalViewPr>
  <p:slideViewPr>
    <p:cSldViewPr>
      <p:cViewPr>
        <p:scale>
          <a:sx n="90" d="100"/>
          <a:sy n="90" d="100"/>
        </p:scale>
        <p:origin x="-138" y="-23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8/25/2020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64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4346454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1604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013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056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7009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2500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88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61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093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603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7606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2693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343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2943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37329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246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4246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36873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192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4426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03401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5461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4575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35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1993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6426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24233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40166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7231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67610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957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85" y="5031616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9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9.png"/><Relationship Id="rId18" Type="http://schemas.openxmlformats.org/officeDocument/2006/relationships/image" Target="../media/image124.png"/><Relationship Id="rId3" Type="http://schemas.openxmlformats.org/officeDocument/2006/relationships/image" Target="../media/image110.png"/><Relationship Id="rId21" Type="http://schemas.openxmlformats.org/officeDocument/2006/relationships/image" Target="../media/image127.png"/><Relationship Id="rId7" Type="http://schemas.openxmlformats.org/officeDocument/2006/relationships/image" Target="../media/image113.png"/><Relationship Id="rId12" Type="http://schemas.openxmlformats.org/officeDocument/2006/relationships/image" Target="../media/image118.png"/><Relationship Id="rId17" Type="http://schemas.openxmlformats.org/officeDocument/2006/relationships/image" Target="../media/image123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122.png"/><Relationship Id="rId20" Type="http://schemas.openxmlformats.org/officeDocument/2006/relationships/image" Target="../media/image1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20.png"/><Relationship Id="rId11" Type="http://schemas.openxmlformats.org/officeDocument/2006/relationships/image" Target="../media/image117.png"/><Relationship Id="rId5" Type="http://schemas.openxmlformats.org/officeDocument/2006/relationships/image" Target="../media/image112.png"/><Relationship Id="rId15" Type="http://schemas.openxmlformats.org/officeDocument/2006/relationships/image" Target="../media/image121.png"/><Relationship Id="rId10" Type="http://schemas.openxmlformats.org/officeDocument/2006/relationships/image" Target="../media/image116.png"/><Relationship Id="rId19" Type="http://schemas.openxmlformats.org/officeDocument/2006/relationships/image" Target="../media/image125.png"/><Relationship Id="rId4" Type="http://schemas.openxmlformats.org/officeDocument/2006/relationships/image" Target="../media/image111.png"/><Relationship Id="rId9" Type="http://schemas.openxmlformats.org/officeDocument/2006/relationships/image" Target="../media/image115.png"/><Relationship Id="rId14" Type="http://schemas.openxmlformats.org/officeDocument/2006/relationships/image" Target="../media/image120.png"/><Relationship Id="rId22" Type="http://schemas.openxmlformats.org/officeDocument/2006/relationships/image" Target="../media/image12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5301208"/>
            <a:ext cx="11737304" cy="1325563"/>
          </a:xfrm>
        </p:spPr>
        <p:txBody>
          <a:bodyPr/>
          <a:lstStyle/>
          <a:p>
            <a:pPr eaLnBrk="1" hangingPunct="1"/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</a:t>
            </a:r>
            <a:r>
              <a:rPr lang="en-GB" sz="3600" dirty="0"/>
              <a:t>Sequences and Series</a:t>
            </a:r>
            <a:r>
              <a:rPr lang="en-US" altLang="en-US" sz="3600" b="1" dirty="0">
                <a:solidFill>
                  <a:schemeClr val="bg1"/>
                </a:solidFill>
              </a:rPr>
              <a:t/>
            </a:r>
            <a:br>
              <a:rPr lang="en-US" altLang="en-US" sz="3600" b="1" dirty="0">
                <a:solidFill>
                  <a:schemeClr val="bg1"/>
                </a:solidFill>
              </a:rPr>
            </a:b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Sequences and Series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600" y="823774"/>
            <a:ext cx="92890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altLang="en-US" sz="2400" dirty="0"/>
              <a:t>Sequences and Series are an interesting part of mathematics.</a:t>
            </a:r>
          </a:p>
          <a:p>
            <a:pPr algn="ctr"/>
            <a:endParaRPr lang="en-GB" altLang="en-US" sz="2400" dirty="0"/>
          </a:p>
          <a:p>
            <a:pPr algn="ctr"/>
            <a:r>
              <a:rPr lang="en-US" altLang="en-US" sz="2400" dirty="0"/>
              <a:t>You have five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2708920"/>
            <a:ext cx="592137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Geometrical Sequences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Never-Ending Sums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Arithmetic Series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Sigma Notation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More Series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</p:txBody>
      </p:sp>
    </p:spTree>
    <p:extLst>
      <p:ext uri="{BB962C8B-B14F-4D97-AF65-F5344CB8AC3E}">
        <p14:creationId xmlns:p14="http://schemas.microsoft.com/office/powerpoint/2010/main" val="6469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Arithmetic Sequence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95600" y="823774"/>
                <a:ext cx="9289032" cy="6370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400" dirty="0"/>
                  <a:t>A </a:t>
                </a:r>
                <a:r>
                  <a:rPr lang="en-GB" altLang="en-US" sz="2400" b="1" dirty="0"/>
                  <a:t>Sequence </a:t>
                </a:r>
                <a:r>
                  <a:rPr lang="en-GB" altLang="en-US" sz="2400" dirty="0"/>
                  <a:t>or</a:t>
                </a:r>
                <a:r>
                  <a:rPr lang="en-GB" altLang="en-US" sz="2400" b="1" dirty="0"/>
                  <a:t> Series </a:t>
                </a:r>
                <a:r>
                  <a:rPr lang="en-GB" altLang="en-US" sz="2400" dirty="0"/>
                  <a:t>is a set of things (often numbers) which follow a pattern.</a:t>
                </a:r>
              </a:p>
              <a:p>
                <a:pPr algn="ctr"/>
                <a:endParaRPr lang="en-GB" altLang="en-US" sz="2400" dirty="0"/>
              </a:p>
              <a:p>
                <a:pPr algn="ctr"/>
                <a:r>
                  <a:rPr lang="en-US" altLang="en-US" sz="2400" dirty="0"/>
                  <a:t>5,  9,  13,  17,  21,</a:t>
                </a:r>
                <a:r>
                  <a:rPr lang="is-IS" altLang="en-US" sz="2400" dirty="0"/>
                  <a:t>…</a:t>
                </a:r>
              </a:p>
              <a:p>
                <a:pPr algn="ctr"/>
                <a:endParaRPr lang="is-IS" altLang="en-US" sz="2400" dirty="0"/>
              </a:p>
              <a:p>
                <a:pPr algn="ctr"/>
                <a:endParaRPr lang="is-IS" altLang="en-US" sz="2400" dirty="0"/>
              </a:p>
              <a:p>
                <a:pPr algn="ctr"/>
                <a:endParaRPr lang="is-IS" altLang="en-US" sz="2400" dirty="0"/>
              </a:p>
              <a:p>
                <a:pPr algn="ctr"/>
                <a:r>
                  <a:rPr lang="is-IS" altLang="en-US" sz="2400" dirty="0"/>
                  <a:t>The pattern is...</a:t>
                </a:r>
              </a:p>
              <a:p>
                <a:pPr algn="ctr"/>
                <a:r>
                  <a:rPr lang="is-IS" altLang="en-US" sz="2400" dirty="0"/>
                  <a:t>‘</a:t>
                </a:r>
                <a:r>
                  <a:rPr lang="is-IS" altLang="en-US" sz="2400" i="1" dirty="0"/>
                  <a:t>add 4</a:t>
                </a:r>
                <a:r>
                  <a:rPr lang="is-IS" altLang="en-US" sz="2400" dirty="0"/>
                  <a:t>’</a:t>
                </a:r>
              </a:p>
              <a:p>
                <a:pPr algn="ctr"/>
                <a:r>
                  <a:rPr lang="is-IS" altLang="en-US" sz="2400" dirty="0"/>
                  <a:t>What is the </a:t>
                </a:r>
                <a:r>
                  <a:rPr lang="en-US" sz="2400" dirty="0"/>
                  <a:t>10</a:t>
                </a:r>
                <a:r>
                  <a:rPr lang="en-US" sz="2400" baseline="30000" dirty="0"/>
                  <a:t>th</a:t>
                </a:r>
                <a:r>
                  <a:rPr lang="is-IS" altLang="en-US" sz="2400" dirty="0"/>
                  <a:t> term?</a:t>
                </a:r>
              </a:p>
              <a:p>
                <a:pPr algn="ctr"/>
                <a:r>
                  <a:rPr lang="is-IS" altLang="en-US" sz="2400" dirty="0"/>
                  <a:t>We started with </a:t>
                </a:r>
                <a:r>
                  <a:rPr lang="is-IS" altLang="en-US" sz="2400" dirty="0">
                    <a:solidFill>
                      <a:schemeClr val="accent2"/>
                    </a:solidFill>
                  </a:rPr>
                  <a:t>5</a:t>
                </a:r>
                <a:r>
                  <a:rPr lang="is-IS" altLang="en-US" sz="2400" dirty="0"/>
                  <a:t> and then ‘</a:t>
                </a:r>
                <a:r>
                  <a:rPr lang="is-IS" altLang="en-US" sz="2400" dirty="0">
                    <a:solidFill>
                      <a:srgbClr val="0070C0"/>
                    </a:solidFill>
                  </a:rPr>
                  <a:t>added 4</a:t>
                </a:r>
                <a:r>
                  <a:rPr lang="is-IS" altLang="en-US" sz="2400" dirty="0"/>
                  <a:t>’ </a:t>
                </a:r>
                <a:r>
                  <a:rPr lang="is-IS" altLang="en-US" sz="2400" i="1" dirty="0">
                    <a:solidFill>
                      <a:srgbClr val="FF0000"/>
                    </a:solidFill>
                  </a:rPr>
                  <a:t>nine </a:t>
                </a:r>
                <a:r>
                  <a:rPr lang="is-IS" altLang="en-US" sz="2400" dirty="0"/>
                  <a:t>times:</a:t>
                </a:r>
              </a:p>
              <a:p>
                <a:pPr algn="ctr"/>
                <a:endParaRPr lang="is-IS" altLang="en-US" sz="2400" dirty="0"/>
              </a:p>
              <a:p>
                <a:pPr algn="ctr"/>
                <a:r>
                  <a:rPr lang="en-US" altLang="en-US" sz="2400" dirty="0"/>
                  <a:t>5,  9,  13,  17,  21,</a:t>
                </a:r>
                <a:r>
                  <a:rPr lang="is-IS" altLang="en-US" sz="2400" dirty="0"/>
                  <a:t> 24, 29, 33, 37, </a:t>
                </a:r>
                <a:r>
                  <a:rPr lang="is-IS" altLang="en-US" sz="2400" dirty="0">
                    <a:solidFill>
                      <a:srgbClr val="FF0000"/>
                    </a:solidFill>
                  </a:rPr>
                  <a:t>41</a:t>
                </a:r>
              </a:p>
              <a:p>
                <a:r>
                  <a:rPr lang="is-IS" altLang="en-US" sz="2400" dirty="0">
                    <a:solidFill>
                      <a:srgbClr val="FF0000"/>
                    </a:solidFill>
                  </a:rPr>
                  <a:t>					</a:t>
                </a:r>
                <a14:m>
                  <m:oMath xmlns:m="http://schemas.openxmlformats.org/officeDocument/2006/math">
                    <m:r>
                      <a:rPr lang="en-GB" altLang="en-US" sz="16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</m:oMath>
                </a14:m>
                <a:r>
                  <a:rPr lang="is-IS" altLang="en-US" sz="1600" dirty="0">
                    <a:solidFill>
                      <a:srgbClr val="FF0000"/>
                    </a:solidFill>
                  </a:rPr>
                  <a:t>4	 </a:t>
                </a:r>
                <a14:m>
                  <m:oMath xmlns:m="http://schemas.openxmlformats.org/officeDocument/2006/math">
                    <m:r>
                      <a:rPr lang="en-GB" altLang="en-US" sz="16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</m:oMath>
                </a14:m>
                <a:r>
                  <a:rPr lang="is-IS" altLang="en-US" sz="1600" dirty="0">
                    <a:solidFill>
                      <a:srgbClr val="FF0000"/>
                    </a:solidFill>
                  </a:rPr>
                  <a:t>4  ...</a:t>
                </a:r>
              </a:p>
              <a:p>
                <a:pPr algn="ctr"/>
                <a:r>
                  <a:rPr lang="is-IS" altLang="en-US" sz="2400" dirty="0"/>
                  <a:t>This is an example of an </a:t>
                </a:r>
                <a:r>
                  <a:rPr lang="is-IS" altLang="en-US" sz="2400" b="1" dirty="0"/>
                  <a:t>Arithmetic Sequence</a:t>
                </a:r>
                <a:r>
                  <a:rPr lang="is-IS" altLang="en-US" sz="2400" dirty="0"/>
                  <a:t>.</a:t>
                </a:r>
              </a:p>
              <a:p>
                <a:pPr algn="ctr"/>
                <a:endParaRPr lang="is-IS" altLang="en-US" sz="2400" dirty="0"/>
              </a:p>
              <a:p>
                <a:pPr algn="ctr"/>
                <a:endParaRPr lang="en-US" altLang="en-US" sz="2400" dirty="0"/>
              </a:p>
            </p:txBody>
          </p:sp>
        </mc:Choice>
        <mc:Fallback xmlns="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5600" y="823774"/>
                <a:ext cx="9289032" cy="6370975"/>
              </a:xfrm>
              <a:prstGeom prst="rect">
                <a:avLst/>
              </a:prstGeom>
              <a:blipFill rotWithShape="0">
                <a:blip r:embed="rId2"/>
                <a:stretch>
                  <a:fillRect t="-67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151784" y="2517228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  <a:r>
              <a:rPr lang="en-US" sz="1400" baseline="30000" dirty="0">
                <a:solidFill>
                  <a:schemeClr val="accent2"/>
                </a:solidFill>
              </a:rPr>
              <a:t>st</a:t>
            </a:r>
            <a:r>
              <a:rPr lang="en-US" sz="1400" dirty="0">
                <a:solidFill>
                  <a:schemeClr val="accent2"/>
                </a:solidFill>
              </a:rPr>
              <a:t> term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60013" y="2935790"/>
            <a:ext cx="825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  <a:r>
              <a:rPr lang="en-US" sz="1400" baseline="30000" dirty="0">
                <a:solidFill>
                  <a:schemeClr val="accent2"/>
                </a:solidFill>
              </a:rPr>
              <a:t>nd</a:t>
            </a:r>
            <a:r>
              <a:rPr lang="en-US" sz="1400" dirty="0">
                <a:solidFill>
                  <a:schemeClr val="accent2"/>
                </a:solidFill>
              </a:rPr>
              <a:t> term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0319" y="2703493"/>
            <a:ext cx="798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  <a:r>
              <a:rPr lang="en-US" sz="1400" baseline="30000" dirty="0">
                <a:solidFill>
                  <a:schemeClr val="accent2"/>
                </a:solidFill>
              </a:rPr>
              <a:t>rd</a:t>
            </a:r>
            <a:r>
              <a:rPr lang="en-US" sz="1400" dirty="0">
                <a:solidFill>
                  <a:schemeClr val="accent2"/>
                </a:solidFill>
              </a:rPr>
              <a:t> term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28248" y="2549604"/>
            <a:ext cx="36359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dots show that sequence continues forever </a:t>
            </a:r>
          </a:p>
        </p:txBody>
      </p:sp>
      <p:cxnSp>
        <p:nvCxnSpPr>
          <p:cNvPr id="9" name="Straight Arrow Connector 8"/>
          <p:cNvCxnSpPr>
            <a:stCxn id="4" idx="0"/>
          </p:cNvCxnSpPr>
          <p:nvPr/>
        </p:nvCxnSpPr>
        <p:spPr bwMode="auto">
          <a:xfrm flipV="1">
            <a:off x="4543879" y="2204864"/>
            <a:ext cx="1129067" cy="312364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>
            <a:stCxn id="5" idx="0"/>
          </p:cNvCxnSpPr>
          <p:nvPr/>
        </p:nvCxnSpPr>
        <p:spPr bwMode="auto">
          <a:xfrm flipV="1">
            <a:off x="5672947" y="2258060"/>
            <a:ext cx="583953" cy="67773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 flipV="1">
            <a:off x="6816080" y="2361046"/>
            <a:ext cx="153496" cy="33660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H="1" flipV="1">
            <a:off x="8456232" y="2361046"/>
            <a:ext cx="88040" cy="23587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4784058" y="5589240"/>
            <a:ext cx="151915" cy="21602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flipV="1">
            <a:off x="4936458" y="5589240"/>
            <a:ext cx="171954" cy="21602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 flipH="1">
            <a:off x="5466178" y="5589240"/>
            <a:ext cx="178219" cy="21602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5300447" y="5589240"/>
            <a:ext cx="151915" cy="21602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67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Geometric Sequences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95600" y="823774"/>
                <a:ext cx="9289032" cy="6001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400" dirty="0"/>
                  <a:t>In a </a:t>
                </a:r>
                <a:r>
                  <a:rPr lang="en-GB" altLang="en-US" sz="2400" b="1" dirty="0"/>
                  <a:t>Geometric</a:t>
                </a:r>
                <a:r>
                  <a:rPr lang="en-GB" altLang="en-US" sz="2400" dirty="0"/>
                  <a:t> </a:t>
                </a:r>
                <a:r>
                  <a:rPr lang="en-GB" altLang="en-US" sz="2400" b="1" dirty="0"/>
                  <a:t>Sequence </a:t>
                </a:r>
                <a:r>
                  <a:rPr lang="en-GB" altLang="en-US" sz="2400" dirty="0"/>
                  <a:t>or</a:t>
                </a:r>
                <a:r>
                  <a:rPr lang="en-GB" altLang="en-US" sz="2400" b="1" dirty="0"/>
                  <a:t> Series </a:t>
                </a:r>
                <a:r>
                  <a:rPr lang="en-GB" altLang="en-US" sz="2400" dirty="0"/>
                  <a:t>each term is found by multiplying the previous term.</a:t>
                </a:r>
              </a:p>
              <a:p>
                <a:pPr algn="ctr"/>
                <a:endParaRPr lang="en-GB" altLang="en-US" sz="2400" dirty="0"/>
              </a:p>
              <a:p>
                <a:pPr algn="ctr"/>
                <a:r>
                  <a:rPr lang="en-US" altLang="en-US" sz="2400" dirty="0"/>
                  <a:t>5,  15,  45,  135,  405,</a:t>
                </a:r>
                <a:r>
                  <a:rPr lang="is-IS" altLang="en-US" sz="2400" dirty="0"/>
                  <a:t>…</a:t>
                </a:r>
              </a:p>
              <a:p>
                <a:pPr algn="ctr"/>
                <a:endParaRPr lang="is-IS" altLang="en-US" sz="2400" dirty="0"/>
              </a:p>
              <a:p>
                <a:pPr algn="ctr"/>
                <a:endParaRPr lang="is-IS" altLang="en-US" sz="2400" dirty="0"/>
              </a:p>
              <a:p>
                <a:pPr algn="ctr"/>
                <a:endParaRPr lang="is-IS" altLang="en-US" sz="2400" dirty="0"/>
              </a:p>
              <a:p>
                <a:pPr algn="ctr"/>
                <a:r>
                  <a:rPr lang="is-IS" altLang="en-US" sz="2400" dirty="0"/>
                  <a:t>The pattern is...</a:t>
                </a:r>
              </a:p>
              <a:p>
                <a:pPr algn="ctr"/>
                <a:r>
                  <a:rPr lang="is-IS" altLang="en-US" sz="2400" dirty="0"/>
                  <a:t>‘</a:t>
                </a:r>
                <a:r>
                  <a:rPr lang="is-IS" altLang="en-US" sz="2400" i="1" dirty="0"/>
                  <a:t>multiply by 3</a:t>
                </a:r>
                <a:r>
                  <a:rPr lang="is-IS" altLang="en-US" sz="2400" dirty="0"/>
                  <a:t>’</a:t>
                </a:r>
              </a:p>
              <a:p>
                <a:pPr algn="ctr"/>
                <a:r>
                  <a:rPr lang="is-IS" altLang="en-US" sz="2400" dirty="0"/>
                  <a:t>What is the </a:t>
                </a:r>
                <a:r>
                  <a:rPr lang="en-US" sz="2400" dirty="0"/>
                  <a:t>10</a:t>
                </a:r>
                <a:r>
                  <a:rPr lang="en-US" sz="2400" baseline="30000" dirty="0"/>
                  <a:t>th</a:t>
                </a:r>
                <a:r>
                  <a:rPr lang="is-IS" altLang="en-US" sz="2400" dirty="0"/>
                  <a:t> term?</a:t>
                </a:r>
              </a:p>
              <a:p>
                <a:pPr algn="ctr"/>
                <a:r>
                  <a:rPr lang="is-IS" altLang="en-US" sz="2400" dirty="0"/>
                  <a:t>We started with </a:t>
                </a:r>
                <a:r>
                  <a:rPr lang="is-IS" altLang="en-US" sz="2400" dirty="0">
                    <a:solidFill>
                      <a:schemeClr val="accent2"/>
                    </a:solidFill>
                  </a:rPr>
                  <a:t>5</a:t>
                </a:r>
                <a:r>
                  <a:rPr lang="is-IS" altLang="en-US" sz="2400" dirty="0"/>
                  <a:t> and then ‘</a:t>
                </a:r>
                <a:r>
                  <a:rPr lang="is-IS" altLang="en-US" sz="2400" dirty="0">
                    <a:solidFill>
                      <a:srgbClr val="0070C0"/>
                    </a:solidFill>
                  </a:rPr>
                  <a:t>multiplied by 3</a:t>
                </a:r>
                <a:r>
                  <a:rPr lang="is-IS" altLang="en-US" sz="2400" dirty="0"/>
                  <a:t>’ </a:t>
                </a:r>
                <a:r>
                  <a:rPr lang="is-IS" altLang="en-US" sz="2400" i="1" dirty="0">
                    <a:solidFill>
                      <a:srgbClr val="FF0000"/>
                    </a:solidFill>
                  </a:rPr>
                  <a:t>nine</a:t>
                </a:r>
                <a:r>
                  <a:rPr lang="is-IS" altLang="en-US" sz="2400" dirty="0"/>
                  <a:t> times:</a:t>
                </a:r>
              </a:p>
              <a:p>
                <a:pPr algn="ctr"/>
                <a:endParaRPr lang="is-IS" altLang="en-US" sz="2400" dirty="0"/>
              </a:p>
              <a:p>
                <a:pPr algn="ctr"/>
                <a:r>
                  <a:rPr lang="en-US" altLang="en-US" sz="2400" dirty="0"/>
                  <a:t>5,  15,  45,  135,  405,</a:t>
                </a:r>
                <a:r>
                  <a:rPr lang="is-IS" altLang="en-US" sz="2400" dirty="0"/>
                  <a:t> 1215, 3645, 10935, 32805, </a:t>
                </a:r>
                <a:r>
                  <a:rPr lang="is-IS" altLang="en-US" sz="2400" dirty="0">
                    <a:solidFill>
                      <a:srgbClr val="FF0000"/>
                    </a:solidFill>
                  </a:rPr>
                  <a:t>98415</a:t>
                </a:r>
              </a:p>
              <a:p>
                <a:r>
                  <a:rPr lang="is-IS" altLang="en-US" sz="2400" dirty="0">
                    <a:solidFill>
                      <a:srgbClr val="FF0000"/>
                    </a:solidFill>
                  </a:rPr>
                  <a:t>		  </a:t>
                </a:r>
                <a14:m>
                  <m:oMath xmlns:m="http://schemas.openxmlformats.org/officeDocument/2006/math">
                    <m:r>
                      <a:rPr lang="is-IS" altLang="en-US" sz="16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altLang="en-US" sz="16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3</m:t>
                    </m:r>
                  </m:oMath>
                </a14:m>
                <a:r>
                  <a:rPr lang="is-IS" altLang="en-US" sz="1600" dirty="0">
                    <a:solidFill>
                      <a:srgbClr val="FF0000"/>
                    </a:solidFill>
                  </a:rPr>
                  <a:t>	    </a:t>
                </a:r>
                <a14:m>
                  <m:oMath xmlns:m="http://schemas.openxmlformats.org/officeDocument/2006/math">
                    <m:r>
                      <a:rPr lang="is-IS" altLang="en-US" sz="16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altLang="en-US" sz="160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3</m:t>
                    </m:r>
                  </m:oMath>
                </a14:m>
                <a:r>
                  <a:rPr lang="is-IS" altLang="en-US" sz="1600" dirty="0">
                    <a:solidFill>
                      <a:srgbClr val="FF0000"/>
                    </a:solidFill>
                  </a:rPr>
                  <a:t>   ...</a:t>
                </a:r>
              </a:p>
              <a:p>
                <a:pPr algn="ctr"/>
                <a:endParaRPr lang="is-IS" altLang="en-US" sz="2400" dirty="0"/>
              </a:p>
              <a:p>
                <a:pPr algn="ctr"/>
                <a:endParaRPr lang="en-US" altLang="en-US" sz="2400" dirty="0"/>
              </a:p>
            </p:txBody>
          </p:sp>
        </mc:Choice>
        <mc:Fallback xmlns="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5600" y="823774"/>
                <a:ext cx="9289032" cy="6001643"/>
              </a:xfrm>
              <a:prstGeom prst="rect">
                <a:avLst/>
              </a:prstGeom>
              <a:blipFill rotWithShape="0">
                <a:blip r:embed="rId2"/>
                <a:stretch>
                  <a:fillRect t="-71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151784" y="2517228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  <a:r>
              <a:rPr lang="en-US" sz="1400" baseline="30000" dirty="0">
                <a:solidFill>
                  <a:schemeClr val="accent2"/>
                </a:solidFill>
              </a:rPr>
              <a:t>st</a:t>
            </a:r>
            <a:r>
              <a:rPr lang="en-US" sz="1400" dirty="0">
                <a:solidFill>
                  <a:schemeClr val="accent2"/>
                </a:solidFill>
              </a:rPr>
              <a:t> term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60013" y="2935790"/>
            <a:ext cx="825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  <a:r>
              <a:rPr lang="en-US" sz="1400" baseline="30000" dirty="0">
                <a:solidFill>
                  <a:schemeClr val="accent2"/>
                </a:solidFill>
              </a:rPr>
              <a:t>nd</a:t>
            </a:r>
            <a:r>
              <a:rPr lang="en-US" sz="1400" dirty="0">
                <a:solidFill>
                  <a:schemeClr val="accent2"/>
                </a:solidFill>
              </a:rPr>
              <a:t> term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0319" y="2703493"/>
            <a:ext cx="798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  <a:r>
              <a:rPr lang="en-US" sz="1400" baseline="30000" dirty="0">
                <a:solidFill>
                  <a:schemeClr val="accent2"/>
                </a:solidFill>
              </a:rPr>
              <a:t>rd</a:t>
            </a:r>
            <a:r>
              <a:rPr lang="en-US" sz="1400" dirty="0">
                <a:solidFill>
                  <a:schemeClr val="accent2"/>
                </a:solidFill>
              </a:rPr>
              <a:t> term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28248" y="2549604"/>
            <a:ext cx="36359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dots show that sequence continues forever 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 flipV="1">
            <a:off x="4353785" y="2272270"/>
            <a:ext cx="1129067" cy="312364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5524742" y="2332251"/>
            <a:ext cx="583953" cy="67773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 flipV="1">
            <a:off x="6816080" y="2361046"/>
            <a:ext cx="153496" cy="33660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H="1" flipV="1">
            <a:off x="8589722" y="2326422"/>
            <a:ext cx="88040" cy="23587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3564114" y="5602384"/>
            <a:ext cx="151915" cy="21602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flipV="1">
            <a:off x="3716029" y="5602384"/>
            <a:ext cx="171954" cy="21602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4061595" y="5590027"/>
            <a:ext cx="185072" cy="21445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flipH="1">
            <a:off x="4246667" y="5590027"/>
            <a:ext cx="156822" cy="228381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44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8"/>
            <a:ext cx="9721081" cy="52937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12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A classic legend surrounds the game of chess. The story goes that the inventor of the game was told to name her reward. The reply was something like this:</a:t>
            </a:r>
          </a:p>
          <a:p>
            <a:pPr marL="0" indent="0" eaLnBrk="1" hangingPunct="1">
              <a:spcAft>
                <a:spcPts val="3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“My request is to be rewarded in grains of rice, counted out as follows:</a:t>
            </a:r>
          </a:p>
          <a:p>
            <a:pPr marL="0" indent="0" eaLnBrk="1" hangingPunct="1">
              <a:spcAft>
                <a:spcPts val="300"/>
              </a:spcAft>
              <a:buClr>
                <a:srgbClr val="000000"/>
              </a:buClr>
              <a:buSzPct val="100000"/>
              <a:tabLst>
                <a:tab pos="720725" algn="l"/>
              </a:tabLst>
              <a:defRPr/>
            </a:pPr>
            <a:r>
              <a:rPr lang="en-US" sz="2400" dirty="0"/>
              <a:t>	1 grain for the first square of the chessboard,</a:t>
            </a:r>
          </a:p>
          <a:p>
            <a:pPr marL="0" indent="0" eaLnBrk="1" hangingPunct="1">
              <a:spcAft>
                <a:spcPts val="300"/>
              </a:spcAft>
              <a:buClr>
                <a:srgbClr val="000000"/>
              </a:buClr>
              <a:buSzPct val="100000"/>
              <a:tabLst>
                <a:tab pos="720725" algn="l"/>
              </a:tabLst>
              <a:defRPr/>
            </a:pPr>
            <a:r>
              <a:rPr lang="en-US" sz="2400" dirty="0"/>
              <a:t>	2 grains for the second square of the chessboard,</a:t>
            </a:r>
          </a:p>
          <a:p>
            <a:pPr marL="0" indent="0" eaLnBrk="1" hangingPunct="1">
              <a:spcAft>
                <a:spcPts val="300"/>
              </a:spcAft>
              <a:buClr>
                <a:srgbClr val="000000"/>
              </a:buClr>
              <a:buSzPct val="100000"/>
              <a:tabLst>
                <a:tab pos="720725" algn="l"/>
              </a:tabLst>
              <a:defRPr/>
            </a:pPr>
            <a:r>
              <a:rPr lang="en-US" sz="2400" dirty="0"/>
              <a:t>	4 grains for the third,</a:t>
            </a:r>
          </a:p>
          <a:p>
            <a:pPr marL="0" indent="0" eaLnBrk="1" hangingPunct="1">
              <a:spcAft>
                <a:spcPts val="300"/>
              </a:spcAft>
              <a:buClr>
                <a:srgbClr val="000000"/>
              </a:buClr>
              <a:buSzPct val="100000"/>
              <a:tabLst>
                <a:tab pos="720725" algn="l"/>
              </a:tabLst>
              <a:defRPr/>
            </a:pPr>
            <a:r>
              <a:rPr lang="en-US" sz="2400" dirty="0"/>
              <a:t>	8 grains for the fourth,</a:t>
            </a:r>
          </a:p>
          <a:p>
            <a:pPr marL="0" indent="0" eaLnBrk="1" hangingPunct="1">
              <a:spcAft>
                <a:spcPts val="300"/>
              </a:spcAft>
              <a:buClr>
                <a:srgbClr val="000000"/>
              </a:buClr>
              <a:buSzPct val="100000"/>
              <a:tabLst>
                <a:tab pos="720725" algn="l"/>
              </a:tabLst>
              <a:defRPr/>
            </a:pPr>
            <a:r>
              <a:rPr lang="en-US" sz="2400" dirty="0"/>
              <a:t>	16 grains for the fifth,</a:t>
            </a:r>
          </a:p>
          <a:p>
            <a:pPr marL="0" indent="0" eaLnBrk="1" hangingPunct="1">
              <a:spcAft>
                <a:spcPts val="1200"/>
              </a:spcAft>
              <a:buClr>
                <a:srgbClr val="000000"/>
              </a:buClr>
              <a:buSzPct val="100000"/>
              <a:tabLst>
                <a:tab pos="720725" algn="l"/>
              </a:tabLst>
              <a:defRPr/>
            </a:pPr>
            <a:r>
              <a:rPr lang="en-US" sz="2400" dirty="0"/>
              <a:t>	and so on</a:t>
            </a:r>
            <a:r>
              <a:rPr lang="is-IS" sz="2400" dirty="0"/>
              <a:t>…”</a:t>
            </a:r>
            <a:endParaRPr lang="en-US" sz="2400" dirty="0"/>
          </a:p>
          <a:p>
            <a:pPr marL="0" indent="0" eaLnBrk="1" hangingPunct="1">
              <a:spcAft>
                <a:spcPts val="18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Not an unreasonable request, right?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Can you work out how many grains of rice that would actually be?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35560" y="0"/>
            <a:ext cx="10056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Example: Chessboard Problem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3789040"/>
            <a:ext cx="1886694" cy="20528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5697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32162" y="680662"/>
                <a:ext cx="9721081" cy="55553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Solution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You might like to think about how many grains will be </a:t>
                </a:r>
                <a:r>
                  <a:rPr lang="is-IS" sz="2400" dirty="0"/>
                  <a:t>associated with the 10th square, or the 20th, or perhaps for the final 64th square?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You can probably see the pattern emerging can be written as: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dirty="0"/>
                  <a:t>			1</a:t>
                </a:r>
                <a:r>
                  <a:rPr lang="en-US" baseline="30000" dirty="0"/>
                  <a:t>st</a:t>
                </a:r>
                <a:r>
                  <a:rPr lang="en-US" dirty="0"/>
                  <a:t> square		 			 1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0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dirty="0"/>
                  <a:t>			2</a:t>
                </a:r>
                <a:r>
                  <a:rPr lang="en-US" baseline="30000" dirty="0"/>
                  <a:t>nd</a:t>
                </a:r>
                <a:r>
                  <a:rPr lang="en-US" dirty="0"/>
                  <a:t> square 			 	 	 2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dirty="0"/>
                  <a:t>			3</a:t>
                </a:r>
                <a:r>
                  <a:rPr lang="en-US" baseline="30000" dirty="0"/>
                  <a:t>rd</a:t>
                </a:r>
                <a:r>
                  <a:rPr lang="en-US" dirty="0"/>
                  <a:t> square 				 	 4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dirty="0"/>
                  <a:t>			4</a:t>
                </a:r>
                <a:r>
                  <a:rPr lang="en-US" baseline="30000" dirty="0"/>
                  <a:t>th</a:t>
                </a:r>
                <a:r>
                  <a:rPr lang="en-US" dirty="0"/>
                  <a:t> square 				 	 8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dirty="0"/>
                  <a:t>			5</a:t>
                </a:r>
                <a:r>
                  <a:rPr lang="en-US" baseline="30000" dirty="0"/>
                  <a:t>th</a:t>
                </a:r>
                <a:r>
                  <a:rPr lang="en-US" dirty="0"/>
                  <a:t> square 					16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dirty="0"/>
                  <a:t>				…						...						</a:t>
                </a:r>
                <a:r>
                  <a:rPr lang="is-IS" dirty="0">
                    <a:solidFill>
                      <a:srgbClr val="FF0000"/>
                    </a:solidFill>
                  </a:rPr>
                  <a:t>...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dirty="0"/>
                  <a:t>			10</a:t>
                </a:r>
                <a:r>
                  <a:rPr lang="en-US" baseline="30000" dirty="0"/>
                  <a:t>th</a:t>
                </a:r>
                <a:r>
                  <a:rPr lang="en-US" dirty="0"/>
                  <a:t> square 							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dirty="0"/>
                  <a:t>			20</a:t>
                </a:r>
                <a:r>
                  <a:rPr lang="en-US" baseline="30000" dirty="0"/>
                  <a:t>th</a:t>
                </a:r>
                <a:r>
                  <a:rPr lang="en-US" dirty="0"/>
                  <a:t> square 									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dirty="0"/>
                  <a:t>			64</a:t>
                </a:r>
                <a:r>
                  <a:rPr lang="en-US" baseline="30000" dirty="0"/>
                  <a:t>th</a:t>
                </a:r>
                <a:r>
                  <a:rPr lang="en-US" dirty="0"/>
                  <a:t> square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charset="0"/>
                      </a:rPr>
                      <m:t>𝑛</m:t>
                    </m:r>
                  </m:oMath>
                </a14:m>
                <a:r>
                  <a:rPr lang="en-US" baseline="30000" dirty="0"/>
                  <a:t>th</a:t>
                </a:r>
                <a:r>
                  <a:rPr lang="en-US" dirty="0"/>
                  <a:t> square				 							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2162" y="680662"/>
                <a:ext cx="9721081" cy="5555367"/>
              </a:xfrm>
              <a:prstGeom prst="rect">
                <a:avLst/>
              </a:prstGeom>
              <a:blipFill rotWithShape="1">
                <a:blip r:embed="rId3"/>
                <a:stretch>
                  <a:fillRect l="-1003" t="-768" b="-109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Solution: Chessboard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105245" y="4579250"/>
                <a:ext cx="5615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5245" y="4579250"/>
                <a:ext cx="56153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121695" y="4888378"/>
                <a:ext cx="561531" cy="402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1695" y="4888378"/>
                <a:ext cx="561531" cy="4026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116101" y="5197505"/>
                <a:ext cx="467330" cy="402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63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6101" y="5197505"/>
                <a:ext cx="467330" cy="402672"/>
              </a:xfrm>
              <a:prstGeom prst="rect">
                <a:avLst/>
              </a:prstGeom>
              <a:blipFill>
                <a:blip r:embed="rId6"/>
                <a:stretch>
                  <a:fillRect r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334119" y="4570761"/>
            <a:ext cx="612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1224" y="4840008"/>
            <a:ext cx="1111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524 288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98353" y="5185992"/>
            <a:ext cx="23057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HUGE number!!!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62972" y="5460825"/>
                <a:ext cx="16877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≈</m:t>
                      </m:r>
                      <m:r>
                        <a:rPr lang="en-GB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9.22×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10</m:t>
                          </m:r>
                        </m:e>
                        <m:sup>
                          <m:r>
                            <a:rPr lang="en-GB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18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2972" y="5460825"/>
                <a:ext cx="168770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013058" y="5790428"/>
                <a:ext cx="7788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3058" y="5790428"/>
                <a:ext cx="778803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9701650" y="4634442"/>
            <a:ext cx="23743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Did you spot the pattern?</a:t>
            </a:r>
          </a:p>
          <a:p>
            <a:r>
              <a:rPr lang="en-US" sz="1400" dirty="0">
                <a:solidFill>
                  <a:schemeClr val="accent2"/>
                </a:solidFill>
              </a:rPr>
              <a:t>The power is always 1 less </a:t>
            </a:r>
          </a:p>
          <a:p>
            <a:r>
              <a:rPr lang="en-US" sz="1400" dirty="0">
                <a:solidFill>
                  <a:schemeClr val="accent2"/>
                </a:solidFill>
              </a:rPr>
              <a:t>than the square.</a:t>
            </a:r>
          </a:p>
        </p:txBody>
      </p:sp>
      <p:cxnSp>
        <p:nvCxnSpPr>
          <p:cNvPr id="14" name="Straight Arrow Connector 13"/>
          <p:cNvCxnSpPr>
            <a:cxnSpLocks/>
          </p:cNvCxnSpPr>
          <p:nvPr/>
        </p:nvCxnSpPr>
        <p:spPr bwMode="auto">
          <a:xfrm flipH="1">
            <a:off x="9737326" y="5311015"/>
            <a:ext cx="831606" cy="54992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2855640" y="6456736"/>
            <a:ext cx="3005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Continued on next slide</a:t>
            </a:r>
            <a:r>
              <a:rPr lang="en-GB" dirty="0"/>
              <a:t>.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174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70919" y="549618"/>
                <a:ext cx="9721081" cy="57903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/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/>
                  <a:t>Now we need to think of a way of summing all these grain quantitities.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Let’s look at some simpler examples first: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For the first 3 squares, we would have: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0</m:t>
                        </m:r>
                      </m:sup>
                    </m:sSup>
                    <m:r>
                      <a:rPr lang="en-GB" sz="2400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+ 2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1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+ </m:t>
                    </m:r>
                  </m:oMath>
                </a14:m>
                <a:r>
                  <a:rPr lang="en-US" sz="24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+ </m:t>
                    </m:r>
                  </m:oMath>
                </a14:m>
                <a:r>
                  <a:rPr lang="en-US" sz="2400" dirty="0"/>
                  <a:t>4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 </m:t>
                    </m:r>
                  </m:oMath>
                </a14:m>
                <a:r>
                  <a:rPr lang="en-US" sz="2400" dirty="0"/>
                  <a:t>7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For the first 4 squares, we would have: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0</m:t>
                        </m:r>
                      </m:sup>
                    </m:sSup>
                    <m:r>
                      <a:rPr lang="en-GB" sz="2400" b="0" i="0" smtClean="0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+ </m:t>
                        </m:r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0" smtClean="0">
                        <a:latin typeface="Cambria Math" charset="0"/>
                      </a:rPr>
                      <m:t>+ 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1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+</m:t>
                    </m:r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+</m:t>
                    </m:r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4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+</m:t>
                    </m:r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8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= </m:t>
                    </m:r>
                  </m:oMath>
                </a14:m>
                <a:r>
                  <a:rPr lang="en-US" sz="2400" dirty="0"/>
                  <a:t>15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For the first 5 squares, we would have: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0</m:t>
                        </m:r>
                      </m:sup>
                    </m:sSup>
                    <m:r>
                      <a:rPr lang="en-GB" sz="2400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+ 2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>
                        <a:latin typeface="Cambria Math" charset="0"/>
                      </a:rPr>
                      <m:t>+ 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1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+ </m:t>
                    </m:r>
                  </m:oMath>
                </a14:m>
                <a:r>
                  <a:rPr lang="en-US" sz="24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+ </m:t>
                    </m:r>
                  </m:oMath>
                </a14:m>
                <a:r>
                  <a:rPr lang="en-US" sz="2400" dirty="0"/>
                  <a:t>4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+ </m:t>
                    </m:r>
                  </m:oMath>
                </a14:m>
                <a:r>
                  <a:rPr lang="en-US" sz="2400" dirty="0"/>
                  <a:t>8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+</m:t>
                    </m:r>
                  </m:oMath>
                </a14:m>
                <a:r>
                  <a:rPr lang="en-US" sz="2400" dirty="0"/>
                  <a:t>16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 </m:t>
                    </m:r>
                  </m:oMath>
                </a14:m>
                <a:r>
                  <a:rPr lang="en-US" sz="2400" dirty="0"/>
                  <a:t>31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For the first 6 squares, we would have: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0</m:t>
                        </m:r>
                      </m:sup>
                    </m:sSup>
                    <m:r>
                      <a:rPr lang="en-GB" sz="2400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sup>
                    </m:sSup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+ 2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>
                        <a:latin typeface="Cambria Math" charset="0"/>
                      </a:rPr>
                      <m:t>+ 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5</m:t>
                        </m:r>
                      </m:sup>
                    </m:sSup>
                    <m:r>
                      <a:rPr lang="en-GB" sz="2400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1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+ </m:t>
                    </m:r>
                  </m:oMath>
                </a14:m>
                <a:r>
                  <a:rPr lang="en-US" sz="24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+ </m:t>
                    </m:r>
                  </m:oMath>
                </a14:m>
                <a:r>
                  <a:rPr lang="en-US" sz="2400" dirty="0"/>
                  <a:t>4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+ </m:t>
                    </m:r>
                  </m:oMath>
                </a14:m>
                <a:r>
                  <a:rPr lang="en-US" sz="2400" dirty="0"/>
                  <a:t>8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+</m:t>
                    </m:r>
                  </m:oMath>
                </a14:m>
                <a:r>
                  <a:rPr lang="en-US" sz="2400" dirty="0"/>
                  <a:t>16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+</m:t>
                    </m:r>
                  </m:oMath>
                </a14:m>
                <a:r>
                  <a:rPr lang="en-US" sz="2400" dirty="0"/>
                  <a:t>32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 </m:t>
                    </m:r>
                  </m:oMath>
                </a14:m>
                <a:r>
                  <a:rPr lang="en-US" sz="2400" dirty="0"/>
                  <a:t>63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70919" y="549618"/>
                <a:ext cx="9721081" cy="5790368"/>
              </a:xfrm>
              <a:prstGeom prst="rect">
                <a:avLst/>
              </a:prstGeom>
              <a:blipFill rotWithShape="1">
                <a:blip r:embed="rId3"/>
                <a:stretch>
                  <a:fillRect l="-940" b="-14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9048328" y="1708159"/>
            <a:ext cx="22252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Did you spot a pattern?</a:t>
            </a:r>
          </a:p>
          <a:p>
            <a:r>
              <a:rPr lang="en-US" sz="1400" dirty="0">
                <a:solidFill>
                  <a:schemeClr val="accent2"/>
                </a:solidFill>
              </a:rPr>
              <a:t>The sum is always 1 less </a:t>
            </a:r>
          </a:p>
          <a:p>
            <a:r>
              <a:rPr lang="en-US" sz="1400" dirty="0">
                <a:solidFill>
                  <a:schemeClr val="accent2"/>
                </a:solidFill>
              </a:rPr>
              <a:t>than the ‘next’ power.</a:t>
            </a:r>
          </a:p>
        </p:txBody>
      </p:sp>
      <p:cxnSp>
        <p:nvCxnSpPr>
          <p:cNvPr id="9" name="Straight Arrow Connector 8"/>
          <p:cNvCxnSpPr>
            <a:stCxn id="5" idx="1"/>
          </p:cNvCxnSpPr>
          <p:nvPr/>
        </p:nvCxnSpPr>
        <p:spPr bwMode="auto">
          <a:xfrm flipH="1" flipV="1">
            <a:off x="6769006" y="2810926"/>
            <a:ext cx="2160240" cy="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929246" y="2657038"/>
                <a:ext cx="18592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/>
                    </a:solidFill>
                  </a:rPr>
                  <a:t>7 is one less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1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chemeClr val="accent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9246" y="2657038"/>
                <a:ext cx="1859227" cy="307777"/>
              </a:xfrm>
              <a:prstGeom prst="rect">
                <a:avLst/>
              </a:prstGeom>
              <a:blipFill rotWithShape="1">
                <a:blip r:embed="rId4"/>
                <a:stretch>
                  <a:fillRect l="-984" t="-2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959178" y="3656081"/>
                <a:ext cx="19089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/>
                    </a:solidFill>
                  </a:rPr>
                  <a:t>15 is one less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9178" y="3656081"/>
                <a:ext cx="1908921" cy="307777"/>
              </a:xfrm>
              <a:prstGeom prst="rect">
                <a:avLst/>
              </a:prstGeom>
              <a:blipFill rotWithShape="1">
                <a:blip r:embed="rId5"/>
                <a:stretch>
                  <a:fillRect l="-958" t="-2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039410" y="4793350"/>
                <a:ext cx="1908921" cy="310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/>
                    </a:solidFill>
                  </a:rPr>
                  <a:t>31 is one less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9410" y="4793350"/>
                <a:ext cx="1908921" cy="310150"/>
              </a:xfrm>
              <a:prstGeom prst="rect">
                <a:avLst/>
              </a:prstGeom>
              <a:blipFill rotWithShape="1">
                <a:blip r:embed="rId6"/>
                <a:stretch>
                  <a:fillRect l="-958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081374" y="5545067"/>
                <a:ext cx="19089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/>
                    </a:solidFill>
                  </a:rPr>
                  <a:t>63 is one less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6</m:t>
                        </m:r>
                      </m:sup>
                    </m:sSup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1374" y="5545067"/>
                <a:ext cx="1908921" cy="307777"/>
              </a:xfrm>
              <a:prstGeom prst="rect">
                <a:avLst/>
              </a:prstGeom>
              <a:blipFill rotWithShape="1">
                <a:blip r:embed="rId7"/>
                <a:stretch>
                  <a:fillRect l="-958" t="-2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 bwMode="auto">
          <a:xfrm flipH="1">
            <a:off x="8208960" y="3833586"/>
            <a:ext cx="720080" cy="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H="1" flipV="1">
            <a:off x="9560746" y="4948425"/>
            <a:ext cx="434987" cy="148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10776377" y="5852844"/>
            <a:ext cx="385117" cy="275624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2279576" y="620688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Continued from previous slide.</a:t>
            </a:r>
          </a:p>
        </p:txBody>
      </p:sp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Solution: Chessboard Problem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52760" y="6457890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tx2"/>
                </a:solidFill>
              </a:rPr>
              <a:t>Continued on next slide.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648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  <p:bldP spid="15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48103" y="548042"/>
                <a:ext cx="9721081" cy="59442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/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/>
                  <a:t>Now we can think about summing all the grain quantitities.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For all 64 squares, we would have: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0</m:t>
                            </m:r>
                          </m:sup>
                        </m:sSup>
                        <m:r>
                          <a:rPr lang="en-GB" sz="2400">
                            <a:latin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1</m:t>
                            </m:r>
                          </m:sup>
                        </m:sSup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+ 2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>
                            <a:latin typeface="Cambria Math" charset="0"/>
                          </a:rPr>
                          <m:t>+ 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>
                            <a:latin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  <m:r>
                          <a:rPr lang="en-GB" sz="2400">
                            <a:latin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5</m:t>
                            </m:r>
                          </m:sup>
                        </m:sSup>
                        <m:r>
                          <a:rPr lang="en-GB" sz="2400">
                            <a:latin typeface="Cambria Math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…</m:t>
                        </m:r>
                        <m:r>
                          <a:rPr lang="en-GB" sz="2400">
                            <a:latin typeface="Cambria Math" charset="0"/>
                          </a:rPr>
                          <m:t>+</m:t>
                        </m:r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63</m:t>
                        </m:r>
                      </m:sup>
                    </m:sSup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64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</m:oMath>
                </a14:m>
                <a:r>
                  <a:rPr lang="en-US" sz="2400" dirty="0"/>
                  <a:t> 1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						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≈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.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84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9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Wow!! That’s a lot of rice!</a:t>
                </a:r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In fact, it is more rice than exists on the planet! 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This series of numbers 1</a:t>
                </a:r>
                <a:r>
                  <a:rPr lang="en-GB" sz="2400" dirty="0"/>
                  <a:t>, </a:t>
                </a:r>
                <a:r>
                  <a:rPr lang="en-US" sz="2400" dirty="0"/>
                  <a:t>2,</a:t>
                </a:r>
                <a:r>
                  <a:rPr lang="en-GB" sz="2400" dirty="0"/>
                  <a:t> </a:t>
                </a:r>
                <a:r>
                  <a:rPr lang="en-US" sz="2400" dirty="0"/>
                  <a:t>4</a:t>
                </a:r>
                <a:r>
                  <a:rPr lang="en-GB" sz="2400" dirty="0"/>
                  <a:t>, </a:t>
                </a:r>
                <a:r>
                  <a:rPr lang="en-US" sz="2400" dirty="0"/>
                  <a:t>8</a:t>
                </a:r>
                <a:r>
                  <a:rPr lang="en-GB" sz="2400" dirty="0"/>
                  <a:t>,</a:t>
                </a:r>
                <a:r>
                  <a:rPr lang="en-US" sz="2400" dirty="0"/>
                  <a:t>16, 32, 64, </a:t>
                </a:r>
                <a:r>
                  <a:rPr lang="is-IS" sz="2400" dirty="0"/>
                  <a:t>… is an example of a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g</a:t>
                </a:r>
                <a:r>
                  <a:rPr lang="is-IS" sz="2400" b="1" dirty="0"/>
                  <a:t>eometric sequence</a:t>
                </a:r>
                <a:r>
                  <a:rPr lang="is-IS" sz="2400" dirty="0"/>
                  <a:t>, also sometimes called a </a:t>
                </a:r>
                <a:r>
                  <a:rPr lang="en-US" sz="2400" b="1" dirty="0"/>
                  <a:t>g</a:t>
                </a:r>
                <a:r>
                  <a:rPr lang="is-IS" sz="2400" b="1" dirty="0"/>
                  <a:t>eometric progression (GP)</a:t>
                </a:r>
                <a:r>
                  <a:rPr lang="is-IS" sz="2400" dirty="0"/>
                  <a:t>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/>
                  <a:t>In general we write a geometric sequence as: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/>
                  <a:t>						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𝑎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, 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𝑎𝑟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,  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𝑎</m:t>
                        </m:r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, 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𝑎𝑟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:r>
                  <a:rPr lang="is-IS" sz="2400" dirty="0">
                    <a:solidFill>
                      <a:srgbClr val="FF0000"/>
                    </a:solidFill>
                  </a:rPr>
                  <a:t>…,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𝑎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𝑟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−1</m:t>
                        </m:r>
                      </m:sup>
                    </m:sSup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, </m:t>
                    </m:r>
                    <m:r>
                      <m:rPr>
                        <m:nor/>
                      </m:rPr>
                      <a:rPr lang="is-IS" sz="2400" dirty="0">
                        <a:solidFill>
                          <a:srgbClr val="FF0000"/>
                        </a:solidFill>
                      </a:rPr>
                      <m:t>…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	</a:t>
                </a:r>
                <a:r>
                  <a:rPr lang="en-US" sz="2400" dirty="0"/>
                  <a:t>	             w</a:t>
                </a:r>
                <a:r>
                  <a:rPr lang="en-GB" sz="2400" dirty="0"/>
                  <a:t>here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𝑎</m:t>
                    </m:r>
                  </m:oMath>
                </a14:m>
                <a:r>
                  <a:rPr lang="en-US" sz="2400" dirty="0"/>
                  <a:t>  is the first term, and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𝑟</m:t>
                    </m:r>
                  </m:oMath>
                </a14:m>
                <a:r>
                  <a:rPr lang="en-US" sz="2400" dirty="0"/>
                  <a:t> is the factor between the terms (also known as the </a:t>
                </a:r>
                <a:r>
                  <a:rPr lang="en-US" sz="2400" b="1" dirty="0"/>
                  <a:t>common ratio</a:t>
                </a:r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48103" y="548042"/>
                <a:ext cx="9721081" cy="5944256"/>
              </a:xfrm>
              <a:prstGeom prst="rect">
                <a:avLst/>
              </a:prstGeom>
              <a:blipFill>
                <a:blip r:embed="rId3"/>
                <a:stretch>
                  <a:fillRect l="-914" b="-127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9884173" y="1489839"/>
            <a:ext cx="1868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The sum is 1 less </a:t>
            </a:r>
          </a:p>
          <a:p>
            <a:r>
              <a:rPr lang="en-US" sz="1400" dirty="0">
                <a:solidFill>
                  <a:schemeClr val="accent2"/>
                </a:solidFill>
              </a:rPr>
              <a:t>than the ‘next’ power.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8929713" y="1833210"/>
            <a:ext cx="954460" cy="11897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Solution: Chessboard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79576" y="620688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Continued from previous slide</a:t>
            </a:r>
            <a:r>
              <a:rPr lang="en-GB" dirty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2760" y="6457890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tx2"/>
                </a:solidFill>
              </a:rPr>
              <a:t>Continued on next slide.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387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279576" y="692696"/>
                <a:ext cx="10225136" cy="5472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/>
                  <a:t>So in general we write a </a:t>
                </a:r>
                <a:r>
                  <a:rPr lang="is-IS" sz="2400" b="1" dirty="0"/>
                  <a:t>geometric sequence </a:t>
                </a:r>
                <a:r>
                  <a:rPr lang="is-IS" sz="2400" dirty="0"/>
                  <a:t>as: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/>
                  <a:t>				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               </m:t>
                    </m:r>
                    <m:r>
                      <a:rPr lang="en-GB" sz="2400" b="0" i="1" smtClean="0">
                        <a:latin typeface="Cambria Math" charset="0"/>
                      </a:rPr>
                      <m:t>𝑎</m:t>
                    </m:r>
                    <m:r>
                      <a:rPr lang="en-GB" sz="2400" b="0" i="1" smtClean="0">
                        <a:latin typeface="Cambria Math" charset="0"/>
                      </a:rPr>
                      <m:t>, 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  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𝑎𝑟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,   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𝑎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charset="0"/>
                          </a:rPr>
                          <m:t>,  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𝑎𝑟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/>
                  <a:t>, </a:t>
                </a:r>
                <a:r>
                  <a:rPr lang="is-IS" sz="2400" dirty="0"/>
                  <a:t>…,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𝑎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𝑛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/>
                      <m:t>, </m:t>
                    </m:r>
                    <m:r>
                      <m:rPr>
                        <m:nor/>
                      </m:rPr>
                      <a:rPr lang="is-IS" sz="2400" dirty="0"/>
                      <m:t>…</m:t>
                    </m:r>
                  </m:oMath>
                </a14:m>
                <a:r>
                  <a:rPr lang="en-US" sz="2400" dirty="0"/>
                  <a:t>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sequence goes forever but we can sum a chosen number of terms.</a:t>
                </a:r>
              </a:p>
              <a:p>
                <a:pPr marL="0" indent="0" eaLnBrk="1" hangingPunct="1">
                  <a:spcBef>
                    <a:spcPts val="600"/>
                  </a:spcBef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sum of several terms of a sequence is called a </a:t>
                </a:r>
                <a:r>
                  <a:rPr lang="en-GB" sz="2400" b="1" dirty="0"/>
                  <a:t>series</a:t>
                </a:r>
                <a:r>
                  <a:rPr lang="en-GB" sz="2400" dirty="0"/>
                  <a:t>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spcAft>
                    <a:spcPts val="4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In the chessboard example, the sum: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0</m:t>
                            </m:r>
                          </m:sup>
                        </m:sSup>
                        <m:r>
                          <a:rPr lang="en-GB" sz="2400">
                            <a:latin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1</m:t>
                            </m:r>
                          </m:sup>
                        </m:sSup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+ 2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>
                            <a:latin typeface="Cambria Math" charset="0"/>
                          </a:rPr>
                          <m:t>+ 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>
                            <a:latin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  <m:r>
                          <a:rPr lang="en-GB" sz="2400">
                            <a:latin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5</m:t>
                            </m:r>
                          </m:sup>
                        </m:sSup>
                        <m:r>
                          <a:rPr lang="en-GB" sz="2400">
                            <a:latin typeface="Cambria Math" charset="0"/>
                          </a:rPr>
                          <m:t>+</m:t>
                        </m:r>
                        <m:r>
                          <a:rPr lang="en-GB" sz="2400" i="1">
                            <a:latin typeface="Cambria Math" charset="0"/>
                          </a:rPr>
                          <m:t>…</m:t>
                        </m:r>
                        <m:r>
                          <a:rPr lang="en-GB" sz="2400">
                            <a:latin typeface="Cambria Math" charset="0"/>
                          </a:rPr>
                          <m:t>+</m:t>
                        </m:r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63</m:t>
                        </m:r>
                      </m:sup>
                    </m:sSup>
                  </m:oMath>
                </a14:m>
                <a:r>
                  <a:rPr lang="en-US" sz="2400" dirty="0"/>
                  <a:t> is called a </a:t>
                </a:r>
                <a:r>
                  <a:rPr lang="en-US" sz="2400" b="1" dirty="0"/>
                  <a:t>geometric series</a:t>
                </a:r>
                <a:r>
                  <a:rPr lang="en-US" sz="2400" dirty="0"/>
                  <a:t>.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</a:t>
                </a:r>
                <a:r>
                  <a:rPr lang="en-US" sz="2800" baseline="300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We do, however, need to make sure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𝑟</m:t>
                    </m:r>
                  </m:oMath>
                </a14:m>
                <a:r>
                  <a:rPr lang="en-US" sz="2400" dirty="0"/>
                  <a:t> does not equal zero,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 otherwise the sequence will be: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		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𝑎</m:t>
                    </m:r>
                    <m:r>
                      <a:rPr lang="en-GB" sz="2400" i="1">
                        <a:latin typeface="Cambria Math" charset="0"/>
                      </a:rPr>
                      <m:t>,   0</m:t>
                    </m:r>
                  </m:oMath>
                </a14:m>
                <a:r>
                  <a:rPr lang="en-US" sz="2400" dirty="0"/>
                  <a:t>,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0</m:t>
                    </m:r>
                  </m:oMath>
                </a14:m>
                <a:r>
                  <a:rPr lang="en-US" sz="2400" dirty="0"/>
                  <a:t>, 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0</m:t>
                    </m:r>
                    <m:r>
                      <a:rPr lang="en-GB" sz="2400" b="0" i="0" smtClean="0">
                        <a:latin typeface="Cambria Math" charset="0"/>
                      </a:rPr>
                      <m:t>,</m:t>
                    </m:r>
                  </m:oMath>
                </a14:m>
                <a:r>
                  <a:rPr lang="en-US" sz="2400" dirty="0"/>
                  <a:t>       </a:t>
                </a:r>
                <a:r>
                  <a:rPr lang="is-IS" sz="2400" dirty="0"/>
                  <a:t>…,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0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/>
                      <m:t>, </m:t>
                    </m:r>
                    <m:r>
                      <m:rPr>
                        <m:nor/>
                      </m:rPr>
                      <a:rPr lang="is-IS" sz="2400" dirty="0"/>
                      <m:t>…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9576" y="692696"/>
                <a:ext cx="10225136" cy="5472332"/>
              </a:xfrm>
              <a:prstGeom prst="rect">
                <a:avLst/>
              </a:prstGeom>
              <a:blipFill>
                <a:blip r:embed="rId3"/>
                <a:stretch>
                  <a:fillRect l="-867" b="-16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 bwMode="auto">
          <a:xfrm>
            <a:off x="4367808" y="1628800"/>
            <a:ext cx="5040560" cy="707886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31288" y="1628800"/>
            <a:ext cx="281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aseline="30000" dirty="0">
                <a:solidFill>
                  <a:srgbClr val="FF0000"/>
                </a:solidFill>
              </a:rPr>
              <a:t>*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7568" y="4941168"/>
            <a:ext cx="7138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aseline="30000" dirty="0">
                <a:solidFill>
                  <a:srgbClr val="FF0000"/>
                </a:solidFill>
              </a:rPr>
              <a:t>*</a:t>
            </a:r>
            <a:endParaRPr lang="en-US" sz="4000" dirty="0"/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2135560" y="0"/>
            <a:ext cx="10056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Geometric Sequences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0085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783632" y="710644"/>
            <a:ext cx="8928992" cy="5709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Such sequences occur in many situations.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Imagine a coronavirus with an </a:t>
            </a:r>
            <a:r>
              <a:rPr lang="en-GB" sz="2400" i="1" dirty="0"/>
              <a:t>R</a:t>
            </a:r>
            <a:r>
              <a:rPr lang="en-GB" sz="2400" dirty="0"/>
              <a:t> number of 2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(not difficult to imagine!!!).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If </a:t>
            </a:r>
            <a:r>
              <a:rPr lang="en-GB" sz="2400" i="1" dirty="0"/>
              <a:t>R</a:t>
            </a:r>
            <a:r>
              <a:rPr lang="en-GB" sz="2400" dirty="0"/>
              <a:t> is 2, one infected person will, on average, infect 2 others - who will infect 4 others who will infect 8 others, and so on. Sound familiar?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GB" sz="2400" dirty="0"/>
              <a:t>This doubling of the number of new infections may happen every 2 to 3 days.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After just 20 ‘doublings’ the number of newly infected people will go from just </a:t>
            </a:r>
            <a:r>
              <a:rPr lang="en-GB" sz="2400" i="1" dirty="0"/>
              <a:t>one</a:t>
            </a:r>
            <a:r>
              <a:rPr lang="en-GB" sz="2400" dirty="0"/>
              <a:t> to over </a:t>
            </a:r>
            <a:r>
              <a:rPr lang="en-GB" sz="2400" i="1" dirty="0"/>
              <a:t>one million</a:t>
            </a:r>
            <a:r>
              <a:rPr lang="en-GB" sz="2400" dirty="0"/>
              <a:t>!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135560" y="0"/>
            <a:ext cx="10056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Geometric Sequences: Example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439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711624" y="456489"/>
                <a:ext cx="8928992" cy="60235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In the chessboard problem, the solution involved adding up the first 64 terms. </a:t>
                </a:r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sum of the first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2400" dirty="0"/>
                  <a:t> terms of a series is often denoted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/>
                  <a:t>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formula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/>
                  <a:t> is: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(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charset="0"/>
                              </a:rPr>
                              <m:t>𝑛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charset="0"/>
                          </a:rPr>
                          <m:t>−1)</m:t>
                        </m:r>
                      </m:num>
                      <m:den>
                        <m:r>
                          <a:rPr lang="en-GB" sz="2400" b="0" i="1" smtClean="0">
                            <a:latin typeface="Cambria Math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−1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It may be worth noting that, if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𝑟</m:t>
                    </m:r>
                    <m:r>
                      <a:rPr lang="hr-HR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&lt;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1, </m:t>
                    </m:r>
                    <m:r>
                      <a:rPr lang="en-GB" sz="240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it is easier to use: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𝑎</m:t>
                        </m:r>
                        <m:r>
                          <a:rPr lang="en-GB" sz="2400" i="1">
                            <a:latin typeface="Cambria Math" charset="0"/>
                          </a:rPr>
                          <m:t>(1−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𝑛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</a:rPr>
                          <m:t>)</m:t>
                        </m:r>
                      </m:num>
                      <m:den>
                        <m:r>
                          <a:rPr lang="en-GB" sz="2400" b="0" i="1" smtClean="0">
                            <a:latin typeface="Cambria Math" charset="0"/>
                          </a:rPr>
                          <m:t>1−</m:t>
                        </m:r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We can prove these formulae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𝑟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≠0</m:t>
                    </m:r>
                    <m:r>
                      <a:rPr lang="en-GB" sz="2400" b="0" i="1" smtClean="0">
                        <a:latin typeface="Cambria Math"/>
                        <a:ea typeface="Cambria Math" charset="0"/>
                        <a:cs typeface="Cambria Math" charset="0"/>
                      </a:rPr>
                      <m:t>.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1624" y="456489"/>
                <a:ext cx="8928992" cy="6023572"/>
              </a:xfrm>
              <a:prstGeom prst="rect">
                <a:avLst/>
              </a:prstGeom>
              <a:blipFill rotWithShape="1">
                <a:blip r:embed="rId3"/>
                <a:stretch>
                  <a:fillRect l="-1092" b="-14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5087888" y="2780928"/>
            <a:ext cx="2448272" cy="108012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1238" y="6469372"/>
            <a:ext cx="1677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See next slide</a:t>
            </a:r>
            <a:r>
              <a:rPr lang="is-IS" sz="1600" dirty="0"/>
              <a:t>…</a:t>
            </a:r>
            <a:endParaRPr lang="en-US" sz="1600" dirty="0"/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2135560" y="0"/>
            <a:ext cx="10056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Sequences and Series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B1C8C20-91E8-AE45-9B4F-EDF587E6BFAF}"/>
              </a:ext>
            </a:extLst>
          </p:cNvPr>
          <p:cNvSpPr/>
          <p:nvPr/>
        </p:nvSpPr>
        <p:spPr bwMode="auto">
          <a:xfrm>
            <a:off x="5087888" y="4797152"/>
            <a:ext cx="2448272" cy="108012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905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639616" y="692696"/>
                <a:ext cx="8928992" cy="58971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Proof: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𝑎</m:t>
                    </m:r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</a:rPr>
                      <m:t> 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𝑎𝑟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+</m:t>
                        </m:r>
                        <m:r>
                          <a:rPr lang="en-GB" sz="2400" i="1">
                            <a:latin typeface="Cambria Math" charset="0"/>
                          </a:rPr>
                          <m:t>  </m:t>
                        </m:r>
                        <m:r>
                          <a:rPr lang="en-GB" sz="2400" i="1">
                            <a:latin typeface="Cambria Math" charset="0"/>
                          </a:rPr>
                          <m:t>𝑎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charset="0"/>
                          </a:rPr>
                          <m:t>+</m:t>
                        </m:r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𝑎𝑟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m:rPr>
                        <m:nor/>
                      </m:rPr>
                      <a:rPr lang="en-GB" sz="2400" b="0" i="0" dirty="0" smtClean="0"/>
                      <m:t>+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is-IS" sz="2400" dirty="0"/>
                      <m:t>…</m:t>
                    </m:r>
                    <m:r>
                      <m:rPr>
                        <m:nor/>
                      </m:rPr>
                      <a:rPr lang="en-GB" sz="2400" b="0" i="0" dirty="0" smtClean="0"/>
                      <m:t>+</m:t>
                    </m:r>
                    <m:r>
                      <m:rPr>
                        <m:nor/>
                      </m:rPr>
                      <a:rPr lang="is-IS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𝑎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  <m:r>
                          <a:rPr lang="en-GB" sz="2400" i="1">
                            <a:latin typeface="Cambria Math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Multiply both sides by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𝑟</m:t>
                    </m:r>
                    <m:r>
                      <a:rPr lang="en-GB" sz="240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𝑟𝑆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𝑎𝑟</m:t>
                        </m:r>
                        <m:r>
                          <a:rPr lang="en-GB" sz="2400" i="1">
                            <a:latin typeface="Cambria Math" charset="0"/>
                          </a:rPr>
                          <m:t>+ </m:t>
                        </m:r>
                        <m:r>
                          <a:rPr lang="en-GB" sz="2400" i="1">
                            <a:latin typeface="Cambria Math" charset="0"/>
                          </a:rPr>
                          <m:t>𝑎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</a:rPr>
                          <m:t>+ </m:t>
                        </m:r>
                        <m:r>
                          <a:rPr lang="en-GB" sz="2400" i="1">
                            <a:latin typeface="Cambria Math" charset="0"/>
                          </a:rPr>
                          <m:t>𝑎𝑟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m:rPr>
                        <m:nor/>
                      </m:rPr>
                      <a:rPr lang="en-GB" sz="2400" dirty="0"/>
                      <m:t>+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is-IS" sz="2400" dirty="0"/>
                      <m:t>…</m:t>
                    </m:r>
                    <m:r>
                      <m:rPr>
                        <m:nor/>
                      </m:rPr>
                      <a:rPr lang="en-GB" sz="2400" dirty="0"/>
                      <m:t>+</m:t>
                    </m:r>
                    <m:r>
                      <m:rPr>
                        <m:nor/>
                      </m:rPr>
                      <a:rPr lang="is-IS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𝑎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  <m:r>
                          <a:rPr lang="en-GB" sz="2400" i="1">
                            <a:latin typeface="Cambria Math" charset="0"/>
                          </a:rPr>
                          <m:t>−1</m:t>
                        </m:r>
                      </m:sup>
                    </m:sSup>
                    <m:r>
                      <m:rPr>
                        <m:nor/>
                      </m:rPr>
                      <a:rPr lang="en-GB" sz="2400" dirty="0"/>
                      <m:t>+</m:t>
                    </m:r>
                    <m:r>
                      <m:rPr>
                        <m:nor/>
                      </m:rPr>
                      <a:rPr lang="is-IS" sz="2400" dirty="0"/>
                      <m:t> </m:t>
                    </m:r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𝑎</m:t>
                    </m:r>
                    <m:sSup>
                      <m:sSup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 			 			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𝑟𝑆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en-GB" sz="2400">
                        <a:latin typeface="Cambria Math" charset="0"/>
                      </a:rPr>
                      <m:t>=</m:t>
                    </m:r>
                  </m:oMath>
                </a14:m>
                <a:endParaRPr lang="en-GB" sz="2400" dirty="0">
                  <a:latin typeface="Cambria Math" charset="0"/>
                </a:endParaRPr>
              </a:p>
              <a:p>
                <a:pPr marL="0" indent="0" eaLnBrk="1" hangingPunct="1">
                  <a:spcBef>
                    <a:spcPts val="600"/>
                  </a:spcBef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𝑟</m:t>
                    </m:r>
                    <m:r>
                      <a:rPr lang="en-GB" sz="2400">
                        <a:latin typeface="Cambria Math" charset="0"/>
                      </a:rPr>
                      <m:t>−</m:t>
                    </m:r>
                    <m:r>
                      <a:rPr lang="en-GB" sz="2400" b="0" i="1" smtClean="0">
                        <a:latin typeface="Cambria Math" charset="0"/>
                      </a:rPr>
                      <m:t>1)</m:t>
                    </m:r>
                    <m:r>
                      <a:rPr lang="en-GB" sz="240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𝑎</m:t>
                    </m:r>
                    <m:r>
                      <a:rPr lang="en-GB" sz="2400" b="0" i="1" smtClean="0">
                        <a:latin typeface="Cambria Math" charset="0"/>
                      </a:rPr>
                      <m:t>(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1)</m:t>
                    </m:r>
                  </m:oMath>
                </a14:m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	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𝑎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(</m:t>
                        </m:r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sup>
                        </m:s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−1)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𝑟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−1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9616" y="692696"/>
                <a:ext cx="8928992" cy="5897192"/>
              </a:xfrm>
              <a:prstGeom prst="rect">
                <a:avLst/>
              </a:prstGeom>
              <a:blipFill>
                <a:blip r:embed="rId3"/>
                <a:stretch>
                  <a:fillRect l="-994" t="-8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 bwMode="auto">
          <a:xfrm>
            <a:off x="5493878" y="4985875"/>
            <a:ext cx="2448272" cy="108012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103663" y="1037361"/>
                <a:ext cx="4486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chemeClr val="accent2"/>
                          </a:solidFill>
                          <a:latin typeface="Cambria Math" charset="0"/>
                        </a:rPr>
                        <m:t>𝑎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3663" y="1037361"/>
                <a:ext cx="448648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296702" y="2878482"/>
                <a:ext cx="7720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chemeClr val="accent2"/>
                          </a:solidFill>
                          <a:latin typeface="Cambria Math" charset="0"/>
                        </a:rPr>
                        <m:t>𝑎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accent2"/>
                              </a:solidFill>
                              <a:latin typeface="Cambria Math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accent2"/>
                              </a:solidFill>
                              <a:latin typeface="Cambria Math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6702" y="2878482"/>
                <a:ext cx="772006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689172" y="3608819"/>
                <a:ext cx="12652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𝑎</m:t>
                    </m:r>
                    <m:sSup>
                      <m:sSupPr>
                        <m:ctrlPr>
                          <a:rPr lang="en-GB" sz="2400" i="1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𝑎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172" y="3608819"/>
                <a:ext cx="1265218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 bwMode="auto">
          <a:xfrm flipH="1">
            <a:off x="5879976" y="1002205"/>
            <a:ext cx="360040" cy="55458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 flipH="1">
            <a:off x="5417476" y="2832022"/>
            <a:ext cx="360040" cy="55458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 flipH="1">
            <a:off x="6329132" y="2832022"/>
            <a:ext cx="360040" cy="55458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 flipH="1">
            <a:off x="7091268" y="2878482"/>
            <a:ext cx="360040" cy="55458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 flipH="1">
            <a:off x="6744072" y="1037362"/>
            <a:ext cx="360040" cy="55458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 flipH="1">
            <a:off x="7627581" y="1037361"/>
            <a:ext cx="360040" cy="55458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 flipH="1">
            <a:off x="9038041" y="1002205"/>
            <a:ext cx="360040" cy="55458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H="1">
            <a:off x="8486392" y="2834825"/>
            <a:ext cx="360040" cy="55458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6759388" y="808616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862921" y="3460023"/>
                <a:ext cx="3262303" cy="2496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latin typeface="Cambria Math" charset="0"/>
                  </a:rPr>
                  <a:t>Or</a:t>
                </a:r>
                <a:r>
                  <a:rPr lang="en-GB" sz="2400" i="1" dirty="0">
                    <a:latin typeface="Cambria Math" charset="0"/>
                  </a:rPr>
                  <a:t>: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>
                            <a:latin typeface="Cambria Math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𝑟𝑆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en-GB" sz="2400" b="0" i="0" smtClean="0">
                        <a:latin typeface="Cambria Math" charset="0"/>
                      </a:rPr>
                      <m:t>     </m:t>
                    </m:r>
                    <m:r>
                      <a:rPr lang="en-GB" sz="2400" smtClean="0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</a:rPr>
                      <m:t> 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𝑎</m:t>
                    </m:r>
                    <m:r>
                      <a:rPr lang="en-GB" sz="2400">
                        <a:solidFill>
                          <a:schemeClr val="tx1"/>
                        </a:solidFill>
                        <a:latin typeface="Cambria Math" charset="0"/>
                      </a:rPr>
                      <m:t>−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𝑎</m:t>
                    </m:r>
                    <m:sSup>
                      <m:sSup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endParaRPr lang="en-GB" sz="2400" dirty="0">
                  <a:latin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m:rPr>
                        <m:nor/>
                      </m:rPr>
                      <a:rPr lang="en-GB" sz="2400" dirty="0"/>
                      <m:t> (</m:t>
                    </m:r>
                    <m:r>
                      <a:rPr lang="en-GB" sz="2400" b="0" i="1" smtClean="0">
                        <a:latin typeface="Cambria Math" charset="0"/>
                      </a:rPr>
                      <m:t>1</m:t>
                    </m:r>
                    <m:r>
                      <a:rPr lang="en-GB" sz="2400">
                        <a:latin typeface="Cambria Math" charset="0"/>
                      </a:rPr>
                      <m:t>−</m:t>
                    </m:r>
                    <m:r>
                      <a:rPr lang="en-GB" sz="2400" b="0" i="1" smtClean="0">
                        <a:latin typeface="Cambria Math" charset="0"/>
                      </a:rPr>
                      <m:t>𝑟</m:t>
                    </m:r>
                    <m:r>
                      <a:rPr lang="en-GB" sz="2400" i="1">
                        <a:latin typeface="Cambria Math" charset="0"/>
                      </a:rPr>
                      <m:t>)</m:t>
                    </m:r>
                    <m:r>
                      <a:rPr lang="en-GB" sz="240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𝑎</m:t>
                    </m:r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𝑎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(1−</m:t>
                        </m:r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sup>
                        </m:s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𝑟</m:t>
                        </m:r>
                      </m:den>
                    </m:f>
                  </m:oMath>
                </a14:m>
                <a:endParaRPr lang="en-GB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2921" y="3460023"/>
                <a:ext cx="3262303" cy="2496261"/>
              </a:xfrm>
              <a:prstGeom prst="rect">
                <a:avLst/>
              </a:prstGeom>
              <a:blipFill rotWithShape="0">
                <a:blip r:embed="rId7"/>
                <a:stretch>
                  <a:fillRect l="-2991" t="-4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 bwMode="auto">
          <a:xfrm>
            <a:off x="8730344" y="4876164"/>
            <a:ext cx="2448272" cy="108012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8432992" y="3433069"/>
            <a:ext cx="3584772" cy="287625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TextBox 2"/>
          <p:cNvSpPr txBox="1">
            <a:spLocks noChangeArrowheads="1"/>
          </p:cNvSpPr>
          <p:nvPr/>
        </p:nvSpPr>
        <p:spPr bwMode="auto">
          <a:xfrm>
            <a:off x="2135560" y="0"/>
            <a:ext cx="10056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Sequences and Series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366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  <p:bldP spid="5" grpId="0"/>
      <p:bldP spid="7" grpId="0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711624" y="292387"/>
                <a:ext cx="8928992" cy="63466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b="1" dirty="0"/>
                  <a:t>Example</a:t>
                </a: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After how many </a:t>
                </a:r>
                <a:r>
                  <a:rPr lang="en-GB" sz="2400" b="1" dirty="0"/>
                  <a:t>complete</a:t>
                </a:r>
                <a:r>
                  <a:rPr lang="en-GB" sz="2400" dirty="0"/>
                  <a:t> years will a starting capital of £10 000</a:t>
                </a:r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first exceed £30 000 if it grows at 4% per annum?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b="1" dirty="0"/>
                  <a:t>Solution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After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𝑛</m:t>
                    </m:r>
                    <m:r>
                      <a:rPr lang="en-GB" sz="240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years, the capital will have grown to: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					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When is this first greater than £30 000?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				   </a:t>
                </a:r>
                <a:r>
                  <a:rPr lang="en-GB" sz="1800" dirty="0"/>
                  <a:t>10 000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charset="0"/>
                        <a:ea typeface="Cambria Math" charset="0"/>
                        <a:cs typeface="Cambria Math" charset="0"/>
                      </a:rPr>
                      <m:t>× </m:t>
                    </m:r>
                    <m:sSup>
                      <m:sSupPr>
                        <m:ctrlPr>
                          <a:rPr lang="en-GB" sz="18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(1.04)</m:t>
                        </m:r>
                      </m:e>
                      <m:sup>
                        <m:r>
                          <a:rPr lang="en-GB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p>
                    </m:sSup>
                    <m:r>
                      <a:rPr lang="en-GB" sz="18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18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&gt;</m:t>
                    </m:r>
                    <m:r>
                      <m:rPr>
                        <m:nor/>
                      </m:rPr>
                      <a:rPr lang="en-GB" sz="1800" b="0" i="0" dirty="0" smtClean="0"/>
                      <m:t>3</m:t>
                    </m:r>
                    <m:r>
                      <m:rPr>
                        <m:nor/>
                      </m:rPr>
                      <a:rPr lang="en-GB" sz="1800" dirty="0"/>
                      <m:t>0 000</m:t>
                    </m:r>
                  </m:oMath>
                </a14:m>
                <a:endParaRPr lang="en-GB" sz="18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800" dirty="0">
                    <a:ea typeface="Cambria Math" charset="0"/>
                    <a:cs typeface="Cambria Math" charset="0"/>
                  </a:rPr>
                  <a:t>						      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       </m:t>
                        </m:r>
                        <m:d>
                          <m:dPr>
                            <m:ctrlPr>
                              <a:rPr lang="en-GB" sz="18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sz="1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1.04</m:t>
                            </m:r>
                          </m:e>
                        </m:d>
                      </m:e>
                      <m:sup>
                        <m:r>
                          <a:rPr lang="en-GB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p>
                    </m:sSup>
                    <m:r>
                      <a:rPr lang="en-US" sz="1800" i="1">
                        <a:latin typeface="Cambria Math" charset="0"/>
                        <a:ea typeface="Cambria Math" charset="0"/>
                        <a:cs typeface="Cambria Math" charset="0"/>
                      </a:rPr>
                      <m:t>&gt;</m:t>
                    </m:r>
                    <m:r>
                      <m:rPr>
                        <m:nor/>
                      </m:rPr>
                      <a:rPr lang="en-GB" sz="1800" dirty="0"/>
                      <m:t>3</m:t>
                    </m:r>
                  </m:oMath>
                </a14:m>
                <a:r>
                  <a:rPr lang="en-GB" sz="1800" dirty="0">
                    <a:ea typeface="Cambria Math" charset="0"/>
                    <a:cs typeface="Cambria Math" charset="0"/>
                  </a:rPr>
                  <a:t>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800" dirty="0">
                    <a:ea typeface="Cambria Math" charset="0"/>
                    <a:cs typeface="Cambria Math" charset="0"/>
                  </a:rPr>
                  <a:t>							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18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8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ln</m:t>
                        </m:r>
                      </m:fName>
                      <m:e>
                        <m:sSup>
                          <m:sSupPr>
                            <m:ctrlPr>
                              <a:rPr lang="en-GB" sz="18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1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(1.04)</m:t>
                            </m:r>
                          </m:e>
                          <m:sup>
                            <m:r>
                              <a:rPr lang="en-GB" sz="1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𝑛</m:t>
                            </m:r>
                          </m:sup>
                        </m:sSup>
                      </m:e>
                    </m:func>
                    <m:r>
                      <a:rPr lang="en-US" sz="1800" i="1">
                        <a:latin typeface="Cambria Math" charset="0"/>
                        <a:ea typeface="Cambria Math" charset="0"/>
                        <a:cs typeface="Cambria Math" charset="0"/>
                      </a:rPr>
                      <m:t>&gt;</m:t>
                    </m:r>
                    <m:func>
                      <m:funcPr>
                        <m:ctrlPr>
                          <a:rPr lang="en-GB" sz="1800" b="0" i="1" smtClean="0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ln</m:t>
                        </m:r>
                      </m:fName>
                      <m:e>
                        <m:r>
                          <a:rPr lang="en-GB" sz="1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e>
                    </m:func>
                  </m:oMath>
                </a14:m>
                <a:endParaRPr lang="en-GB" sz="18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800" dirty="0">
                    <a:ea typeface="Cambria Math" charset="0"/>
                    <a:cs typeface="Cambria Math" charset="0"/>
                  </a:rPr>
                  <a:t>							  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charset="0"/>
                        <a:ea typeface="Cambria Math" charset="0"/>
                        <a:cs typeface="Cambria Math" charset="0"/>
                      </a:rPr>
                      <m:t>𝑛</m:t>
                    </m:r>
                    <m:r>
                      <a:rPr lang="en-GB" sz="1800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func>
                      <m:funcPr>
                        <m:ctrlPr>
                          <a:rPr lang="en-GB" sz="1800" i="1" smtClean="0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80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ln</m:t>
                        </m:r>
                      </m:fName>
                      <m:e>
                        <m:r>
                          <a:rPr lang="en-GB" sz="1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1.04</m:t>
                        </m:r>
                      </m:e>
                    </m:func>
                    <m:r>
                      <a:rPr lang="en-US" sz="1800" i="1">
                        <a:latin typeface="Cambria Math" charset="0"/>
                        <a:ea typeface="Cambria Math" charset="0"/>
                        <a:cs typeface="Cambria Math" charset="0"/>
                      </a:rPr>
                      <m:t>&gt;</m:t>
                    </m:r>
                    <m:func>
                      <m:funcPr>
                        <m:ctrlPr>
                          <a:rPr lang="en-GB" sz="18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80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ln</m:t>
                        </m:r>
                      </m:fName>
                      <m:e>
                        <m:r>
                          <a:rPr lang="en-GB" sz="18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e>
                    </m:func>
                  </m:oMath>
                </a14:m>
                <a:endParaRPr lang="en-GB" sz="18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800" dirty="0">
                    <a:ea typeface="Cambria Math" charset="0"/>
                    <a:cs typeface="Cambria Math" charset="0"/>
                  </a:rPr>
                  <a:t>									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charset="0"/>
                        <a:ea typeface="Cambria Math" charset="0"/>
                        <a:cs typeface="Cambria Math" charset="0"/>
                      </a:rPr>
                      <m:t>𝑛</m:t>
                    </m:r>
                    <m:r>
                      <a:rPr lang="en-GB" sz="1800" i="1">
                        <a:latin typeface="Cambria Math" charset="0"/>
                        <a:ea typeface="Cambria Math" charset="0"/>
                        <a:cs typeface="Cambria Math" charset="0"/>
                      </a:rPr>
                      <m:t> &gt;</m:t>
                    </m:r>
                    <m:f>
                      <m:fPr>
                        <m:ctrlPr>
                          <a:rPr lang="bg-BG" sz="1800" i="1" smtClean="0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18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180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GB" sz="1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sz="18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180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GB" sz="18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1.04</m:t>
                            </m:r>
                          </m:e>
                        </m:func>
                      </m:den>
                    </m:f>
                  </m:oMath>
                </a14:m>
                <a:endParaRPr lang="en-GB" sz="1800" dirty="0"/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1800" dirty="0">
                    <a:ea typeface="Cambria Math" charset="0"/>
                    <a:cs typeface="Cambria Math" charset="0"/>
                  </a:rPr>
                  <a:t>									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charset="0"/>
                        <a:ea typeface="Cambria Math" charset="0"/>
                        <a:cs typeface="Cambria Math" charset="0"/>
                      </a:rPr>
                      <m:t>𝑛</m:t>
                    </m:r>
                    <m:r>
                      <a:rPr lang="en-GB" sz="1800" i="1">
                        <a:latin typeface="Cambria Math" charset="0"/>
                        <a:ea typeface="Cambria Math" charset="0"/>
                        <a:cs typeface="Cambria Math" charset="0"/>
                      </a:rPr>
                      <m:t> &gt;28.0110228</m:t>
                    </m:r>
                  </m:oMath>
                </a14:m>
                <a:endParaRPr lang="en-GB" sz="1800" b="0" dirty="0"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We need slightly more than 28 years to exceed £30 000, so the answer is: </a:t>
                </a:r>
                <a:r>
                  <a:rPr lang="en-GB" sz="2400" dirty="0">
                    <a:solidFill>
                      <a:srgbClr val="FF0000"/>
                    </a:solidFill>
                  </a:rPr>
                  <a:t>29 complete years</a:t>
                </a:r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1624" y="292387"/>
                <a:ext cx="8928992" cy="6346674"/>
              </a:xfrm>
              <a:prstGeom prst="rect">
                <a:avLst/>
              </a:prstGeom>
              <a:blipFill>
                <a:blip r:embed="rId3"/>
                <a:stretch>
                  <a:fillRect l="-1136" r="-568" b="-99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51984" y="2796897"/>
                <a:ext cx="23057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£10 000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charset="0"/>
                        <a:ea typeface="Cambria Math" charset="0"/>
                        <a:cs typeface="Cambria Math" charset="0"/>
                      </a:rPr>
                      <m:t>× </m:t>
                    </m:r>
                    <m:sSup>
                      <m:sSupPr>
                        <m:ctrlPr>
                          <a:rPr lang="en-GB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(1.04)</m:t>
                        </m:r>
                      </m:e>
                      <m:sup>
                        <m:r>
                          <a:rPr lang="en-GB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1984" y="2796897"/>
                <a:ext cx="2305759" cy="400110"/>
              </a:xfrm>
              <a:prstGeom prst="rect">
                <a:avLst/>
              </a:prstGeom>
              <a:blipFill rotWithShape="1">
                <a:blip r:embed="rId4"/>
                <a:stretch>
                  <a:fillRect l="-2639" t="-6154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058073" y="4264009"/>
            <a:ext cx="310854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Can you remember how to use logs?</a:t>
            </a:r>
          </a:p>
          <a:p>
            <a:r>
              <a:rPr lang="en-US" sz="1400" dirty="0">
                <a:solidFill>
                  <a:srgbClr val="0070C0"/>
                </a:solidFill>
              </a:rPr>
              <a:t> If not, use trial and improvement</a:t>
            </a:r>
          </a:p>
          <a:p>
            <a:r>
              <a:rPr lang="en-US" sz="1400" dirty="0">
                <a:solidFill>
                  <a:srgbClr val="0070C0"/>
                </a:solidFill>
              </a:rPr>
              <a:t> for integer values of </a:t>
            </a:r>
            <a:r>
              <a:rPr lang="en-U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8044502" y="4134439"/>
            <a:ext cx="3122113" cy="914400"/>
          </a:xfrm>
          <a:prstGeom prst="rect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2135560" y="0"/>
            <a:ext cx="10056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Sequences and Series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8426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12204" y="1521209"/>
                <a:ext cx="64458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1.  Use the formula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/>
                  <a:t> to calculate to 4 </a:t>
                </a:r>
                <a:r>
                  <a:rPr lang="en-GB" sz="2400" dirty="0" err="1"/>
                  <a:t>s.f.</a:t>
                </a:r>
                <a:r>
                  <a:rPr lang="en-GB" sz="2400" dirty="0"/>
                  <a:t>:</a:t>
                </a:r>
                <a:endParaRPr lang="en-US" sz="2400" b="1" i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4" y="1521209"/>
                <a:ext cx="6445867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419" t="-9333" r="-662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10063" y="2827279"/>
                <a:ext cx="24691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=1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18 096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063" y="2827279"/>
                <a:ext cx="2469115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499917" y="2874822"/>
                <a:ext cx="29001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917" y="2874822"/>
                <a:ext cx="290014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59874" y="2043825"/>
                <a:ext cx="316131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</a:t>
                </a:r>
                <a14:m>
                  <m:oMath xmlns:m="http://schemas.openxmlformats.org/officeDocument/2006/math">
                    <m:r>
                      <a:rPr lang="en-GB" altLang="en-US" sz="2400" b="0" i="0" smtClean="0">
                        <a:latin typeface="Cambria Math" charset="0"/>
                      </a:rPr>
                      <m:t> 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10</m:t>
                    </m:r>
                    <m:r>
                      <a:rPr lang="en-GB" altLang="en-US" sz="2400" i="1">
                        <a:latin typeface="Cambria Math" charset="0"/>
                      </a:rPr>
                      <m:t>0</m:t>
                    </m:r>
                    <m:r>
                      <a:rPr lang="en-GB" alt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2</m:t>
                    </m:r>
                    <m:r>
                      <a:rPr lang="en-GB" altLang="en-US" sz="2400" i="1">
                        <a:latin typeface="Cambria Math" charset="0"/>
                      </a:rPr>
                      <m:t>0+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4</m:t>
                    </m:r>
                    <m:r>
                      <a:rPr lang="en-GB" altLang="en-US" sz="2400" i="1">
                        <a:latin typeface="Cambria Math" charset="0"/>
                      </a:rPr>
                      <m:t>+…</m:t>
                    </m:r>
                  </m:oMath>
                </a14:m>
                <a:endParaRPr lang="en-GB" altLang="en-US" sz="2400" dirty="0"/>
              </a:p>
              <a:p>
                <a:r>
                  <a:rPr lang="is-IS" sz="2400" dirty="0"/>
                  <a:t>…</a:t>
                </a:r>
                <a:r>
                  <a:rPr lang="en-GB" sz="2400" dirty="0"/>
                  <a:t>t</a:t>
                </a:r>
                <a:r>
                  <a:rPr lang="en-US" sz="2400" dirty="0"/>
                  <a:t>o 20 terms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874" y="2043825"/>
                <a:ext cx="3161311" cy="830997"/>
              </a:xfrm>
              <a:prstGeom prst="rect">
                <a:avLst/>
              </a:prstGeom>
              <a:blipFill>
                <a:blip r:embed="rId6"/>
                <a:stretch>
                  <a:fillRect l="-2811" t="-6061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825956" y="5751313"/>
                <a:ext cx="11112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£9050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5956" y="5751313"/>
                <a:ext cx="1111202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654481" y="2043825"/>
                <a:ext cx="300539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charset="0"/>
                      </a:rPr>
                      <m:t>4+12+36+…</m:t>
                    </m:r>
                  </m:oMath>
                </a14:m>
                <a:endParaRPr lang="en-GB" altLang="en-US" sz="2400" b="0" dirty="0"/>
              </a:p>
              <a:p>
                <a:r>
                  <a:rPr lang="is-IS" sz="2400" dirty="0"/>
                  <a:t>…</a:t>
                </a:r>
                <a:r>
                  <a:rPr lang="en-GB" sz="2400" dirty="0"/>
                  <a:t>t</a:t>
                </a:r>
                <a:r>
                  <a:rPr lang="en-US" sz="2400" dirty="0"/>
                  <a:t>o 10 terms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481" y="2043825"/>
                <a:ext cx="3005393" cy="830997"/>
              </a:xfrm>
              <a:prstGeom prst="rect">
                <a:avLst/>
              </a:prstGeom>
              <a:blipFill rotWithShape="1">
                <a:blip r:embed="rId8"/>
                <a:stretch>
                  <a:fillRect l="-3043" t="-510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12204" y="3573016"/>
                <a:ext cx="8883374" cy="2359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400"/>
                  </a:spcAft>
                </a:pPr>
                <a:r>
                  <a:rPr lang="en-GB" sz="2400" dirty="0"/>
                  <a:t>2. Dave invests £500 in a building society . The interest rate on the account is 7.2% per annum. Immediately after he invests his 12th instalment he calculates how much money the account should contain. </a:t>
                </a:r>
              </a:p>
              <a:p>
                <a:r>
                  <a:rPr lang="en-GB" sz="2400" dirty="0"/>
                  <a:t>Show this calculation as the sum of a geometric progression and use the formula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/>
                  <a:t> to evaluate it.</a:t>
                </a:r>
                <a:endParaRPr lang="en-US" sz="2400" b="1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4" y="3573016"/>
                <a:ext cx="8883374" cy="2359620"/>
              </a:xfrm>
              <a:prstGeom prst="rect">
                <a:avLst/>
              </a:prstGeom>
              <a:blipFill rotWithShape="1">
                <a:blip r:embed="rId9"/>
                <a:stretch>
                  <a:fillRect l="-1030" t="-1809" r="-1441" b="-5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946953" y="1956596"/>
                <a:ext cx="2590902" cy="13548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c)</a:t>
                </a:r>
                <a14:m>
                  <m:oMath xmlns:m="http://schemas.openxmlformats.org/officeDocument/2006/math">
                    <m:r>
                      <a:rPr lang="en-GB" altLang="en-US" sz="2400">
                        <a:latin typeface="Cambria Math" charset="0"/>
                      </a:rPr>
                      <m:t> </m:t>
                    </m:r>
                    <m:r>
                      <a:rPr lang="en-GB" altLang="en-US" sz="2400" smtClean="0">
                        <a:latin typeface="Cambria Math" charset="0"/>
                      </a:rPr>
                      <m:t>  </m:t>
                    </m:r>
                    <m:f>
                      <m:fPr>
                        <m:ctrlPr>
                          <a:rPr lang="bg-BG" alt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den>
                    </m:f>
                    <m:r>
                      <a:rPr lang="en-GB" altLang="en-US" sz="2400" b="0" i="1" smtClean="0">
                        <a:latin typeface="Cambria Math" charset="0"/>
                      </a:rPr>
                      <m:t>+</m:t>
                    </m:r>
                    <m:f>
                      <m:fPr>
                        <m:ctrlPr>
                          <a:rPr lang="bg-BG" alt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charset="0"/>
                          </a:rPr>
                          <m:t>6</m:t>
                        </m:r>
                      </m:den>
                    </m:f>
                    <m:r>
                      <a:rPr lang="en-GB" altLang="en-US" sz="2400" b="0" i="1" smtClean="0">
                        <a:latin typeface="Cambria Math" charset="0"/>
                      </a:rPr>
                      <m:t>+ </m:t>
                    </m:r>
                    <m:f>
                      <m:fPr>
                        <m:ctrlPr>
                          <a:rPr lang="bg-BG" alt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charset="0"/>
                          </a:rPr>
                          <m:t>12</m:t>
                        </m:r>
                      </m:den>
                    </m:f>
                    <m:r>
                      <a:rPr lang="en-GB" altLang="en-US" sz="2400" b="0" i="1" smtClean="0">
                        <a:latin typeface="Cambria Math" charset="0"/>
                      </a:rPr>
                      <m:t>+…</m:t>
                    </m:r>
                  </m:oMath>
                </a14:m>
                <a:endParaRPr lang="en-GB" altLang="en-US" sz="2400" b="0" dirty="0"/>
              </a:p>
              <a:p>
                <a:r>
                  <a:rPr lang="is-IS" sz="2400" dirty="0"/>
                  <a:t>…</a:t>
                </a:r>
                <a:r>
                  <a:rPr lang="en-GB" sz="2400" dirty="0"/>
                  <a:t>t</a:t>
                </a:r>
                <a:r>
                  <a:rPr lang="en-US" sz="2400" dirty="0"/>
                  <a:t>o 8 terms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6953" y="1956596"/>
                <a:ext cx="2590902" cy="1354858"/>
              </a:xfrm>
              <a:prstGeom prst="rect">
                <a:avLst/>
              </a:prstGeom>
              <a:blipFill rotWithShape="1">
                <a:blip r:embed="rId10"/>
                <a:stretch>
                  <a:fillRect l="-3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766782" y="2910323"/>
                <a:ext cx="6147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0.6641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6782" y="2910323"/>
                <a:ext cx="614775" cy="461665"/>
              </a:xfrm>
              <a:prstGeom prst="rect">
                <a:avLst/>
              </a:prstGeom>
              <a:blipFill rotWithShape="1">
                <a:blip r:embed="rId11"/>
                <a:stretch>
                  <a:fillRect r="-1306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905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5" grpId="0"/>
      <p:bldP spid="6" grpId="0"/>
      <p:bldP spid="10" grpId="0"/>
      <p:bldP spid="12" grpId="0"/>
      <p:bldP spid="9" grpId="0"/>
      <p:bldP spid="4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4430" y="1093729"/>
            <a:ext cx="67503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1198" y="3372661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1198" y="1968333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459" y="4514325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6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3" y="980728"/>
                <a:ext cx="9721081" cy="6155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Sequences can be either </a:t>
                </a:r>
                <a:r>
                  <a:rPr lang="en-US" sz="2400" b="1" dirty="0"/>
                  <a:t>convergent </a:t>
                </a:r>
                <a:r>
                  <a:rPr lang="en-US" sz="2400" dirty="0"/>
                  <a:t>or</a:t>
                </a:r>
                <a:r>
                  <a:rPr lang="en-US" sz="2400" b="1" dirty="0"/>
                  <a:t> divergent</a:t>
                </a:r>
                <a:r>
                  <a:rPr lang="en-US" sz="2400" dirty="0"/>
                  <a:t>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If the further you go along a sequence, the closer you get to a specific value, then we call this a </a:t>
                </a:r>
                <a:r>
                  <a:rPr lang="en-US" sz="2400" b="1" dirty="0"/>
                  <a:t>convergent sequence</a:t>
                </a:r>
                <a:r>
                  <a:rPr lang="en-US" sz="2400" dirty="0"/>
                  <a:t>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For example: 10, 5, 2.5, 1.25, 0.625, 0.3125, 0.15625, 0.078125,</a:t>
                </a:r>
                <a:r>
                  <a:rPr lang="is-IS" sz="2400" dirty="0"/>
                  <a:t>…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/>
                  <a:t>... the numbers get closer and closer to zero,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/>
                  <a:t> and zero is said to be the </a:t>
                </a:r>
                <a:r>
                  <a:rPr lang="is-IS" sz="2400" b="1" dirty="0"/>
                  <a:t>limit</a:t>
                </a:r>
                <a:r>
                  <a:rPr lang="is-IS" sz="2400" dirty="0"/>
                  <a:t> of the sequence.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If, as you go along a sequence, the terms either grow without limit, or oscillate back and forth, then we call these </a:t>
                </a:r>
                <a:r>
                  <a:rPr lang="en-US" sz="2400" b="1" dirty="0"/>
                  <a:t>divergent sequences</a:t>
                </a:r>
                <a:r>
                  <a:rPr lang="en-US" sz="2400" dirty="0"/>
                  <a:t>.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Any sequence that does </a:t>
                </a:r>
                <a:r>
                  <a:rPr lang="en-US" sz="2400" b="1" dirty="0"/>
                  <a:t>not converge </a:t>
                </a:r>
                <a:r>
                  <a:rPr lang="en-US" sz="2400" dirty="0"/>
                  <a:t>is said to be </a:t>
                </a:r>
                <a:r>
                  <a:rPr lang="en-US" sz="2400" b="1" dirty="0"/>
                  <a:t>divergent</a:t>
                </a:r>
                <a:r>
                  <a:rPr lang="en-US" sz="2400" dirty="0"/>
                  <a:t>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For example:  	1,  3,  9,  27, </a:t>
                </a:r>
                <a:r>
                  <a:rPr lang="is-IS" sz="2400" dirty="0"/>
                  <a:t>… 	(</a:t>
                </a:r>
                <a:r>
                  <a:rPr lang="is-IS" sz="2400" i="1" dirty="0"/>
                  <a:t>heads towards infinity </a:t>
                </a:r>
                <a14:m>
                  <m:oMath xmlns:m="http://schemas.openxmlformats.org/officeDocument/2006/math">
                    <m:r>
                      <a:rPr lang="is-IS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∞</m:t>
                    </m:r>
                  </m:oMath>
                </a14:m>
                <a:r>
                  <a:rPr lang="is-IS" sz="2400" dirty="0"/>
                  <a:t>)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2,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US" sz="2400" dirty="0"/>
                  <a:t>2,  2,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US" sz="2400" dirty="0"/>
                  <a:t>2, </a:t>
                </a:r>
                <a:r>
                  <a:rPr lang="is-IS" sz="2400" dirty="0"/>
                  <a:t>… (</a:t>
                </a:r>
                <a:r>
                  <a:rPr lang="is-IS" sz="2400" i="1" dirty="0"/>
                  <a:t>goes up and down without settling 												towards some specific value</a:t>
                </a:r>
                <a:r>
                  <a:rPr lang="is-IS" sz="2400" dirty="0"/>
                  <a:t>)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3" y="980728"/>
                <a:ext cx="9721081" cy="6155531"/>
              </a:xfrm>
              <a:prstGeom prst="rect">
                <a:avLst/>
              </a:prstGeom>
              <a:blipFill rotWithShape="1">
                <a:blip r:embed="rId3"/>
                <a:stretch>
                  <a:fillRect l="-1004" t="-693" r="-50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Never-Ending Sums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8141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4" y="711945"/>
                <a:ext cx="9721081" cy="57276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 geometric series,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𝑎</m:t>
                    </m:r>
                    <m:r>
                      <a:rPr lang="en-GB" sz="2400" i="1">
                        <a:latin typeface="Cambria Math" charset="0"/>
                      </a:rPr>
                      <m:t>+ 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𝑎𝑟</m:t>
                        </m:r>
                        <m:r>
                          <a:rPr lang="en-GB" sz="2400" i="1">
                            <a:latin typeface="Cambria Math" charset="0"/>
                          </a:rPr>
                          <m:t>+  </m:t>
                        </m:r>
                        <m:r>
                          <a:rPr lang="en-GB" sz="2400" i="1">
                            <a:latin typeface="Cambria Math" charset="0"/>
                          </a:rPr>
                          <m:t>𝑎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</a:rPr>
                          <m:t>+ </m:t>
                        </m:r>
                        <m:r>
                          <a:rPr lang="en-GB" sz="2400" i="1">
                            <a:latin typeface="Cambria Math" charset="0"/>
                          </a:rPr>
                          <m:t>𝑎𝑟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m:rPr>
                        <m:nor/>
                      </m:rPr>
                      <a:rPr lang="en-GB" sz="2400" dirty="0"/>
                      <m:t>+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is-IS" sz="2400" dirty="0"/>
                      <m:t>…</m:t>
                    </m:r>
                    <m:r>
                      <m:rPr>
                        <m:nor/>
                      </m:rPr>
                      <a:rPr lang="en-GB" sz="2400" dirty="0"/>
                      <m:t>+</m:t>
                    </m:r>
                    <m:r>
                      <m:rPr>
                        <m:nor/>
                      </m:rPr>
                      <a:rPr lang="is-IS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𝑎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  <m:r>
                          <a:rPr lang="en-GB" sz="2400" i="1">
                            <a:latin typeface="Cambria Math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  <a:r>
                  <a:rPr lang="en-US" sz="2400" b="1" dirty="0"/>
                  <a:t>converges</a:t>
                </a:r>
                <a:r>
                  <a:rPr lang="en-US" sz="2400" dirty="0"/>
                  <a:t> when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hr-HR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𝑟</m:t>
                        </m:r>
                      </m:e>
                    </m:d>
                    <m:r>
                      <a:rPr lang="hr-HR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&lt;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a:rPr lang="en-GB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, </m:t>
                    </m:r>
                  </m:oMath>
                </a14:m>
                <a:r>
                  <a:rPr lang="en-US" sz="2400" dirty="0"/>
                  <a:t>that is, when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−1</m:t>
                    </m:r>
                    <m:r>
                      <a:rPr lang="hr-HR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&lt;</m:t>
                    </m:r>
                    <m:r>
                      <a:rPr lang="en-GB" sz="2400" b="0" i="1" smtClean="0">
                        <a:latin typeface="Cambria Math" charset="0"/>
                      </a:rPr>
                      <m:t>𝑟</m:t>
                    </m:r>
                    <m:r>
                      <a:rPr lang="hr-HR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&lt;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/>
                      </a:rPr>
                      <m:t>f</m:t>
                    </m:r>
                    <m:r>
                      <a:rPr lang="en-GB" sz="2400" b="0" i="0" smtClean="0">
                        <a:latin typeface="Cambria Math"/>
                      </a:rPr>
                      <m:t>  </m:t>
                    </m:r>
                    <m:d>
                      <m:dPr>
                        <m:begChr m:val="|"/>
                        <m:endChr m:val="|"/>
                        <m:ctrlPr>
                          <a:rPr lang="hr-HR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</m:e>
                    </m:d>
                    <m:r>
                      <a:rPr lang="hr-HR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&lt;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</m:oMath>
                </a14:m>
                <a:r>
                  <a:rPr lang="en-US" sz="2400" dirty="0"/>
                  <a:t> then as the sequence goes further and further and the terms tend to infinity (i.e.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𝑛</m:t>
                    </m:r>
                    <m:r>
                      <a:rPr lang="is-IS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→∞</m:t>
                    </m:r>
                  </m:oMath>
                </a14:m>
                <a:r>
                  <a:rPr lang="en-US" sz="2400" dirty="0"/>
                  <a:t>),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𝑟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400" dirty="0"/>
                  <a:t> will get smaller and smaller and eventually tend to zero (i.e.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</m:sup>
                    </m:sSup>
                    <m:r>
                      <a:rPr lang="is-I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0</m:t>
                    </m:r>
                  </m:oMath>
                </a14:m>
                <a:r>
                  <a:rPr lang="en-US" sz="2400" dirty="0"/>
                  <a:t>).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This gives us: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𝑎</m:t>
                        </m:r>
                        <m:r>
                          <a:rPr lang="en-GB" sz="2400" i="1">
                            <a:latin typeface="Cambria Math" charset="0"/>
                          </a:rPr>
                          <m:t>(</m:t>
                        </m:r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</a:rPr>
                          <m:t>−1)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  <m:r>
                          <a:rPr lang="en-GB" sz="2400" i="1">
                            <a:latin typeface="Cambria Math" charset="0"/>
                          </a:rPr>
                          <m:t>−1</m:t>
                        </m:r>
                      </m:den>
                    </m:f>
                  </m:oMath>
                </a14:m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𝑎</m:t>
                        </m:r>
                        <m:r>
                          <a:rPr lang="en-GB" sz="2400" i="1">
                            <a:latin typeface="Cambria Math" charset="0"/>
                          </a:rPr>
                          <m:t>(0−1)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  <m:r>
                          <a:rPr lang="en-GB" sz="2400" i="1">
                            <a:latin typeface="Cambria Math" charset="0"/>
                          </a:rPr>
                          <m:t>−1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−</m:t>
                        </m:r>
                        <m:r>
                          <a:rPr lang="en-GB" sz="2400" i="1">
                            <a:latin typeface="Cambria Math" charset="0"/>
                          </a:rPr>
                          <m:t>𝑎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  <m:r>
                          <a:rPr lang="en-GB" sz="2400" i="1">
                            <a:latin typeface="Cambria Math" charset="0"/>
                          </a:rPr>
                          <m:t>−1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𝑎</m:t>
                        </m:r>
                      </m:num>
                      <m:den>
                        <m:r>
                          <a:rPr lang="en-GB" sz="2400" b="0" i="1" smtClean="0">
                            <a:latin typeface="Cambria Math" charset="0"/>
                          </a:rPr>
                          <m:t>1</m:t>
                        </m:r>
                        <m:r>
                          <a:rPr lang="en-GB" sz="2400" i="1">
                            <a:latin typeface="Cambria Math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400" dirty="0"/>
                  <a:t>  as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𝑛</m:t>
                    </m:r>
                    <m:r>
                      <a:rPr lang="is-I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→∞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limit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𝑎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1−</m:t>
                        </m:r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400" dirty="0"/>
                  <a:t> is known as the ‘</a:t>
                </a:r>
                <a:r>
                  <a:rPr lang="en-US" sz="2400" b="1" dirty="0"/>
                  <a:t>sum to infinity</a:t>
                </a:r>
                <a:r>
                  <a:rPr lang="en-US" sz="2400" dirty="0"/>
                  <a:t>’ and is denoted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4" y="711945"/>
                <a:ext cx="9721081" cy="5727658"/>
              </a:xfrm>
              <a:prstGeom prst="rect">
                <a:avLst/>
              </a:prstGeom>
              <a:blipFill rotWithShape="1">
                <a:blip r:embed="rId3"/>
                <a:stretch>
                  <a:fillRect l="-1004" t="-745" r="-816" b="-10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 bwMode="auto">
          <a:xfrm>
            <a:off x="5015880" y="4729415"/>
            <a:ext cx="3096344" cy="87346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616279" y="2916486"/>
                <a:ext cx="307327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Remember: to be able to 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sum to infinity,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hr-HR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𝑟</m:t>
                        </m:r>
                      </m:e>
                    </m:d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 </m:t>
                    </m:r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must be less than </a:t>
                </a:r>
                <a:r>
                  <a:rPr lang="en-US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279" y="2916486"/>
                <a:ext cx="3073277" cy="1015663"/>
              </a:xfrm>
              <a:prstGeom prst="rect">
                <a:avLst/>
              </a:prstGeom>
              <a:blipFill rotWithShape="0">
                <a:blip r:embed="rId4"/>
                <a:stretch>
                  <a:fillRect l="-1980" t="-2395" r="-990" b="-497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 bwMode="auto">
          <a:xfrm>
            <a:off x="8568742" y="2780928"/>
            <a:ext cx="3168352" cy="128678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264352" y="4873853"/>
                <a:ext cx="1372940" cy="5845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𝑎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1−</m:t>
                        </m:r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4352" y="4873853"/>
                <a:ext cx="1372940" cy="584584"/>
              </a:xfrm>
              <a:prstGeom prst="rect">
                <a:avLst/>
              </a:prstGeom>
              <a:blipFill>
                <a:blip r:embed="rId5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 bwMode="auto">
          <a:xfrm>
            <a:off x="8544272" y="4729415"/>
            <a:ext cx="3096344" cy="87346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Never-Ending Sums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533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4" grpId="0" animBg="1"/>
      <p:bldP spid="6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3143672" y="798476"/>
                <a:ext cx="9721081" cy="58598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Worked Example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Express 0.292929292929</a:t>
                </a:r>
                <a:r>
                  <a:rPr lang="is-IS" sz="2400" dirty="0"/>
                  <a:t>…as an infinite geometric series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/>
                  <a:t>and then find the fraction it represents.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b="1" dirty="0"/>
                  <a:t>Solution</a:t>
                </a:r>
                <a:r>
                  <a:rPr lang="en-GB" sz="2400" dirty="0"/>
                  <a:t>			</a:t>
                </a:r>
                <a14:m>
                  <m:oMath xmlns:m="http://schemas.openxmlformats.org/officeDocument/2006/math">
                    <m:r>
                      <a:rPr lang="en-GB" altLang="en-US" sz="2400">
                        <a:latin typeface="Cambria Math" charset="0"/>
                      </a:rPr>
                      <m:t>   </m:t>
                    </m:r>
                    <m:f>
                      <m:fPr>
                        <m:ctrlPr>
                          <a:rPr lang="bg-BG" alt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charset="0"/>
                          </a:rPr>
                          <m:t>29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charset="0"/>
                          </a:rPr>
                          <m:t>100</m:t>
                        </m:r>
                      </m:den>
                    </m:f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f>
                      <m:fPr>
                        <m:ctrlPr>
                          <a:rPr lang="bg-BG" alt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charset="0"/>
                          </a:rPr>
                          <m:t>29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charset="0"/>
                          </a:rPr>
                          <m:t>10000</m:t>
                        </m:r>
                      </m:den>
                    </m:f>
                    <m:r>
                      <a:rPr lang="en-GB" altLang="en-US" sz="2400" i="1">
                        <a:latin typeface="Cambria Math" charset="0"/>
                      </a:rPr>
                      <m:t>+ </m:t>
                    </m:r>
                    <m:f>
                      <m:fPr>
                        <m:ctrlPr>
                          <a:rPr lang="bg-BG" alt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charset="0"/>
                          </a:rPr>
                          <m:t>29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charset="0"/>
                          </a:rPr>
                          <m:t>1000000</m:t>
                        </m:r>
                      </m:den>
                    </m:f>
                    <m:r>
                      <a:rPr lang="en-GB" altLang="en-US" sz="2400" i="1">
                        <a:latin typeface="Cambria Math" charset="0"/>
                      </a:rPr>
                      <m:t>+…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𝑎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1−</m:t>
                        </m:r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bg-BG" alt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latin typeface="Cambria Math" charset="0"/>
                              </a:rPr>
                              <m:t>29</m:t>
                            </m:r>
                          </m:num>
                          <m:den>
                            <m:r>
                              <a:rPr lang="en-GB" altLang="en-US" sz="2400" i="1">
                                <a:latin typeface="Cambria Math" charset="0"/>
                              </a:rPr>
                              <m:t>100</m:t>
                            </m:r>
                          </m:den>
                        </m:f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1−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 </m:t>
                        </m:r>
                        <m:f>
                          <m:fPr>
                            <m:ctrlPr>
                              <a:rPr lang="bg-BG" alt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altLang="en-US" sz="2400" b="0" i="1" smtClean="0">
                                <a:latin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altLang="en-US" sz="2400" i="1">
                                <a:latin typeface="Cambria Math" charset="0"/>
                              </a:rPr>
                              <m:t>100</m:t>
                            </m:r>
                          </m:den>
                        </m:f>
                      </m:den>
                    </m:f>
                  </m:oMath>
                </a14:m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bg-BG" alt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29</m:t>
                            </m:r>
                          </m:num>
                          <m:den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100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bg-BG" alt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alt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99</m:t>
                            </m:r>
                          </m:num>
                          <m:den>
                            <m:r>
                              <a:rPr lang="en-GB" alt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100</m:t>
                            </m:r>
                          </m:den>
                        </m:f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29</m:t>
                        </m:r>
                      </m:num>
                      <m:den>
                        <m:r>
                          <a:rPr lang="en-GB" alt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99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3672" y="798476"/>
                <a:ext cx="9721081" cy="5859874"/>
              </a:xfrm>
              <a:prstGeom prst="rect">
                <a:avLst/>
              </a:prstGeom>
              <a:blipFill rotWithShape="1">
                <a:blip r:embed="rId3"/>
                <a:stretch>
                  <a:fillRect l="-1004" t="-72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Never-Ending Sums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8816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76777" y="1521209"/>
            <a:ext cx="4254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1.  Find these sums to infinity: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887691" y="2689859"/>
                <a:ext cx="2469115" cy="1081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90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bg-BG" alt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altLang="en-US" sz="2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altLang="en-US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35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7691" y="2689859"/>
                <a:ext cx="2469115" cy="108177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42856" y="2736200"/>
                <a:ext cx="2900149" cy="1084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8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0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bg-BG" alt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altLang="en-US" sz="2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altLang="en-US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8</m:t>
                              </m:r>
                            </m:den>
                          </m:f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alt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640</m:t>
                          </m:r>
                        </m:num>
                        <m:den>
                          <m:r>
                            <a:rPr lang="en-GB" alt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2856" y="2736200"/>
                <a:ext cx="2900149" cy="108414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07557" y="2188439"/>
                <a:ext cx="35802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</a:t>
                </a:r>
                <a14:m>
                  <m:oMath xmlns:m="http://schemas.openxmlformats.org/officeDocument/2006/math">
                    <m:r>
                      <a:rPr lang="en-GB" altLang="en-US" sz="2400" b="0" i="0" smtClean="0">
                        <a:latin typeface="Cambria Math" charset="0"/>
                      </a:rPr>
                      <m:t> 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  </m:t>
                    </m:r>
                    <m:r>
                      <a:rPr lang="en-GB" altLang="en-US" sz="2400" i="1">
                        <a:latin typeface="Cambria Math" charset="0"/>
                      </a:rPr>
                      <m:t>80+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</m:t>
                    </m:r>
                    <m:r>
                      <a:rPr lang="en-GB" altLang="en-US" sz="2400" i="1">
                        <a:latin typeface="Cambria Math" charset="0"/>
                      </a:rPr>
                      <m:t>0+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1.25</m:t>
                    </m:r>
                    <m:r>
                      <a:rPr lang="en-GB" altLang="en-US" sz="2400" i="1">
                        <a:latin typeface="Cambria Math" charset="0"/>
                      </a:rPr>
                      <m:t>+…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7557" y="2188439"/>
                <a:ext cx="3580209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2726"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988200" y="4411397"/>
                <a:ext cx="6094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42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200" y="4411397"/>
                <a:ext cx="609462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652590" y="2195865"/>
                <a:ext cx="31036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 </a:t>
                </a:r>
                <a14:m>
                  <m:oMath xmlns:m="http://schemas.openxmlformats.org/officeDocument/2006/math">
                    <m:r>
                      <a:rPr lang="en-GB" altLang="en-US" sz="2400" b="0" i="0" smtClean="0">
                        <a:latin typeface="Cambria Math"/>
                      </a:rPr>
                      <m:t> 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90+30+10+…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2590" y="2195865"/>
                <a:ext cx="3103691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947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476777" y="4003943"/>
            <a:ext cx="9147451" cy="882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400"/>
              </a:spcAft>
              <a:buAutoNum type="arabicPeriod" startAt="2"/>
            </a:pPr>
            <a:r>
              <a:rPr lang="en-GB" sz="2400" dirty="0"/>
              <a:t>A GP has a common ratio of 0.65. Its sum to infinity is 120.</a:t>
            </a:r>
          </a:p>
          <a:p>
            <a:pPr>
              <a:spcAft>
                <a:spcPts val="400"/>
              </a:spcAft>
            </a:pPr>
            <a:r>
              <a:rPr lang="en-GB" sz="2400" dirty="0"/>
              <a:t>	What is the first term?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988200" y="5953862"/>
                <a:ext cx="18036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0.111111…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200" y="5953862"/>
                <a:ext cx="1803699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476777" y="5242394"/>
                <a:ext cx="8489616" cy="61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3. 	What is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alt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charset="0"/>
                          </a:rPr>
                          <m:t>10</m:t>
                        </m:r>
                      </m:den>
                    </m:f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f>
                      <m:fPr>
                        <m:ctrlPr>
                          <a:rPr lang="bg-BG" alt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charset="0"/>
                          </a:rPr>
                          <m:t>100</m:t>
                        </m:r>
                      </m:den>
                    </m:f>
                    <m:r>
                      <a:rPr lang="en-GB" altLang="en-US" sz="2400" i="1">
                        <a:latin typeface="Cambria Math" charset="0"/>
                      </a:rPr>
                      <m:t>+ </m:t>
                    </m:r>
                    <m:f>
                      <m:fPr>
                        <m:ctrlPr>
                          <a:rPr lang="bg-BG" alt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charset="0"/>
                          </a:rPr>
                          <m:t>1000</m:t>
                        </m:r>
                      </m:den>
                    </m:f>
                    <m:r>
                      <a:rPr lang="en-GB" altLang="en-US" sz="2400" i="1">
                        <a:latin typeface="Cambria Math" charset="0"/>
                      </a:rPr>
                      <m:t>+…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 as a recurring decimal?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777" y="5242394"/>
                <a:ext cx="8489616" cy="616194"/>
              </a:xfrm>
              <a:prstGeom prst="rect">
                <a:avLst/>
              </a:prstGeom>
              <a:blipFill rotWithShape="1">
                <a:blip r:embed="rId9"/>
                <a:stretch>
                  <a:fillRect l="-1077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255635" y="2111077"/>
                <a:ext cx="2461058" cy="6163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c)</a:t>
                </a:r>
                <a14:m>
                  <m:oMath xmlns:m="http://schemas.openxmlformats.org/officeDocument/2006/math">
                    <m:r>
                      <a:rPr lang="en-GB" altLang="en-US" sz="2400">
                        <a:latin typeface="Cambria Math" charset="0"/>
                      </a:rPr>
                      <m:t>   </m:t>
                    </m:r>
                    <m:f>
                      <m:fPr>
                        <m:ctrlPr>
                          <a:rPr lang="bg-BG" alt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altLang="en-US" sz="2400" b="0" i="1" smtClean="0">
                        <a:latin typeface="Cambria Math" charset="0"/>
                      </a:rPr>
                      <m:t>+</m:t>
                    </m:r>
                    <m:f>
                      <m:fPr>
                        <m:ctrlPr>
                          <a:rPr lang="bg-BG" alt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charset="0"/>
                          </a:rPr>
                          <m:t>4</m:t>
                        </m:r>
                      </m:den>
                    </m:f>
                    <m:r>
                      <a:rPr lang="en-GB" altLang="en-US" sz="2400" b="0" i="1" smtClean="0">
                        <a:latin typeface="Cambria Math" charset="0"/>
                      </a:rPr>
                      <m:t>+ </m:t>
                    </m:r>
                    <m:f>
                      <m:fPr>
                        <m:ctrlPr>
                          <a:rPr lang="bg-BG" alt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charset="0"/>
                          </a:rPr>
                          <m:t>8</m:t>
                        </m:r>
                      </m:den>
                    </m:f>
                    <m:r>
                      <a:rPr lang="en-GB" altLang="en-US" sz="2400" b="0" i="1" smtClean="0">
                        <a:latin typeface="Cambria Math" charset="0"/>
                      </a:rPr>
                      <m:t>+…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5635" y="2111077"/>
                <a:ext cx="2461058" cy="616387"/>
              </a:xfrm>
              <a:prstGeom prst="rect">
                <a:avLst/>
              </a:prstGeom>
              <a:blipFill rotWithShape="0">
                <a:blip r:embed="rId10"/>
                <a:stretch>
                  <a:fillRect l="-3713" b="-8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338280" y="2668508"/>
                <a:ext cx="1324402" cy="1116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bg-BG" alt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altLang="en-US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alt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bg-BG" alt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altLang="en-US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alt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GB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1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8280" y="2668508"/>
                <a:ext cx="1324402" cy="111620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08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5" grpId="0"/>
      <p:bldP spid="6" grpId="0"/>
      <p:bldP spid="10" grpId="0"/>
      <p:bldP spid="12" grpId="0"/>
      <p:bldP spid="9" grpId="0"/>
      <p:bldP spid="17" grpId="0"/>
      <p:bldP spid="4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2928" y="1082298"/>
            <a:ext cx="67503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696" y="3361230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696" y="1956902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957" y="4502894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52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3" y="980728"/>
                <a:ext cx="10657185" cy="52168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Another important type of sequence is the </a:t>
                </a:r>
                <a:r>
                  <a:rPr lang="en-US" sz="2400" b="1" dirty="0"/>
                  <a:t>Arithmetic sequence</a:t>
                </a:r>
                <a:r>
                  <a:rPr lang="en-US" sz="2400" dirty="0"/>
                  <a:t>.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In an arithmetic sequence there is a constant </a:t>
                </a:r>
                <a:r>
                  <a:rPr lang="en-US" sz="2400" b="1" i="1" dirty="0"/>
                  <a:t>difference</a:t>
                </a:r>
                <a:r>
                  <a:rPr lang="en-US" sz="2400" dirty="0"/>
                  <a:t> between consecutive terms.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In other words we just add (or subtract) the same value each time.</a:t>
                </a:r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For example: 	5,  8, 11,  14,  17,  20,  23,  24,  27, </a:t>
                </a:r>
                <a:r>
                  <a:rPr lang="is-IS" sz="2400" dirty="0"/>
                  <a:t>…</a:t>
                </a:r>
                <a:endParaRPr lang="en-US" sz="2400" dirty="0"/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sequence has a </a:t>
                </a:r>
                <a:r>
                  <a:rPr lang="en-US" sz="2400" b="1" dirty="0"/>
                  <a:t>difference </a:t>
                </a:r>
                <a:r>
                  <a:rPr lang="en-US" sz="2400" dirty="0"/>
                  <a:t>of 3 between each number.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In general, we could write an arithmetic sequence as:</a:t>
                </a:r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0" dirty="0"/>
                  <a:t> 				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𝑎</m:t>
                    </m:r>
                    <m:r>
                      <a:rPr lang="en-GB" sz="2400" b="0" i="1" smtClean="0">
                        <a:latin typeface="Cambria Math" charset="0"/>
                      </a:rPr>
                      <m:t>,   </m:t>
                    </m:r>
                    <m:r>
                      <a:rPr lang="en-GB" sz="2400" b="0" i="1" smtClean="0">
                        <a:latin typeface="Cambria Math" charset="0"/>
                      </a:rPr>
                      <m:t>𝑎</m:t>
                    </m:r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</a:rPr>
                      <m:t>𝑑</m:t>
                    </m:r>
                    <m:r>
                      <a:rPr lang="en-GB" sz="2400" b="0" i="1" smtClean="0">
                        <a:latin typeface="Cambria Math" charset="0"/>
                      </a:rPr>
                      <m:t>,   </m:t>
                    </m:r>
                    <m:r>
                      <a:rPr lang="en-GB" sz="2400" b="0" i="1" smtClean="0">
                        <a:latin typeface="Cambria Math" charset="0"/>
                      </a:rPr>
                      <m:t>𝑎</m:t>
                    </m:r>
                    <m:r>
                      <a:rPr lang="en-GB" sz="2400" b="0" i="1" smtClean="0">
                        <a:latin typeface="Cambria Math" charset="0"/>
                      </a:rPr>
                      <m:t>+2</m:t>
                    </m:r>
                    <m:r>
                      <a:rPr lang="en-GB" sz="2400" b="0" i="1" smtClean="0">
                        <a:latin typeface="Cambria Math" charset="0"/>
                      </a:rPr>
                      <m:t>𝑑</m:t>
                    </m:r>
                    <m:r>
                      <a:rPr lang="en-GB" sz="2400" b="0" i="1" smtClean="0">
                        <a:latin typeface="Cambria Math" charset="0"/>
                      </a:rPr>
                      <m:t>,   </m:t>
                    </m:r>
                    <m:r>
                      <a:rPr lang="en-GB" sz="2400" b="0" i="1" smtClean="0">
                        <a:latin typeface="Cambria Math" charset="0"/>
                      </a:rPr>
                      <m:t>𝑎</m:t>
                    </m:r>
                    <m:r>
                      <a:rPr lang="en-GB" sz="2400" b="0" i="1" smtClean="0">
                        <a:latin typeface="Cambria Math" charset="0"/>
                      </a:rPr>
                      <m:t>+3</m:t>
                    </m:r>
                    <m:r>
                      <a:rPr lang="en-GB" sz="2400" b="0" i="1" smtClean="0">
                        <a:latin typeface="Cambria Math" charset="0"/>
                      </a:rPr>
                      <m:t>𝑑</m:t>
                    </m:r>
                    <m:r>
                      <a:rPr lang="en-GB" sz="2400" b="0" i="1" smtClean="0">
                        <a:latin typeface="Cambria Math" charset="0"/>
                      </a:rPr>
                      <m:t>,   </m:t>
                    </m:r>
                    <m:r>
                      <a:rPr lang="en-GB" sz="2400" b="0" i="1" smtClean="0">
                        <a:latin typeface="Cambria Math" charset="0"/>
                      </a:rPr>
                      <m:t>𝑎</m:t>
                    </m:r>
                    <m:r>
                      <a:rPr lang="en-GB" sz="2400" b="0" i="1" smtClean="0">
                        <a:latin typeface="Cambria Math" charset="0"/>
                      </a:rPr>
                      <m:t>+4</m:t>
                    </m:r>
                    <m:r>
                      <a:rPr lang="en-GB" sz="2400" b="0" i="1" smtClean="0">
                        <a:latin typeface="Cambria Math" charset="0"/>
                      </a:rPr>
                      <m:t>𝑑</m:t>
                    </m:r>
                    <m:r>
                      <a:rPr lang="en-GB" sz="2400" b="0" i="1" smtClean="0">
                        <a:latin typeface="Cambria Math" charset="0"/>
                      </a:rPr>
                      <m:t>,   </m:t>
                    </m:r>
                    <m:r>
                      <a:rPr lang="en-GB" sz="2400" b="0" i="1" smtClean="0">
                        <a:latin typeface="Cambria Math" charset="0"/>
                      </a:rPr>
                      <m:t>𝑎</m:t>
                    </m:r>
                    <m:r>
                      <a:rPr lang="en-GB" sz="2400" b="0" i="1" smtClean="0">
                        <a:latin typeface="Cambria Math" charset="0"/>
                      </a:rPr>
                      <m:t>+5</m:t>
                    </m:r>
                    <m:r>
                      <a:rPr lang="en-GB" sz="2400" b="0" i="1" smtClean="0">
                        <a:latin typeface="Cambria Math" charset="0"/>
                      </a:rPr>
                      <m:t>𝑑</m:t>
                    </m:r>
                    <m:r>
                      <a:rPr lang="en-GB" sz="2400" b="0" i="1" smtClean="0">
                        <a:latin typeface="Cambria Math" charset="0"/>
                      </a:rPr>
                      <m:t>,  …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𝑎</m:t>
                    </m:r>
                  </m:oMath>
                </a14:m>
                <a:r>
                  <a:rPr lang="en-US" sz="2400" dirty="0"/>
                  <a:t> is the first term, and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𝑑</m:t>
                    </m:r>
                  </m:oMath>
                </a14:m>
                <a:r>
                  <a:rPr lang="en-US" sz="2400" dirty="0"/>
                  <a:t> is the difference between terms (</a:t>
                </a:r>
                <a:r>
                  <a:rPr lang="en-US" dirty="0"/>
                  <a:t>known as the ‘</a:t>
                </a:r>
                <a:r>
                  <a:rPr lang="en-US" b="1" dirty="0"/>
                  <a:t>common difference</a:t>
                </a:r>
                <a:r>
                  <a:rPr lang="en-US" dirty="0"/>
                  <a:t>’</a:t>
                </a:r>
                <a:r>
                  <a:rPr lang="en-US" sz="2400" dirty="0"/>
                  <a:t>)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Note: we can write the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𝑛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charset="0"/>
                      </a:rPr>
                      <m:t>th</m:t>
                    </m:r>
                    <m:r>
                      <a:rPr lang="en-GB" sz="2400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term as:		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𝑎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+(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𝑛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−1)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𝑑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3" y="980728"/>
                <a:ext cx="10657185" cy="5216813"/>
              </a:xfrm>
              <a:prstGeom prst="rect">
                <a:avLst/>
              </a:prstGeom>
              <a:blipFill rotWithShape="1">
                <a:blip r:embed="rId3"/>
                <a:stretch>
                  <a:fillRect l="-915" t="-818" b="-17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Arithmetic Series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7680175" y="5749806"/>
            <a:ext cx="2088232" cy="44773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1516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3" y="980728"/>
                <a:ext cx="9721081" cy="5908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sum of terms of an arithmetic sequence is called an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arithmetic series</a:t>
                </a:r>
                <a:r>
                  <a:rPr lang="en-US" sz="2400" dirty="0"/>
                  <a:t> or an </a:t>
                </a:r>
                <a:r>
                  <a:rPr lang="en-US" sz="2400" b="1" dirty="0"/>
                  <a:t>arithmetic progression </a:t>
                </a:r>
                <a:r>
                  <a:rPr lang="en-US" sz="2400" dirty="0"/>
                  <a:t>(</a:t>
                </a:r>
                <a:r>
                  <a:rPr lang="en-US" sz="2400" b="1" dirty="0"/>
                  <a:t>AP</a:t>
                </a:r>
                <a:r>
                  <a:rPr lang="en-US" sz="2400" dirty="0"/>
                  <a:t>).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To sum the terms of an </a:t>
                </a:r>
                <a:r>
                  <a:rPr lang="en-US" sz="2400" b="1" dirty="0"/>
                  <a:t>arithmetic series </a:t>
                </a:r>
                <a:r>
                  <a:rPr lang="en-US" sz="2400" dirty="0"/>
                  <a:t>we use: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charset="0"/>
                          </a:rPr>
                          <m:t>𝑛</m:t>
                        </m:r>
                      </m:num>
                      <m:den>
                        <m:r>
                          <a:rPr lang="en-GB" sz="2400" b="0" i="1" smtClean="0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sz="2400" b="0" i="0" smtClean="0">
                        <a:latin typeface="Cambria Math" charset="0"/>
                      </a:rPr>
                      <m:t>(2</m:t>
                    </m:r>
                    <m:r>
                      <a:rPr lang="en-GB" sz="2400" b="0" i="1" smtClean="0">
                        <a:latin typeface="Cambria Math" charset="0"/>
                      </a:rPr>
                      <m:t>𝑎</m:t>
                    </m:r>
                    <m:r>
                      <a:rPr lang="en-GB" sz="2400" b="0" i="0" smtClean="0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  <m:r>
                          <a:rPr lang="en-GB" sz="2400" b="0" i="0" smtClean="0">
                            <a:latin typeface="Cambria Math" charset="0"/>
                          </a:rPr>
                          <m:t>−1</m:t>
                        </m:r>
                      </m:e>
                    </m:d>
                    <m:r>
                      <a:rPr lang="en-GB" sz="2400" b="0" i="1" smtClean="0">
                        <a:latin typeface="Cambria Math" charset="0"/>
                      </a:rPr>
                      <m:t>𝑑</m:t>
                    </m:r>
                    <m:r>
                      <a:rPr lang="en-GB" sz="2400" b="0" i="0" smtClean="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For example: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Sum the series: 5 + 8 + 11 + 14 + 17 + 20 + 23 + 24 + 27 + </a:t>
                </a:r>
                <a:r>
                  <a:rPr lang="is-IS" sz="2400" dirty="0"/>
                  <a:t>…</a:t>
                </a:r>
                <a:r>
                  <a:rPr lang="en-US" sz="2400" dirty="0"/>
                  <a:t> to 20 terms.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b="0" i="1" smtClean="0">
                            <a:latin typeface="Cambria Math" charset="0"/>
                          </a:rPr>
                          <m:t>20</m:t>
                        </m:r>
                      </m:sub>
                    </m:sSub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charset="0"/>
                          </a:rPr>
                          <m:t>20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(2</m:t>
                    </m:r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5</m:t>
                    </m:r>
                    <m:r>
                      <a:rPr lang="en-GB" sz="2400"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20</m:t>
                        </m:r>
                        <m:r>
                          <a:rPr lang="en-GB" sz="2400">
                            <a:latin typeface="Cambria Math" charset="0"/>
                          </a:rPr>
                          <m:t>−1</m:t>
                        </m:r>
                      </m:e>
                    </m:d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3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20</m:t>
                        </m:r>
                      </m:sub>
                    </m:sSub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670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3" y="980728"/>
                <a:ext cx="9721081" cy="5908220"/>
              </a:xfrm>
              <a:prstGeom prst="rect">
                <a:avLst/>
              </a:prstGeom>
              <a:blipFill rotWithShape="0">
                <a:blip r:embed="rId3"/>
                <a:stretch>
                  <a:fillRect l="-1004" t="-7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5375920" y="2708920"/>
            <a:ext cx="3816424" cy="86409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Arithmetic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 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9042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3" y="980728"/>
                <a:ext cx="9721081" cy="57080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 alternative form for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is given by finding the average of the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first 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𝑎</m:t>
                    </m:r>
                  </m:oMath>
                </a14:m>
                <a:r>
                  <a:rPr lang="en-US" sz="2400" dirty="0"/>
                  <a:t>) and last terms (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𝑙</m:t>
                    </m:r>
                  </m:oMath>
                </a14:m>
                <a:r>
                  <a:rPr lang="en-US" sz="2400" dirty="0"/>
                  <a:t>) and multiplying by the number of terms 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en-US" sz="2400" dirty="0"/>
                  <a:t>).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𝑎</m:t>
                    </m:r>
                    <m:r>
                      <a:rPr lang="en-GB" sz="2400">
                        <a:latin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</a:rPr>
                      <m:t>𝑙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last term 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𝑙</m:t>
                    </m:r>
                    <m:r>
                      <a:rPr lang="en-GB" sz="2400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) can be written as: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𝑙</m:t>
                    </m:r>
                    <m:r>
                      <a:rPr lang="en-GB" sz="2400" b="0" i="1" smtClean="0"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𝑎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−1</m:t>
                        </m:r>
                      </m:e>
                    </m:d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𝑑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can be written as:</a:t>
                </a:r>
              </a:p>
              <a:p>
                <a:pPr marL="0" indent="0" algn="ctr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𝑎</m:t>
                    </m:r>
                    <m:r>
                      <a:rPr lang="en-GB" sz="2400">
                        <a:latin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</a:rPr>
                      <m:t>(</m:t>
                    </m:r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𝑎</m:t>
                    </m:r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+</m:t>
                    </m:r>
                    <m:d>
                      <m:dPr>
                        <m:ctrlPr>
                          <a:rPr lang="en-GB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−1</m:t>
                        </m:r>
                      </m:e>
                    </m:d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</a:rPr>
                      <m:t>𝑑</m:t>
                    </m:r>
                    <m:r>
                      <a:rPr lang="en-GB" sz="2400" b="0" i="0" smtClean="0">
                        <a:latin typeface="Cambria Math" charset="0"/>
                      </a:rPr>
                      <m:t>)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GB" sz="2400" i="1">
                              <a:latin typeface="Cambria Math" charset="0"/>
                            </a:rPr>
                            <m:t>𝑛</m:t>
                          </m:r>
                        </m:sub>
                      </m:sSub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</a:rPr>
                            <m:t>𝑛</m:t>
                          </m:r>
                        </m:num>
                        <m:den>
                          <m:r>
                            <a:rPr lang="en-GB" sz="2400" i="1">
                              <a:latin typeface="Cambria Math" charset="0"/>
                            </a:rPr>
                            <m:t>2</m:t>
                          </m:r>
                        </m:den>
                      </m:f>
                      <m:r>
                        <a:rPr lang="en-GB" sz="2400">
                          <a:latin typeface="Cambria Math" charset="0"/>
                        </a:rPr>
                        <m:t>(2</m:t>
                      </m:r>
                      <m:r>
                        <a:rPr lang="en-GB" sz="2400" i="1">
                          <a:latin typeface="Cambria Math" charset="0"/>
                        </a:rPr>
                        <m:t>𝑎</m:t>
                      </m:r>
                      <m:r>
                        <a:rPr lang="en-GB" sz="2400"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en-GB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GB" sz="2400">
                              <a:latin typeface="Cambria Math" charset="0"/>
                            </a:rPr>
                            <m:t>−1</m:t>
                          </m:r>
                        </m:e>
                      </m:d>
                      <m:r>
                        <a:rPr lang="en-GB" sz="2400" i="1">
                          <a:latin typeface="Cambria Math" charset="0"/>
                        </a:rPr>
                        <m:t>𝑑</m:t>
                      </m:r>
                      <m:r>
                        <a:rPr lang="en-GB" sz="240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3" y="980728"/>
                <a:ext cx="9721081" cy="5708037"/>
              </a:xfrm>
              <a:prstGeom prst="rect">
                <a:avLst/>
              </a:prstGeom>
              <a:blipFill rotWithShape="1">
                <a:blip r:embed="rId3"/>
                <a:stretch>
                  <a:fillRect l="-1004" t="-74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5615608" y="1916832"/>
            <a:ext cx="3168352" cy="99640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471592" y="5445224"/>
            <a:ext cx="3456384" cy="99640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Arithmetic Series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5467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12204" y="1521209"/>
                <a:ext cx="66173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1.  Use the formulae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400" dirty="0"/>
                  <a:t> to calculate to 4 </a:t>
                </a:r>
                <a:r>
                  <a:rPr lang="en-GB" sz="2400" dirty="0" err="1"/>
                  <a:t>s.f.</a:t>
                </a:r>
                <a:r>
                  <a:rPr lang="en-GB" sz="2400" dirty="0"/>
                  <a:t>:</a:t>
                </a:r>
                <a:endParaRPr lang="en-US" sz="2400" b="1" i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4" y="1521209"/>
                <a:ext cx="6617389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381" t="-9333" r="-552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21181" y="3040212"/>
                <a:ext cx="24691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77.2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1181" y="3040212"/>
                <a:ext cx="2469115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511035" y="3087755"/>
                <a:ext cx="29001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4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09.125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035" y="3087755"/>
                <a:ext cx="2900149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70992" y="2147019"/>
                <a:ext cx="3953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</a:t>
                </a:r>
                <a14:m>
                  <m:oMath xmlns:m="http://schemas.openxmlformats.org/officeDocument/2006/math">
                    <m:r>
                      <a:rPr lang="en-GB" altLang="en-US" sz="2400" b="0" i="0" smtClean="0">
                        <a:latin typeface="Cambria Math" charset="0"/>
                      </a:rPr>
                      <m:t> 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0.12</m:t>
                    </m:r>
                    <m:r>
                      <a:rPr lang="en-GB" alt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0.155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0.19</m:t>
                    </m:r>
                    <m:r>
                      <a:rPr lang="en-GB" altLang="en-US" sz="2400" i="1">
                        <a:latin typeface="Cambria Math" charset="0"/>
                      </a:rPr>
                      <m:t>+…</m:t>
                    </m:r>
                  </m:oMath>
                </a14:m>
                <a:endParaRPr lang="en-GB" altLang="en-US" sz="2400" dirty="0"/>
              </a:p>
              <a:p>
                <a:r>
                  <a:rPr lang="is-IS" sz="2400" dirty="0"/>
                  <a:t>…</a:t>
                </a:r>
                <a:r>
                  <a:rPr lang="en-GB" sz="2400" dirty="0"/>
                  <a:t>t</a:t>
                </a:r>
                <a:r>
                  <a:rPr lang="en-US" sz="2400" dirty="0"/>
                  <a:t>o 150 terms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0992" y="2147019"/>
                <a:ext cx="3953400" cy="830997"/>
              </a:xfrm>
              <a:prstGeom prst="rect">
                <a:avLst/>
              </a:prstGeom>
              <a:blipFill>
                <a:blip r:embed="rId6"/>
                <a:stretch>
                  <a:fillRect l="-2251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796800" y="4354730"/>
                <a:ext cx="9492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2500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6800" y="4354730"/>
                <a:ext cx="949299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665599" y="2147019"/>
                <a:ext cx="339274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charset="0"/>
                      </a:rPr>
                      <m:t>7.2+7.8+8.4+…</m:t>
                    </m:r>
                  </m:oMath>
                </a14:m>
                <a:endParaRPr lang="en-GB" altLang="en-US" sz="2400" b="0" dirty="0"/>
              </a:p>
              <a:p>
                <a:r>
                  <a:rPr lang="is-IS" sz="2400" dirty="0"/>
                  <a:t>…</a:t>
                </a:r>
                <a:r>
                  <a:rPr lang="en-GB" sz="2400" dirty="0"/>
                  <a:t>t</a:t>
                </a:r>
                <a:r>
                  <a:rPr lang="en-US" sz="2400" dirty="0"/>
                  <a:t>o 21 terms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599" y="2147019"/>
                <a:ext cx="3392740" cy="830997"/>
              </a:xfrm>
              <a:prstGeom prst="rect">
                <a:avLst/>
              </a:prstGeom>
              <a:blipFill rotWithShape="1">
                <a:blip r:embed="rId8"/>
                <a:stretch>
                  <a:fillRect l="-2693" t="-510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512203" y="3799619"/>
            <a:ext cx="8233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2. Find the sum of all odd numbers between 1 and 99.</a:t>
            </a:r>
            <a:endParaRPr lang="en-US" sz="2400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345438" y="2147019"/>
                <a:ext cx="302371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c)</a:t>
                </a:r>
                <a14:m>
                  <m:oMath xmlns:m="http://schemas.openxmlformats.org/officeDocument/2006/math">
                    <m:r>
                      <a:rPr lang="en-GB" altLang="en-US" sz="2400">
                        <a:latin typeface="Cambria Math" charset="0"/>
                      </a:rPr>
                      <m:t> </m:t>
                    </m:r>
                    <m:r>
                      <a:rPr lang="en-GB" altLang="en-US" sz="2400" smtClean="0">
                        <a:latin typeface="Cambria Math" charset="0"/>
                      </a:rPr>
                      <m:t>  </m:t>
                    </m:r>
                    <m:r>
                      <a:rPr lang="en-GB" altLang="en-US" sz="2400" i="1" smtClean="0">
                        <a:latin typeface="Cambria Math" charset="0"/>
                      </a:rPr>
                      <m:t>2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7+</m:t>
                    </m:r>
                    <m:r>
                      <a:rPr lang="en-GB" altLang="en-US" sz="2400" i="1" smtClean="0">
                        <a:latin typeface="Cambria Math" charset="0"/>
                      </a:rPr>
                      <m:t>2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2+</m:t>
                    </m:r>
                    <m:r>
                      <a:rPr lang="en-GB" altLang="en-US" sz="2400" i="1" smtClean="0">
                        <a:latin typeface="Cambria Math" charset="0"/>
                      </a:rPr>
                      <m:t>1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7+…</m:t>
                    </m:r>
                  </m:oMath>
                </a14:m>
                <a:endParaRPr lang="en-GB" altLang="en-US" sz="2400" b="0" dirty="0"/>
              </a:p>
              <a:p>
                <a:r>
                  <a:rPr lang="is-IS" sz="2400" dirty="0"/>
                  <a:t>…</a:t>
                </a:r>
                <a:r>
                  <a:rPr lang="en-GB" sz="2400" dirty="0"/>
                  <a:t>t</a:t>
                </a:r>
                <a:r>
                  <a:rPr lang="en-US" sz="2400" dirty="0"/>
                  <a:t>o 10 terms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5438" y="2147019"/>
                <a:ext cx="3023713" cy="1200329"/>
              </a:xfrm>
              <a:prstGeom prst="rect">
                <a:avLst/>
              </a:prstGeom>
              <a:blipFill rotWithShape="1">
                <a:blip r:embed="rId9"/>
                <a:stretch>
                  <a:fillRect l="-3024" t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964063" y="3062038"/>
                <a:ext cx="6147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45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4063" y="3062038"/>
                <a:ext cx="614775" cy="461665"/>
              </a:xfrm>
              <a:prstGeom prst="rect">
                <a:avLst/>
              </a:prstGeom>
              <a:blipFill rotWithShape="0">
                <a:blip r:embed="rId10"/>
                <a:stretch>
                  <a:fillRect r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512204" y="5157005"/>
            <a:ext cx="86814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3. The last three terms of arithmetical sequence with 18 terms </a:t>
            </a:r>
          </a:p>
          <a:p>
            <a:r>
              <a:rPr lang="en-GB" sz="2400" dirty="0"/>
              <a:t>	is as follows:</a:t>
            </a:r>
            <a:r>
              <a:rPr lang="is-IS" sz="2400" dirty="0"/>
              <a:t>…67, 72, 77.</a:t>
            </a:r>
            <a:r>
              <a:rPr lang="en-GB" sz="2400" dirty="0"/>
              <a:t> Find the first term and </a:t>
            </a:r>
          </a:p>
          <a:p>
            <a:r>
              <a:rPr lang="en-GB" sz="2400" dirty="0"/>
              <a:t>	the sum of the series.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224197" y="6084646"/>
                <a:ext cx="6527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altLang="en-US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8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4197" y="6084646"/>
                <a:ext cx="652743" cy="461665"/>
              </a:xfrm>
              <a:prstGeom prst="rect">
                <a:avLst/>
              </a:prstGeom>
              <a:blipFill rotWithShape="0">
                <a:blip r:embed="rId11"/>
                <a:stretch>
                  <a:fillRect t="-100000" r="-14019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8411184" y="6084645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621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599878" y="4252719"/>
                <a:ext cx="2745560" cy="9892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50</m:t>
                        </m:r>
                      </m:sub>
                    </m:sSub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sz="240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99</m:t>
                        </m:r>
                      </m:e>
                    </m:d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9878" y="4252719"/>
                <a:ext cx="2745560" cy="98924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704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5" grpId="0"/>
      <p:bldP spid="6" grpId="0"/>
      <p:bldP spid="10" grpId="0"/>
      <p:bldP spid="12" grpId="0"/>
      <p:bldP spid="9" grpId="0"/>
      <p:bldP spid="4" grpId="0"/>
      <p:bldP spid="11" grpId="0"/>
      <p:bldP spid="13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1809" y="1088524"/>
            <a:ext cx="67503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71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3" y="980728"/>
                <a:ext cx="9721081" cy="54929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Greek letter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Σ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(sigma) is used to denote ‘summing up’.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It can be used as a shorthand to show what we want to sum up.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For example:			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charset="0"/>
                      </a:rPr>
                      <m:t>1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2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3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4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5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6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7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8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9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can be denoted by: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b="0" i="1" smtClean="0">
                              <a:latin typeface="Cambria Math" charset="0"/>
                            </a:rPr>
                            <m:t>𝑛</m:t>
                          </m:r>
                          <m:r>
                            <a:rPr lang="en-GB" sz="2400" b="0" i="1" smtClean="0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GB" sz="2400" b="0" i="1" smtClean="0">
                              <a:latin typeface="Cambria Math" charset="0"/>
                            </a:rPr>
                            <m:t>9</m:t>
                          </m:r>
                        </m:sup>
                        <m:e>
                          <m:r>
                            <a:rPr lang="en-GB" sz="2400" b="0" i="1" smtClean="0">
                              <a:latin typeface="Cambria Math" charset="0"/>
                            </a:rPr>
                            <m:t>𝑛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This means we will substitute, and then sum, all values from 1 up to 9 into whatever comes after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Σ</m:t>
                    </m:r>
                  </m:oMath>
                </a14:m>
                <a:r>
                  <a:rPr lang="en-US" sz="2400" dirty="0"/>
                  <a:t>, in this case simply just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en-US" sz="2400" dirty="0"/>
                  <a:t> itself.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GB" sz="2400" i="1">
                              <a:latin typeface="Cambria Math" charset="0"/>
                            </a:rPr>
                            <m:t>9</m:t>
                          </m:r>
                        </m:sup>
                        <m:e>
                          <m:r>
                            <a:rPr lang="en-GB" sz="2400" i="1">
                              <a:latin typeface="Cambria Math" charset="0"/>
                            </a:rPr>
                            <m:t>𝑛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3" y="980728"/>
                <a:ext cx="9721081" cy="5492914"/>
              </a:xfrm>
              <a:prstGeom prst="rect">
                <a:avLst/>
              </a:prstGeom>
              <a:blipFill rotWithShape="0">
                <a:blip r:embed="rId3"/>
                <a:stretch>
                  <a:fillRect l="-1004" t="-8546" r="-1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752184" y="5661248"/>
                <a:ext cx="418249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GB" altLang="en-US" i="1">
                        <a:latin typeface="Cambria Math" charset="0"/>
                      </a:rPr>
                      <m:t>1+2+3+4+5+6+7+8+9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184" y="5661248"/>
                <a:ext cx="4182492" cy="7078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 bwMode="auto">
          <a:xfrm flipH="1" flipV="1">
            <a:off x="7320756" y="3861048"/>
            <a:ext cx="3311748" cy="43204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 flipV="1">
            <a:off x="7190213" y="2949785"/>
            <a:ext cx="4284477" cy="134331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Sigma Notation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9995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3" y="980728"/>
                <a:ext cx="9721081" cy="5872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Let’s look at: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GB" sz="2400" i="1">
                              <a:latin typeface="Cambria Math" charset="0"/>
                            </a:rPr>
                            <m:t>5</m:t>
                          </m:r>
                        </m:sup>
                        <m:e>
                          <m:sSup>
                            <m:sSupPr>
                              <m:ctrlPr>
                                <a:rPr lang="en-GB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This means we will substitute, and then sum, </a:t>
                </a:r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all values from 1 up to 5 into whatever comes after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Σ</m:t>
                    </m:r>
                  </m:oMath>
                </a14:m>
                <a:r>
                  <a:rPr lang="en-US" sz="2400" dirty="0"/>
                  <a:t>, </a:t>
                </a:r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in this case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GB" sz="2400" b="0" i="1" smtClean="0">
                              <a:latin typeface="Cambria Math" charset="0"/>
                            </a:rPr>
                            <m:t>5</m:t>
                          </m:r>
                        </m:sup>
                        <m:e>
                          <m:sSup>
                            <m:sSupPr>
                              <m:ctrlPr>
                                <a:rPr lang="en-GB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3" y="980728"/>
                <a:ext cx="9721081" cy="5872762"/>
              </a:xfrm>
              <a:prstGeom prst="rect">
                <a:avLst/>
              </a:prstGeom>
              <a:blipFill rotWithShape="0">
                <a:blip r:embed="rId3"/>
                <a:stretch>
                  <a:fillRect t="-7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80176" y="4581128"/>
                <a:ext cx="3525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1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4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5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176" y="4581128"/>
                <a:ext cx="3525709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700421" y="5229238"/>
                <a:ext cx="31525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charset="0"/>
                      </a:rPr>
                      <m:t>1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4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9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16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25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421" y="5229238"/>
                <a:ext cx="3152530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00421" y="5856023"/>
                <a:ext cx="8386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charset="0"/>
                      </a:rPr>
                      <m:t>55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421" y="5856023"/>
                <a:ext cx="838691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Sigma Notation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6944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3" y="980728"/>
                <a:ext cx="9937105" cy="6749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And for: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GB" sz="2400" b="0" i="1" smtClean="0">
                              <a:latin typeface="Cambria Math" charset="0"/>
                            </a:rPr>
                            <m:t>4</m:t>
                          </m:r>
                        </m:sup>
                        <m:e>
                          <m:r>
                            <a:rPr lang="en-GB" sz="2400" b="0" i="1" smtClean="0">
                              <a:latin typeface="Cambria Math" charset="0"/>
                            </a:rPr>
                            <m:t>(2</m:t>
                          </m:r>
                          <m:r>
                            <a:rPr lang="en-GB" sz="2400" b="0" i="1" smtClean="0">
                              <a:latin typeface="Cambria Math" charset="0"/>
                            </a:rPr>
                            <m:t>𝑛</m:t>
                          </m:r>
                          <m:r>
                            <a:rPr lang="en-GB" sz="2400" b="0" i="1" smtClean="0">
                              <a:latin typeface="Cambria Math" charset="0"/>
                            </a:rPr>
                            <m:t>+3)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This means we will substitute, and then sum, all values from 1 up to 4 into whatever comes after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Σ</m:t>
                    </m:r>
                  </m:oMath>
                </a14:m>
                <a:r>
                  <a:rPr lang="en-US" sz="2400" dirty="0"/>
                  <a:t>, in this case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(2</m:t>
                    </m:r>
                    <m:r>
                      <a:rPr lang="en-GB" sz="2400" i="1">
                        <a:latin typeface="Cambria Math" charset="0"/>
                      </a:rPr>
                      <m:t>𝑛</m:t>
                    </m:r>
                    <m:r>
                      <a:rPr lang="en-GB" sz="2400" i="1">
                        <a:latin typeface="Cambria Math" charset="0"/>
                      </a:rPr>
                      <m:t>+3)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GB" sz="2400" b="0" i="1" smtClean="0">
                              <a:latin typeface="Cambria Math" charset="0"/>
                            </a:rPr>
                            <m:t>4</m:t>
                          </m:r>
                        </m:sup>
                        <m:e>
                          <m:r>
                            <a:rPr lang="en-GB" sz="2400" i="1">
                              <a:latin typeface="Cambria Math" charset="0"/>
                            </a:rPr>
                            <m:t>(2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+3)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					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[Note this an </a:t>
                </a:r>
                <a:r>
                  <a:rPr lang="en-US" sz="2400" b="1" dirty="0"/>
                  <a:t>Arithmetic progression </a:t>
                </a:r>
                <a:r>
                  <a:rPr lang="en-US" sz="2400" dirty="0"/>
                  <a:t>with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𝑎</m:t>
                    </m:r>
                    <m:r>
                      <a:rPr lang="en-GB" sz="2400" b="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b="0" i="1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latin typeface="Cambria Math" charset="0"/>
                      </a:rPr>
                      <m:t>5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𝑙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i="1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charset="0"/>
                      </a:rPr>
                      <m:t>11 </m:t>
                    </m:r>
                    <m:r>
                      <m:rPr>
                        <m:nor/>
                      </m:rPr>
                      <a:rPr lang="en-US" sz="2400" dirty="0"/>
                      <m:t>and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b="0" i="1" smtClean="0">
                        <a:latin typeface="Cambria Math" charset="0"/>
                      </a:rPr>
                      <m:t>𝑛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i="1" dirty="0">
                        <a:latin typeface="Cambria Math" charset="0"/>
                      </a:rPr>
                      <m:t> 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4</m:t>
                    </m:r>
                    <m:r>
                      <a:rPr lang="en-GB" altLang="en-US" sz="2400" i="1">
                        <a:latin typeface="Cambria Math" charset="0"/>
                      </a:rPr>
                      <m:t> </m:t>
                    </m:r>
                  </m:oMath>
                </a14:m>
                <a:endParaRPr lang="en-GB" altLang="en-US" sz="2400" b="0" i="1" dirty="0">
                  <a:latin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and we have seen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𝑎</m:t>
                    </m:r>
                    <m:r>
                      <a:rPr lang="en-GB" sz="2400">
                        <a:latin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</a:rPr>
                      <m:t>𝑙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5</m:t>
                    </m:r>
                    <m:r>
                      <a:rPr lang="en-GB" sz="2400">
                        <a:latin typeface="Cambria Math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11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b="0" i="1" smtClean="0">
                        <a:latin typeface="Cambria Math" charset="0"/>
                      </a:rPr>
                      <m:t>16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b="0" i="1" smtClean="0">
                        <a:latin typeface="Cambria Math" charset="0"/>
                      </a:rPr>
                      <m:t>32</m:t>
                    </m:r>
                  </m:oMath>
                </a14:m>
                <a:r>
                  <a:rPr lang="en-US" sz="2400" dirty="0"/>
                  <a:t> ]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3" y="980728"/>
                <a:ext cx="9937105" cy="6749284"/>
              </a:xfrm>
              <a:prstGeom prst="rect">
                <a:avLst/>
              </a:prstGeom>
              <a:blipFill rotWithShape="0">
                <a:blip r:embed="rId3"/>
                <a:stretch>
                  <a:fillRect l="-982" t="-6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112224" y="4150109"/>
                <a:ext cx="24466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i="1" smtClean="0">
                        <a:latin typeface="Cambria Math" charset="0"/>
                      </a:rPr>
                      <m:t>5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i="1" smtClean="0">
                        <a:latin typeface="Cambria Math" charset="0"/>
                      </a:rPr>
                      <m:t>7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i="1" smtClean="0">
                        <a:latin typeface="Cambria Math" charset="0"/>
                      </a:rPr>
                      <m:t>9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i="1" smtClean="0">
                        <a:latin typeface="Cambria Math" charset="0"/>
                      </a:rPr>
                      <m:t>1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2224" y="4150109"/>
                <a:ext cx="2446632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112224" y="4776894"/>
                <a:ext cx="8386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charset="0"/>
                      </a:rPr>
                      <m:t>32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2224" y="4776894"/>
                <a:ext cx="838691" cy="461665"/>
              </a:xfrm>
              <a:prstGeom prst="rect">
                <a:avLst/>
              </a:prstGeom>
              <a:blipFill rotWithShape="0">
                <a:blip r:embed="rId5"/>
                <a:stretch>
                  <a:fillRect r="-1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437883" y="4146164"/>
                <a:ext cx="3688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7883" y="4146164"/>
                <a:ext cx="368891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3279" r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962287" y="4164649"/>
                <a:ext cx="6094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2287" y="4164649"/>
                <a:ext cx="609462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9323294" y="833717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565280" y="3795317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4</m:t>
                      </m:r>
                    </m:oMath>
                  </m:oMathPara>
                </a14:m>
                <a:endParaRPr lang="en-US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5280" y="3795317"/>
                <a:ext cx="377026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Sigma Notation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7430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7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3" y="980728"/>
                <a:ext cx="9937105" cy="40830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start and end with any number, and use different letters.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For example: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2400" b="0" i="1" smtClean="0">
                              <a:latin typeface="Cambria Math" charset="0"/>
                            </a:rPr>
                            <m:t>𝑟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=</m:t>
                          </m:r>
                          <m:r>
                            <a:rPr lang="en-GB" sz="2400" b="0" i="1" smtClean="0">
                              <a:latin typeface="Cambria Math" charset="0"/>
                            </a:rPr>
                            <m:t>3</m:t>
                          </m:r>
                        </m:sub>
                        <m:sup>
                          <m:r>
                            <a:rPr lang="en-GB" sz="2400" b="0" i="1" smtClean="0">
                              <a:latin typeface="Cambria Math" charset="0"/>
                            </a:rPr>
                            <m:t>7</m:t>
                          </m:r>
                        </m:sup>
                        <m:e>
                          <m:f>
                            <m:fPr>
                              <m:ctrlPr>
                                <a:rPr lang="bg-BG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charset="0"/>
                                </a:rPr>
                                <m:t>𝑟</m:t>
                              </m:r>
                              <m:r>
                                <a:rPr lang="en-GB" sz="2400" b="0" i="1" smtClean="0">
                                  <a:latin typeface="Cambria Math" charset="0"/>
                                </a:rPr>
                                <m:t>−1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							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3" y="980728"/>
                <a:ext cx="9937105" cy="4083041"/>
              </a:xfrm>
              <a:prstGeom prst="rect">
                <a:avLst/>
              </a:prstGeom>
              <a:blipFill>
                <a:blip r:embed="rId3"/>
                <a:stretch>
                  <a:fillRect l="-893" t="-102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55840" y="3233673"/>
                <a:ext cx="5578065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−1</m:t>
                          </m:r>
                        </m:den>
                      </m:f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charset="0"/>
                            </a:rPr>
                            <m:t>4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−1</m:t>
                          </m:r>
                        </m:den>
                      </m:f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charset="0"/>
                            </a:rPr>
                            <m:t>5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−1</m:t>
                          </m:r>
                        </m:den>
                      </m:f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charset="0"/>
                            </a:rPr>
                            <m:t>6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−1</m:t>
                          </m:r>
                        </m:den>
                      </m:f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charset="0"/>
                            </a:rPr>
                            <m:t>7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840" y="3233673"/>
                <a:ext cx="5578065" cy="786177"/>
              </a:xfrm>
              <a:prstGeom prst="rect">
                <a:avLst/>
              </a:prstGeom>
              <a:blipFill>
                <a:blip r:embed="rId4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50701" y="4581128"/>
                <a:ext cx="2898165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charset="0"/>
                            </a:rPr>
                            <m:t>2</m:t>
                          </m:r>
                        </m:den>
                      </m:f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charset="0"/>
                            </a:rPr>
                            <m:t>3</m:t>
                          </m:r>
                        </m:den>
                      </m:f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charset="0"/>
                            </a:rPr>
                            <m:t>4</m:t>
                          </m:r>
                        </m:den>
                      </m:f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charset="0"/>
                            </a:rPr>
                            <m:t>5</m:t>
                          </m:r>
                        </m:den>
                      </m:f>
                      <m:r>
                        <a:rPr lang="en-GB" altLang="en-US" sz="2400" i="1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0701" y="4581128"/>
                <a:ext cx="2898165" cy="786177"/>
              </a:xfrm>
              <a:prstGeom prst="rect">
                <a:avLst/>
              </a:prstGeom>
              <a:blipFill>
                <a:blip r:embed="rId5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Sigma Notation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323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4" y="692696"/>
                <a:ext cx="9721081" cy="7000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Worked Example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Shorten the following using 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Σ</m:t>
                    </m:r>
                    <m:r>
                      <a:rPr lang="el-GR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notation: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tabLst>
                    <a:tab pos="269875" algn="l"/>
                    <a:tab pos="811213" algn="l"/>
                  </a:tabLst>
                  <a:defRPr/>
                </a:pPr>
                <a:r>
                  <a:rPr lang="en-GB" altLang="en-US" sz="2400" dirty="0"/>
                  <a:t>a)	</a:t>
                </a:r>
                <a14:m>
                  <m:oMath xmlns:m="http://schemas.openxmlformats.org/officeDocument/2006/math">
                    <m:r>
                      <a:rPr lang="en-GB" altLang="en-US" sz="2400" i="1">
                        <a:latin typeface="Cambria Math" charset="0"/>
                      </a:rPr>
                      <m:t>1+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8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27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64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</m:t>
                    </m:r>
                    <m:r>
                      <a:rPr lang="en-GB" altLang="en-US" sz="2400" i="1">
                        <a:latin typeface="Cambria Math" charset="0"/>
                      </a:rPr>
                      <m:t>25+2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16</m:t>
                    </m:r>
                  </m:oMath>
                </a14:m>
                <a:endParaRPr lang="en-GB" alt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tabLst>
                    <a:tab pos="269875" algn="l"/>
                    <a:tab pos="811213" algn="l"/>
                    <a:tab pos="3235325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6</m:t>
                          </m:r>
                        </m:sup>
                        <m:e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3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tabLst>
                    <a:tab pos="269875" algn="l"/>
                    <a:tab pos="811213" algn="l"/>
                    <a:tab pos="3235325" algn="l"/>
                  </a:tabLst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tabLst>
                    <a:tab pos="269875" algn="l"/>
                    <a:tab pos="811213" algn="l"/>
                    <a:tab pos="3235325" algn="l"/>
                  </a:tabLst>
                  <a:defRPr/>
                </a:pPr>
                <a:r>
                  <a:rPr lang="en-US" sz="2400" dirty="0"/>
                  <a:t>b)</a:t>
                </a:r>
                <a:r>
                  <a:rPr lang="en-GB" altLang="en-US" sz="2400" dirty="0"/>
                  <a:t> 	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charset="0"/>
                      </a:rPr>
                      <m:t>4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9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14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19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24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tabLst>
                    <a:tab pos="269875" algn="l"/>
                    <a:tab pos="811213" algn="l"/>
                    <a:tab pos="3235325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</m:t>
                          </m:r>
                        </m:sup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(5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−1)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tabLst>
                    <a:tab pos="269875" algn="l"/>
                    <a:tab pos="811213" algn="l"/>
                    <a:tab pos="3235325" algn="l"/>
                  </a:tabLst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tabLst>
                    <a:tab pos="269875" algn="l"/>
                    <a:tab pos="811213" algn="l"/>
                    <a:tab pos="3235325" algn="l"/>
                  </a:tabLst>
                  <a:defRPr/>
                </a:pPr>
                <a:r>
                  <a:rPr lang="en-US" sz="2400" dirty="0"/>
                  <a:t>c)</a:t>
                </a:r>
                <a:r>
                  <a:rPr lang="en-GB" altLang="en-US" sz="2400" dirty="0"/>
                  <a:t>		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charset="0"/>
                      </a:rPr>
                      <m:t>1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2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5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…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i="1">
                            <a:latin typeface="Cambria Math" charset="0"/>
                          </a:rPr>
                          <m:t>2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16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tabLst>
                    <a:tab pos="269875" algn="l"/>
                    <a:tab pos="811213" algn="l"/>
                    <a:tab pos="3235325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=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0</m:t>
                          </m:r>
                        </m:sub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16</m:t>
                          </m:r>
                        </m:sup>
                        <m:e>
                          <m:sSup>
                            <m:sSupPr>
                              <m:ctrlPr>
                                <a:rPr lang="en-GB" alt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altLang="en-US" sz="2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altLang="en-US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4" y="692696"/>
                <a:ext cx="9721081" cy="7000250"/>
              </a:xfrm>
              <a:prstGeom prst="rect">
                <a:avLst/>
              </a:prstGeom>
              <a:blipFill rotWithShape="1">
                <a:blip r:embed="rId3"/>
                <a:stretch>
                  <a:fillRect l="-1004" t="-6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Sigma Notation: Examples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059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2204" y="1521209"/>
            <a:ext cx="6161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1.  Write out the first three and last terms of: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739109" y="2834321"/>
                <a:ext cx="26176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9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16, 25, …, 100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9109" y="2834321"/>
                <a:ext cx="2617697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904312" y="1981501"/>
                <a:ext cx="2626001" cy="471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c)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12</m:t>
                        </m:r>
                      </m:sup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(3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+5)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4312" y="1981501"/>
                <a:ext cx="2626001" cy="471283"/>
              </a:xfrm>
              <a:prstGeom prst="rect">
                <a:avLst/>
              </a:prstGeom>
              <a:blipFill rotWithShape="1">
                <a:blip r:embed="rId4"/>
                <a:stretch>
                  <a:fillRect l="-3721" t="-124675" b="-1948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725914" y="4252892"/>
                <a:ext cx="1792607" cy="1128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sub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30</m:t>
                          </m:r>
                        </m:sup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(3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𝑟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+1)</m:t>
                          </m:r>
                        </m:e>
                      </m:nary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914" y="4252892"/>
                <a:ext cx="1792607" cy="112864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901492" y="2062953"/>
                <a:ext cx="1698445" cy="481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latin typeface="Cambria Math" charset="0"/>
                          </a:rPr>
                          <m:t>3</m:t>
                        </m:r>
                      </m:sub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10</m:t>
                        </m:r>
                      </m:sup>
                      <m:e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1492" y="2062953"/>
                <a:ext cx="1698445" cy="481799"/>
              </a:xfrm>
              <a:prstGeom prst="rect">
                <a:avLst/>
              </a:prstGeom>
              <a:blipFill rotWithShape="1">
                <a:blip r:embed="rId6"/>
                <a:stretch>
                  <a:fillRect l="-5735" t="-121519" r="-8602" b="-187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12204" y="3462180"/>
                <a:ext cx="76917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2. Shorten these expressions using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Σ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notation:</a:t>
                </a:r>
                <a:endParaRPr lang="en-US" sz="2400" b="1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4" y="3462180"/>
                <a:ext cx="769172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189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864432" y="3940437"/>
                <a:ext cx="46640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</a:t>
                </a:r>
                <a14:m>
                  <m:oMath xmlns:m="http://schemas.openxmlformats.org/officeDocument/2006/math">
                    <m:r>
                      <a:rPr lang="en-GB" altLang="en-US" sz="2400" b="0" i="0" smtClean="0">
                        <a:latin typeface="Cambria Math" charset="0"/>
                      </a:rPr>
                      <m:t> 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4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7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10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13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16</m:t>
                    </m:r>
                    <m:r>
                      <a:rPr lang="en-GB" altLang="en-US" sz="2400" i="1">
                        <a:latin typeface="Cambria Math" charset="0"/>
                      </a:rPr>
                      <m:t>…+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91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4432" y="3940437"/>
                <a:ext cx="4664073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09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741474" y="3882425"/>
                <a:ext cx="4467934" cy="616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 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charset="0"/>
                      </a:rPr>
                      <m:t>1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f>
                      <m:fPr>
                        <m:ctrlPr>
                          <a:rPr lang="bg-BG" alt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charset="0"/>
                          </a:rPr>
                          <m:t>8</m:t>
                        </m:r>
                      </m:den>
                    </m:f>
                    <m:r>
                      <a:rPr lang="en-GB" altLang="en-US" sz="2400" i="1">
                        <a:latin typeface="Cambria Math" charset="0"/>
                      </a:rPr>
                      <m:t>+ </m:t>
                    </m:r>
                    <m:f>
                      <m:fPr>
                        <m:ctrlPr>
                          <a:rPr lang="bg-BG" alt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charset="0"/>
                          </a:rPr>
                          <m:t>27</m:t>
                        </m:r>
                      </m:den>
                    </m:f>
                    <m:r>
                      <a:rPr lang="en-GB" altLang="en-US" sz="2400" i="1">
                        <a:latin typeface="Cambria Math" charset="0"/>
                      </a:rPr>
                      <m:t>+…+ </m:t>
                    </m:r>
                    <m:f>
                      <m:fPr>
                        <m:ctrlPr>
                          <a:rPr lang="bg-BG" alt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altLang="en-US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altLang="en-US" sz="2400" b="0" i="1" smtClean="0">
                            <a:latin typeface="Cambria Math" charset="0"/>
                          </a:rPr>
                          <m:t>1000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1474" y="3882425"/>
                <a:ext cx="4467934" cy="616387"/>
              </a:xfrm>
              <a:prstGeom prst="rect">
                <a:avLst/>
              </a:prstGeom>
              <a:blipFill rotWithShape="1">
                <a:blip r:embed="rId9"/>
                <a:stretch>
                  <a:fillRect l="-2183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408368" y="4283551"/>
                <a:ext cx="1077658" cy="1162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sub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10</m:t>
                          </m:r>
                        </m:sup>
                        <m:e>
                          <m:f>
                            <m:fPr>
                              <m:ctrlPr>
                                <a:rPr lang="bg-BG" alt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altLang="en-US" sz="2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368" y="4283551"/>
                <a:ext cx="1077658" cy="116233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12204" y="5419743"/>
                <a:ext cx="91605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3. Use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Σ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notation to write the sum of the first 100 odd numbers:</a:t>
                </a:r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4" y="5419743"/>
                <a:ext cx="9160500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998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812635" y="1992334"/>
                <a:ext cx="2194127" cy="4674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b)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latin typeface="Cambria Math" charset="0"/>
                          </a:rPr>
                          <m:t>7</m:t>
                        </m:r>
                      </m:sub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16</m:t>
                        </m:r>
                      </m:sup>
                      <m:e>
                        <m:sSup>
                          <m:sSupPr>
                            <m:ctrlPr>
                              <a:rPr lang="en-GB" sz="2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(</m:t>
                            </m:r>
                            <m: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𝑟</m:t>
                            </m:r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−2)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2635" y="1992334"/>
                <a:ext cx="2194127" cy="467436"/>
              </a:xfrm>
              <a:prstGeom prst="rect">
                <a:avLst/>
              </a:prstGeom>
              <a:blipFill rotWithShape="1">
                <a:blip r:embed="rId12"/>
                <a:stretch>
                  <a:fillRect l="-4457" t="-124675" b="-1948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958384" y="2470710"/>
                <a:ext cx="24510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5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7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</a:t>
                </a:r>
                <a:r>
                  <a:rPr lang="is-IS" sz="2400" dirty="0">
                    <a:solidFill>
                      <a:srgbClr val="FF0000"/>
                    </a:solidFill>
                  </a:rPr>
                  <a:t>…,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14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8384" y="2470710"/>
                <a:ext cx="2451056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744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537149" y="2470709"/>
                <a:ext cx="20425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8,11,…,41 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7149" y="2470709"/>
                <a:ext cx="2042547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473467" y="5872987"/>
                <a:ext cx="1920013" cy="9559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sub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100</m:t>
                          </m:r>
                        </m:sup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𝑟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     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3467" y="5872987"/>
                <a:ext cx="1920013" cy="95596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915775" y="2806926"/>
                <a:ext cx="25362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25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36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49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…,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196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75" y="2806926"/>
                <a:ext cx="2536272" cy="46166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768549" y="2507342"/>
                <a:ext cx="28677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5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</a:t>
                </a:r>
                <a:r>
                  <a:rPr lang="is-IS" sz="2400" dirty="0">
                    <a:solidFill>
                      <a:srgbClr val="FF0000"/>
                    </a:solidFill>
                  </a:rPr>
                  <a:t>…,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549" y="2507342"/>
                <a:ext cx="2867741" cy="461665"/>
              </a:xfrm>
              <a:prstGeom prst="rect">
                <a:avLst/>
              </a:prstGeom>
              <a:blipFill rotWithShape="1">
                <a:blip r:embed="rId17"/>
                <a:stretch>
                  <a:fillRect l="-42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4319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6" grpId="0"/>
      <p:bldP spid="10" grpId="0"/>
      <p:bldP spid="12" grpId="0"/>
      <p:bldP spid="9" grpId="0"/>
      <p:bldP spid="14" grpId="0"/>
      <p:bldP spid="15" grpId="0"/>
      <p:bldP spid="17" grpId="0"/>
      <p:bldP spid="4" grpId="0"/>
      <p:bldP spid="11" grpId="0"/>
      <p:bldP spid="23" grpId="0"/>
      <p:bldP spid="25" grpId="0"/>
      <p:bldP spid="26" grpId="0"/>
      <p:bldP spid="2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1810" y="1088523"/>
            <a:ext cx="67503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8" y="3367455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8" y="1963127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9" y="4509119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4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695400" y="702670"/>
                <a:ext cx="9721081" cy="6065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These three important results are really useful: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𝑟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𝑛</m:t>
                          </m:r>
                        </m:sup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𝑟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i="1" dirty="0">
                  <a:solidFill>
                    <a:srgbClr val="FF0000"/>
                  </a:solidFill>
                  <a:latin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𝑟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i="1" dirty="0">
                  <a:solidFill>
                    <a:srgbClr val="FF0000"/>
                  </a:solidFill>
                  <a:latin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𝑟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3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Interestingly:			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𝑟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3</m:t>
                            </m:r>
                          </m:sup>
                        </m:sSup>
                      </m:e>
                    </m:nary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   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</a:rPr>
                      <m:t>       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a:rPr lang="en-GB" sz="240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(</m:t>
                        </m:r>
                        <m:nary>
                          <m:naryPr>
                            <m:chr m:val="∑"/>
                            <m:ctrlPr>
                              <a:rPr lang="is-I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𝑟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𝑟</m:t>
                            </m:r>
                          </m:e>
                        </m:nary>
                        <m:r>
                          <a:rPr lang="en-GB" sz="240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	This is a coincidence!!!  (but a very useful fact!!!)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400" y="702670"/>
                <a:ext cx="9721081" cy="6065699"/>
              </a:xfrm>
              <a:prstGeom prst="rect">
                <a:avLst/>
              </a:prstGeom>
              <a:blipFill rotWithShape="0">
                <a:blip r:embed="rId3"/>
                <a:stretch>
                  <a:fillRect t="-704" b="-18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293265" y="1719471"/>
                <a:ext cx="1606402" cy="613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bg-BG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𝑛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𝑛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3265" y="1719471"/>
                <a:ext cx="1606402" cy="6138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94417" y="1795581"/>
                <a:ext cx="4988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4417" y="1795581"/>
                <a:ext cx="498854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637829" y="4520854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7829" y="4520854"/>
                <a:ext cx="498855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633458" y="3273854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458" y="3273854"/>
                <a:ext cx="498855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293265" y="3155951"/>
                <a:ext cx="2835328" cy="6161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bg-BG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𝑛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𝑛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</a:rPr>
                      <m:t>)(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𝑛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3265" y="3155951"/>
                <a:ext cx="2835328" cy="61619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274721" y="4385865"/>
                <a:ext cx="2016642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𝑛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(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+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721" y="4385865"/>
                <a:ext cx="2016642" cy="78380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 bwMode="auto">
          <a:xfrm>
            <a:off x="4799856" y="5479278"/>
            <a:ext cx="4501120" cy="62663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079776" y="1449849"/>
            <a:ext cx="5904656" cy="391153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28593" y="702670"/>
            <a:ext cx="205216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We have seen this one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before.</a:t>
            </a:r>
          </a:p>
          <a:p>
            <a:r>
              <a:rPr lang="en-US" sz="1400" dirty="0">
                <a:solidFill>
                  <a:srgbClr val="0070C0"/>
                </a:solidFill>
              </a:rPr>
              <a:t>It is the sum of the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arithmetic progression,</a:t>
            </a:r>
          </a:p>
          <a:p>
            <a:r>
              <a:rPr lang="en-US" sz="1400" dirty="0">
                <a:solidFill>
                  <a:srgbClr val="0070C0"/>
                </a:solidFill>
              </a:rPr>
              <a:t>1, 2, 3, 4, </a:t>
            </a:r>
            <a:r>
              <a:rPr lang="is-IS" sz="1400" dirty="0">
                <a:solidFill>
                  <a:srgbClr val="0070C0"/>
                </a:solidFill>
              </a:rPr>
              <a:t>…, </a:t>
            </a:r>
            <a:r>
              <a:rPr lang="is-IS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  <a:endParaRPr lang="en-US" sz="14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Curved Connector 14"/>
          <p:cNvCxnSpPr/>
          <p:nvPr/>
        </p:nvCxnSpPr>
        <p:spPr bwMode="auto">
          <a:xfrm rot="10800000" flipV="1">
            <a:off x="8544273" y="1146467"/>
            <a:ext cx="1584321" cy="573004"/>
          </a:xfrm>
          <a:prstGeom prst="curvedConnector3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594457" y="5570040"/>
                <a:ext cx="2510624" cy="11719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0070C0"/>
                    </a:solidFill>
                  </a:rPr>
                  <a:t>Formulae do exist </a:t>
                </a: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for higher powers,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𝑟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𝑟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𝑟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,</a:t>
                </a:r>
                <a:r>
                  <a:rPr lang="is-IS" sz="1400" dirty="0">
                    <a:solidFill>
                      <a:srgbClr val="0070C0"/>
                    </a:solidFill>
                  </a:rPr>
                  <a:t>…</a:t>
                </a:r>
                <a:endParaRPr lang="en-US" sz="1400" dirty="0">
                  <a:solidFill>
                    <a:srgbClr val="0070C0"/>
                  </a:solidFill>
                </a:endParaRP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but they are not user-friendly </a:t>
                </a: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so are seldom used.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4457" y="5570040"/>
                <a:ext cx="2510624" cy="1171924"/>
              </a:xfrm>
              <a:prstGeom prst="rect">
                <a:avLst/>
              </a:prstGeom>
              <a:blipFill rotWithShape="0">
                <a:blip r:embed="rId9"/>
                <a:stretch>
                  <a:fillRect l="-728" t="-1042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More Series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8635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 animBg="1"/>
      <p:bldP spid="13" grpId="0" animBg="1"/>
      <p:bldP spid="11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783632" y="980728"/>
                <a:ext cx="9721081" cy="82643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Worked Example 1  </a:t>
                </a:r>
                <a:r>
                  <a:rPr lang="en-US" sz="2400" dirty="0"/>
                  <a:t>Work out: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i="1">
                              <a:latin typeface="Cambria Math" charset="0"/>
                            </a:rPr>
                            <m:t>5</m:t>
                          </m:r>
                        </m:sub>
                        <m:sup>
                          <m:r>
                            <a:rPr lang="en-GB" sz="2400" i="1">
                              <a:latin typeface="Cambria Math" charset="0"/>
                            </a:rPr>
                            <m:t>15</m:t>
                          </m:r>
                        </m:sup>
                        <m:e>
                          <m:r>
                            <a:rPr lang="en-GB" sz="2400" i="1">
                              <a:latin typeface="Cambria Math" charset="0"/>
                            </a:rPr>
                            <m:t>𝑟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Solution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This means that we want:		</a:t>
                </a:r>
                <a:endParaRPr lang="en-GB" sz="2400" i="1" dirty="0">
                  <a:latin typeface="Cambria Math" charset="0"/>
                </a:endParaRP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altLang="en-US" sz="2400" b="0" dirty="0"/>
                  <a:t>		 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charset="0"/>
                      </a:rPr>
                      <m:t>5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6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7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8</m:t>
                    </m:r>
                    <m:r>
                      <a:rPr lang="en-GB" altLang="en-US" sz="2400" i="1">
                        <a:latin typeface="Cambria Math" charset="0"/>
                      </a:rPr>
                      <m:t>+9+1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0</m:t>
                    </m:r>
                    <m:r>
                      <a:rPr lang="en-GB" altLang="en-US" sz="2400" i="1">
                        <a:latin typeface="Cambria Math" charset="0"/>
                      </a:rPr>
                      <m:t>+11+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12</m:t>
                    </m:r>
                    <m:r>
                      <a:rPr lang="en-GB" altLang="en-US" sz="2400" i="1">
                        <a:latin typeface="Cambria Math" charset="0"/>
                      </a:rPr>
                      <m:t>+1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3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14</m:t>
                    </m:r>
                    <m:r>
                      <a:rPr lang="en-GB" altLang="en-US" sz="2400" i="1">
                        <a:latin typeface="Cambria Math" charset="0"/>
                      </a:rPr>
                      <m:t>+1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5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think of this as:		</a:t>
                </a:r>
                <a:endParaRPr lang="en-GB" sz="2400" i="1" dirty="0">
                  <a:latin typeface="Cambria Math" charset="0"/>
                </a:endParaRP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altLang="en-US" sz="2400" dirty="0"/>
                  <a:t>		</a:t>
                </a:r>
                <a14:m>
                  <m:oMath xmlns:m="http://schemas.openxmlformats.org/officeDocument/2006/math">
                    <m:r>
                      <a:rPr lang="en-GB" altLang="en-US" sz="2400" b="0" i="0" smtClean="0">
                        <a:latin typeface="Cambria Math" charset="0"/>
                      </a:rPr>
                      <m:t>(</m:t>
                    </m:r>
                    <m:r>
                      <a:rPr lang="en-GB" altLang="en-US" sz="2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1</m:t>
                    </m:r>
                    <m:r>
                      <a:rPr lang="en-GB" alt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2</m:t>
                    </m:r>
                    <m:r>
                      <a:rPr lang="en-GB" alt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3</m:t>
                    </m:r>
                    <m:r>
                      <a:rPr lang="en-GB" alt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4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5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6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7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…</m:t>
                    </m:r>
                    <m:r>
                      <a:rPr lang="en-GB" altLang="en-US" sz="2400" i="1">
                        <a:latin typeface="Cambria Math" charset="0"/>
                      </a:rPr>
                      <m:t>+15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)−</m:t>
                    </m:r>
                    <m:r>
                      <a:rPr lang="en-GB" altLang="en-US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(</m:t>
                    </m:r>
                    <m:r>
                      <a:rPr lang="en-GB" altLang="en-US" sz="2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1</m:t>
                    </m:r>
                    <m:r>
                      <a:rPr lang="en-GB" alt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2</m:t>
                    </m:r>
                    <m:r>
                      <a:rPr lang="en-GB" alt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3</m:t>
                    </m:r>
                    <m:r>
                      <a:rPr lang="en-GB" alt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4</m:t>
                    </m:r>
                    <m:r>
                      <a:rPr lang="en-US" altLang="en-US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use the fact that: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/>
                  <a:t>							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i="1">
                            <a:latin typeface="Cambria Math" charset="0"/>
                          </a:rPr>
                          <m:t>5</m:t>
                        </m:r>
                      </m:sub>
                      <m:sup>
                        <m:r>
                          <a:rPr lang="en-GB" sz="2400" i="1">
                            <a:latin typeface="Cambria Math" charset="0"/>
                          </a:rPr>
                          <m:t>15</m:t>
                        </m:r>
                      </m:sup>
                      <m:e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</m:e>
                    </m:nary>
                    <m:r>
                      <a:rPr lang="en-GB" sz="2400" b="0" i="1" smtClean="0">
                        <a:latin typeface="Cambria Math" charset="0"/>
                      </a:rPr>
                      <m:t>  </m:t>
                    </m:r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GB" sz="2400" i="1">
                            <a:latin typeface="Cambria Math" charset="0"/>
                          </a:rPr>
                          <m:t>15</m:t>
                        </m:r>
                      </m:sup>
                      <m:e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</m:e>
                    </m:nary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4</m:t>
                        </m:r>
                      </m:sup>
                      <m:e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   </m:t>
                        </m:r>
                      </m:e>
                    </m:nary>
                  </m:oMath>
                </a14:m>
                <a:r>
                  <a:rPr lang="en-US" sz="2400" dirty="0"/>
                  <a:t> 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b="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								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  </m:t>
                    </m:r>
                    <m:f>
                      <m:fPr>
                        <m:ctrlPr>
                          <a:rPr lang="bg-BG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15</m:t>
                    </m:r>
                    <m:d>
                      <m:d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15</m:t>
                        </m:r>
                        <m:r>
                          <a:rPr lang="en-GB" sz="240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</m:t>
                        </m:r>
                      </m:e>
                    </m:d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f>
                      <m:fPr>
                        <m:ctrlPr>
                          <a:rPr lang="bg-BG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4</m:t>
                    </m:r>
                    <m:d>
                      <m:d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4</m:t>
                        </m:r>
                        <m:r>
                          <a:rPr lang="en-GB" sz="240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</m:t>
                        </m:r>
                      </m:e>
                    </m:d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chemeClr val="tx1"/>
                    </a:solidFill>
                  </a:rPr>
                  <a:t>								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 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120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10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rgbClr val="FF0000"/>
                    </a:solidFill>
                  </a:rPr>
                  <a:t>  								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  1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0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83632" y="980728"/>
                <a:ext cx="9721081" cy="8264314"/>
              </a:xfrm>
              <a:prstGeom prst="rect">
                <a:avLst/>
              </a:prstGeom>
              <a:blipFill>
                <a:blip r:embed="rId3"/>
                <a:stretch>
                  <a:fillRect l="-1046" t="-96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071664" y="5143662"/>
                <a:ext cx="1882438" cy="11102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Use: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14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𝑟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𝑛</m:t>
                          </m:r>
                        </m:sup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𝑟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bg-BG" sz="14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GB" sz="140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(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GB" sz="140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+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sz="140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400" dirty="0">
                  <a:solidFill>
                    <a:srgbClr val="0070C0"/>
                  </a:solidFill>
                </a:endParaRPr>
              </a:p>
              <a:p>
                <a:endParaRPr lang="en-US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664" y="5143662"/>
                <a:ext cx="1882438" cy="1110240"/>
              </a:xfrm>
              <a:prstGeom prst="rect">
                <a:avLst/>
              </a:prstGeom>
              <a:blipFill rotWithShape="0">
                <a:blip r:embed="rId4"/>
                <a:stretch>
                  <a:fillRect l="-971" t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 bwMode="auto">
          <a:xfrm>
            <a:off x="2927648" y="5143662"/>
            <a:ext cx="2207338" cy="111024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More Series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427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783632" y="980728"/>
                <a:ext cx="9721081" cy="78182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Worked Example 2   </a:t>
                </a:r>
                <a:r>
                  <a:rPr lang="en-US" sz="2400" dirty="0"/>
                  <a:t>Work out: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2400" b="0" i="1" smtClean="0">
                              <a:latin typeface="Cambria Math" charset="0"/>
                            </a:rPr>
                            <m:t>11</m:t>
                          </m:r>
                        </m:sub>
                        <m:sup>
                          <m:r>
                            <a:rPr lang="en-GB" sz="2400" b="0" i="1" smtClean="0">
                              <a:latin typeface="Cambria Math" charset="0"/>
                            </a:rPr>
                            <m:t>24</m:t>
                          </m:r>
                        </m:sup>
                        <m:e>
                          <m:sSup>
                            <m:sSupPr>
                              <m:ctrlPr>
                                <a:rPr lang="en-GB" sz="2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Solution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This means that we want: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11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12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13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…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24</m:t>
                        </m:r>
                      </m:e>
                      <m:sup>
                        <m:r>
                          <a:rPr lang="en-GB" altLang="en-US" sz="2400" i="1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use the same technique we used in Worked Example 1: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/>
                  <a:t>					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latin typeface="Cambria Math" charset="0"/>
                          </a:rPr>
                          <m:t>11</m:t>
                        </m:r>
                      </m:sub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24</m:t>
                        </m:r>
                      </m:sup>
                      <m:e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24</m:t>
                        </m:r>
                      </m:sup>
                      <m:e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10</m:t>
                        </m:r>
                      </m:sup>
                      <m:e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/>
                  <a:t> 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						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6</m:t>
                        </m:r>
                      </m:den>
                    </m:f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24</m:t>
                    </m:r>
                    <m:r>
                      <a:rPr lang="en-GB" sz="2400">
                        <a:solidFill>
                          <a:schemeClr val="tx1"/>
                        </a:solidFill>
                        <a:latin typeface="Cambria Math" charset="0"/>
                      </a:rPr>
                      <m:t>(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24</m:t>
                    </m:r>
                    <m:r>
                      <a:rPr lang="en-GB" sz="2400">
                        <a:solidFill>
                          <a:schemeClr val="tx1"/>
                        </a:solidFill>
                        <a:latin typeface="Cambria Math" charset="0"/>
                      </a:rPr>
                      <m:t>+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1</m:t>
                    </m:r>
                    <m:r>
                      <a:rPr lang="en-GB" sz="2400">
                        <a:solidFill>
                          <a:schemeClr val="tx1"/>
                        </a:solidFill>
                        <a:latin typeface="Cambria Math" charset="0"/>
                      </a:rPr>
                      <m:t>)(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48</m:t>
                    </m:r>
                    <m:r>
                      <a:rPr lang="en-GB" sz="2400">
                        <a:solidFill>
                          <a:schemeClr val="tx1"/>
                        </a:solidFill>
                        <a:latin typeface="Cambria Math" charset="0"/>
                      </a:rPr>
                      <m:t>+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1</m:t>
                    </m:r>
                    <m:r>
                      <a:rPr lang="en-GB" sz="2400">
                        <a:solidFill>
                          <a:schemeClr val="tx1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f>
                      <m:fPr>
                        <m:ctrlPr>
                          <a:rPr lang="bg-BG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6</m:t>
                        </m:r>
                      </m:den>
                    </m:f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10</m:t>
                    </m:r>
                    <m:d>
                      <m:dPr>
                        <m:ctrlPr>
                          <a:rPr lang="en-GB" sz="2400" b="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10</m:t>
                        </m:r>
                        <m:r>
                          <a:rPr lang="en-GB" sz="240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20</m:t>
                        </m:r>
                        <m:r>
                          <a:rPr lang="en-GB" sz="240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b="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						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24</m:t>
                    </m:r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i="1">
                        <a:latin typeface="Cambria Math" charset="0"/>
                      </a:rPr>
                      <m:t>2</m:t>
                    </m:r>
                    <m:r>
                      <a:rPr lang="en-GB" sz="2400" b="0" i="1" smtClean="0">
                        <a:latin typeface="Cambria Math" charset="0"/>
                      </a:rPr>
                      <m:t>5</m:t>
                    </m:r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i="1">
                        <a:latin typeface="Cambria Math" charset="0"/>
                      </a:rPr>
                      <m:t>4</m:t>
                    </m:r>
                    <m:r>
                      <a:rPr lang="en-GB" sz="2400" b="0" i="1" smtClean="0">
                        <a:latin typeface="Cambria Math" charset="0"/>
                      </a:rPr>
                      <m:t>9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10</m:t>
                    </m:r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11×21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chemeClr val="tx1"/>
                    </a:solidFill>
                  </a:rPr>
                  <a:t>						</a:t>
                </a:r>
                <a:r>
                  <a:rPr lang="en-GB" sz="2400" dirty="0"/>
                  <a:t>    </a:t>
                </a:r>
                <a:r>
                  <a:rPr lang="en-GB" sz="2400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 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4900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385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						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rgbClr val="FF000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  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4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515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83632" y="980728"/>
                <a:ext cx="9721081" cy="7818294"/>
              </a:xfrm>
              <a:prstGeom prst="rect">
                <a:avLst/>
              </a:prstGeom>
              <a:blipFill rotWithShape="1">
                <a:blip r:embed="rId3"/>
                <a:stretch>
                  <a:fillRect l="-1004" t="-5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423592" y="4824236"/>
                <a:ext cx="2873928" cy="8947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Use: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14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𝑟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</m:t>
                          </m:r>
                          <m:r>
                            <m:rPr>
                              <m:nor/>
                            </m:rPr>
                            <a:rPr lang="en-US" sz="1400" dirty="0">
                              <a:solidFill>
                                <a:srgbClr val="0070C0"/>
                              </a:solidFill>
                            </a:rPr>
                            <m:t> </m:t>
                          </m:r>
                          <m:f>
                            <m:fPr>
                              <m:ctrlPr>
                                <a:rPr lang="bg-BG" sz="14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6</m:t>
                              </m:r>
                            </m:den>
                          </m:f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GB" sz="140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(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GB" sz="140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+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sz="140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)(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2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GB" sz="140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+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sz="140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2" y="4824236"/>
                <a:ext cx="2873928" cy="894797"/>
              </a:xfrm>
              <a:prstGeom prst="rect">
                <a:avLst/>
              </a:prstGeom>
              <a:blipFill rotWithShape="0">
                <a:blip r:embed="rId4"/>
                <a:stretch>
                  <a:fillRect l="-637" t="-6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 bwMode="auto">
          <a:xfrm>
            <a:off x="2423592" y="4806079"/>
            <a:ext cx="2736304" cy="111024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More Series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2656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783632" y="980728"/>
                <a:ext cx="9721081" cy="6336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Worked Example 3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Work out: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7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8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GB" alt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9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GB" altLang="en-US" sz="2400" i="1">
                        <a:latin typeface="Cambria Math" charset="0"/>
                      </a:rPr>
                      <m:t>+…+</m:t>
                    </m:r>
                    <m:sSup>
                      <m:sSupPr>
                        <m:ctrlPr>
                          <a:rPr lang="en-GB" alt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altLang="en-US" sz="2400" b="0" i="1" smtClean="0">
                            <a:latin typeface="Cambria Math" charset="0"/>
                          </a:rPr>
                          <m:t>15</m:t>
                        </m:r>
                      </m:e>
                      <m:sup>
                        <m:r>
                          <a:rPr lang="en-GB" altLang="en-US" sz="2400" b="0" i="1" smtClean="0">
                            <a:latin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Solution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use the same techniques as previously: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/>
                  <a:t>					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latin typeface="Cambria Math" charset="0"/>
                          </a:rPr>
                          <m:t>7</m:t>
                        </m:r>
                      </m:sub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15</m:t>
                        </m:r>
                      </m:sup>
                      <m:e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charset="0"/>
                              </a:rPr>
                              <m:t>3</m:t>
                            </m:r>
                          </m:sup>
                        </m:sSup>
                      </m:e>
                    </m:nary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15</m:t>
                        </m:r>
                      </m:sup>
                      <m:e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charset="0"/>
                              </a:rPr>
                              <m:t>3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6</m:t>
                        </m:r>
                      </m:sup>
                      <m:e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charset="0"/>
                              </a:rPr>
                              <m:t>3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/>
                  <a:t> 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						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4</m:t>
                        </m:r>
                      </m:den>
                    </m:f>
                    <m:sSup>
                      <m:sSup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15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(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15</m:t>
                        </m:r>
                        <m:r>
                          <a:rPr lang="en-GB" sz="240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sz="240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f>
                      <m:fPr>
                        <m:ctrlPr>
                          <a:rPr lang="bg-BG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4</m:t>
                        </m:r>
                      </m:den>
                    </m:f>
                    <m:sSup>
                      <m:sSup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6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(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6</m:t>
                        </m:r>
                        <m:r>
                          <a:rPr lang="en-GB" sz="240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sz="240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b="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						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charset="0"/>
                          </a:rPr>
                          <m:t>4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2</m:t>
                    </m:r>
                    <m:r>
                      <a:rPr lang="en-GB" sz="2400" b="0" i="1" smtClean="0">
                        <a:latin typeface="Cambria Math" charset="0"/>
                      </a:rPr>
                      <m:t>25</m:t>
                    </m:r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i="1">
                        <a:latin typeface="Cambria Math" charset="0"/>
                      </a:rPr>
                      <m:t>2</m:t>
                    </m:r>
                    <m:r>
                      <a:rPr lang="en-GB" sz="2400" b="0" i="1" smtClean="0">
                        <a:latin typeface="Cambria Math" charset="0"/>
                      </a:rPr>
                      <m:t>5</m:t>
                    </m:r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6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f>
                      <m:fPr>
                        <m:ctrlPr>
                          <a:rPr lang="bg-BG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charset="0"/>
                          </a:rPr>
                          <m:t>4</m:t>
                        </m:r>
                      </m:den>
                    </m:f>
                    <m:r>
                      <a:rPr lang="en-GB" sz="2400" b="0" i="1" smtClean="0">
                        <a:latin typeface="Cambria Math" charset="0"/>
                      </a:rPr>
                      <m:t>36</m:t>
                    </m:r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49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chemeClr val="tx1"/>
                    </a:solidFill>
                  </a:rPr>
                  <a:t>						</a:t>
                </a:r>
                <a:r>
                  <a:rPr lang="en-GB" sz="2400" dirty="0"/>
                  <a:t>    </a:t>
                </a:r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 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14 400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441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						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rgbClr val="FF0000"/>
                    </a:solidFill>
                  </a:rPr>
                  <a:t>						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  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3 959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83632" y="980728"/>
                <a:ext cx="9721081" cy="6336350"/>
              </a:xfrm>
              <a:prstGeom prst="rect">
                <a:avLst/>
              </a:prstGeom>
              <a:blipFill rotWithShape="1">
                <a:blip r:embed="rId3"/>
                <a:stretch>
                  <a:fillRect l="-1004" t="-6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783632" y="4797152"/>
                <a:ext cx="1896032" cy="8947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Use: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14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𝑟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14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bg-BG" sz="14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(</m:t>
                              </m:r>
                              <m: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  <m:r>
                                <a:rPr lang="en-GB" sz="140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+</m:t>
                              </m:r>
                              <m: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en-GB" sz="1400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4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632" y="4797152"/>
                <a:ext cx="1896032" cy="894797"/>
              </a:xfrm>
              <a:prstGeom prst="rect">
                <a:avLst/>
              </a:prstGeom>
              <a:blipFill rotWithShape="0">
                <a:blip r:embed="rId4"/>
                <a:stretch>
                  <a:fillRect l="-965" t="-1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 bwMode="auto">
          <a:xfrm>
            <a:off x="2423592" y="4806079"/>
            <a:ext cx="2736304" cy="111024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More Series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9786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783632" y="980728"/>
                <a:ext cx="9721081" cy="53824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Worked Example 4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Work out:			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i="1"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n-GB" sz="2400" i="1">
                            <a:latin typeface="Cambria Math" charset="0"/>
                          </a:rPr>
                          <m:t>16</m:t>
                        </m:r>
                      </m:sup>
                      <m:e>
                        <m:r>
                          <a:rPr lang="en-GB" sz="2400" i="1">
                            <a:latin typeface="Cambria Math" charset="0"/>
                          </a:rPr>
                          <m:t>(3+5</m:t>
                        </m:r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  <m:r>
                          <a:rPr lang="en-GB" sz="2400" i="1">
                            <a:latin typeface="Cambria Math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Solution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rewrite this as: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/>
                  <a:t>					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i="1"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n-GB" sz="2400" i="1">
                            <a:latin typeface="Cambria Math" charset="0"/>
                          </a:rPr>
                          <m:t>16</m:t>
                        </m:r>
                      </m:sup>
                      <m:e>
                        <m:d>
                          <m:d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charset="0"/>
                              </a:rPr>
                              <m:t>3+5</m:t>
                            </m:r>
                            <m:r>
                              <a:rPr lang="en-GB" sz="2400" i="1">
                                <a:latin typeface="Cambria Math" charset="0"/>
                              </a:rPr>
                              <m:t>𝑟</m:t>
                            </m:r>
                          </m:e>
                        </m:d>
                      </m:e>
                    </m:nary>
                    <m:r>
                      <a:rPr lang="en-GB" sz="2400" b="0" i="1" smtClean="0">
                        <a:latin typeface="Cambria Math" charset="0"/>
                      </a:rPr>
                      <m:t>  </m:t>
                    </m:r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16</m:t>
                        </m:r>
                      </m:sup>
                      <m:e>
                        <m:r>
                          <a:rPr lang="en-GB" sz="2400" i="1" smtClean="0">
                            <a:latin typeface="Cambria Math" charset="0"/>
                          </a:rPr>
                          <m:t>3</m:t>
                        </m:r>
                      </m:e>
                    </m:nary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   </m:t>
                    </m:r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16</m:t>
                        </m:r>
                      </m:sup>
                      <m:e>
                        <m:r>
                          <a:rPr lang="en-GB" sz="2400" i="1" smtClean="0">
                            <a:latin typeface="Cambria Math" charset="0"/>
                          </a:rPr>
                          <m:t>5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𝑟</m:t>
                        </m:r>
                      </m:e>
                    </m:nary>
                  </m:oMath>
                </a14:m>
                <a:r>
                  <a:rPr lang="en-US" sz="2400" dirty="0"/>
                  <a:t> 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								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3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i="1"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n-GB" sz="2400" i="1">
                            <a:latin typeface="Cambria Math" charset="0"/>
                          </a:rPr>
                          <m:t>16</m:t>
                        </m:r>
                      </m:sup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1</m:t>
                        </m:r>
                      </m:e>
                    </m:nary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 5</m:t>
                    </m:r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i="1"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n-GB" sz="2400" i="1">
                            <a:latin typeface="Cambria Math" charset="0"/>
                          </a:rPr>
                          <m:t>16</m:t>
                        </m:r>
                      </m:sup>
                      <m:e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</m:e>
                    </m:nary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b="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								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d>
                      <m:dPr>
                        <m:ctrlP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3 </m:t>
                        </m:r>
                        <m:r>
                          <a:rPr lang="en-GB" sz="24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2400" i="1" smtClean="0">
                            <a:latin typeface="Cambria Math" charset="0"/>
                          </a:rPr>
                          <m:t>1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7</m:t>
                        </m:r>
                      </m:e>
                    </m:d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 (5 [</m:t>
                    </m:r>
                    <m:f>
                      <m:fPr>
                        <m:ctrlPr>
                          <a:rPr lang="bg-BG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1</m:t>
                    </m:r>
                    <m:r>
                      <a:rPr lang="en-GB" sz="2400" b="0" i="1" smtClean="0">
                        <a:latin typeface="Cambria Math" charset="0"/>
                      </a:rPr>
                      <m:t>6</m:t>
                    </m:r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6</m:t>
                        </m:r>
                        <m:r>
                          <a:rPr lang="en-GB" sz="2400">
                            <a:latin typeface="Cambria Math" charset="0"/>
                          </a:rPr>
                          <m:t>+</m:t>
                        </m:r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])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chemeClr val="tx1"/>
                    </a:solidFill>
                  </a:rPr>
                  <a:t>						</a:t>
                </a:r>
                <a:r>
                  <a:rPr lang="en-GB" sz="2400" dirty="0"/>
                  <a:t>    		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         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51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680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						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rgbClr val="FF0000"/>
                    </a:solidFill>
                  </a:rPr>
                  <a:t>								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             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7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31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83632" y="980728"/>
                <a:ext cx="9721081" cy="5382499"/>
              </a:xfrm>
              <a:prstGeom prst="rect">
                <a:avLst/>
              </a:prstGeom>
              <a:blipFill rotWithShape="1">
                <a:blip r:embed="rId3"/>
                <a:stretch>
                  <a:fillRect l="-1004" t="-79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464152" y="1197890"/>
                <a:ext cx="2230162" cy="17565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Note: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14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𝑟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𝑛</m:t>
                          </m:r>
                        </m:sup>
                        <m:e>
                          <m: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𝑛</m:t>
                          </m:r>
                        </m:e>
                      </m:nary>
                    </m:oMath>
                  </m:oMathPara>
                </a14:m>
                <a:endParaRPr lang="en-US" sz="1400" dirty="0">
                  <a:solidFill>
                    <a:srgbClr val="0070C0"/>
                  </a:solidFill>
                </a:endParaRPr>
              </a:p>
              <a:p>
                <a:endParaRPr lang="en-US" sz="1400" dirty="0">
                  <a:solidFill>
                    <a:srgbClr val="0070C0"/>
                  </a:solidFill>
                </a:endParaRP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as we are simply </a:t>
                </a: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adding </a:t>
                </a:r>
                <a14:m>
                  <m:oMath xmlns:m="http://schemas.openxmlformats.org/officeDocument/2006/math">
                    <m:r>
                      <a:rPr lang="en-GB" altLang="en-US" sz="1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1</m:t>
                    </m:r>
                    <m:r>
                      <a:rPr lang="en-GB" altLang="en-US" sz="1400" i="1">
                        <a:solidFill>
                          <a:srgbClr val="0070C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1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1</m:t>
                    </m:r>
                    <m:r>
                      <a:rPr lang="en-GB" altLang="en-US" sz="1400" i="1">
                        <a:solidFill>
                          <a:srgbClr val="0070C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1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1</m:t>
                    </m:r>
                    <m:r>
                      <a:rPr lang="en-GB" altLang="en-US" sz="1400" i="1">
                        <a:solidFill>
                          <a:srgbClr val="0070C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1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1</m:t>
                    </m:r>
                    <m:r>
                      <a:rPr lang="en-GB" altLang="en-US" sz="1400" i="1">
                        <a:solidFill>
                          <a:srgbClr val="0070C0"/>
                        </a:solidFill>
                        <a:latin typeface="Cambria Math" charset="0"/>
                      </a:rPr>
                      <m:t>+</m:t>
                    </m:r>
                    <m:r>
                      <a:rPr lang="en-GB" altLang="en-US" sz="14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…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</a:rPr>
                      <m:t>𝑛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times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4152" y="1197890"/>
                <a:ext cx="2230162" cy="1756571"/>
              </a:xfrm>
              <a:prstGeom prst="rect">
                <a:avLst/>
              </a:prstGeom>
              <a:blipFill rotWithShape="0">
                <a:blip r:embed="rId4"/>
                <a:stretch>
                  <a:fillRect l="-820" t="-694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 bwMode="auto">
          <a:xfrm>
            <a:off x="7464152" y="1197889"/>
            <a:ext cx="2147732" cy="175657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287688" y="4293096"/>
                <a:ext cx="2555508" cy="2188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But also note: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1400" i="1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𝑟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=0</m:t>
                          </m:r>
                        </m:sub>
                        <m:sup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𝑛</m:t>
                          </m:r>
                        </m:sup>
                        <m:e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</m:t>
                          </m:r>
                          <m:r>
                            <a:rPr lang="en-GB" sz="1400" i="1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+1</m:t>
                          </m:r>
                        </m:e>
                      </m:nary>
                    </m:oMath>
                  </m:oMathPara>
                </a14:m>
                <a:endParaRPr lang="en-US" sz="1400" dirty="0">
                  <a:solidFill>
                    <a:srgbClr val="0070C0"/>
                  </a:solidFill>
                </a:endParaRPr>
              </a:p>
              <a:p>
                <a:endParaRPr lang="en-US" sz="1400" dirty="0">
                  <a:solidFill>
                    <a:srgbClr val="0070C0"/>
                  </a:solidFill>
                </a:endParaRP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as we are adding</a:t>
                </a:r>
              </a:p>
              <a:p>
                <a14:m>
                  <m:oMath xmlns:m="http://schemas.openxmlformats.org/officeDocument/2006/math">
                    <m:r>
                      <a:rPr lang="en-GB" altLang="en-US" sz="1400" i="1">
                        <a:solidFill>
                          <a:srgbClr val="0070C0"/>
                        </a:solidFill>
                        <a:latin typeface="Cambria Math" charset="0"/>
                      </a:rPr>
                      <m:t>1+1+1+1+…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</a:rPr>
                      <m:t>𝑛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+1 times </a:t>
                </a: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(the +1 being for the 0</a:t>
                </a:r>
                <a:r>
                  <a:rPr lang="en-US" sz="1400" baseline="30000" dirty="0">
                    <a:solidFill>
                      <a:srgbClr val="0070C0"/>
                    </a:solidFill>
                  </a:rPr>
                  <a:t>th</a:t>
                </a:r>
                <a:r>
                  <a:rPr lang="en-US" sz="1400" dirty="0">
                    <a:solidFill>
                      <a:srgbClr val="0070C0"/>
                    </a:solidFill>
                  </a:rPr>
                  <a:t> term).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688" y="4293096"/>
                <a:ext cx="2555508" cy="2188804"/>
              </a:xfrm>
              <a:prstGeom prst="rect">
                <a:avLst/>
              </a:prstGeom>
              <a:blipFill rotWithShape="0">
                <a:blip r:embed="rId5"/>
                <a:stretch>
                  <a:fillRect l="-714" t="-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 bwMode="auto">
          <a:xfrm>
            <a:off x="3143672" y="4286978"/>
            <a:ext cx="2808312" cy="202234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7" name="Curved Connector 16"/>
          <p:cNvCxnSpPr/>
          <p:nvPr/>
        </p:nvCxnSpPr>
        <p:spPr bwMode="auto">
          <a:xfrm flipV="1">
            <a:off x="5951984" y="5005523"/>
            <a:ext cx="1512168" cy="288032"/>
          </a:xfrm>
          <a:prstGeom prst="curvedConnector3">
            <a:avLst/>
          </a:prstGeom>
          <a:solidFill>
            <a:srgbClr val="00B8FF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More Series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2792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9" grpId="0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Fitness Check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2204" y="1521209"/>
            <a:ext cx="5020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1.  Work out the numerical value of: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326176" y="2714086"/>
                <a:ext cx="24691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=1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300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6176" y="2714086"/>
                <a:ext cx="2469115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868330" y="3383424"/>
                <a:ext cx="18766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2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99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8330" y="3383424"/>
                <a:ext cx="1876606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512831" y="2156465"/>
                <a:ext cx="2626001" cy="471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c)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12</m:t>
                        </m:r>
                      </m:sup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(3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𝑟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+5)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831" y="2156465"/>
                <a:ext cx="2626001" cy="471283"/>
              </a:xfrm>
              <a:prstGeom prst="rect">
                <a:avLst/>
              </a:prstGeom>
              <a:blipFill rotWithShape="1">
                <a:blip r:embed="rId5"/>
                <a:stretch>
                  <a:fillRect l="-3480" t="-124675" b="-1948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824952" y="4437586"/>
                <a:ext cx="1051442" cy="11339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sub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30</m:t>
                          </m:r>
                        </m:sup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𝑟</m:t>
                          </m:r>
                        </m:e>
                      </m:nary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952" y="4437586"/>
                <a:ext cx="1051442" cy="113390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901492" y="2196420"/>
                <a:ext cx="1698445" cy="481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latin typeface="Cambria Math" charset="0"/>
                          </a:rPr>
                          <m:t>1</m:t>
                        </m:r>
                      </m:sub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sup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4</m:t>
                        </m:r>
                        <m:r>
                          <a:rPr lang="en-GB" sz="2400" i="1">
                            <a:latin typeface="Cambria Math" charset="0"/>
                          </a:rPr>
                          <m:t>𝑟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1492" y="2196420"/>
                <a:ext cx="1698445" cy="481799"/>
              </a:xfrm>
              <a:prstGeom prst="rect">
                <a:avLst/>
              </a:prstGeom>
              <a:blipFill rotWithShape="1">
                <a:blip r:embed="rId7"/>
                <a:stretch>
                  <a:fillRect l="-5735" t="-120253" r="-8602" b="-188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768017" y="5968464"/>
                <a:ext cx="4473462" cy="1425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18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18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sub>
                        <m:sup>
                          <m:r>
                            <a:rPr lang="en-GB" sz="18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31</m:t>
                          </m:r>
                        </m:sup>
                        <m:e>
                          <m:r>
                            <a:rPr lang="en-GB" sz="18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(</m:t>
                          </m:r>
                          <m:r>
                            <a:rPr lang="en-GB" sz="18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  <m:r>
                            <a:rPr lang="en-GB" sz="18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𝑟</m:t>
                          </m:r>
                          <m:r>
                            <a:rPr lang="en-GB" sz="18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−1)</m:t>
                          </m:r>
                        </m:e>
                      </m:nary>
                      <m:r>
                        <m:rPr>
                          <m:nor/>
                        </m:rPr>
                        <a:rPr lang="en-GB" sz="1800" dirty="0">
                          <a:solidFill>
                            <a:srgbClr val="FF0000"/>
                          </a:solidFill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18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is-IS" sz="1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18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sub>
                        <m:sup>
                          <m:r>
                            <a:rPr lang="en-GB" sz="18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10</m:t>
                          </m:r>
                        </m:sup>
                        <m:e>
                          <m:r>
                            <a:rPr lang="en-GB" sz="18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(</m:t>
                          </m:r>
                          <m:r>
                            <a:rPr lang="en-GB" sz="18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  <m:r>
                            <a:rPr lang="en-GB" sz="18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𝑟</m:t>
                          </m:r>
                          <m:r>
                            <a:rPr lang="en-GB" sz="18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−1)</m:t>
                          </m:r>
                        </m:e>
                      </m:nary>
                    </m:oMath>
                  </m:oMathPara>
                </a14:m>
                <a:endParaRPr lang="en-GB" sz="18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18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017" y="5968464"/>
                <a:ext cx="4473462" cy="142532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12204" y="3462180"/>
                <a:ext cx="44852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2. Use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Σ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notation to sum these:</a:t>
                </a:r>
                <a:endParaRPr lang="en-US" sz="2400" b="1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4" y="3462180"/>
                <a:ext cx="4485203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2038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584055" y="3940437"/>
                <a:ext cx="42320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</a:t>
                </a:r>
                <a14:m>
                  <m:oMath xmlns:m="http://schemas.openxmlformats.org/officeDocument/2006/math">
                    <m:r>
                      <a:rPr lang="en-GB" altLang="en-US" sz="2400" b="0" i="0" smtClean="0">
                        <a:latin typeface="Cambria Math" charset="0"/>
                      </a:rPr>
                      <m:t> 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3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6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9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12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15</m:t>
                    </m:r>
                    <m:r>
                      <a:rPr lang="en-GB" altLang="en-US" sz="2400" i="1">
                        <a:latin typeface="Cambria Math" charset="0"/>
                      </a:rPr>
                      <m:t>…+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90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4055" y="3940437"/>
                <a:ext cx="4232025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2305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461097" y="3882425"/>
                <a:ext cx="44679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 </a:t>
                </a:r>
                <a14:m>
                  <m:oMath xmlns:m="http://schemas.openxmlformats.org/officeDocument/2006/math">
                    <m:r>
                      <a:rPr lang="en-GB" altLang="en-US" sz="2400" i="1" smtClean="0">
                        <a:latin typeface="Cambria Math" charset="0"/>
                      </a:rPr>
                      <m:t>2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8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18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32</m:t>
                    </m:r>
                    <m:r>
                      <a:rPr lang="en-GB" altLang="en-US" sz="2400" i="1">
                        <a:latin typeface="Cambria Math" charset="0"/>
                      </a:rPr>
                      <m:t>+…+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200 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1097" y="3882425"/>
                <a:ext cx="4467934" cy="461665"/>
              </a:xfrm>
              <a:prstGeom prst="rect">
                <a:avLst/>
              </a:prstGeom>
              <a:blipFill rotWithShape="0">
                <a:blip r:embed="rId11"/>
                <a:stretch>
                  <a:fillRect l="-2183"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99360" y="4522136"/>
                <a:ext cx="1077658" cy="1162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sub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10</m:t>
                          </m:r>
                        </m:sup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9360" y="4522136"/>
                <a:ext cx="1077658" cy="116233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12204" y="5617849"/>
                <a:ext cx="69050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3. Work out: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charset="0"/>
                      </a:rPr>
                      <m:t>21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23</m:t>
                    </m:r>
                    <m:r>
                      <a:rPr lang="en-GB" altLang="en-US" sz="2400" i="1">
                        <a:latin typeface="Cambria Math" charset="0"/>
                      </a:rPr>
                      <m:t>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25</m:t>
                    </m:r>
                    <m:r>
                      <a:rPr lang="en-GB" altLang="en-US" sz="2400" i="1">
                        <a:latin typeface="Cambria Math" charset="0"/>
                      </a:rPr>
                      <m:t>+…+</m:t>
                    </m:r>
                    <m:r>
                      <a:rPr lang="en-GB" altLang="en-US" sz="2400" b="0" i="1" smtClean="0">
                        <a:latin typeface="Cambria Math" charset="0"/>
                      </a:rPr>
                      <m:t>61 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4" y="5617849"/>
                <a:ext cx="6905077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1324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0310629" y="6180945"/>
                <a:ext cx="10940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8</m:t>
                      </m:r>
                      <m:r>
                        <a:rPr lang="en-GB" altLang="en-US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61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0629" y="6180945"/>
                <a:ext cx="1094082" cy="46166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75716" y="2138777"/>
                <a:ext cx="1461234" cy="4682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b)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sub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10</m:t>
                        </m:r>
                      </m:sup>
                      <m:e>
                        <m:sSup>
                          <m:sSupPr>
                            <m:ctrlPr>
                              <a:rPr lang="en-GB" sz="2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3</m:t>
                            </m:r>
                          </m:sup>
                        </m:sSup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5716" y="2138777"/>
                <a:ext cx="1461234" cy="468205"/>
              </a:xfrm>
              <a:prstGeom prst="rect">
                <a:avLst/>
              </a:prstGeom>
              <a:blipFill rotWithShape="1">
                <a:blip r:embed="rId15"/>
                <a:stretch>
                  <a:fillRect l="-6695" t="-124675" r="-26778" b="-1948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958384" y="2604177"/>
                <a:ext cx="12640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3025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8384" y="2604177"/>
                <a:ext cx="1264000" cy="46166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672936" y="4489207"/>
                <a:ext cx="1932709" cy="1128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2</m:t>
                      </m:r>
                      <m:nary>
                        <m:naryPr>
                          <m:chr m:val="∑"/>
                          <m:ctrlPr>
                            <a:rPr lang="is-I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sub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10</m:t>
                          </m:r>
                        </m:sup>
                        <m:e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</m:sup>
                          </m:s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=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2936" y="4489207"/>
                <a:ext cx="1932709" cy="1128642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0553130" y="4800852"/>
                <a:ext cx="7793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770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3130" y="4800852"/>
                <a:ext cx="779380" cy="461665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699351" y="4448751"/>
                <a:ext cx="1732141" cy="11286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3</m:t>
                      </m:r>
                      <m:nary>
                        <m:naryPr>
                          <m:chr m:val="∑"/>
                          <m:ctrlPr>
                            <a:rPr lang="is-I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sub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0</m:t>
                          </m:r>
                        </m:sup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𝑟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=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9351" y="4448751"/>
                <a:ext cx="1732141" cy="112864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5307766" y="4794971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1395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738023" y="2616312"/>
                <a:ext cx="3006913" cy="4689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=3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𝑟</m:t>
                        </m:r>
                      </m:e>
                    </m:nary>
                  </m:oMath>
                </a14:m>
                <a:r>
                  <a:rPr lang="en-GB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   5</m:t>
                    </m:r>
                    <m:nary>
                      <m:naryPr>
                        <m:chr m:val="∑"/>
                        <m:ctrlPr>
                          <a:rPr lang="is-I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0</m:t>
                        </m:r>
                      </m:sub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e>
                    </m:nary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8023" y="2616312"/>
                <a:ext cx="3006913" cy="468975"/>
              </a:xfrm>
              <a:prstGeom prst="rect">
                <a:avLst/>
              </a:prstGeom>
              <a:blipFill rotWithShape="0">
                <a:blip r:embed="rId20"/>
                <a:stretch>
                  <a:fillRect t="-119481" r="-17409" b="-19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342176" y="2975429"/>
                <a:ext cx="3693383" cy="5269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 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3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[</m:t>
                    </m:r>
                    <m:f>
                      <m:fPr>
                        <m:ctrlPr>
                          <a:rPr lang="bg-BG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2</m:t>
                    </m:r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  <m:r>
                          <a:rPr lang="en-GB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])</a:t>
                </a:r>
                <a:r>
                  <a:rPr lang="en-GB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 </m:t>
                    </m:r>
                    <m:d>
                      <m:d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5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× 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2176" y="2975429"/>
                <a:ext cx="3693383" cy="526939"/>
              </a:xfrm>
              <a:prstGeom prst="rect">
                <a:avLst/>
              </a:prstGeom>
              <a:blipFill rotWithShape="0">
                <a:blip r:embed="rId21"/>
                <a:stretch>
                  <a:fillRect t="-62069" b="-82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598173" y="5939499"/>
                <a:ext cx="2326406" cy="9559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is-IS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sub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sup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𝑟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+19</m:t>
                              </m:r>
                            </m:e>
                          </m:d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      </m:t>
                          </m:r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or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173" y="5939499"/>
                <a:ext cx="2326406" cy="955967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7877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5" grpId="0"/>
      <p:bldP spid="6" grpId="0"/>
      <p:bldP spid="10" grpId="0"/>
      <p:bldP spid="12" grpId="0"/>
      <p:bldP spid="13" grpId="1"/>
      <p:bldP spid="9" grpId="0"/>
      <p:bldP spid="14" grpId="0"/>
      <p:bldP spid="15" grpId="0"/>
      <p:bldP spid="17" grpId="0"/>
      <p:bldP spid="19" grpId="0"/>
      <p:bldP spid="4" grpId="0"/>
      <p:bldP spid="11" grpId="0"/>
      <p:bldP spid="8" grpId="0"/>
      <p:bldP spid="16" grpId="0"/>
      <p:bldP spid="18" grpId="0"/>
      <p:bldP spid="22" grpId="0"/>
      <p:bldP spid="23" grpId="0"/>
      <p:bldP spid="24" grpId="0"/>
      <p:bldP spid="2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157178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3436110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2031782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8" y="4577774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Sequences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and Series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74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D26DF9-5106-4408-AEB8-21B8AFA51FB3}">
  <ds:schemaRefs>
    <ds:schemaRef ds:uri="http://purl.org/dc/terms/"/>
    <ds:schemaRef ds:uri="f7b00057-f5aa-46f4-8410-da255f325540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9ee75292-5076-4fcc-bc52-dcc754448144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13692</TotalTime>
  <Words>3235</Words>
  <Application>Microsoft Office PowerPoint</Application>
  <PresentationFormat>Custom</PresentationFormat>
  <Paragraphs>752</Paragraphs>
  <Slides>39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Alapértelmezett terv</vt:lpstr>
      <vt:lpstr>Supporting and Enhancing Mathematics and Statistics UNIT: Sequences and Series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400</cp:revision>
  <cp:lastPrinted>2016-10-17T08:47:54Z</cp:lastPrinted>
  <dcterms:created xsi:type="dcterms:W3CDTF">2012-10-10T19:07:13Z</dcterms:created>
  <dcterms:modified xsi:type="dcterms:W3CDTF">2020-08-25T13:53:25Z</dcterms:modified>
</cp:coreProperties>
</file>