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355" r:id="rId5"/>
    <p:sldId id="356" r:id="rId6"/>
    <p:sldId id="357" r:id="rId7"/>
    <p:sldId id="403" r:id="rId8"/>
    <p:sldId id="405" r:id="rId9"/>
    <p:sldId id="404" r:id="rId10"/>
    <p:sldId id="406" r:id="rId11"/>
    <p:sldId id="407" r:id="rId12"/>
    <p:sldId id="408" r:id="rId13"/>
    <p:sldId id="409" r:id="rId14"/>
    <p:sldId id="410" r:id="rId15"/>
    <p:sldId id="372" r:id="rId16"/>
    <p:sldId id="369" r:id="rId17"/>
    <p:sldId id="392" r:id="rId18"/>
    <p:sldId id="391" r:id="rId19"/>
    <p:sldId id="412" r:id="rId20"/>
    <p:sldId id="413" r:id="rId21"/>
    <p:sldId id="395" r:id="rId22"/>
    <p:sldId id="371" r:id="rId23"/>
    <p:sldId id="397" r:id="rId24"/>
    <p:sldId id="414" r:id="rId25"/>
    <p:sldId id="415" r:id="rId26"/>
    <p:sldId id="384" r:id="rId27"/>
    <p:sldId id="402" r:id="rId28"/>
    <p:sldId id="416" r:id="rId29"/>
    <p:sldId id="418" r:id="rId30"/>
    <p:sldId id="420" r:id="rId31"/>
    <p:sldId id="423" r:id="rId32"/>
    <p:sldId id="424" r:id="rId33"/>
    <p:sldId id="426" r:id="rId34"/>
    <p:sldId id="427" r:id="rId35"/>
    <p:sldId id="428" r:id="rId36"/>
    <p:sldId id="429" r:id="rId37"/>
    <p:sldId id="430" r:id="rId38"/>
    <p:sldId id="431" r:id="rId39"/>
    <p:sldId id="417" r:id="rId40"/>
    <p:sldId id="400" r:id="rId4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7" autoAdjust="0"/>
    <p:restoredTop sz="94800"/>
  </p:normalViewPr>
  <p:slideViewPr>
    <p:cSldViewPr>
      <p:cViewPr varScale="1">
        <p:scale>
          <a:sx n="65" d="100"/>
          <a:sy n="65" d="100"/>
        </p:scale>
        <p:origin x="882" y="7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3/10/2021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927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434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10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85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66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841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13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90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826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384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467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682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775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900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128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29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209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820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95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558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541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15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984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478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273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076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776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571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72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3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7.png"/><Relationship Id="rId11" Type="http://schemas.openxmlformats.org/officeDocument/2006/relationships/image" Target="../media/image151.png"/><Relationship Id="rId5" Type="http://schemas.openxmlformats.org/officeDocument/2006/relationships/image" Target="../media/image146.png"/><Relationship Id="rId10" Type="http://schemas.openxmlformats.org/officeDocument/2006/relationships/image" Target="../media/image150.png"/><Relationship Id="rId4" Type="http://schemas.openxmlformats.org/officeDocument/2006/relationships/image" Target="../media/image145.png"/><Relationship Id="rId9" Type="http://schemas.openxmlformats.org/officeDocument/2006/relationships/image" Target="../media/image14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8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5" Type="http://schemas.openxmlformats.org/officeDocument/2006/relationships/image" Target="../media/image170.png"/><Relationship Id="rId10" Type="http://schemas.openxmlformats.org/officeDocument/2006/relationships/image" Target="../media/image174.png"/><Relationship Id="rId4" Type="http://schemas.openxmlformats.org/officeDocument/2006/relationships/image" Target="../media/image169.png"/><Relationship Id="rId9" Type="http://schemas.openxmlformats.org/officeDocument/2006/relationships/image" Target="../media/image17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5.png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0.png"/><Relationship Id="rId9" Type="http://schemas.openxmlformats.org/officeDocument/2006/relationships/image" Target="../media/image1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9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7.png"/><Relationship Id="rId11" Type="http://schemas.openxmlformats.org/officeDocument/2006/relationships/image" Target="../media/image2100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png"/><Relationship Id="rId9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</a:t>
            </a:r>
            <a:r>
              <a:rPr lang="en-GB" sz="3600" b="1" dirty="0" smtClean="0"/>
              <a:t>Simultaneous Linear Equations</a:t>
            </a:r>
            <a:br>
              <a:rPr lang="en-GB" sz="3600" b="1" dirty="0" smtClean="0"/>
            </a:br>
            <a:r>
              <a:rPr lang="en-GB" sz="3600" b="1" dirty="0" smtClean="0"/>
              <a:t>and Factorisation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Simultaneous Linear </a:t>
            </a:r>
            <a:r>
              <a:rPr lang="en-GB" sz="2800" b="1" dirty="0" smtClean="0"/>
              <a:t>Equations and Factorisation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 smtClean="0"/>
              <a:t>Solving Simultaneous Linear Equations is an </a:t>
            </a:r>
            <a:r>
              <a:rPr lang="en-US" altLang="en-US" sz="2400" dirty="0"/>
              <a:t>important part of </a:t>
            </a:r>
            <a:r>
              <a:rPr lang="en-US" altLang="en-US" sz="2400" dirty="0" smtClean="0"/>
              <a:t>algebra work. So too, is </a:t>
            </a:r>
            <a:r>
              <a:rPr lang="en-US" altLang="en-US" sz="2400" dirty="0" err="1" smtClean="0"/>
              <a:t>Factorisation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You have </a:t>
            </a:r>
            <a:r>
              <a:rPr lang="en-US" altLang="en-US" sz="2400" dirty="0" smtClean="0"/>
              <a:t>four </a:t>
            </a:r>
            <a:r>
              <a:rPr lang="en-US" altLang="en-US" sz="2400" dirty="0"/>
              <a:t>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 smtClean="0"/>
              <a:t>Simultaneous Linear Equations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Expanding Brackets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Linear </a:t>
            </a:r>
            <a:r>
              <a:rPr lang="en-US" altLang="en-US" sz="2400" dirty="0" err="1" smtClean="0"/>
              <a:t>Factorisation</a:t>
            </a:r>
            <a:endParaRPr lang="en-US" altLang="en-US" sz="2400" dirty="0" smtClean="0"/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Quadratic </a:t>
            </a:r>
            <a:r>
              <a:rPr lang="en-US" altLang="en-US" sz="2400" dirty="0" err="1" smtClean="0"/>
              <a:t>Factorisation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Try solving: 		</a:t>
                </a:r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endParaRPr lang="en-US" sz="2400" dirty="0"/>
              </a:p>
              <a:p>
                <a:pPr algn="ctr"/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32978" y="1237191"/>
            <a:ext cx="95333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What could 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 be? What could ‘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 be?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There are simply too many </a:t>
            </a:r>
            <a:r>
              <a:rPr lang="en-US" sz="2400" i="1" dirty="0" smtClean="0"/>
              <a:t>possible</a:t>
            </a:r>
            <a:r>
              <a:rPr lang="en-US" sz="2400" dirty="0" smtClean="0"/>
              <a:t> solutions.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So if we have more than one ‘unknown’ (variable),</a:t>
            </a:r>
          </a:p>
          <a:p>
            <a:pPr algn="ctr"/>
            <a:r>
              <a:rPr lang="en-US" sz="2400" dirty="0"/>
              <a:t>w</a:t>
            </a:r>
            <a:r>
              <a:rPr lang="en-US" sz="2400" dirty="0" smtClean="0"/>
              <a:t>e must have more than one equation.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With</a:t>
            </a:r>
            <a:r>
              <a:rPr lang="en-US" sz="2400" b="1" dirty="0" smtClean="0"/>
              <a:t> two </a:t>
            </a:r>
            <a:r>
              <a:rPr lang="en-US" sz="2400" dirty="0" smtClean="0"/>
              <a:t>‘unknowns’, we must have at least </a:t>
            </a:r>
            <a:r>
              <a:rPr lang="en-US" sz="2400" b="1" dirty="0" smtClean="0"/>
              <a:t>two</a:t>
            </a:r>
            <a:r>
              <a:rPr lang="en-US" sz="2400" dirty="0" smtClean="0"/>
              <a:t> equations.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482466" y="768491"/>
            <a:ext cx="9434328" cy="556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7514" y="4284179"/>
            <a:ext cx="8864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 we must solve them at the same time, i.e. </a:t>
            </a:r>
            <a:r>
              <a:rPr lang="en-US" sz="2400" b="1" dirty="0" smtClean="0"/>
              <a:t>simultaneously.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03912" y="4653510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	and</a:t>
                </a:r>
              </a:p>
              <a:p>
                <a:pPr algn="ctr"/>
                <a:r>
                  <a:rPr lang="en-GB" sz="2400" dirty="0" smtClean="0"/>
                  <a:t>          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20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4653510"/>
                <a:ext cx="5717438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323756" y="4683751"/>
            <a:ext cx="1542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Try again: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662137" y="5468167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Can you solve it now?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805605" y="5906555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 next slide for worked solution.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1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29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		</a:t>
                </a:r>
                <a:endParaRPr lang="en-GB" sz="2400" dirty="0" smtClean="0"/>
              </a:p>
              <a:p>
                <a:pPr algn="ctr"/>
                <a:r>
                  <a:rPr lang="en-GB" sz="2400" dirty="0"/>
                  <a:t> </a:t>
                </a:r>
                <a:r>
                  <a:rPr lang="en-GB" sz="2400" dirty="0" smtClean="0"/>
                  <a:t>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20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30709" y="2040420"/>
            <a:ext cx="9533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could 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 be? </a:t>
            </a:r>
          </a:p>
          <a:p>
            <a:endParaRPr lang="en-US" sz="2400" dirty="0"/>
          </a:p>
          <a:p>
            <a:r>
              <a:rPr lang="en-US" sz="2400" dirty="0" smtClean="0"/>
              <a:t>From the </a:t>
            </a:r>
            <a:r>
              <a:rPr lang="en-US" sz="2400" dirty="0" smtClean="0">
                <a:solidFill>
                  <a:schemeClr val="accent2"/>
                </a:solidFill>
              </a:rPr>
              <a:t>2</a:t>
            </a:r>
            <a:r>
              <a:rPr lang="en-US" sz="2400" baseline="30000" dirty="0" smtClean="0">
                <a:solidFill>
                  <a:schemeClr val="accent2"/>
                </a:solidFill>
              </a:rPr>
              <a:t>nd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</a:t>
            </a:r>
            <a:r>
              <a:rPr lang="en-US" sz="2400" dirty="0" smtClean="0"/>
              <a:t>, 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558663" y="3419888"/>
            <a:ext cx="71928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 so now we can use this solution and ‘plug’ it in </a:t>
            </a:r>
          </a:p>
          <a:p>
            <a:r>
              <a:rPr lang="en-US" sz="2400" dirty="0" smtClean="0"/>
              <a:t>(i.e. substitute) this value into the </a:t>
            </a:r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baseline="30000" dirty="0" smtClean="0">
                <a:solidFill>
                  <a:schemeClr val="accent2"/>
                </a:solidFill>
              </a:rPr>
              <a:t>st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	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10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14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558663" y="4697433"/>
            <a:ext cx="2871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Substitute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dirty="0" smtClean="0"/>
              <a:t> value into </a:t>
            </a:r>
            <a:r>
              <a:rPr lang="en-US" sz="1400" dirty="0" smtClean="0">
                <a:solidFill>
                  <a:schemeClr val="accent2"/>
                </a:solidFill>
              </a:rPr>
              <a:t>equation  1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8663" y="5035987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Now solve for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7011" y="13544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7010" y="92374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36791" y="116752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54036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92523" y="2049047"/>
            <a:ext cx="2689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could </a:t>
            </a:r>
            <a:r>
              <a:rPr lang="en-US" sz="2400" dirty="0" smtClean="0"/>
              <a:t>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 </a:t>
            </a:r>
            <a:r>
              <a:rPr lang="en-US" sz="2400" dirty="0"/>
              <a:t>be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8663" y="552018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60031" y="5533040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   		 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14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031" y="5533040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518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558663" y="944655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Solve: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897010" y="13755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9" y="93146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881350" y="5501324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732644" y="2771677"/>
                <a:ext cx="34756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we can work out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644" y="2771677"/>
                <a:ext cx="347563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2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530354" y="2431196"/>
            <a:ext cx="3624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First, label the equations.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 bwMode="auto">
          <a:xfrm>
            <a:off x="6168008" y="4731891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56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16" grpId="0"/>
      <p:bldP spid="3" grpId="0"/>
      <p:bldP spid="4" grpId="0"/>
      <p:bldP spid="15" grpId="0"/>
      <p:bldP spid="20" grpId="0"/>
      <p:bldP spid="21" grpId="0" animBg="1"/>
      <p:bldP spid="23" grpId="0" animBg="1"/>
      <p:bldP spid="22" grpId="0" animBg="1"/>
      <p:bldP spid="24" grpId="0"/>
      <p:bldP spid="25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4197" y="149958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There are 3 ways to </a:t>
            </a:r>
            <a:r>
              <a:rPr lang="en-GB" sz="2400" i="1" dirty="0" smtClean="0"/>
              <a:t>solve</a:t>
            </a:r>
            <a:r>
              <a:rPr lang="en-GB" sz="2400" dirty="0" smtClean="0"/>
              <a:t> </a:t>
            </a:r>
            <a:r>
              <a:rPr lang="en-GB" sz="2400" b="1" dirty="0" smtClean="0"/>
              <a:t>simultaneous linear equations</a:t>
            </a:r>
            <a:r>
              <a:rPr lang="en-GB" sz="2400" dirty="0" smtClean="0"/>
              <a:t>: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2102" y="2312464"/>
            <a:ext cx="9533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b</a:t>
            </a:r>
            <a:r>
              <a:rPr lang="en-US" sz="2400" dirty="0" smtClean="0"/>
              <a:t>y </a:t>
            </a:r>
            <a:r>
              <a:rPr lang="en-US" sz="2400" i="1" dirty="0" smtClean="0"/>
              <a:t>substitution</a:t>
            </a:r>
            <a:r>
              <a:rPr lang="en-US" sz="2400" dirty="0" smtClean="0"/>
              <a:t> (as in the example on previous slides);  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by </a:t>
            </a:r>
            <a:r>
              <a:rPr lang="en-US" sz="2400" i="1" dirty="0"/>
              <a:t>drawing </a:t>
            </a:r>
            <a:r>
              <a:rPr lang="en-US" sz="2400" i="1" dirty="0" smtClean="0"/>
              <a:t>graphs </a:t>
            </a:r>
            <a:r>
              <a:rPr lang="en-US" sz="2400" dirty="0" smtClean="0"/>
              <a:t>(and finding the coordinates of where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the 2 lines cross); 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by </a:t>
            </a:r>
            <a:r>
              <a:rPr lang="en-US" sz="2400" i="1" dirty="0" smtClean="0"/>
              <a:t>elimination.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927648" y="1279944"/>
            <a:ext cx="8784976" cy="52043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5680" y="4059705"/>
            <a:ext cx="6426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will look at the method of </a:t>
            </a:r>
            <a:r>
              <a:rPr lang="en-US" sz="2400" i="1" dirty="0" smtClean="0"/>
              <a:t>elimination</a:t>
            </a:r>
            <a:r>
              <a:rPr lang="en-US" sz="2400" dirty="0" smtClean="0"/>
              <a:t> next.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61417" y="4632758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	and</a:t>
                </a:r>
              </a:p>
              <a:p>
                <a:pPr algn="ctr"/>
                <a:r>
                  <a:rPr lang="en-GB" sz="2400" dirty="0" smtClean="0"/>
                  <a:t>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417" y="4632758"/>
                <a:ext cx="5717438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68098" y="4632758"/>
            <a:ext cx="174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Try solving: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447380" y="6012865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 next slide for worked solution.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7355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364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007" y="923740"/>
                <a:ext cx="964533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007" y="923740"/>
                <a:ext cx="9645335" cy="1200329"/>
              </a:xfrm>
              <a:prstGeom prst="rect">
                <a:avLst/>
              </a:prstGeom>
              <a:blipFill rotWithShape="1">
                <a:blip r:embed="rId3"/>
                <a:stretch>
                  <a:fillRect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374166" y="2139252"/>
            <a:ext cx="953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           is multiplied by 3, so that it contains the</a:t>
            </a:r>
          </a:p>
          <a:p>
            <a:r>
              <a:rPr lang="en-US" sz="2400" dirty="0" smtClean="0"/>
              <a:t>same number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’s as </a:t>
            </a:r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Let the new equation be labelled </a:t>
            </a:r>
            <a:r>
              <a:rPr lang="en-US" sz="2400" dirty="0" smtClean="0">
                <a:solidFill>
                  <a:schemeClr val="accent2"/>
                </a:solidFill>
              </a:rPr>
              <a:t>3 </a:t>
            </a:r>
            <a:r>
              <a:rPr lang="en-US" sz="24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27200" y="4276893"/>
            <a:ext cx="66704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a variable (in this case, the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’s), 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 is now </a:t>
            </a:r>
            <a:r>
              <a:rPr lang="en-US" sz="2400" i="1" dirty="0" smtClean="0"/>
              <a:t>subtracted from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24092" y="5145404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  </a:t>
                </a:r>
                <a:endParaRPr lang="en-GB" sz="2400" dirty="0" smtClean="0"/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        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92" y="5145404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427200" y="3390210"/>
            <a:ext cx="2055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equation 1 </a:t>
            </a:r>
            <a:r>
              <a:rPr lang="en-US" sz="1400" dirty="0" smtClean="0"/>
              <a:t>is multiplied </a:t>
            </a:r>
          </a:p>
          <a:p>
            <a:r>
              <a:rPr lang="en-US" sz="1400" dirty="0" smtClean="0"/>
              <a:t>throughout by 3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9897011" y="13544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7008" y="93727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52847" y="1180994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54036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8030" y="3421157"/>
                <a:ext cx="34954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		</a:t>
                </a:r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030" y="3421157"/>
                <a:ext cx="3495468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359335" y="948238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897010" y="13755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9" y="93146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359335" y="6338586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5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10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335" y="6338586"/>
                <a:ext cx="381642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39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526870" y="364385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526870" y="401054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5" y="34553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5" y="37903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47098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97008" y="383990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2854" y="5570891"/>
            <a:ext cx="2908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________________</a:t>
            </a:r>
            <a:r>
              <a:rPr lang="en-GB" dirty="0"/>
              <a:t>	</a:t>
            </a:r>
          </a:p>
          <a:p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691401" y="221373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812689" y="252345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878740" y="2927572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675399" y="470231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9443322" y="466397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220043" y="3442504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006495" y="6743576"/>
            <a:ext cx="103591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942093" y="5984259"/>
            <a:ext cx="2467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________________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22942" y="547681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942" y="5476810"/>
                <a:ext cx="498855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01226" y="6281911"/>
                <a:ext cx="10454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226" y="6281911"/>
                <a:ext cx="1045479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81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391130" y="2130739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Equation 1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5770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10" grpId="0"/>
      <p:bldP spid="33" grpId="1" animBg="1"/>
      <p:bldP spid="34" grpId="1" animBg="1"/>
      <p:bldP spid="35" grpId="1" animBg="1"/>
      <p:bldP spid="36" grpId="0" animBg="1"/>
      <p:bldP spid="37" grpId="0" animBg="1"/>
      <p:bldP spid="38" grpId="0" animBg="1"/>
      <p:bldP spid="13" grpId="0"/>
      <p:bldP spid="18" grpId="0"/>
      <p:bldP spid="19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79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9045" y="2064732"/>
                <a:ext cx="964533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	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     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</a:p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   </a:t>
                </a:r>
                <a:r>
                  <a:rPr lang="en-US" sz="2400" dirty="0" smtClean="0"/>
                  <a:t>4  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</a:p>
              <a:p>
                <a:pPr algn="ctr"/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  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045" y="2064732"/>
                <a:ext cx="9645335" cy="1569660"/>
              </a:xfrm>
              <a:prstGeom prst="rect">
                <a:avLst/>
              </a:prstGeom>
              <a:blipFill rotWithShape="1">
                <a:blip r:embed="rId3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974164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2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13519" y="4491004"/>
                <a:ext cx="336245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(3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1)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5✔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519" y="4491004"/>
                <a:ext cx="3362459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24766" y="5762939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   		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766" y="5762939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518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495188"/>
            <a:ext cx="7970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y 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1 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71557" y="405676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53652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564008" y="5762868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0008" y="5716773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3050" y="774263"/>
                <a:ext cx="29058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We now know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050" y="774263"/>
                <a:ext cx="290586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145" t="-10526" r="-167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6096000" y="3582390"/>
            <a:ext cx="216024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3285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10" y="10299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7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23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73533" y="2153771"/>
                <a:ext cx="9533304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2"/>
                    </a:solidFill>
                  </a:rPr>
                  <a:t>Equation 1  </a:t>
                </a:r>
                <a:r>
                  <a:rPr lang="en-US" sz="2400" dirty="0" smtClean="0"/>
                  <a:t>is multiplied by 2.</a:t>
                </a:r>
              </a:p>
              <a:p>
                <a:r>
                  <a:rPr lang="en-US" sz="2400" dirty="0" smtClean="0"/>
                  <a:t>Label the new equation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3 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1600" i="1" dirty="0" smtClean="0"/>
                  <a:t>Note: One equation has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600" i="1" dirty="0"/>
                  <a:t> 4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600" i="1" dirty="0"/>
                  <a:t> </a:t>
                </a:r>
                <a:r>
                  <a:rPr lang="en-GB" sz="1600" i="1" dirty="0" smtClean="0"/>
                  <a:t>and the other has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i="1" dirty="0"/>
                  <a:t> </a:t>
                </a:r>
                <a:r>
                  <a:rPr lang="en-GB" sz="1600" i="1" dirty="0" smtClean="0"/>
                  <a:t>4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600" i="1" dirty="0" smtClean="0"/>
                  <a:t> </a:t>
                </a:r>
                <a:endParaRPr lang="en-US" sz="1600" i="1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533" y="2153771"/>
                <a:ext cx="9533304" cy="2185214"/>
              </a:xfrm>
              <a:prstGeom prst="rect">
                <a:avLst/>
              </a:prstGeom>
              <a:blipFill rotWithShape="1">
                <a:blip r:embed="rId4"/>
                <a:stretch>
                  <a:fillRect l="-959" t="-1950" b="-2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821279" y="4253916"/>
            <a:ext cx="8686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the y’s,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 is now </a:t>
            </a:r>
            <a:r>
              <a:rPr lang="en-US" sz="2400" i="1" dirty="0" smtClean="0"/>
              <a:t>added to </a:t>
            </a:r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71542" y="4879888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14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46 			</a:t>
                </a:r>
              </a:p>
              <a:p>
                <a:pPr algn="ctr"/>
                <a:r>
                  <a:rPr lang="en-GB" sz="2400" dirty="0" smtClean="0"/>
                  <a:t>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  17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85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542" y="4879888"/>
                <a:ext cx="5717438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7199" y="3102908"/>
                <a:ext cx="13869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accent2"/>
                    </a:solidFill>
                  </a:rPr>
                  <a:t>equation 1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 smtClean="0"/>
                  <a:t> 2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199" y="3102908"/>
                <a:ext cx="138691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316" t="-84000" b="-1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97008" y="175443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77214" y="13513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66654" y="158156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89380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00957" y="2995847"/>
                <a:ext cx="381643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14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46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/>
                  <a:t> 39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957" y="2995847"/>
                <a:ext cx="3816430" cy="830997"/>
              </a:xfrm>
              <a:prstGeom prst="rect">
                <a:avLst/>
              </a:prstGeom>
              <a:blipFill rotWithShape="1">
                <a:blip r:embed="rId7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401126" y="749402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908064" y="171775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8" y="133175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991851" y="6258002"/>
                <a:ext cx="42704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17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85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1" y="6258002"/>
                <a:ext cx="427040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28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601097" y="3232483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601097" y="3630451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4" y="303980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4" y="34307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0123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79489" y="350702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9424" y="5320445"/>
            <a:ext cx="2454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_____________</a:t>
            </a:r>
            <a:r>
              <a:rPr lang="en-GB" dirty="0"/>
              <a:t>	</a:t>
            </a:r>
          </a:p>
          <a:p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177242" y="22341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804284" y="434942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0632504" y="429525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598625" y="3121015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3533" y="76806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Here is another example: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 bwMode="auto">
          <a:xfrm>
            <a:off x="6123107" y="255295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119415" y="6706189"/>
            <a:ext cx="9271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192860" y="5738893"/>
            <a:ext cx="2361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_____________</a:t>
            </a:r>
            <a:r>
              <a:rPr lang="en-GB" dirty="0"/>
              <a:t>	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61194" y="5290154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194" y="5290154"/>
                <a:ext cx="498855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96760" y="6258002"/>
                <a:ext cx="14816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760" y="6258002"/>
                <a:ext cx="148168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658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55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5" grpId="0"/>
      <p:bldP spid="39" grpId="0" animBg="1"/>
      <p:bldP spid="18" grpId="0"/>
      <p:bldP spid="22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6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  </a:t>
                </a:r>
                <a:r>
                  <a:rPr lang="en-GB" sz="2400" dirty="0"/>
                  <a:t>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</a:t>
                </a:r>
                <a:r>
                  <a:rPr lang="en-GB" sz="2400" dirty="0"/>
                  <a:t>3</a:t>
                </a:r>
                <a:r>
                  <a:rPr lang="en-GB" sz="2400" dirty="0" smtClean="0"/>
                  <a:t>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</a:p>
              <a:p>
                <a:pPr algn="ctr"/>
                <a:r>
                  <a:rPr lang="en-GB" sz="2400" dirty="0" smtClean="0"/>
                  <a:t>       15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39</a:t>
                </a:r>
              </a:p>
              <a:p>
                <a:pPr algn="ctr"/>
                <a:r>
                  <a:rPr lang="en-GB" sz="2400" dirty="0" smtClean="0"/>
                  <a:t>               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	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blipFill rotWithShape="1">
                <a:blip r:embed="rId3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574509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1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	 		    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23 			</a:t>
                </a:r>
              </a:p>
              <a:p>
                <a:r>
                  <a:rPr lang="en-GB" sz="2400" dirty="0" smtClean="0"/>
                  <a:t>    	 (7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5)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23 </a:t>
                </a:r>
                <a:r>
                  <a:rPr lang="en-GB" sz="2400" dirty="0"/>
                  <a:t>✔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			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621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024592"/>
            <a:ext cx="812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 </a:t>
            </a:r>
            <a:r>
              <a:rPr lang="en-US" sz="2400" dirty="0"/>
              <a:t>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</a:t>
            </a:r>
            <a:r>
              <a:rPr lang="en-US" sz="2400" dirty="0" smtClean="0">
                <a:solidFill>
                  <a:schemeClr val="accent2"/>
                </a:solidFill>
              </a:rPr>
              <a:t>2 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93831" y="36428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065931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23253" y="5205472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09524" y="520547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9524" y="629752"/>
                <a:ext cx="555416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now know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524" y="629752"/>
                <a:ext cx="555416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647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6646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417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73533" y="2153771"/>
            <a:ext cx="953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Equation 1  </a:t>
            </a:r>
            <a:r>
              <a:rPr lang="en-US" sz="2400" dirty="0" smtClean="0"/>
              <a:t>is multiplied by 2, and </a:t>
            </a:r>
            <a:r>
              <a:rPr lang="en-US" sz="2400" dirty="0" smtClean="0">
                <a:solidFill>
                  <a:schemeClr val="accent2"/>
                </a:solidFill>
              </a:rPr>
              <a:t>equation 2  </a:t>
            </a:r>
            <a:r>
              <a:rPr lang="en-US" sz="2400" dirty="0"/>
              <a:t>is multiplied by </a:t>
            </a:r>
            <a:r>
              <a:rPr lang="en-US" sz="2400" dirty="0" smtClean="0"/>
              <a:t>3, </a:t>
            </a:r>
          </a:p>
          <a:p>
            <a:r>
              <a:rPr lang="en-US" sz="2400" dirty="0" smtClean="0"/>
              <a:t>so both equations contain the same number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’s.</a:t>
            </a:r>
          </a:p>
          <a:p>
            <a:r>
              <a:rPr lang="en-US" sz="2400" dirty="0" smtClean="0"/>
              <a:t>Label the new equations </a:t>
            </a:r>
            <a:r>
              <a:rPr lang="en-US" sz="2400" dirty="0" smtClean="0">
                <a:solidFill>
                  <a:schemeClr val="accent2"/>
                </a:solidFill>
              </a:rPr>
              <a:t>3 </a:t>
            </a:r>
            <a:r>
              <a:rPr lang="en-US" sz="2400" dirty="0" smtClean="0"/>
              <a:t>and</a:t>
            </a:r>
            <a:r>
              <a:rPr lang="en-US" sz="2400" dirty="0" smtClean="0">
                <a:solidFill>
                  <a:schemeClr val="accent2"/>
                </a:solidFill>
              </a:rPr>
              <a:t> 4 </a:t>
            </a:r>
            <a:r>
              <a:rPr lang="en-US" sz="24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21279" y="4253916"/>
            <a:ext cx="9453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the y’s,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 is now subtracted </a:t>
            </a:r>
            <a:r>
              <a:rPr lang="en-US" sz="2400" i="1" dirty="0" smtClean="0"/>
              <a:t>from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 4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40910" y="4924413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15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72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4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28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11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44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10" y="4924413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7200" y="3546627"/>
                <a:ext cx="13869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accent2"/>
                    </a:solidFill>
                  </a:rPr>
                  <a:t>equation 1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 smtClean="0"/>
                  <a:t> 2</a:t>
                </a:r>
              </a:p>
              <a:p>
                <a:r>
                  <a:rPr lang="en-US" sz="1400" dirty="0">
                    <a:solidFill>
                      <a:schemeClr val="accent2"/>
                    </a:solidFill>
                  </a:rPr>
                  <a:t>equation </a:t>
                </a:r>
                <a:r>
                  <a:rPr lang="en-US" sz="14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3</a:t>
                </a:r>
                <a:endParaRPr 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200" y="3546627"/>
                <a:ext cx="1386918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1316" t="-48837" b="-6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97008" y="175443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77214" y="13513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66654" y="158156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89380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19896" y="3410091"/>
                <a:ext cx="336245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28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15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/>
                  <a:t> 72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896" y="3410091"/>
                <a:ext cx="3362459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401126" y="749402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908064" y="171775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8" y="133175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63373" y="6241369"/>
                <a:ext cx="42704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11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44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373" y="6241369"/>
                <a:ext cx="427040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28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526870" y="364385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526870" y="401054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5" y="34553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5" y="37903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47098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97008" y="383990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4494" y="5764315"/>
            <a:ext cx="2454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______________</a:t>
            </a:r>
            <a:r>
              <a:rPr lang="en-GB" dirty="0"/>
              <a:t>	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177242" y="22341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8779379" y="220917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131619" y="290061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804284" y="434942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1568608" y="429525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237345" y="3592054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3533" y="76806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Here is another example: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 bwMode="auto">
          <a:xfrm>
            <a:off x="6336179" y="291954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401125" y="6703034"/>
            <a:ext cx="9271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Oval 39"/>
          <p:cNvSpPr/>
          <p:nvPr/>
        </p:nvSpPr>
        <p:spPr bwMode="auto">
          <a:xfrm>
            <a:off x="4203472" y="3815900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12690" y="5317677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690" y="5317677"/>
                <a:ext cx="49885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10121" y="5409641"/>
            <a:ext cx="2182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______________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80909" y="6241369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909" y="6241369"/>
                <a:ext cx="90922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0738" t="-10526" r="-738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3339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5" grpId="0"/>
      <p:bldP spid="39" grpId="0" animBg="1"/>
      <p:bldP spid="40" grpId="0" animBg="1"/>
      <p:bldP spid="12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6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</a:p>
              <a:p>
                <a:pPr algn="ctr"/>
                <a:r>
                  <a:rPr lang="en-GB" sz="2400" dirty="0" smtClean="0"/>
                  <a:t>        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</a:p>
              <a:p>
                <a:pPr algn="ctr"/>
                <a:r>
                  <a:rPr lang="en-GB" sz="2400" dirty="0" smtClean="0"/>
                  <a:t>              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	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blipFill rotWithShape="1">
                <a:blip r:embed="rId3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574509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2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	               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r>
                  <a:rPr lang="en-GB" sz="2400" dirty="0"/>
                  <a:t>			</a:t>
                </a:r>
              </a:p>
              <a:p>
                <a:r>
                  <a:rPr lang="en-GB" sz="2400" dirty="0" smtClean="0"/>
                  <a:t>      (5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4)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✔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   		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621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024592"/>
            <a:ext cx="81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 </a:t>
            </a:r>
            <a:r>
              <a:rPr lang="en-US" sz="2400" dirty="0"/>
              <a:t>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1 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93831" y="36428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065931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23253" y="5205472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09524" y="520547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9524" y="603634"/>
                <a:ext cx="28881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We now know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524" y="603634"/>
                <a:ext cx="2888163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3165" t="-5882" r="-2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065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014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058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Solve each pair of simultaneous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5;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49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 (b)     	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	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 b="0" i="0" dirty="0" smtClean="0"/>
                      <m:t>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49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20072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10;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200728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863" t="-10526" r="-364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 smtClean="0"/>
                  <a:t>    	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19</a:t>
                </a:r>
                <a:endParaRPr lang="en-GB" sz="2400" dirty="0" smtClean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   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2373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73014" y="4427801"/>
                <a:ext cx="22177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4427801"/>
                <a:ext cx="2217787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121" t="-10526" r="-2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 (c)     	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 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30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8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07802" y="5684103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(d)		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5684103"/>
                <a:ext cx="3599310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2712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7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 smtClean="0"/>
              <a:t>Expanding </a:t>
            </a:r>
            <a:r>
              <a:rPr lang="en-US" altLang="en-US" sz="2800" b="1" dirty="0"/>
              <a:t>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7728" y="748116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Expressions and equations may contain brackets.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38742" y="1266050"/>
                <a:ext cx="953330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	 For example: 		3(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dirty="0" smtClean="0"/>
                  <a:t>)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 smtClean="0"/>
                  <a:t>	 This is shorthand for:</a:t>
                </a:r>
              </a:p>
              <a:p>
                <a:r>
                  <a:rPr lang="en-US" sz="2400" dirty="0"/>
                  <a:t>	</a:t>
                </a:r>
                <a:r>
                  <a:rPr lang="en-US" sz="2400" dirty="0" smtClean="0"/>
                  <a:t>			    3 </a:t>
                </a:r>
                <a:r>
                  <a:rPr lang="en-US" sz="2400" dirty="0"/>
                  <a:t>’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lots of</a:t>
                </a:r>
                <a:r>
                  <a:rPr lang="en-US" sz="2400" dirty="0"/>
                  <a:t>’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</a:p>
              <a:p>
                <a:endParaRPr lang="en-GB" sz="2400" dirty="0" smtClean="0"/>
              </a:p>
              <a:p>
                <a:r>
                  <a:rPr lang="en-US" sz="2400" dirty="0" smtClean="0"/>
                  <a:t>	(We simply do not write, or show, the ‘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lots of</a:t>
                </a:r>
                <a:r>
                  <a:rPr lang="en-US" sz="2400" dirty="0" smtClean="0"/>
                  <a:t>’ 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symbol.) 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	Removing brackets is known as </a:t>
                </a:r>
                <a:r>
                  <a:rPr lang="en-US" sz="2400" b="1" dirty="0" smtClean="0"/>
                  <a:t>expanding brackets</a:t>
                </a:r>
                <a:r>
                  <a:rPr lang="en-US" sz="2400" dirty="0" smtClean="0"/>
                  <a:t>, </a:t>
                </a:r>
              </a:p>
              <a:p>
                <a:r>
                  <a:rPr lang="en-US" sz="2400" dirty="0" smtClean="0"/>
                  <a:t>	and involves multiplying out the bracket: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742" y="1266050"/>
                <a:ext cx="9533304" cy="3046988"/>
              </a:xfrm>
              <a:prstGeom prst="rect">
                <a:avLst/>
              </a:prstGeom>
              <a:blipFill rotWithShape="1">
                <a:blip r:embed="rId3"/>
                <a:stretch>
                  <a:fillRect t="-1600" b="-3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12024" y="4222303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5)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4222303"/>
                <a:ext cx="375261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43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35975" y="4681636"/>
                <a:ext cx="22557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975" y="4681636"/>
                <a:ext cx="225574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41628" y="5059224"/>
                <a:ext cx="1553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60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628" y="5059224"/>
                <a:ext cx="155363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275" t="-10526" r="-509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32426" y="5072196"/>
            <a:ext cx="2752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Now we can solve: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632426" y="5898479"/>
            <a:ext cx="8121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Note: 	The reverse of </a:t>
            </a:r>
            <a:r>
              <a:rPr lang="en-GB" sz="2400" b="1" dirty="0" smtClean="0"/>
              <a:t>expanding brackets </a:t>
            </a:r>
            <a:r>
              <a:rPr lang="en-GB" sz="2400" dirty="0" smtClean="0"/>
              <a:t>is the process </a:t>
            </a:r>
          </a:p>
          <a:p>
            <a:r>
              <a:rPr lang="en-GB" sz="2400" dirty="0" smtClean="0"/>
              <a:t>		of </a:t>
            </a:r>
            <a:r>
              <a:rPr lang="en-GB" sz="2400" b="1" dirty="0" smtClean="0"/>
              <a:t>factorisation</a:t>
            </a:r>
            <a:r>
              <a:rPr lang="en-GB" sz="2400" dirty="0" smtClean="0"/>
              <a:t>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36906" y="5427109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906" y="5427109"/>
                <a:ext cx="108074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9040" t="-10526" r="-621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8759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11" grpId="0"/>
      <p:bldP spid="14" grpId="0"/>
      <p:bldP spid="17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616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0279" y="68344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1: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66623" y="120146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2159" y="160967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5)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21968" y="1654149"/>
                <a:ext cx="2597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968" y="1654149"/>
                <a:ext cx="259782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75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49568" y="2984915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5 </a:t>
                </a:r>
                <a:r>
                  <a:rPr lang="en-GB" sz="2400" dirty="0" smtClean="0"/>
                  <a:t>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617751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377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724267" y="333122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715108" y="4864858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15104" y="524919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54067" y="4835483"/>
                <a:ext cx="18229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8)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067" y="4835483"/>
                <a:ext cx="182293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351" t="-10526" r="-301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534387" y="5865796"/>
                <a:ext cx="2367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387" y="5865796"/>
                <a:ext cx="2367799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21968" y="2021691"/>
                <a:ext cx="16401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968" y="2021691"/>
                <a:ext cx="164019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94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19209" y="3403444"/>
                <a:ext cx="36403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5)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e>
                    </m:d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6</m:t>
                    </m:r>
                    <m:r>
                      <m:rPr>
                        <m:nor/>
                      </m:rPr>
                      <a:rPr lang="en-GB" sz="2400" b="0" i="0" dirty="0" smtClean="0"/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403444"/>
                <a:ext cx="364035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508" t="-9211" r="-50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16403" y="3937739"/>
                <a:ext cx="1566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403" y="3937739"/>
                <a:ext cx="1566454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83328" y="5321152"/>
                <a:ext cx="33237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b="0" i="0" dirty="0" smtClean="0"/>
                      <m:t>)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328" y="5321152"/>
                <a:ext cx="3323727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9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51414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28567" y="2967066"/>
            <a:ext cx="8046645" cy="160623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4784624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3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5" grpId="0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38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6027" y="64092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2: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21087" y="121507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2135" y="165228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68256" y="1211885"/>
                <a:ext cx="37526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256" y="1211885"/>
                <a:ext cx="3752614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2435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65049" y="254810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23258" y="2606549"/>
                <a:ext cx="13885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2(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258" y="2606549"/>
                <a:ext cx="138852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048" t="-10667" r="-3524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713833" y="293526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4610" y="4056783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ea typeface="Times New Roman" charset="0"/>
                <a:cs typeface="Times New Roman" charset="0"/>
              </a:rPr>
              <a:t>NOW 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28735" y="528074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23258" y="4057634"/>
                <a:ext cx="2334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3)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258" y="4057634"/>
                <a:ext cx="2334293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17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02023" y="5272532"/>
                <a:ext cx="13493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2023" y="5272532"/>
                <a:ext cx="134936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24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59079" y="1666656"/>
                <a:ext cx="12971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079" y="1666656"/>
                <a:ext cx="129715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754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87949" y="3082057"/>
                <a:ext cx="1165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949" y="3082057"/>
                <a:ext cx="116570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837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86637" y="5290058"/>
                <a:ext cx="14659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637" y="5290058"/>
                <a:ext cx="146595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22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28567" y="1187798"/>
            <a:ext cx="8046645" cy="107681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7" y="2469246"/>
            <a:ext cx="8046645" cy="115941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34412" y="3831252"/>
            <a:ext cx="8046645" cy="26940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732" y="4438355"/>
            <a:ext cx="3964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exactly the same as: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3774" y="4788208"/>
                <a:ext cx="3032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774" y="4788208"/>
                <a:ext cx="3032149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21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863716" y="4756739"/>
                <a:ext cx="17876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716" y="4756739"/>
                <a:ext cx="1787669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41" t="-10526" r="-238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03168" y="5276215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168" y="5276215"/>
                <a:ext cx="498855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61598" y="4756739"/>
            <a:ext cx="46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24676" y="404661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21916" y="4057634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916" y="4057634"/>
                <a:ext cx="670376" cy="461665"/>
              </a:xfrm>
              <a:prstGeom prst="rect">
                <a:avLst/>
              </a:prstGeom>
              <a:blipFill rotWithShape="1">
                <a:blip r:embed="rId13"/>
                <a:stretch>
                  <a:fillRect t="-9333" r="-1363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7882976" y="4745681"/>
                <a:ext cx="6703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976" y="4745681"/>
                <a:ext cx="670376" cy="830997"/>
              </a:xfrm>
              <a:prstGeom prst="rect">
                <a:avLst/>
              </a:prstGeom>
              <a:blipFill rotWithShape="1">
                <a:blip r:embed="rId14"/>
                <a:stretch>
                  <a:fillRect t="-5109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67722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6472684" y="5872396"/>
                <a:ext cx="19693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5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84" y="5872396"/>
                <a:ext cx="1969385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4954" t="-10526" r="-31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052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5" grpId="0"/>
      <p:bldP spid="26" grpId="0" animBg="1"/>
      <p:bldP spid="27" grpId="0" animBg="1"/>
      <p:bldP spid="28" grpId="0" animBg="1"/>
      <p:bldP spid="8" grpId="0"/>
      <p:bldP spid="12" grpId="0"/>
      <p:bldP spid="13" grpId="0"/>
      <p:bldP spid="23" grpId="0"/>
      <p:bldP spid="29" grpId="1"/>
      <p:bldP spid="30" grpId="1"/>
      <p:bldP spid="31" grpId="0"/>
      <p:bldP spid="15360" grpId="0"/>
      <p:bldP spid="153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29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9513" y="66858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</a:t>
            </a:r>
            <a:r>
              <a:rPr lang="en-US" sz="2400" dirty="0"/>
              <a:t>3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70528" y="127315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0353" y="166291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93541" y="1269281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3</a:t>
                </a:r>
                <a:r>
                  <a:rPr lang="en-GB" sz="2400" dirty="0" smtClean="0"/>
                  <a:t>)(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541" y="1269281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60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850353" y="4035928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68082" y="4651216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92388" y="4073312"/>
                <a:ext cx="13308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2)</a:t>
                </a:r>
                <a:r>
                  <a:rPr lang="en-GB" sz="2400" baseline="30000" dirty="0" smtClean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388" y="4073312"/>
                <a:ext cx="133081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33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4676" y="5637144"/>
                <a:ext cx="13493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676" y="5637144"/>
                <a:ext cx="134936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24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65137" y="2258936"/>
                <a:ext cx="1380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137" y="2258936"/>
                <a:ext cx="138050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88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364561" y="5596998"/>
                <a:ext cx="14659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5596998"/>
                <a:ext cx="146595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622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28567" y="1187798"/>
            <a:ext cx="8046645" cy="228347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28566" y="3789125"/>
            <a:ext cx="8046645" cy="26940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19481" y="5170633"/>
                <a:ext cx="3032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481" y="5170633"/>
                <a:ext cx="303214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0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47310" y="5595432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10" y="5595432"/>
                <a:ext cx="498855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571354" y="467450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31876" y="513617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82010" y="4665099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010" y="4665099"/>
                <a:ext cx="670376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909"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7810977" y="5155376"/>
                <a:ext cx="6703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977" y="5155376"/>
                <a:ext cx="670376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909" t="-5147" r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1" name="TextBox 15360"/>
              <p:cNvSpPr txBox="1"/>
              <p:nvPr/>
            </p:nvSpPr>
            <p:spPr>
              <a:xfrm>
                <a:off x="7902343" y="2271712"/>
                <a:ext cx="13484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1" name="TextBox 153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343" y="2271712"/>
                <a:ext cx="1348446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75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6364561" y="6037807"/>
                <a:ext cx="19693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6037807"/>
                <a:ext cx="1969385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4644" t="-10526" r="-464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33120" y="1730525"/>
                <a:ext cx="3442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120" y="1730525"/>
                <a:ext cx="3442601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65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54828" y="2817314"/>
                <a:ext cx="209653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828" y="2817314"/>
                <a:ext cx="2096536" cy="830997"/>
              </a:xfrm>
              <a:prstGeom prst="rect">
                <a:avLst/>
              </a:prstGeom>
              <a:blipFill rotWithShape="1">
                <a:blip r:embed="rId15"/>
                <a:stretch>
                  <a:fillRect t="-5882" r="-1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02915" y="224449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915" y="2244490"/>
                <a:ext cx="498855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200899" y="1268859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2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6936" y="1734821"/>
            <a:ext cx="678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extBox 15362"/>
              <p:cNvSpPr txBox="1"/>
              <p:nvPr/>
            </p:nvSpPr>
            <p:spPr>
              <a:xfrm>
                <a:off x="6571354" y="1300145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63" name="TextBox 153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54" y="1300145"/>
                <a:ext cx="670376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7576258" y="1742884"/>
                <a:ext cx="1582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4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258" y="1742884"/>
                <a:ext cx="1582484" cy="461665"/>
              </a:xfrm>
              <a:prstGeom prst="rect">
                <a:avLst/>
              </a:prstGeom>
              <a:blipFill rotWithShape="1">
                <a:blip r:embed="rId18"/>
                <a:stretch>
                  <a:fillRect t="-10526" r="-386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6" name="TextBox 15365"/>
              <p:cNvSpPr txBox="1"/>
              <p:nvPr/>
            </p:nvSpPr>
            <p:spPr>
              <a:xfrm>
                <a:off x="6457569" y="4658292"/>
                <a:ext cx="27238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US" sz="2400" dirty="0"/>
                  <a:t>)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6" name="TextBox 153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569" y="4658292"/>
                <a:ext cx="2723823" cy="461665"/>
              </a:xfrm>
              <a:prstGeom prst="rect">
                <a:avLst/>
              </a:prstGeom>
              <a:blipFill rotWithShape="1">
                <a:blip r:embed="rId19"/>
                <a:stretch>
                  <a:fillRect l="-335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7" name="TextBox 15366"/>
              <p:cNvSpPr txBox="1"/>
              <p:nvPr/>
            </p:nvSpPr>
            <p:spPr>
              <a:xfrm>
                <a:off x="6364561" y="5136171"/>
                <a:ext cx="14061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7" name="TextBox 153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5136171"/>
                <a:ext cx="1406154" cy="461665"/>
              </a:xfrm>
              <a:prstGeom prst="rect">
                <a:avLst/>
              </a:prstGeom>
              <a:blipFill rotWithShape="1">
                <a:blip r:embed="rId20"/>
                <a:stretch>
                  <a:fillRect l="-6494" t="-10667" r="-606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8" name="TextBox 15367"/>
          <p:cNvSpPr txBox="1"/>
          <p:nvPr/>
        </p:nvSpPr>
        <p:spPr>
          <a:xfrm>
            <a:off x="7586663" y="862965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7576258" y="1756495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258" y="1756495"/>
                <a:ext cx="670376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113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15" grpId="0"/>
      <p:bldP spid="16" grpId="0"/>
      <p:bldP spid="17" grpId="0"/>
      <p:bldP spid="18" grpId="0"/>
      <p:bldP spid="19" grpId="0"/>
      <p:bldP spid="25" grpId="0"/>
      <p:bldP spid="26" grpId="0" animBg="1"/>
      <p:bldP spid="28" grpId="0" animBg="1"/>
      <p:bldP spid="12" grpId="0"/>
      <p:bldP spid="23" grpId="0"/>
      <p:bldP spid="29" grpId="0"/>
      <p:bldP spid="30" grpId="0"/>
      <p:bldP spid="31" grpId="0"/>
      <p:bldP spid="15360" grpId="0"/>
      <p:bldP spid="15361" grpId="0"/>
      <p:bldP spid="15362" grpId="0"/>
      <p:bldP spid="4" grpId="0"/>
      <p:bldP spid="10" grpId="0"/>
      <p:bldP spid="20" grpId="0"/>
      <p:bldP spid="21" grpId="0"/>
      <p:bldP spid="24" grpId="0"/>
      <p:bldP spid="15363" grpId="0"/>
      <p:bldP spid="15365" grpId="0"/>
      <p:bldP spid="15366" grpId="0"/>
      <p:bldP spid="15367" grpId="0"/>
      <p:bldP spid="153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2: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8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97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Expand each of these expressions.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50642" y="2424915"/>
                <a:ext cx="12346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45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42" y="2424915"/>
                <a:ext cx="123463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921" t="-10526" r="-544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5(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12)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33010" y="3012470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18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3012470"/>
                <a:ext cx="125226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805" t="-10526" r="-63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70592" y="3643413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3643413"/>
                <a:ext cx="1548822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667" r="-4724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9(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06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33010" y="4274356"/>
                <a:ext cx="1657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30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4274356"/>
                <a:ext cx="165782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5882" t="-10526" r="-441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2)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2)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2)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1354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4) </a:t>
                </a:r>
                <a:r>
                  <a:rPr lang="en-GB" sz="2400" dirty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2)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19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45239" y="4859040"/>
                <a:ext cx="18662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4859040"/>
                <a:ext cx="1866217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5229" t="-10526" r="-29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70592" y="5446595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8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5446595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71153" y="6015712"/>
                <a:ext cx="21579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14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8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153" y="6015712"/>
                <a:ext cx="2157963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4237" t="-10526" r="-169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22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2: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second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3801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3368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47968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04939" y="836712"/>
            <a:ext cx="998233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The reverse process of expanding brackets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is known as </a:t>
            </a:r>
            <a:r>
              <a:rPr lang="en-US" sz="2400" b="1" i="1" dirty="0" err="1" smtClean="0"/>
              <a:t>factorisation</a:t>
            </a:r>
            <a:r>
              <a:rPr lang="en-US" sz="2400" dirty="0" smtClean="0"/>
              <a:t>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Linear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95534" y="3365983"/>
                <a:ext cx="317074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For example: 	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err="1" smtClean="0"/>
                  <a:t>Factorise</a:t>
                </a:r>
                <a:r>
                  <a:rPr lang="en-GB" sz="2400" dirty="0" smtClean="0"/>
                  <a:t> 		8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534" y="3365983"/>
                <a:ext cx="3170740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2885" t="-5147" r="-115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43545" y="2279113"/>
            <a:ext cx="73707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an expression, it is necessary to identify </a:t>
            </a:r>
          </a:p>
          <a:p>
            <a:pPr algn="ctr"/>
            <a:r>
              <a:rPr lang="en-US" sz="2400" dirty="0" smtClean="0"/>
              <a:t>what factors each term has in common. </a:t>
            </a:r>
          </a:p>
          <a:p>
            <a:pPr algn="ctr"/>
            <a:r>
              <a:rPr lang="en-US" sz="2400" dirty="0" smtClean="0"/>
              <a:t>In other words, what ‘goes into’ all the terms?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672064" y="6365394"/>
                <a:ext cx="17975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6365394"/>
                <a:ext cx="17975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0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70954" y="5945921"/>
                <a:ext cx="19223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954" y="5945921"/>
                <a:ext cx="192232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762" t="-10526" r="-63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91894" y="4923673"/>
                <a:ext cx="1458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894" y="4923673"/>
                <a:ext cx="145802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12463" y="4579617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4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99656" y="1766955"/>
            <a:ext cx="8858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When </a:t>
            </a:r>
            <a:r>
              <a:rPr lang="en-US" sz="2400" dirty="0" err="1" smtClean="0"/>
              <a:t>factorised</a:t>
            </a:r>
            <a:r>
              <a:rPr lang="en-US" sz="2400" dirty="0" smtClean="0"/>
              <a:t>, an expression is written as a product of terms.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75350" y="4131508"/>
            <a:ext cx="961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this example, we are looking for the biggest factor of 8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 smtClean="0"/>
              <a:t> and of 12.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261335" y="5594918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s the same as 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79974" y="5517975"/>
                <a:ext cx="36041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a:rPr lang="en-GB" sz="2400" b="0" i="1" dirty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974" y="5517975"/>
                <a:ext cx="360419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52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6672064" y="5301240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682071" y="5301240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011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197017" y="75716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dirty="0"/>
              <a:t>Further </a:t>
            </a:r>
            <a:r>
              <a:rPr lang="en-US" sz="2400" dirty="0" smtClean="0"/>
              <a:t>examples: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Linear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15" y="79179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83937" y="4216177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i="1" dirty="0" err="1" smtClean="0"/>
              <a:t>Factorise</a:t>
            </a:r>
            <a:r>
              <a:rPr lang="en-US" sz="2400" i="1" dirty="0" smtClean="0"/>
              <a:t>:</a:t>
            </a:r>
            <a:r>
              <a:rPr lang="en-GB" sz="2400" i="1" dirty="0" smtClean="0"/>
              <a:t> 		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70693" y="1425506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F</a:t>
            </a:r>
            <a:r>
              <a:rPr lang="en-US" sz="2400" i="1" smtClean="0"/>
              <a:t>actorise</a:t>
            </a:r>
            <a:r>
              <a:rPr lang="en-US" sz="2400" i="1" dirty="0" smtClean="0"/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62640" y="6187596"/>
                <a:ext cx="17975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6187596"/>
                <a:ext cx="17975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50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62640" y="5592965"/>
                <a:ext cx="20928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(3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5592965"/>
                <a:ext cx="209281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373" t="-10526" r="-11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62640" y="4181720"/>
                <a:ext cx="22260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6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/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4181720"/>
                <a:ext cx="2226014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79562" y="1804902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3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07034" y="1419690"/>
                <a:ext cx="13372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6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21 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034" y="1419690"/>
                <a:ext cx="133722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306" t="-10526" r="-45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383937" y="506305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86821" y="5063052"/>
                <a:ext cx="36041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b="0" i="1" dirty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821" y="5063052"/>
                <a:ext cx="360419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51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479562" y="236304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33585" y="2263464"/>
                <a:ext cx="30033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585" y="2263464"/>
                <a:ext cx="300332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623" t="-10526" r="-101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66490" y="3183691"/>
                <a:ext cx="157607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7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490" y="3183691"/>
                <a:ext cx="1576072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5792" t="-5839" r="-2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341287" y="4671167"/>
            <a:ext cx="4564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545983" y="2734069"/>
                <a:ext cx="189827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7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983" y="2734069"/>
                <a:ext cx="1898277" cy="830997"/>
              </a:xfrm>
              <a:prstGeom prst="rect">
                <a:avLst/>
              </a:prstGeom>
              <a:blipFill rotWithShape="1">
                <a:blip r:embed="rId10"/>
                <a:stretch>
                  <a:fillRect l="-5145" t="-5882" r="-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 bwMode="auto">
          <a:xfrm>
            <a:off x="3215681" y="1364236"/>
            <a:ext cx="8208912" cy="2552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215681" y="4076503"/>
            <a:ext cx="8208912" cy="2552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9107034" y="4712623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9166267" y="1979587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10055478" y="1971474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10239681" y="4690548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99311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0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</a:t>
            </a:r>
            <a:r>
              <a:rPr lang="en-US" altLang="en-US" sz="2800" b="1" dirty="0" smtClean="0"/>
              <a:t>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81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5198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Factorise</a:t>
            </a:r>
            <a:r>
              <a:rPr lang="en-US" sz="2400" dirty="0" smtClean="0"/>
              <a:t> each of these expressions.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50642" y="2424915"/>
                <a:ext cx="126829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9(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42" y="2424915"/>
                <a:ext cx="1268296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7692" t="-5882" r="-4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60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33010" y="3012470"/>
                <a:ext cx="12859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3012470"/>
                <a:ext cx="128592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583" t="-10526" r="-616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18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70592" y="3643413"/>
                <a:ext cx="1754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3643413"/>
                <a:ext cx="1754006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667" r="-41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45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06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33010" y="4274356"/>
                <a:ext cx="1576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2)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4274356"/>
                <a:ext cx="157607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178" t="-10526" r="-46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15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73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 8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16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7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7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/>
                  <a:t>3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14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19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45239" y="4859040"/>
                <a:ext cx="14398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4859040"/>
                <a:ext cx="1439818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6780" t="-10526" r="-550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45239" y="5457416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4(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4)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5457416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l="-3175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3010" y="5992925"/>
                <a:ext cx="16979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5992925"/>
                <a:ext cx="1697901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755" t="-10526" r="-467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999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</a:t>
            </a:r>
            <a:r>
              <a:rPr lang="en-US" altLang="en-US" sz="2800" b="1" dirty="0" smtClean="0"/>
              <a:t>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third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Section</a:t>
            </a:r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972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7" y="95245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It is possible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expressions such as: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19431" y="1455434"/>
                <a:ext cx="2201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431" y="1455434"/>
                <a:ext cx="2201565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939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24903" y="1909659"/>
            <a:ext cx="82477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Expressions such as this are called quadratic expressions; </a:t>
            </a:r>
          </a:p>
          <a:p>
            <a:pPr algn="ctr"/>
            <a:r>
              <a:rPr lang="en-US" sz="2400" dirty="0" smtClean="0"/>
              <a:t>they have an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/>
              <a:t>2  </a:t>
            </a:r>
            <a:r>
              <a:rPr lang="en-GB" sz="2400" dirty="0" smtClean="0"/>
              <a:t>term</a:t>
            </a:r>
            <a:r>
              <a:rPr lang="en-US" sz="2400" dirty="0" smtClean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15680" y="4045793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If we now expand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we will get back to </a:t>
                </a:r>
              </a:p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where we started, i.e. </a:t>
                </a:r>
              </a:p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680" y="4045793"/>
                <a:ext cx="8424936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12463" y="5586944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Factorising </a:t>
            </a:r>
            <a:r>
              <a:rPr lang="en-GB" sz="2400" dirty="0" smtClean="0"/>
              <a:t>and</a:t>
            </a:r>
            <a:r>
              <a:rPr lang="en-GB" sz="2400" i="1" dirty="0" smtClean="0"/>
              <a:t> expanding </a:t>
            </a:r>
            <a:r>
              <a:rPr lang="en-GB" sz="2400" dirty="0" smtClean="0"/>
              <a:t>are opposite processes.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42239" y="2664182"/>
                <a:ext cx="360387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 		</a:t>
                </a:r>
              </a:p>
              <a:p>
                <a:pPr algn="ctr"/>
                <a:r>
                  <a:rPr lang="en-GB" sz="2400" dirty="0" smtClean="0"/>
                  <a:t>is factorised to obtain    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239" y="2664182"/>
                <a:ext cx="3603872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2027" t="-4061" r="-2027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2924903" y="952451"/>
            <a:ext cx="8427681" cy="52848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41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</a:t>
                </a:r>
                <a:r>
                  <a:rPr lang="en-US" sz="2400" dirty="0" smtClean="0"/>
                  <a:t>o </a:t>
                </a:r>
                <a:r>
                  <a:rPr lang="en-US" sz="2400" dirty="0" err="1" smtClean="0"/>
                  <a:t>factorise</a:t>
                </a:r>
                <a:r>
                  <a:rPr lang="en-US" sz="2400" dirty="0" smtClean="0"/>
                  <a:t> a quadratic expressions such as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94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819" y="3442962"/>
            <a:ext cx="57928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We now need to find </a:t>
            </a:r>
            <a:r>
              <a:rPr lang="en-GB" sz="2400" i="1" dirty="0" smtClean="0">
                <a:solidFill>
                  <a:schemeClr val="tx1"/>
                </a:solidFill>
              </a:rPr>
              <a:t>two</a:t>
            </a:r>
            <a:r>
              <a:rPr lang="en-GB" sz="2400" dirty="0" smtClean="0">
                <a:solidFill>
                  <a:schemeClr val="tx1"/>
                </a:solidFill>
              </a:rPr>
              <a:t> numbers which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when added together make 5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i="1" dirty="0" smtClean="0">
                <a:solidFill>
                  <a:schemeClr val="tx1"/>
                </a:solidFill>
              </a:rPr>
              <a:t>and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when multiplied together make 6.  	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3490" y="4985212"/>
            <a:ext cx="3816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These two numbers are:	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478750" y="91452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/>
                  <a:t>Note: If </a:t>
                </a:r>
                <a:r>
                  <a:rPr lang="en-GB" sz="1600" dirty="0"/>
                  <a:t>we now expand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2)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3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600" dirty="0" smtClean="0"/>
                  <a:t>we will get back to where we started, i.e.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>
                    <a:solidFill>
                      <a:srgbClr val="FF0000"/>
                    </a:solidFill>
                  </a:rPr>
                  <a:t>					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6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6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942" t="-2206" r="-628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</a:t>
                </a:r>
                <a:r>
                  <a:rPr lang="en-GB" sz="2400" dirty="0" smtClean="0"/>
                  <a:t>e set up a pair of brackets like this: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19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can now factorise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6: 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?)        </a:t>
                </a:r>
                <a:r>
                  <a:rPr lang="en-GB" sz="2400" dirty="0" smtClean="0"/>
                  <a:t>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13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842580" y="380434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218024" y="95659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87024" y="45448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504" t="-9211" r="-4878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6</a:t>
                </a:r>
                <a:r>
                  <a:rPr lang="en-GB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551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48752" y="934382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20596" y="6311985"/>
            <a:ext cx="2186995" cy="47536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" name="Curved Connector 20"/>
          <p:cNvCxnSpPr/>
          <p:nvPr/>
        </p:nvCxnSpPr>
        <p:spPr bwMode="auto">
          <a:xfrm rot="5400000" flipH="1" flipV="1">
            <a:off x="7094952" y="1473284"/>
            <a:ext cx="2665708" cy="2458076"/>
          </a:xfrm>
          <a:prstGeom prst="curvedConnector3">
            <a:avLst>
              <a:gd name="adj1" fmla="val 4442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4" idx="3"/>
            <a:endCxn id="13" idx="2"/>
          </p:cNvCxnSpPr>
          <p:nvPr/>
        </p:nvCxnSpPr>
        <p:spPr bwMode="auto">
          <a:xfrm flipV="1">
            <a:off x="7643212" y="1418263"/>
            <a:ext cx="2752906" cy="3357374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133819" y="4985212"/>
            <a:ext cx="141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  and 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3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8308018" y="5822509"/>
            <a:ext cx="3816424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820332" y="3702288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811494" y="4537583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26120" y="2672367"/>
            <a:ext cx="4081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(Note: if we were to expand the brackets, </a:t>
            </a:r>
          </a:p>
          <a:p>
            <a:r>
              <a:rPr lang="en-GB" sz="1600" dirty="0"/>
              <a:t>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/>
              <a:t> multiplied by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 smtClean="0"/>
              <a:t> </a:t>
            </a:r>
            <a:r>
              <a:rPr lang="en-GB" sz="1600" dirty="0"/>
              <a:t>will give us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1600" baseline="30000" dirty="0" smtClean="0">
                <a:solidFill>
                  <a:srgbClr val="FF0000"/>
                </a:solidFill>
              </a:rPr>
              <a:t>2</a:t>
            </a:r>
            <a:r>
              <a:rPr lang="en-GB" sz="1600" dirty="0" smtClean="0"/>
              <a:t>.)</a:t>
            </a:r>
            <a:endParaRPr lang="en-US" sz="1600" dirty="0"/>
          </a:p>
        </p:txBody>
      </p:sp>
      <p:sp>
        <p:nvSpPr>
          <p:cNvPr id="44" name="Arc 43"/>
          <p:cNvSpPr/>
          <p:nvPr/>
        </p:nvSpPr>
        <p:spPr bwMode="auto">
          <a:xfrm>
            <a:off x="5701635" y="2070877"/>
            <a:ext cx="969102" cy="27520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6679101" y="2193992"/>
            <a:ext cx="14318" cy="289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67622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 animBg="1"/>
      <p:bldP spid="34" grpId="0"/>
      <p:bldP spid="35" grpId="0" animBg="1"/>
      <p:bldP spid="36" grpId="0" animBg="1"/>
      <p:bldP spid="39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14819" y="962449"/>
                <a:ext cx="81614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Here is another example. </a:t>
                </a:r>
                <a:r>
                  <a:rPr lang="en-US" sz="2400" dirty="0" err="1" smtClean="0"/>
                  <a:t>Factorise</a:t>
                </a:r>
                <a:r>
                  <a:rPr lang="en-US" sz="2400" dirty="0" smtClean="0"/>
                  <a:t>:			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 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4819" y="962449"/>
                <a:ext cx="816149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85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14819" y="3442962"/>
                <a:ext cx="579286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We now need to find </a:t>
                </a:r>
                <a:r>
                  <a:rPr lang="en-GB" sz="2400" i="1" dirty="0" smtClean="0">
                    <a:solidFill>
                      <a:schemeClr val="tx1"/>
                    </a:solidFill>
                  </a:rPr>
                  <a:t>two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numbers which </a:t>
                </a:r>
              </a:p>
              <a:p>
                <a:pPr marL="342900" indent="-342900" eaLnBrk="1" hangingPunct="1">
                  <a:buClr>
                    <a:srgbClr val="000000"/>
                  </a:buClr>
                  <a:buSzPct val="100000"/>
                  <a:buFontTx/>
                  <a:buChar char="-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when added together make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9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 smtClean="0">
                    <a:solidFill>
                      <a:schemeClr val="tx1"/>
                    </a:solidFill>
                  </a:rPr>
                  <a:t>and</a:t>
                </a:r>
              </a:p>
              <a:p>
                <a:pPr marL="342900" indent="-342900" eaLnBrk="1" hangingPunct="1">
                  <a:buClr>
                    <a:srgbClr val="000000"/>
                  </a:buClr>
                  <a:buSzPct val="100000"/>
                  <a:buFontTx/>
                  <a:buChar char="-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when multiplied together make 14	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819" y="3442962"/>
                <a:ext cx="5792868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77" t="-6615" r="-631" b="-8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723490" y="4985212"/>
            <a:ext cx="3816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These two numbers are:	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07864" y="957161"/>
                <a:ext cx="736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9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7864" y="957161"/>
                <a:ext cx="736904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0000" r="-82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/>
                  <a:t>Note: If </a:t>
                </a:r>
                <a:r>
                  <a:rPr lang="en-GB" sz="1600" dirty="0"/>
                  <a:t>we now expand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 (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2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600" dirty="0" smtClean="0"/>
                  <a:t>we will get back to where we started, i.e.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>
                    <a:solidFill>
                      <a:srgbClr val="FF0000"/>
                    </a:solidFill>
                  </a:rPr>
                  <a:t>					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14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942" t="-2206" r="-628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7574" y="1397225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</a:t>
                </a:r>
                <a:r>
                  <a:rPr lang="en-GB" sz="2400" dirty="0" smtClean="0"/>
                  <a:t>e set up a pair of brackets like this:</a:t>
                </a:r>
              </a:p>
              <a:p>
                <a:endParaRPr lang="en-GB" sz="2400" dirty="0" smtClean="0"/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1397225"/>
                <a:ext cx="9574333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1019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7574" y="5443999"/>
                <a:ext cx="7288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can now factorise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6: 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   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?)        </a:t>
                </a:r>
                <a:r>
                  <a:rPr lang="en-GB" sz="2400" dirty="0" smtClean="0"/>
                  <a:t>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    (v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5443999"/>
                <a:ext cx="7288308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13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43351" y="3819900"/>
                <a:ext cx="652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9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51" y="3819900"/>
                <a:ext cx="652743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102667" r="-13084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218024" y="95659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14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87485" y="454480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14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682719" y="3782240"/>
                <a:ext cx="2387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9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719" y="3782240"/>
                <a:ext cx="2387192" cy="461665"/>
              </a:xfrm>
              <a:prstGeom prst="rect">
                <a:avLst/>
              </a:prstGeom>
              <a:blipFill rotWithShape="0">
                <a:blip r:embed="rId10"/>
                <a:stretch>
                  <a:fillRect t="-100000" r="-280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98359" y="4557213"/>
                <a:ext cx="24224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14</a:t>
                </a:r>
                <a:r>
                  <a:rPr lang="en-GB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359" y="4557213"/>
                <a:ext cx="2422458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99409" y="955949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749853" y="6308924"/>
            <a:ext cx="2186995" cy="47536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" name="Curved Connector 20"/>
          <p:cNvCxnSpPr/>
          <p:nvPr/>
        </p:nvCxnSpPr>
        <p:spPr bwMode="auto">
          <a:xfrm rot="5400000" flipH="1" flipV="1">
            <a:off x="7271199" y="1669186"/>
            <a:ext cx="2620108" cy="2170318"/>
          </a:xfrm>
          <a:prstGeom prst="curvedConnector3">
            <a:avLst>
              <a:gd name="adj1" fmla="val 474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4" idx="3"/>
            <a:endCxn id="13" idx="2"/>
          </p:cNvCxnSpPr>
          <p:nvPr/>
        </p:nvCxnSpPr>
        <p:spPr bwMode="auto">
          <a:xfrm flipV="1">
            <a:off x="7815194" y="1418263"/>
            <a:ext cx="2666685" cy="3357374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133819" y="4985212"/>
                <a:ext cx="26264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7 </a:t>
                </a:r>
                <a:r>
                  <a:rPr lang="en-GB" sz="2400" dirty="0" smtClean="0"/>
                  <a:t>and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819" y="4985212"/>
                <a:ext cx="2626477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 bwMode="auto">
          <a:xfrm>
            <a:off x="8308018" y="5822509"/>
            <a:ext cx="3816424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666412" y="3702288"/>
            <a:ext cx="2419806" cy="6044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682719" y="4537583"/>
            <a:ext cx="2441723" cy="57442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714819" y="6228953"/>
                <a:ext cx="3206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819" y="6228953"/>
                <a:ext cx="3206327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85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 bwMode="auto">
          <a:xfrm>
            <a:off x="5701635" y="2070877"/>
            <a:ext cx="969102" cy="27520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6679101" y="2193992"/>
            <a:ext cx="14318" cy="289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346231" y="2728845"/>
            <a:ext cx="4081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(Note: if we were to expand the brackets, </a:t>
            </a:r>
            <a:endParaRPr lang="en-GB" sz="1600" dirty="0" smtClean="0"/>
          </a:p>
          <a:p>
            <a:r>
              <a:rPr lang="en-GB" sz="1600" dirty="0" smtClean="0"/>
              <a:t>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/>
              <a:t> multiplied by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 smtClean="0"/>
              <a:t> will </a:t>
            </a:r>
            <a:r>
              <a:rPr lang="en-GB" sz="1600" dirty="0"/>
              <a:t>give us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1600" dirty="0" smtClean="0"/>
              <a:t>.)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2789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 animBg="1"/>
      <p:bldP spid="34" grpId="0"/>
      <p:bldP spid="35" grpId="0" animBg="1"/>
      <p:bldP spid="36" grpId="0" animBg="1"/>
      <p:bldP spid="39" grpId="0" animBg="1"/>
      <p:bldP spid="22" grpId="0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6" y="766656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It is also possible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expressions such as: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868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63952" y="1268500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2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268500"/>
                <a:ext cx="2408352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51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67413" y="1640139"/>
            <a:ext cx="5330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Note: we </a:t>
            </a:r>
            <a:r>
              <a:rPr lang="en-US" sz="2400" i="1" dirty="0" smtClean="0"/>
              <a:t>now</a:t>
            </a:r>
            <a:r>
              <a:rPr lang="en-US" sz="2400" dirty="0" smtClean="0"/>
              <a:t> have more than one </a:t>
            </a:r>
            <a:r>
              <a:rPr lang="en-GB" sz="2400" dirty="0" smtClean="0"/>
              <a:t>a</a:t>
            </a:r>
            <a:r>
              <a:rPr lang="en-GB" sz="2400" baseline="30000" dirty="0" smtClean="0"/>
              <a:t>2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52010" y="3919291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But how do we find the missing numbers?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6032" y="3250918"/>
            <a:ext cx="297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will give us the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22815" y="2142923"/>
                <a:ext cx="78996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still set up a pair of brackets, but now they will look like: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  (2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   </a:t>
                </a:r>
              </a:p>
              <a:p>
                <a:r>
                  <a:rPr lang="en-GB" sz="2400" dirty="0" smtClean="0"/>
                  <a:t>This is because, when expanded,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815" y="2142923"/>
                <a:ext cx="789962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235" t="-2724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4475317"/>
            <a:ext cx="89627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can use </a:t>
            </a:r>
            <a:r>
              <a:rPr lang="en-US" sz="2400" dirty="0"/>
              <a:t>a ‘trial and improvement method</a:t>
            </a:r>
            <a:r>
              <a:rPr lang="en-US" sz="2400" dirty="0" smtClean="0"/>
              <a:t>’ called the</a:t>
            </a:r>
          </a:p>
          <a:p>
            <a:r>
              <a:rPr lang="en-US" sz="2400" dirty="0" smtClean="0"/>
              <a:t> ‘cross method’.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Note: Sometimes a few trials are necessary before we get a ‘hit’.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2815" y="5553220"/>
            <a:ext cx="4806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next slide shows the solution.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149" y="1274456"/>
            <a:ext cx="689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279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41516" y="826774"/>
            <a:ext cx="366610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</a:t>
            </a:r>
            <a:r>
              <a:rPr lang="en-US" sz="2400" dirty="0" smtClean="0"/>
              <a:t>1: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1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69836" y="826774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36" y="826774"/>
                <a:ext cx="2408352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266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919366" y="809509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</a:t>
            </a:r>
            <a:r>
              <a:rPr lang="en-GB" sz="2400" dirty="0" smtClean="0"/>
              <a:t>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 smtClean="0">
                <a:solidFill>
                  <a:srgbClr val="0070C0"/>
                </a:solidFill>
              </a:rPr>
              <a:t>2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8064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5274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52743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8579" r="-12963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dirty="0"/>
                  <a:t>We </a:t>
                </a:r>
                <a:r>
                  <a:rPr lang="en-GB" sz="1400" dirty="0" smtClean="0"/>
                  <a:t>then write </a:t>
                </a:r>
                <a:r>
                  <a:rPr lang="en-GB" sz="1400" dirty="0"/>
                  <a:t>two terms which can </a:t>
                </a:r>
                <a:endParaRPr lang="en-GB" sz="14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i="1" dirty="0" smtClean="0">
                    <a:solidFill>
                      <a:schemeClr val="accent2"/>
                    </a:solidFill>
                  </a:rPr>
                  <a:t>multiply</a:t>
                </a:r>
                <a:r>
                  <a:rPr lang="en-GB" sz="1400" dirty="0" smtClean="0"/>
                  <a:t> to </a:t>
                </a:r>
                <a:r>
                  <a:rPr lang="en-GB" sz="1400" dirty="0"/>
                  <a:t>make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 5 </a:t>
                </a:r>
                <a:r>
                  <a:rPr lang="en-GB" sz="1400" dirty="0"/>
                  <a:t>in the </a:t>
                </a:r>
                <a:r>
                  <a:rPr lang="en-GB" sz="1400" dirty="0" smtClean="0"/>
                  <a:t>second </a:t>
                </a:r>
                <a:r>
                  <a:rPr lang="en-GB" sz="1400" dirty="0"/>
                  <a:t>column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515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814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766" y="845969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346878" y="8558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9061030" y="4560157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/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If the sum matches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9488" y="839509"/>
            <a:ext cx="613666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9044014" y="45601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625975" y="5257559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then we have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simply populate the brackets, by reading across the rows, as so: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1) 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47" t="-10667" r="-148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49068" y="3026436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068" y="3026436"/>
                <a:ext cx="231986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93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45144" y="3755305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5</a:t>
            </a:r>
            <a:r>
              <a:rPr lang="en-GB" sz="2400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93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36802" y="839508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9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44014" y="458323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9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06444" y="814039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aseline="30000" dirty="0" smtClean="0">
                <a:solidFill>
                  <a:srgbClr val="0070C0"/>
                </a:solidFill>
              </a:rPr>
              <a:t>2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21227" y="839507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1227" y="839507"/>
                <a:ext cx="670376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9333" r="-1272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492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1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2: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/>
                  <a:t>2</a:t>
                </a:r>
                <a:r>
                  <a:rPr lang="en-GB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20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47149" y="825217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</a:t>
            </a:r>
            <a:r>
              <a:rPr lang="en-GB" sz="2400" dirty="0" smtClean="0"/>
              <a:t>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chemeClr val="accent2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2"/>
                    </a:solidFill>
                  </a:rPr>
                  <a:t>  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9901" t="-38579" r="-1386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chemeClr val="accent2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30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1181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81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endParaRPr lang="en-US" sz="2400" dirty="0"/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661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NOT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242612" y="5256241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we have NOT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Don</a:t>
            </a:r>
            <a:r>
              <a:rPr lang="uk-UA" sz="1400" dirty="0" smtClean="0"/>
              <a:t>’</a:t>
            </a:r>
            <a:r>
              <a:rPr lang="en-US" sz="1400" dirty="0" smtClean="0"/>
              <a:t>t worry! We simply need to try again. </a:t>
            </a:r>
            <a:endParaRPr lang="en-US" sz="1400" dirty="0"/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33112" y="812797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17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65528" y="456015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0136" y="800378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420819" y="800379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819" y="800379"/>
                <a:ext cx="670376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r="-1363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457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2 continued</a:t>
            </a:r>
            <a:r>
              <a:rPr lang="is-IS" sz="2400" dirty="0" smtClean="0"/>
              <a:t>…</a:t>
            </a:r>
            <a:endParaRPr lang="en-US" sz="2400" dirty="0" smtClean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39" y="826061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/>
                  <a:t>2</a:t>
                </a:r>
                <a:r>
                  <a:rPr lang="en-GB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39" y="826061"/>
                <a:ext cx="253498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20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>
                <a:solidFill>
                  <a:srgbClr val="0070C0"/>
                </a:solidFill>
              </a:rPr>
              <a:t> </a:t>
            </a:r>
            <a:r>
              <a:rPr lang="en-GB" sz="1400" dirty="0" smtClean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7643" y="3028457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9901" t="-38579" r="-1386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rgbClr val="0070C0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81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15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47033" y="2822189"/>
                <a:ext cx="77938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033" y="2822189"/>
                <a:ext cx="779381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82" r="-11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17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</a:t>
            </a:r>
            <a:r>
              <a:rPr lang="en-US" sz="1400" smtClean="0"/>
              <a:t>we HAVE </a:t>
            </a:r>
            <a:r>
              <a:rPr lang="en-US" sz="1400" dirty="0" smtClean="0"/>
              <a:t>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693305" y="6302008"/>
                <a:ext cx="2659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1) (2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05" y="6302008"/>
                <a:ext cx="265970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59" t="-10526" r="-114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32831" y="3040084"/>
                <a:ext cx="2260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 1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831" y="3040084"/>
                <a:ext cx="226055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32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48667" y="3755305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5</a:t>
            </a:r>
            <a:r>
              <a:rPr lang="en-GB" sz="2400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7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22309" y="826060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17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900794" y="4572271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17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5635" y="835918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39598" y="831467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598" y="831467"/>
                <a:ext cx="670376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9211" r="-1363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692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3: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2" y="129704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</a:t>
                </a:r>
                <a:r>
                  <a:rPr lang="en-GB" sz="2400" dirty="0" smtClean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65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04670" y="825217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 using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chemeClr val="accent2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8579" r="-1363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chemeClr val="accent2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18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68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11256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1125629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760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429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642954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22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683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418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Nope! The sum does NOT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62815" y="856510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0" y="4572272"/>
            <a:ext cx="1101271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743051" y="5255944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we have NOT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Don</a:t>
            </a:r>
            <a:r>
              <a:rPr lang="uk-UA" sz="1400" dirty="0" smtClean="0"/>
              <a:t>’</a:t>
            </a:r>
            <a:r>
              <a:rPr lang="en-US" sz="1400" dirty="0" smtClean="0"/>
              <a:t>t worry! We simply need to try again. </a:t>
            </a:r>
            <a:endParaRPr lang="en-US" sz="1400" dirty="0"/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532980" y="81625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980" y="816257"/>
                <a:ext cx="978153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68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891977" y="4561530"/>
                <a:ext cx="9605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22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977" y="4561530"/>
                <a:ext cx="960519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10526" r="-891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052757" y="828482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61627" y="811354"/>
                <a:ext cx="7569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627" y="811354"/>
                <a:ext cx="75693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806" t="-9211" r="-1129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654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3 continued</a:t>
            </a:r>
            <a:r>
              <a:rPr lang="is-IS" sz="2400" dirty="0" smtClean="0"/>
              <a:t>…</a:t>
            </a:r>
            <a:endParaRPr lang="en-US" sz="2400" dirty="0" smtClean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41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>
                <a:solidFill>
                  <a:srgbClr val="0070C0"/>
                </a:solidFill>
              </a:rPr>
              <a:t> </a:t>
            </a:r>
            <a:r>
              <a:rPr lang="en-GB" sz="1400" dirty="0" smtClean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3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3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553" r="-1363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rgbClr val="0070C0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8066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806631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39" r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2" y="2764093"/>
                <a:ext cx="17263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2" y="2764093"/>
                <a:ext cx="1726328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9306" y="821974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699728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942809" y="4591600"/>
            <a:ext cx="875127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</a:t>
            </a:r>
            <a:r>
              <a:rPr lang="en-US" sz="1400" smtClean="0"/>
              <a:t>we HAVE </a:t>
            </a:r>
            <a:r>
              <a:rPr lang="en-US" sz="1400" dirty="0" smtClean="0"/>
              <a:t>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3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4) (2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76" t="-10526" r="-500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32831" y="3038526"/>
                <a:ext cx="2316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831" y="3038526"/>
                <a:ext cx="231666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21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4" name="TextBox 15373"/>
              <p:cNvSpPr txBox="1"/>
              <p:nvPr/>
            </p:nvSpPr>
            <p:spPr>
              <a:xfrm>
                <a:off x="6035563" y="3779071"/>
                <a:ext cx="2387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4" name="TextBox 153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563" y="3779071"/>
                <a:ext cx="238719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82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406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TextBox 15375"/>
              <p:cNvSpPr txBox="1"/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6" name="TextBox 153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4145" t="-10526" r="-233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514094" y="82628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94" y="826287"/>
                <a:ext cx="978153" cy="461665"/>
              </a:xfrm>
              <a:prstGeom prst="rect">
                <a:avLst/>
              </a:prstGeom>
              <a:blipFill rotWithShape="1">
                <a:blip r:embed="rId14"/>
                <a:stretch>
                  <a:fillRect t="-10667" r="-687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883160" y="4562256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0" y="4562256"/>
                <a:ext cx="910827" cy="461665"/>
              </a:xfrm>
              <a:prstGeom prst="rect">
                <a:avLst/>
              </a:prstGeom>
              <a:blipFill rotWithShape="1">
                <a:blip r:embed="rId15"/>
                <a:stretch>
                  <a:fillRect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039725" y="841557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401784" y="817247"/>
                <a:ext cx="8139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784" y="817247"/>
                <a:ext cx="813967" cy="461665"/>
              </a:xfrm>
              <a:prstGeom prst="rect">
                <a:avLst/>
              </a:prstGeom>
              <a:blipFill rotWithShape="1">
                <a:blip r:embed="rId16"/>
                <a:stretch>
                  <a:fillRect t="-9211" r="-373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447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025519" y="88391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err="1" smtClean="0"/>
              <a:t>Factorising</a:t>
            </a:r>
            <a:r>
              <a:rPr lang="en-US" sz="2400" dirty="0" smtClean="0"/>
              <a:t> quadratic expressions takes plenty of </a:t>
            </a:r>
            <a:r>
              <a:rPr lang="en-US" sz="2400" dirty="0" err="1" smtClean="0"/>
              <a:t>practise</a:t>
            </a:r>
            <a:r>
              <a:rPr lang="en-US" sz="2400" dirty="0" smtClean="0"/>
              <a:t>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0" y="10677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6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 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blipFill>
                <a:blip r:embed="rId3"/>
                <a:stretch>
                  <a:fillRect t="-10526" r="-112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58693" y="1336234"/>
            <a:ext cx="6295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 more you do – the easier </a:t>
            </a:r>
            <a:r>
              <a:rPr lang="en-GB" sz="2400" smtClean="0"/>
              <a:t>it will become!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36533" y="4012619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In special circumstances, there is one very important result.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And remember – it is often a good idea to check the answers you obtain by expanding the brackets: </a:t>
                </a:r>
              </a:p>
              <a:p>
                <a:endParaRPr lang="en-GB" sz="2400" dirty="0" smtClean="0"/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  (3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57" t="-2713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4685588"/>
            <a:ext cx="780123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 is known as the ‘</a:t>
            </a:r>
            <a:r>
              <a:rPr lang="en-US" sz="2400" i="1" dirty="0" smtClean="0"/>
              <a:t>difference between two squares</a:t>
            </a:r>
            <a:r>
              <a:rPr lang="en-US" sz="2400" dirty="0" smtClean="0"/>
              <a:t>’ and </a:t>
            </a:r>
          </a:p>
          <a:p>
            <a:r>
              <a:rPr lang="en-US" sz="2400" dirty="0" smtClean="0"/>
              <a:t>can be used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some expressions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22815" y="5809606"/>
            <a:ext cx="377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next slide shows how.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48469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dirty="0" smtClean="0"/>
                  <a:t>You may know that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0" t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48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23244" y="6096013"/>
                <a:ext cx="29004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5)(2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5)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244" y="6096013"/>
                <a:ext cx="2900474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25519" y="4654888"/>
            <a:ext cx="7544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 expression is a </a:t>
            </a:r>
            <a:r>
              <a:rPr lang="en-GB" sz="2400" i="1" dirty="0" smtClean="0"/>
              <a:t>difference </a:t>
            </a:r>
            <a:r>
              <a:rPr lang="en-GB" sz="2400" dirty="0" smtClean="0"/>
              <a:t>of </a:t>
            </a:r>
            <a:r>
              <a:rPr lang="en-GB" sz="2400" i="1" dirty="0" smtClean="0"/>
              <a:t>two squares</a:t>
            </a:r>
            <a:r>
              <a:rPr lang="en-GB" sz="2400" dirty="0" smtClean="0"/>
              <a:t>, </a:t>
            </a:r>
            <a:r>
              <a:rPr lang="en-GB" sz="2400" dirty="0"/>
              <a:t>namely</a:t>
            </a:r>
            <a:endParaRPr lang="en-GB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102636" y="3230948"/>
            <a:ext cx="8748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We can use this result, </a:t>
            </a:r>
            <a:r>
              <a:rPr lang="en-GB" sz="2400" i="1" dirty="0" smtClean="0"/>
              <a:t>in reverse</a:t>
            </a:r>
            <a:r>
              <a:rPr lang="en-GB" sz="2400" dirty="0" smtClean="0"/>
              <a:t>, to help us factorise some expressions, i.e.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This result is known as the </a:t>
                </a:r>
                <a:r>
                  <a:rPr lang="en-US" sz="2400" dirty="0"/>
                  <a:t>‘</a:t>
                </a:r>
                <a:r>
                  <a:rPr lang="en-US" sz="2400" i="1" dirty="0"/>
                  <a:t>difference between two squares</a:t>
                </a:r>
                <a:r>
                  <a:rPr lang="en-US" sz="2400" dirty="0"/>
                  <a:t>’ </a:t>
                </a:r>
                <a:endParaRPr lang="en-US" sz="2400" dirty="0" smtClean="0"/>
              </a:p>
              <a:p>
                <a:r>
                  <a:rPr lang="en-GB" sz="2400" dirty="0" smtClean="0"/>
                  <a:t>For example: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 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16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endParaRPr lang="en-GB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45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Now look at:	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		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25</a:t>
                </a:r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235" t="-10667" r="-1043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5735960" y="772348"/>
            <a:ext cx="3672408" cy="8109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3132" y="5088373"/>
            <a:ext cx="4458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   (2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>
                <a:solidFill>
                  <a:schemeClr val="accent2"/>
                </a:solidFill>
              </a:rPr>
              <a:t>)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r>
              <a:rPr lang="en-GB" sz="2400" dirty="0" smtClean="0">
                <a:solidFill>
                  <a:schemeClr val="accent2"/>
                </a:solidFill>
              </a:rPr>
              <a:t>  and  5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25	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89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102636" y="5570813"/>
            <a:ext cx="4600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nd can be </a:t>
            </a:r>
            <a:r>
              <a:rPr lang="en-US" sz="2400" dirty="0" err="1" smtClean="0"/>
              <a:t>factorised</a:t>
            </a:r>
            <a:r>
              <a:rPr lang="en-US" sz="2400" dirty="0" smtClean="0"/>
              <a:t> as below: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16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708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23" grpId="0"/>
      <p:bldP spid="6" grpId="0" animBg="1"/>
      <p:bldP spid="10" grpId="0"/>
      <p:bldP spid="12" grpId="0"/>
      <p:bldP spid="13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170" y="0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88088" y="3409446"/>
                <a:ext cx="3243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9     3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     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3409446"/>
                <a:ext cx="324351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r="-94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72263" y="5615012"/>
                <a:ext cx="571771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And </a:t>
                </a:r>
                <a:r>
                  <a:rPr lang="en-GB" sz="2400" dirty="0" smtClean="0"/>
                  <a:t>one more: </a:t>
                </a:r>
                <a:r>
                  <a:rPr lang="en-GB" sz="2400" dirty="0"/>
                  <a:t>				</a:t>
                </a:r>
                <a:r>
                  <a:rPr lang="en-GB" sz="2400" dirty="0" smtClean="0"/>
                  <a:t>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49</a:t>
                </a:r>
              </a:p>
              <a:p>
                <a:r>
                  <a:rPr lang="en-GB" sz="1600" dirty="0" smtClean="0"/>
                  <a:t>(remember 1 is a square number!!)</a:t>
                </a:r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263" y="5615012"/>
                <a:ext cx="5717719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1706" t="-6034" r="-426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25580" y="1562376"/>
                <a:ext cx="874809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First look to see if both terms are ‘</a:t>
                </a:r>
                <a:r>
                  <a:rPr lang="en-GB" sz="2400" i="1" dirty="0" smtClean="0"/>
                  <a:t>squares</a:t>
                </a:r>
                <a:r>
                  <a:rPr lang="en-GB" sz="2400" dirty="0" smtClean="0"/>
                  <a:t>’.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Answer: Yes		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/>
                  <a:t>and 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Now check to see whether they are being subtracted (i.e. a ‘</a:t>
                </a:r>
                <a:r>
                  <a:rPr lang="en-GB" sz="2400" i="1" dirty="0" smtClean="0"/>
                  <a:t>difference’</a:t>
                </a:r>
                <a:r>
                  <a:rPr lang="en-GB" sz="2400" dirty="0" smtClean="0"/>
                  <a:t> is being sought). 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Answer: Yes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Now you can factorise easily: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580" y="1562376"/>
                <a:ext cx="8748099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1115" t="-1847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91859" y="914183"/>
                <a:ext cx="87480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Another example: 		9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81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9" y="914183"/>
                <a:ext cx="874809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1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(4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6) (4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2189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44380" y="6053696"/>
                <a:ext cx="22295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7)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380" y="6053696"/>
                <a:ext cx="222958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098" t="-9211" r="-245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99630" y="3399408"/>
                <a:ext cx="31422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) (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3399408"/>
                <a:ext cx="314220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913" t="-10667" r="-194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91859" y="4267297"/>
                <a:ext cx="60607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And another </a:t>
                </a:r>
                <a:r>
                  <a:rPr lang="en-GB" sz="2400" dirty="0"/>
                  <a:t>example: 		</a:t>
                </a:r>
                <a:r>
                  <a:rPr lang="en-GB" sz="2400" dirty="0" smtClean="0"/>
                  <a:t>		16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36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9" y="4267297"/>
                <a:ext cx="606076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610" t="-9211" r="-40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4309" y="953628"/>
                <a:ext cx="44755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309" y="953628"/>
                <a:ext cx="447558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322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6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4: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8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55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Factorise</a:t>
            </a:r>
            <a:r>
              <a:rPr lang="en-US" sz="2400" dirty="0" smtClean="0"/>
              <a:t> each of these quadratic expressions.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08335" y="2381318"/>
                <a:ext cx="121058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2381318"/>
                <a:ext cx="1210588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7538" t="-5882" r="-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03879" y="3620281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3620281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14336" y="2970795"/>
                <a:ext cx="28095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 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336" y="2970795"/>
                <a:ext cx="28095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2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99514" y="3656584"/>
                <a:ext cx="20938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514" y="3656584"/>
                <a:ext cx="209384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665" t="-10526" r="-349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</m:oMath>
                </a14:m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7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108335" y="4275067"/>
                <a:ext cx="20938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4275067"/>
                <a:ext cx="209384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60" t="-10526" r="-348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27716" y="4308819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20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716" y="4308819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91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03879" y="4934180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81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4934180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02247" y="5534023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100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247" y="5534023"/>
                <a:ext cx="3599310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677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03879" y="6097482"/>
                <a:ext cx="47460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9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6097482"/>
                <a:ext cx="4746072" cy="830997"/>
              </a:xfrm>
              <a:prstGeom prst="rect">
                <a:avLst/>
              </a:prstGeom>
              <a:blipFill rotWithShape="1">
                <a:blip r:embed="rId13"/>
                <a:stretch>
                  <a:fillRect l="-2057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08335" y="4838579"/>
                <a:ext cx="21643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9)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9)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4838579"/>
                <a:ext cx="2164375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4225" t="-10667" r="-197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114336" y="5462048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10) (2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10)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336" y="5462048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l="-2976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17312" y="6051315"/>
                <a:ext cx="2454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1)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5)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312" y="6051315"/>
                <a:ext cx="2454005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3980" t="-9333" r="-1990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04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4: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912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</a:t>
            </a:r>
            <a:r>
              <a:rPr lang="en-US" altLang="en-US" sz="2400"/>
              <a:t>the </a:t>
            </a:r>
            <a:r>
              <a:rPr lang="en-US" altLang="en-US" sz="2400" b="1" smtClean="0"/>
              <a:t>fourth </a:t>
            </a:r>
            <a:r>
              <a:rPr lang="en-US" altLang="en-US" sz="2400" b="1" dirty="0" smtClean="0"/>
              <a:t>and last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131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29531</TotalTime>
  <Words>4350</Words>
  <Application>Microsoft Office PowerPoint</Application>
  <PresentationFormat>Widescreen</PresentationFormat>
  <Paragraphs>783</Paragraphs>
  <Slides>37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MS PGothic</vt:lpstr>
      <vt:lpstr>MS PGothic</vt:lpstr>
      <vt:lpstr>Arial</vt:lpstr>
      <vt:lpstr>Calibri</vt:lpstr>
      <vt:lpstr>Cambria Math</vt:lpstr>
      <vt:lpstr>Times New Roman</vt:lpstr>
      <vt:lpstr>Alapértelmezett terv</vt:lpstr>
      <vt:lpstr>Supporting and Enhancing Mathematics and Statistics UNIT: Simultaneous Linear Equations and Factorisation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710</cp:revision>
  <cp:lastPrinted>2016-10-17T08:47:54Z</cp:lastPrinted>
  <dcterms:created xsi:type="dcterms:W3CDTF">2012-10-10T19:07:13Z</dcterms:created>
  <dcterms:modified xsi:type="dcterms:W3CDTF">2021-03-10T15:51:00Z</dcterms:modified>
</cp:coreProperties>
</file>