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4"/>
  </p:sldMasterIdLst>
  <p:notesMasterIdLst>
    <p:notesMasterId r:id="rId34"/>
  </p:notesMasterIdLst>
  <p:handoutMasterIdLst>
    <p:handoutMasterId r:id="rId35"/>
  </p:handoutMasterIdLst>
  <p:sldIdLst>
    <p:sldId id="355" r:id="rId5"/>
    <p:sldId id="356" r:id="rId6"/>
    <p:sldId id="357" r:id="rId7"/>
    <p:sldId id="414" r:id="rId8"/>
    <p:sldId id="415" r:id="rId9"/>
    <p:sldId id="372" r:id="rId10"/>
    <p:sldId id="369" r:id="rId11"/>
    <p:sldId id="392" r:id="rId12"/>
    <p:sldId id="391" r:id="rId13"/>
    <p:sldId id="395" r:id="rId14"/>
    <p:sldId id="371" r:id="rId15"/>
    <p:sldId id="397" r:id="rId16"/>
    <p:sldId id="396" r:id="rId17"/>
    <p:sldId id="374" r:id="rId18"/>
    <p:sldId id="416" r:id="rId19"/>
    <p:sldId id="398" r:id="rId20"/>
    <p:sldId id="384" r:id="rId21"/>
    <p:sldId id="400" r:id="rId22"/>
    <p:sldId id="417" r:id="rId23"/>
    <p:sldId id="401" r:id="rId24"/>
    <p:sldId id="418" r:id="rId25"/>
    <p:sldId id="403" r:id="rId26"/>
    <p:sldId id="419" r:id="rId27"/>
    <p:sldId id="404" r:id="rId28"/>
    <p:sldId id="420" r:id="rId29"/>
    <p:sldId id="411" r:id="rId30"/>
    <p:sldId id="408" r:id="rId31"/>
    <p:sldId id="421" r:id="rId32"/>
    <p:sldId id="409" r:id="rId33"/>
  </p:sldIdLst>
  <p:sldSz cx="12192000" cy="6858000"/>
  <p:notesSz cx="6858000" cy="9144000"/>
  <p:defaultTextStyle>
    <a:defPPr>
      <a:defRPr lang="en-GB"/>
    </a:defPPr>
    <a:lvl1pPr algn="l" defTabSz="449263" rtl="0" eaLnBrk="0" fontAlgn="base" hangingPunct="0">
      <a:spcBef>
        <a:spcPct val="0"/>
      </a:spcBef>
      <a:spcAft>
        <a:spcPct val="0"/>
      </a:spcAft>
      <a:defRPr sz="2000" kern="1200">
        <a:solidFill>
          <a:schemeClr val="tx1"/>
        </a:solidFill>
        <a:latin typeface="Arial" panose="020B0604020202020204" pitchFamily="34" charset="0"/>
        <a:ea typeface="ＭＳ Ｐゴシック" panose="020B0600070205080204" pitchFamily="34" charset="-128"/>
        <a:cs typeface="+mn-cs"/>
      </a:defRPr>
    </a:lvl1pPr>
    <a:lvl2pPr marL="742950" indent="-285750" algn="l" defTabSz="449263" rtl="0" eaLnBrk="0" fontAlgn="base" hangingPunct="0">
      <a:spcBef>
        <a:spcPct val="0"/>
      </a:spcBef>
      <a:spcAft>
        <a:spcPct val="0"/>
      </a:spcAft>
      <a:defRPr sz="2000" kern="1200">
        <a:solidFill>
          <a:schemeClr val="tx1"/>
        </a:solidFill>
        <a:latin typeface="Arial" panose="020B0604020202020204" pitchFamily="34" charset="0"/>
        <a:ea typeface="ＭＳ Ｐゴシック" panose="020B0600070205080204" pitchFamily="34" charset="-128"/>
        <a:cs typeface="+mn-cs"/>
      </a:defRPr>
    </a:lvl2pPr>
    <a:lvl3pPr marL="1143000" indent="-228600" algn="l" defTabSz="449263" rtl="0" eaLnBrk="0" fontAlgn="base" hangingPunct="0">
      <a:spcBef>
        <a:spcPct val="0"/>
      </a:spcBef>
      <a:spcAft>
        <a:spcPct val="0"/>
      </a:spcAft>
      <a:defRPr sz="2000" kern="1200">
        <a:solidFill>
          <a:schemeClr val="tx1"/>
        </a:solidFill>
        <a:latin typeface="Arial" panose="020B0604020202020204" pitchFamily="34" charset="0"/>
        <a:ea typeface="ＭＳ Ｐゴシック" panose="020B0600070205080204" pitchFamily="34" charset="-128"/>
        <a:cs typeface="+mn-cs"/>
      </a:defRPr>
    </a:lvl3pPr>
    <a:lvl4pPr marL="1600200" indent="-228600" algn="l" defTabSz="449263" rtl="0" eaLnBrk="0" fontAlgn="base" hangingPunct="0">
      <a:spcBef>
        <a:spcPct val="0"/>
      </a:spcBef>
      <a:spcAft>
        <a:spcPct val="0"/>
      </a:spcAft>
      <a:defRPr sz="2000" kern="1200">
        <a:solidFill>
          <a:schemeClr val="tx1"/>
        </a:solidFill>
        <a:latin typeface="Arial" panose="020B0604020202020204" pitchFamily="34" charset="0"/>
        <a:ea typeface="ＭＳ Ｐゴシック" panose="020B0600070205080204" pitchFamily="34" charset="-128"/>
        <a:cs typeface="+mn-cs"/>
      </a:defRPr>
    </a:lvl4pPr>
    <a:lvl5pPr marL="2057400" indent="-228600" algn="l" defTabSz="449263" rtl="0" eaLnBrk="0" fontAlgn="base" hangingPunct="0">
      <a:spcBef>
        <a:spcPct val="0"/>
      </a:spcBef>
      <a:spcAft>
        <a:spcPct val="0"/>
      </a:spcAft>
      <a:defRPr sz="2000"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sz="2000"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sz="2000"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sz="2000"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sz="2000"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xmlns="">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6"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DFE3E5"/>
    <a:srgbClr val="FF0000"/>
    <a:srgbClr val="C6CDD1"/>
    <a:srgbClr val="000000"/>
    <a:srgbClr val="8B8B8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220"/>
    <p:restoredTop sz="94808"/>
  </p:normalViewPr>
  <p:slideViewPr>
    <p:cSldViewPr>
      <p:cViewPr varScale="1">
        <p:scale>
          <a:sx n="103" d="100"/>
          <a:sy n="103" d="100"/>
        </p:scale>
        <p:origin x="-630" y="-90"/>
      </p:cViewPr>
      <p:guideLst>
        <p:guide orient="horz" pos="2160"/>
        <p:guide pos="3840"/>
      </p:guideLst>
    </p:cSldViewPr>
  </p:slideViewPr>
  <p:outlineViewPr>
    <p:cViewPr varScale="1">
      <p:scale>
        <a:sx n="170" d="200"/>
        <a:sy n="170" d="200"/>
      </p:scale>
      <p:origin x="0" y="0"/>
    </p:cViewPr>
  </p:outlineViewPr>
  <p:notesTextViewPr>
    <p:cViewPr>
      <p:scale>
        <a:sx n="100" d="100"/>
        <a:sy n="100" d="100"/>
      </p:scale>
      <p:origin x="0" y="0"/>
    </p:cViewPr>
  </p:notesTextViewPr>
  <p:sorterViewPr>
    <p:cViewPr>
      <p:scale>
        <a:sx n="80" d="100"/>
        <a:sy n="80" d="100"/>
      </p:scale>
      <p:origin x="0" y="0"/>
    </p:cViewPr>
  </p:sorterViewPr>
  <p:notesViewPr>
    <p:cSldViewPr>
      <p:cViewPr varScale="1">
        <p:scale>
          <a:sx n="59" d="100"/>
          <a:sy n="59" d="100"/>
        </p:scale>
        <p:origin x="-1752" y="-7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4034" name="Rectangle 2"/>
          <p:cNvSpPr>
            <a:spLocks noGrp="1" noChangeArrowheads="1"/>
          </p:cNvSpPr>
          <p:nvPr>
            <p:ph type="hdr" sz="quarter"/>
          </p:nvPr>
        </p:nvSpPr>
        <p:spPr bwMode="auto">
          <a:xfrm>
            <a:off x="0"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0" hangingPunct="0">
              <a:buClr>
                <a:srgbClr val="000000"/>
              </a:buClr>
              <a:buSzPct val="100000"/>
              <a:buFont typeface="Times New Roman" charset="0"/>
              <a:buNone/>
              <a:defRPr sz="1200">
                <a:latin typeface="Arial" charset="0"/>
                <a:ea typeface="ＭＳ Ｐゴシック" charset="0"/>
                <a:cs typeface="ＭＳ Ｐゴシック" charset="0"/>
              </a:defRPr>
            </a:lvl1pPr>
          </a:lstStyle>
          <a:p>
            <a:pPr>
              <a:defRPr/>
            </a:pPr>
            <a:endParaRPr lang="en-US"/>
          </a:p>
        </p:txBody>
      </p:sp>
      <p:sp>
        <p:nvSpPr>
          <p:cNvPr id="44035" name="Rectangle 3"/>
          <p:cNvSpPr>
            <a:spLocks noGrp="1" noChangeArrowheads="1"/>
          </p:cNvSpPr>
          <p:nvPr>
            <p:ph type="dt" sz="quarter" idx="1"/>
          </p:nvPr>
        </p:nvSpPr>
        <p:spPr bwMode="auto">
          <a:xfrm>
            <a:off x="3884613"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0" hangingPunct="0">
              <a:buClr>
                <a:srgbClr val="000000"/>
              </a:buClr>
              <a:buSzPct val="100000"/>
              <a:buFont typeface="Times New Roman" panose="02020603050405020304" pitchFamily="18" charset="0"/>
              <a:buNone/>
              <a:defRPr sz="1200"/>
            </a:lvl1pPr>
          </a:lstStyle>
          <a:p>
            <a:pPr>
              <a:defRPr/>
            </a:pPr>
            <a:fld id="{68FCC49C-92F4-486F-8D45-77C86ABB1FF0}" type="datetime1">
              <a:rPr lang="en-US" altLang="en-US"/>
              <a:pPr>
                <a:defRPr/>
              </a:pPr>
              <a:t>7/8/2020</a:t>
            </a:fld>
            <a:endParaRPr lang="en-US" altLang="en-US"/>
          </a:p>
        </p:txBody>
      </p:sp>
      <p:sp>
        <p:nvSpPr>
          <p:cNvPr id="44036" name="Rectangle 4"/>
          <p:cNvSpPr>
            <a:spLocks noGrp="1" noChangeArrowheads="1"/>
          </p:cNvSpPr>
          <p:nvPr>
            <p:ph type="ftr" sz="quarter" idx="2"/>
          </p:nvPr>
        </p:nvSpPr>
        <p:spPr bwMode="auto">
          <a:xfrm>
            <a:off x="0" y="8685213"/>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eaLnBrk="0" hangingPunct="0">
              <a:buClr>
                <a:srgbClr val="000000"/>
              </a:buClr>
              <a:buSzPct val="100000"/>
              <a:buFont typeface="Times New Roman" charset="0"/>
              <a:buNone/>
              <a:defRPr sz="1200">
                <a:latin typeface="Arial" charset="0"/>
                <a:ea typeface="ＭＳ Ｐゴシック" charset="0"/>
                <a:cs typeface="ＭＳ Ｐゴシック" charset="0"/>
              </a:defRPr>
            </a:lvl1pPr>
          </a:lstStyle>
          <a:p>
            <a:pPr>
              <a:defRPr/>
            </a:pPr>
            <a:endParaRPr lang="en-US"/>
          </a:p>
        </p:txBody>
      </p:sp>
      <p:sp>
        <p:nvSpPr>
          <p:cNvPr id="44037" name="Rectangle 5"/>
          <p:cNvSpPr>
            <a:spLocks noGrp="1" noChangeArrowheads="1"/>
          </p:cNvSpPr>
          <p:nvPr>
            <p:ph type="sldNum" sz="quarter" idx="3"/>
          </p:nvPr>
        </p:nvSpPr>
        <p:spPr bwMode="auto">
          <a:xfrm>
            <a:off x="3884613" y="8685213"/>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eaLnBrk="0" hangingPunct="0">
              <a:buClr>
                <a:srgbClr val="000000"/>
              </a:buClr>
              <a:buSzPct val="100000"/>
              <a:buFont typeface="Times New Roman" panose="02020603050405020304" pitchFamily="18" charset="0"/>
              <a:buNone/>
              <a:defRPr sz="1200"/>
            </a:lvl1pPr>
          </a:lstStyle>
          <a:p>
            <a:pPr>
              <a:defRPr/>
            </a:pPr>
            <a:fld id="{97D64321-B5A8-47E5-A609-99FAF3D09F81}" type="slidenum">
              <a:rPr lang="en-US" altLang="en-US"/>
              <a:pPr>
                <a:defRPr/>
              </a:pPr>
              <a:t>‹#›</a:t>
            </a:fld>
            <a:endParaRPr lang="en-US" altLang="en-US"/>
          </a:p>
        </p:txBody>
      </p:sp>
    </p:spTree>
    <p:extLst>
      <p:ext uri="{BB962C8B-B14F-4D97-AF65-F5344CB8AC3E}">
        <p14:creationId xmlns:p14="http://schemas.microsoft.com/office/powerpoint/2010/main" val="122109883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314" name="AutoShape 1"/>
          <p:cNvSpPr>
            <a:spLocks noChangeArrowheads="1"/>
          </p:cNvSpPr>
          <p:nvPr/>
        </p:nvSpPr>
        <p:spPr bwMode="auto">
          <a:xfrm>
            <a:off x="0" y="0"/>
            <a:ext cx="6858000" cy="9144000"/>
          </a:xfrm>
          <a:prstGeom prst="roundRect">
            <a:avLst>
              <a:gd name="adj" fmla="val 23"/>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buClr>
                <a:srgbClr val="000000"/>
              </a:buClr>
              <a:buSzPct val="100000"/>
              <a:buFont typeface="Times New Roman" panose="02020603050405020304" pitchFamily="18" charset="0"/>
              <a:buNone/>
            </a:pPr>
            <a:endParaRPr lang="en-US" altLang="en-US"/>
          </a:p>
        </p:txBody>
      </p:sp>
      <p:sp>
        <p:nvSpPr>
          <p:cNvPr id="13315" name="Rectangle 2"/>
          <p:cNvSpPr>
            <a:spLocks noGrp="1" noRot="1" noChangeAspect="1" noChangeArrowheads="1"/>
          </p:cNvSpPr>
          <p:nvPr>
            <p:ph type="sldImg"/>
          </p:nvPr>
        </p:nvSpPr>
        <p:spPr bwMode="auto">
          <a:xfrm>
            <a:off x="-17002125" y="-11796713"/>
            <a:ext cx="22204363" cy="12490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3075" name="Rectangle 3"/>
          <p:cNvSpPr>
            <a:spLocks noGrp="1" noChangeArrowheads="1"/>
          </p:cNvSpPr>
          <p:nvPr>
            <p:ph type="body"/>
          </p:nvPr>
        </p:nvSpPr>
        <p:spPr bwMode="auto">
          <a:xfrm>
            <a:off x="685800" y="4343400"/>
            <a:ext cx="5483225" cy="4111625"/>
          </a:xfrm>
          <a:prstGeom prst="rect">
            <a:avLst/>
          </a:prstGeom>
          <a:noFill/>
          <a:ln>
            <a:noFill/>
          </a:ln>
          <a:effectLst/>
        </p:spPr>
        <p:txBody>
          <a:bodyPr vert="horz" wrap="square" lIns="0" tIns="0" rIns="0" bIns="0" numCol="1" anchor="t" anchorCtr="0" compatLnSpc="1">
            <a:prstTxWarp prst="textNoShape">
              <a:avLst/>
            </a:prstTxWarp>
          </a:bodyPr>
          <a:lstStyle/>
          <a:p>
            <a:pPr lvl="0"/>
            <a:endParaRPr lang="hu-HU" noProof="0"/>
          </a:p>
        </p:txBody>
      </p:sp>
    </p:spTree>
    <p:extLst>
      <p:ext uri="{BB962C8B-B14F-4D97-AF65-F5344CB8AC3E}">
        <p14:creationId xmlns:p14="http://schemas.microsoft.com/office/powerpoint/2010/main" val="2368342114"/>
      </p:ext>
    </p:extLst>
  </p:cSld>
  <p:clrMap bg1="lt1" tx1="dk1" bg2="lt2" tx2="dk2" accent1="accent1" accent2="accent2" accent3="accent3" accent4="accent4" accent5="accent5" accent6="accent6" hlink="hlink" folHlink="folHlink"/>
  <p:notesStyle>
    <a:lvl1pPr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charset="0"/>
        <a:ea typeface="ＭＳ Ｐゴシック" charset="0"/>
        <a:cs typeface="ＭＳ Ｐゴシック" charset="0"/>
      </a:defRPr>
    </a:lvl1pPr>
    <a:lvl2pPr marL="742950" indent="-28575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charset="0"/>
        <a:ea typeface="ＭＳ Ｐゴシック" charset="0"/>
        <a:cs typeface="+mn-cs"/>
      </a:defRPr>
    </a:lvl2pPr>
    <a:lvl3pPr marL="11430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charset="0"/>
        <a:ea typeface="ＭＳ Ｐゴシック" charset="0"/>
        <a:cs typeface="+mn-cs"/>
      </a:defRPr>
    </a:lvl3pPr>
    <a:lvl4pPr marL="16002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charset="0"/>
        <a:ea typeface="ＭＳ Ｐゴシック" charset="0"/>
        <a:cs typeface="+mn-cs"/>
      </a:defRPr>
    </a:lvl4pPr>
    <a:lvl5pPr marL="20574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dirty="0">
              <a:cs typeface="+mn-cs"/>
            </a:endParaRPr>
          </a:p>
        </p:txBody>
      </p:sp>
    </p:spTree>
    <p:extLst>
      <p:ext uri="{BB962C8B-B14F-4D97-AF65-F5344CB8AC3E}">
        <p14:creationId xmlns:p14="http://schemas.microsoft.com/office/powerpoint/2010/main" val="9197001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dirty="0">
              <a:cs typeface="+mn-cs"/>
            </a:endParaRPr>
          </a:p>
        </p:txBody>
      </p:sp>
    </p:spTree>
    <p:extLst>
      <p:ext uri="{BB962C8B-B14F-4D97-AF65-F5344CB8AC3E}">
        <p14:creationId xmlns:p14="http://schemas.microsoft.com/office/powerpoint/2010/main" val="475660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dirty="0">
              <a:cs typeface="+mn-cs"/>
            </a:endParaRPr>
          </a:p>
        </p:txBody>
      </p:sp>
    </p:spTree>
    <p:extLst>
      <p:ext uri="{BB962C8B-B14F-4D97-AF65-F5344CB8AC3E}">
        <p14:creationId xmlns:p14="http://schemas.microsoft.com/office/powerpoint/2010/main" val="39678477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dirty="0">
              <a:cs typeface="+mn-cs"/>
            </a:endParaRPr>
          </a:p>
        </p:txBody>
      </p:sp>
    </p:spTree>
    <p:extLst>
      <p:ext uri="{BB962C8B-B14F-4D97-AF65-F5344CB8AC3E}">
        <p14:creationId xmlns:p14="http://schemas.microsoft.com/office/powerpoint/2010/main" val="454378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dirty="0">
              <a:cs typeface="+mn-cs"/>
            </a:endParaRPr>
          </a:p>
        </p:txBody>
      </p:sp>
    </p:spTree>
    <p:extLst>
      <p:ext uri="{BB962C8B-B14F-4D97-AF65-F5344CB8AC3E}">
        <p14:creationId xmlns:p14="http://schemas.microsoft.com/office/powerpoint/2010/main" val="17188266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dirty="0">
              <a:cs typeface="+mn-cs"/>
            </a:endParaRPr>
          </a:p>
        </p:txBody>
      </p:sp>
    </p:spTree>
    <p:extLst>
      <p:ext uri="{BB962C8B-B14F-4D97-AF65-F5344CB8AC3E}">
        <p14:creationId xmlns:p14="http://schemas.microsoft.com/office/powerpoint/2010/main" val="14423840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dirty="0">
              <a:cs typeface="+mn-cs"/>
            </a:endParaRPr>
          </a:p>
        </p:txBody>
      </p:sp>
    </p:spTree>
    <p:extLst>
      <p:ext uri="{BB962C8B-B14F-4D97-AF65-F5344CB8AC3E}">
        <p14:creationId xmlns:p14="http://schemas.microsoft.com/office/powerpoint/2010/main" val="10817758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dirty="0">
              <a:cs typeface="+mn-cs"/>
            </a:endParaRPr>
          </a:p>
        </p:txBody>
      </p:sp>
    </p:spTree>
    <p:extLst>
      <p:ext uri="{BB962C8B-B14F-4D97-AF65-F5344CB8AC3E}">
        <p14:creationId xmlns:p14="http://schemas.microsoft.com/office/powerpoint/2010/main" val="14429002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dirty="0">
              <a:cs typeface="+mn-cs"/>
            </a:endParaRPr>
          </a:p>
        </p:txBody>
      </p:sp>
    </p:spTree>
    <p:extLst>
      <p:ext uri="{BB962C8B-B14F-4D97-AF65-F5344CB8AC3E}">
        <p14:creationId xmlns:p14="http://schemas.microsoft.com/office/powerpoint/2010/main" val="8580403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3825071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30025709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11284404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14664086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dirty="0">
              <a:cs typeface="+mn-cs"/>
            </a:endParaRPr>
          </a:p>
        </p:txBody>
      </p:sp>
    </p:spTree>
    <p:extLst>
      <p:ext uri="{BB962C8B-B14F-4D97-AF65-F5344CB8AC3E}">
        <p14:creationId xmlns:p14="http://schemas.microsoft.com/office/powerpoint/2010/main" val="20581871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dirty="0">
              <a:cs typeface="+mn-cs"/>
            </a:endParaRPr>
          </a:p>
        </p:txBody>
      </p:sp>
    </p:spTree>
    <p:extLst>
      <p:ext uri="{BB962C8B-B14F-4D97-AF65-F5344CB8AC3E}">
        <p14:creationId xmlns:p14="http://schemas.microsoft.com/office/powerpoint/2010/main" val="28286626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dirty="0">
              <a:cs typeface="+mn-cs"/>
            </a:endParaRPr>
          </a:p>
        </p:txBody>
      </p:sp>
    </p:spTree>
    <p:extLst>
      <p:ext uri="{BB962C8B-B14F-4D97-AF65-F5344CB8AC3E}">
        <p14:creationId xmlns:p14="http://schemas.microsoft.com/office/powerpoint/2010/main" val="379558731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dirty="0">
              <a:cs typeface="+mn-cs"/>
            </a:endParaRPr>
          </a:p>
        </p:txBody>
      </p:sp>
    </p:spTree>
    <p:extLst>
      <p:ext uri="{BB962C8B-B14F-4D97-AF65-F5344CB8AC3E}">
        <p14:creationId xmlns:p14="http://schemas.microsoft.com/office/powerpoint/2010/main" val="92352898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dirty="0">
              <a:cs typeface="+mn-cs"/>
            </a:endParaRPr>
          </a:p>
        </p:txBody>
      </p:sp>
    </p:spTree>
    <p:extLst>
      <p:ext uri="{BB962C8B-B14F-4D97-AF65-F5344CB8AC3E}">
        <p14:creationId xmlns:p14="http://schemas.microsoft.com/office/powerpoint/2010/main" val="388936734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32504417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209799047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333371021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6664920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Pag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5301208"/>
            <a:ext cx="10515600" cy="1325563"/>
          </a:xfrm>
          <a:prstGeom prst="rect">
            <a:avLst/>
          </a:prstGeom>
        </p:spPr>
        <p:txBody>
          <a:bodyPr/>
          <a:lstStyle>
            <a:lvl1pPr>
              <a:defRPr/>
            </a:lvl1pPr>
          </a:lstStyle>
          <a:p>
            <a:r>
              <a:rPr lang="en-US" dirty="0"/>
              <a:t>Enhancing and Supporting Mathematics and Data Science</a:t>
            </a:r>
            <a:endParaRPr lang="en-GB" dirty="0"/>
          </a:p>
        </p:txBody>
      </p:sp>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95600" y="0"/>
            <a:ext cx="7200800" cy="5503293"/>
          </a:xfrm>
          <a:prstGeom prst="rect">
            <a:avLst/>
          </a:prstGeom>
        </p:spPr>
      </p:pic>
    </p:spTree>
    <p:extLst>
      <p:ext uri="{BB962C8B-B14F-4D97-AF65-F5344CB8AC3E}">
        <p14:creationId xmlns:p14="http://schemas.microsoft.com/office/powerpoint/2010/main" val="3426014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991544" y="3379"/>
            <a:ext cx="10363200" cy="792088"/>
          </a:xfrm>
          <a:prstGeom prst="rect">
            <a:avLst/>
          </a:prstGeom>
        </p:spPr>
        <p:txBody>
          <a:bodyPr/>
          <a:lstStyle>
            <a:lvl1pPr>
              <a:defRPr sz="3600"/>
            </a:lvl1pPr>
          </a:lstStyle>
          <a:p>
            <a:r>
              <a:rPr lang="en-GB" dirty="0"/>
              <a:t>Click to edit Master title style</a:t>
            </a:r>
            <a:endParaRPr lang="en-US" dirty="0"/>
          </a:p>
        </p:txBody>
      </p:sp>
      <p:sp>
        <p:nvSpPr>
          <p:cNvPr id="3" name="Subtitle 2"/>
          <p:cNvSpPr>
            <a:spLocks noGrp="1"/>
          </p:cNvSpPr>
          <p:nvPr>
            <p:ph type="subTitle" idx="1"/>
          </p:nvPr>
        </p:nvSpPr>
        <p:spPr>
          <a:xfrm>
            <a:off x="3215680" y="3068960"/>
            <a:ext cx="85344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GB"/>
              <a:t>Click to edit Master subtitle style</a:t>
            </a:r>
            <a:endParaRPr lang="en-US"/>
          </a:p>
        </p:txBody>
      </p:sp>
    </p:spTree>
    <p:extLst>
      <p:ext uri="{BB962C8B-B14F-4D97-AF65-F5344CB8AC3E}">
        <p14:creationId xmlns:p14="http://schemas.microsoft.com/office/powerpoint/2010/main" val="22386337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695700" y="2276475"/>
            <a:ext cx="7865533" cy="3092450"/>
          </a:xfrm>
          <a:prstGeom prst="rect">
            <a:avLst/>
          </a:prstGeom>
        </p:spPr>
        <p:txBody>
          <a:bodyPr/>
          <a:lstStyle/>
          <a:p>
            <a:r>
              <a:rPr lang="en-GB"/>
              <a:t>Click to edit Master title style</a:t>
            </a:r>
            <a:endParaRPr lang="en-US"/>
          </a:p>
        </p:txBody>
      </p:sp>
      <p:sp>
        <p:nvSpPr>
          <p:cNvPr id="3" name="Content Placeholder 2"/>
          <p:cNvSpPr>
            <a:spLocks noGrp="1"/>
          </p:cNvSpPr>
          <p:nvPr>
            <p:ph idx="1"/>
          </p:nvPr>
        </p:nvSpPr>
        <p:spPr>
          <a:xfrm>
            <a:off x="609601" y="1604963"/>
            <a:ext cx="10725151" cy="3975100"/>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7669410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lvl1pPr>
          </a:lstStyle>
          <a:p>
            <a:r>
              <a:rPr lang="en-GB"/>
              <a:t>Click to edit Master title style</a:t>
            </a:r>
            <a:endParaRPr lang="en-US"/>
          </a:p>
        </p:txBody>
      </p:sp>
      <p:sp>
        <p:nvSpPr>
          <p:cNvPr id="3" name="Text Placeholder 2"/>
          <p:cNvSpPr>
            <a:spLocks noGrp="1"/>
          </p:cNvSpPr>
          <p:nvPr>
            <p:ph type="body" idx="1"/>
          </p:nvPr>
        </p:nvSpPr>
        <p:spPr>
          <a:xfrm>
            <a:off x="963084" y="2906713"/>
            <a:ext cx="103632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GB"/>
              <a:t>Click to edit Master text styles</a:t>
            </a:r>
          </a:p>
        </p:txBody>
      </p:sp>
      <p:sp>
        <p:nvSpPr>
          <p:cNvPr id="4" name="Date Placeholder 3"/>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10795224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695700" y="2276475"/>
            <a:ext cx="7865533" cy="3092450"/>
          </a:xfrm>
          <a:prstGeom prst="rect">
            <a:avLst/>
          </a:prstGeom>
        </p:spPr>
        <p:txBody>
          <a:bodyPr/>
          <a:lstStyle/>
          <a:p>
            <a:r>
              <a:rPr lang="en-GB"/>
              <a:t>Click to edit Master title style</a:t>
            </a:r>
            <a:endParaRPr lang="en-US"/>
          </a:p>
        </p:txBody>
      </p:sp>
      <p:sp>
        <p:nvSpPr>
          <p:cNvPr id="3" name="Content Placeholder 2"/>
          <p:cNvSpPr>
            <a:spLocks noGrp="1"/>
          </p:cNvSpPr>
          <p:nvPr>
            <p:ph sz="half" idx="1"/>
          </p:nvPr>
        </p:nvSpPr>
        <p:spPr>
          <a:xfrm>
            <a:off x="609600" y="1604963"/>
            <a:ext cx="5259917" cy="39751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6072718" y="1604963"/>
            <a:ext cx="5262033" cy="39751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9995713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609600" y="1535113"/>
            <a:ext cx="5386917"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609600" y="2174875"/>
            <a:ext cx="5386917"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6193368" y="1535113"/>
            <a:ext cx="5389033"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93368" y="2174875"/>
            <a:ext cx="5389033"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20724386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695700" y="2276475"/>
            <a:ext cx="7865533" cy="3092450"/>
          </a:xfrm>
          <a:prstGeom prst="rect">
            <a:avLst/>
          </a:prstGeom>
        </p:spPr>
        <p:txBody>
          <a:bodyPr/>
          <a:lstStyle/>
          <a:p>
            <a:r>
              <a:rPr lang="en-GB"/>
              <a:t>Click to edit Master title style</a:t>
            </a:r>
            <a:endParaRPr lang="en-US"/>
          </a:p>
        </p:txBody>
      </p:sp>
      <p:sp>
        <p:nvSpPr>
          <p:cNvPr id="3" name="Date Placeholder 2"/>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3726051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8614128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a:prstGeom prst="rect">
            <a:avLst/>
          </a:prstGeom>
        </p:spPr>
        <p:txBody>
          <a:bodyPr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4766733" y="273051"/>
            <a:ext cx="6815667"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609601" y="1435101"/>
            <a:ext cx="4011084"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453416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p:spPr>
        <p:txBody>
          <a:bodyPr anchor="b"/>
          <a:lstStyle>
            <a:lvl1pPr algn="l">
              <a:defRPr sz="2000" b="1"/>
            </a:lvl1pPr>
          </a:lstStyle>
          <a:p>
            <a:r>
              <a:rPr lang="en-GB"/>
              <a:t>Click to edit Master title style</a:t>
            </a:r>
            <a:endParaRPr lang="en-US"/>
          </a:p>
        </p:txBody>
      </p:sp>
      <p:sp>
        <p:nvSpPr>
          <p:cNvPr id="3" name="Picture Placeholder 2"/>
          <p:cNvSpPr>
            <a:spLocks noGrp="1"/>
          </p:cNvSpPr>
          <p:nvPr>
            <p:ph type="pic" idx="1"/>
          </p:nvPr>
        </p:nvSpPr>
        <p:spPr>
          <a:xfrm>
            <a:off x="2389717" y="612775"/>
            <a:ext cx="73152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41167471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3695700" y="2276475"/>
            <a:ext cx="7865533" cy="3092450"/>
          </a:xfrm>
          <a:prstGeom prst="rect">
            <a:avLst/>
          </a:prstGeom>
        </p:spPr>
        <p:txBody>
          <a:bodyPr/>
          <a:lstStyle/>
          <a:p>
            <a:r>
              <a:rPr lang="en-GB"/>
              <a:t>Click to edit Master title style</a:t>
            </a:r>
            <a:endParaRPr lang="en-US"/>
          </a:p>
        </p:txBody>
      </p:sp>
      <p:sp>
        <p:nvSpPr>
          <p:cNvPr id="3" name="Vertical Text Placeholder 2"/>
          <p:cNvSpPr>
            <a:spLocks noGrp="1"/>
          </p:cNvSpPr>
          <p:nvPr>
            <p:ph type="body" orient="vert" idx="1"/>
          </p:nvPr>
        </p:nvSpPr>
        <p:spPr>
          <a:xfrm>
            <a:off x="609601" y="1604963"/>
            <a:ext cx="10725151" cy="3975100"/>
          </a:xfrm>
          <a:prstGeom prst="rect">
            <a:avLst/>
          </a:prstGeo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3012446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24385" y="1604963"/>
            <a:ext cx="2736849" cy="3975100"/>
          </a:xfrm>
          <a:prstGeom prst="rect">
            <a:avLst/>
          </a:prstGeo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609600" y="1604963"/>
            <a:ext cx="8011584" cy="3975100"/>
          </a:xfrm>
          <a:prstGeom prst="rect">
            <a:avLst/>
          </a:prstGeo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9108651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4" name="Rectangle 3"/>
          <p:cNvSpPr/>
          <p:nvPr userDrawn="1"/>
        </p:nvSpPr>
        <p:spPr bwMode="auto">
          <a:xfrm>
            <a:off x="0" y="0"/>
            <a:ext cx="2207568" cy="6858000"/>
          </a:xfrm>
          <a:prstGeom prst="rect">
            <a:avLst/>
          </a:prstGeom>
          <a:solidFill>
            <a:schemeClr val="accent2">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GB" sz="2000" b="0" i="0" u="none" strike="noStrike" cap="none" normalizeH="0" baseline="0">
              <a:ln>
                <a:noFill/>
              </a:ln>
              <a:solidFill>
                <a:schemeClr val="tx1"/>
              </a:solidFill>
              <a:effectLst/>
              <a:latin typeface="Arial" charset="0"/>
              <a:ea typeface="ＭＳ Ｐゴシック" charset="0"/>
            </a:endParaRPr>
          </a:p>
        </p:txBody>
      </p:sp>
      <p:sp>
        <p:nvSpPr>
          <p:cNvPr id="2" name="AutoShape 6" descr="https://liveplymouthac.sharepoint.com/sites/u212/Logo%20files/UoP%20Logo_Centred_Colour.jpg"/>
          <p:cNvSpPr>
            <a:spLocks noChangeAspect="1" noChangeArrowheads="1"/>
          </p:cNvSpPr>
          <p:nvPr userDrawn="1"/>
        </p:nvSpPr>
        <p:spPr bwMode="auto">
          <a:xfrm>
            <a:off x="335360" y="620688"/>
            <a:ext cx="2736304" cy="2736304"/>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3" name="Picture 2"/>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96688" y="5157192"/>
            <a:ext cx="2389738" cy="1826384"/>
          </a:xfrm>
          <a:prstGeom prst="rect">
            <a:avLst/>
          </a:prstGeom>
        </p:spPr>
      </p:pic>
      <p:sp>
        <p:nvSpPr>
          <p:cNvPr id="5" name="Rectangle 4"/>
          <p:cNvSpPr/>
          <p:nvPr userDrawn="1"/>
        </p:nvSpPr>
        <p:spPr bwMode="auto">
          <a:xfrm>
            <a:off x="2207568" y="0"/>
            <a:ext cx="9984432" cy="620688"/>
          </a:xfrm>
          <a:prstGeom prst="rect">
            <a:avLst/>
          </a:prstGeom>
          <a:solidFill>
            <a:schemeClr val="accent2">
              <a:lumMod val="60000"/>
              <a:lumOff val="4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GB" sz="2000" b="0" i="0" u="none" strike="noStrike" cap="none" normalizeH="0" baseline="0">
              <a:ln>
                <a:noFill/>
              </a:ln>
              <a:solidFill>
                <a:schemeClr val="tx1"/>
              </a:solidFill>
              <a:effectLst/>
              <a:latin typeface="Arial" charset="0"/>
              <a:ea typeface="ＭＳ Ｐゴシック" charset="0"/>
            </a:endParaRPr>
          </a:p>
        </p:txBody>
      </p:sp>
    </p:spTree>
  </p:cSld>
  <p:clrMap bg1="lt1" tx1="dk1" bg2="lt2" tx2="dk2" accent1="accent1" accent2="accent2" accent3="accent3" accent4="accent4" accent5="accent5" accent6="accent6" hlink="hlink" folHlink="folHlink"/>
  <p:sldLayoutIdLst>
    <p:sldLayoutId id="2147484915" r:id="rId1"/>
    <p:sldLayoutId id="2147484904" r:id="rId2"/>
    <p:sldLayoutId id="2147484905" r:id="rId3"/>
    <p:sldLayoutId id="2147484906" r:id="rId4"/>
    <p:sldLayoutId id="2147484907" r:id="rId5"/>
    <p:sldLayoutId id="2147484908" r:id="rId6"/>
    <p:sldLayoutId id="2147484909" r:id="rId7"/>
    <p:sldLayoutId id="2147484910" r:id="rId8"/>
    <p:sldLayoutId id="2147484911" r:id="rId9"/>
    <p:sldLayoutId id="2147484912" r:id="rId10"/>
    <p:sldLayoutId id="2147484913" r:id="rId11"/>
    <p:sldLayoutId id="2147484914" r:id="rId12"/>
  </p:sldLayoutIdLst>
  <p:txStyles>
    <p:titleStyle>
      <a:lvl1pPr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4B8D"/>
          </a:solidFill>
          <a:latin typeface="+mj-lt"/>
          <a:ea typeface="+mj-ea"/>
          <a:cs typeface="ＭＳ Ｐゴシック" charset="0"/>
        </a:defRPr>
      </a:lvl1pPr>
      <a:lvl2pPr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4B8D"/>
          </a:solidFill>
          <a:latin typeface="Arial" charset="0"/>
          <a:ea typeface="ＭＳ Ｐゴシック" charset="0"/>
          <a:cs typeface="ＭＳ Ｐゴシック" charset="0"/>
        </a:defRPr>
      </a:lvl2pPr>
      <a:lvl3pPr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4B8D"/>
          </a:solidFill>
          <a:latin typeface="Arial" charset="0"/>
          <a:ea typeface="ＭＳ Ｐゴシック" charset="0"/>
          <a:cs typeface="ＭＳ Ｐゴシック" charset="0"/>
        </a:defRPr>
      </a:lvl3pPr>
      <a:lvl4pPr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4B8D"/>
          </a:solidFill>
          <a:latin typeface="Arial" charset="0"/>
          <a:ea typeface="ＭＳ Ｐゴシック" charset="0"/>
          <a:cs typeface="ＭＳ Ｐゴシック" charset="0"/>
        </a:defRPr>
      </a:lvl4pPr>
      <a:lvl5pPr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4B8D"/>
          </a:solidFill>
          <a:latin typeface="Arial" charset="0"/>
          <a:ea typeface="ＭＳ Ｐゴシック" charset="0"/>
          <a:cs typeface="ＭＳ Ｐゴシック" charset="0"/>
        </a:defRPr>
      </a:lvl5pPr>
      <a:lvl6pPr marL="2514600" indent="-228600" algn="ctr" defTabSz="449263" rtl="0" eaLnBrk="0" fontAlgn="base" hangingPunct="0">
        <a:spcBef>
          <a:spcPct val="0"/>
        </a:spcBef>
        <a:spcAft>
          <a:spcPct val="0"/>
        </a:spcAft>
        <a:buClr>
          <a:srgbClr val="000000"/>
        </a:buClr>
        <a:buSzPct val="100000"/>
        <a:buFont typeface="Times New Roman" charset="0"/>
        <a:defRPr sz="4400">
          <a:solidFill>
            <a:srgbClr val="004B8D"/>
          </a:solidFill>
          <a:latin typeface="Arial" charset="0"/>
          <a:ea typeface="ＭＳ Ｐゴシック" charset="0"/>
        </a:defRPr>
      </a:lvl6pPr>
      <a:lvl7pPr marL="2971800" indent="-228600" algn="ctr" defTabSz="449263" rtl="0" eaLnBrk="0" fontAlgn="base" hangingPunct="0">
        <a:spcBef>
          <a:spcPct val="0"/>
        </a:spcBef>
        <a:spcAft>
          <a:spcPct val="0"/>
        </a:spcAft>
        <a:buClr>
          <a:srgbClr val="000000"/>
        </a:buClr>
        <a:buSzPct val="100000"/>
        <a:buFont typeface="Times New Roman" charset="0"/>
        <a:defRPr sz="4400">
          <a:solidFill>
            <a:srgbClr val="004B8D"/>
          </a:solidFill>
          <a:latin typeface="Arial" charset="0"/>
          <a:ea typeface="ＭＳ Ｐゴシック" charset="0"/>
        </a:defRPr>
      </a:lvl7pPr>
      <a:lvl8pPr marL="3429000" indent="-228600" algn="ctr" defTabSz="449263" rtl="0" eaLnBrk="0" fontAlgn="base" hangingPunct="0">
        <a:spcBef>
          <a:spcPct val="0"/>
        </a:spcBef>
        <a:spcAft>
          <a:spcPct val="0"/>
        </a:spcAft>
        <a:buClr>
          <a:srgbClr val="000000"/>
        </a:buClr>
        <a:buSzPct val="100000"/>
        <a:buFont typeface="Times New Roman" charset="0"/>
        <a:defRPr sz="4400">
          <a:solidFill>
            <a:srgbClr val="004B8D"/>
          </a:solidFill>
          <a:latin typeface="Arial" charset="0"/>
          <a:ea typeface="ＭＳ Ｐゴシック" charset="0"/>
        </a:defRPr>
      </a:lvl8pPr>
      <a:lvl9pPr marL="3886200" indent="-228600" algn="ctr" defTabSz="449263" rtl="0" eaLnBrk="0" fontAlgn="base" hangingPunct="0">
        <a:spcBef>
          <a:spcPct val="0"/>
        </a:spcBef>
        <a:spcAft>
          <a:spcPct val="0"/>
        </a:spcAft>
        <a:buClr>
          <a:srgbClr val="000000"/>
        </a:buClr>
        <a:buSzPct val="100000"/>
        <a:buFont typeface="Times New Roman" charset="0"/>
        <a:defRPr sz="4400">
          <a:solidFill>
            <a:srgbClr val="004B8D"/>
          </a:solidFill>
          <a:latin typeface="Arial" charset="0"/>
          <a:ea typeface="ＭＳ Ｐゴシック" charset="0"/>
        </a:defRPr>
      </a:lvl9pPr>
    </p:titleStyle>
    <p:bodyStyle>
      <a:lvl1pPr marL="342900" indent="-342900" algn="l" defTabSz="449263" rtl="0" eaLnBrk="0" fontAlgn="base" hangingPunct="0">
        <a:spcBef>
          <a:spcPts val="800"/>
        </a:spcBef>
        <a:spcAft>
          <a:spcPct val="0"/>
        </a:spcAft>
        <a:buClr>
          <a:srgbClr val="000000"/>
        </a:buClr>
        <a:buSzPct val="100000"/>
        <a:buFont typeface="Times New Roman" panose="02020603050405020304" pitchFamily="18" charset="0"/>
        <a:defRPr sz="3200">
          <a:solidFill>
            <a:srgbClr val="004B8D"/>
          </a:solidFill>
          <a:latin typeface="+mn-lt"/>
          <a:ea typeface="+mn-ea"/>
          <a:cs typeface="ＭＳ Ｐゴシック" charset="0"/>
        </a:defRPr>
      </a:lvl1pPr>
      <a:lvl2pPr marL="742950" indent="-285750" algn="l" defTabSz="449263" rtl="0" eaLnBrk="0" fontAlgn="base" hangingPunct="0">
        <a:spcBef>
          <a:spcPts val="700"/>
        </a:spcBef>
        <a:spcAft>
          <a:spcPct val="0"/>
        </a:spcAft>
        <a:buClr>
          <a:srgbClr val="000000"/>
        </a:buClr>
        <a:buSzPct val="100000"/>
        <a:buFont typeface="Times New Roman" panose="02020603050405020304" pitchFamily="18" charset="0"/>
        <a:defRPr sz="2800">
          <a:solidFill>
            <a:srgbClr val="004B8D"/>
          </a:solidFill>
          <a:latin typeface="+mn-lt"/>
          <a:ea typeface="+mn-ea"/>
        </a:defRPr>
      </a:lvl2pPr>
      <a:lvl3pPr marL="1143000" indent="-228600" algn="l" defTabSz="449263" rtl="0" eaLnBrk="0" fontAlgn="base" hangingPunct="0">
        <a:spcBef>
          <a:spcPts val="600"/>
        </a:spcBef>
        <a:spcAft>
          <a:spcPct val="0"/>
        </a:spcAft>
        <a:buClr>
          <a:srgbClr val="000000"/>
        </a:buClr>
        <a:buSzPct val="100000"/>
        <a:buFont typeface="Times New Roman" panose="02020603050405020304" pitchFamily="18" charset="0"/>
        <a:defRPr sz="2400">
          <a:solidFill>
            <a:srgbClr val="004B8D"/>
          </a:solidFill>
          <a:latin typeface="+mn-lt"/>
          <a:ea typeface="+mn-ea"/>
        </a:defRPr>
      </a:lvl3pPr>
      <a:lvl4pPr marL="1600200" indent="-228600" algn="l" defTabSz="449263" rtl="0" eaLnBrk="0" fontAlgn="base" hangingPunct="0">
        <a:spcBef>
          <a:spcPts val="500"/>
        </a:spcBef>
        <a:spcAft>
          <a:spcPct val="0"/>
        </a:spcAft>
        <a:buClr>
          <a:srgbClr val="000000"/>
        </a:buClr>
        <a:buSzPct val="100000"/>
        <a:buFont typeface="Times New Roman" panose="02020603050405020304" pitchFamily="18" charset="0"/>
        <a:defRPr sz="2000">
          <a:solidFill>
            <a:srgbClr val="004B8D"/>
          </a:solidFill>
          <a:latin typeface="+mn-lt"/>
          <a:ea typeface="+mn-ea"/>
        </a:defRPr>
      </a:lvl4pPr>
      <a:lvl5pPr marL="2057400" indent="-228600" algn="l" defTabSz="449263" rtl="0" eaLnBrk="0" fontAlgn="base" hangingPunct="0">
        <a:spcBef>
          <a:spcPts val="500"/>
        </a:spcBef>
        <a:spcAft>
          <a:spcPct val="0"/>
        </a:spcAft>
        <a:buClr>
          <a:srgbClr val="000000"/>
        </a:buClr>
        <a:buSzPct val="100000"/>
        <a:buFont typeface="Times New Roman" panose="02020603050405020304" pitchFamily="18" charset="0"/>
        <a:defRPr sz="2000">
          <a:solidFill>
            <a:srgbClr val="004B8D"/>
          </a:solidFill>
          <a:latin typeface="+mn-lt"/>
          <a:ea typeface="+mn-ea"/>
        </a:defRPr>
      </a:lvl5pPr>
      <a:lvl6pPr marL="2514600" indent="-228600" algn="l" defTabSz="449263" rtl="0" eaLnBrk="0" fontAlgn="base" hangingPunct="0">
        <a:spcBef>
          <a:spcPts val="500"/>
        </a:spcBef>
        <a:spcAft>
          <a:spcPct val="0"/>
        </a:spcAft>
        <a:buClr>
          <a:srgbClr val="000000"/>
        </a:buClr>
        <a:buSzPct val="100000"/>
        <a:buFont typeface="Times New Roman" charset="0"/>
        <a:defRPr sz="2000">
          <a:solidFill>
            <a:srgbClr val="004B8D"/>
          </a:solidFill>
          <a:latin typeface="+mn-lt"/>
          <a:ea typeface="+mn-ea"/>
        </a:defRPr>
      </a:lvl6pPr>
      <a:lvl7pPr marL="2971800" indent="-228600" algn="l" defTabSz="449263" rtl="0" eaLnBrk="0" fontAlgn="base" hangingPunct="0">
        <a:spcBef>
          <a:spcPts val="500"/>
        </a:spcBef>
        <a:spcAft>
          <a:spcPct val="0"/>
        </a:spcAft>
        <a:buClr>
          <a:srgbClr val="000000"/>
        </a:buClr>
        <a:buSzPct val="100000"/>
        <a:buFont typeface="Times New Roman" charset="0"/>
        <a:defRPr sz="2000">
          <a:solidFill>
            <a:srgbClr val="004B8D"/>
          </a:solidFill>
          <a:latin typeface="+mn-lt"/>
          <a:ea typeface="+mn-ea"/>
        </a:defRPr>
      </a:lvl7pPr>
      <a:lvl8pPr marL="3429000" indent="-228600" algn="l" defTabSz="449263" rtl="0" eaLnBrk="0" fontAlgn="base" hangingPunct="0">
        <a:spcBef>
          <a:spcPts val="500"/>
        </a:spcBef>
        <a:spcAft>
          <a:spcPct val="0"/>
        </a:spcAft>
        <a:buClr>
          <a:srgbClr val="000000"/>
        </a:buClr>
        <a:buSzPct val="100000"/>
        <a:buFont typeface="Times New Roman" charset="0"/>
        <a:defRPr sz="2000">
          <a:solidFill>
            <a:srgbClr val="004B8D"/>
          </a:solidFill>
          <a:latin typeface="+mn-lt"/>
          <a:ea typeface="+mn-ea"/>
        </a:defRPr>
      </a:lvl8pPr>
      <a:lvl9pPr marL="3886200" indent="-228600" algn="l" defTabSz="449263" rtl="0" eaLnBrk="0" fontAlgn="base" hangingPunct="0">
        <a:spcBef>
          <a:spcPts val="500"/>
        </a:spcBef>
        <a:spcAft>
          <a:spcPct val="0"/>
        </a:spcAft>
        <a:buClr>
          <a:srgbClr val="000000"/>
        </a:buClr>
        <a:buSzPct val="100000"/>
        <a:buFont typeface="Times New Roman" charset="0"/>
        <a:defRPr sz="2000">
          <a:solidFill>
            <a:srgbClr val="004B8D"/>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6.png"/><Relationship Id="rId7"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2.tiff"/></Relationships>
</file>

<file path=ppt/slides/_rels/slide6.xml.rels><?xml version="1.0" encoding="UTF-8" standalone="yes"?>
<Relationships xmlns="http://schemas.openxmlformats.org/package/2006/relationships"><Relationship Id="rId3" Type="http://schemas.openxmlformats.org/officeDocument/2006/relationships/image" Target="../media/image2.tiff"/><Relationship Id="rId7"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3.xml"/><Relationship Id="rId5" Type="http://schemas.openxmlformats.org/officeDocument/2006/relationships/image" Target="../media/image2.tiff"/><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2.tiff"/><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24.png"/><Relationship Id="rId5" Type="http://schemas.openxmlformats.org/officeDocument/2006/relationships/image" Target="../media/image23.png"/><Relationship Id="rId10" Type="http://schemas.openxmlformats.org/officeDocument/2006/relationships/image" Target="../media/image2.tiff"/><Relationship Id="rId4" Type="http://schemas.openxmlformats.org/officeDocument/2006/relationships/image" Target="../media/image22.png"/><Relationship Id="rId9" Type="http://schemas.openxmlformats.org/officeDocument/2006/relationships/image" Target="../media/image2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image" Target="../media/image31.png"/><Relationship Id="rId5" Type="http://schemas.openxmlformats.org/officeDocument/2006/relationships/image" Target="../media/image3.tiff"/><Relationship Id="rId4" Type="http://schemas.openxmlformats.org/officeDocument/2006/relationships/image" Target="../media/image29.png"/></Relationships>
</file>

<file path=ppt/slides/_rels/slide1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9.xml"/><Relationship Id="rId1" Type="http://schemas.openxmlformats.org/officeDocument/2006/relationships/slideLayout" Target="../slideLayouts/slideLayout3.xml"/><Relationship Id="rId5" Type="http://schemas.openxmlformats.org/officeDocument/2006/relationships/image" Target="../media/image36.png"/><Relationship Id="rId4" Type="http://schemas.openxmlformats.org/officeDocument/2006/relationships/image" Target="../media/image35.png"/></Relationships>
</file>

<file path=ppt/slides/_rels/slide1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0.xml"/><Relationship Id="rId1" Type="http://schemas.openxmlformats.org/officeDocument/2006/relationships/slideLayout" Target="../slideLayouts/slideLayout3.xml"/><Relationship Id="rId5" Type="http://schemas.openxmlformats.org/officeDocument/2006/relationships/image" Target="../media/image38.png"/><Relationship Id="rId4" Type="http://schemas.openxmlformats.org/officeDocument/2006/relationships/image" Target="../media/image2.tiff"/></Relationships>
</file>

<file path=ppt/slides/_rels/slide15.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43.png"/><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image" Target="../media/image30.png"/><Relationship Id="rId5" Type="http://schemas.openxmlformats.org/officeDocument/2006/relationships/image" Target="../media/image41.png"/><Relationship Id="rId4" Type="http://schemas.openxmlformats.org/officeDocument/2006/relationships/image" Target="../media/image4.tiff"/></Relationships>
</file>

<file path=ppt/slides/_rels/slide1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4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13.xml"/><Relationship Id="rId1" Type="http://schemas.openxmlformats.org/officeDocument/2006/relationships/slideLayout" Target="../slideLayouts/slideLayout3.xml"/><Relationship Id="rId5" Type="http://schemas.openxmlformats.org/officeDocument/2006/relationships/image" Target="../media/image42.png"/><Relationship Id="rId4" Type="http://schemas.openxmlformats.org/officeDocument/2006/relationships/image" Target="../media/image40.png"/></Relationships>
</file>

<file path=ppt/slides/_rels/slide19.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50.png"/></Relationships>
</file>

<file path=ppt/slides/_rels/slide20.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15.xml"/><Relationship Id="rId1" Type="http://schemas.openxmlformats.org/officeDocument/2006/relationships/slideLayout" Target="../slideLayouts/slideLayout3.xml"/><Relationship Id="rId5" Type="http://schemas.openxmlformats.org/officeDocument/2006/relationships/image" Target="../media/image400.png"/><Relationship Id="rId4" Type="http://schemas.openxmlformats.org/officeDocument/2006/relationships/image" Target="../media/image300.png"/></Relationships>
</file>

<file path=ppt/slides/_rels/slide21.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16.xml"/><Relationship Id="rId1" Type="http://schemas.openxmlformats.org/officeDocument/2006/relationships/slideLayout" Target="../slideLayouts/slideLayout3.xml"/><Relationship Id="rId6" Type="http://schemas.openxmlformats.org/officeDocument/2006/relationships/image" Target="../media/image9.tiff"/><Relationship Id="rId5" Type="http://schemas.openxmlformats.org/officeDocument/2006/relationships/image" Target="../media/image49.png"/><Relationship Id="rId4" Type="http://schemas.openxmlformats.org/officeDocument/2006/relationships/image" Target="../media/image46.png"/></Relationships>
</file>

<file path=ppt/slides/_rels/slide22.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notesSlide" Target="../notesSlides/notesSlide17.xml"/><Relationship Id="rId1" Type="http://schemas.openxmlformats.org/officeDocument/2006/relationships/slideLayout" Target="../slideLayouts/slideLayout3.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11.tiff"/></Relationships>
</file>

<file path=ppt/slides/_rels/slide23.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notesSlide" Target="../notesSlides/notesSlide18.xml"/><Relationship Id="rId1" Type="http://schemas.openxmlformats.org/officeDocument/2006/relationships/slideLayout" Target="../slideLayouts/slideLayout3.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image" Target="../media/image13.tiff"/></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14.tiff"/><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1.xml"/><Relationship Id="rId1" Type="http://schemas.openxmlformats.org/officeDocument/2006/relationships/slideLayout" Target="../slideLayouts/slideLayout3.xml"/><Relationship Id="rId4" Type="http://schemas.openxmlformats.org/officeDocument/2006/relationships/image" Target="../media/image520.png"/></Relationships>
</file>

<file path=ppt/slides/_rels/slide28.xml.rels><?xml version="1.0" encoding="UTF-8" standalone="yes"?>
<Relationships xmlns="http://schemas.openxmlformats.org/package/2006/relationships"><Relationship Id="rId3" Type="http://schemas.openxmlformats.org/officeDocument/2006/relationships/image" Target="../media/image48.tiff"/><Relationship Id="rId2" Type="http://schemas.openxmlformats.org/officeDocument/2006/relationships/notesSlide" Target="../notesSlides/notesSlide22.xml"/><Relationship Id="rId1" Type="http://schemas.openxmlformats.org/officeDocument/2006/relationships/slideLayout" Target="../slideLayouts/slideLayout3.xml"/><Relationship Id="rId4" Type="http://schemas.openxmlformats.org/officeDocument/2006/relationships/image" Target="../media/image49.tiff"/></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7368" y="5301208"/>
            <a:ext cx="11593288" cy="1325563"/>
          </a:xfrm>
        </p:spPr>
        <p:txBody>
          <a:bodyPr/>
          <a:lstStyle/>
          <a:p>
            <a:pPr>
              <a:spcBef>
                <a:spcPts val="600"/>
              </a:spcBef>
              <a:spcAft>
                <a:spcPts val="1200"/>
              </a:spcAft>
            </a:pPr>
            <a:r>
              <a:rPr lang="en-GB" sz="3600" dirty="0"/>
              <a:t>Supporting and Enhancing Mathematics and Statistics</a:t>
            </a:r>
            <a:br>
              <a:rPr lang="en-GB" sz="3600" dirty="0"/>
            </a:br>
            <a:r>
              <a:rPr lang="en-GB" sz="3600" b="1" dirty="0"/>
              <a:t>UNIT: Solving Inequalities</a:t>
            </a:r>
          </a:p>
        </p:txBody>
      </p:sp>
    </p:spTree>
    <p:extLst>
      <p:ext uri="{BB962C8B-B14F-4D97-AF65-F5344CB8AC3E}">
        <p14:creationId xmlns:p14="http://schemas.microsoft.com/office/powerpoint/2010/main" val="36892715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a16="http://schemas.microsoft.com/office/drawing/2014/main" xmlns="" id="{CF46CCE3-72A7-FF4E-B2E5-8376CDB8391C}"/>
              </a:ext>
            </a:extLst>
          </p:cNvPr>
          <p:cNvSpPr txBox="1">
            <a:spLocks noChangeArrowheads="1"/>
          </p:cNvSpPr>
          <p:nvPr/>
        </p:nvSpPr>
        <p:spPr bwMode="auto">
          <a:xfrm>
            <a:off x="2279576" y="12885"/>
            <a:ext cx="991242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Solving Inequalities</a:t>
            </a:r>
          </a:p>
        </p:txBody>
      </p:sp>
      <p:sp>
        <p:nvSpPr>
          <p:cNvPr id="15363" name="TextBox 7">
            <a:extLst>
              <a:ext uri="{FF2B5EF4-FFF2-40B4-BE49-F238E27FC236}">
                <a16:creationId xmlns:a16="http://schemas.microsoft.com/office/drawing/2014/main" xmlns="" id="{152E2992-B97B-DB45-9546-9E4CDD56077D}"/>
              </a:ext>
            </a:extLst>
          </p:cNvPr>
          <p:cNvSpPr txBox="1">
            <a:spLocks noChangeArrowheads="1"/>
          </p:cNvSpPr>
          <p:nvPr/>
        </p:nvSpPr>
        <p:spPr bwMode="auto">
          <a:xfrm>
            <a:off x="0" y="115888"/>
            <a:ext cx="2207568"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b="1" dirty="0">
                <a:solidFill>
                  <a:schemeClr val="bg1"/>
                </a:solidFill>
              </a:rPr>
              <a:t>UNIT:</a:t>
            </a:r>
          </a:p>
          <a:p>
            <a:pPr algn="ctr"/>
            <a:r>
              <a:rPr lang="en-US" altLang="en-US" b="1" dirty="0">
                <a:solidFill>
                  <a:schemeClr val="bg1"/>
                </a:solidFill>
              </a:rPr>
              <a:t>Solving</a:t>
            </a:r>
          </a:p>
          <a:p>
            <a:pPr algn="ctr"/>
            <a:r>
              <a:rPr lang="en-US" altLang="en-US" b="1" dirty="0">
                <a:solidFill>
                  <a:schemeClr val="bg1"/>
                </a:solidFill>
              </a:rPr>
              <a:t>Inequalities</a:t>
            </a:r>
          </a:p>
        </p:txBody>
      </p:sp>
      <p:sp>
        <p:nvSpPr>
          <p:cNvPr id="15364" name="TextBox 1">
            <a:extLst>
              <a:ext uri="{FF2B5EF4-FFF2-40B4-BE49-F238E27FC236}">
                <a16:creationId xmlns:a16="http://schemas.microsoft.com/office/drawing/2014/main" xmlns="" id="{B5F46D1C-97CB-8A4A-A6DF-BEF6F4E906C9}"/>
              </a:ext>
            </a:extLst>
          </p:cNvPr>
          <p:cNvSpPr txBox="1">
            <a:spLocks noChangeArrowheads="1"/>
          </p:cNvSpPr>
          <p:nvPr/>
        </p:nvSpPr>
        <p:spPr bwMode="auto">
          <a:xfrm>
            <a:off x="3071664" y="920433"/>
            <a:ext cx="7776864"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en-US" sz="2400" dirty="0"/>
              <a:t>      Solving Inequalities is another key part of algebra. </a:t>
            </a:r>
          </a:p>
          <a:p>
            <a:endParaRPr lang="en-US" altLang="en-US" sz="2400" dirty="0"/>
          </a:p>
          <a:p>
            <a:pPr algn="ctr"/>
            <a:r>
              <a:rPr lang="en-US" altLang="en-US" sz="2400" dirty="0"/>
              <a:t>You have five sections to work through.</a:t>
            </a:r>
          </a:p>
          <a:p>
            <a:pPr algn="ctr"/>
            <a:r>
              <a:rPr lang="en-US" altLang="en-US" sz="2400" dirty="0"/>
              <a:t>There are fitness tests for each section, audits </a:t>
            </a:r>
          </a:p>
          <a:p>
            <a:pPr algn="ctr"/>
            <a:r>
              <a:rPr lang="en-US" altLang="en-US" sz="2400" dirty="0"/>
              <a:t>and interactive examples and exercises</a:t>
            </a:r>
          </a:p>
        </p:txBody>
      </p:sp>
      <p:sp>
        <p:nvSpPr>
          <p:cNvPr id="15365" name="TextBox 2">
            <a:extLst>
              <a:ext uri="{FF2B5EF4-FFF2-40B4-BE49-F238E27FC236}">
                <a16:creationId xmlns:a16="http://schemas.microsoft.com/office/drawing/2014/main" xmlns="" id="{49C288C9-FC2B-1C4A-A0A9-6BE06E56F896}"/>
              </a:ext>
            </a:extLst>
          </p:cNvPr>
          <p:cNvSpPr txBox="1">
            <a:spLocks noChangeArrowheads="1"/>
          </p:cNvSpPr>
          <p:nvPr/>
        </p:nvSpPr>
        <p:spPr bwMode="auto">
          <a:xfrm>
            <a:off x="3879057" y="2996952"/>
            <a:ext cx="6713462"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defRPr sz="2000">
                <a:solidFill>
                  <a:schemeClr val="tx1"/>
                </a:solidFill>
                <a:latin typeface="Arial" panose="020B0604020202020204" pitchFamily="34" charset="0"/>
                <a:ea typeface="ＭＳ Ｐゴシック" panose="020B0600070205080204" pitchFamily="34" charset="-128"/>
              </a:defRPr>
            </a:lvl1pPr>
            <a:lvl2pPr>
              <a:defRPr sz="2000">
                <a:solidFill>
                  <a:schemeClr val="tx1"/>
                </a:solidFill>
                <a:latin typeface="Arial" panose="020B0604020202020204" pitchFamily="34" charset="0"/>
                <a:ea typeface="ＭＳ Ｐゴシック" panose="020B0600070205080204" pitchFamily="34" charset="-128"/>
              </a:defRPr>
            </a:lvl2pPr>
            <a:lvl3pPr>
              <a:defRPr sz="2000">
                <a:solidFill>
                  <a:schemeClr val="tx1"/>
                </a:solidFill>
                <a:latin typeface="Arial" panose="020B0604020202020204" pitchFamily="34" charset="0"/>
                <a:ea typeface="ＭＳ Ｐゴシック" panose="020B0600070205080204" pitchFamily="34" charset="-128"/>
              </a:defRPr>
            </a:lvl3pPr>
            <a:lvl4pPr>
              <a:defRPr sz="2000">
                <a:solidFill>
                  <a:schemeClr val="tx1"/>
                </a:solidFill>
                <a:latin typeface="Arial" panose="020B0604020202020204" pitchFamily="34" charset="0"/>
                <a:ea typeface="ＭＳ Ｐゴシック" panose="020B0600070205080204" pitchFamily="34" charset="-128"/>
              </a:defRPr>
            </a:lvl4pPr>
            <a:lvl5pPr>
              <a:defRPr sz="2000">
                <a:solidFill>
                  <a:schemeClr val="tx1"/>
                </a:solidFill>
                <a:latin typeface="Arial" panose="020B0604020202020204" pitchFamily="34" charset="0"/>
                <a:ea typeface="ＭＳ Ｐゴシック" panose="020B0600070205080204" pitchFamily="34" charset="-128"/>
              </a:defRPr>
            </a:lvl5pPr>
            <a:lvl6pPr marL="2514600" indent="-228600" defTabSz="449263"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6pPr>
            <a:lvl7pPr marL="2971800" indent="-228600" defTabSz="449263"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7pPr>
            <a:lvl8pPr marL="3429000" indent="-228600" defTabSz="449263"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8pPr>
            <a:lvl9pPr marL="3886200" indent="-228600" defTabSz="449263"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9pPr>
          </a:lstStyle>
          <a:p>
            <a:pPr>
              <a:buFontTx/>
              <a:buAutoNum type="arabicPeriod"/>
            </a:pPr>
            <a:r>
              <a:rPr lang="en-US" altLang="en-US" sz="2400" dirty="0"/>
              <a:t>Inequalities on a Number Line</a:t>
            </a:r>
          </a:p>
          <a:p>
            <a:pPr>
              <a:buFontTx/>
              <a:buAutoNum type="arabicPeriod"/>
            </a:pPr>
            <a:endParaRPr lang="en-US" altLang="en-US" sz="2400" dirty="0"/>
          </a:p>
          <a:p>
            <a:pPr>
              <a:buFontTx/>
              <a:buAutoNum type="arabicPeriod"/>
            </a:pPr>
            <a:r>
              <a:rPr lang="en-US" altLang="en-US" sz="2400" dirty="0"/>
              <a:t>Solution of Linear Inequalities</a:t>
            </a:r>
          </a:p>
          <a:p>
            <a:pPr marL="0" indent="0"/>
            <a:endParaRPr lang="en-US" altLang="en-US" sz="2400" dirty="0"/>
          </a:p>
          <a:p>
            <a:pPr marL="0" indent="0"/>
            <a:r>
              <a:rPr lang="en-US" altLang="en-US" sz="2400" dirty="0"/>
              <a:t>3.   Inequalities Involving Quadratic Terms</a:t>
            </a:r>
          </a:p>
          <a:p>
            <a:pPr>
              <a:buFontTx/>
              <a:buAutoNum type="arabicPeriod"/>
            </a:pPr>
            <a:endParaRPr lang="en-US" altLang="en-US" sz="2400" dirty="0"/>
          </a:p>
          <a:p>
            <a:pPr marL="0" indent="0"/>
            <a:r>
              <a:rPr lang="en-US" altLang="en-US" sz="2400" dirty="0"/>
              <a:t>4.   Graphical Approach to Inequalities</a:t>
            </a:r>
          </a:p>
          <a:p>
            <a:pPr>
              <a:buFontTx/>
              <a:buAutoNum type="arabicPeriod"/>
            </a:pPr>
            <a:endParaRPr lang="en-US" altLang="en-US" sz="2400" dirty="0"/>
          </a:p>
          <a:p>
            <a:pPr marL="0" indent="0"/>
            <a:r>
              <a:rPr lang="en-US" altLang="en-US" sz="2400" dirty="0"/>
              <a:t>5.   Dealing with more than </a:t>
            </a:r>
            <a:r>
              <a:rPr lang="en-US" altLang="en-US" sz="2400" dirty="0" smtClean="0"/>
              <a:t>One </a:t>
            </a:r>
            <a:r>
              <a:rPr lang="en-US" altLang="en-US" sz="2400" dirty="0"/>
              <a:t>Inequality</a:t>
            </a:r>
          </a:p>
        </p:txBody>
      </p:sp>
    </p:spTree>
    <p:extLst>
      <p:ext uri="{BB962C8B-B14F-4D97-AF65-F5344CB8AC3E}">
        <p14:creationId xmlns:p14="http://schemas.microsoft.com/office/powerpoint/2010/main" val="32500018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5364">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536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36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364">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536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Inequalities on a Number Line</a:t>
            </a:r>
          </a:p>
        </p:txBody>
      </p:sp>
      <p:sp>
        <p:nvSpPr>
          <p:cNvPr id="22" name="TextBox 7">
            <a:extLst>
              <a:ext uri="{FF2B5EF4-FFF2-40B4-BE49-F238E27FC236}">
                <a16:creationId xmlns:a16="http://schemas.microsoft.com/office/drawing/2014/main" xmlns="" id="{E46AA504-BF0C-4F48-9702-85FF3A598610}"/>
              </a:ext>
            </a:extLst>
          </p:cNvPr>
          <p:cNvSpPr txBox="1">
            <a:spLocks noChangeArrowheads="1"/>
          </p:cNvSpPr>
          <p:nvPr/>
        </p:nvSpPr>
        <p:spPr bwMode="auto">
          <a:xfrm>
            <a:off x="0" y="115888"/>
            <a:ext cx="2207568"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b="1" dirty="0">
                <a:solidFill>
                  <a:schemeClr val="bg1"/>
                </a:solidFill>
              </a:rPr>
              <a:t>UNIT:</a:t>
            </a:r>
          </a:p>
          <a:p>
            <a:pPr algn="ctr"/>
            <a:r>
              <a:rPr lang="en-US" altLang="en-US" b="1" dirty="0">
                <a:solidFill>
                  <a:schemeClr val="bg1"/>
                </a:solidFill>
              </a:rPr>
              <a:t>Solving</a:t>
            </a:r>
          </a:p>
          <a:p>
            <a:pPr algn="ctr"/>
            <a:r>
              <a:rPr lang="en-US" altLang="en-US" b="1" dirty="0">
                <a:solidFill>
                  <a:schemeClr val="bg1"/>
                </a:solidFill>
              </a:rPr>
              <a:t>Inequalities</a:t>
            </a:r>
          </a:p>
          <a:p>
            <a:pPr algn="ctr"/>
            <a:r>
              <a:rPr lang="en-US" altLang="en-US" b="1" dirty="0">
                <a:solidFill>
                  <a:schemeClr val="bg1"/>
                </a:solidFill>
              </a:rPr>
              <a:t>Section 1</a:t>
            </a:r>
          </a:p>
        </p:txBody>
      </p:sp>
      <p:sp>
        <p:nvSpPr>
          <p:cNvPr id="2" name="TextBox 1">
            <a:extLst>
              <a:ext uri="{FF2B5EF4-FFF2-40B4-BE49-F238E27FC236}">
                <a16:creationId xmlns:a16="http://schemas.microsoft.com/office/drawing/2014/main" xmlns="" id="{9BF103DF-9718-8A44-8E08-F8B0866558EC}"/>
              </a:ext>
            </a:extLst>
          </p:cNvPr>
          <p:cNvSpPr txBox="1"/>
          <p:nvPr/>
        </p:nvSpPr>
        <p:spPr>
          <a:xfrm>
            <a:off x="3359696" y="1124744"/>
            <a:ext cx="7848872" cy="1131848"/>
          </a:xfrm>
          <a:prstGeom prst="rect">
            <a:avLst/>
          </a:prstGeom>
          <a:noFill/>
        </p:spPr>
        <p:txBody>
          <a:bodyPr wrap="square" rtlCol="0">
            <a:spAutoFit/>
          </a:bodyPr>
          <a:lstStyle/>
          <a:p>
            <a:pPr>
              <a:lnSpc>
                <a:spcPct val="150000"/>
              </a:lnSpc>
            </a:pPr>
            <a:r>
              <a:rPr lang="en-US" sz="2400" dirty="0"/>
              <a:t>An Inequality involves using one or more of these signs:</a:t>
            </a:r>
          </a:p>
          <a:p>
            <a:pPr>
              <a:lnSpc>
                <a:spcPct val="150000"/>
              </a:lnSpc>
            </a:pPr>
            <a:r>
              <a:rPr lang="en-US" sz="2400" dirty="0"/>
              <a:t>                          &gt;,  ≥,  &lt;  or  ≤</a:t>
            </a: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xmlns="" id="{B02AA29D-CE16-554D-8ED1-B8AD7F1027FF}"/>
                  </a:ext>
                </a:extLst>
              </p:cNvPr>
              <p:cNvSpPr txBox="1"/>
              <p:nvPr/>
            </p:nvSpPr>
            <p:spPr>
              <a:xfrm>
                <a:off x="3359696" y="2627283"/>
                <a:ext cx="7344816" cy="2978508"/>
              </a:xfrm>
              <a:prstGeom prst="rect">
                <a:avLst/>
              </a:prstGeom>
              <a:noFill/>
            </p:spPr>
            <p:txBody>
              <a:bodyPr wrap="square" rtlCol="0">
                <a:spAutoFit/>
              </a:bodyPr>
              <a:lstStyle/>
              <a:p>
                <a:r>
                  <a:rPr lang="en-US" sz="2400" dirty="0"/>
                  <a:t>For example:</a:t>
                </a:r>
              </a:p>
              <a:p>
                <a:endParaRPr lang="en-US" sz="2400" dirty="0"/>
              </a:p>
              <a:p>
                <a:pPr>
                  <a:lnSpc>
                    <a:spcPct val="150000"/>
                  </a:lnSpc>
                </a:pPr>
                <a:r>
                  <a:rPr lang="en-US" sz="2400" i="1" dirty="0"/>
                  <a:t>                  </a:t>
                </a:r>
                <a14:m>
                  <m:oMath xmlns:m="http://schemas.openxmlformats.org/officeDocument/2006/math">
                    <m:r>
                      <a:rPr lang="en-GB" sz="2400" i="1">
                        <a:latin typeface="Cambria Math" panose="02040503050406030204" pitchFamily="18" charset="0"/>
                        <a:ea typeface="Cambria Math" panose="02040503050406030204" pitchFamily="18" charset="0"/>
                      </a:rPr>
                      <m:t>𝑥</m:t>
                    </m:r>
                    <m:r>
                      <a:rPr lang="en-GB" sz="2400" i="1">
                        <a:latin typeface="Cambria Math" panose="02040503050406030204" pitchFamily="18" charset="0"/>
                        <a:ea typeface="Cambria Math" panose="02040503050406030204" pitchFamily="18" charset="0"/>
                      </a:rPr>
                      <m:t> </m:t>
                    </m:r>
                  </m:oMath>
                </a14:m>
                <a:r>
                  <a:rPr lang="en-US" sz="2400" dirty="0"/>
                  <a:t>&gt; 1 </a:t>
                </a:r>
                <a14:m>
                  <m:oMath xmlns:m="http://schemas.openxmlformats.org/officeDocument/2006/math">
                    <m:r>
                      <a:rPr lang="en-GB" sz="2400" b="0" i="0" smtClean="0">
                        <a:latin typeface="Cambria Math" panose="02040503050406030204" pitchFamily="18" charset="0"/>
                        <a:ea typeface="Cambria Math" panose="02040503050406030204" pitchFamily="18" charset="0"/>
                      </a:rPr>
                      <m:t>     </m:t>
                    </m:r>
                    <m:r>
                      <a:rPr lang="en-US" sz="2400" i="1">
                        <a:latin typeface="Cambria Math" panose="02040503050406030204" pitchFamily="18" charset="0"/>
                        <a:ea typeface="Cambria Math" panose="02040503050406030204" pitchFamily="18" charset="0"/>
                      </a:rPr>
                      <m:t>⟹</m:t>
                    </m:r>
                  </m:oMath>
                </a14:m>
                <a:r>
                  <a:rPr lang="en-US" sz="2400" dirty="0"/>
                  <a:t>     </a:t>
                </a:r>
                <a14:m>
                  <m:oMath xmlns:m="http://schemas.openxmlformats.org/officeDocument/2006/math">
                    <m:r>
                      <a:rPr lang="en-GB" sz="2400" i="1">
                        <a:latin typeface="Cambria Math" panose="02040503050406030204" pitchFamily="18" charset="0"/>
                        <a:ea typeface="Cambria Math" panose="02040503050406030204" pitchFamily="18" charset="0"/>
                      </a:rPr>
                      <m:t>𝑥</m:t>
                    </m:r>
                  </m:oMath>
                </a14:m>
                <a:r>
                  <a:rPr lang="en-US" sz="2400" dirty="0"/>
                  <a:t> is greater than 1</a:t>
                </a:r>
              </a:p>
              <a:p>
                <a:pPr>
                  <a:lnSpc>
                    <a:spcPct val="150000"/>
                  </a:lnSpc>
                </a:pPr>
                <a14:m>
                  <m:oMath xmlns:m="http://schemas.openxmlformats.org/officeDocument/2006/math">
                    <m:r>
                      <a:rPr lang="en-GB" sz="2400" b="0" i="1" smtClean="0">
                        <a:latin typeface="Cambria Math" panose="02040503050406030204" pitchFamily="18" charset="0"/>
                        <a:ea typeface="Cambria Math" panose="02040503050406030204" pitchFamily="18" charset="0"/>
                      </a:rPr>
                      <m:t>                       </m:t>
                    </m:r>
                    <m:r>
                      <a:rPr lang="en-GB" sz="2400" i="1">
                        <a:latin typeface="Cambria Math" panose="02040503050406030204" pitchFamily="18" charset="0"/>
                        <a:ea typeface="Cambria Math" panose="02040503050406030204" pitchFamily="18" charset="0"/>
                      </a:rPr>
                      <m:t>𝑥</m:t>
                    </m:r>
                    <m:r>
                      <a:rPr lang="en-GB" sz="2400" i="1">
                        <a:latin typeface="Cambria Math" panose="02040503050406030204" pitchFamily="18" charset="0"/>
                        <a:ea typeface="Cambria Math" panose="02040503050406030204" pitchFamily="18" charset="0"/>
                      </a:rPr>
                      <m:t> </m:t>
                    </m:r>
                  </m:oMath>
                </a14:m>
                <a:r>
                  <a:rPr lang="en-US" sz="2400" dirty="0"/>
                  <a:t>≥ 2 </a:t>
                </a:r>
                <a14:m>
                  <m:oMath xmlns:m="http://schemas.openxmlformats.org/officeDocument/2006/math">
                    <m:r>
                      <a:rPr lang="en-GB" sz="2400" b="0" i="0" smtClean="0">
                        <a:latin typeface="Cambria Math" panose="02040503050406030204" pitchFamily="18" charset="0"/>
                        <a:ea typeface="Cambria Math" panose="02040503050406030204" pitchFamily="18" charset="0"/>
                      </a:rPr>
                      <m:t>     </m:t>
                    </m:r>
                    <m:r>
                      <a:rPr lang="en-US" sz="2400" i="1" smtClean="0">
                        <a:latin typeface="Cambria Math" panose="02040503050406030204" pitchFamily="18" charset="0"/>
                        <a:ea typeface="Cambria Math" panose="02040503050406030204" pitchFamily="18" charset="0"/>
                      </a:rPr>
                      <m:t>⟹</m:t>
                    </m:r>
                  </m:oMath>
                </a14:m>
                <a:r>
                  <a:rPr lang="en-US" sz="2400" dirty="0"/>
                  <a:t> </a:t>
                </a:r>
                <a14:m>
                  <m:oMath xmlns:m="http://schemas.openxmlformats.org/officeDocument/2006/math">
                    <m:r>
                      <a:rPr lang="en-GB" sz="2400" b="0" i="0" smtClean="0">
                        <a:latin typeface="Cambria Math" panose="02040503050406030204" pitchFamily="18" charset="0"/>
                        <a:ea typeface="Cambria Math" panose="02040503050406030204" pitchFamily="18" charset="0"/>
                      </a:rPr>
                      <m:t>     </m:t>
                    </m:r>
                    <m:r>
                      <a:rPr lang="en-GB" sz="2400" i="1">
                        <a:latin typeface="Cambria Math" panose="02040503050406030204" pitchFamily="18" charset="0"/>
                        <a:ea typeface="Cambria Math" panose="02040503050406030204" pitchFamily="18" charset="0"/>
                      </a:rPr>
                      <m:t>𝑥</m:t>
                    </m:r>
                    <m:r>
                      <a:rPr lang="en-GB" sz="2400" i="1">
                        <a:latin typeface="Cambria Math" panose="02040503050406030204" pitchFamily="18" charset="0"/>
                        <a:ea typeface="Cambria Math" panose="02040503050406030204" pitchFamily="18" charset="0"/>
                      </a:rPr>
                      <m:t> </m:t>
                    </m:r>
                  </m:oMath>
                </a14:m>
                <a:r>
                  <a:rPr lang="en-US" sz="2400" dirty="0"/>
                  <a:t>is greater or equal to 2</a:t>
                </a:r>
              </a:p>
              <a:p>
                <a:pPr>
                  <a:lnSpc>
                    <a:spcPct val="150000"/>
                  </a:lnSpc>
                </a:pPr>
                <a:r>
                  <a:rPr lang="en-US" sz="2400" dirty="0"/>
                  <a:t> 			 </a:t>
                </a:r>
                <a14:m>
                  <m:oMath xmlns:m="http://schemas.openxmlformats.org/officeDocument/2006/math">
                    <m:r>
                      <a:rPr lang="en-GB" sz="2400" i="1">
                        <a:latin typeface="Cambria Math" panose="02040503050406030204" pitchFamily="18" charset="0"/>
                        <a:ea typeface="Cambria Math" panose="02040503050406030204" pitchFamily="18" charset="0"/>
                      </a:rPr>
                      <m:t>𝑥</m:t>
                    </m:r>
                  </m:oMath>
                </a14:m>
                <a:r>
                  <a:rPr lang="en-US" sz="2400" dirty="0"/>
                  <a:t> &lt; 10   </a:t>
                </a:r>
                <a14:m>
                  <m:oMath xmlns:m="http://schemas.openxmlformats.org/officeDocument/2006/math">
                    <m:r>
                      <a:rPr lang="en-GB" sz="2400" b="0" i="0" smtClean="0">
                        <a:latin typeface="Cambria Math" panose="02040503050406030204" pitchFamily="18" charset="0"/>
                        <a:ea typeface="Cambria Math" panose="02040503050406030204" pitchFamily="18" charset="0"/>
                      </a:rPr>
                      <m:t> </m:t>
                    </m:r>
                    <m:r>
                      <a:rPr lang="en-US" sz="2400" i="1">
                        <a:latin typeface="Cambria Math" panose="02040503050406030204" pitchFamily="18" charset="0"/>
                        <a:ea typeface="Cambria Math" panose="02040503050406030204" pitchFamily="18" charset="0"/>
                      </a:rPr>
                      <m:t>⟹</m:t>
                    </m:r>
                  </m:oMath>
                </a14:m>
                <a:r>
                  <a:rPr lang="en-US" sz="2400" dirty="0"/>
                  <a:t> </a:t>
                </a:r>
                <a14:m>
                  <m:oMath xmlns:m="http://schemas.openxmlformats.org/officeDocument/2006/math">
                    <m:r>
                      <a:rPr lang="en-GB" sz="2400" b="0" i="0" smtClean="0">
                        <a:latin typeface="Cambria Math" panose="02040503050406030204" pitchFamily="18" charset="0"/>
                        <a:ea typeface="Cambria Math" panose="02040503050406030204" pitchFamily="18" charset="0"/>
                      </a:rPr>
                      <m:t>     </m:t>
                    </m:r>
                    <m:r>
                      <a:rPr lang="en-GB" sz="2400" i="1">
                        <a:latin typeface="Cambria Math" panose="02040503050406030204" pitchFamily="18" charset="0"/>
                        <a:ea typeface="Cambria Math" panose="02040503050406030204" pitchFamily="18" charset="0"/>
                      </a:rPr>
                      <m:t>𝑥</m:t>
                    </m:r>
                  </m:oMath>
                </a14:m>
                <a:r>
                  <a:rPr lang="en-US" sz="2400" dirty="0"/>
                  <a:t> is less than 10</a:t>
                </a:r>
              </a:p>
              <a:p>
                <a:pPr>
                  <a:lnSpc>
                    <a:spcPct val="150000"/>
                  </a:lnSpc>
                </a:pPr>
                <a:r>
                  <a:rPr lang="en-US" sz="2400" dirty="0"/>
                  <a:t> </a:t>
                </a:r>
                <a14:m>
                  <m:oMath xmlns:m="http://schemas.openxmlformats.org/officeDocument/2006/math">
                    <m:r>
                      <a:rPr lang="en-GB" sz="2400" b="0" i="0" smtClean="0">
                        <a:latin typeface="Cambria Math" panose="02040503050406030204" pitchFamily="18" charset="0"/>
                        <a:ea typeface="Cambria Math" panose="02040503050406030204" pitchFamily="18" charset="0"/>
                      </a:rPr>
                      <m:t>        </m:t>
                    </m:r>
                    <m:r>
                      <a:rPr lang="en-GB" sz="2400" b="0" i="1" smtClean="0">
                        <a:latin typeface="Cambria Math" panose="02040503050406030204" pitchFamily="18" charset="0"/>
                        <a:ea typeface="Cambria Math" panose="02040503050406030204" pitchFamily="18" charset="0"/>
                      </a:rPr>
                      <m:t>            </m:t>
                    </m:r>
                    <m:r>
                      <a:rPr lang="en-GB" sz="2400" i="1">
                        <a:latin typeface="Cambria Math" panose="02040503050406030204" pitchFamily="18" charset="0"/>
                        <a:ea typeface="Cambria Math" panose="02040503050406030204" pitchFamily="18" charset="0"/>
                      </a:rPr>
                      <m:t>𝑥</m:t>
                    </m:r>
                  </m:oMath>
                </a14:m>
                <a:r>
                  <a:rPr lang="en-US" sz="2400" dirty="0"/>
                  <a:t> ≤ 12 </a:t>
                </a:r>
                <a14:m>
                  <m:oMath xmlns:m="http://schemas.openxmlformats.org/officeDocument/2006/math">
                    <m:r>
                      <a:rPr lang="en-GB" sz="2400" b="0" i="0" smtClean="0">
                        <a:latin typeface="Cambria Math" panose="02040503050406030204" pitchFamily="18" charset="0"/>
                        <a:ea typeface="Cambria Math" panose="02040503050406030204" pitchFamily="18" charset="0"/>
                      </a:rPr>
                      <m:t>   </m:t>
                    </m:r>
                    <m:r>
                      <a:rPr lang="en-GB" sz="2400" b="0" i="1" smtClean="0">
                        <a:latin typeface="Cambria Math" panose="02040503050406030204" pitchFamily="18" charset="0"/>
                        <a:ea typeface="Cambria Math" panose="02040503050406030204" pitchFamily="18" charset="0"/>
                      </a:rPr>
                      <m:t> </m:t>
                    </m:r>
                    <m:r>
                      <a:rPr lang="en-US" sz="2400" i="1">
                        <a:latin typeface="Cambria Math" panose="02040503050406030204" pitchFamily="18" charset="0"/>
                        <a:ea typeface="Cambria Math" panose="02040503050406030204" pitchFamily="18" charset="0"/>
                      </a:rPr>
                      <m:t>⟹</m:t>
                    </m:r>
                  </m:oMath>
                </a14:m>
                <a:r>
                  <a:rPr lang="en-US" sz="2400" dirty="0"/>
                  <a:t> </a:t>
                </a:r>
                <a14:m>
                  <m:oMath xmlns:m="http://schemas.openxmlformats.org/officeDocument/2006/math">
                    <m:r>
                      <a:rPr lang="en-GB" sz="2400" b="0" i="0" smtClean="0">
                        <a:latin typeface="Cambria Math" panose="02040503050406030204" pitchFamily="18" charset="0"/>
                        <a:ea typeface="Cambria Math" panose="02040503050406030204" pitchFamily="18" charset="0"/>
                      </a:rPr>
                      <m:t>     </m:t>
                    </m:r>
                    <m:r>
                      <a:rPr lang="en-GB" sz="2400" i="1">
                        <a:latin typeface="Cambria Math" panose="02040503050406030204" pitchFamily="18" charset="0"/>
                        <a:ea typeface="Cambria Math" panose="02040503050406030204" pitchFamily="18" charset="0"/>
                      </a:rPr>
                      <m:t>𝑥</m:t>
                    </m:r>
                  </m:oMath>
                </a14:m>
                <a:r>
                  <a:rPr lang="en-US" sz="2400" dirty="0"/>
                  <a:t> is less than or equal to 12</a:t>
                </a:r>
              </a:p>
            </p:txBody>
          </p:sp>
        </mc:Choice>
        <mc:Fallback xmlns="">
          <p:sp>
            <p:nvSpPr>
              <p:cNvPr id="3" name="TextBox 2">
                <a:extLst>
                  <a:ext uri="{FF2B5EF4-FFF2-40B4-BE49-F238E27FC236}">
                    <a16:creationId xmlns:a16="http://schemas.microsoft.com/office/drawing/2014/main" id="{B02AA29D-CE16-554D-8ED1-B8AD7F1027FF}"/>
                  </a:ext>
                </a:extLst>
              </p:cNvPr>
              <p:cNvSpPr txBox="1">
                <a:spLocks noRot="1" noChangeAspect="1" noMove="1" noResize="1" noEditPoints="1" noAdjustHandles="1" noChangeArrowheads="1" noChangeShapeType="1" noTextEdit="1"/>
              </p:cNvSpPr>
              <p:nvPr/>
            </p:nvSpPr>
            <p:spPr>
              <a:xfrm>
                <a:off x="3359696" y="2627283"/>
                <a:ext cx="7344816" cy="2978508"/>
              </a:xfrm>
              <a:prstGeom prst="rect">
                <a:avLst/>
              </a:prstGeom>
              <a:blipFill>
                <a:blip r:embed="rId3"/>
                <a:stretch>
                  <a:fillRect l="-1382" t="-1277" r="-691" b="-3830"/>
                </a:stretch>
              </a:blipFill>
            </p:spPr>
            <p:txBody>
              <a:bodyPr/>
              <a:lstStyle/>
              <a:p>
                <a:r>
                  <a:rPr lang="en-US">
                    <a:noFill/>
                  </a:rPr>
                  <a:t> </a:t>
                </a:r>
              </a:p>
            </p:txBody>
          </p:sp>
        </mc:Fallback>
      </mc:AlternateContent>
      <p:sp>
        <p:nvSpPr>
          <p:cNvPr id="5" name="TextBox 4">
            <a:extLst>
              <a:ext uri="{FF2B5EF4-FFF2-40B4-BE49-F238E27FC236}">
                <a16:creationId xmlns:a16="http://schemas.microsoft.com/office/drawing/2014/main" xmlns="" id="{B1F9AA20-76D1-584A-BC06-BFC7AC6D2D7C}"/>
              </a:ext>
            </a:extLst>
          </p:cNvPr>
          <p:cNvSpPr txBox="1"/>
          <p:nvPr/>
        </p:nvSpPr>
        <p:spPr>
          <a:xfrm>
            <a:off x="3143672" y="5805264"/>
            <a:ext cx="8280920" cy="461665"/>
          </a:xfrm>
          <a:prstGeom prst="rect">
            <a:avLst/>
          </a:prstGeom>
          <a:noFill/>
        </p:spPr>
        <p:txBody>
          <a:bodyPr wrap="square" rtlCol="0">
            <a:spAutoFit/>
          </a:bodyPr>
          <a:lstStyle/>
          <a:p>
            <a:r>
              <a:rPr lang="en-US" sz="2400" dirty="0"/>
              <a:t>We will see how to represent inequalities on a number </a:t>
            </a:r>
            <a:r>
              <a:rPr lang="en-US" sz="2400" dirty="0" smtClean="0"/>
              <a:t>line.</a:t>
            </a:r>
            <a:endParaRPr lang="en-US" sz="2400" dirty="0"/>
          </a:p>
        </p:txBody>
      </p:sp>
    </p:spTree>
    <p:extLst>
      <p:ext uri="{BB962C8B-B14F-4D97-AF65-F5344CB8AC3E}">
        <p14:creationId xmlns:p14="http://schemas.microsoft.com/office/powerpoint/2010/main" val="71392341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568" y="-22917"/>
            <a:ext cx="986509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Example</a:t>
            </a:r>
          </a:p>
        </p:txBody>
      </p:sp>
      <p:sp>
        <p:nvSpPr>
          <p:cNvPr id="22" name="TextBox 7">
            <a:extLst>
              <a:ext uri="{FF2B5EF4-FFF2-40B4-BE49-F238E27FC236}">
                <a16:creationId xmlns:a16="http://schemas.microsoft.com/office/drawing/2014/main" xmlns="" id="{E46AA504-BF0C-4F48-9702-85FF3A598610}"/>
              </a:ext>
            </a:extLst>
          </p:cNvPr>
          <p:cNvSpPr txBox="1">
            <a:spLocks noChangeArrowheads="1"/>
          </p:cNvSpPr>
          <p:nvPr/>
        </p:nvSpPr>
        <p:spPr bwMode="auto">
          <a:xfrm>
            <a:off x="0" y="115888"/>
            <a:ext cx="2207568"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b="1" dirty="0">
                <a:solidFill>
                  <a:schemeClr val="bg1"/>
                </a:solidFill>
              </a:rPr>
              <a:t>UNIT:</a:t>
            </a:r>
          </a:p>
          <a:p>
            <a:pPr algn="ctr"/>
            <a:r>
              <a:rPr lang="en-US" altLang="en-US" b="1" dirty="0">
                <a:solidFill>
                  <a:schemeClr val="bg1"/>
                </a:solidFill>
              </a:rPr>
              <a:t>Solving</a:t>
            </a:r>
          </a:p>
          <a:p>
            <a:pPr algn="ctr"/>
            <a:r>
              <a:rPr lang="en-US" altLang="en-US" b="1" dirty="0">
                <a:solidFill>
                  <a:schemeClr val="bg1"/>
                </a:solidFill>
              </a:rPr>
              <a:t>Inequalities</a:t>
            </a:r>
          </a:p>
          <a:p>
            <a:pPr algn="ctr"/>
            <a:r>
              <a:rPr lang="en-US" altLang="en-US" b="1" dirty="0">
                <a:solidFill>
                  <a:schemeClr val="bg1"/>
                </a:solidFill>
              </a:rPr>
              <a:t>Section 1</a:t>
            </a:r>
          </a:p>
        </p:txBody>
      </p:sp>
      <p:sp>
        <p:nvSpPr>
          <p:cNvPr id="4" name="TextBox 3">
            <a:extLst>
              <a:ext uri="{FF2B5EF4-FFF2-40B4-BE49-F238E27FC236}">
                <a16:creationId xmlns:a16="http://schemas.microsoft.com/office/drawing/2014/main" xmlns="" id="{57677D06-C629-D54C-BCE0-3841F38C5086}"/>
              </a:ext>
            </a:extLst>
          </p:cNvPr>
          <p:cNvSpPr txBox="1"/>
          <p:nvPr/>
        </p:nvSpPr>
        <p:spPr>
          <a:xfrm>
            <a:off x="3282528" y="635976"/>
            <a:ext cx="8280920" cy="461665"/>
          </a:xfrm>
          <a:prstGeom prst="rect">
            <a:avLst/>
          </a:prstGeom>
          <a:noFill/>
        </p:spPr>
        <p:txBody>
          <a:bodyPr wrap="square" rtlCol="0">
            <a:spAutoFit/>
          </a:bodyPr>
          <a:lstStyle/>
          <a:p>
            <a:pPr>
              <a:spcAft>
                <a:spcPts val="600"/>
              </a:spcAft>
            </a:pPr>
            <a:r>
              <a:rPr lang="en-GB" sz="2400" dirty="0"/>
              <a:t>What is the inequality shown in each of these diagrams?</a:t>
            </a:r>
            <a:endParaRPr lang="en-US" sz="2400" dirty="0"/>
          </a:p>
        </p:txBody>
      </p:sp>
      <p:sp>
        <p:nvSpPr>
          <p:cNvPr id="6" name="TextBox 5">
            <a:extLst>
              <a:ext uri="{FF2B5EF4-FFF2-40B4-BE49-F238E27FC236}">
                <a16:creationId xmlns:a16="http://schemas.microsoft.com/office/drawing/2014/main" xmlns="" id="{4456A03F-8B16-C64C-B5C0-1D53C81F59FC}"/>
              </a:ext>
            </a:extLst>
          </p:cNvPr>
          <p:cNvSpPr txBox="1"/>
          <p:nvPr/>
        </p:nvSpPr>
        <p:spPr>
          <a:xfrm>
            <a:off x="2207568" y="1073255"/>
            <a:ext cx="9726240" cy="461665"/>
          </a:xfrm>
          <a:prstGeom prst="rect">
            <a:avLst/>
          </a:prstGeom>
          <a:noFill/>
        </p:spPr>
        <p:txBody>
          <a:bodyPr wrap="square" rtlCol="0">
            <a:spAutoFit/>
          </a:bodyPr>
          <a:lstStyle/>
          <a:p>
            <a:pPr>
              <a:spcAft>
                <a:spcPts val="0"/>
              </a:spcAft>
            </a:pPr>
            <a:r>
              <a:rPr lang="en-US" sz="2400" b="1" dirty="0"/>
              <a:t>Solution: </a:t>
            </a:r>
            <a:r>
              <a:rPr lang="en-US" sz="2400" dirty="0"/>
              <a:t>We use filled dot when the point is included and no fill if not </a:t>
            </a:r>
            <a:endParaRPr lang="en-US" sz="2400" dirty="0">
              <a:solidFill>
                <a:srgbClr val="FF0000"/>
              </a:solidFill>
            </a:endParaRPr>
          </a:p>
        </p:txBody>
      </p:sp>
      <p:pic>
        <p:nvPicPr>
          <p:cNvPr id="5" name="Picture 4">
            <a:extLst>
              <a:ext uri="{FF2B5EF4-FFF2-40B4-BE49-F238E27FC236}">
                <a16:creationId xmlns:a16="http://schemas.microsoft.com/office/drawing/2014/main" xmlns="" id="{C67D345D-F611-5943-8BB3-01CC6225F334}"/>
              </a:ext>
            </a:extLst>
          </p:cNvPr>
          <p:cNvPicPr>
            <a:picLocks noChangeAspect="1"/>
          </p:cNvPicPr>
          <p:nvPr/>
        </p:nvPicPr>
        <p:blipFill>
          <a:blip r:embed="rId3"/>
          <a:stretch>
            <a:fillRect/>
          </a:stretch>
        </p:blipFill>
        <p:spPr>
          <a:xfrm>
            <a:off x="3759684" y="1599820"/>
            <a:ext cx="7775674" cy="1267281"/>
          </a:xfrm>
          <a:prstGeom prst="rect">
            <a:avLst/>
          </a:prstGeom>
        </p:spPr>
      </p:pic>
      <p:sp>
        <p:nvSpPr>
          <p:cNvPr id="7" name="Oval 6">
            <a:extLst>
              <a:ext uri="{FF2B5EF4-FFF2-40B4-BE49-F238E27FC236}">
                <a16:creationId xmlns:a16="http://schemas.microsoft.com/office/drawing/2014/main" xmlns="" id="{49EC1EE7-DFD7-5C41-9A2A-02ECF2602FAE}"/>
              </a:ext>
            </a:extLst>
          </p:cNvPr>
          <p:cNvSpPr/>
          <p:nvPr/>
        </p:nvSpPr>
        <p:spPr bwMode="auto">
          <a:xfrm>
            <a:off x="5423518" y="1777718"/>
            <a:ext cx="216025" cy="203847"/>
          </a:xfrm>
          <a:prstGeom prst="ellipse">
            <a:avLst/>
          </a:prstGeom>
          <a:noFill/>
          <a:ln w="381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dirty="0">
              <a:ln>
                <a:noFill/>
              </a:ln>
              <a:solidFill>
                <a:schemeClr val="tx1"/>
              </a:solidFill>
              <a:effectLst/>
              <a:latin typeface="Arial" charset="0"/>
              <a:ea typeface="ＭＳ Ｐゴシック" charset="0"/>
            </a:endParaRPr>
          </a:p>
        </p:txBody>
      </p:sp>
      <p:cxnSp>
        <p:nvCxnSpPr>
          <p:cNvPr id="11" name="Straight Arrow Connector 10">
            <a:extLst>
              <a:ext uri="{FF2B5EF4-FFF2-40B4-BE49-F238E27FC236}">
                <a16:creationId xmlns:a16="http://schemas.microsoft.com/office/drawing/2014/main" xmlns="" id="{3F6E41C1-AEA0-B449-A81B-97761183D5C4}"/>
              </a:ext>
            </a:extLst>
          </p:cNvPr>
          <p:cNvCxnSpPr>
            <a:cxnSpLocks/>
          </p:cNvCxnSpPr>
          <p:nvPr/>
        </p:nvCxnSpPr>
        <p:spPr bwMode="auto">
          <a:xfrm>
            <a:off x="5590920" y="1916832"/>
            <a:ext cx="5555953" cy="0"/>
          </a:xfrm>
          <a:prstGeom prst="straightConnector1">
            <a:avLst/>
          </a:prstGeom>
          <a:solidFill>
            <a:srgbClr val="00B8FF"/>
          </a:solidFill>
          <a:ln w="38100" cap="flat" cmpd="sng" algn="ctr">
            <a:solidFill>
              <a:schemeClr val="tx1"/>
            </a:solidFill>
            <a:prstDash val="solid"/>
            <a:round/>
            <a:headEnd type="none" w="med" len="med"/>
            <a:tailEnd type="triangle"/>
          </a:ln>
          <a:effectLst/>
        </p:spPr>
      </p:cxnSp>
      <p:pic>
        <p:nvPicPr>
          <p:cNvPr id="13" name="Picture 12">
            <a:extLst>
              <a:ext uri="{FF2B5EF4-FFF2-40B4-BE49-F238E27FC236}">
                <a16:creationId xmlns:a16="http://schemas.microsoft.com/office/drawing/2014/main" xmlns="" id="{E4FE248E-1F32-564A-A0F5-4F73BD6762D3}"/>
              </a:ext>
            </a:extLst>
          </p:cNvPr>
          <p:cNvPicPr>
            <a:picLocks noChangeAspect="1"/>
          </p:cNvPicPr>
          <p:nvPr/>
        </p:nvPicPr>
        <p:blipFill>
          <a:blip r:embed="rId3"/>
          <a:stretch>
            <a:fillRect/>
          </a:stretch>
        </p:blipFill>
        <p:spPr>
          <a:xfrm>
            <a:off x="3759684" y="3354499"/>
            <a:ext cx="7775674" cy="1267281"/>
          </a:xfrm>
          <a:prstGeom prst="rect">
            <a:avLst/>
          </a:prstGeom>
        </p:spPr>
      </p:pic>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xmlns="" id="{5317F2E8-F5C0-0743-B244-C6CDD30C0BE9}"/>
                  </a:ext>
                </a:extLst>
              </p:cNvPr>
              <p:cNvSpPr txBox="1"/>
              <p:nvPr/>
            </p:nvSpPr>
            <p:spPr>
              <a:xfrm>
                <a:off x="3721347" y="2849744"/>
                <a:ext cx="7403282"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2400" b="0" i="1" smtClean="0">
                          <a:solidFill>
                            <a:srgbClr val="FF0000"/>
                          </a:solidFill>
                          <a:latin typeface="Cambria Math" panose="02040503050406030204" pitchFamily="18" charset="0"/>
                          <a:ea typeface="Cambria Math" panose="02040503050406030204" pitchFamily="18" charset="0"/>
                        </a:rPr>
                        <m:t>𝑥</m:t>
                      </m:r>
                      <m:r>
                        <a:rPr lang="en-GB" sz="2400" b="0" i="1" smtClean="0">
                          <a:solidFill>
                            <a:srgbClr val="FF0000"/>
                          </a:solidFill>
                          <a:latin typeface="Cambria Math" panose="02040503050406030204" pitchFamily="18" charset="0"/>
                          <a:ea typeface="Cambria Math" panose="02040503050406030204" pitchFamily="18" charset="0"/>
                        </a:rPr>
                        <m:t>&gt;−1</m:t>
                      </m:r>
                    </m:oMath>
                  </m:oMathPara>
                </a14:m>
                <a:endParaRPr lang="en-US" sz="2400" dirty="0">
                  <a:solidFill>
                    <a:srgbClr val="FF0000"/>
                  </a:solidFill>
                </a:endParaRPr>
              </a:p>
            </p:txBody>
          </p:sp>
        </mc:Choice>
        <mc:Fallback xmlns="">
          <p:sp>
            <p:nvSpPr>
              <p:cNvPr id="14" name="TextBox 13">
                <a:extLst>
                  <a:ext uri="{FF2B5EF4-FFF2-40B4-BE49-F238E27FC236}">
                    <a16:creationId xmlns:a16="http://schemas.microsoft.com/office/drawing/2014/main" id="{5317F2E8-F5C0-0743-B244-C6CDD30C0BE9}"/>
                  </a:ext>
                </a:extLst>
              </p:cNvPr>
              <p:cNvSpPr txBox="1">
                <a:spLocks noRot="1" noChangeAspect="1" noMove="1" noResize="1" noEditPoints="1" noAdjustHandles="1" noChangeArrowheads="1" noChangeShapeType="1" noTextEdit="1"/>
              </p:cNvSpPr>
              <p:nvPr/>
            </p:nvSpPr>
            <p:spPr>
              <a:xfrm>
                <a:off x="3721347" y="2849744"/>
                <a:ext cx="7403282" cy="461665"/>
              </a:xfrm>
              <a:prstGeom prst="rect">
                <a:avLst/>
              </a:prstGeom>
              <a:blipFill>
                <a:blip r:embed="rId4"/>
                <a:stretch>
                  <a:fillRect/>
                </a:stretch>
              </a:blipFill>
            </p:spPr>
            <p:txBody>
              <a:bodyPr/>
              <a:lstStyle/>
              <a:p>
                <a:r>
                  <a:rPr lang="en-US">
                    <a:noFill/>
                  </a:rPr>
                  <a:t> </a:t>
                </a:r>
              </a:p>
            </p:txBody>
          </p:sp>
        </mc:Fallback>
      </mc:AlternateContent>
      <p:pic>
        <p:nvPicPr>
          <p:cNvPr id="17" name="Picture 16">
            <a:extLst>
              <a:ext uri="{FF2B5EF4-FFF2-40B4-BE49-F238E27FC236}">
                <a16:creationId xmlns:a16="http://schemas.microsoft.com/office/drawing/2014/main" xmlns="" id="{7AB038AF-A6DB-194F-A62B-0489E90E5E2E}"/>
              </a:ext>
            </a:extLst>
          </p:cNvPr>
          <p:cNvPicPr>
            <a:picLocks noChangeAspect="1"/>
          </p:cNvPicPr>
          <p:nvPr/>
        </p:nvPicPr>
        <p:blipFill>
          <a:blip r:embed="rId3"/>
          <a:stretch>
            <a:fillRect/>
          </a:stretch>
        </p:blipFill>
        <p:spPr>
          <a:xfrm>
            <a:off x="3721347" y="5077333"/>
            <a:ext cx="7775674" cy="1267281"/>
          </a:xfrm>
          <a:prstGeom prst="rect">
            <a:avLst/>
          </a:prstGeom>
        </p:spPr>
      </p:pic>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xmlns="" id="{BC73D8BD-9C53-824E-B5D5-F42B4C16591C}"/>
                  </a:ext>
                </a:extLst>
              </p:cNvPr>
              <p:cNvSpPr txBox="1"/>
              <p:nvPr/>
            </p:nvSpPr>
            <p:spPr>
              <a:xfrm>
                <a:off x="3780733" y="4665250"/>
                <a:ext cx="7766050" cy="461665"/>
              </a:xfrm>
              <a:prstGeom prst="rect">
                <a:avLst/>
              </a:prstGeom>
              <a:noFill/>
            </p:spPr>
            <p:txBody>
              <a:bodyPr wrap="square" rtlCol="0">
                <a:spAutoFit/>
              </a:bodyPr>
              <a:lstStyle/>
              <a:p>
                <a14:m>
                  <m:oMath xmlns:m="http://schemas.openxmlformats.org/officeDocument/2006/math">
                    <m:r>
                      <a:rPr lang="en-GB" sz="2400" b="0" i="1" smtClean="0">
                        <a:solidFill>
                          <a:srgbClr val="FF0000"/>
                        </a:solidFill>
                        <a:latin typeface="Cambria Math" panose="02040503050406030204" pitchFamily="18" charset="0"/>
                        <a:ea typeface="Cambria Math" panose="02040503050406030204" pitchFamily="18" charset="0"/>
                      </a:rPr>
                      <m:t>                                                </m:t>
                    </m:r>
                    <m:r>
                      <a:rPr lang="en-GB" sz="2400" i="1" smtClean="0">
                        <a:solidFill>
                          <a:srgbClr val="FF0000"/>
                        </a:solidFill>
                        <a:latin typeface="Cambria Math" panose="02040503050406030204" pitchFamily="18" charset="0"/>
                        <a:ea typeface="Cambria Math" panose="02040503050406030204" pitchFamily="18" charset="0"/>
                      </a:rPr>
                      <m:t>𝑥</m:t>
                    </m:r>
                    <m:r>
                      <a:rPr lang="en-GB" sz="2400" b="0" i="1" smtClean="0">
                        <a:solidFill>
                          <a:srgbClr val="FF0000"/>
                        </a:solidFill>
                        <a:latin typeface="Cambria Math" panose="02040503050406030204" pitchFamily="18" charset="0"/>
                        <a:ea typeface="Cambria Math" panose="02040503050406030204" pitchFamily="18" charset="0"/>
                      </a:rPr>
                      <m:t>≤</m:t>
                    </m:r>
                    <m:r>
                      <a:rPr lang="en-GB" sz="2400" i="1">
                        <a:solidFill>
                          <a:srgbClr val="FF0000"/>
                        </a:solidFill>
                        <a:latin typeface="Cambria Math" panose="02040503050406030204" pitchFamily="18" charset="0"/>
                        <a:ea typeface="Cambria Math" panose="02040503050406030204" pitchFamily="18" charset="0"/>
                      </a:rPr>
                      <m:t>2</m:t>
                    </m:r>
                  </m:oMath>
                </a14:m>
                <a:r>
                  <a:rPr lang="en-US" sz="2400" dirty="0">
                    <a:solidFill>
                      <a:srgbClr val="FF0000"/>
                    </a:solidFill>
                  </a:rPr>
                  <a:t>    </a:t>
                </a:r>
              </a:p>
            </p:txBody>
          </p:sp>
        </mc:Choice>
        <mc:Fallback xmlns="">
          <p:sp>
            <p:nvSpPr>
              <p:cNvPr id="15" name="TextBox 14">
                <a:extLst>
                  <a:ext uri="{FF2B5EF4-FFF2-40B4-BE49-F238E27FC236}">
                    <a16:creationId xmlns:a16="http://schemas.microsoft.com/office/drawing/2014/main" id="{BC73D8BD-9C53-824E-B5D5-F42B4C16591C}"/>
                  </a:ext>
                </a:extLst>
              </p:cNvPr>
              <p:cNvSpPr txBox="1">
                <a:spLocks noRot="1" noChangeAspect="1" noMove="1" noResize="1" noEditPoints="1" noAdjustHandles="1" noChangeArrowheads="1" noChangeShapeType="1" noTextEdit="1"/>
              </p:cNvSpPr>
              <p:nvPr/>
            </p:nvSpPr>
            <p:spPr>
              <a:xfrm>
                <a:off x="3780733" y="4665250"/>
                <a:ext cx="7766050" cy="461665"/>
              </a:xfrm>
              <a:prstGeom prst="rect">
                <a:avLst/>
              </a:prstGeom>
              <a:blipFill>
                <a:blip r:embed="rId5"/>
                <a:stretch>
                  <a:fillRect l="-817" b="-18421"/>
                </a:stretch>
              </a:blipFill>
            </p:spPr>
            <p:txBody>
              <a:bodyPr/>
              <a:lstStyle/>
              <a:p>
                <a:r>
                  <a:rPr lang="en-US">
                    <a:noFill/>
                  </a:rPr>
                  <a:t> </a:t>
                </a:r>
              </a:p>
            </p:txBody>
          </p:sp>
        </mc:Fallback>
      </mc:AlternateContent>
      <p:sp>
        <p:nvSpPr>
          <p:cNvPr id="16" name="Oval 15">
            <a:extLst>
              <a:ext uri="{FF2B5EF4-FFF2-40B4-BE49-F238E27FC236}">
                <a16:creationId xmlns:a16="http://schemas.microsoft.com/office/drawing/2014/main" xmlns="" id="{C4E7D304-955F-9C4A-B1BB-88B512E90FF8}"/>
              </a:ext>
            </a:extLst>
          </p:cNvPr>
          <p:cNvSpPr/>
          <p:nvPr/>
        </p:nvSpPr>
        <p:spPr bwMode="auto">
          <a:xfrm>
            <a:off x="7718523" y="3577993"/>
            <a:ext cx="216024" cy="216024"/>
          </a:xfrm>
          <a:prstGeom prst="ellipse">
            <a:avLst/>
          </a:prstGeom>
          <a:solidFill>
            <a:schemeClr val="tx1"/>
          </a:solidFill>
          <a:ln w="381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dirty="0">
              <a:ln>
                <a:noFill/>
              </a:ln>
              <a:solidFill>
                <a:schemeClr val="tx1"/>
              </a:solidFill>
              <a:effectLst/>
              <a:latin typeface="Arial" charset="0"/>
              <a:ea typeface="ＭＳ Ｐゴシック" charset="0"/>
            </a:endParaRPr>
          </a:p>
        </p:txBody>
      </p:sp>
      <p:cxnSp>
        <p:nvCxnSpPr>
          <p:cNvPr id="19" name="Straight Arrow Connector 18">
            <a:extLst>
              <a:ext uri="{FF2B5EF4-FFF2-40B4-BE49-F238E27FC236}">
                <a16:creationId xmlns:a16="http://schemas.microsoft.com/office/drawing/2014/main" xmlns="" id="{26497CAD-9E3C-CB46-9295-4882069AF3AD}"/>
              </a:ext>
            </a:extLst>
          </p:cNvPr>
          <p:cNvCxnSpPr>
            <a:cxnSpLocks/>
          </p:cNvCxnSpPr>
          <p:nvPr/>
        </p:nvCxnSpPr>
        <p:spPr bwMode="auto">
          <a:xfrm flipH="1">
            <a:off x="3935760" y="3717032"/>
            <a:ext cx="3782763" cy="0"/>
          </a:xfrm>
          <a:prstGeom prst="straightConnector1">
            <a:avLst/>
          </a:prstGeom>
          <a:solidFill>
            <a:srgbClr val="00B8FF"/>
          </a:solidFill>
          <a:ln w="38100" cap="flat" cmpd="sng" algn="ctr">
            <a:solidFill>
              <a:schemeClr val="tx1"/>
            </a:solidFill>
            <a:prstDash val="solid"/>
            <a:round/>
            <a:headEnd type="none" w="med" len="med"/>
            <a:tailEnd type="triangle"/>
          </a:ln>
          <a:effectLst/>
        </p:spPr>
      </p:cxnSp>
      <p:sp>
        <p:nvSpPr>
          <p:cNvPr id="23" name="Oval 22">
            <a:extLst>
              <a:ext uri="{FF2B5EF4-FFF2-40B4-BE49-F238E27FC236}">
                <a16:creationId xmlns:a16="http://schemas.microsoft.com/office/drawing/2014/main" xmlns="" id="{5D2762FF-61B2-9D4B-8E76-1525FF3AEFF3}"/>
              </a:ext>
            </a:extLst>
          </p:cNvPr>
          <p:cNvSpPr/>
          <p:nvPr/>
        </p:nvSpPr>
        <p:spPr bwMode="auto">
          <a:xfrm>
            <a:off x="9967799" y="5320596"/>
            <a:ext cx="216024" cy="225607"/>
          </a:xfrm>
          <a:prstGeom prst="ellipse">
            <a:avLst/>
          </a:prstGeom>
          <a:noFill/>
          <a:ln w="381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dirty="0">
              <a:ln>
                <a:noFill/>
              </a:ln>
              <a:solidFill>
                <a:schemeClr val="tx1"/>
              </a:solidFill>
              <a:effectLst/>
              <a:latin typeface="Arial" charset="0"/>
              <a:ea typeface="ＭＳ Ｐゴシック" charset="0"/>
            </a:endParaRPr>
          </a:p>
        </p:txBody>
      </p:sp>
      <p:sp>
        <p:nvSpPr>
          <p:cNvPr id="24" name="Oval 23">
            <a:extLst>
              <a:ext uri="{FF2B5EF4-FFF2-40B4-BE49-F238E27FC236}">
                <a16:creationId xmlns:a16="http://schemas.microsoft.com/office/drawing/2014/main" xmlns="" id="{036E65E4-74F6-C843-A7C8-2DA44973F61E}"/>
              </a:ext>
            </a:extLst>
          </p:cNvPr>
          <p:cNvSpPr/>
          <p:nvPr/>
        </p:nvSpPr>
        <p:spPr bwMode="auto">
          <a:xfrm>
            <a:off x="5423518" y="5342356"/>
            <a:ext cx="216025" cy="203847"/>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dirty="0">
              <a:ln>
                <a:noFill/>
              </a:ln>
              <a:solidFill>
                <a:schemeClr val="tx1"/>
              </a:solidFill>
              <a:effectLst/>
              <a:latin typeface="Arial" charset="0"/>
              <a:ea typeface="ＭＳ Ｐゴシック" charset="0"/>
            </a:endParaRPr>
          </a:p>
        </p:txBody>
      </p:sp>
      <p:cxnSp>
        <p:nvCxnSpPr>
          <p:cNvPr id="21" name="Straight Connector 20">
            <a:extLst>
              <a:ext uri="{FF2B5EF4-FFF2-40B4-BE49-F238E27FC236}">
                <a16:creationId xmlns:a16="http://schemas.microsoft.com/office/drawing/2014/main" xmlns="" id="{65DA96C1-B3C1-C147-8CC1-4B537CD32AEE}"/>
              </a:ext>
            </a:extLst>
          </p:cNvPr>
          <p:cNvCxnSpPr>
            <a:cxnSpLocks/>
          </p:cNvCxnSpPr>
          <p:nvPr/>
        </p:nvCxnSpPr>
        <p:spPr bwMode="auto">
          <a:xfrm flipV="1">
            <a:off x="5623767" y="5452110"/>
            <a:ext cx="4344032" cy="11163"/>
          </a:xfrm>
          <a:prstGeom prst="line">
            <a:avLst/>
          </a:prstGeom>
          <a:solidFill>
            <a:srgbClr val="00B8FF"/>
          </a:solidFill>
          <a:ln w="38100" cap="flat" cmpd="sng" algn="ctr">
            <a:solidFill>
              <a:schemeClr val="tx1"/>
            </a:solidFill>
            <a:prstDash val="solid"/>
            <a:round/>
            <a:headEnd type="none" w="med" len="med"/>
            <a:tailEnd type="none" w="med" len="med"/>
          </a:ln>
          <a:effectLst/>
        </p:spPr>
      </p:cxnSp>
      <p:sp>
        <p:nvSpPr>
          <p:cNvPr id="3" name="TextBox 2">
            <a:extLst>
              <a:ext uri="{FF2B5EF4-FFF2-40B4-BE49-F238E27FC236}">
                <a16:creationId xmlns:a16="http://schemas.microsoft.com/office/drawing/2014/main" xmlns="" id="{03C98523-C287-944A-90DE-D2DADC03049C}"/>
              </a:ext>
            </a:extLst>
          </p:cNvPr>
          <p:cNvSpPr txBox="1"/>
          <p:nvPr/>
        </p:nvSpPr>
        <p:spPr>
          <a:xfrm>
            <a:off x="2927648" y="1835527"/>
            <a:ext cx="504056" cy="461665"/>
          </a:xfrm>
          <a:prstGeom prst="rect">
            <a:avLst/>
          </a:prstGeom>
          <a:noFill/>
        </p:spPr>
        <p:txBody>
          <a:bodyPr wrap="square" rtlCol="0">
            <a:spAutoFit/>
          </a:bodyPr>
          <a:lstStyle/>
          <a:p>
            <a:r>
              <a:rPr lang="en-US" sz="2400" dirty="0"/>
              <a:t>a)</a:t>
            </a:r>
          </a:p>
        </p:txBody>
      </p:sp>
      <p:sp>
        <p:nvSpPr>
          <p:cNvPr id="9" name="TextBox 8">
            <a:extLst>
              <a:ext uri="{FF2B5EF4-FFF2-40B4-BE49-F238E27FC236}">
                <a16:creationId xmlns:a16="http://schemas.microsoft.com/office/drawing/2014/main" xmlns="" id="{D5A4D7BB-A5A2-DF41-B942-7448D1732B75}"/>
              </a:ext>
            </a:extLst>
          </p:cNvPr>
          <p:cNvSpPr txBox="1"/>
          <p:nvPr/>
        </p:nvSpPr>
        <p:spPr>
          <a:xfrm>
            <a:off x="2927648" y="3395549"/>
            <a:ext cx="504056" cy="461665"/>
          </a:xfrm>
          <a:prstGeom prst="rect">
            <a:avLst/>
          </a:prstGeom>
          <a:noFill/>
        </p:spPr>
        <p:txBody>
          <a:bodyPr wrap="square" rtlCol="0">
            <a:spAutoFit/>
          </a:bodyPr>
          <a:lstStyle/>
          <a:p>
            <a:r>
              <a:rPr lang="en-US" sz="2400" dirty="0"/>
              <a:t>b)</a:t>
            </a:r>
          </a:p>
        </p:txBody>
      </p:sp>
      <p:sp>
        <p:nvSpPr>
          <p:cNvPr id="10" name="TextBox 9">
            <a:extLst>
              <a:ext uri="{FF2B5EF4-FFF2-40B4-BE49-F238E27FC236}">
                <a16:creationId xmlns:a16="http://schemas.microsoft.com/office/drawing/2014/main" xmlns="" id="{F70144FB-B134-4D4D-96F9-76B30E4E7E77}"/>
              </a:ext>
            </a:extLst>
          </p:cNvPr>
          <p:cNvSpPr txBox="1"/>
          <p:nvPr/>
        </p:nvSpPr>
        <p:spPr>
          <a:xfrm>
            <a:off x="2927648" y="5147264"/>
            <a:ext cx="504056" cy="461665"/>
          </a:xfrm>
          <a:prstGeom prst="rect">
            <a:avLst/>
          </a:prstGeom>
          <a:noFill/>
        </p:spPr>
        <p:txBody>
          <a:bodyPr wrap="square" rtlCol="0">
            <a:spAutoFit/>
          </a:bodyPr>
          <a:lstStyle/>
          <a:p>
            <a:r>
              <a:rPr lang="en-US" sz="2400" dirty="0"/>
              <a:t>c)</a:t>
            </a:r>
          </a:p>
        </p:txBody>
      </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xmlns="" id="{573D2999-251E-2F42-8CD6-EE6D19619847}"/>
                  </a:ext>
                </a:extLst>
              </p:cNvPr>
              <p:cNvSpPr txBox="1"/>
              <p:nvPr/>
            </p:nvSpPr>
            <p:spPr>
              <a:xfrm>
                <a:off x="6458383" y="6325722"/>
                <a:ext cx="2520280" cy="461665"/>
              </a:xfrm>
              <a:prstGeom prst="rect">
                <a:avLst/>
              </a:prstGeom>
              <a:noFill/>
            </p:spPr>
            <p:txBody>
              <a:bodyPr wrap="square" rtlCol="0">
                <a:spAutoFit/>
              </a:bodyPr>
              <a:lstStyle/>
              <a:p>
                <a14:m>
                  <m:oMath xmlns:m="http://schemas.openxmlformats.org/officeDocument/2006/math">
                    <m:r>
                      <a:rPr lang="en-GB" sz="2400" i="1" smtClean="0">
                        <a:solidFill>
                          <a:srgbClr val="FF0000"/>
                        </a:solidFill>
                        <a:latin typeface="Cambria Math" panose="02040503050406030204" pitchFamily="18" charset="0"/>
                        <a:ea typeface="Cambria Math" panose="02040503050406030204" pitchFamily="18" charset="0"/>
                      </a:rPr>
                      <m:t>−1</m:t>
                    </m:r>
                    <m:r>
                      <a:rPr lang="en-GB" sz="2400" b="0" i="1" smtClean="0">
                        <a:solidFill>
                          <a:srgbClr val="FF0000"/>
                        </a:solidFill>
                        <a:latin typeface="Cambria Math" panose="02040503050406030204" pitchFamily="18" charset="0"/>
                        <a:ea typeface="Cambria Math" panose="02040503050406030204" pitchFamily="18" charset="0"/>
                      </a:rPr>
                      <m:t>≤</m:t>
                    </m:r>
                    <m:r>
                      <a:rPr lang="en-GB" sz="2400" i="1">
                        <a:solidFill>
                          <a:srgbClr val="FF0000"/>
                        </a:solidFill>
                        <a:latin typeface="Cambria Math" panose="02040503050406030204" pitchFamily="18" charset="0"/>
                        <a:ea typeface="Cambria Math" panose="02040503050406030204" pitchFamily="18" charset="0"/>
                      </a:rPr>
                      <m:t>𝑥</m:t>
                    </m:r>
                  </m:oMath>
                </a14:m>
                <a:r>
                  <a:rPr lang="en-US" sz="2400" dirty="0">
                    <a:solidFill>
                      <a:srgbClr val="FF0000"/>
                    </a:solidFill>
                  </a:rPr>
                  <a:t> &lt; 5</a:t>
                </a:r>
              </a:p>
            </p:txBody>
          </p:sp>
        </mc:Choice>
        <mc:Fallback xmlns="">
          <p:sp>
            <p:nvSpPr>
              <p:cNvPr id="12" name="TextBox 11">
                <a:extLst>
                  <a:ext uri="{FF2B5EF4-FFF2-40B4-BE49-F238E27FC236}">
                    <a16:creationId xmlns:a16="http://schemas.microsoft.com/office/drawing/2014/main" id="{573D2999-251E-2F42-8CD6-EE6D19619847}"/>
                  </a:ext>
                </a:extLst>
              </p:cNvPr>
              <p:cNvSpPr txBox="1">
                <a:spLocks noRot="1" noChangeAspect="1" noMove="1" noResize="1" noEditPoints="1" noAdjustHandles="1" noChangeArrowheads="1" noChangeShapeType="1" noTextEdit="1"/>
              </p:cNvSpPr>
              <p:nvPr/>
            </p:nvSpPr>
            <p:spPr>
              <a:xfrm>
                <a:off x="6458383" y="6325722"/>
                <a:ext cx="2520280" cy="461665"/>
              </a:xfrm>
              <a:prstGeom prst="rect">
                <a:avLst/>
              </a:prstGeom>
              <a:blipFill>
                <a:blip r:embed="rId6"/>
                <a:stretch>
                  <a:fillRect t="-8108" b="-27027"/>
                </a:stretch>
              </a:blipFill>
            </p:spPr>
            <p:txBody>
              <a:bodyPr/>
              <a:lstStyle/>
              <a:p>
                <a:r>
                  <a:rPr lang="en-US">
                    <a:noFill/>
                  </a:rPr>
                  <a:t> </a:t>
                </a:r>
              </a:p>
            </p:txBody>
          </p:sp>
        </mc:Fallback>
      </mc:AlternateContent>
    </p:spTree>
    <p:extLst>
      <p:ext uri="{BB962C8B-B14F-4D97-AF65-F5344CB8AC3E}">
        <p14:creationId xmlns:p14="http://schemas.microsoft.com/office/powerpoint/2010/main" val="387877768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4" grpId="0"/>
      <p:bldP spid="15" grpId="0"/>
      <p:bldP spid="1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568" y="-22917"/>
            <a:ext cx="986509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Example</a:t>
            </a:r>
          </a:p>
        </p:txBody>
      </p:sp>
      <p:sp>
        <p:nvSpPr>
          <p:cNvPr id="22" name="TextBox 7">
            <a:extLst>
              <a:ext uri="{FF2B5EF4-FFF2-40B4-BE49-F238E27FC236}">
                <a16:creationId xmlns:a16="http://schemas.microsoft.com/office/drawing/2014/main" xmlns="" id="{E46AA504-BF0C-4F48-9702-85FF3A598610}"/>
              </a:ext>
            </a:extLst>
          </p:cNvPr>
          <p:cNvSpPr txBox="1">
            <a:spLocks noChangeArrowheads="1"/>
          </p:cNvSpPr>
          <p:nvPr/>
        </p:nvSpPr>
        <p:spPr bwMode="auto">
          <a:xfrm>
            <a:off x="0" y="115888"/>
            <a:ext cx="2207568"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b="1" dirty="0">
                <a:solidFill>
                  <a:schemeClr val="bg1"/>
                </a:solidFill>
              </a:rPr>
              <a:t>UNIT:</a:t>
            </a:r>
          </a:p>
          <a:p>
            <a:pPr algn="ctr"/>
            <a:r>
              <a:rPr lang="en-US" altLang="en-US" b="1" dirty="0">
                <a:solidFill>
                  <a:schemeClr val="bg1"/>
                </a:solidFill>
              </a:rPr>
              <a:t>Solving</a:t>
            </a:r>
          </a:p>
          <a:p>
            <a:pPr algn="ctr"/>
            <a:r>
              <a:rPr lang="en-US" altLang="en-US" b="1" dirty="0">
                <a:solidFill>
                  <a:schemeClr val="bg1"/>
                </a:solidFill>
              </a:rPr>
              <a:t>Inequalities</a:t>
            </a:r>
          </a:p>
          <a:p>
            <a:pPr algn="ctr"/>
            <a:r>
              <a:rPr lang="en-US" altLang="en-US" b="1" dirty="0">
                <a:solidFill>
                  <a:schemeClr val="bg1"/>
                </a:solidFill>
              </a:rPr>
              <a:t>Section 1</a:t>
            </a:r>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xmlns="" id="{57677D06-C629-D54C-BCE0-3841F38C5086}"/>
                  </a:ext>
                </a:extLst>
              </p:cNvPr>
              <p:cNvSpPr txBox="1"/>
              <p:nvPr/>
            </p:nvSpPr>
            <p:spPr>
              <a:xfrm>
                <a:off x="2192657" y="823577"/>
                <a:ext cx="9975552" cy="1800493"/>
              </a:xfrm>
              <a:prstGeom prst="rect">
                <a:avLst/>
              </a:prstGeom>
              <a:noFill/>
            </p:spPr>
            <p:txBody>
              <a:bodyPr wrap="square" rtlCol="0">
                <a:spAutoFit/>
              </a:bodyPr>
              <a:lstStyle/>
              <a:p>
                <a:pPr>
                  <a:spcAft>
                    <a:spcPts val="600"/>
                  </a:spcAft>
                </a:pPr>
                <a:r>
                  <a:rPr lang="en-GB" sz="2400" dirty="0"/>
                  <a:t>Represent these inequalities  a) </a:t>
                </a:r>
                <a14:m>
                  <m:oMath xmlns:m="http://schemas.openxmlformats.org/officeDocument/2006/math">
                    <m:r>
                      <a:rPr lang="en-GB" sz="2400" i="1" smtClean="0">
                        <a:solidFill>
                          <a:schemeClr val="tx1"/>
                        </a:solidFill>
                        <a:latin typeface="Cambria Math" panose="02040503050406030204" pitchFamily="18" charset="0"/>
                        <a:ea typeface="Cambria Math" panose="02040503050406030204" pitchFamily="18" charset="0"/>
                      </a:rPr>
                      <m:t>𝑥</m:t>
                    </m:r>
                    <m:r>
                      <a:rPr lang="en-GB" sz="2400" b="0" i="1" smtClean="0">
                        <a:solidFill>
                          <a:schemeClr val="tx1"/>
                        </a:solidFill>
                        <a:latin typeface="Cambria Math" panose="02040503050406030204" pitchFamily="18" charset="0"/>
                        <a:ea typeface="Cambria Math" panose="02040503050406030204" pitchFamily="18" charset="0"/>
                      </a:rPr>
                      <m:t>≥2     </m:t>
                    </m:r>
                    <m:r>
                      <a:rPr lang="en-GB" sz="2400" b="0" i="0" smtClean="0">
                        <a:solidFill>
                          <a:schemeClr val="tx1"/>
                        </a:solidFill>
                        <a:latin typeface="Cambria Math" panose="02040503050406030204" pitchFamily="18" charset="0"/>
                        <a:ea typeface="Cambria Math" panose="02040503050406030204" pitchFamily="18" charset="0"/>
                      </a:rPr>
                      <m:t>     </m:t>
                    </m:r>
                    <m:r>
                      <m:rPr>
                        <m:sty m:val="p"/>
                      </m:rPr>
                      <a:rPr lang="en-GB" sz="2400" b="0" i="0" smtClean="0">
                        <a:solidFill>
                          <a:schemeClr val="tx1"/>
                        </a:solidFill>
                        <a:latin typeface="Cambria Math" panose="02040503050406030204" pitchFamily="18" charset="0"/>
                        <a:ea typeface="Cambria Math" panose="02040503050406030204" pitchFamily="18" charset="0"/>
                      </a:rPr>
                      <m:t>b</m:t>
                    </m:r>
                    <m:r>
                      <a:rPr lang="en-GB" sz="2400" b="0" i="0" smtClean="0">
                        <a:solidFill>
                          <a:schemeClr val="tx1"/>
                        </a:solidFill>
                        <a:latin typeface="Cambria Math" panose="02040503050406030204" pitchFamily="18" charset="0"/>
                        <a:ea typeface="Cambria Math" panose="02040503050406030204" pitchFamily="18" charset="0"/>
                      </a:rPr>
                      <m:t>)</m:t>
                    </m:r>
                    <m:r>
                      <a:rPr lang="en-GB" sz="2400" b="0" i="1" smtClean="0">
                        <a:solidFill>
                          <a:schemeClr val="tx1"/>
                        </a:solidFill>
                        <a:latin typeface="Cambria Math" panose="02040503050406030204" pitchFamily="18" charset="0"/>
                        <a:ea typeface="Cambria Math" panose="02040503050406030204" pitchFamily="18" charset="0"/>
                      </a:rPr>
                      <m:t> </m:t>
                    </m:r>
                    <m:r>
                      <a:rPr lang="en-GB" sz="2400" i="1" smtClean="0">
                        <a:solidFill>
                          <a:schemeClr val="tx1"/>
                        </a:solidFill>
                        <a:latin typeface="Cambria Math" panose="02040503050406030204" pitchFamily="18" charset="0"/>
                        <a:ea typeface="Cambria Math" panose="02040503050406030204" pitchFamily="18" charset="0"/>
                      </a:rPr>
                      <m:t>𝑥</m:t>
                    </m:r>
                    <m:r>
                      <a:rPr lang="en-GB" sz="2400" b="0" i="1" smtClean="0">
                        <a:solidFill>
                          <a:schemeClr val="tx1"/>
                        </a:solidFill>
                        <a:latin typeface="Cambria Math" panose="02040503050406030204" pitchFamily="18" charset="0"/>
                        <a:ea typeface="Cambria Math" panose="02040503050406030204" pitchFamily="18" charset="0"/>
                      </a:rPr>
                      <m:t>&lt;</m:t>
                    </m:r>
                    <m:r>
                      <a:rPr lang="en-GB" sz="2400" i="1">
                        <a:solidFill>
                          <a:schemeClr val="tx1"/>
                        </a:solidFill>
                        <a:latin typeface="Cambria Math" panose="02040503050406030204" pitchFamily="18" charset="0"/>
                        <a:ea typeface="Cambria Math" panose="02040503050406030204" pitchFamily="18" charset="0"/>
                      </a:rPr>
                      <m:t>−1</m:t>
                    </m:r>
                    <m:r>
                      <a:rPr lang="en-GB" sz="2400" b="0" i="1" smtClean="0">
                        <a:solidFill>
                          <a:schemeClr val="tx1"/>
                        </a:solidFill>
                        <a:latin typeface="Cambria Math" panose="02040503050406030204" pitchFamily="18" charset="0"/>
                        <a:ea typeface="Cambria Math" panose="02040503050406030204" pitchFamily="18" charset="0"/>
                      </a:rPr>
                      <m:t>     </m:t>
                    </m:r>
                    <m:r>
                      <m:rPr>
                        <m:sty m:val="p"/>
                      </m:rPr>
                      <a:rPr lang="en-GB" sz="2400" b="0" i="0" smtClean="0">
                        <a:solidFill>
                          <a:schemeClr val="tx1"/>
                        </a:solidFill>
                        <a:latin typeface="Cambria Math" panose="02040503050406030204" pitchFamily="18" charset="0"/>
                        <a:ea typeface="Cambria Math" panose="02040503050406030204" pitchFamily="18" charset="0"/>
                      </a:rPr>
                      <m:t>c</m:t>
                    </m:r>
                    <m:r>
                      <a:rPr lang="en-GB" sz="2400" b="0" i="0" smtClean="0">
                        <a:solidFill>
                          <a:schemeClr val="tx1"/>
                        </a:solidFill>
                        <a:latin typeface="Cambria Math" panose="02040503050406030204" pitchFamily="18" charset="0"/>
                        <a:ea typeface="Cambria Math" panose="02040503050406030204" pitchFamily="18" charset="0"/>
                      </a:rPr>
                      <m:t>)</m:t>
                    </m:r>
                    <m:r>
                      <a:rPr lang="en-GB" sz="2400" i="1" smtClean="0">
                        <a:solidFill>
                          <a:schemeClr val="tx1"/>
                        </a:solidFill>
                        <a:latin typeface="Cambria Math" panose="02040503050406030204" pitchFamily="18" charset="0"/>
                        <a:ea typeface="Cambria Math" panose="02040503050406030204" pitchFamily="18" charset="0"/>
                      </a:rPr>
                      <m:t>−</m:t>
                    </m:r>
                    <m:r>
                      <a:rPr lang="en-GB" sz="2400" b="0" i="1" smtClean="0">
                        <a:solidFill>
                          <a:schemeClr val="tx1"/>
                        </a:solidFill>
                        <a:latin typeface="Cambria Math" panose="02040503050406030204" pitchFamily="18" charset="0"/>
                        <a:ea typeface="Cambria Math" panose="02040503050406030204" pitchFamily="18" charset="0"/>
                      </a:rPr>
                      <m:t>2&lt;</m:t>
                    </m:r>
                    <m:r>
                      <a:rPr lang="en-GB" sz="2400" i="1">
                        <a:solidFill>
                          <a:schemeClr val="tx1"/>
                        </a:solidFill>
                        <a:latin typeface="Cambria Math" panose="02040503050406030204" pitchFamily="18" charset="0"/>
                        <a:ea typeface="Cambria Math" panose="02040503050406030204" pitchFamily="18" charset="0"/>
                      </a:rPr>
                      <m:t>𝑥</m:t>
                    </m:r>
                    <m:r>
                      <m:rPr>
                        <m:nor/>
                      </m:rPr>
                      <a:rPr lang="en-US" sz="2400">
                        <a:solidFill>
                          <a:schemeClr val="tx1"/>
                        </a:solidFill>
                      </a:rPr>
                      <m:t> </m:t>
                    </m:r>
                    <m:r>
                      <m:rPr>
                        <m:nor/>
                      </m:rPr>
                      <a:rPr lang="en-GB" sz="2400" b="0" i="0" smtClean="0">
                        <a:solidFill>
                          <a:schemeClr val="tx1"/>
                        </a:solidFill>
                      </a:rPr>
                      <m:t>≤</m:t>
                    </m:r>
                    <m:r>
                      <m:rPr>
                        <m:nor/>
                      </m:rPr>
                      <a:rPr lang="en-US" sz="2400">
                        <a:solidFill>
                          <a:schemeClr val="tx1"/>
                        </a:solidFill>
                      </a:rPr>
                      <m:t> </m:t>
                    </m:r>
                    <m:r>
                      <m:rPr>
                        <m:nor/>
                      </m:rPr>
                      <a:rPr lang="en-GB" sz="2400" b="0" i="0" smtClean="0">
                        <a:solidFill>
                          <a:schemeClr val="tx1"/>
                        </a:solidFill>
                      </a:rPr>
                      <m:t>4</m:t>
                    </m:r>
                  </m:oMath>
                </a14:m>
                <a:endParaRPr lang="en-US" sz="2400" dirty="0">
                  <a:solidFill>
                    <a:schemeClr val="tx1"/>
                  </a:solidFill>
                </a:endParaRPr>
              </a:p>
              <a:p>
                <a:pPr>
                  <a:spcAft>
                    <a:spcPts val="600"/>
                  </a:spcAft>
                </a:pPr>
                <a:endParaRPr lang="en-US" sz="2400" dirty="0">
                  <a:solidFill>
                    <a:srgbClr val="FF0000"/>
                  </a:solidFill>
                </a:endParaRPr>
              </a:p>
              <a:p>
                <a:pPr>
                  <a:spcAft>
                    <a:spcPts val="600"/>
                  </a:spcAft>
                </a:pPr>
                <a:endParaRPr lang="en-US" sz="2400" dirty="0">
                  <a:solidFill>
                    <a:srgbClr val="FF0000"/>
                  </a:solidFill>
                </a:endParaRPr>
              </a:p>
              <a:p>
                <a:pPr>
                  <a:spcAft>
                    <a:spcPts val="600"/>
                  </a:spcAft>
                </a:pPr>
                <a:r>
                  <a:rPr lang="en-GB" sz="2400" dirty="0"/>
                  <a:t>     </a:t>
                </a:r>
                <a:endParaRPr lang="en-US" sz="2400" dirty="0"/>
              </a:p>
            </p:txBody>
          </p:sp>
        </mc:Choice>
        <mc:Fallback xmlns="">
          <p:sp>
            <p:nvSpPr>
              <p:cNvPr id="4" name="TextBox 3">
                <a:extLst>
                  <a:ext uri="{FF2B5EF4-FFF2-40B4-BE49-F238E27FC236}">
                    <a16:creationId xmlns:a16="http://schemas.microsoft.com/office/drawing/2014/main" id="{57677D06-C629-D54C-BCE0-3841F38C5086}"/>
                  </a:ext>
                </a:extLst>
              </p:cNvPr>
              <p:cNvSpPr txBox="1">
                <a:spLocks noRot="1" noChangeAspect="1" noMove="1" noResize="1" noEditPoints="1" noAdjustHandles="1" noChangeArrowheads="1" noChangeShapeType="1" noTextEdit="1"/>
              </p:cNvSpPr>
              <p:nvPr/>
            </p:nvSpPr>
            <p:spPr>
              <a:xfrm>
                <a:off x="2192657" y="823577"/>
                <a:ext cx="9975552" cy="1800493"/>
              </a:xfrm>
              <a:prstGeom prst="rect">
                <a:avLst/>
              </a:prstGeom>
              <a:blipFill>
                <a:blip r:embed="rId3"/>
                <a:stretch>
                  <a:fillRect l="-891" t="-2797"/>
                </a:stretch>
              </a:blipFill>
            </p:spPr>
            <p:txBody>
              <a:bodyPr/>
              <a:lstStyle/>
              <a:p>
                <a:r>
                  <a:rPr lang="en-US">
                    <a:noFill/>
                  </a:rPr>
                  <a:t> </a:t>
                </a:r>
              </a:p>
            </p:txBody>
          </p:sp>
        </mc:Fallback>
      </mc:AlternateContent>
      <p:sp>
        <p:nvSpPr>
          <p:cNvPr id="6" name="TextBox 5">
            <a:extLst>
              <a:ext uri="{FF2B5EF4-FFF2-40B4-BE49-F238E27FC236}">
                <a16:creationId xmlns:a16="http://schemas.microsoft.com/office/drawing/2014/main" xmlns="" id="{4456A03F-8B16-C64C-B5C0-1D53C81F59FC}"/>
              </a:ext>
            </a:extLst>
          </p:cNvPr>
          <p:cNvSpPr txBox="1"/>
          <p:nvPr/>
        </p:nvSpPr>
        <p:spPr>
          <a:xfrm>
            <a:off x="2216448" y="1443437"/>
            <a:ext cx="9361040" cy="461665"/>
          </a:xfrm>
          <a:prstGeom prst="rect">
            <a:avLst/>
          </a:prstGeom>
          <a:noFill/>
        </p:spPr>
        <p:txBody>
          <a:bodyPr wrap="square" rtlCol="0">
            <a:spAutoFit/>
          </a:bodyPr>
          <a:lstStyle/>
          <a:p>
            <a:pPr>
              <a:spcAft>
                <a:spcPts val="0"/>
              </a:spcAft>
            </a:pPr>
            <a:r>
              <a:rPr lang="en-US" sz="2400" b="1" dirty="0"/>
              <a:t>Solution</a:t>
            </a:r>
            <a:endParaRPr lang="en-US" sz="2400" dirty="0">
              <a:solidFill>
                <a:srgbClr val="FF0000"/>
              </a:solidFill>
            </a:endParaRPr>
          </a:p>
        </p:txBody>
      </p:sp>
      <p:pic>
        <p:nvPicPr>
          <p:cNvPr id="5" name="Picture 4">
            <a:extLst>
              <a:ext uri="{FF2B5EF4-FFF2-40B4-BE49-F238E27FC236}">
                <a16:creationId xmlns:a16="http://schemas.microsoft.com/office/drawing/2014/main" xmlns="" id="{C67D345D-F611-5943-8BB3-01CC6225F334}"/>
              </a:ext>
            </a:extLst>
          </p:cNvPr>
          <p:cNvPicPr>
            <a:picLocks noChangeAspect="1"/>
          </p:cNvPicPr>
          <p:nvPr/>
        </p:nvPicPr>
        <p:blipFill>
          <a:blip r:embed="rId4"/>
          <a:stretch>
            <a:fillRect/>
          </a:stretch>
        </p:blipFill>
        <p:spPr>
          <a:xfrm>
            <a:off x="3759684" y="1936206"/>
            <a:ext cx="7775674" cy="1267281"/>
          </a:xfrm>
          <a:prstGeom prst="rect">
            <a:avLst/>
          </a:prstGeom>
        </p:spPr>
      </p:pic>
      <p:sp>
        <p:nvSpPr>
          <p:cNvPr id="7" name="Oval 6">
            <a:extLst>
              <a:ext uri="{FF2B5EF4-FFF2-40B4-BE49-F238E27FC236}">
                <a16:creationId xmlns:a16="http://schemas.microsoft.com/office/drawing/2014/main" xmlns="" id="{49EC1EE7-DFD7-5C41-9A2A-02ECF2602FAE}"/>
              </a:ext>
            </a:extLst>
          </p:cNvPr>
          <p:cNvSpPr/>
          <p:nvPr/>
        </p:nvSpPr>
        <p:spPr bwMode="auto">
          <a:xfrm>
            <a:off x="7711740" y="2036795"/>
            <a:ext cx="216025" cy="203847"/>
          </a:xfrm>
          <a:prstGeom prst="ellipse">
            <a:avLst/>
          </a:prstGeom>
          <a:solidFill>
            <a:schemeClr val="tx1"/>
          </a:solidFill>
          <a:ln w="381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dirty="0">
              <a:ln>
                <a:noFill/>
              </a:ln>
              <a:solidFill>
                <a:schemeClr val="tx1"/>
              </a:solidFill>
              <a:effectLst/>
              <a:latin typeface="Arial" charset="0"/>
              <a:ea typeface="ＭＳ Ｐゴシック" charset="0"/>
            </a:endParaRPr>
          </a:p>
        </p:txBody>
      </p:sp>
      <p:cxnSp>
        <p:nvCxnSpPr>
          <p:cNvPr id="11" name="Straight Arrow Connector 10">
            <a:extLst>
              <a:ext uri="{FF2B5EF4-FFF2-40B4-BE49-F238E27FC236}">
                <a16:creationId xmlns:a16="http://schemas.microsoft.com/office/drawing/2014/main" xmlns="" id="{3F6E41C1-AEA0-B449-A81B-97761183D5C4}"/>
              </a:ext>
            </a:extLst>
          </p:cNvPr>
          <p:cNvCxnSpPr>
            <a:cxnSpLocks/>
          </p:cNvCxnSpPr>
          <p:nvPr/>
        </p:nvCxnSpPr>
        <p:spPr bwMode="auto">
          <a:xfrm>
            <a:off x="7887115" y="2138718"/>
            <a:ext cx="3648243" cy="0"/>
          </a:xfrm>
          <a:prstGeom prst="straightConnector1">
            <a:avLst/>
          </a:prstGeom>
          <a:solidFill>
            <a:srgbClr val="00B8FF"/>
          </a:solidFill>
          <a:ln w="38100" cap="flat" cmpd="sng" algn="ctr">
            <a:solidFill>
              <a:schemeClr val="tx1"/>
            </a:solidFill>
            <a:prstDash val="solid"/>
            <a:round/>
            <a:headEnd type="none" w="med" len="med"/>
            <a:tailEnd type="triangle"/>
          </a:ln>
          <a:effectLst/>
        </p:spPr>
      </p:cxnSp>
      <p:pic>
        <p:nvPicPr>
          <p:cNvPr id="13" name="Picture 12">
            <a:extLst>
              <a:ext uri="{FF2B5EF4-FFF2-40B4-BE49-F238E27FC236}">
                <a16:creationId xmlns:a16="http://schemas.microsoft.com/office/drawing/2014/main" xmlns="" id="{E4FE248E-1F32-564A-A0F5-4F73BD6762D3}"/>
              </a:ext>
            </a:extLst>
          </p:cNvPr>
          <p:cNvPicPr>
            <a:picLocks noChangeAspect="1"/>
          </p:cNvPicPr>
          <p:nvPr/>
        </p:nvPicPr>
        <p:blipFill>
          <a:blip r:embed="rId4"/>
          <a:stretch>
            <a:fillRect/>
          </a:stretch>
        </p:blipFill>
        <p:spPr>
          <a:xfrm>
            <a:off x="3759684" y="3727360"/>
            <a:ext cx="7775674" cy="1267281"/>
          </a:xfrm>
          <a:prstGeom prst="rect">
            <a:avLst/>
          </a:prstGeom>
        </p:spPr>
      </p:pic>
      <p:pic>
        <p:nvPicPr>
          <p:cNvPr id="17" name="Picture 16">
            <a:extLst>
              <a:ext uri="{FF2B5EF4-FFF2-40B4-BE49-F238E27FC236}">
                <a16:creationId xmlns:a16="http://schemas.microsoft.com/office/drawing/2014/main" xmlns="" id="{7AB038AF-A6DB-194F-A62B-0489E90E5E2E}"/>
              </a:ext>
            </a:extLst>
          </p:cNvPr>
          <p:cNvPicPr>
            <a:picLocks noChangeAspect="1"/>
          </p:cNvPicPr>
          <p:nvPr/>
        </p:nvPicPr>
        <p:blipFill>
          <a:blip r:embed="rId4"/>
          <a:stretch>
            <a:fillRect/>
          </a:stretch>
        </p:blipFill>
        <p:spPr>
          <a:xfrm>
            <a:off x="3759684" y="5563634"/>
            <a:ext cx="7775674" cy="1267281"/>
          </a:xfrm>
          <a:prstGeom prst="rect">
            <a:avLst/>
          </a:prstGeom>
        </p:spPr>
      </p:pic>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xmlns="" id="{BC73D8BD-9C53-824E-B5D5-F42B4C16591C}"/>
                  </a:ext>
                </a:extLst>
              </p:cNvPr>
              <p:cNvSpPr txBox="1"/>
              <p:nvPr/>
            </p:nvSpPr>
            <p:spPr>
              <a:xfrm>
                <a:off x="3704133" y="4799916"/>
                <a:ext cx="7766050"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2400" b="0" i="1" smtClean="0">
                          <a:solidFill>
                            <a:srgbClr val="FF0000"/>
                          </a:solidFill>
                          <a:latin typeface="Cambria Math" panose="02040503050406030204" pitchFamily="18" charset="0"/>
                          <a:ea typeface="Cambria Math" panose="02040503050406030204" pitchFamily="18" charset="0"/>
                        </a:rPr>
                        <m:t>                                              </m:t>
                      </m:r>
                    </m:oMath>
                  </m:oMathPara>
                </a14:m>
                <a:endParaRPr lang="en-US" sz="2400" dirty="0">
                  <a:solidFill>
                    <a:srgbClr val="FF0000"/>
                  </a:solidFill>
                </a:endParaRPr>
              </a:p>
            </p:txBody>
          </p:sp>
        </mc:Choice>
        <mc:Fallback xmlns="">
          <p:sp>
            <p:nvSpPr>
              <p:cNvPr id="15" name="TextBox 14">
                <a:extLst>
                  <a:ext uri="{FF2B5EF4-FFF2-40B4-BE49-F238E27FC236}">
                    <a16:creationId xmlns:a16="http://schemas.microsoft.com/office/drawing/2014/main" id="{BC73D8BD-9C53-824E-B5D5-F42B4C16591C}"/>
                  </a:ext>
                </a:extLst>
              </p:cNvPr>
              <p:cNvSpPr txBox="1">
                <a:spLocks noRot="1" noChangeAspect="1" noMove="1" noResize="1" noEditPoints="1" noAdjustHandles="1" noChangeArrowheads="1" noChangeShapeType="1" noTextEdit="1"/>
              </p:cNvSpPr>
              <p:nvPr/>
            </p:nvSpPr>
            <p:spPr>
              <a:xfrm>
                <a:off x="3704133" y="4799916"/>
                <a:ext cx="7766050" cy="461665"/>
              </a:xfrm>
              <a:prstGeom prst="rect">
                <a:avLst/>
              </a:prstGeom>
              <a:blipFill>
                <a:blip r:embed="rId5"/>
                <a:stretch>
                  <a:fillRect b="-18919"/>
                </a:stretch>
              </a:blipFill>
            </p:spPr>
            <p:txBody>
              <a:bodyPr/>
              <a:lstStyle/>
              <a:p>
                <a:r>
                  <a:rPr lang="en-US">
                    <a:noFill/>
                  </a:rPr>
                  <a:t> </a:t>
                </a:r>
              </a:p>
            </p:txBody>
          </p:sp>
        </mc:Fallback>
      </mc:AlternateContent>
      <p:sp>
        <p:nvSpPr>
          <p:cNvPr id="16" name="Oval 15">
            <a:extLst>
              <a:ext uri="{FF2B5EF4-FFF2-40B4-BE49-F238E27FC236}">
                <a16:creationId xmlns:a16="http://schemas.microsoft.com/office/drawing/2014/main" xmlns="" id="{C4E7D304-955F-9C4A-B1BB-88B512E90FF8}"/>
              </a:ext>
            </a:extLst>
          </p:cNvPr>
          <p:cNvSpPr/>
          <p:nvPr/>
        </p:nvSpPr>
        <p:spPr bwMode="auto">
          <a:xfrm>
            <a:off x="5496765" y="3852961"/>
            <a:ext cx="216024" cy="216024"/>
          </a:xfrm>
          <a:prstGeom prst="ellipse">
            <a:avLst/>
          </a:prstGeom>
          <a:noFill/>
          <a:ln w="381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dirty="0">
              <a:ln>
                <a:noFill/>
              </a:ln>
              <a:solidFill>
                <a:schemeClr val="tx1"/>
              </a:solidFill>
              <a:effectLst/>
              <a:latin typeface="Arial" charset="0"/>
              <a:ea typeface="ＭＳ Ｐゴシック" charset="0"/>
            </a:endParaRPr>
          </a:p>
        </p:txBody>
      </p:sp>
      <p:cxnSp>
        <p:nvCxnSpPr>
          <p:cNvPr id="19" name="Straight Arrow Connector 18">
            <a:extLst>
              <a:ext uri="{FF2B5EF4-FFF2-40B4-BE49-F238E27FC236}">
                <a16:creationId xmlns:a16="http://schemas.microsoft.com/office/drawing/2014/main" xmlns="" id="{26497CAD-9E3C-CB46-9295-4882069AF3AD}"/>
              </a:ext>
            </a:extLst>
          </p:cNvPr>
          <p:cNvCxnSpPr>
            <a:cxnSpLocks/>
          </p:cNvCxnSpPr>
          <p:nvPr/>
        </p:nvCxnSpPr>
        <p:spPr bwMode="auto">
          <a:xfrm flipH="1">
            <a:off x="3759684" y="3960973"/>
            <a:ext cx="1777028" cy="0"/>
          </a:xfrm>
          <a:prstGeom prst="straightConnector1">
            <a:avLst/>
          </a:prstGeom>
          <a:solidFill>
            <a:srgbClr val="00B8FF"/>
          </a:solidFill>
          <a:ln w="38100" cap="flat" cmpd="sng" algn="ctr">
            <a:solidFill>
              <a:schemeClr val="tx1"/>
            </a:solidFill>
            <a:prstDash val="solid"/>
            <a:round/>
            <a:headEnd type="none" w="med" len="med"/>
            <a:tailEnd type="triangle"/>
          </a:ln>
          <a:effectLst/>
        </p:spPr>
      </p:cxnSp>
      <p:sp>
        <p:nvSpPr>
          <p:cNvPr id="23" name="Oval 22">
            <a:extLst>
              <a:ext uri="{FF2B5EF4-FFF2-40B4-BE49-F238E27FC236}">
                <a16:creationId xmlns:a16="http://schemas.microsoft.com/office/drawing/2014/main" xmlns="" id="{5D2762FF-61B2-9D4B-8E76-1525FF3AEFF3}"/>
              </a:ext>
            </a:extLst>
          </p:cNvPr>
          <p:cNvSpPr/>
          <p:nvPr/>
        </p:nvSpPr>
        <p:spPr bwMode="auto">
          <a:xfrm>
            <a:off x="9256156" y="5770072"/>
            <a:ext cx="216024" cy="225607"/>
          </a:xfrm>
          <a:prstGeom prst="ellipse">
            <a:avLst/>
          </a:prstGeom>
          <a:solidFill>
            <a:schemeClr val="tx1"/>
          </a:solidFill>
          <a:ln w="381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dirty="0">
              <a:ln>
                <a:noFill/>
              </a:ln>
              <a:solidFill>
                <a:schemeClr val="tx1"/>
              </a:solidFill>
              <a:effectLst/>
              <a:latin typeface="Arial" charset="0"/>
              <a:ea typeface="ＭＳ Ｐゴシック" charset="0"/>
            </a:endParaRPr>
          </a:p>
        </p:txBody>
      </p:sp>
      <p:sp>
        <p:nvSpPr>
          <p:cNvPr id="24" name="Oval 23">
            <a:extLst>
              <a:ext uri="{FF2B5EF4-FFF2-40B4-BE49-F238E27FC236}">
                <a16:creationId xmlns:a16="http://schemas.microsoft.com/office/drawing/2014/main" xmlns="" id="{036E65E4-74F6-C843-A7C8-2DA44973F61E}"/>
              </a:ext>
            </a:extLst>
          </p:cNvPr>
          <p:cNvSpPr/>
          <p:nvPr/>
        </p:nvSpPr>
        <p:spPr bwMode="auto">
          <a:xfrm>
            <a:off x="4696098" y="5767367"/>
            <a:ext cx="216025" cy="203847"/>
          </a:xfrm>
          <a:prstGeom prst="ellipse">
            <a:avLst/>
          </a:prstGeom>
          <a:noFill/>
          <a:ln w="381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dirty="0">
              <a:ln>
                <a:noFill/>
              </a:ln>
              <a:solidFill>
                <a:schemeClr val="tx1"/>
              </a:solidFill>
              <a:effectLst/>
              <a:latin typeface="Arial" charset="0"/>
              <a:ea typeface="ＭＳ Ｐゴシック" charset="0"/>
            </a:endParaRPr>
          </a:p>
        </p:txBody>
      </p:sp>
      <p:cxnSp>
        <p:nvCxnSpPr>
          <p:cNvPr id="21" name="Straight Connector 20">
            <a:extLst>
              <a:ext uri="{FF2B5EF4-FFF2-40B4-BE49-F238E27FC236}">
                <a16:creationId xmlns:a16="http://schemas.microsoft.com/office/drawing/2014/main" xmlns="" id="{65DA96C1-B3C1-C147-8CC1-4B537CD32AEE}"/>
              </a:ext>
            </a:extLst>
          </p:cNvPr>
          <p:cNvCxnSpPr>
            <a:cxnSpLocks/>
          </p:cNvCxnSpPr>
          <p:nvPr/>
        </p:nvCxnSpPr>
        <p:spPr bwMode="auto">
          <a:xfrm flipV="1">
            <a:off x="4912123" y="5882876"/>
            <a:ext cx="4344032" cy="11163"/>
          </a:xfrm>
          <a:prstGeom prst="line">
            <a:avLst/>
          </a:prstGeom>
          <a:solidFill>
            <a:srgbClr val="00B8FF"/>
          </a:solidFill>
          <a:ln w="38100" cap="flat" cmpd="sng" algn="ctr">
            <a:solidFill>
              <a:schemeClr val="tx1"/>
            </a:solidFill>
            <a:prstDash val="solid"/>
            <a:round/>
            <a:headEnd type="none" w="med" len="med"/>
            <a:tailEnd type="none" w="med" len="med"/>
          </a:ln>
          <a:effectLst/>
        </p:spPr>
      </p:cxn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xmlns="" id="{03C98523-C287-944A-90DE-D2DADC03049C}"/>
                  </a:ext>
                </a:extLst>
              </p:cNvPr>
              <p:cNvSpPr txBox="1"/>
              <p:nvPr/>
            </p:nvSpPr>
            <p:spPr>
              <a:xfrm>
                <a:off x="3771874" y="1429540"/>
                <a:ext cx="7763483" cy="461665"/>
              </a:xfrm>
              <a:prstGeom prst="rect">
                <a:avLst/>
              </a:prstGeom>
              <a:noFill/>
            </p:spPr>
            <p:txBody>
              <a:bodyPr wrap="square" rtlCol="0">
                <a:spAutoFit/>
              </a:bodyPr>
              <a:lstStyle/>
              <a:p>
                <a:r>
                  <a:rPr lang="en-US" sz="2400" dirty="0">
                    <a:solidFill>
                      <a:srgbClr val="FF0000"/>
                    </a:solidFill>
                  </a:rPr>
                  <a:t>a) Here </a:t>
                </a:r>
                <a14:m>
                  <m:oMath xmlns:m="http://schemas.openxmlformats.org/officeDocument/2006/math">
                    <m:r>
                      <a:rPr lang="en-GB" sz="2400" i="1">
                        <a:solidFill>
                          <a:srgbClr val="FF0000"/>
                        </a:solidFill>
                        <a:latin typeface="Cambria Math" panose="02040503050406030204" pitchFamily="18" charset="0"/>
                        <a:ea typeface="Cambria Math" panose="02040503050406030204" pitchFamily="18" charset="0"/>
                      </a:rPr>
                      <m:t>𝑥</m:t>
                    </m:r>
                  </m:oMath>
                </a14:m>
                <a:r>
                  <a:rPr lang="en-US" sz="2400" dirty="0">
                    <a:solidFill>
                      <a:srgbClr val="FF0000"/>
                    </a:solidFill>
                  </a:rPr>
                  <a:t> is greater than or equal to 2 </a:t>
                </a:r>
              </a:p>
            </p:txBody>
          </p:sp>
        </mc:Choice>
        <mc:Fallback xmlns="">
          <p:sp>
            <p:nvSpPr>
              <p:cNvPr id="3" name="TextBox 2">
                <a:extLst>
                  <a:ext uri="{FF2B5EF4-FFF2-40B4-BE49-F238E27FC236}">
                    <a16:creationId xmlns:a16="http://schemas.microsoft.com/office/drawing/2014/main" id="{03C98523-C287-944A-90DE-D2DADC03049C}"/>
                  </a:ext>
                </a:extLst>
              </p:cNvPr>
              <p:cNvSpPr txBox="1">
                <a:spLocks noRot="1" noChangeAspect="1" noMove="1" noResize="1" noEditPoints="1" noAdjustHandles="1" noChangeArrowheads="1" noChangeShapeType="1" noTextEdit="1"/>
              </p:cNvSpPr>
              <p:nvPr/>
            </p:nvSpPr>
            <p:spPr>
              <a:xfrm>
                <a:off x="3771874" y="1429540"/>
                <a:ext cx="7763483" cy="461665"/>
              </a:xfrm>
              <a:prstGeom prst="rect">
                <a:avLst/>
              </a:prstGeom>
              <a:blipFill>
                <a:blip r:embed="rId6"/>
                <a:stretch>
                  <a:fillRect l="-1144" t="-10811" b="-2432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xmlns="" id="{D5A4D7BB-A5A2-DF41-B942-7448D1732B75}"/>
                  </a:ext>
                </a:extLst>
              </p:cNvPr>
              <p:cNvSpPr txBox="1"/>
              <p:nvPr/>
            </p:nvSpPr>
            <p:spPr>
              <a:xfrm flipH="1">
                <a:off x="3721818" y="3234591"/>
                <a:ext cx="6910685" cy="461665"/>
              </a:xfrm>
              <a:prstGeom prst="rect">
                <a:avLst/>
              </a:prstGeom>
              <a:noFill/>
            </p:spPr>
            <p:txBody>
              <a:bodyPr wrap="square" rtlCol="0">
                <a:spAutoFit/>
              </a:bodyPr>
              <a:lstStyle/>
              <a:p>
                <a:r>
                  <a:rPr lang="en-US" sz="2400" dirty="0">
                    <a:solidFill>
                      <a:srgbClr val="FF0000"/>
                    </a:solidFill>
                  </a:rPr>
                  <a:t>b) Here </a:t>
                </a:r>
                <a14:m>
                  <m:oMath xmlns:m="http://schemas.openxmlformats.org/officeDocument/2006/math">
                    <m:r>
                      <a:rPr lang="en-GB" sz="2400" i="1">
                        <a:solidFill>
                          <a:srgbClr val="FF0000"/>
                        </a:solidFill>
                        <a:latin typeface="Cambria Math" panose="02040503050406030204" pitchFamily="18" charset="0"/>
                        <a:ea typeface="Cambria Math" panose="02040503050406030204" pitchFamily="18" charset="0"/>
                      </a:rPr>
                      <m:t>𝑥</m:t>
                    </m:r>
                  </m:oMath>
                </a14:m>
                <a:r>
                  <a:rPr lang="en-US" sz="2400" dirty="0">
                    <a:solidFill>
                      <a:srgbClr val="FF0000"/>
                    </a:solidFill>
                  </a:rPr>
                  <a:t> is less than or equal to </a:t>
                </a:r>
                <a14:m>
                  <m:oMath xmlns:m="http://schemas.openxmlformats.org/officeDocument/2006/math">
                    <m:r>
                      <a:rPr lang="en-GB" sz="2400" i="1" smtClean="0">
                        <a:solidFill>
                          <a:srgbClr val="FF0000"/>
                        </a:solidFill>
                        <a:latin typeface="Cambria Math" panose="02040503050406030204" pitchFamily="18" charset="0"/>
                        <a:ea typeface="Cambria Math" panose="02040503050406030204" pitchFamily="18" charset="0"/>
                      </a:rPr>
                      <m:t>−1</m:t>
                    </m:r>
                  </m:oMath>
                </a14:m>
                <a:endParaRPr lang="en-US" sz="2400" dirty="0"/>
              </a:p>
            </p:txBody>
          </p:sp>
        </mc:Choice>
        <mc:Fallback xmlns="">
          <p:sp>
            <p:nvSpPr>
              <p:cNvPr id="9" name="TextBox 8">
                <a:extLst>
                  <a:ext uri="{FF2B5EF4-FFF2-40B4-BE49-F238E27FC236}">
                    <a16:creationId xmlns:a16="http://schemas.microsoft.com/office/drawing/2014/main" id="{D5A4D7BB-A5A2-DF41-B942-7448D1732B75}"/>
                  </a:ext>
                </a:extLst>
              </p:cNvPr>
              <p:cNvSpPr txBox="1">
                <a:spLocks noRot="1" noChangeAspect="1" noMove="1" noResize="1" noEditPoints="1" noAdjustHandles="1" noChangeArrowheads="1" noChangeShapeType="1" noTextEdit="1"/>
              </p:cNvSpPr>
              <p:nvPr/>
            </p:nvSpPr>
            <p:spPr>
              <a:xfrm flipH="1">
                <a:off x="3721818" y="3234591"/>
                <a:ext cx="6910685" cy="461665"/>
              </a:xfrm>
              <a:prstGeom prst="rect">
                <a:avLst/>
              </a:prstGeom>
              <a:blipFill>
                <a:blip r:embed="rId7"/>
                <a:stretch>
                  <a:fillRect l="-1284" t="-8108" b="-2432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xmlns="" id="{F70144FB-B134-4D4D-96F9-76B30E4E7E77}"/>
                  </a:ext>
                </a:extLst>
              </p:cNvPr>
              <p:cNvSpPr txBox="1"/>
              <p:nvPr/>
            </p:nvSpPr>
            <p:spPr>
              <a:xfrm>
                <a:off x="3688128" y="5017115"/>
                <a:ext cx="7798060" cy="461665"/>
              </a:xfrm>
              <a:prstGeom prst="rect">
                <a:avLst/>
              </a:prstGeom>
              <a:noFill/>
            </p:spPr>
            <p:txBody>
              <a:bodyPr wrap="square" rtlCol="0">
                <a:spAutoFit/>
              </a:bodyPr>
              <a:lstStyle/>
              <a:p>
                <a:r>
                  <a:rPr lang="en-US" sz="2400" dirty="0">
                    <a:solidFill>
                      <a:srgbClr val="FF0000"/>
                    </a:solidFill>
                  </a:rPr>
                  <a:t>c) Here </a:t>
                </a:r>
                <a14:m>
                  <m:oMath xmlns:m="http://schemas.openxmlformats.org/officeDocument/2006/math">
                    <m:r>
                      <a:rPr lang="en-GB" sz="2400" i="1">
                        <a:solidFill>
                          <a:srgbClr val="FF0000"/>
                        </a:solidFill>
                        <a:latin typeface="Cambria Math" panose="02040503050406030204" pitchFamily="18" charset="0"/>
                        <a:ea typeface="Cambria Math" panose="02040503050406030204" pitchFamily="18" charset="0"/>
                      </a:rPr>
                      <m:t>𝑥</m:t>
                    </m:r>
                  </m:oMath>
                </a14:m>
                <a:r>
                  <a:rPr lang="en-US" sz="2400" dirty="0">
                    <a:solidFill>
                      <a:srgbClr val="FF0000"/>
                    </a:solidFill>
                  </a:rPr>
                  <a:t> is greater than </a:t>
                </a:r>
                <a14:m>
                  <m:oMath xmlns:m="http://schemas.openxmlformats.org/officeDocument/2006/math">
                    <m:r>
                      <a:rPr lang="en-GB" sz="2400" i="1">
                        <a:solidFill>
                          <a:srgbClr val="FF0000"/>
                        </a:solidFill>
                        <a:latin typeface="Cambria Math" panose="02040503050406030204" pitchFamily="18" charset="0"/>
                        <a:ea typeface="Cambria Math" panose="02040503050406030204" pitchFamily="18" charset="0"/>
                      </a:rPr>
                      <m:t>−</m:t>
                    </m:r>
                    <m:r>
                      <a:rPr lang="en-GB" sz="2400" b="0" i="1" smtClean="0">
                        <a:solidFill>
                          <a:srgbClr val="FF0000"/>
                        </a:solidFill>
                        <a:latin typeface="Cambria Math" panose="02040503050406030204" pitchFamily="18" charset="0"/>
                        <a:ea typeface="Cambria Math" panose="02040503050406030204" pitchFamily="18" charset="0"/>
                      </a:rPr>
                      <m:t>2</m:t>
                    </m:r>
                  </m:oMath>
                </a14:m>
                <a:r>
                  <a:rPr lang="en-US" sz="2400" dirty="0">
                    <a:solidFill>
                      <a:srgbClr val="FF0000"/>
                    </a:solidFill>
                  </a:rPr>
                  <a:t> and less than or equal to 4</a:t>
                </a:r>
              </a:p>
            </p:txBody>
          </p:sp>
        </mc:Choice>
        <mc:Fallback xmlns="">
          <p:sp>
            <p:nvSpPr>
              <p:cNvPr id="10" name="TextBox 9">
                <a:extLst>
                  <a:ext uri="{FF2B5EF4-FFF2-40B4-BE49-F238E27FC236}">
                    <a16:creationId xmlns:a16="http://schemas.microsoft.com/office/drawing/2014/main" id="{F70144FB-B134-4D4D-96F9-76B30E4E7E77}"/>
                  </a:ext>
                </a:extLst>
              </p:cNvPr>
              <p:cNvSpPr txBox="1">
                <a:spLocks noRot="1" noChangeAspect="1" noMove="1" noResize="1" noEditPoints="1" noAdjustHandles="1" noChangeArrowheads="1" noChangeShapeType="1" noTextEdit="1"/>
              </p:cNvSpPr>
              <p:nvPr/>
            </p:nvSpPr>
            <p:spPr>
              <a:xfrm>
                <a:off x="3688128" y="5017115"/>
                <a:ext cx="7798060" cy="461665"/>
              </a:xfrm>
              <a:prstGeom prst="rect">
                <a:avLst/>
              </a:prstGeom>
              <a:blipFill>
                <a:blip r:embed="rId8"/>
                <a:stretch>
                  <a:fillRect l="-1138" t="-8108" b="-27027"/>
                </a:stretch>
              </a:blipFill>
            </p:spPr>
            <p:txBody>
              <a:bodyPr/>
              <a:lstStyle/>
              <a:p>
                <a:r>
                  <a:rPr lang="en-US">
                    <a:noFill/>
                  </a:rPr>
                  <a:t> </a:t>
                </a:r>
              </a:p>
            </p:txBody>
          </p:sp>
        </mc:Fallback>
      </mc:AlternateContent>
    </p:spTree>
    <p:extLst>
      <p:ext uri="{BB962C8B-B14F-4D97-AF65-F5344CB8AC3E}">
        <p14:creationId xmlns:p14="http://schemas.microsoft.com/office/powerpoint/2010/main" val="255010710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9">
                                            <p:txEl>
                                              <p:pRg st="0" end="0"/>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9"/>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6"/>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7"/>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21"/>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4"/>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6" grpId="0" animBg="1"/>
      <p:bldP spid="23" grpId="0" animBg="1"/>
      <p:bldP spid="24" grpId="0" animBg="1"/>
      <p:bldP spid="3" grpId="0"/>
      <p:bldP spid="1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2" name="TextBox 1"/>
          <p:cNvSpPr txBox="1">
            <a:spLocks noChangeArrowheads="1"/>
          </p:cNvSpPr>
          <p:nvPr/>
        </p:nvSpPr>
        <p:spPr bwMode="auto">
          <a:xfrm>
            <a:off x="3755739" y="706346"/>
            <a:ext cx="9721081" cy="830997"/>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r>
              <a:rPr lang="en-US" altLang="en-US" sz="2400" dirty="0">
                <a:solidFill>
                  <a:srgbClr val="FF0000"/>
                </a:solidFill>
              </a:rPr>
              <a:t>Here are some questions to check your progress; </a:t>
            </a:r>
          </a:p>
          <a:p>
            <a:r>
              <a:rPr lang="en-US" altLang="en-US" sz="2400" dirty="0">
                <a:solidFill>
                  <a:srgbClr val="FF0000"/>
                </a:solidFill>
              </a:rPr>
              <a:t>      there are more practice questions if needed.</a:t>
            </a:r>
          </a:p>
        </p:txBody>
      </p:sp>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Section 1: Fitness Check</a:t>
            </a:r>
          </a:p>
        </p:txBody>
      </p:sp>
      <p:sp>
        <p:nvSpPr>
          <p:cNvPr id="21" name="TextBox 20"/>
          <p:cNvSpPr txBox="1"/>
          <p:nvPr/>
        </p:nvSpPr>
        <p:spPr>
          <a:xfrm>
            <a:off x="5172075" y="6515100"/>
            <a:ext cx="184731" cy="400110"/>
          </a:xfrm>
          <a:prstGeom prst="rect">
            <a:avLst/>
          </a:prstGeom>
          <a:noFill/>
        </p:spPr>
        <p:txBody>
          <a:bodyPr wrap="none" rtlCol="0">
            <a:spAutoFit/>
          </a:bodyPr>
          <a:lstStyle/>
          <a:p>
            <a:endParaRPr lang="en-US" dirty="0"/>
          </a:p>
        </p:txBody>
      </p:sp>
      <p:sp>
        <p:nvSpPr>
          <p:cNvPr id="23" name="TextBox 7">
            <a:extLst>
              <a:ext uri="{FF2B5EF4-FFF2-40B4-BE49-F238E27FC236}">
                <a16:creationId xmlns:a16="http://schemas.microsoft.com/office/drawing/2014/main" xmlns="" id="{FA46AD31-3181-4447-BA3C-C8E7C4DDFDFC}"/>
              </a:ext>
            </a:extLst>
          </p:cNvPr>
          <p:cNvSpPr txBox="1">
            <a:spLocks noChangeArrowheads="1"/>
          </p:cNvSpPr>
          <p:nvPr/>
        </p:nvSpPr>
        <p:spPr bwMode="auto">
          <a:xfrm>
            <a:off x="0" y="115888"/>
            <a:ext cx="2207568"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b="1" dirty="0">
                <a:solidFill>
                  <a:schemeClr val="bg1"/>
                </a:solidFill>
              </a:rPr>
              <a:t>UNIT:</a:t>
            </a:r>
          </a:p>
          <a:p>
            <a:pPr algn="ctr"/>
            <a:r>
              <a:rPr lang="en-US" altLang="en-US" b="1" dirty="0">
                <a:solidFill>
                  <a:schemeClr val="bg1"/>
                </a:solidFill>
              </a:rPr>
              <a:t>Solving</a:t>
            </a:r>
          </a:p>
          <a:p>
            <a:pPr algn="ctr"/>
            <a:r>
              <a:rPr lang="en-US" altLang="en-US" b="1" dirty="0">
                <a:solidFill>
                  <a:schemeClr val="bg1"/>
                </a:solidFill>
              </a:rPr>
              <a:t>Inequalities</a:t>
            </a:r>
          </a:p>
          <a:p>
            <a:pPr algn="ctr"/>
            <a:r>
              <a:rPr lang="en-US" altLang="en-US" b="1" dirty="0">
                <a:solidFill>
                  <a:schemeClr val="bg1"/>
                </a:solidFill>
              </a:rPr>
              <a:t>Section 1</a:t>
            </a:r>
          </a:p>
        </p:txBody>
      </p:sp>
      <p:pic>
        <p:nvPicPr>
          <p:cNvPr id="6" name="Picture 5">
            <a:extLst>
              <a:ext uri="{FF2B5EF4-FFF2-40B4-BE49-F238E27FC236}">
                <a16:creationId xmlns:a16="http://schemas.microsoft.com/office/drawing/2014/main" xmlns="" id="{6EF6BC5F-4570-0649-9189-99D4718192A0}"/>
              </a:ext>
            </a:extLst>
          </p:cNvPr>
          <p:cNvPicPr>
            <a:picLocks noChangeAspect="1"/>
          </p:cNvPicPr>
          <p:nvPr/>
        </p:nvPicPr>
        <p:blipFill>
          <a:blip r:embed="rId3"/>
          <a:stretch>
            <a:fillRect/>
          </a:stretch>
        </p:blipFill>
        <p:spPr>
          <a:xfrm>
            <a:off x="3468303" y="2023912"/>
            <a:ext cx="7775674" cy="1267281"/>
          </a:xfrm>
          <a:prstGeom prst="rect">
            <a:avLst/>
          </a:prstGeom>
        </p:spPr>
      </p:pic>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xmlns="" id="{A83347E0-0100-0A45-AC85-19D989E75312}"/>
                  </a:ext>
                </a:extLst>
              </p:cNvPr>
              <p:cNvSpPr txBox="1"/>
              <p:nvPr/>
            </p:nvSpPr>
            <p:spPr>
              <a:xfrm>
                <a:off x="2711624" y="1537343"/>
                <a:ext cx="9289032" cy="461665"/>
              </a:xfrm>
              <a:prstGeom prst="rect">
                <a:avLst/>
              </a:prstGeom>
              <a:noFill/>
            </p:spPr>
            <p:txBody>
              <a:bodyPr wrap="square" rtlCol="0">
                <a:spAutoFit/>
              </a:bodyPr>
              <a:lstStyle/>
              <a:p>
                <a:r>
                  <a:rPr lang="en-US" sz="2400" dirty="0"/>
                  <a:t>1.  Represent the inequality </a:t>
                </a:r>
                <a14:m>
                  <m:oMath xmlns:m="http://schemas.openxmlformats.org/officeDocument/2006/math">
                    <m:r>
                      <a:rPr lang="en-US" sz="2400" i="1" smtClean="0">
                        <a:latin typeface="Cambria Math" panose="02040503050406030204" pitchFamily="18" charset="0"/>
                        <a:ea typeface="Cambria Math" panose="02040503050406030204" pitchFamily="18" charset="0"/>
                      </a:rPr>
                      <m:t>−</m:t>
                    </m:r>
                    <m:r>
                      <a:rPr lang="en-GB" sz="2400" b="0" i="1" smtClean="0">
                        <a:latin typeface="Cambria Math" panose="02040503050406030204" pitchFamily="18" charset="0"/>
                        <a:ea typeface="Cambria Math" panose="02040503050406030204" pitchFamily="18" charset="0"/>
                      </a:rPr>
                      <m:t>1≤</m:t>
                    </m:r>
                    <m:r>
                      <a:rPr lang="en-GB" sz="2400" b="0" i="1" smtClean="0">
                        <a:latin typeface="Cambria Math" panose="02040503050406030204" pitchFamily="18" charset="0"/>
                        <a:ea typeface="Cambria Math" panose="02040503050406030204" pitchFamily="18" charset="0"/>
                      </a:rPr>
                      <m:t>𝑥</m:t>
                    </m:r>
                    <m:r>
                      <a:rPr lang="en-GB" sz="2400" b="0" i="1" smtClean="0">
                        <a:latin typeface="Cambria Math" panose="02040503050406030204" pitchFamily="18" charset="0"/>
                        <a:ea typeface="Cambria Math" panose="02040503050406030204" pitchFamily="18" charset="0"/>
                      </a:rPr>
                      <m:t>&lt;4 </m:t>
                    </m:r>
                  </m:oMath>
                </a14:m>
                <a:r>
                  <a:rPr lang="en-US" sz="2400" dirty="0"/>
                  <a:t>on the number line below.</a:t>
                </a:r>
              </a:p>
            </p:txBody>
          </p:sp>
        </mc:Choice>
        <mc:Fallback xmlns="">
          <p:sp>
            <p:nvSpPr>
              <p:cNvPr id="2" name="TextBox 1">
                <a:extLst>
                  <a:ext uri="{FF2B5EF4-FFF2-40B4-BE49-F238E27FC236}">
                    <a16:creationId xmlns:a16="http://schemas.microsoft.com/office/drawing/2014/main" id="{A83347E0-0100-0A45-AC85-19D989E75312}"/>
                  </a:ext>
                </a:extLst>
              </p:cNvPr>
              <p:cNvSpPr txBox="1">
                <a:spLocks noRot="1" noChangeAspect="1" noMove="1" noResize="1" noEditPoints="1" noAdjustHandles="1" noChangeArrowheads="1" noChangeShapeType="1" noTextEdit="1"/>
              </p:cNvSpPr>
              <p:nvPr/>
            </p:nvSpPr>
            <p:spPr>
              <a:xfrm>
                <a:off x="2711624" y="1537343"/>
                <a:ext cx="9289032" cy="461665"/>
              </a:xfrm>
              <a:prstGeom prst="rect">
                <a:avLst/>
              </a:prstGeom>
              <a:blipFill>
                <a:blip r:embed="rId4"/>
                <a:stretch>
                  <a:fillRect l="-1093" t="-8108" b="-27027"/>
                </a:stretch>
              </a:blipFill>
            </p:spPr>
            <p:txBody>
              <a:bodyPr/>
              <a:lstStyle/>
              <a:p>
                <a:r>
                  <a:rPr lang="en-US">
                    <a:noFill/>
                  </a:rPr>
                  <a:t> </a:t>
                </a:r>
              </a:p>
            </p:txBody>
          </p:sp>
        </mc:Fallback>
      </mc:AlternateContent>
      <p:cxnSp>
        <p:nvCxnSpPr>
          <p:cNvPr id="4" name="Straight Connector 3">
            <a:extLst>
              <a:ext uri="{FF2B5EF4-FFF2-40B4-BE49-F238E27FC236}">
                <a16:creationId xmlns:a16="http://schemas.microsoft.com/office/drawing/2014/main" xmlns="" id="{A9CFD2F9-43F8-C74F-8281-F44C9B808384}"/>
              </a:ext>
            </a:extLst>
          </p:cNvPr>
          <p:cNvCxnSpPr>
            <a:cxnSpLocks/>
          </p:cNvCxnSpPr>
          <p:nvPr/>
        </p:nvCxnSpPr>
        <p:spPr bwMode="auto">
          <a:xfrm>
            <a:off x="5264440" y="2368340"/>
            <a:ext cx="3711880" cy="0"/>
          </a:xfrm>
          <a:prstGeom prst="line">
            <a:avLst/>
          </a:prstGeom>
          <a:solidFill>
            <a:srgbClr val="00B8FF"/>
          </a:solidFill>
          <a:ln w="38100" cap="flat" cmpd="sng" algn="ctr">
            <a:solidFill>
              <a:srgbClr val="FF0000"/>
            </a:solidFill>
            <a:prstDash val="solid"/>
            <a:round/>
            <a:headEnd type="none" w="med" len="med"/>
            <a:tailEnd type="none" w="med" len="med"/>
          </a:ln>
          <a:effectLst/>
        </p:spPr>
      </p:cxnSp>
      <p:sp>
        <p:nvSpPr>
          <p:cNvPr id="11" name="Oval 10">
            <a:extLst>
              <a:ext uri="{FF2B5EF4-FFF2-40B4-BE49-F238E27FC236}">
                <a16:creationId xmlns:a16="http://schemas.microsoft.com/office/drawing/2014/main" xmlns="" id="{7E455CF5-AF32-2141-BBB8-D989B89B2402}"/>
              </a:ext>
            </a:extLst>
          </p:cNvPr>
          <p:cNvSpPr/>
          <p:nvPr/>
        </p:nvSpPr>
        <p:spPr bwMode="auto">
          <a:xfrm>
            <a:off x="5172075" y="2266416"/>
            <a:ext cx="216025" cy="203847"/>
          </a:xfrm>
          <a:prstGeom prst="ellipse">
            <a:avLst/>
          </a:prstGeom>
          <a:solidFill>
            <a:srgbClr val="FF0000"/>
          </a:solid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dirty="0">
              <a:ln>
                <a:noFill/>
              </a:ln>
              <a:solidFill>
                <a:schemeClr val="tx1"/>
              </a:solidFill>
              <a:effectLst/>
              <a:latin typeface="Arial" charset="0"/>
              <a:ea typeface="ＭＳ Ｐゴシック" charset="0"/>
            </a:endParaRPr>
          </a:p>
        </p:txBody>
      </p:sp>
      <p:sp>
        <p:nvSpPr>
          <p:cNvPr id="12" name="Oval 11">
            <a:extLst>
              <a:ext uri="{FF2B5EF4-FFF2-40B4-BE49-F238E27FC236}">
                <a16:creationId xmlns:a16="http://schemas.microsoft.com/office/drawing/2014/main" xmlns="" id="{2B5BC039-0922-484F-92C9-EEDB8A3ADE83}"/>
              </a:ext>
            </a:extLst>
          </p:cNvPr>
          <p:cNvSpPr/>
          <p:nvPr/>
        </p:nvSpPr>
        <p:spPr bwMode="auto">
          <a:xfrm flipH="1">
            <a:off x="8976320" y="2258382"/>
            <a:ext cx="239195" cy="207937"/>
          </a:xfrm>
          <a:prstGeom prst="ellipse">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dirty="0">
              <a:ln>
                <a:noFill/>
              </a:ln>
              <a:solidFill>
                <a:schemeClr val="tx1"/>
              </a:solidFill>
              <a:effectLst/>
              <a:latin typeface="Arial" charset="0"/>
              <a:ea typeface="ＭＳ Ｐゴシック" charset="0"/>
            </a:endParaRPr>
          </a:p>
        </p:txBody>
      </p:sp>
      <p:sp>
        <p:nvSpPr>
          <p:cNvPr id="7" name="TextBox 6">
            <a:extLst>
              <a:ext uri="{FF2B5EF4-FFF2-40B4-BE49-F238E27FC236}">
                <a16:creationId xmlns:a16="http://schemas.microsoft.com/office/drawing/2014/main" xmlns="" id="{9408CA0B-2F29-484C-812E-77CB7E6D4E69}"/>
              </a:ext>
            </a:extLst>
          </p:cNvPr>
          <p:cNvSpPr txBox="1"/>
          <p:nvPr/>
        </p:nvSpPr>
        <p:spPr>
          <a:xfrm>
            <a:off x="2722588" y="3429000"/>
            <a:ext cx="8928992" cy="461665"/>
          </a:xfrm>
          <a:prstGeom prst="rect">
            <a:avLst/>
          </a:prstGeom>
          <a:noFill/>
        </p:spPr>
        <p:txBody>
          <a:bodyPr wrap="square" rtlCol="0">
            <a:spAutoFit/>
          </a:bodyPr>
          <a:lstStyle/>
          <a:p>
            <a:r>
              <a:rPr lang="en-US" sz="2400" dirty="0"/>
              <a:t>2. What inequality is represented on this number line?</a:t>
            </a:r>
          </a:p>
        </p:txBody>
      </p:sp>
      <p:pic>
        <p:nvPicPr>
          <p:cNvPr id="14" name="Picture 13">
            <a:extLst>
              <a:ext uri="{FF2B5EF4-FFF2-40B4-BE49-F238E27FC236}">
                <a16:creationId xmlns:a16="http://schemas.microsoft.com/office/drawing/2014/main" xmlns="" id="{4E9373B1-F9EC-BD48-8E40-7306E88C064E}"/>
              </a:ext>
            </a:extLst>
          </p:cNvPr>
          <p:cNvPicPr>
            <a:picLocks noChangeAspect="1"/>
          </p:cNvPicPr>
          <p:nvPr/>
        </p:nvPicPr>
        <p:blipFill>
          <a:blip r:embed="rId3"/>
          <a:stretch>
            <a:fillRect/>
          </a:stretch>
        </p:blipFill>
        <p:spPr>
          <a:xfrm>
            <a:off x="3464235" y="3838706"/>
            <a:ext cx="7775674" cy="1267281"/>
          </a:xfrm>
          <a:prstGeom prst="rect">
            <a:avLst/>
          </a:prstGeom>
        </p:spPr>
      </p:pic>
      <p:sp>
        <p:nvSpPr>
          <p:cNvPr id="15" name="Oval 14">
            <a:extLst>
              <a:ext uri="{FF2B5EF4-FFF2-40B4-BE49-F238E27FC236}">
                <a16:creationId xmlns:a16="http://schemas.microsoft.com/office/drawing/2014/main" xmlns="" id="{5003EABA-FD6F-8440-A989-5FB778C0D56A}"/>
              </a:ext>
            </a:extLst>
          </p:cNvPr>
          <p:cNvSpPr/>
          <p:nvPr/>
        </p:nvSpPr>
        <p:spPr bwMode="auto">
          <a:xfrm>
            <a:off x="5175602" y="4080517"/>
            <a:ext cx="216025" cy="203847"/>
          </a:xfrm>
          <a:prstGeom prst="ellipse">
            <a:avLst/>
          </a:prstGeom>
          <a:solidFill>
            <a:schemeClr val="tx1"/>
          </a:solidFill>
          <a:ln w="381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dirty="0">
              <a:ln>
                <a:noFill/>
              </a:ln>
              <a:solidFill>
                <a:schemeClr val="tx1"/>
              </a:solidFill>
              <a:effectLst/>
              <a:latin typeface="Arial" charset="0"/>
              <a:ea typeface="ＭＳ Ｐゴシック" charset="0"/>
            </a:endParaRPr>
          </a:p>
        </p:txBody>
      </p:sp>
      <p:sp>
        <p:nvSpPr>
          <p:cNvPr id="16" name="Oval 15">
            <a:extLst>
              <a:ext uri="{FF2B5EF4-FFF2-40B4-BE49-F238E27FC236}">
                <a16:creationId xmlns:a16="http://schemas.microsoft.com/office/drawing/2014/main" xmlns="" id="{BBF045D8-498E-0C4F-8F7E-E0C3135BA22A}"/>
              </a:ext>
            </a:extLst>
          </p:cNvPr>
          <p:cNvSpPr/>
          <p:nvPr/>
        </p:nvSpPr>
        <p:spPr bwMode="auto">
          <a:xfrm>
            <a:off x="8179803" y="4080517"/>
            <a:ext cx="216025" cy="203847"/>
          </a:xfrm>
          <a:prstGeom prst="ellipse">
            <a:avLst/>
          </a:prstGeom>
          <a:solidFill>
            <a:schemeClr val="tx1"/>
          </a:solidFill>
          <a:ln w="381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dirty="0">
              <a:ln>
                <a:noFill/>
              </a:ln>
              <a:solidFill>
                <a:schemeClr val="tx1"/>
              </a:solidFill>
              <a:effectLst/>
              <a:latin typeface="Arial" charset="0"/>
              <a:ea typeface="ＭＳ Ｐゴシック" charset="0"/>
            </a:endParaRPr>
          </a:p>
        </p:txBody>
      </p:sp>
      <p:cxnSp>
        <p:nvCxnSpPr>
          <p:cNvPr id="9" name="Straight Arrow Connector 8">
            <a:extLst>
              <a:ext uri="{FF2B5EF4-FFF2-40B4-BE49-F238E27FC236}">
                <a16:creationId xmlns:a16="http://schemas.microsoft.com/office/drawing/2014/main" xmlns="" id="{24F0DF02-9BDE-724E-869D-405B2D6F637D}"/>
              </a:ext>
            </a:extLst>
          </p:cNvPr>
          <p:cNvCxnSpPr/>
          <p:nvPr/>
        </p:nvCxnSpPr>
        <p:spPr bwMode="auto">
          <a:xfrm>
            <a:off x="8395828" y="4182440"/>
            <a:ext cx="2668724" cy="0"/>
          </a:xfrm>
          <a:prstGeom prst="straightConnector1">
            <a:avLst/>
          </a:prstGeom>
          <a:solidFill>
            <a:srgbClr val="00B8FF"/>
          </a:solidFill>
          <a:ln w="38100" cap="flat" cmpd="sng" algn="ctr">
            <a:solidFill>
              <a:schemeClr val="tx1"/>
            </a:solidFill>
            <a:prstDash val="solid"/>
            <a:round/>
            <a:headEnd type="none" w="med" len="med"/>
            <a:tailEnd type="triangle"/>
          </a:ln>
          <a:effectLst/>
        </p:spPr>
      </p:cxnSp>
      <p:cxnSp>
        <p:nvCxnSpPr>
          <p:cNvPr id="13" name="Straight Arrow Connector 12">
            <a:extLst>
              <a:ext uri="{FF2B5EF4-FFF2-40B4-BE49-F238E27FC236}">
                <a16:creationId xmlns:a16="http://schemas.microsoft.com/office/drawing/2014/main" xmlns="" id="{F61A464F-44E0-6B4F-9C29-99028BA00036}"/>
              </a:ext>
            </a:extLst>
          </p:cNvPr>
          <p:cNvCxnSpPr/>
          <p:nvPr/>
        </p:nvCxnSpPr>
        <p:spPr bwMode="auto">
          <a:xfrm flipH="1">
            <a:off x="3468303" y="4182440"/>
            <a:ext cx="1697712" cy="0"/>
          </a:xfrm>
          <a:prstGeom prst="straightConnector1">
            <a:avLst/>
          </a:prstGeom>
          <a:solidFill>
            <a:srgbClr val="00B8FF"/>
          </a:solidFill>
          <a:ln w="38100" cap="flat" cmpd="sng" algn="ctr">
            <a:solidFill>
              <a:schemeClr val="tx1"/>
            </a:solidFill>
            <a:prstDash val="solid"/>
            <a:round/>
            <a:headEnd type="none" w="med" len="med"/>
            <a:tailEnd type="triangle"/>
          </a:ln>
          <a:effectLst/>
        </p:spPr>
      </p:cxnSp>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xmlns="" id="{49D8640A-3CC5-3D4D-87E6-9F5C770C2C4F}"/>
                  </a:ext>
                </a:extLst>
              </p:cNvPr>
              <p:cNvSpPr txBox="1"/>
              <p:nvPr/>
            </p:nvSpPr>
            <p:spPr>
              <a:xfrm>
                <a:off x="5175602" y="5106094"/>
                <a:ext cx="3831477" cy="461665"/>
              </a:xfrm>
              <a:prstGeom prst="rect">
                <a:avLst/>
              </a:prstGeom>
              <a:noFill/>
            </p:spPr>
            <p:txBody>
              <a:bodyPr wrap="square" rtlCol="0">
                <a:spAutoFit/>
              </a:bodyPr>
              <a:lstStyle/>
              <a:p>
                <a:r>
                  <a:rPr lang="en-US" sz="2400" dirty="0"/>
                  <a:t>Answer: </a:t>
                </a:r>
                <a14:m>
                  <m:oMath xmlns:m="http://schemas.openxmlformats.org/officeDocument/2006/math">
                    <m:r>
                      <a:rPr lang="en-GB" sz="2400" i="1" smtClean="0">
                        <a:solidFill>
                          <a:srgbClr val="FF0000"/>
                        </a:solidFill>
                        <a:latin typeface="Cambria Math" panose="02040503050406030204" pitchFamily="18" charset="0"/>
                        <a:ea typeface="Cambria Math" panose="02040503050406030204" pitchFamily="18" charset="0"/>
                      </a:rPr>
                      <m:t>𝑥</m:t>
                    </m:r>
                    <m:r>
                      <a:rPr lang="en-GB" sz="2400" b="0" i="1" smtClean="0">
                        <a:solidFill>
                          <a:srgbClr val="FF0000"/>
                        </a:solidFill>
                        <a:latin typeface="Cambria Math" panose="02040503050406030204" pitchFamily="18" charset="0"/>
                        <a:ea typeface="Cambria Math" panose="02040503050406030204" pitchFamily="18" charset="0"/>
                      </a:rPr>
                      <m:t>≥3  </m:t>
                    </m:r>
                  </m:oMath>
                </a14:m>
                <a:r>
                  <a:rPr lang="en-US" sz="2400" dirty="0">
                    <a:solidFill>
                      <a:srgbClr val="FF0000"/>
                    </a:solidFill>
                  </a:rPr>
                  <a:t>or </a:t>
                </a:r>
                <a14:m>
                  <m:oMath xmlns:m="http://schemas.openxmlformats.org/officeDocument/2006/math">
                    <m:r>
                      <a:rPr lang="en-GB" sz="2400" i="1">
                        <a:solidFill>
                          <a:srgbClr val="FF0000"/>
                        </a:solidFill>
                        <a:latin typeface="Cambria Math" panose="02040503050406030204" pitchFamily="18" charset="0"/>
                        <a:ea typeface="Cambria Math" panose="02040503050406030204" pitchFamily="18" charset="0"/>
                      </a:rPr>
                      <m:t>𝑥</m:t>
                    </m:r>
                  </m:oMath>
                </a14:m>
                <a:r>
                  <a:rPr lang="en-US" sz="2400" dirty="0">
                    <a:solidFill>
                      <a:srgbClr val="FF0000"/>
                    </a:solidFill>
                  </a:rPr>
                  <a:t> ≤ </a:t>
                </a:r>
                <a14:m>
                  <m:oMath xmlns:m="http://schemas.openxmlformats.org/officeDocument/2006/math">
                    <m:r>
                      <a:rPr lang="en-US" sz="2400" i="1">
                        <a:solidFill>
                          <a:srgbClr val="FF0000"/>
                        </a:solidFill>
                        <a:latin typeface="Cambria Math" panose="02040503050406030204" pitchFamily="18" charset="0"/>
                        <a:ea typeface="Cambria Math" panose="02040503050406030204" pitchFamily="18" charset="0"/>
                      </a:rPr>
                      <m:t>−</m:t>
                    </m:r>
                    <m:r>
                      <a:rPr lang="en-GB" sz="2400" i="1">
                        <a:solidFill>
                          <a:srgbClr val="FF0000"/>
                        </a:solidFill>
                        <a:latin typeface="Cambria Math" panose="02040503050406030204" pitchFamily="18" charset="0"/>
                        <a:ea typeface="Cambria Math" panose="02040503050406030204" pitchFamily="18" charset="0"/>
                      </a:rPr>
                      <m:t>1</m:t>
                    </m:r>
                  </m:oMath>
                </a14:m>
                <a:r>
                  <a:rPr lang="en-US" sz="2400" dirty="0">
                    <a:solidFill>
                      <a:srgbClr val="FF0000"/>
                    </a:solidFill>
                  </a:rPr>
                  <a:t> </a:t>
                </a:r>
                <a:endParaRPr lang="en-US" sz="2400" dirty="0"/>
              </a:p>
            </p:txBody>
          </p:sp>
        </mc:Choice>
        <mc:Fallback xmlns="">
          <p:sp>
            <p:nvSpPr>
              <p:cNvPr id="17" name="TextBox 16">
                <a:extLst>
                  <a:ext uri="{FF2B5EF4-FFF2-40B4-BE49-F238E27FC236}">
                    <a16:creationId xmlns:a16="http://schemas.microsoft.com/office/drawing/2014/main" id="{49D8640A-3CC5-3D4D-87E6-9F5C770C2C4F}"/>
                  </a:ext>
                </a:extLst>
              </p:cNvPr>
              <p:cNvSpPr txBox="1">
                <a:spLocks noRot="1" noChangeAspect="1" noMove="1" noResize="1" noEditPoints="1" noAdjustHandles="1" noChangeArrowheads="1" noChangeShapeType="1" noTextEdit="1"/>
              </p:cNvSpPr>
              <p:nvPr/>
            </p:nvSpPr>
            <p:spPr>
              <a:xfrm>
                <a:off x="5175602" y="5106094"/>
                <a:ext cx="3831477" cy="461665"/>
              </a:xfrm>
              <a:prstGeom prst="rect">
                <a:avLst/>
              </a:prstGeom>
              <a:blipFill>
                <a:blip r:embed="rId5"/>
                <a:stretch>
                  <a:fillRect l="-2990" t="-8108" b="-2702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xmlns="" id="{EBC51C7F-3957-8B47-98F6-D4E614FA172C}"/>
                  </a:ext>
                </a:extLst>
              </p:cNvPr>
              <p:cNvSpPr txBox="1"/>
              <p:nvPr/>
            </p:nvSpPr>
            <p:spPr>
              <a:xfrm>
                <a:off x="2650402" y="5551489"/>
                <a:ext cx="8939956" cy="1238801"/>
              </a:xfrm>
              <a:prstGeom prst="rect">
                <a:avLst/>
              </a:prstGeom>
              <a:noFill/>
            </p:spPr>
            <p:txBody>
              <a:bodyPr wrap="square" rtlCol="0">
                <a:spAutoFit/>
              </a:bodyPr>
              <a:lstStyle/>
              <a:p>
                <a:r>
                  <a:rPr lang="en-US" sz="2400" dirty="0"/>
                  <a:t>3. List all the whole numbers that satisfy:</a:t>
                </a:r>
              </a:p>
              <a:p>
                <a:pPr>
                  <a:spcAft>
                    <a:spcPts val="300"/>
                  </a:spcAft>
                </a:pPr>
                <a:r>
                  <a:rPr lang="en-US" sz="2400" dirty="0"/>
                  <a:t>    a)  3 &lt; </a:t>
                </a:r>
                <a14:m>
                  <m:oMath xmlns:m="http://schemas.openxmlformats.org/officeDocument/2006/math">
                    <m:r>
                      <a:rPr lang="en-GB" sz="2400" i="1">
                        <a:latin typeface="Cambria Math" panose="02040503050406030204" pitchFamily="18" charset="0"/>
                        <a:ea typeface="Cambria Math" panose="02040503050406030204" pitchFamily="18" charset="0"/>
                      </a:rPr>
                      <m:t>𝑥</m:t>
                    </m:r>
                  </m:oMath>
                </a14:m>
                <a:r>
                  <a:rPr lang="en-US" sz="2400" dirty="0"/>
                  <a:t> &lt; 7 </a:t>
                </a:r>
              </a:p>
              <a:p>
                <a:pPr>
                  <a:spcAft>
                    <a:spcPts val="300"/>
                  </a:spcAft>
                </a:pPr>
                <a:r>
                  <a:rPr lang="en-US" sz="2400" dirty="0"/>
                  <a:t>    b)</a:t>
                </a:r>
                <a14:m>
                  <m:oMath xmlns:m="http://schemas.openxmlformats.org/officeDocument/2006/math">
                    <m:r>
                      <a:rPr lang="en-US" sz="2400" i="1">
                        <a:latin typeface="Cambria Math" panose="02040503050406030204" pitchFamily="18" charset="0"/>
                        <a:ea typeface="Cambria Math" panose="02040503050406030204" pitchFamily="18" charset="0"/>
                      </a:rPr>
                      <m:t>−</m:t>
                    </m:r>
                    <m:r>
                      <a:rPr lang="en-GB" sz="2400" i="1">
                        <a:latin typeface="Cambria Math" panose="02040503050406030204" pitchFamily="18" charset="0"/>
                        <a:ea typeface="Cambria Math" panose="02040503050406030204" pitchFamily="18" charset="0"/>
                      </a:rPr>
                      <m:t>1</m:t>
                    </m:r>
                  </m:oMath>
                </a14:m>
                <a:r>
                  <a:rPr lang="en-US" sz="2400" dirty="0"/>
                  <a:t> ≤ </a:t>
                </a:r>
                <a14:m>
                  <m:oMath xmlns:m="http://schemas.openxmlformats.org/officeDocument/2006/math">
                    <m:r>
                      <a:rPr lang="en-GB" sz="2400" i="1">
                        <a:latin typeface="Cambria Math" panose="02040503050406030204" pitchFamily="18" charset="0"/>
                        <a:ea typeface="Cambria Math" panose="02040503050406030204" pitchFamily="18" charset="0"/>
                      </a:rPr>
                      <m:t>𝑥</m:t>
                    </m:r>
                  </m:oMath>
                </a14:m>
                <a:r>
                  <a:rPr lang="en-US" sz="2400" dirty="0"/>
                  <a:t> &lt; 5</a:t>
                </a:r>
              </a:p>
            </p:txBody>
          </p:sp>
        </mc:Choice>
        <mc:Fallback xmlns="">
          <p:sp>
            <p:nvSpPr>
              <p:cNvPr id="18" name="TextBox 17">
                <a:extLst>
                  <a:ext uri="{FF2B5EF4-FFF2-40B4-BE49-F238E27FC236}">
                    <a16:creationId xmlns:a16="http://schemas.microsoft.com/office/drawing/2014/main" id="{EBC51C7F-3957-8B47-98F6-D4E614FA172C}"/>
                  </a:ext>
                </a:extLst>
              </p:cNvPr>
              <p:cNvSpPr txBox="1">
                <a:spLocks noRot="1" noChangeAspect="1" noMove="1" noResize="1" noEditPoints="1" noAdjustHandles="1" noChangeArrowheads="1" noChangeShapeType="1" noTextEdit="1"/>
              </p:cNvSpPr>
              <p:nvPr/>
            </p:nvSpPr>
            <p:spPr>
              <a:xfrm>
                <a:off x="2650402" y="5551489"/>
                <a:ext cx="8939956" cy="1238801"/>
              </a:xfrm>
              <a:prstGeom prst="rect">
                <a:avLst/>
              </a:prstGeom>
              <a:blipFill>
                <a:blip r:embed="rId6"/>
                <a:stretch>
                  <a:fillRect l="-993" t="-3030" b="-9091"/>
                </a:stretch>
              </a:blipFill>
            </p:spPr>
            <p:txBody>
              <a:bodyPr/>
              <a:lstStyle/>
              <a:p>
                <a:r>
                  <a:rPr lang="en-US">
                    <a:noFill/>
                  </a:rPr>
                  <a:t> </a:t>
                </a:r>
              </a:p>
            </p:txBody>
          </p:sp>
        </mc:Fallback>
      </mc:AlternateContent>
      <p:sp>
        <p:nvSpPr>
          <p:cNvPr id="19" name="TextBox 18">
            <a:extLst>
              <a:ext uri="{FF2B5EF4-FFF2-40B4-BE49-F238E27FC236}">
                <a16:creationId xmlns:a16="http://schemas.microsoft.com/office/drawing/2014/main" xmlns="" id="{58A3D55D-C39E-CD4A-BF7D-F54075BCD148}"/>
              </a:ext>
            </a:extLst>
          </p:cNvPr>
          <p:cNvSpPr txBox="1"/>
          <p:nvPr/>
        </p:nvSpPr>
        <p:spPr>
          <a:xfrm>
            <a:off x="6210108" y="5951599"/>
            <a:ext cx="3005407" cy="461665"/>
          </a:xfrm>
          <a:prstGeom prst="rect">
            <a:avLst/>
          </a:prstGeom>
          <a:noFill/>
        </p:spPr>
        <p:txBody>
          <a:bodyPr wrap="square" rtlCol="0">
            <a:spAutoFit/>
          </a:bodyPr>
          <a:lstStyle/>
          <a:p>
            <a:pPr>
              <a:spcAft>
                <a:spcPts val="300"/>
              </a:spcAft>
            </a:pPr>
            <a:r>
              <a:rPr lang="en-US" sz="2400" dirty="0"/>
              <a:t>Answer: </a:t>
            </a:r>
            <a:r>
              <a:rPr lang="en-US" sz="2400" dirty="0">
                <a:solidFill>
                  <a:srgbClr val="FF0000"/>
                </a:solidFill>
              </a:rPr>
              <a:t>{4, 5, 6}</a:t>
            </a:r>
          </a:p>
        </p:txBody>
      </p:sp>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xmlns="" id="{992B7E89-C43B-344E-852B-26B2091CD44C}"/>
                  </a:ext>
                </a:extLst>
              </p:cNvPr>
              <p:cNvSpPr txBox="1"/>
              <p:nvPr/>
            </p:nvSpPr>
            <p:spPr>
              <a:xfrm>
                <a:off x="6210108" y="6413264"/>
                <a:ext cx="4422396" cy="461665"/>
              </a:xfrm>
              <a:prstGeom prst="rect">
                <a:avLst/>
              </a:prstGeom>
              <a:noFill/>
            </p:spPr>
            <p:txBody>
              <a:bodyPr wrap="square" rtlCol="0">
                <a:spAutoFit/>
              </a:bodyPr>
              <a:lstStyle/>
              <a:p>
                <a:r>
                  <a:rPr lang="en-US" sz="2400" dirty="0"/>
                  <a:t>Answer: </a:t>
                </a:r>
                <a:r>
                  <a:rPr lang="en-US" sz="2400" dirty="0">
                    <a:solidFill>
                      <a:srgbClr val="FF0000"/>
                    </a:solidFill>
                  </a:rPr>
                  <a:t>{</a:t>
                </a:r>
                <a14:m>
                  <m:oMath xmlns:m="http://schemas.openxmlformats.org/officeDocument/2006/math">
                    <m:r>
                      <a:rPr lang="en-US" sz="2400" i="1">
                        <a:solidFill>
                          <a:srgbClr val="FF0000"/>
                        </a:solidFill>
                        <a:latin typeface="Cambria Math" panose="02040503050406030204" pitchFamily="18" charset="0"/>
                        <a:ea typeface="Cambria Math" panose="02040503050406030204" pitchFamily="18" charset="0"/>
                      </a:rPr>
                      <m:t>−</m:t>
                    </m:r>
                    <m:r>
                      <a:rPr lang="en-GB" sz="2400" i="1">
                        <a:solidFill>
                          <a:srgbClr val="FF0000"/>
                        </a:solidFill>
                        <a:latin typeface="Cambria Math" panose="02040503050406030204" pitchFamily="18" charset="0"/>
                        <a:ea typeface="Cambria Math" panose="02040503050406030204" pitchFamily="18" charset="0"/>
                      </a:rPr>
                      <m:t>1</m:t>
                    </m:r>
                  </m:oMath>
                </a14:m>
                <a:r>
                  <a:rPr lang="en-US" sz="2400" dirty="0">
                    <a:solidFill>
                      <a:srgbClr val="FF0000"/>
                    </a:solidFill>
                  </a:rPr>
                  <a:t>, 0, 1, 2, 3, 4}</a:t>
                </a:r>
                <a:endParaRPr lang="en-US" sz="2400" dirty="0"/>
              </a:p>
            </p:txBody>
          </p:sp>
        </mc:Choice>
        <mc:Fallback xmlns="">
          <p:sp>
            <p:nvSpPr>
              <p:cNvPr id="20" name="TextBox 19">
                <a:extLst>
                  <a:ext uri="{FF2B5EF4-FFF2-40B4-BE49-F238E27FC236}">
                    <a16:creationId xmlns:a16="http://schemas.microsoft.com/office/drawing/2014/main" id="{992B7E89-C43B-344E-852B-26B2091CD44C}"/>
                  </a:ext>
                </a:extLst>
              </p:cNvPr>
              <p:cNvSpPr txBox="1">
                <a:spLocks noRot="1" noChangeAspect="1" noMove="1" noResize="1" noEditPoints="1" noAdjustHandles="1" noChangeArrowheads="1" noChangeShapeType="1" noTextEdit="1"/>
              </p:cNvSpPr>
              <p:nvPr/>
            </p:nvSpPr>
            <p:spPr>
              <a:xfrm>
                <a:off x="6210108" y="6413264"/>
                <a:ext cx="4422396" cy="461665"/>
              </a:xfrm>
              <a:prstGeom prst="rect">
                <a:avLst/>
              </a:prstGeom>
              <a:blipFill>
                <a:blip r:embed="rId7"/>
                <a:stretch>
                  <a:fillRect l="-2006" t="-8108" b="-27027"/>
                </a:stretch>
              </a:blipFill>
            </p:spPr>
            <p:txBody>
              <a:bodyPr/>
              <a:lstStyle/>
              <a:p>
                <a:r>
                  <a:rPr lang="en-US">
                    <a:noFill/>
                  </a:rPr>
                  <a:t> </a:t>
                </a:r>
              </a:p>
            </p:txBody>
          </p:sp>
        </mc:Fallback>
      </mc:AlternateContent>
    </p:spTree>
    <p:extLst>
      <p:ext uri="{BB962C8B-B14F-4D97-AF65-F5344CB8AC3E}">
        <p14:creationId xmlns:p14="http://schemas.microsoft.com/office/powerpoint/2010/main" val="75986973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9"/>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8">
                                            <p:txEl>
                                              <p:pRg st="0" end="0"/>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8">
                                            <p:txEl>
                                              <p:pRg st="1" end="1"/>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8">
                                            <p:txEl>
                                              <p:pRg st="2" end="2"/>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9"/>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1" grpId="0" animBg="1"/>
      <p:bldP spid="12" grpId="0" animBg="1"/>
      <p:bldP spid="7" grpId="0"/>
      <p:bldP spid="15" grpId="0" animBg="1"/>
      <p:bldP spid="16" grpId="0" animBg="1"/>
      <p:bldP spid="17" grpId="0"/>
      <p:bldP spid="19" grpId="0"/>
      <p:bldP spid="2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Box 1">
            <a:extLst>
              <a:ext uri="{FF2B5EF4-FFF2-40B4-BE49-F238E27FC236}">
                <a16:creationId xmlns:a16="http://schemas.microsoft.com/office/drawing/2014/main" xmlns="" id="{6AD2163F-E5C2-E547-BBAD-58D9F2EC7C91}"/>
              </a:ext>
            </a:extLst>
          </p:cNvPr>
          <p:cNvSpPr txBox="1">
            <a:spLocks noChangeArrowheads="1"/>
          </p:cNvSpPr>
          <p:nvPr/>
        </p:nvSpPr>
        <p:spPr bwMode="auto">
          <a:xfrm>
            <a:off x="2194793" y="4802"/>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Section 1: Review</a:t>
            </a:r>
          </a:p>
        </p:txBody>
      </p:sp>
      <p:sp>
        <p:nvSpPr>
          <p:cNvPr id="15364" name="TextBox 1">
            <a:extLst>
              <a:ext uri="{FF2B5EF4-FFF2-40B4-BE49-F238E27FC236}">
                <a16:creationId xmlns:a16="http://schemas.microsoft.com/office/drawing/2014/main" xmlns="" id="{F84EC826-FF37-D74D-8488-4FFEF709F932}"/>
              </a:ext>
            </a:extLst>
          </p:cNvPr>
          <p:cNvSpPr txBox="1">
            <a:spLocks noChangeArrowheads="1"/>
          </p:cNvSpPr>
          <p:nvPr/>
        </p:nvSpPr>
        <p:spPr bwMode="auto">
          <a:xfrm>
            <a:off x="4412988" y="1030131"/>
            <a:ext cx="547211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en-US" sz="2400" dirty="0"/>
              <a:t>You have completed the </a:t>
            </a:r>
            <a:r>
              <a:rPr lang="en-US" altLang="en-US" sz="2400" b="1" dirty="0"/>
              <a:t>first Section.</a:t>
            </a:r>
          </a:p>
        </p:txBody>
      </p:sp>
      <p:sp>
        <p:nvSpPr>
          <p:cNvPr id="15365" name="TextBox 2">
            <a:extLst>
              <a:ext uri="{FF2B5EF4-FFF2-40B4-BE49-F238E27FC236}">
                <a16:creationId xmlns:a16="http://schemas.microsoft.com/office/drawing/2014/main" xmlns="" id="{4CE0686E-3F23-D449-A7D1-D3026C68C1D1}"/>
              </a:ext>
            </a:extLst>
          </p:cNvPr>
          <p:cNvSpPr txBox="1">
            <a:spLocks noChangeArrowheads="1"/>
          </p:cNvSpPr>
          <p:nvPr/>
        </p:nvSpPr>
        <p:spPr bwMode="auto">
          <a:xfrm>
            <a:off x="2921259" y="3348774"/>
            <a:ext cx="853149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en-US" sz="2400" dirty="0">
                <a:solidFill>
                  <a:srgbClr val="FFC000"/>
                </a:solidFill>
              </a:rPr>
              <a:t>If you need more examples and interactive practice, go here     </a:t>
            </a:r>
          </a:p>
          <a:p>
            <a:r>
              <a:rPr lang="en-US" altLang="en-US" sz="2400" dirty="0">
                <a:solidFill>
                  <a:srgbClr val="FFC000"/>
                </a:solidFill>
              </a:rPr>
              <a:t>                           </a:t>
            </a:r>
            <a:endParaRPr lang="en-US" altLang="en-US" sz="2400" b="1" dirty="0">
              <a:solidFill>
                <a:srgbClr val="FFC000"/>
              </a:solidFill>
            </a:endParaRPr>
          </a:p>
        </p:txBody>
      </p:sp>
      <p:sp>
        <p:nvSpPr>
          <p:cNvPr id="2" name="TextBox 1">
            <a:extLst>
              <a:ext uri="{FF2B5EF4-FFF2-40B4-BE49-F238E27FC236}">
                <a16:creationId xmlns:a16="http://schemas.microsoft.com/office/drawing/2014/main" xmlns="" id="{22C5D992-01E3-0B4D-8B4D-59BB344B36DF}"/>
              </a:ext>
            </a:extLst>
          </p:cNvPr>
          <p:cNvSpPr txBox="1">
            <a:spLocks noChangeArrowheads="1"/>
          </p:cNvSpPr>
          <p:nvPr/>
        </p:nvSpPr>
        <p:spPr bwMode="auto">
          <a:xfrm>
            <a:off x="3647726" y="1963128"/>
            <a:ext cx="777686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en-US" sz="2400" dirty="0">
                <a:solidFill>
                  <a:srgbClr val="00B050"/>
                </a:solidFill>
              </a:rPr>
              <a:t>If you have completed and understood this section, </a:t>
            </a:r>
          </a:p>
          <a:p>
            <a:r>
              <a:rPr lang="en-US" altLang="en-US" sz="2400" dirty="0">
                <a:solidFill>
                  <a:srgbClr val="00B050"/>
                </a:solidFill>
              </a:rPr>
              <a:t>                 </a:t>
            </a:r>
            <a:r>
              <a:rPr lang="en-US" altLang="en-US" sz="2400" b="1" dirty="0">
                <a:solidFill>
                  <a:srgbClr val="00B050"/>
                </a:solidFill>
              </a:rPr>
              <a:t>continue onto </a:t>
            </a:r>
            <a:r>
              <a:rPr lang="en-US" altLang="en-US" sz="2400" dirty="0">
                <a:solidFill>
                  <a:srgbClr val="00B050"/>
                </a:solidFill>
              </a:rPr>
              <a:t>the </a:t>
            </a:r>
            <a:r>
              <a:rPr lang="en-US" altLang="en-US" sz="2400" b="1" dirty="0">
                <a:solidFill>
                  <a:srgbClr val="00B050"/>
                </a:solidFill>
              </a:rPr>
              <a:t>next Section</a:t>
            </a:r>
          </a:p>
        </p:txBody>
      </p:sp>
      <p:sp>
        <p:nvSpPr>
          <p:cNvPr id="3" name="TextBox 2">
            <a:extLst>
              <a:ext uri="{FF2B5EF4-FFF2-40B4-BE49-F238E27FC236}">
                <a16:creationId xmlns:a16="http://schemas.microsoft.com/office/drawing/2014/main" xmlns="" id="{0510F379-D1DE-224F-883E-C4D46216A211}"/>
              </a:ext>
            </a:extLst>
          </p:cNvPr>
          <p:cNvSpPr txBox="1">
            <a:spLocks noChangeArrowheads="1"/>
          </p:cNvSpPr>
          <p:nvPr/>
        </p:nvSpPr>
        <p:spPr bwMode="auto">
          <a:xfrm>
            <a:off x="4327658" y="4281770"/>
            <a:ext cx="6246341"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en-US" sz="2400" dirty="0"/>
              <a:t>You might also find it helpful to look at:</a:t>
            </a:r>
            <a:endParaRPr lang="en-US" altLang="en-US" sz="2400" b="1" dirty="0">
              <a:solidFill>
                <a:srgbClr val="FF0000"/>
              </a:solidFill>
            </a:endParaRPr>
          </a:p>
          <a:p>
            <a:endParaRPr lang="en-US" altLang="en-US" sz="2400" dirty="0">
              <a:solidFill>
                <a:srgbClr val="FF0000"/>
              </a:solidFill>
            </a:endParaRPr>
          </a:p>
          <a:p>
            <a:r>
              <a:rPr lang="en-US" altLang="en-US" sz="2400" b="1" dirty="0">
                <a:solidFill>
                  <a:srgbClr val="FF0000"/>
                </a:solidFill>
              </a:rPr>
              <a:t> Essential Information:</a:t>
            </a:r>
            <a:r>
              <a:rPr lang="en-US" altLang="en-US" sz="2400" dirty="0">
                <a:solidFill>
                  <a:srgbClr val="FF0000"/>
                </a:solidFill>
              </a:rPr>
              <a:t> press </a:t>
            </a:r>
            <a:r>
              <a:rPr lang="en-US" altLang="en-US" sz="2400" b="1" dirty="0">
                <a:solidFill>
                  <a:srgbClr val="FF0000"/>
                </a:solidFill>
              </a:rPr>
              <a:t>here</a:t>
            </a:r>
          </a:p>
        </p:txBody>
      </p:sp>
      <p:sp>
        <p:nvSpPr>
          <p:cNvPr id="9" name="TextBox 7">
            <a:extLst>
              <a:ext uri="{FF2B5EF4-FFF2-40B4-BE49-F238E27FC236}">
                <a16:creationId xmlns:a16="http://schemas.microsoft.com/office/drawing/2014/main" xmlns="" id="{53139DD8-DC95-A84B-9670-57BDFE32D9B3}"/>
              </a:ext>
            </a:extLst>
          </p:cNvPr>
          <p:cNvSpPr txBox="1">
            <a:spLocks noChangeArrowheads="1"/>
          </p:cNvSpPr>
          <p:nvPr/>
        </p:nvSpPr>
        <p:spPr bwMode="auto">
          <a:xfrm>
            <a:off x="0" y="115888"/>
            <a:ext cx="2207568"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b="1" dirty="0">
                <a:solidFill>
                  <a:schemeClr val="bg1"/>
                </a:solidFill>
              </a:rPr>
              <a:t>UNIT:</a:t>
            </a:r>
          </a:p>
          <a:p>
            <a:pPr algn="ctr"/>
            <a:r>
              <a:rPr lang="en-US" altLang="en-US" b="1" dirty="0">
                <a:solidFill>
                  <a:schemeClr val="bg1"/>
                </a:solidFill>
              </a:rPr>
              <a:t>Solving</a:t>
            </a:r>
          </a:p>
          <a:p>
            <a:pPr algn="ctr"/>
            <a:r>
              <a:rPr lang="en-US" altLang="en-US" b="1" dirty="0">
                <a:solidFill>
                  <a:schemeClr val="bg1"/>
                </a:solidFill>
              </a:rPr>
              <a:t>Inequalities</a:t>
            </a:r>
          </a:p>
          <a:p>
            <a:pPr algn="ctr"/>
            <a:r>
              <a:rPr lang="en-US" altLang="en-US" b="1" dirty="0">
                <a:solidFill>
                  <a:schemeClr val="bg1"/>
                </a:solidFill>
              </a:rPr>
              <a:t>Section 1</a:t>
            </a:r>
          </a:p>
        </p:txBody>
      </p:sp>
    </p:spTree>
    <p:extLst>
      <p:ext uri="{BB962C8B-B14F-4D97-AF65-F5344CB8AC3E}">
        <p14:creationId xmlns:p14="http://schemas.microsoft.com/office/powerpoint/2010/main" val="29033286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5364">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36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5" grpId="0"/>
      <p:bldP spid="2" grpId="0"/>
      <p:bldP spid="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26956" y="28301"/>
            <a:ext cx="996504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Solution of Linear Inequalities</a:t>
            </a:r>
          </a:p>
        </p:txBody>
      </p:sp>
      <p:sp>
        <p:nvSpPr>
          <p:cNvPr id="24" name="TextBox 7">
            <a:extLst>
              <a:ext uri="{FF2B5EF4-FFF2-40B4-BE49-F238E27FC236}">
                <a16:creationId xmlns:a16="http://schemas.microsoft.com/office/drawing/2014/main" xmlns="" id="{386AEC84-E9F4-084F-ACBD-8105C8497B56}"/>
              </a:ext>
            </a:extLst>
          </p:cNvPr>
          <p:cNvSpPr txBox="1">
            <a:spLocks noChangeArrowheads="1"/>
          </p:cNvSpPr>
          <p:nvPr/>
        </p:nvSpPr>
        <p:spPr bwMode="auto">
          <a:xfrm>
            <a:off x="0" y="115888"/>
            <a:ext cx="2207568"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b="1" dirty="0">
                <a:solidFill>
                  <a:schemeClr val="bg1"/>
                </a:solidFill>
              </a:rPr>
              <a:t>UNIT:</a:t>
            </a:r>
          </a:p>
          <a:p>
            <a:pPr algn="ctr"/>
            <a:r>
              <a:rPr lang="en-US" altLang="en-US" b="1" dirty="0">
                <a:solidFill>
                  <a:schemeClr val="bg1"/>
                </a:solidFill>
              </a:rPr>
              <a:t>Solving</a:t>
            </a:r>
          </a:p>
          <a:p>
            <a:pPr algn="ctr"/>
            <a:r>
              <a:rPr lang="en-US" altLang="en-US" b="1" dirty="0">
                <a:solidFill>
                  <a:schemeClr val="bg1"/>
                </a:solidFill>
              </a:rPr>
              <a:t>Inequalities</a:t>
            </a:r>
          </a:p>
          <a:p>
            <a:pPr algn="ctr"/>
            <a:r>
              <a:rPr lang="en-US" altLang="en-US" b="1" dirty="0">
                <a:solidFill>
                  <a:schemeClr val="bg1"/>
                </a:solidFill>
              </a:rPr>
              <a:t>Section 2</a:t>
            </a:r>
          </a:p>
        </p:txBody>
      </p:sp>
      <p:sp>
        <p:nvSpPr>
          <p:cNvPr id="2" name="TextBox 1">
            <a:extLst>
              <a:ext uri="{FF2B5EF4-FFF2-40B4-BE49-F238E27FC236}">
                <a16:creationId xmlns:a16="http://schemas.microsoft.com/office/drawing/2014/main" xmlns="" id="{DE9E45AC-5728-4D44-9E83-C3FB6D4D7174}"/>
              </a:ext>
            </a:extLst>
          </p:cNvPr>
          <p:cNvSpPr txBox="1"/>
          <p:nvPr/>
        </p:nvSpPr>
        <p:spPr>
          <a:xfrm>
            <a:off x="3249038" y="724747"/>
            <a:ext cx="7776864" cy="830997"/>
          </a:xfrm>
          <a:prstGeom prst="rect">
            <a:avLst/>
          </a:prstGeom>
          <a:noFill/>
        </p:spPr>
        <p:txBody>
          <a:bodyPr wrap="square" rtlCol="0">
            <a:spAutoFit/>
          </a:bodyPr>
          <a:lstStyle/>
          <a:p>
            <a:pPr algn="ctr"/>
            <a:r>
              <a:rPr lang="en-US" sz="2400" dirty="0"/>
              <a:t>We can solve linear inequalities in a similar way to linear equations as we see in the following  examples. </a:t>
            </a: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xmlns="" id="{1E35C846-C697-CF41-A16D-81671A5E6B06}"/>
                  </a:ext>
                </a:extLst>
              </p:cNvPr>
              <p:cNvSpPr txBox="1"/>
              <p:nvPr/>
            </p:nvSpPr>
            <p:spPr>
              <a:xfrm>
                <a:off x="2402248" y="1555744"/>
                <a:ext cx="9427756" cy="907941"/>
              </a:xfrm>
              <a:prstGeom prst="rect">
                <a:avLst/>
              </a:prstGeom>
              <a:noFill/>
            </p:spPr>
            <p:txBody>
              <a:bodyPr wrap="square" rtlCol="0">
                <a:spAutoFit/>
              </a:bodyPr>
              <a:lstStyle/>
              <a:p>
                <a:pPr>
                  <a:spcAft>
                    <a:spcPts val="600"/>
                  </a:spcAft>
                </a:pPr>
                <a:r>
                  <a:rPr lang="en-US" sz="2400" b="1" dirty="0"/>
                  <a:t>Example </a:t>
                </a:r>
              </a:p>
              <a:p>
                <a:r>
                  <a:rPr lang="en-US" sz="2400" dirty="0"/>
                  <a:t>Solve the inequality  </a:t>
                </a:r>
                <a14:m>
                  <m:oMath xmlns:m="http://schemas.openxmlformats.org/officeDocument/2006/math">
                    <m:r>
                      <a:rPr lang="en-GB" sz="2400" b="0" i="1" smtClean="0">
                        <a:latin typeface="Cambria Math" panose="02040503050406030204" pitchFamily="18" charset="0"/>
                      </a:rPr>
                      <m:t>6</m:t>
                    </m:r>
                    <m:r>
                      <a:rPr lang="en-GB" sz="2400" b="0" i="1" smtClean="0">
                        <a:latin typeface="Cambria Math" panose="02040503050406030204" pitchFamily="18" charset="0"/>
                      </a:rPr>
                      <m:t>𝑥</m:t>
                    </m:r>
                    <m:r>
                      <a:rPr lang="en-GB" sz="2400" b="0" i="1" smtClean="0">
                        <a:latin typeface="Cambria Math" panose="02040503050406030204" pitchFamily="18" charset="0"/>
                      </a:rPr>
                      <m:t>−7≤5</m:t>
                    </m:r>
                  </m:oMath>
                </a14:m>
                <a:r>
                  <a:rPr lang="en-US" sz="2400" dirty="0"/>
                  <a:t> and illustrate this on a number line.</a:t>
                </a:r>
              </a:p>
            </p:txBody>
          </p:sp>
        </mc:Choice>
        <mc:Fallback xmlns="">
          <p:sp>
            <p:nvSpPr>
              <p:cNvPr id="3" name="TextBox 2">
                <a:extLst>
                  <a:ext uri="{FF2B5EF4-FFF2-40B4-BE49-F238E27FC236}">
                    <a16:creationId xmlns:a16="http://schemas.microsoft.com/office/drawing/2014/main" id="{1E35C846-C697-CF41-A16D-81671A5E6B06}"/>
                  </a:ext>
                </a:extLst>
              </p:cNvPr>
              <p:cNvSpPr txBox="1">
                <a:spLocks noRot="1" noChangeAspect="1" noMove="1" noResize="1" noEditPoints="1" noAdjustHandles="1" noChangeArrowheads="1" noChangeShapeType="1" noTextEdit="1"/>
              </p:cNvSpPr>
              <p:nvPr/>
            </p:nvSpPr>
            <p:spPr>
              <a:xfrm>
                <a:off x="2402248" y="1555744"/>
                <a:ext cx="9427756" cy="907941"/>
              </a:xfrm>
              <a:prstGeom prst="rect">
                <a:avLst/>
              </a:prstGeom>
              <a:blipFill>
                <a:blip r:embed="rId3"/>
                <a:stretch>
                  <a:fillRect l="-942" t="-4110" b="-1369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xmlns="" id="{581B3405-A2A8-2445-8832-48D4720B2C1A}"/>
                  </a:ext>
                </a:extLst>
              </p:cNvPr>
              <p:cNvSpPr txBox="1"/>
              <p:nvPr/>
            </p:nvSpPr>
            <p:spPr>
              <a:xfrm>
                <a:off x="2423592" y="2463685"/>
                <a:ext cx="9427756" cy="2831544"/>
              </a:xfrm>
              <a:prstGeom prst="rect">
                <a:avLst/>
              </a:prstGeom>
              <a:noFill/>
            </p:spPr>
            <p:txBody>
              <a:bodyPr wrap="square" rtlCol="0">
                <a:spAutoFit/>
              </a:bodyPr>
              <a:lstStyle/>
              <a:p>
                <a:r>
                  <a:rPr lang="en-US" sz="2400" b="1" dirty="0"/>
                  <a:t>Solution</a:t>
                </a:r>
              </a:p>
              <a:p>
                <a:r>
                  <a:rPr lang="en-US" sz="2400" dirty="0">
                    <a:solidFill>
                      <a:srgbClr val="FF0000"/>
                    </a:solidFill>
                  </a:rPr>
                  <a:t>We can first add 7 to both sides of the inequality:</a:t>
                </a:r>
              </a:p>
              <a:p>
                <a:pPr>
                  <a:spcAft>
                    <a:spcPts val="300"/>
                  </a:spcAft>
                </a:pPr>
                <a:r>
                  <a:rPr lang="en-US" dirty="0">
                    <a:solidFill>
                      <a:srgbClr val="FF0000"/>
                    </a:solidFill>
                  </a:rPr>
                  <a:t> 						</a:t>
                </a:r>
                <a14:m>
                  <m:oMath xmlns:m="http://schemas.openxmlformats.org/officeDocument/2006/math">
                    <m:r>
                      <a:rPr lang="en-GB" sz="2400" i="1">
                        <a:solidFill>
                          <a:srgbClr val="FF0000"/>
                        </a:solidFill>
                        <a:latin typeface="Cambria Math" panose="02040503050406030204" pitchFamily="18" charset="0"/>
                      </a:rPr>
                      <m:t>6</m:t>
                    </m:r>
                    <m:r>
                      <a:rPr lang="en-GB" sz="2400" i="1">
                        <a:solidFill>
                          <a:srgbClr val="FF0000"/>
                        </a:solidFill>
                        <a:latin typeface="Cambria Math" panose="02040503050406030204" pitchFamily="18" charset="0"/>
                      </a:rPr>
                      <m:t>𝑥</m:t>
                    </m:r>
                    <m:r>
                      <a:rPr lang="en-GB" sz="2400" i="1">
                        <a:solidFill>
                          <a:srgbClr val="FF0000"/>
                        </a:solidFill>
                        <a:latin typeface="Cambria Math" panose="02040503050406030204" pitchFamily="18" charset="0"/>
                      </a:rPr>
                      <m:t>−7≤5</m:t>
                    </m:r>
                  </m:oMath>
                </a14:m>
                <a:endParaRPr lang="en-US" sz="2400" dirty="0">
                  <a:solidFill>
                    <a:srgbClr val="FF0000"/>
                  </a:solidFill>
                </a:endParaRPr>
              </a:p>
              <a:p>
                <a:pPr>
                  <a:spcAft>
                    <a:spcPts val="300"/>
                  </a:spcAft>
                </a:pPr>
                <a:r>
                  <a:rPr lang="en-US" dirty="0">
                    <a:solidFill>
                      <a:srgbClr val="FF0000"/>
                    </a:solidFill>
                  </a:rPr>
                  <a:t> 				     </a:t>
                </a:r>
                <a14:m>
                  <m:oMath xmlns:m="http://schemas.openxmlformats.org/officeDocument/2006/math">
                    <m:r>
                      <a:rPr lang="en-GB" sz="2400" i="1">
                        <a:solidFill>
                          <a:srgbClr val="FF0000"/>
                        </a:solidFill>
                        <a:latin typeface="Cambria Math" panose="02040503050406030204" pitchFamily="18" charset="0"/>
                      </a:rPr>
                      <m:t>6</m:t>
                    </m:r>
                    <m:r>
                      <a:rPr lang="en-GB" sz="2400" i="1">
                        <a:solidFill>
                          <a:srgbClr val="FF0000"/>
                        </a:solidFill>
                        <a:latin typeface="Cambria Math" panose="02040503050406030204" pitchFamily="18" charset="0"/>
                      </a:rPr>
                      <m:t>𝑥</m:t>
                    </m:r>
                    <m:r>
                      <a:rPr lang="en-GB" sz="2400" i="1">
                        <a:solidFill>
                          <a:srgbClr val="FF0000"/>
                        </a:solidFill>
                        <a:latin typeface="Cambria Math" panose="02040503050406030204" pitchFamily="18" charset="0"/>
                      </a:rPr>
                      <m:t>−7+7≤5</m:t>
                    </m:r>
                    <m:r>
                      <a:rPr lang="en-GB" sz="2400" b="0" i="0" smtClean="0">
                        <a:solidFill>
                          <a:srgbClr val="FF0000"/>
                        </a:solidFill>
                        <a:latin typeface="Cambria Math" panose="02040503050406030204" pitchFamily="18" charset="0"/>
                      </a:rPr>
                      <m:t>+7</m:t>
                    </m:r>
                  </m:oMath>
                </a14:m>
                <a:endParaRPr lang="en-GB" sz="2400" b="0" dirty="0">
                  <a:solidFill>
                    <a:srgbClr val="FF0000"/>
                  </a:solidFill>
                </a:endParaRPr>
              </a:p>
              <a:p>
                <a:pPr>
                  <a:spcAft>
                    <a:spcPts val="300"/>
                  </a:spcAft>
                </a:pPr>
                <a14:m>
                  <m:oMath xmlns:m="http://schemas.openxmlformats.org/officeDocument/2006/math">
                    <m:r>
                      <a:rPr lang="en-GB" sz="2400" b="0" i="1" smtClean="0">
                        <a:solidFill>
                          <a:srgbClr val="FF0000"/>
                        </a:solidFill>
                        <a:latin typeface="Cambria Math" panose="02040503050406030204" pitchFamily="18" charset="0"/>
                      </a:rPr>
                      <m:t>                                        </m:t>
                    </m:r>
                    <m:r>
                      <a:rPr lang="en-GB" sz="2400" i="1">
                        <a:solidFill>
                          <a:srgbClr val="FF0000"/>
                        </a:solidFill>
                        <a:latin typeface="Cambria Math" panose="02040503050406030204" pitchFamily="18" charset="0"/>
                      </a:rPr>
                      <m:t>6</m:t>
                    </m:r>
                    <m:r>
                      <a:rPr lang="en-GB" sz="2400" i="1">
                        <a:solidFill>
                          <a:srgbClr val="FF0000"/>
                        </a:solidFill>
                        <a:latin typeface="Cambria Math" panose="02040503050406030204" pitchFamily="18" charset="0"/>
                      </a:rPr>
                      <m:t>𝑥</m:t>
                    </m:r>
                    <m:r>
                      <a:rPr lang="en-GB" sz="2400" b="0" i="1" smtClean="0">
                        <a:solidFill>
                          <a:srgbClr val="FF0000"/>
                        </a:solidFill>
                        <a:latin typeface="Cambria Math" panose="02040503050406030204" pitchFamily="18" charset="0"/>
                      </a:rPr>
                      <m:t>+0</m:t>
                    </m:r>
                    <m:r>
                      <a:rPr lang="en-GB" sz="2400" i="1">
                        <a:solidFill>
                          <a:srgbClr val="FF0000"/>
                        </a:solidFill>
                        <a:latin typeface="Cambria Math" panose="02040503050406030204" pitchFamily="18" charset="0"/>
                      </a:rPr>
                      <m:t>≤</m:t>
                    </m:r>
                    <m:r>
                      <a:rPr lang="en-GB" sz="2400" b="0" i="1" smtClean="0">
                        <a:solidFill>
                          <a:srgbClr val="FF0000"/>
                        </a:solidFill>
                        <a:latin typeface="Cambria Math" panose="02040503050406030204" pitchFamily="18" charset="0"/>
                      </a:rPr>
                      <m:t>12</m:t>
                    </m:r>
                  </m:oMath>
                </a14:m>
                <a:r>
                  <a:rPr lang="en-US" sz="2400" dirty="0">
                    <a:solidFill>
                      <a:srgbClr val="FF0000"/>
                    </a:solidFill>
                  </a:rPr>
                  <a:t> </a:t>
                </a:r>
              </a:p>
              <a:p>
                <a:pPr>
                  <a:spcAft>
                    <a:spcPts val="300"/>
                  </a:spcAft>
                </a:pPr>
                <a:r>
                  <a:rPr lang="en-US" sz="2400" dirty="0">
                    <a:solidFill>
                      <a:srgbClr val="FF0000"/>
                    </a:solidFill>
                  </a:rPr>
                  <a:t>                                      </a:t>
                </a:r>
                <a14:m>
                  <m:oMath xmlns:m="http://schemas.openxmlformats.org/officeDocument/2006/math">
                    <m:r>
                      <a:rPr lang="en-GB" sz="2400" b="0" i="1" smtClean="0">
                        <a:solidFill>
                          <a:srgbClr val="FF0000"/>
                        </a:solidFill>
                        <a:latin typeface="Cambria Math" panose="02040503050406030204" pitchFamily="18" charset="0"/>
                      </a:rPr>
                      <m:t>6</m:t>
                    </m:r>
                    <m:r>
                      <a:rPr lang="en-GB" sz="2400" b="0" i="1" smtClean="0">
                        <a:solidFill>
                          <a:srgbClr val="FF0000"/>
                        </a:solidFill>
                        <a:latin typeface="Cambria Math" panose="02040503050406030204" pitchFamily="18" charset="0"/>
                      </a:rPr>
                      <m:t>𝑥</m:t>
                    </m:r>
                    <m:r>
                      <a:rPr lang="en-GB" sz="2400" b="0" i="1" smtClean="0">
                        <a:solidFill>
                          <a:srgbClr val="FF0000"/>
                        </a:solidFill>
                        <a:latin typeface="Cambria Math" panose="02040503050406030204" pitchFamily="18" charset="0"/>
                      </a:rPr>
                      <m:t>≤12</m:t>
                    </m:r>
                  </m:oMath>
                </a14:m>
                <a:endParaRPr lang="en-GB" sz="2400" b="0" dirty="0">
                  <a:solidFill>
                    <a:srgbClr val="FF0000"/>
                  </a:solidFill>
                </a:endParaRPr>
              </a:p>
              <a:p>
                <a:r>
                  <a:rPr lang="en-US" sz="2400" dirty="0">
                    <a:solidFill>
                      <a:srgbClr val="FF0000"/>
                    </a:solidFill>
                  </a:rPr>
                  <a:t> and dividing by 6, gives the solution </a:t>
                </a:r>
                <a14:m>
                  <m:oMath xmlns:m="http://schemas.openxmlformats.org/officeDocument/2006/math">
                    <m:r>
                      <a:rPr lang="en-GB" sz="2400" b="0" i="1" smtClean="0">
                        <a:solidFill>
                          <a:srgbClr val="FF0000"/>
                        </a:solidFill>
                        <a:latin typeface="Cambria Math" panose="02040503050406030204" pitchFamily="18" charset="0"/>
                      </a:rPr>
                      <m:t>𝑥</m:t>
                    </m:r>
                    <m:r>
                      <a:rPr lang="en-GB" sz="2400" b="0" i="1" smtClean="0">
                        <a:solidFill>
                          <a:srgbClr val="FF0000"/>
                        </a:solidFill>
                        <a:latin typeface="Cambria Math" panose="02040503050406030204" pitchFamily="18" charset="0"/>
                      </a:rPr>
                      <m:t>≤2</m:t>
                    </m:r>
                    <m:r>
                      <a:rPr lang="en-GB" sz="2400" b="0" i="0" smtClean="0">
                        <a:solidFill>
                          <a:srgbClr val="FF0000"/>
                        </a:solidFill>
                        <a:latin typeface="Cambria Math" panose="02040503050406030204" pitchFamily="18" charset="0"/>
                      </a:rPr>
                      <m:t>.</m:t>
                    </m:r>
                  </m:oMath>
                </a14:m>
                <a:r>
                  <a:rPr lang="en-US" sz="2400" dirty="0">
                    <a:solidFill>
                      <a:srgbClr val="FF0000"/>
                    </a:solidFill>
                  </a:rPr>
                  <a:t>         </a:t>
                </a:r>
              </a:p>
            </p:txBody>
          </p:sp>
        </mc:Choice>
        <mc:Fallback xmlns="">
          <p:sp>
            <p:nvSpPr>
              <p:cNvPr id="4" name="TextBox 3">
                <a:extLst>
                  <a:ext uri="{FF2B5EF4-FFF2-40B4-BE49-F238E27FC236}">
                    <a16:creationId xmlns:a16="http://schemas.microsoft.com/office/drawing/2014/main" id="{581B3405-A2A8-2445-8832-48D4720B2C1A}"/>
                  </a:ext>
                </a:extLst>
              </p:cNvPr>
              <p:cNvSpPr txBox="1">
                <a:spLocks noRot="1" noChangeAspect="1" noMove="1" noResize="1" noEditPoints="1" noAdjustHandles="1" noChangeArrowheads="1" noChangeShapeType="1" noTextEdit="1"/>
              </p:cNvSpPr>
              <p:nvPr/>
            </p:nvSpPr>
            <p:spPr>
              <a:xfrm>
                <a:off x="2423592" y="2463685"/>
                <a:ext cx="9427756" cy="2831544"/>
              </a:xfrm>
              <a:prstGeom prst="rect">
                <a:avLst/>
              </a:prstGeom>
              <a:blipFill>
                <a:blip r:embed="rId4"/>
                <a:stretch>
                  <a:fillRect l="-942" t="-1339" b="-3571"/>
                </a:stretch>
              </a:blipFill>
            </p:spPr>
            <p:txBody>
              <a:bodyPr/>
              <a:lstStyle/>
              <a:p>
                <a:r>
                  <a:rPr lang="en-US">
                    <a:noFill/>
                  </a:rPr>
                  <a:t> </a:t>
                </a:r>
              </a:p>
            </p:txBody>
          </p:sp>
        </mc:Fallback>
      </mc:AlternateContent>
      <p:pic>
        <p:nvPicPr>
          <p:cNvPr id="7" name="Picture 6">
            <a:extLst>
              <a:ext uri="{FF2B5EF4-FFF2-40B4-BE49-F238E27FC236}">
                <a16:creationId xmlns:a16="http://schemas.microsoft.com/office/drawing/2014/main" xmlns="" id="{BF7E41C5-4814-824C-B6F6-99C4805FF90B}"/>
              </a:ext>
            </a:extLst>
          </p:cNvPr>
          <p:cNvPicPr>
            <a:picLocks noChangeAspect="1"/>
          </p:cNvPicPr>
          <p:nvPr/>
        </p:nvPicPr>
        <p:blipFill>
          <a:blip r:embed="rId5"/>
          <a:stretch>
            <a:fillRect/>
          </a:stretch>
        </p:blipFill>
        <p:spPr>
          <a:xfrm>
            <a:off x="3647728" y="5731959"/>
            <a:ext cx="6735419" cy="1097740"/>
          </a:xfrm>
          <a:prstGeom prst="rect">
            <a:avLst/>
          </a:prstGeom>
        </p:spPr>
      </p:pic>
      <p:sp>
        <p:nvSpPr>
          <p:cNvPr id="5" name="TextBox 4">
            <a:extLst>
              <a:ext uri="{FF2B5EF4-FFF2-40B4-BE49-F238E27FC236}">
                <a16:creationId xmlns:a16="http://schemas.microsoft.com/office/drawing/2014/main" xmlns="" id="{D0668AAF-1F2A-F44D-A019-A6CE912906AA}"/>
              </a:ext>
            </a:extLst>
          </p:cNvPr>
          <p:cNvSpPr txBox="1"/>
          <p:nvPr/>
        </p:nvSpPr>
        <p:spPr>
          <a:xfrm>
            <a:off x="2495600" y="5295229"/>
            <a:ext cx="6552728" cy="461665"/>
          </a:xfrm>
          <a:prstGeom prst="rect">
            <a:avLst/>
          </a:prstGeom>
          <a:noFill/>
        </p:spPr>
        <p:txBody>
          <a:bodyPr wrap="square" rtlCol="0">
            <a:spAutoFit/>
          </a:bodyPr>
          <a:lstStyle/>
          <a:p>
            <a:r>
              <a:rPr lang="en-US" sz="2400" dirty="0">
                <a:solidFill>
                  <a:srgbClr val="FF0000"/>
                </a:solidFill>
              </a:rPr>
              <a:t>This is shown on the number line below:</a:t>
            </a:r>
          </a:p>
        </p:txBody>
      </p:sp>
      <p:sp>
        <p:nvSpPr>
          <p:cNvPr id="9" name="Oval 8">
            <a:extLst>
              <a:ext uri="{FF2B5EF4-FFF2-40B4-BE49-F238E27FC236}">
                <a16:creationId xmlns:a16="http://schemas.microsoft.com/office/drawing/2014/main" xmlns="" id="{AB62BFA0-F6CF-ED47-8A31-1F683F667ABF}"/>
              </a:ext>
            </a:extLst>
          </p:cNvPr>
          <p:cNvSpPr/>
          <p:nvPr/>
        </p:nvSpPr>
        <p:spPr bwMode="auto">
          <a:xfrm>
            <a:off x="7081086" y="5908822"/>
            <a:ext cx="216025" cy="203847"/>
          </a:xfrm>
          <a:prstGeom prst="ellipse">
            <a:avLst/>
          </a:prstGeom>
          <a:solidFill>
            <a:srgbClr val="FF0000"/>
          </a:solid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dirty="0">
              <a:ln>
                <a:noFill/>
              </a:ln>
              <a:solidFill>
                <a:schemeClr val="tx1"/>
              </a:solidFill>
              <a:effectLst/>
              <a:latin typeface="Arial" charset="0"/>
              <a:ea typeface="ＭＳ Ｐゴシック" charset="0"/>
            </a:endParaRPr>
          </a:p>
        </p:txBody>
      </p:sp>
      <p:cxnSp>
        <p:nvCxnSpPr>
          <p:cNvPr id="10" name="Straight Arrow Connector 9">
            <a:extLst>
              <a:ext uri="{FF2B5EF4-FFF2-40B4-BE49-F238E27FC236}">
                <a16:creationId xmlns:a16="http://schemas.microsoft.com/office/drawing/2014/main" xmlns="" id="{9782AF4A-48CE-8D47-B2A3-A81274F6E3CA}"/>
              </a:ext>
            </a:extLst>
          </p:cNvPr>
          <p:cNvCxnSpPr>
            <a:cxnSpLocks/>
          </p:cNvCxnSpPr>
          <p:nvPr/>
        </p:nvCxnSpPr>
        <p:spPr bwMode="auto">
          <a:xfrm flipH="1">
            <a:off x="3791744" y="6021288"/>
            <a:ext cx="3289342" cy="0"/>
          </a:xfrm>
          <a:prstGeom prst="straightConnector1">
            <a:avLst/>
          </a:prstGeom>
          <a:solidFill>
            <a:srgbClr val="00B8FF"/>
          </a:solidFill>
          <a:ln w="38100" cap="flat" cmpd="sng" algn="ctr">
            <a:solidFill>
              <a:srgbClr val="FF0000"/>
            </a:solidFill>
            <a:prstDash val="solid"/>
            <a:round/>
            <a:headEnd type="none" w="med" len="med"/>
            <a:tailEnd type="triangle"/>
          </a:ln>
          <a:effectLst/>
        </p:spPr>
      </p:cxnSp>
    </p:spTree>
    <p:extLst>
      <p:ext uri="{BB962C8B-B14F-4D97-AF65-F5344CB8AC3E}">
        <p14:creationId xmlns:p14="http://schemas.microsoft.com/office/powerpoint/2010/main" val="103787594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
                                            <p:txEl>
                                              <p:pRg st="5" end="5"/>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7"/>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0"/>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p:bldP spid="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More Examples</a:t>
            </a:r>
          </a:p>
        </p:txBody>
      </p:sp>
      <p:sp>
        <p:nvSpPr>
          <p:cNvPr id="29" name="TextBox 7">
            <a:extLst>
              <a:ext uri="{FF2B5EF4-FFF2-40B4-BE49-F238E27FC236}">
                <a16:creationId xmlns:a16="http://schemas.microsoft.com/office/drawing/2014/main" xmlns="" id="{1424C8CF-F6B5-9548-ADCE-457046F65E84}"/>
              </a:ext>
            </a:extLst>
          </p:cNvPr>
          <p:cNvSpPr txBox="1">
            <a:spLocks noChangeArrowheads="1"/>
          </p:cNvSpPr>
          <p:nvPr/>
        </p:nvSpPr>
        <p:spPr bwMode="auto">
          <a:xfrm>
            <a:off x="0" y="115888"/>
            <a:ext cx="2207568"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b="1" dirty="0">
                <a:solidFill>
                  <a:schemeClr val="bg1"/>
                </a:solidFill>
              </a:rPr>
              <a:t>UNIT:</a:t>
            </a:r>
          </a:p>
          <a:p>
            <a:pPr algn="ctr"/>
            <a:r>
              <a:rPr lang="en-US" altLang="en-US" b="1" dirty="0">
                <a:solidFill>
                  <a:schemeClr val="bg1"/>
                </a:solidFill>
              </a:rPr>
              <a:t>Solving</a:t>
            </a:r>
          </a:p>
          <a:p>
            <a:pPr algn="ctr"/>
            <a:r>
              <a:rPr lang="en-US" altLang="en-US" b="1" dirty="0">
                <a:solidFill>
                  <a:schemeClr val="bg1"/>
                </a:solidFill>
              </a:rPr>
              <a:t>Inequalities</a:t>
            </a:r>
          </a:p>
          <a:p>
            <a:pPr algn="ctr"/>
            <a:r>
              <a:rPr lang="en-US" altLang="en-US" b="1" dirty="0">
                <a:solidFill>
                  <a:schemeClr val="bg1"/>
                </a:solidFill>
              </a:rPr>
              <a:t>Section 2</a:t>
            </a: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xmlns="" id="{BB9E2313-A99E-AA47-A7B5-10769359C893}"/>
                  </a:ext>
                </a:extLst>
              </p:cNvPr>
              <p:cNvSpPr txBox="1"/>
              <p:nvPr/>
            </p:nvSpPr>
            <p:spPr>
              <a:xfrm>
                <a:off x="2423592" y="745817"/>
                <a:ext cx="8496944" cy="461665"/>
              </a:xfrm>
              <a:prstGeom prst="rect">
                <a:avLst/>
              </a:prstGeom>
              <a:noFill/>
            </p:spPr>
            <p:txBody>
              <a:bodyPr wrap="square" rtlCol="0">
                <a:spAutoFit/>
              </a:bodyPr>
              <a:lstStyle/>
              <a:p>
                <a:r>
                  <a:rPr lang="en-US" sz="2400" b="1" dirty="0"/>
                  <a:t>Example</a:t>
                </a:r>
                <a:r>
                  <a:rPr lang="en-US" sz="2400" dirty="0"/>
                  <a:t>: Solve the inequality </a:t>
                </a:r>
                <a14:m>
                  <m:oMath xmlns:m="http://schemas.openxmlformats.org/officeDocument/2006/math">
                    <m:r>
                      <a:rPr lang="en-GB" sz="2400" b="0" i="1" smtClean="0">
                        <a:latin typeface="Cambria Math" panose="02040503050406030204" pitchFamily="18" charset="0"/>
                      </a:rPr>
                      <m:t>4</m:t>
                    </m:r>
                    <m:d>
                      <m:dPr>
                        <m:ctrlPr>
                          <a:rPr lang="en-GB" sz="2400" b="0" i="1" smtClean="0">
                            <a:latin typeface="Cambria Math"/>
                          </a:rPr>
                        </m:ctrlPr>
                      </m:dPr>
                      <m:e>
                        <m:r>
                          <a:rPr lang="en-GB" sz="2400" b="0" i="1" smtClean="0">
                            <a:latin typeface="Cambria Math" panose="02040503050406030204" pitchFamily="18" charset="0"/>
                          </a:rPr>
                          <m:t>𝑥</m:t>
                        </m:r>
                        <m:r>
                          <a:rPr lang="en-GB" sz="2400" b="0" i="1" smtClean="0">
                            <a:latin typeface="Cambria Math" panose="02040503050406030204" pitchFamily="18" charset="0"/>
                          </a:rPr>
                          <m:t>−2</m:t>
                        </m:r>
                      </m:e>
                    </m:d>
                    <m:r>
                      <a:rPr lang="en-GB" sz="2400" b="0" i="1" smtClean="0">
                        <a:latin typeface="Cambria Math" panose="02040503050406030204" pitchFamily="18" charset="0"/>
                      </a:rPr>
                      <m:t>&gt;20</m:t>
                    </m:r>
                  </m:oMath>
                </a14:m>
                <a:endParaRPr lang="en-US" sz="2400" dirty="0"/>
              </a:p>
            </p:txBody>
          </p:sp>
        </mc:Choice>
        <mc:Fallback xmlns="">
          <p:sp>
            <p:nvSpPr>
              <p:cNvPr id="2" name="TextBox 1">
                <a:extLst>
                  <a:ext uri="{FF2B5EF4-FFF2-40B4-BE49-F238E27FC236}">
                    <a16:creationId xmlns:a16="http://schemas.microsoft.com/office/drawing/2014/main" id="{BB9E2313-A99E-AA47-A7B5-10769359C893}"/>
                  </a:ext>
                </a:extLst>
              </p:cNvPr>
              <p:cNvSpPr txBox="1">
                <a:spLocks noRot="1" noChangeAspect="1" noMove="1" noResize="1" noEditPoints="1" noAdjustHandles="1" noChangeArrowheads="1" noChangeShapeType="1" noTextEdit="1"/>
              </p:cNvSpPr>
              <p:nvPr/>
            </p:nvSpPr>
            <p:spPr>
              <a:xfrm>
                <a:off x="2423592" y="745817"/>
                <a:ext cx="8496944" cy="461665"/>
              </a:xfrm>
              <a:prstGeom prst="rect">
                <a:avLst/>
              </a:prstGeom>
              <a:blipFill>
                <a:blip r:embed="rId3"/>
                <a:stretch>
                  <a:fillRect l="-1045" t="-10811" b="-2702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xmlns="" id="{78C3A395-8AA5-8C4E-A850-E2EA282BA8B4}"/>
                  </a:ext>
                </a:extLst>
              </p:cNvPr>
              <p:cNvSpPr txBox="1"/>
              <p:nvPr/>
            </p:nvSpPr>
            <p:spPr>
              <a:xfrm>
                <a:off x="2432713" y="1324409"/>
                <a:ext cx="8712968" cy="1277273"/>
              </a:xfrm>
              <a:prstGeom prst="rect">
                <a:avLst/>
              </a:prstGeom>
              <a:noFill/>
            </p:spPr>
            <p:txBody>
              <a:bodyPr wrap="square" rtlCol="0">
                <a:spAutoFit/>
              </a:bodyPr>
              <a:lstStyle/>
              <a:p>
                <a:pPr>
                  <a:spcAft>
                    <a:spcPts val="300"/>
                  </a:spcAft>
                </a:pPr>
                <a:r>
                  <a:rPr lang="en-US" sz="2400" b="1" dirty="0"/>
                  <a:t>Solution:</a:t>
                </a:r>
                <a:r>
                  <a:rPr lang="en-US" sz="2400" dirty="0"/>
                  <a:t> </a:t>
                </a:r>
                <a:r>
                  <a:rPr lang="en-US" sz="2400" dirty="0">
                    <a:solidFill>
                      <a:srgbClr val="FF0000"/>
                    </a:solidFill>
                  </a:rPr>
                  <a:t>Divide both sides by 4 to give </a:t>
                </a:r>
              </a:p>
              <a:p>
                <a:pPr>
                  <a:spcAft>
                    <a:spcPts val="300"/>
                  </a:spcAft>
                </a:pPr>
                <a14:m>
                  <m:oMathPara xmlns:m="http://schemas.openxmlformats.org/officeDocument/2006/math">
                    <m:oMathParaPr>
                      <m:jc m:val="centerGroup"/>
                    </m:oMathParaPr>
                    <m:oMath xmlns:m="http://schemas.openxmlformats.org/officeDocument/2006/math">
                      <m:r>
                        <a:rPr lang="en-GB" sz="2400" b="0" i="1" smtClean="0">
                          <a:solidFill>
                            <a:srgbClr val="FF0000"/>
                          </a:solidFill>
                          <a:latin typeface="Cambria Math" panose="02040503050406030204" pitchFamily="18" charset="0"/>
                        </a:rPr>
                        <m:t>        </m:t>
                      </m:r>
                      <m:r>
                        <a:rPr lang="en-GB" sz="2400" b="0" i="1" smtClean="0">
                          <a:solidFill>
                            <a:srgbClr val="FF0000"/>
                          </a:solidFill>
                          <a:latin typeface="Cambria Math" panose="02040503050406030204" pitchFamily="18" charset="0"/>
                        </a:rPr>
                        <m:t>𝑥</m:t>
                      </m:r>
                      <m:r>
                        <a:rPr lang="en-GB" sz="2400" b="0" i="1" smtClean="0">
                          <a:solidFill>
                            <a:srgbClr val="FF0000"/>
                          </a:solidFill>
                          <a:latin typeface="Cambria Math" panose="02040503050406030204" pitchFamily="18" charset="0"/>
                        </a:rPr>
                        <m:t>−2&gt;5</m:t>
                      </m:r>
                    </m:oMath>
                  </m:oMathPara>
                </a14:m>
                <a:endParaRPr lang="en-US" sz="2400" dirty="0">
                  <a:solidFill>
                    <a:srgbClr val="FF0000"/>
                  </a:solidFill>
                </a:endParaRPr>
              </a:p>
              <a:p>
                <a:pPr>
                  <a:spcAft>
                    <a:spcPts val="300"/>
                  </a:spcAft>
                </a:pPr>
                <a:r>
                  <a:rPr lang="en-US" sz="2400" dirty="0">
                    <a:solidFill>
                      <a:srgbClr val="FF0000"/>
                    </a:solidFill>
                  </a:rPr>
                  <a:t>Adding 2 to both sides:   </a:t>
                </a:r>
                <a14:m>
                  <m:oMath xmlns:m="http://schemas.openxmlformats.org/officeDocument/2006/math">
                    <m:r>
                      <a:rPr lang="en-GB" sz="2400" b="0" i="1" smtClean="0">
                        <a:solidFill>
                          <a:srgbClr val="FF0000"/>
                        </a:solidFill>
                        <a:latin typeface="Cambria Math" panose="02040503050406030204" pitchFamily="18" charset="0"/>
                      </a:rPr>
                      <m:t>𝑥</m:t>
                    </m:r>
                    <m:r>
                      <a:rPr lang="en-GB" sz="2400" b="0" i="1" smtClean="0">
                        <a:solidFill>
                          <a:srgbClr val="FF0000"/>
                        </a:solidFill>
                        <a:latin typeface="Cambria Math" panose="02040503050406030204" pitchFamily="18" charset="0"/>
                      </a:rPr>
                      <m:t>−2+2&gt;5</m:t>
                    </m:r>
                    <m:r>
                      <a:rPr lang="en-GB" sz="2400" b="0" i="0" smtClean="0">
                        <a:solidFill>
                          <a:srgbClr val="FF0000"/>
                        </a:solidFill>
                        <a:latin typeface="Cambria Math" panose="02040503050406030204" pitchFamily="18" charset="0"/>
                      </a:rPr>
                      <m:t>   </m:t>
                    </m:r>
                    <m:r>
                      <a:rPr lang="en-GB" sz="2400" b="0" i="1" smtClean="0">
                        <a:solidFill>
                          <a:srgbClr val="FF0000"/>
                        </a:solidFill>
                        <a:latin typeface="Cambria Math" panose="02040503050406030204" pitchFamily="18" charset="0"/>
                        <a:ea typeface="Cambria Math" panose="02040503050406030204" pitchFamily="18" charset="0"/>
                      </a:rPr>
                      <m:t>⟹</m:t>
                    </m:r>
                    <m:r>
                      <a:rPr lang="en-GB" sz="2400" b="0" i="0" smtClean="0">
                        <a:solidFill>
                          <a:srgbClr val="FF0000"/>
                        </a:solidFill>
                        <a:latin typeface="Cambria Math" panose="02040503050406030204" pitchFamily="18" charset="0"/>
                      </a:rPr>
                      <m:t>   </m:t>
                    </m:r>
                    <m:r>
                      <a:rPr lang="en-GB" sz="2400" b="0" i="1" smtClean="0">
                        <a:solidFill>
                          <a:srgbClr val="FF0000"/>
                        </a:solidFill>
                        <a:latin typeface="Cambria Math" panose="02040503050406030204" pitchFamily="18" charset="0"/>
                      </a:rPr>
                      <m:t>𝑥</m:t>
                    </m:r>
                    <m:r>
                      <a:rPr lang="en-GB" sz="2400" b="0" i="1" smtClean="0">
                        <a:solidFill>
                          <a:srgbClr val="FF0000"/>
                        </a:solidFill>
                        <a:latin typeface="Cambria Math" panose="02040503050406030204" pitchFamily="18" charset="0"/>
                      </a:rPr>
                      <m:t>&gt;5</m:t>
                    </m:r>
                  </m:oMath>
                </a14:m>
                <a:endParaRPr lang="en-US" sz="2400" dirty="0"/>
              </a:p>
            </p:txBody>
          </p:sp>
        </mc:Choice>
        <mc:Fallback xmlns="">
          <p:sp>
            <p:nvSpPr>
              <p:cNvPr id="3" name="TextBox 2">
                <a:extLst>
                  <a:ext uri="{FF2B5EF4-FFF2-40B4-BE49-F238E27FC236}">
                    <a16:creationId xmlns:a16="http://schemas.microsoft.com/office/drawing/2014/main" id="{78C3A395-8AA5-8C4E-A850-E2EA282BA8B4}"/>
                  </a:ext>
                </a:extLst>
              </p:cNvPr>
              <p:cNvSpPr txBox="1">
                <a:spLocks noRot="1" noChangeAspect="1" noMove="1" noResize="1" noEditPoints="1" noAdjustHandles="1" noChangeArrowheads="1" noChangeShapeType="1" noTextEdit="1"/>
              </p:cNvSpPr>
              <p:nvPr/>
            </p:nvSpPr>
            <p:spPr>
              <a:xfrm>
                <a:off x="2432713" y="1324409"/>
                <a:ext cx="8712968" cy="1277273"/>
              </a:xfrm>
              <a:prstGeom prst="rect">
                <a:avLst/>
              </a:prstGeom>
              <a:blipFill>
                <a:blip r:embed="rId4"/>
                <a:stretch>
                  <a:fillRect l="-1312" t="-2941" b="-882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xmlns="" id="{0919892E-BAB1-ED45-92A0-A99208141603}"/>
                  </a:ext>
                </a:extLst>
              </p:cNvPr>
              <p:cNvSpPr txBox="1"/>
              <p:nvPr/>
            </p:nvSpPr>
            <p:spPr>
              <a:xfrm>
                <a:off x="2432713" y="2696190"/>
                <a:ext cx="9649072" cy="830997"/>
              </a:xfrm>
              <a:prstGeom prst="rect">
                <a:avLst/>
              </a:prstGeom>
              <a:noFill/>
            </p:spPr>
            <p:txBody>
              <a:bodyPr wrap="square" rtlCol="0">
                <a:spAutoFit/>
              </a:bodyPr>
              <a:lstStyle/>
              <a:p>
                <a:r>
                  <a:rPr lang="en-US" sz="2400" b="1" dirty="0"/>
                  <a:t>Example </a:t>
                </a:r>
              </a:p>
              <a:p>
                <a:r>
                  <a:rPr lang="en-US" sz="2400" dirty="0"/>
                  <a:t>Solve   </a:t>
                </a:r>
                <a14:m>
                  <m:oMath xmlns:m="http://schemas.openxmlformats.org/officeDocument/2006/math">
                    <m:r>
                      <a:rPr lang="en-GB" sz="2400" b="0" i="1" smtClean="0">
                        <a:latin typeface="Cambria Math" panose="02040503050406030204" pitchFamily="18" charset="0"/>
                      </a:rPr>
                      <m:t>−10&lt;6</m:t>
                    </m:r>
                    <m:r>
                      <a:rPr lang="en-GB" sz="2400" b="0" i="1" smtClean="0">
                        <a:latin typeface="Cambria Math" panose="02040503050406030204" pitchFamily="18" charset="0"/>
                      </a:rPr>
                      <m:t>𝑥</m:t>
                    </m:r>
                    <m:r>
                      <a:rPr lang="en-GB" sz="2400" b="0" i="1" smtClean="0">
                        <a:latin typeface="Cambria Math" panose="02040503050406030204" pitchFamily="18" charset="0"/>
                      </a:rPr>
                      <m:t>+2&lt;32   </m:t>
                    </m:r>
                  </m:oMath>
                </a14:m>
                <a:r>
                  <a:rPr lang="en-US" sz="2400" dirty="0"/>
                  <a:t>and show the solution on a number line</a:t>
                </a:r>
              </a:p>
            </p:txBody>
          </p:sp>
        </mc:Choice>
        <mc:Fallback xmlns="">
          <p:sp>
            <p:nvSpPr>
              <p:cNvPr id="4" name="TextBox 3">
                <a:extLst>
                  <a:ext uri="{FF2B5EF4-FFF2-40B4-BE49-F238E27FC236}">
                    <a16:creationId xmlns:a16="http://schemas.microsoft.com/office/drawing/2014/main" id="{0919892E-BAB1-ED45-92A0-A99208141603}"/>
                  </a:ext>
                </a:extLst>
              </p:cNvPr>
              <p:cNvSpPr txBox="1">
                <a:spLocks noRot="1" noChangeAspect="1" noMove="1" noResize="1" noEditPoints="1" noAdjustHandles="1" noChangeArrowheads="1" noChangeShapeType="1" noTextEdit="1"/>
              </p:cNvSpPr>
              <p:nvPr/>
            </p:nvSpPr>
            <p:spPr>
              <a:xfrm>
                <a:off x="2432713" y="2696190"/>
                <a:ext cx="9649072" cy="830997"/>
              </a:xfrm>
              <a:prstGeom prst="rect">
                <a:avLst/>
              </a:prstGeom>
              <a:blipFill>
                <a:blip r:embed="rId5"/>
                <a:stretch>
                  <a:fillRect l="-1186" t="-4478" b="-134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xmlns="" id="{6B443631-9E1E-8142-BF64-7CC7B313496B}"/>
                  </a:ext>
                </a:extLst>
              </p:cNvPr>
              <p:cNvSpPr txBox="1"/>
              <p:nvPr/>
            </p:nvSpPr>
            <p:spPr>
              <a:xfrm>
                <a:off x="2403376" y="3611854"/>
                <a:ext cx="9540730" cy="1646605"/>
              </a:xfrm>
              <a:prstGeom prst="rect">
                <a:avLst/>
              </a:prstGeom>
              <a:noFill/>
            </p:spPr>
            <p:txBody>
              <a:bodyPr wrap="square" rtlCol="0">
                <a:spAutoFit/>
              </a:bodyPr>
              <a:lstStyle/>
              <a:p>
                <a:pPr>
                  <a:spcAft>
                    <a:spcPts val="300"/>
                  </a:spcAft>
                </a:pPr>
                <a:r>
                  <a:rPr lang="en-US" sz="2400" b="1" dirty="0"/>
                  <a:t>Solution: </a:t>
                </a:r>
                <a:r>
                  <a:rPr lang="en-US" sz="2400" dirty="0">
                    <a:solidFill>
                      <a:srgbClr val="FF0000"/>
                    </a:solidFill>
                  </a:rPr>
                  <a:t>Note that the same operation must be performed on each part of the inequality; so here we subtract 2 from each part to give:</a:t>
                </a:r>
              </a:p>
              <a:p>
                <a:pPr>
                  <a:spcAft>
                    <a:spcPts val="300"/>
                  </a:spcAft>
                </a:pPr>
                <a:r>
                  <a:rPr lang="en-US" sz="2400" dirty="0">
                    <a:solidFill>
                      <a:srgbClr val="FF0000"/>
                    </a:solidFill>
                  </a:rPr>
                  <a:t>                                 </a:t>
                </a:r>
                <a14:m>
                  <m:oMath xmlns:m="http://schemas.openxmlformats.org/officeDocument/2006/math">
                    <m:r>
                      <a:rPr lang="en-GB" sz="2400" b="0" i="0" smtClean="0">
                        <a:solidFill>
                          <a:srgbClr val="FF0000"/>
                        </a:solidFill>
                        <a:latin typeface="Cambria Math" panose="02040503050406030204" pitchFamily="18" charset="0"/>
                      </a:rPr>
                      <m:t>     </m:t>
                    </m:r>
                    <m:r>
                      <a:rPr lang="en-GB" sz="2400" b="0" i="1" smtClean="0">
                        <a:solidFill>
                          <a:srgbClr val="FF0000"/>
                        </a:solidFill>
                        <a:latin typeface="Cambria Math" panose="02040503050406030204" pitchFamily="18" charset="0"/>
                      </a:rPr>
                      <m:t>−12&lt;6</m:t>
                    </m:r>
                    <m:r>
                      <a:rPr lang="en-GB" sz="2400" b="0" i="1" smtClean="0">
                        <a:solidFill>
                          <a:srgbClr val="FF0000"/>
                        </a:solidFill>
                        <a:latin typeface="Cambria Math" panose="02040503050406030204" pitchFamily="18" charset="0"/>
                      </a:rPr>
                      <m:t>𝑥</m:t>
                    </m:r>
                    <m:r>
                      <a:rPr lang="en-GB" sz="2400" b="0" i="1" smtClean="0">
                        <a:solidFill>
                          <a:srgbClr val="FF0000"/>
                        </a:solidFill>
                        <a:latin typeface="Cambria Math" panose="02040503050406030204" pitchFamily="18" charset="0"/>
                      </a:rPr>
                      <m:t>&lt;30</m:t>
                    </m:r>
                  </m:oMath>
                </a14:m>
                <a:endParaRPr lang="en-GB" sz="2400" b="0" dirty="0">
                  <a:solidFill>
                    <a:srgbClr val="FF0000"/>
                  </a:solidFill>
                </a:endParaRPr>
              </a:p>
              <a:p>
                <a:pPr>
                  <a:spcAft>
                    <a:spcPts val="300"/>
                  </a:spcAft>
                </a:pPr>
                <a:r>
                  <a:rPr lang="en-US" sz="2400" dirty="0">
                    <a:solidFill>
                      <a:srgbClr val="FF0000"/>
                    </a:solidFill>
                  </a:rPr>
                  <a:t>Dividing by 6 gives         </a:t>
                </a:r>
                <a14:m>
                  <m:oMath xmlns:m="http://schemas.openxmlformats.org/officeDocument/2006/math">
                    <m:r>
                      <a:rPr lang="en-GB" sz="2400" b="0" i="0" smtClean="0">
                        <a:solidFill>
                          <a:srgbClr val="FF0000"/>
                        </a:solidFill>
                        <a:latin typeface="Cambria Math" panose="02040503050406030204" pitchFamily="18" charset="0"/>
                      </a:rPr>
                      <m:t> </m:t>
                    </m:r>
                    <m:r>
                      <a:rPr lang="en-GB" sz="2400" b="0" i="1" smtClean="0">
                        <a:solidFill>
                          <a:srgbClr val="FF0000"/>
                        </a:solidFill>
                        <a:latin typeface="Cambria Math" panose="02040503050406030204" pitchFamily="18" charset="0"/>
                      </a:rPr>
                      <m:t>−2&lt;</m:t>
                    </m:r>
                    <m:r>
                      <a:rPr lang="en-GB" sz="2400" b="0" i="1" smtClean="0">
                        <a:solidFill>
                          <a:srgbClr val="FF0000"/>
                        </a:solidFill>
                        <a:latin typeface="Cambria Math" panose="02040503050406030204" pitchFamily="18" charset="0"/>
                      </a:rPr>
                      <m:t>𝑥</m:t>
                    </m:r>
                    <m:r>
                      <a:rPr lang="en-GB" sz="2400" b="0" i="1" smtClean="0">
                        <a:solidFill>
                          <a:srgbClr val="FF0000"/>
                        </a:solidFill>
                        <a:latin typeface="Cambria Math" panose="02040503050406030204" pitchFamily="18" charset="0"/>
                      </a:rPr>
                      <m:t>&lt;5</m:t>
                    </m:r>
                  </m:oMath>
                </a14:m>
                <a:r>
                  <a:rPr lang="en-US" sz="2400" dirty="0"/>
                  <a:t>   </a:t>
                </a:r>
              </a:p>
            </p:txBody>
          </p:sp>
        </mc:Choice>
        <mc:Fallback xmlns="">
          <p:sp>
            <p:nvSpPr>
              <p:cNvPr id="5" name="TextBox 4">
                <a:extLst>
                  <a:ext uri="{FF2B5EF4-FFF2-40B4-BE49-F238E27FC236}">
                    <a16:creationId xmlns:a16="http://schemas.microsoft.com/office/drawing/2014/main" id="{6B443631-9E1E-8142-BF64-7CC7B313496B}"/>
                  </a:ext>
                </a:extLst>
              </p:cNvPr>
              <p:cNvSpPr txBox="1">
                <a:spLocks noRot="1" noChangeAspect="1" noMove="1" noResize="1" noEditPoints="1" noAdjustHandles="1" noChangeArrowheads="1" noChangeShapeType="1" noTextEdit="1"/>
              </p:cNvSpPr>
              <p:nvPr/>
            </p:nvSpPr>
            <p:spPr>
              <a:xfrm>
                <a:off x="2403376" y="3611854"/>
                <a:ext cx="9540730" cy="1646605"/>
              </a:xfrm>
              <a:prstGeom prst="rect">
                <a:avLst/>
              </a:prstGeom>
              <a:blipFill>
                <a:blip r:embed="rId6"/>
                <a:stretch>
                  <a:fillRect l="-931" t="-2290" b="-6870"/>
                </a:stretch>
              </a:blipFill>
            </p:spPr>
            <p:txBody>
              <a:bodyPr/>
              <a:lstStyle/>
              <a:p>
                <a:r>
                  <a:rPr lang="en-US">
                    <a:noFill/>
                  </a:rPr>
                  <a:t> </a:t>
                </a:r>
              </a:p>
            </p:txBody>
          </p:sp>
        </mc:Fallback>
      </mc:AlternateContent>
      <p:pic>
        <p:nvPicPr>
          <p:cNvPr id="8" name="Picture 7">
            <a:extLst>
              <a:ext uri="{FF2B5EF4-FFF2-40B4-BE49-F238E27FC236}">
                <a16:creationId xmlns:a16="http://schemas.microsoft.com/office/drawing/2014/main" xmlns="" id="{0E945820-73DA-FE4C-9142-74265CF86372}"/>
              </a:ext>
            </a:extLst>
          </p:cNvPr>
          <p:cNvPicPr>
            <a:picLocks noChangeAspect="1"/>
          </p:cNvPicPr>
          <p:nvPr/>
        </p:nvPicPr>
        <p:blipFill>
          <a:blip r:embed="rId7"/>
          <a:stretch>
            <a:fillRect/>
          </a:stretch>
        </p:blipFill>
        <p:spPr>
          <a:xfrm>
            <a:off x="3647728" y="5760260"/>
            <a:ext cx="6735419" cy="1097740"/>
          </a:xfrm>
          <a:prstGeom prst="rect">
            <a:avLst/>
          </a:prstGeom>
        </p:spPr>
      </p:pic>
      <p:sp>
        <p:nvSpPr>
          <p:cNvPr id="6" name="TextBox 5">
            <a:extLst>
              <a:ext uri="{FF2B5EF4-FFF2-40B4-BE49-F238E27FC236}">
                <a16:creationId xmlns:a16="http://schemas.microsoft.com/office/drawing/2014/main" xmlns="" id="{72B7B5CF-CD47-6E45-AD3E-3C92AE6EA69A}"/>
              </a:ext>
            </a:extLst>
          </p:cNvPr>
          <p:cNvSpPr txBox="1"/>
          <p:nvPr/>
        </p:nvSpPr>
        <p:spPr>
          <a:xfrm>
            <a:off x="2432713" y="5301208"/>
            <a:ext cx="8487823" cy="461665"/>
          </a:xfrm>
          <a:prstGeom prst="rect">
            <a:avLst/>
          </a:prstGeom>
          <a:noFill/>
        </p:spPr>
        <p:txBody>
          <a:bodyPr wrap="square" rtlCol="0">
            <a:spAutoFit/>
          </a:bodyPr>
          <a:lstStyle/>
          <a:p>
            <a:r>
              <a:rPr lang="en-US" sz="2400" dirty="0">
                <a:solidFill>
                  <a:srgbClr val="FF0000"/>
                </a:solidFill>
              </a:rPr>
              <a:t>This solution is shown on the number line below:</a:t>
            </a:r>
          </a:p>
        </p:txBody>
      </p:sp>
      <p:sp>
        <p:nvSpPr>
          <p:cNvPr id="10" name="Oval 9">
            <a:extLst>
              <a:ext uri="{FF2B5EF4-FFF2-40B4-BE49-F238E27FC236}">
                <a16:creationId xmlns:a16="http://schemas.microsoft.com/office/drawing/2014/main" xmlns="" id="{DAD33ABA-DE05-C343-9A49-C48A79E37732}"/>
              </a:ext>
            </a:extLst>
          </p:cNvPr>
          <p:cNvSpPr/>
          <p:nvPr/>
        </p:nvSpPr>
        <p:spPr bwMode="auto">
          <a:xfrm>
            <a:off x="9048328" y="5891393"/>
            <a:ext cx="216024" cy="216024"/>
          </a:xfrm>
          <a:prstGeom prst="ellipse">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dirty="0">
              <a:ln>
                <a:noFill/>
              </a:ln>
              <a:solidFill>
                <a:schemeClr val="tx1"/>
              </a:solidFill>
              <a:effectLst/>
              <a:latin typeface="Arial" charset="0"/>
              <a:ea typeface="ＭＳ Ｐゴシック" charset="0"/>
            </a:endParaRPr>
          </a:p>
        </p:txBody>
      </p:sp>
      <p:sp>
        <p:nvSpPr>
          <p:cNvPr id="11" name="Oval 10">
            <a:extLst>
              <a:ext uri="{FF2B5EF4-FFF2-40B4-BE49-F238E27FC236}">
                <a16:creationId xmlns:a16="http://schemas.microsoft.com/office/drawing/2014/main" xmlns="" id="{D10AC8F1-51FD-BC41-A7CD-677901EA9C9F}"/>
              </a:ext>
            </a:extLst>
          </p:cNvPr>
          <p:cNvSpPr/>
          <p:nvPr/>
        </p:nvSpPr>
        <p:spPr bwMode="auto">
          <a:xfrm flipV="1">
            <a:off x="4488653" y="5873461"/>
            <a:ext cx="216024" cy="216025"/>
          </a:xfrm>
          <a:prstGeom prst="ellipse">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dirty="0">
              <a:ln>
                <a:noFill/>
              </a:ln>
              <a:solidFill>
                <a:schemeClr val="tx1"/>
              </a:solidFill>
              <a:effectLst/>
              <a:latin typeface="Arial" charset="0"/>
              <a:ea typeface="ＭＳ Ｐゴシック" charset="0"/>
            </a:endParaRPr>
          </a:p>
        </p:txBody>
      </p:sp>
      <p:cxnSp>
        <p:nvCxnSpPr>
          <p:cNvPr id="9" name="Straight Connector 8">
            <a:extLst>
              <a:ext uri="{FF2B5EF4-FFF2-40B4-BE49-F238E27FC236}">
                <a16:creationId xmlns:a16="http://schemas.microsoft.com/office/drawing/2014/main" xmlns="" id="{EFA664CA-9AE3-474D-A828-CB9594D106D8}"/>
              </a:ext>
            </a:extLst>
          </p:cNvPr>
          <p:cNvCxnSpPr>
            <a:cxnSpLocks/>
          </p:cNvCxnSpPr>
          <p:nvPr/>
        </p:nvCxnSpPr>
        <p:spPr bwMode="auto">
          <a:xfrm flipV="1">
            <a:off x="4685055" y="5974621"/>
            <a:ext cx="4375287" cy="13704"/>
          </a:xfrm>
          <a:prstGeom prst="line">
            <a:avLst/>
          </a:prstGeom>
          <a:solidFill>
            <a:srgbClr val="00B8FF"/>
          </a:solidFill>
          <a:ln w="38100" cap="flat" cmpd="sng" algn="ctr">
            <a:solidFill>
              <a:srgbClr val="FF0000"/>
            </a:solidFill>
            <a:prstDash val="solid"/>
            <a:round/>
            <a:headEnd type="none" w="med" len="med"/>
            <a:tailEnd type="none" w="med" len="med"/>
          </a:ln>
          <a:effectLst/>
        </p:spPr>
      </p:cxnSp>
    </p:spTree>
    <p:extLst>
      <p:ext uri="{BB962C8B-B14F-4D97-AF65-F5344CB8AC3E}">
        <p14:creationId xmlns:p14="http://schemas.microsoft.com/office/powerpoint/2010/main" val="54874380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
                                            <p:txEl>
                                              <p:pRg st="2" end="2"/>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6"/>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8"/>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9"/>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1"/>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6" grpId="0"/>
      <p:bldP spid="10" grpId="0" animBg="1"/>
      <p:bldP spid="1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2" name="TextBox 1"/>
          <p:cNvSpPr txBox="1">
            <a:spLocks noChangeArrowheads="1"/>
          </p:cNvSpPr>
          <p:nvPr/>
        </p:nvSpPr>
        <p:spPr bwMode="auto">
          <a:xfrm>
            <a:off x="3755739" y="706346"/>
            <a:ext cx="9721081" cy="830997"/>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r>
              <a:rPr lang="en-US" altLang="en-US" sz="2400" dirty="0">
                <a:solidFill>
                  <a:srgbClr val="FF0000"/>
                </a:solidFill>
              </a:rPr>
              <a:t>Here are some questions to check your progress; </a:t>
            </a:r>
          </a:p>
          <a:p>
            <a:r>
              <a:rPr lang="en-US" altLang="en-US" sz="2400" dirty="0">
                <a:solidFill>
                  <a:srgbClr val="FF0000"/>
                </a:solidFill>
              </a:rPr>
              <a:t>      there are more practice questions if needed.</a:t>
            </a:r>
          </a:p>
        </p:txBody>
      </p:sp>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Section 2: Fitness Check</a:t>
            </a:r>
          </a:p>
        </p:txBody>
      </p:sp>
      <p:sp>
        <p:nvSpPr>
          <p:cNvPr id="21" name="TextBox 20"/>
          <p:cNvSpPr txBox="1"/>
          <p:nvPr/>
        </p:nvSpPr>
        <p:spPr>
          <a:xfrm>
            <a:off x="5172075" y="6515100"/>
            <a:ext cx="184731" cy="400110"/>
          </a:xfrm>
          <a:prstGeom prst="rect">
            <a:avLst/>
          </a:prstGeom>
          <a:noFill/>
        </p:spPr>
        <p:txBody>
          <a:bodyPr wrap="none" rtlCol="0">
            <a:spAutoFit/>
          </a:bodyPr>
          <a:lstStyle/>
          <a:p>
            <a:endParaRPr lang="en-US" dirty="0"/>
          </a:p>
        </p:txBody>
      </p:sp>
      <p:sp>
        <p:nvSpPr>
          <p:cNvPr id="23" name="TextBox 7">
            <a:extLst>
              <a:ext uri="{FF2B5EF4-FFF2-40B4-BE49-F238E27FC236}">
                <a16:creationId xmlns:a16="http://schemas.microsoft.com/office/drawing/2014/main" xmlns="" id="{D3E2B1E0-A157-244D-B15A-099F080D8A60}"/>
              </a:ext>
            </a:extLst>
          </p:cNvPr>
          <p:cNvSpPr txBox="1">
            <a:spLocks noChangeArrowheads="1"/>
          </p:cNvSpPr>
          <p:nvPr/>
        </p:nvSpPr>
        <p:spPr bwMode="auto">
          <a:xfrm>
            <a:off x="0" y="115888"/>
            <a:ext cx="2207568"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b="1" dirty="0">
                <a:solidFill>
                  <a:schemeClr val="bg1"/>
                </a:solidFill>
              </a:rPr>
              <a:t>UNIT:</a:t>
            </a:r>
          </a:p>
          <a:p>
            <a:pPr algn="ctr"/>
            <a:r>
              <a:rPr lang="en-US" altLang="en-US" b="1" dirty="0">
                <a:solidFill>
                  <a:schemeClr val="bg1"/>
                </a:solidFill>
              </a:rPr>
              <a:t>Solving</a:t>
            </a:r>
          </a:p>
          <a:p>
            <a:pPr algn="ctr"/>
            <a:r>
              <a:rPr lang="en-US" altLang="en-US" b="1" dirty="0">
                <a:solidFill>
                  <a:schemeClr val="bg1"/>
                </a:solidFill>
              </a:rPr>
              <a:t>Inequalities</a:t>
            </a:r>
          </a:p>
          <a:p>
            <a:pPr algn="ctr"/>
            <a:r>
              <a:rPr lang="en-US" altLang="en-US" b="1" dirty="0">
                <a:solidFill>
                  <a:schemeClr val="bg1"/>
                </a:solidFill>
              </a:rPr>
              <a:t>Section 2</a:t>
            </a: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xmlns="" id="{93D352FF-9836-B047-BE9F-C38A2B944ED3}"/>
                  </a:ext>
                </a:extLst>
              </p:cNvPr>
              <p:cNvSpPr txBox="1"/>
              <p:nvPr/>
            </p:nvSpPr>
            <p:spPr>
              <a:xfrm>
                <a:off x="2555114" y="1688145"/>
                <a:ext cx="9289032" cy="907941"/>
              </a:xfrm>
              <a:prstGeom prst="rect">
                <a:avLst/>
              </a:prstGeom>
              <a:noFill/>
            </p:spPr>
            <p:txBody>
              <a:bodyPr wrap="square" rtlCol="0">
                <a:spAutoFit/>
              </a:bodyPr>
              <a:lstStyle/>
              <a:p>
                <a:pPr marL="457200" indent="-457200">
                  <a:spcAft>
                    <a:spcPts val="600"/>
                  </a:spcAft>
                  <a:buAutoNum type="arabicPeriod"/>
                </a:pPr>
                <a:r>
                  <a:rPr lang="en-US" sz="2400" dirty="0"/>
                  <a:t>Solve these inequalities:</a:t>
                </a:r>
              </a:p>
              <a:p>
                <a:r>
                  <a:rPr lang="en-US" sz="2400" dirty="0"/>
                  <a:t>      a) </a:t>
                </a:r>
                <a14:m>
                  <m:oMath xmlns:m="http://schemas.openxmlformats.org/officeDocument/2006/math">
                    <m:r>
                      <a:rPr lang="en-GB" sz="2400" b="0" i="1" smtClean="0">
                        <a:latin typeface="Cambria Math" panose="02040503050406030204" pitchFamily="18" charset="0"/>
                      </a:rPr>
                      <m:t>5</m:t>
                    </m:r>
                    <m:r>
                      <a:rPr lang="en-GB" sz="2400" b="0" i="1" smtClean="0">
                        <a:latin typeface="Cambria Math" panose="02040503050406030204" pitchFamily="18" charset="0"/>
                      </a:rPr>
                      <m:t>𝑥</m:t>
                    </m:r>
                    <m:r>
                      <a:rPr lang="en-GB" sz="2400" b="0" i="1" smtClean="0">
                        <a:latin typeface="Cambria Math" panose="02040503050406030204" pitchFamily="18" charset="0"/>
                      </a:rPr>
                      <m:t>−8&gt;27            </m:t>
                    </m:r>
                    <m:r>
                      <m:rPr>
                        <m:sty m:val="p"/>
                      </m:rPr>
                      <a:rPr lang="en-GB" sz="2400" b="0" i="0" smtClean="0">
                        <a:latin typeface="Cambria Math" panose="02040503050406030204" pitchFamily="18" charset="0"/>
                      </a:rPr>
                      <m:t>b</m:t>
                    </m:r>
                    <m:r>
                      <a:rPr lang="en-GB" sz="2400" b="0" i="0" smtClean="0">
                        <a:latin typeface="Cambria Math" panose="02040503050406030204" pitchFamily="18" charset="0"/>
                      </a:rPr>
                      <m:t>)</m:t>
                    </m:r>
                    <m:r>
                      <a:rPr lang="en-GB" sz="2400" b="0" i="1" smtClean="0">
                        <a:latin typeface="Cambria Math" panose="02040503050406030204" pitchFamily="18" charset="0"/>
                      </a:rPr>
                      <m:t> 4(2</m:t>
                    </m:r>
                    <m:r>
                      <a:rPr lang="en-GB" sz="2400" b="0" i="1" smtClean="0">
                        <a:latin typeface="Cambria Math" panose="02040503050406030204" pitchFamily="18" charset="0"/>
                      </a:rPr>
                      <m:t>𝑥</m:t>
                    </m:r>
                    <m:r>
                      <a:rPr lang="en-GB" sz="2400" b="0" i="1" smtClean="0">
                        <a:latin typeface="Cambria Math" panose="02040503050406030204" pitchFamily="18" charset="0"/>
                      </a:rPr>
                      <m:t>−3)≥−8           </m:t>
                    </m:r>
                    <m:r>
                      <m:rPr>
                        <m:sty m:val="p"/>
                      </m:rPr>
                      <a:rPr lang="en-GB" sz="2400" b="0" i="0" smtClean="0">
                        <a:latin typeface="Cambria Math" panose="02040503050406030204" pitchFamily="18" charset="0"/>
                      </a:rPr>
                      <m:t>c</m:t>
                    </m:r>
                    <m:r>
                      <a:rPr lang="en-GB" sz="2400" b="0" i="0" smtClean="0">
                        <a:latin typeface="Cambria Math" panose="02040503050406030204" pitchFamily="18" charset="0"/>
                      </a:rPr>
                      <m:t>)</m:t>
                    </m:r>
                    <m:r>
                      <a:rPr lang="en-GB" sz="2400" b="0" i="1" smtClean="0">
                        <a:latin typeface="Cambria Math" panose="02040503050406030204" pitchFamily="18" charset="0"/>
                      </a:rPr>
                      <m:t> 5 −6</m:t>
                    </m:r>
                    <m:r>
                      <a:rPr lang="en-GB" sz="2400" b="0" i="1" smtClean="0">
                        <a:latin typeface="Cambria Math" panose="02040503050406030204" pitchFamily="18" charset="0"/>
                      </a:rPr>
                      <m:t>𝑥</m:t>
                    </m:r>
                    <m:r>
                      <a:rPr lang="en-GB" sz="2400" b="0" i="1" smtClean="0">
                        <a:latin typeface="Cambria Math" panose="02040503050406030204" pitchFamily="18" charset="0"/>
                      </a:rPr>
                      <m:t>&lt;−7</m:t>
                    </m:r>
                  </m:oMath>
                </a14:m>
                <a:endParaRPr lang="en-US" sz="2400" dirty="0"/>
              </a:p>
            </p:txBody>
          </p:sp>
        </mc:Choice>
        <mc:Fallback xmlns="">
          <p:sp>
            <p:nvSpPr>
              <p:cNvPr id="2" name="TextBox 1">
                <a:extLst>
                  <a:ext uri="{FF2B5EF4-FFF2-40B4-BE49-F238E27FC236}">
                    <a16:creationId xmlns:a16="http://schemas.microsoft.com/office/drawing/2014/main" id="{93D352FF-9836-B047-BE9F-C38A2B944ED3}"/>
                  </a:ext>
                </a:extLst>
              </p:cNvPr>
              <p:cNvSpPr txBox="1">
                <a:spLocks noRot="1" noChangeAspect="1" noMove="1" noResize="1" noEditPoints="1" noAdjustHandles="1" noChangeArrowheads="1" noChangeShapeType="1" noTextEdit="1"/>
              </p:cNvSpPr>
              <p:nvPr/>
            </p:nvSpPr>
            <p:spPr>
              <a:xfrm>
                <a:off x="2555114" y="1688145"/>
                <a:ext cx="9289032" cy="907941"/>
              </a:xfrm>
              <a:prstGeom prst="rect">
                <a:avLst/>
              </a:prstGeom>
              <a:blipFill>
                <a:blip r:embed="rId3"/>
                <a:stretch>
                  <a:fillRect l="-819" t="-4167" b="-13889"/>
                </a:stretch>
              </a:blipFill>
            </p:spPr>
            <p:txBody>
              <a:bodyPr/>
              <a:lstStyle/>
              <a:p>
                <a:r>
                  <a:rPr lang="en-US">
                    <a:noFill/>
                  </a:rPr>
                  <a:t> </a:t>
                </a:r>
              </a:p>
            </p:txBody>
          </p:sp>
        </mc:Fallback>
      </mc:AlternateContent>
      <p:sp>
        <p:nvSpPr>
          <p:cNvPr id="3" name="TextBox 2">
            <a:extLst>
              <a:ext uri="{FF2B5EF4-FFF2-40B4-BE49-F238E27FC236}">
                <a16:creationId xmlns:a16="http://schemas.microsoft.com/office/drawing/2014/main" xmlns="" id="{127CBF32-1639-C542-8F17-8E592AF72228}"/>
              </a:ext>
            </a:extLst>
          </p:cNvPr>
          <p:cNvSpPr txBox="1"/>
          <p:nvPr/>
        </p:nvSpPr>
        <p:spPr>
          <a:xfrm>
            <a:off x="2905555" y="2732024"/>
            <a:ext cx="1366080" cy="461665"/>
          </a:xfrm>
          <a:prstGeom prst="rect">
            <a:avLst/>
          </a:prstGeom>
          <a:noFill/>
        </p:spPr>
        <p:txBody>
          <a:bodyPr wrap="none" rtlCol="0">
            <a:spAutoFit/>
          </a:bodyPr>
          <a:lstStyle/>
          <a:p>
            <a:r>
              <a:rPr lang="en-US" sz="2400" dirty="0">
                <a:solidFill>
                  <a:srgbClr val="FF0000"/>
                </a:solidFill>
              </a:rPr>
              <a:t>Answers</a:t>
            </a:r>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xmlns="" id="{3A20A79F-24AB-AA4B-826B-437A59BDFA52}"/>
                  </a:ext>
                </a:extLst>
              </p:cNvPr>
              <p:cNvSpPr txBox="1"/>
              <p:nvPr/>
            </p:nvSpPr>
            <p:spPr>
              <a:xfrm>
                <a:off x="4510788" y="2731510"/>
                <a:ext cx="1368152" cy="461665"/>
              </a:xfrm>
              <a:prstGeom prst="rect">
                <a:avLst/>
              </a:prstGeom>
              <a:noFill/>
            </p:spPr>
            <p:txBody>
              <a:bodyPr wrap="square" rtlCol="0">
                <a:spAutoFit/>
              </a:bodyPr>
              <a:lstStyle/>
              <a:p>
                <a:r>
                  <a:rPr lang="en-GB" sz="2400" b="0" dirty="0">
                    <a:solidFill>
                      <a:srgbClr val="FF0000"/>
                    </a:solidFill>
                  </a:rPr>
                  <a:t>a) </a:t>
                </a:r>
                <a14:m>
                  <m:oMath xmlns:m="http://schemas.openxmlformats.org/officeDocument/2006/math">
                    <m:r>
                      <a:rPr lang="en-GB" sz="2400" b="0" i="1" smtClean="0">
                        <a:solidFill>
                          <a:srgbClr val="FF0000"/>
                        </a:solidFill>
                        <a:latin typeface="Cambria Math" panose="02040503050406030204" pitchFamily="18" charset="0"/>
                      </a:rPr>
                      <m:t>𝑥</m:t>
                    </m:r>
                    <m:r>
                      <a:rPr lang="en-GB" sz="2400" b="0" i="1" smtClean="0">
                        <a:solidFill>
                          <a:srgbClr val="FF0000"/>
                        </a:solidFill>
                        <a:latin typeface="Cambria Math" panose="02040503050406030204" pitchFamily="18" charset="0"/>
                      </a:rPr>
                      <m:t>&gt;7</m:t>
                    </m:r>
                  </m:oMath>
                </a14:m>
                <a:endParaRPr lang="en-US" sz="2400" dirty="0">
                  <a:solidFill>
                    <a:srgbClr val="FF0000"/>
                  </a:solidFill>
                </a:endParaRPr>
              </a:p>
            </p:txBody>
          </p:sp>
        </mc:Choice>
        <mc:Fallback xmlns="">
          <p:sp>
            <p:nvSpPr>
              <p:cNvPr id="4" name="TextBox 3">
                <a:extLst>
                  <a:ext uri="{FF2B5EF4-FFF2-40B4-BE49-F238E27FC236}">
                    <a16:creationId xmlns:a16="http://schemas.microsoft.com/office/drawing/2014/main" id="{3A20A79F-24AB-AA4B-826B-437A59BDFA52}"/>
                  </a:ext>
                </a:extLst>
              </p:cNvPr>
              <p:cNvSpPr txBox="1">
                <a:spLocks noRot="1" noChangeAspect="1" noMove="1" noResize="1" noEditPoints="1" noAdjustHandles="1" noChangeArrowheads="1" noChangeShapeType="1" noTextEdit="1"/>
              </p:cNvSpPr>
              <p:nvPr/>
            </p:nvSpPr>
            <p:spPr>
              <a:xfrm>
                <a:off x="4510788" y="2731510"/>
                <a:ext cx="1368152" cy="461665"/>
              </a:xfrm>
              <a:prstGeom prst="rect">
                <a:avLst/>
              </a:prstGeom>
              <a:blipFill>
                <a:blip r:embed="rId4"/>
                <a:stretch>
                  <a:fillRect l="-6422" t="-8108" b="-2702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xmlns="" id="{B899898E-A05F-B94A-8A89-015167B23B66}"/>
                  </a:ext>
                </a:extLst>
              </p:cNvPr>
              <p:cNvSpPr txBox="1"/>
              <p:nvPr/>
            </p:nvSpPr>
            <p:spPr>
              <a:xfrm>
                <a:off x="6540923" y="2519142"/>
                <a:ext cx="2880320" cy="78380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m:rPr>
                          <m:sty m:val="p"/>
                        </m:rPr>
                        <a:rPr lang="en-GB" sz="2400" b="0" i="0" smtClean="0">
                          <a:solidFill>
                            <a:srgbClr val="FF0000"/>
                          </a:solidFill>
                          <a:latin typeface="Cambria Math" panose="02040503050406030204" pitchFamily="18" charset="0"/>
                        </a:rPr>
                        <m:t>b</m:t>
                      </m:r>
                      <m:r>
                        <a:rPr lang="en-GB" sz="2400" b="0" i="1" smtClean="0">
                          <a:solidFill>
                            <a:srgbClr val="FF0000"/>
                          </a:solidFill>
                          <a:latin typeface="Cambria Math" panose="02040503050406030204" pitchFamily="18" charset="0"/>
                        </a:rPr>
                        <m:t>) </m:t>
                      </m:r>
                      <m:r>
                        <a:rPr lang="en-GB" sz="2400" b="0" i="1" smtClean="0">
                          <a:solidFill>
                            <a:srgbClr val="FF0000"/>
                          </a:solidFill>
                          <a:latin typeface="Cambria Math" panose="02040503050406030204" pitchFamily="18" charset="0"/>
                        </a:rPr>
                        <m:t>𝑥</m:t>
                      </m:r>
                      <m:r>
                        <a:rPr lang="en-GB" sz="2400" b="0" i="1" smtClean="0">
                          <a:solidFill>
                            <a:srgbClr val="FF0000"/>
                          </a:solidFill>
                          <a:latin typeface="Cambria Math" panose="02040503050406030204" pitchFamily="18" charset="0"/>
                        </a:rPr>
                        <m:t>≥</m:t>
                      </m:r>
                      <m:f>
                        <m:fPr>
                          <m:ctrlPr>
                            <a:rPr lang="en-GB" sz="2400" b="0" i="1" smtClean="0">
                              <a:solidFill>
                                <a:srgbClr val="FF0000"/>
                              </a:solidFill>
                              <a:latin typeface="Cambria Math"/>
                            </a:rPr>
                          </m:ctrlPr>
                        </m:fPr>
                        <m:num>
                          <m:r>
                            <a:rPr lang="en-GB" sz="2400" b="0" i="1" smtClean="0">
                              <a:solidFill>
                                <a:srgbClr val="FF0000"/>
                              </a:solidFill>
                              <a:latin typeface="Cambria Math" panose="02040503050406030204" pitchFamily="18" charset="0"/>
                            </a:rPr>
                            <m:t>1</m:t>
                          </m:r>
                        </m:num>
                        <m:den>
                          <m:r>
                            <a:rPr lang="en-GB" sz="2400" b="0" i="1" smtClean="0">
                              <a:solidFill>
                                <a:srgbClr val="FF0000"/>
                              </a:solidFill>
                              <a:latin typeface="Cambria Math" panose="02040503050406030204" pitchFamily="18" charset="0"/>
                            </a:rPr>
                            <m:t>2</m:t>
                          </m:r>
                        </m:den>
                      </m:f>
                    </m:oMath>
                  </m:oMathPara>
                </a14:m>
                <a:endParaRPr lang="en-US" sz="2400" dirty="0">
                  <a:solidFill>
                    <a:srgbClr val="FF0000"/>
                  </a:solidFill>
                </a:endParaRPr>
              </a:p>
            </p:txBody>
          </p:sp>
        </mc:Choice>
        <mc:Fallback xmlns="">
          <p:sp>
            <p:nvSpPr>
              <p:cNvPr id="5" name="TextBox 4">
                <a:extLst>
                  <a:ext uri="{FF2B5EF4-FFF2-40B4-BE49-F238E27FC236}">
                    <a16:creationId xmlns:a16="http://schemas.microsoft.com/office/drawing/2014/main" id="{B899898E-A05F-B94A-8A89-015167B23B66}"/>
                  </a:ext>
                </a:extLst>
              </p:cNvPr>
              <p:cNvSpPr txBox="1">
                <a:spLocks noRot="1" noChangeAspect="1" noMove="1" noResize="1" noEditPoints="1" noAdjustHandles="1" noChangeArrowheads="1" noChangeShapeType="1" noTextEdit="1"/>
              </p:cNvSpPr>
              <p:nvPr/>
            </p:nvSpPr>
            <p:spPr>
              <a:xfrm>
                <a:off x="6540923" y="2519142"/>
                <a:ext cx="2880320" cy="783804"/>
              </a:xfrm>
              <a:prstGeom prst="rect">
                <a:avLst/>
              </a:prstGeom>
              <a:blipFill>
                <a:blip r:embed="rId5"/>
                <a:stretch>
                  <a:fillRect b="-634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xmlns="" id="{43364215-4102-E145-BF68-82F5793F2D6C}"/>
                  </a:ext>
                </a:extLst>
              </p:cNvPr>
              <p:cNvSpPr txBox="1"/>
              <p:nvPr/>
            </p:nvSpPr>
            <p:spPr>
              <a:xfrm>
                <a:off x="10344472" y="2659559"/>
                <a:ext cx="1368152" cy="769441"/>
              </a:xfrm>
              <a:prstGeom prst="rect">
                <a:avLst/>
              </a:prstGeom>
              <a:noFill/>
            </p:spPr>
            <p:txBody>
              <a:bodyPr wrap="square" rtlCol="0">
                <a:spAutoFit/>
              </a:bodyPr>
              <a:lstStyle/>
              <a:p>
                <a:r>
                  <a:rPr lang="en-GB" sz="2400" dirty="0">
                    <a:solidFill>
                      <a:srgbClr val="FF0000"/>
                    </a:solidFill>
                  </a:rPr>
                  <a:t>c) </a:t>
                </a:r>
                <a14:m>
                  <m:oMath xmlns:m="http://schemas.openxmlformats.org/officeDocument/2006/math">
                    <m:r>
                      <a:rPr lang="en-GB" sz="2400" i="1" smtClean="0">
                        <a:solidFill>
                          <a:srgbClr val="FF0000"/>
                        </a:solidFill>
                        <a:latin typeface="Cambria Math" panose="02040503050406030204" pitchFamily="18" charset="0"/>
                      </a:rPr>
                      <m:t>𝑥</m:t>
                    </m:r>
                    <m:r>
                      <a:rPr lang="en-GB" sz="2400" i="1" smtClean="0">
                        <a:solidFill>
                          <a:srgbClr val="FF0000"/>
                        </a:solidFill>
                        <a:latin typeface="Cambria Math" panose="02040503050406030204" pitchFamily="18" charset="0"/>
                      </a:rPr>
                      <m:t>&gt;2</m:t>
                    </m:r>
                  </m:oMath>
                </a14:m>
                <a:endParaRPr lang="en-US" sz="2400" dirty="0">
                  <a:solidFill>
                    <a:srgbClr val="FF0000"/>
                  </a:solidFill>
                </a:endParaRPr>
              </a:p>
              <a:p>
                <a:endParaRPr lang="en-US" dirty="0"/>
              </a:p>
            </p:txBody>
          </p:sp>
        </mc:Choice>
        <mc:Fallback xmlns="">
          <p:sp>
            <p:nvSpPr>
              <p:cNvPr id="6" name="TextBox 5">
                <a:extLst>
                  <a:ext uri="{FF2B5EF4-FFF2-40B4-BE49-F238E27FC236}">
                    <a16:creationId xmlns:a16="http://schemas.microsoft.com/office/drawing/2014/main" id="{43364215-4102-E145-BF68-82F5793F2D6C}"/>
                  </a:ext>
                </a:extLst>
              </p:cNvPr>
              <p:cNvSpPr txBox="1">
                <a:spLocks noRot="1" noChangeAspect="1" noMove="1" noResize="1" noEditPoints="1" noAdjustHandles="1" noChangeArrowheads="1" noChangeShapeType="1" noTextEdit="1"/>
              </p:cNvSpPr>
              <p:nvPr/>
            </p:nvSpPr>
            <p:spPr>
              <a:xfrm>
                <a:off x="10344472" y="2659559"/>
                <a:ext cx="1368152" cy="769441"/>
              </a:xfrm>
              <a:prstGeom prst="rect">
                <a:avLst/>
              </a:prstGeom>
              <a:blipFill>
                <a:blip r:embed="rId6"/>
                <a:stretch>
                  <a:fillRect l="-7407" t="-483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xmlns="" id="{08935DE2-F9AA-EC41-85A8-B803510D3485}"/>
                  </a:ext>
                </a:extLst>
              </p:cNvPr>
              <p:cNvSpPr txBox="1"/>
              <p:nvPr/>
            </p:nvSpPr>
            <p:spPr>
              <a:xfrm>
                <a:off x="2555114" y="3555055"/>
                <a:ext cx="8784976" cy="1354217"/>
              </a:xfrm>
              <a:prstGeom prst="rect">
                <a:avLst/>
              </a:prstGeom>
              <a:noFill/>
            </p:spPr>
            <p:txBody>
              <a:bodyPr wrap="square" rtlCol="0">
                <a:spAutoFit/>
              </a:bodyPr>
              <a:lstStyle/>
              <a:p>
                <a:pPr>
                  <a:spcAft>
                    <a:spcPts val="600"/>
                  </a:spcAft>
                </a:pPr>
                <a:r>
                  <a:rPr lang="en-US" sz="2400" dirty="0"/>
                  <a:t>2. Solve these inequalities:</a:t>
                </a:r>
              </a:p>
              <a:p>
                <a:pPr>
                  <a:spcAft>
                    <a:spcPts val="600"/>
                  </a:spcAft>
                </a:pPr>
                <a:r>
                  <a:rPr lang="en-US" sz="2400" dirty="0"/>
                  <a:t>     a) </a:t>
                </a:r>
                <a14:m>
                  <m:oMath xmlns:m="http://schemas.openxmlformats.org/officeDocument/2006/math">
                    <m:r>
                      <a:rPr lang="en-GB" sz="2400" b="0" i="1" smtClean="0">
                        <a:latin typeface="Cambria Math" panose="02040503050406030204" pitchFamily="18" charset="0"/>
                      </a:rPr>
                      <m:t>11≤4</m:t>
                    </m:r>
                    <m:r>
                      <a:rPr lang="en-GB" sz="2400" b="0" i="1" smtClean="0">
                        <a:latin typeface="Cambria Math" panose="02040503050406030204" pitchFamily="18" charset="0"/>
                      </a:rPr>
                      <m:t>𝑥</m:t>
                    </m:r>
                    <m:r>
                      <a:rPr lang="en-GB" sz="2400" b="0" i="1" smtClean="0">
                        <a:latin typeface="Cambria Math" panose="02040503050406030204" pitchFamily="18" charset="0"/>
                      </a:rPr>
                      <m:t>+7&lt;27              </m:t>
                    </m:r>
                    <m:r>
                      <m:rPr>
                        <m:sty m:val="p"/>
                      </m:rPr>
                      <a:rPr lang="en-GB" sz="2400" b="0" i="0" smtClean="0">
                        <a:latin typeface="Cambria Math" panose="02040503050406030204" pitchFamily="18" charset="0"/>
                      </a:rPr>
                      <m:t>b</m:t>
                    </m:r>
                    <m:r>
                      <a:rPr lang="en-GB" sz="2400" b="0" i="0" smtClean="0">
                        <a:latin typeface="Cambria Math" panose="02040503050406030204" pitchFamily="18" charset="0"/>
                      </a:rPr>
                      <m:t>)</m:t>
                    </m:r>
                    <m:r>
                      <a:rPr lang="en-GB" sz="2400" b="0" i="1" smtClean="0">
                        <a:latin typeface="Cambria Math" panose="02040503050406030204" pitchFamily="18" charset="0"/>
                      </a:rPr>
                      <m:t> −8≤4(2</m:t>
                    </m:r>
                    <m:r>
                      <a:rPr lang="en-GB" sz="2400" b="0" i="1" smtClean="0">
                        <a:latin typeface="Cambria Math" panose="02040503050406030204" pitchFamily="18" charset="0"/>
                      </a:rPr>
                      <m:t>𝑥</m:t>
                    </m:r>
                    <m:r>
                      <a:rPr lang="en-GB" sz="2400" b="0" i="1" smtClean="0">
                        <a:latin typeface="Cambria Math" panose="02040503050406030204" pitchFamily="18" charset="0"/>
                      </a:rPr>
                      <m:t>−3)≤12</m:t>
                    </m:r>
                  </m:oMath>
                </a14:m>
                <a:endParaRPr lang="en-GB" sz="2400" b="0" dirty="0"/>
              </a:p>
              <a:p>
                <a:r>
                  <a:rPr lang="en-US" sz="2400" dirty="0"/>
                  <a:t>    Illustrate the solution to part b) on the number line below. </a:t>
                </a:r>
              </a:p>
            </p:txBody>
          </p:sp>
        </mc:Choice>
        <mc:Fallback xmlns="">
          <p:sp>
            <p:nvSpPr>
              <p:cNvPr id="7" name="TextBox 6">
                <a:extLst>
                  <a:ext uri="{FF2B5EF4-FFF2-40B4-BE49-F238E27FC236}">
                    <a16:creationId xmlns:a16="http://schemas.microsoft.com/office/drawing/2014/main" id="{08935DE2-F9AA-EC41-85A8-B803510D3485}"/>
                  </a:ext>
                </a:extLst>
              </p:cNvPr>
              <p:cNvSpPr txBox="1">
                <a:spLocks noRot="1" noChangeAspect="1" noMove="1" noResize="1" noEditPoints="1" noAdjustHandles="1" noChangeArrowheads="1" noChangeShapeType="1" noTextEdit="1"/>
              </p:cNvSpPr>
              <p:nvPr/>
            </p:nvSpPr>
            <p:spPr>
              <a:xfrm>
                <a:off x="2555114" y="3555055"/>
                <a:ext cx="8784976" cy="1354217"/>
              </a:xfrm>
              <a:prstGeom prst="rect">
                <a:avLst/>
              </a:prstGeom>
              <a:blipFill>
                <a:blip r:embed="rId7"/>
                <a:stretch>
                  <a:fillRect l="-1010" t="-2778" b="-8333"/>
                </a:stretch>
              </a:blipFill>
            </p:spPr>
            <p:txBody>
              <a:bodyPr/>
              <a:lstStyle/>
              <a:p>
                <a:r>
                  <a:rPr lang="en-US">
                    <a:noFill/>
                  </a:rPr>
                  <a:t> </a:t>
                </a:r>
              </a:p>
            </p:txBody>
          </p:sp>
        </mc:Fallback>
      </mc:AlternateContent>
      <p:sp>
        <p:nvSpPr>
          <p:cNvPr id="8" name="TextBox 7">
            <a:extLst>
              <a:ext uri="{FF2B5EF4-FFF2-40B4-BE49-F238E27FC236}">
                <a16:creationId xmlns:a16="http://schemas.microsoft.com/office/drawing/2014/main" xmlns="" id="{8764E606-66D2-294A-94A5-7543C8F11FD8}"/>
              </a:ext>
            </a:extLst>
          </p:cNvPr>
          <p:cNvSpPr txBox="1"/>
          <p:nvPr/>
        </p:nvSpPr>
        <p:spPr>
          <a:xfrm>
            <a:off x="2845111" y="5035327"/>
            <a:ext cx="1605233" cy="461665"/>
          </a:xfrm>
          <a:prstGeom prst="rect">
            <a:avLst/>
          </a:prstGeom>
          <a:noFill/>
        </p:spPr>
        <p:txBody>
          <a:bodyPr wrap="square" rtlCol="0">
            <a:spAutoFit/>
          </a:bodyPr>
          <a:lstStyle/>
          <a:p>
            <a:r>
              <a:rPr lang="en-US" sz="2400" dirty="0">
                <a:solidFill>
                  <a:srgbClr val="FF0000"/>
                </a:solidFill>
              </a:rPr>
              <a:t>Answers</a:t>
            </a:r>
          </a:p>
        </p:txBody>
      </p: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xmlns="" id="{4DA6F9B0-B4A6-2F44-AF9C-2CDCC76F96F3}"/>
                  </a:ext>
                </a:extLst>
              </p:cNvPr>
              <p:cNvSpPr txBox="1"/>
              <p:nvPr/>
            </p:nvSpPr>
            <p:spPr>
              <a:xfrm>
                <a:off x="4510788" y="5056672"/>
                <a:ext cx="2030135" cy="461665"/>
              </a:xfrm>
              <a:prstGeom prst="rect">
                <a:avLst/>
              </a:prstGeom>
              <a:noFill/>
            </p:spPr>
            <p:txBody>
              <a:bodyPr wrap="square" rtlCol="0">
                <a:spAutoFit/>
              </a:bodyPr>
              <a:lstStyle/>
              <a:p>
                <a:r>
                  <a:rPr lang="en-GB" sz="2400" b="0" dirty="0">
                    <a:solidFill>
                      <a:srgbClr val="FF0000"/>
                    </a:solidFill>
                  </a:rPr>
                  <a:t>a) </a:t>
                </a:r>
                <a14:m>
                  <m:oMath xmlns:m="http://schemas.openxmlformats.org/officeDocument/2006/math">
                    <m:r>
                      <a:rPr lang="en-GB" sz="2400" b="0" i="1" smtClean="0">
                        <a:solidFill>
                          <a:srgbClr val="FF0000"/>
                        </a:solidFill>
                        <a:latin typeface="Cambria Math" panose="02040503050406030204" pitchFamily="18" charset="0"/>
                      </a:rPr>
                      <m:t>1≤</m:t>
                    </m:r>
                    <m:r>
                      <a:rPr lang="en-GB" sz="2400" b="0" i="1" smtClean="0">
                        <a:solidFill>
                          <a:srgbClr val="FF0000"/>
                        </a:solidFill>
                        <a:latin typeface="Cambria Math" panose="02040503050406030204" pitchFamily="18" charset="0"/>
                      </a:rPr>
                      <m:t>𝑥</m:t>
                    </m:r>
                    <m:r>
                      <a:rPr lang="en-GB" sz="2400" b="0" i="1" smtClean="0">
                        <a:solidFill>
                          <a:srgbClr val="FF0000"/>
                        </a:solidFill>
                        <a:latin typeface="Cambria Math" panose="02040503050406030204" pitchFamily="18" charset="0"/>
                      </a:rPr>
                      <m:t>&lt;5</m:t>
                    </m:r>
                  </m:oMath>
                </a14:m>
                <a:endParaRPr lang="en-US" sz="2400" dirty="0">
                  <a:solidFill>
                    <a:srgbClr val="FF0000"/>
                  </a:solidFill>
                </a:endParaRPr>
              </a:p>
            </p:txBody>
          </p:sp>
        </mc:Choice>
        <mc:Fallback xmlns="">
          <p:sp>
            <p:nvSpPr>
              <p:cNvPr id="9" name="TextBox 8">
                <a:extLst>
                  <a:ext uri="{FF2B5EF4-FFF2-40B4-BE49-F238E27FC236}">
                    <a16:creationId xmlns:a16="http://schemas.microsoft.com/office/drawing/2014/main" id="{4DA6F9B0-B4A6-2F44-AF9C-2CDCC76F96F3}"/>
                  </a:ext>
                </a:extLst>
              </p:cNvPr>
              <p:cNvSpPr txBox="1">
                <a:spLocks noRot="1" noChangeAspect="1" noMove="1" noResize="1" noEditPoints="1" noAdjustHandles="1" noChangeArrowheads="1" noChangeShapeType="1" noTextEdit="1"/>
              </p:cNvSpPr>
              <p:nvPr/>
            </p:nvSpPr>
            <p:spPr>
              <a:xfrm>
                <a:off x="4510788" y="5056672"/>
                <a:ext cx="2030135" cy="461665"/>
              </a:xfrm>
              <a:prstGeom prst="rect">
                <a:avLst/>
              </a:prstGeom>
              <a:blipFill>
                <a:blip r:embed="rId8"/>
                <a:stretch>
                  <a:fillRect l="-4348" t="-7895" b="-2368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xmlns="" id="{73D087A0-B9D7-9446-8F1C-6BA9D0A9B6CA}"/>
                  </a:ext>
                </a:extLst>
              </p:cNvPr>
              <p:cNvSpPr txBox="1"/>
              <p:nvPr/>
            </p:nvSpPr>
            <p:spPr>
              <a:xfrm>
                <a:off x="7212123" y="4999580"/>
                <a:ext cx="2808312" cy="613886"/>
              </a:xfrm>
              <a:prstGeom prst="rect">
                <a:avLst/>
              </a:prstGeom>
              <a:noFill/>
            </p:spPr>
            <p:txBody>
              <a:bodyPr wrap="square" rtlCol="0">
                <a:spAutoFit/>
              </a:bodyPr>
              <a:lstStyle/>
              <a:p>
                <a:r>
                  <a:rPr lang="en-US" sz="2400" dirty="0">
                    <a:solidFill>
                      <a:srgbClr val="FF0000"/>
                    </a:solidFill>
                  </a:rPr>
                  <a:t>b) </a:t>
                </a:r>
                <a14:m>
                  <m:oMath xmlns:m="http://schemas.openxmlformats.org/officeDocument/2006/math">
                    <m:f>
                      <m:fPr>
                        <m:ctrlPr>
                          <a:rPr lang="en-US" sz="2400" i="1" smtClean="0">
                            <a:solidFill>
                              <a:srgbClr val="FF0000"/>
                            </a:solidFill>
                            <a:latin typeface="Cambria Math"/>
                          </a:rPr>
                        </m:ctrlPr>
                      </m:fPr>
                      <m:num>
                        <m:r>
                          <a:rPr lang="en-GB" sz="2400" b="0" i="1" smtClean="0">
                            <a:solidFill>
                              <a:srgbClr val="FF0000"/>
                            </a:solidFill>
                            <a:latin typeface="Cambria Math" panose="02040503050406030204" pitchFamily="18" charset="0"/>
                          </a:rPr>
                          <m:t>1 </m:t>
                        </m:r>
                      </m:num>
                      <m:den>
                        <m:r>
                          <a:rPr lang="en-GB" sz="2400" b="0" i="1" smtClean="0">
                            <a:solidFill>
                              <a:srgbClr val="FF0000"/>
                            </a:solidFill>
                            <a:latin typeface="Cambria Math" panose="02040503050406030204" pitchFamily="18" charset="0"/>
                          </a:rPr>
                          <m:t>2</m:t>
                        </m:r>
                      </m:den>
                    </m:f>
                    <m:r>
                      <a:rPr lang="en-GB" sz="2400" b="0" i="0" smtClean="0">
                        <a:solidFill>
                          <a:srgbClr val="FF0000"/>
                        </a:solidFill>
                        <a:latin typeface="Cambria Math" panose="02040503050406030204" pitchFamily="18" charset="0"/>
                      </a:rPr>
                      <m:t>≤</m:t>
                    </m:r>
                    <m:r>
                      <a:rPr lang="en-GB" sz="2400" b="0" i="1" smtClean="0">
                        <a:solidFill>
                          <a:srgbClr val="FF0000"/>
                        </a:solidFill>
                        <a:latin typeface="Cambria Math" panose="02040503050406030204" pitchFamily="18" charset="0"/>
                      </a:rPr>
                      <m:t>𝑥</m:t>
                    </m:r>
                    <m:r>
                      <a:rPr lang="en-GB" sz="2400" b="0" i="0" smtClean="0">
                        <a:solidFill>
                          <a:srgbClr val="FF0000"/>
                        </a:solidFill>
                        <a:latin typeface="Cambria Math" panose="02040503050406030204" pitchFamily="18" charset="0"/>
                      </a:rPr>
                      <m:t>&lt;3</m:t>
                    </m:r>
                  </m:oMath>
                </a14:m>
                <a:r>
                  <a:rPr lang="en-US" sz="2400" dirty="0">
                    <a:solidFill>
                      <a:srgbClr val="FF0000"/>
                    </a:solidFill>
                  </a:rPr>
                  <a:t> </a:t>
                </a:r>
              </a:p>
            </p:txBody>
          </p:sp>
        </mc:Choice>
        <mc:Fallback xmlns="">
          <p:sp>
            <p:nvSpPr>
              <p:cNvPr id="10" name="TextBox 9">
                <a:extLst>
                  <a:ext uri="{FF2B5EF4-FFF2-40B4-BE49-F238E27FC236}">
                    <a16:creationId xmlns:a16="http://schemas.microsoft.com/office/drawing/2014/main" id="{73D087A0-B9D7-9446-8F1C-6BA9D0A9B6CA}"/>
                  </a:ext>
                </a:extLst>
              </p:cNvPr>
              <p:cNvSpPr txBox="1">
                <a:spLocks noRot="1" noChangeAspect="1" noMove="1" noResize="1" noEditPoints="1" noAdjustHandles="1" noChangeArrowheads="1" noChangeShapeType="1" noTextEdit="1"/>
              </p:cNvSpPr>
              <p:nvPr/>
            </p:nvSpPr>
            <p:spPr>
              <a:xfrm>
                <a:off x="7212123" y="4999580"/>
                <a:ext cx="2808312" cy="613886"/>
              </a:xfrm>
              <a:prstGeom prst="rect">
                <a:avLst/>
              </a:prstGeom>
              <a:blipFill>
                <a:blip r:embed="rId9"/>
                <a:stretch>
                  <a:fillRect l="-3153" b="-6122"/>
                </a:stretch>
              </a:blipFill>
            </p:spPr>
            <p:txBody>
              <a:bodyPr/>
              <a:lstStyle/>
              <a:p>
                <a:r>
                  <a:rPr lang="en-US">
                    <a:noFill/>
                  </a:rPr>
                  <a:t> </a:t>
                </a:r>
              </a:p>
            </p:txBody>
          </p:sp>
        </mc:Fallback>
      </mc:AlternateContent>
      <p:pic>
        <p:nvPicPr>
          <p:cNvPr id="15" name="Picture 14">
            <a:extLst>
              <a:ext uri="{FF2B5EF4-FFF2-40B4-BE49-F238E27FC236}">
                <a16:creationId xmlns:a16="http://schemas.microsoft.com/office/drawing/2014/main" xmlns="" id="{01721F90-4CEF-AE4B-9324-760B5C8E8E9A}"/>
              </a:ext>
            </a:extLst>
          </p:cNvPr>
          <p:cNvPicPr>
            <a:picLocks noChangeAspect="1"/>
          </p:cNvPicPr>
          <p:nvPr/>
        </p:nvPicPr>
        <p:blipFill>
          <a:blip r:embed="rId10"/>
          <a:stretch>
            <a:fillRect/>
          </a:stretch>
        </p:blipFill>
        <p:spPr>
          <a:xfrm>
            <a:off x="3564931" y="5636883"/>
            <a:ext cx="6735419" cy="1097740"/>
          </a:xfrm>
          <a:prstGeom prst="rect">
            <a:avLst/>
          </a:prstGeom>
        </p:spPr>
      </p:pic>
      <p:sp>
        <p:nvSpPr>
          <p:cNvPr id="16" name="Oval 15">
            <a:extLst>
              <a:ext uri="{FF2B5EF4-FFF2-40B4-BE49-F238E27FC236}">
                <a16:creationId xmlns:a16="http://schemas.microsoft.com/office/drawing/2014/main" xmlns="" id="{B539FA97-7320-964B-AA81-EA7438396CA4}"/>
              </a:ext>
            </a:extLst>
          </p:cNvPr>
          <p:cNvSpPr/>
          <p:nvPr/>
        </p:nvSpPr>
        <p:spPr bwMode="auto">
          <a:xfrm>
            <a:off x="5987987" y="5766317"/>
            <a:ext cx="216025" cy="203847"/>
          </a:xfrm>
          <a:prstGeom prst="ellipse">
            <a:avLst/>
          </a:prstGeom>
          <a:solidFill>
            <a:srgbClr val="FF0000"/>
          </a:solid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dirty="0">
              <a:ln>
                <a:noFill/>
              </a:ln>
              <a:solidFill>
                <a:schemeClr val="tx1"/>
              </a:solidFill>
              <a:effectLst/>
              <a:latin typeface="Arial" charset="0"/>
              <a:ea typeface="ＭＳ Ｐゴシック" charset="0"/>
            </a:endParaRPr>
          </a:p>
        </p:txBody>
      </p:sp>
      <p:sp>
        <p:nvSpPr>
          <p:cNvPr id="17" name="Oval 16">
            <a:extLst>
              <a:ext uri="{FF2B5EF4-FFF2-40B4-BE49-F238E27FC236}">
                <a16:creationId xmlns:a16="http://schemas.microsoft.com/office/drawing/2014/main" xmlns="" id="{38006C9F-A917-3449-AB0A-C724FF603045}"/>
              </a:ext>
            </a:extLst>
          </p:cNvPr>
          <p:cNvSpPr/>
          <p:nvPr/>
        </p:nvSpPr>
        <p:spPr bwMode="auto">
          <a:xfrm>
            <a:off x="7680176" y="5780704"/>
            <a:ext cx="216024" cy="216024"/>
          </a:xfrm>
          <a:prstGeom prst="ellipse">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dirty="0">
              <a:ln>
                <a:noFill/>
              </a:ln>
              <a:solidFill>
                <a:schemeClr val="tx1"/>
              </a:solidFill>
              <a:effectLst/>
              <a:latin typeface="Arial" charset="0"/>
              <a:ea typeface="ＭＳ Ｐゴシック" charset="0"/>
            </a:endParaRPr>
          </a:p>
        </p:txBody>
      </p:sp>
      <p:cxnSp>
        <p:nvCxnSpPr>
          <p:cNvPr id="12" name="Straight Connector 11">
            <a:extLst>
              <a:ext uri="{FF2B5EF4-FFF2-40B4-BE49-F238E27FC236}">
                <a16:creationId xmlns:a16="http://schemas.microsoft.com/office/drawing/2014/main" xmlns="" id="{3892B4DC-AFBC-C04E-AF8E-CC51CFDCDA55}"/>
              </a:ext>
            </a:extLst>
          </p:cNvPr>
          <p:cNvCxnSpPr>
            <a:cxnSpLocks/>
          </p:cNvCxnSpPr>
          <p:nvPr/>
        </p:nvCxnSpPr>
        <p:spPr bwMode="auto">
          <a:xfrm flipV="1">
            <a:off x="6170298" y="5868240"/>
            <a:ext cx="1509878" cy="1"/>
          </a:xfrm>
          <a:prstGeom prst="line">
            <a:avLst/>
          </a:prstGeom>
          <a:solidFill>
            <a:srgbClr val="00B8FF"/>
          </a:solidFill>
          <a:ln w="38100" cap="flat" cmpd="sng" algn="ctr">
            <a:solidFill>
              <a:srgbClr val="FF0000"/>
            </a:solidFill>
            <a:prstDash val="solid"/>
            <a:round/>
            <a:headEnd type="none" w="med" len="med"/>
            <a:tailEnd type="none" w="med" len="med"/>
          </a:ln>
          <a:effectLst/>
        </p:spPr>
      </p:cxnSp>
    </p:spTree>
    <p:extLst>
      <p:ext uri="{BB962C8B-B14F-4D97-AF65-F5344CB8AC3E}">
        <p14:creationId xmlns:p14="http://schemas.microsoft.com/office/powerpoint/2010/main" val="146332269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37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0"/>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5"/>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6"/>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12"/>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72" grpId="0"/>
      <p:bldP spid="2" grpId="0"/>
      <p:bldP spid="3" grpId="0"/>
      <p:bldP spid="4" grpId="0"/>
      <p:bldP spid="5" grpId="0"/>
      <p:bldP spid="6" grpId="0"/>
      <p:bldP spid="7" grpId="0"/>
      <p:bldP spid="8" grpId="0"/>
      <p:bldP spid="9" grpId="0"/>
      <p:bldP spid="10" grpId="0"/>
      <p:bldP spid="16" grpId="0" animBg="1"/>
      <p:bldP spid="1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Box 1">
            <a:extLst>
              <a:ext uri="{FF2B5EF4-FFF2-40B4-BE49-F238E27FC236}">
                <a16:creationId xmlns:a16="http://schemas.microsoft.com/office/drawing/2014/main" xmlns="" id="{6AD2163F-E5C2-E547-BBAD-58D9F2EC7C91}"/>
              </a:ext>
            </a:extLst>
          </p:cNvPr>
          <p:cNvSpPr txBox="1">
            <a:spLocks noChangeArrowheads="1"/>
          </p:cNvSpPr>
          <p:nvPr/>
        </p:nvSpPr>
        <p:spPr bwMode="auto">
          <a:xfrm>
            <a:off x="2194793" y="4802"/>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Section 2: Review</a:t>
            </a:r>
          </a:p>
        </p:txBody>
      </p:sp>
      <p:sp>
        <p:nvSpPr>
          <p:cNvPr id="15364" name="TextBox 1">
            <a:extLst>
              <a:ext uri="{FF2B5EF4-FFF2-40B4-BE49-F238E27FC236}">
                <a16:creationId xmlns:a16="http://schemas.microsoft.com/office/drawing/2014/main" xmlns="" id="{F84EC826-FF37-D74D-8488-4FFEF709F932}"/>
              </a:ext>
            </a:extLst>
          </p:cNvPr>
          <p:cNvSpPr txBox="1">
            <a:spLocks noChangeArrowheads="1"/>
          </p:cNvSpPr>
          <p:nvPr/>
        </p:nvSpPr>
        <p:spPr bwMode="auto">
          <a:xfrm>
            <a:off x="3647726" y="1088524"/>
            <a:ext cx="675039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en-US" sz="2400" dirty="0"/>
              <a:t>You have completed the </a:t>
            </a:r>
            <a:r>
              <a:rPr lang="en-US" altLang="en-US" sz="2400" b="1" dirty="0"/>
              <a:t>second Section.</a:t>
            </a:r>
          </a:p>
        </p:txBody>
      </p:sp>
      <p:sp>
        <p:nvSpPr>
          <p:cNvPr id="15365" name="TextBox 2">
            <a:extLst>
              <a:ext uri="{FF2B5EF4-FFF2-40B4-BE49-F238E27FC236}">
                <a16:creationId xmlns:a16="http://schemas.microsoft.com/office/drawing/2014/main" xmlns="" id="{4CE0686E-3F23-D449-A7D1-D3026C68C1D1}"/>
              </a:ext>
            </a:extLst>
          </p:cNvPr>
          <p:cNvSpPr txBox="1">
            <a:spLocks noChangeArrowheads="1"/>
          </p:cNvSpPr>
          <p:nvPr/>
        </p:nvSpPr>
        <p:spPr bwMode="auto">
          <a:xfrm>
            <a:off x="2769862" y="3260378"/>
            <a:ext cx="850612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en-US" sz="2400" dirty="0">
                <a:solidFill>
                  <a:srgbClr val="FFC000"/>
                </a:solidFill>
              </a:rPr>
              <a:t>If you need more examples and interactive practice, go here     </a:t>
            </a:r>
          </a:p>
        </p:txBody>
      </p:sp>
      <p:sp>
        <p:nvSpPr>
          <p:cNvPr id="2" name="TextBox 1">
            <a:extLst>
              <a:ext uri="{FF2B5EF4-FFF2-40B4-BE49-F238E27FC236}">
                <a16:creationId xmlns:a16="http://schemas.microsoft.com/office/drawing/2014/main" xmlns="" id="{22C5D992-01E3-0B4D-8B4D-59BB344B36DF}"/>
              </a:ext>
            </a:extLst>
          </p:cNvPr>
          <p:cNvSpPr txBox="1">
            <a:spLocks noChangeArrowheads="1"/>
          </p:cNvSpPr>
          <p:nvPr/>
        </p:nvSpPr>
        <p:spPr bwMode="auto">
          <a:xfrm>
            <a:off x="3134493" y="1967934"/>
            <a:ext cx="777686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en-US" sz="2400" dirty="0">
                <a:solidFill>
                  <a:srgbClr val="00B050"/>
                </a:solidFill>
              </a:rPr>
              <a:t>If you have completed and understood this section, </a:t>
            </a:r>
          </a:p>
          <a:p>
            <a:r>
              <a:rPr lang="en-US" altLang="en-US" sz="2400" dirty="0">
                <a:solidFill>
                  <a:srgbClr val="00B050"/>
                </a:solidFill>
              </a:rPr>
              <a:t>               continue onto to the </a:t>
            </a:r>
            <a:r>
              <a:rPr lang="en-US" altLang="en-US" sz="2400" b="1" dirty="0">
                <a:solidFill>
                  <a:srgbClr val="00B050"/>
                </a:solidFill>
              </a:rPr>
              <a:t>next Section</a:t>
            </a:r>
          </a:p>
        </p:txBody>
      </p:sp>
      <p:sp>
        <p:nvSpPr>
          <p:cNvPr id="3" name="TextBox 2">
            <a:extLst>
              <a:ext uri="{FF2B5EF4-FFF2-40B4-BE49-F238E27FC236}">
                <a16:creationId xmlns:a16="http://schemas.microsoft.com/office/drawing/2014/main" xmlns="" id="{0510F379-D1DE-224F-883E-C4D46216A211}"/>
              </a:ext>
            </a:extLst>
          </p:cNvPr>
          <p:cNvSpPr txBox="1">
            <a:spLocks noChangeArrowheads="1"/>
          </p:cNvSpPr>
          <p:nvPr/>
        </p:nvSpPr>
        <p:spPr bwMode="auto">
          <a:xfrm>
            <a:off x="4063838" y="4437112"/>
            <a:ext cx="6246341"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en-US" sz="2400" dirty="0"/>
              <a:t>You might also find it helpful to look at:</a:t>
            </a:r>
            <a:endParaRPr lang="en-US" altLang="en-US" sz="2400" b="1" dirty="0">
              <a:solidFill>
                <a:srgbClr val="FF0000"/>
              </a:solidFill>
            </a:endParaRPr>
          </a:p>
          <a:p>
            <a:endParaRPr lang="en-US" altLang="en-US" sz="2400" dirty="0">
              <a:solidFill>
                <a:srgbClr val="FF0000"/>
              </a:solidFill>
            </a:endParaRPr>
          </a:p>
          <a:p>
            <a:r>
              <a:rPr lang="en-US" altLang="en-US" sz="2400" b="1" dirty="0">
                <a:solidFill>
                  <a:srgbClr val="FF0000"/>
                </a:solidFill>
              </a:rPr>
              <a:t> Essential Information:</a:t>
            </a:r>
            <a:r>
              <a:rPr lang="en-US" altLang="en-US" sz="2400" dirty="0">
                <a:solidFill>
                  <a:srgbClr val="FF0000"/>
                </a:solidFill>
              </a:rPr>
              <a:t> press </a:t>
            </a:r>
            <a:r>
              <a:rPr lang="en-US" altLang="en-US" sz="2400" b="1" dirty="0">
                <a:solidFill>
                  <a:srgbClr val="FF0000"/>
                </a:solidFill>
              </a:rPr>
              <a:t>here</a:t>
            </a:r>
          </a:p>
        </p:txBody>
      </p:sp>
      <p:sp>
        <p:nvSpPr>
          <p:cNvPr id="8" name="TextBox 7">
            <a:extLst>
              <a:ext uri="{FF2B5EF4-FFF2-40B4-BE49-F238E27FC236}">
                <a16:creationId xmlns:a16="http://schemas.microsoft.com/office/drawing/2014/main" xmlns="" id="{72A0B650-646F-FF4D-AE21-AEBB88CE50AF}"/>
              </a:ext>
            </a:extLst>
          </p:cNvPr>
          <p:cNvSpPr txBox="1">
            <a:spLocks noChangeArrowheads="1"/>
          </p:cNvSpPr>
          <p:nvPr/>
        </p:nvSpPr>
        <p:spPr bwMode="auto">
          <a:xfrm>
            <a:off x="0" y="115888"/>
            <a:ext cx="2194793"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b="1" dirty="0">
                <a:solidFill>
                  <a:schemeClr val="bg1"/>
                </a:solidFill>
              </a:rPr>
              <a:t>UNIT:</a:t>
            </a:r>
          </a:p>
          <a:p>
            <a:pPr algn="ctr"/>
            <a:r>
              <a:rPr lang="en-US" altLang="en-US" b="1" dirty="0">
                <a:solidFill>
                  <a:schemeClr val="bg1"/>
                </a:solidFill>
              </a:rPr>
              <a:t>Linear</a:t>
            </a:r>
          </a:p>
          <a:p>
            <a:pPr algn="ctr"/>
            <a:r>
              <a:rPr lang="en-US" altLang="en-US" b="1" dirty="0">
                <a:solidFill>
                  <a:schemeClr val="bg1"/>
                </a:solidFill>
              </a:rPr>
              <a:t>Equations</a:t>
            </a:r>
          </a:p>
          <a:p>
            <a:pPr algn="ctr"/>
            <a:r>
              <a:rPr lang="en-US" altLang="en-US" b="1" dirty="0">
                <a:solidFill>
                  <a:schemeClr val="bg1"/>
                </a:solidFill>
              </a:rPr>
              <a:t>Section 2</a:t>
            </a:r>
          </a:p>
        </p:txBody>
      </p:sp>
    </p:spTree>
    <p:extLst>
      <p:ext uri="{BB962C8B-B14F-4D97-AF65-F5344CB8AC3E}">
        <p14:creationId xmlns:p14="http://schemas.microsoft.com/office/powerpoint/2010/main" val="42046198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5364">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36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5" grpId="0"/>
      <p:bldP spid="2" grpId="0"/>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Solving Quadratic Inequalities</a:t>
            </a:r>
          </a:p>
        </p:txBody>
      </p:sp>
      <p:sp>
        <p:nvSpPr>
          <p:cNvPr id="2" name="TextBox 1"/>
          <p:cNvSpPr txBox="1"/>
          <p:nvPr/>
        </p:nvSpPr>
        <p:spPr>
          <a:xfrm>
            <a:off x="6329363" y="8186738"/>
            <a:ext cx="184731" cy="400110"/>
          </a:xfrm>
          <a:prstGeom prst="rect">
            <a:avLst/>
          </a:prstGeom>
          <a:noFill/>
        </p:spPr>
        <p:txBody>
          <a:bodyPr wrap="none" rtlCol="0">
            <a:spAutoFit/>
          </a:bodyPr>
          <a:lstStyle/>
          <a:p>
            <a:endParaRPr lang="en-US" dirty="0"/>
          </a:p>
        </p:txBody>
      </p:sp>
      <p:sp>
        <p:nvSpPr>
          <p:cNvPr id="12" name="TextBox 7">
            <a:extLst>
              <a:ext uri="{FF2B5EF4-FFF2-40B4-BE49-F238E27FC236}">
                <a16:creationId xmlns:a16="http://schemas.microsoft.com/office/drawing/2014/main" xmlns="" id="{12F2733F-4CC5-EF4A-8BDF-00E1A6DDD5E3}"/>
              </a:ext>
            </a:extLst>
          </p:cNvPr>
          <p:cNvSpPr txBox="1">
            <a:spLocks noChangeArrowheads="1"/>
          </p:cNvSpPr>
          <p:nvPr/>
        </p:nvSpPr>
        <p:spPr bwMode="auto">
          <a:xfrm>
            <a:off x="0" y="115888"/>
            <a:ext cx="2207568"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b="1" dirty="0">
                <a:solidFill>
                  <a:schemeClr val="bg1"/>
                </a:solidFill>
              </a:rPr>
              <a:t>UNIT:</a:t>
            </a:r>
          </a:p>
          <a:p>
            <a:pPr algn="ctr"/>
            <a:r>
              <a:rPr lang="en-US" altLang="en-US" b="1" dirty="0">
                <a:solidFill>
                  <a:schemeClr val="bg1"/>
                </a:solidFill>
              </a:rPr>
              <a:t>Solving</a:t>
            </a:r>
          </a:p>
          <a:p>
            <a:pPr algn="ctr"/>
            <a:r>
              <a:rPr lang="en-US" altLang="en-US" b="1" dirty="0">
                <a:solidFill>
                  <a:schemeClr val="bg1"/>
                </a:solidFill>
              </a:rPr>
              <a:t>Inequalities</a:t>
            </a:r>
          </a:p>
          <a:p>
            <a:pPr algn="ctr"/>
            <a:r>
              <a:rPr lang="en-US" altLang="en-US" b="1" dirty="0">
                <a:solidFill>
                  <a:schemeClr val="bg1"/>
                </a:solidFill>
              </a:rPr>
              <a:t>Section 3</a:t>
            </a: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xmlns="" id="{F4199EBC-9C56-FB4A-9F69-D03DD349503F}"/>
                  </a:ext>
                </a:extLst>
              </p:cNvPr>
              <p:cNvSpPr txBox="1"/>
              <p:nvPr/>
            </p:nvSpPr>
            <p:spPr>
              <a:xfrm>
                <a:off x="2495600" y="897050"/>
                <a:ext cx="9014954" cy="461665"/>
              </a:xfrm>
              <a:prstGeom prst="rect">
                <a:avLst/>
              </a:prstGeom>
              <a:noFill/>
            </p:spPr>
            <p:txBody>
              <a:bodyPr wrap="square" rtlCol="0">
                <a:spAutoFit/>
              </a:bodyPr>
              <a:lstStyle/>
              <a:p>
                <a:r>
                  <a:rPr lang="en-US" sz="2400" dirty="0"/>
                  <a:t>We now consider how to solve inequalities that involve </a:t>
                </a:r>
                <a14:m>
                  <m:oMath xmlns:m="http://schemas.openxmlformats.org/officeDocument/2006/math">
                    <m:sSup>
                      <m:sSupPr>
                        <m:ctrlPr>
                          <a:rPr lang="en-US" sz="2400" i="1" smtClean="0">
                            <a:latin typeface="Cambria Math"/>
                          </a:rPr>
                        </m:ctrlPr>
                      </m:sSupPr>
                      <m:e>
                        <m:r>
                          <a:rPr lang="en-GB" sz="2400" b="0" i="1" smtClean="0">
                            <a:latin typeface="Cambria Math" panose="02040503050406030204" pitchFamily="18" charset="0"/>
                          </a:rPr>
                          <m:t>𝑥</m:t>
                        </m:r>
                      </m:e>
                      <m:sup>
                        <m:r>
                          <a:rPr lang="en-GB" sz="2400" b="0" i="1" smtClean="0">
                            <a:latin typeface="Cambria Math" panose="02040503050406030204" pitchFamily="18" charset="0"/>
                          </a:rPr>
                          <m:t>2</m:t>
                        </m:r>
                      </m:sup>
                    </m:sSup>
                  </m:oMath>
                </a14:m>
                <a:r>
                  <a:rPr lang="en-US" sz="2400" dirty="0"/>
                  <a:t> terms.</a:t>
                </a:r>
              </a:p>
            </p:txBody>
          </p:sp>
        </mc:Choice>
        <mc:Fallback xmlns="">
          <p:sp>
            <p:nvSpPr>
              <p:cNvPr id="3" name="TextBox 2">
                <a:extLst>
                  <a:ext uri="{FF2B5EF4-FFF2-40B4-BE49-F238E27FC236}">
                    <a16:creationId xmlns:a16="http://schemas.microsoft.com/office/drawing/2014/main" id="{F4199EBC-9C56-FB4A-9F69-D03DD349503F}"/>
                  </a:ext>
                </a:extLst>
              </p:cNvPr>
              <p:cNvSpPr txBox="1">
                <a:spLocks noRot="1" noChangeAspect="1" noMove="1" noResize="1" noEditPoints="1" noAdjustHandles="1" noChangeArrowheads="1" noChangeShapeType="1" noTextEdit="1"/>
              </p:cNvSpPr>
              <p:nvPr/>
            </p:nvSpPr>
            <p:spPr>
              <a:xfrm>
                <a:off x="2495600" y="897050"/>
                <a:ext cx="9014954" cy="461665"/>
              </a:xfrm>
              <a:prstGeom prst="rect">
                <a:avLst/>
              </a:prstGeom>
              <a:blipFill>
                <a:blip r:embed="rId3"/>
                <a:stretch>
                  <a:fillRect l="-986" t="-10811" b="-2702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xmlns="" id="{6494B71B-8F3A-CA4C-A892-B7A6D3894B05}"/>
                  </a:ext>
                </a:extLst>
              </p:cNvPr>
              <p:cNvSpPr txBox="1"/>
              <p:nvPr/>
            </p:nvSpPr>
            <p:spPr>
              <a:xfrm>
                <a:off x="2495600" y="1425086"/>
                <a:ext cx="8816269" cy="869469"/>
              </a:xfrm>
              <a:prstGeom prst="rect">
                <a:avLst/>
              </a:prstGeom>
              <a:noFill/>
            </p:spPr>
            <p:txBody>
              <a:bodyPr wrap="square" rtlCol="0">
                <a:spAutoFit/>
              </a:bodyPr>
              <a:lstStyle/>
              <a:p>
                <a:pPr>
                  <a:spcAft>
                    <a:spcPts val="300"/>
                  </a:spcAft>
                </a:pPr>
                <a:r>
                  <a:rPr lang="en-US" sz="2400" dirty="0"/>
                  <a:t>For example, the inequality  </a:t>
                </a:r>
                <a14:m>
                  <m:oMath xmlns:m="http://schemas.openxmlformats.org/officeDocument/2006/math">
                    <m:sSup>
                      <m:sSupPr>
                        <m:ctrlPr>
                          <a:rPr lang="en-US" sz="2400" i="1">
                            <a:latin typeface="Cambria Math"/>
                          </a:rPr>
                        </m:ctrlPr>
                      </m:sSupPr>
                      <m:e>
                        <m:r>
                          <a:rPr lang="en-GB" sz="2400" i="1">
                            <a:latin typeface="Cambria Math" panose="02040503050406030204" pitchFamily="18" charset="0"/>
                          </a:rPr>
                          <m:t>𝑥</m:t>
                        </m:r>
                      </m:e>
                      <m:sup>
                        <m:r>
                          <a:rPr lang="en-GB" sz="2400" i="1">
                            <a:latin typeface="Cambria Math" panose="02040503050406030204" pitchFamily="18" charset="0"/>
                          </a:rPr>
                          <m:t>2</m:t>
                        </m:r>
                      </m:sup>
                    </m:sSup>
                  </m:oMath>
                </a14:m>
                <a:r>
                  <a:rPr lang="en-US" sz="2400" dirty="0"/>
                  <a:t> &lt; 9 is satisfied by any number</a:t>
                </a:r>
              </a:p>
              <a:p>
                <a:pPr>
                  <a:spcAft>
                    <a:spcPts val="300"/>
                  </a:spcAft>
                </a:pPr>
                <a:r>
                  <a:rPr lang="en-US" sz="2400" dirty="0"/>
                  <a:t>between </a:t>
                </a:r>
                <a14:m>
                  <m:oMath xmlns:m="http://schemas.openxmlformats.org/officeDocument/2006/math">
                    <m:r>
                      <a:rPr lang="en-GB" sz="2400" b="0" i="1" smtClean="0">
                        <a:latin typeface="Cambria Math" panose="02040503050406030204" pitchFamily="18" charset="0"/>
                      </a:rPr>
                      <m:t>−3 </m:t>
                    </m:r>
                    <m:r>
                      <m:rPr>
                        <m:sty m:val="p"/>
                      </m:rPr>
                      <a:rPr lang="en-GB" sz="2400" b="0" i="0" smtClean="0">
                        <a:latin typeface="Cambria Math" panose="02040503050406030204" pitchFamily="18" charset="0"/>
                      </a:rPr>
                      <m:t>and</m:t>
                    </m:r>
                    <m:r>
                      <a:rPr lang="en-GB" sz="2400" b="0" i="1" smtClean="0">
                        <a:latin typeface="Cambria Math" panose="02040503050406030204" pitchFamily="18" charset="0"/>
                      </a:rPr>
                      <m:t> 3</m:t>
                    </m:r>
                  </m:oMath>
                </a14:m>
                <a:r>
                  <a:rPr lang="en-US" sz="2400" dirty="0"/>
                  <a:t> as shown below on the number line.</a:t>
                </a:r>
              </a:p>
            </p:txBody>
          </p:sp>
        </mc:Choice>
        <mc:Fallback xmlns="">
          <p:sp>
            <p:nvSpPr>
              <p:cNvPr id="4" name="TextBox 3">
                <a:extLst>
                  <a:ext uri="{FF2B5EF4-FFF2-40B4-BE49-F238E27FC236}">
                    <a16:creationId xmlns:a16="http://schemas.microsoft.com/office/drawing/2014/main" id="{6494B71B-8F3A-CA4C-A892-B7A6D3894B05}"/>
                  </a:ext>
                </a:extLst>
              </p:cNvPr>
              <p:cNvSpPr txBox="1">
                <a:spLocks noRot="1" noChangeAspect="1" noMove="1" noResize="1" noEditPoints="1" noAdjustHandles="1" noChangeArrowheads="1" noChangeShapeType="1" noTextEdit="1"/>
              </p:cNvSpPr>
              <p:nvPr/>
            </p:nvSpPr>
            <p:spPr>
              <a:xfrm>
                <a:off x="2495600" y="1425086"/>
                <a:ext cx="8816269" cy="869469"/>
              </a:xfrm>
              <a:prstGeom prst="rect">
                <a:avLst/>
              </a:prstGeom>
              <a:blipFill>
                <a:blip r:embed="rId4"/>
                <a:stretch>
                  <a:fillRect l="-1007" t="-4286" b="-12857"/>
                </a:stretch>
              </a:blipFill>
            </p:spPr>
            <p:txBody>
              <a:bodyPr/>
              <a:lstStyle/>
              <a:p>
                <a:r>
                  <a:rPr lang="en-US">
                    <a:noFill/>
                  </a:rPr>
                  <a:t> </a:t>
                </a:r>
              </a:p>
            </p:txBody>
          </p:sp>
        </mc:Fallback>
      </mc:AlternateContent>
      <p:pic>
        <p:nvPicPr>
          <p:cNvPr id="6" name="Picture 5">
            <a:extLst>
              <a:ext uri="{FF2B5EF4-FFF2-40B4-BE49-F238E27FC236}">
                <a16:creationId xmlns:a16="http://schemas.microsoft.com/office/drawing/2014/main" xmlns="" id="{86058409-B570-1C43-9DBB-601453BB59C9}"/>
              </a:ext>
            </a:extLst>
          </p:cNvPr>
          <p:cNvPicPr>
            <a:picLocks noChangeAspect="1"/>
          </p:cNvPicPr>
          <p:nvPr/>
        </p:nvPicPr>
        <p:blipFill>
          <a:blip r:embed="rId5"/>
          <a:stretch>
            <a:fillRect/>
          </a:stretch>
        </p:blipFill>
        <p:spPr>
          <a:xfrm>
            <a:off x="3424817" y="3012795"/>
            <a:ext cx="6957833" cy="1167501"/>
          </a:xfrm>
          <a:prstGeom prst="rect">
            <a:avLst/>
          </a:prstGeom>
        </p:spPr>
      </p:pic>
      <p:sp>
        <p:nvSpPr>
          <p:cNvPr id="13" name="Oval 12">
            <a:extLst>
              <a:ext uri="{FF2B5EF4-FFF2-40B4-BE49-F238E27FC236}">
                <a16:creationId xmlns:a16="http://schemas.microsoft.com/office/drawing/2014/main" xmlns="" id="{1AA6051B-DEF6-0549-9DE2-80E271693B24}"/>
              </a:ext>
            </a:extLst>
          </p:cNvPr>
          <p:cNvSpPr/>
          <p:nvPr/>
        </p:nvSpPr>
        <p:spPr bwMode="auto">
          <a:xfrm>
            <a:off x="3719736" y="2996952"/>
            <a:ext cx="216024" cy="216024"/>
          </a:xfrm>
          <a:prstGeom prst="ellipse">
            <a:avLst/>
          </a:prstGeom>
          <a:noFill/>
          <a:ln w="381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dirty="0">
              <a:ln>
                <a:noFill/>
              </a:ln>
              <a:effectLst/>
              <a:latin typeface="Arial" charset="0"/>
              <a:ea typeface="ＭＳ Ｐゴシック" charset="0"/>
            </a:endParaRPr>
          </a:p>
        </p:txBody>
      </p:sp>
      <p:sp>
        <p:nvSpPr>
          <p:cNvPr id="14" name="Oval 13">
            <a:extLst>
              <a:ext uri="{FF2B5EF4-FFF2-40B4-BE49-F238E27FC236}">
                <a16:creationId xmlns:a16="http://schemas.microsoft.com/office/drawing/2014/main" xmlns="" id="{671A9395-FC05-8C42-AEB6-1EC8EDE893D4}"/>
              </a:ext>
            </a:extLst>
          </p:cNvPr>
          <p:cNvSpPr/>
          <p:nvPr/>
        </p:nvSpPr>
        <p:spPr bwMode="auto">
          <a:xfrm>
            <a:off x="9659888" y="2970288"/>
            <a:ext cx="216024" cy="216024"/>
          </a:xfrm>
          <a:prstGeom prst="ellipse">
            <a:avLst/>
          </a:prstGeom>
          <a:noFill/>
          <a:ln w="381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dirty="0">
              <a:ln>
                <a:noFill/>
              </a:ln>
              <a:effectLst/>
              <a:latin typeface="Arial" charset="0"/>
              <a:ea typeface="ＭＳ Ｐゴシック" charset="0"/>
            </a:endParaRPr>
          </a:p>
        </p:txBody>
      </p:sp>
      <p:cxnSp>
        <p:nvCxnSpPr>
          <p:cNvPr id="16" name="Straight Arrow Connector 15">
            <a:extLst>
              <a:ext uri="{FF2B5EF4-FFF2-40B4-BE49-F238E27FC236}">
                <a16:creationId xmlns:a16="http://schemas.microsoft.com/office/drawing/2014/main" xmlns="" id="{FBFB7E6E-356D-B443-BBD2-FC92382D3E11}"/>
              </a:ext>
            </a:extLst>
          </p:cNvPr>
          <p:cNvCxnSpPr/>
          <p:nvPr/>
        </p:nvCxnSpPr>
        <p:spPr bwMode="auto">
          <a:xfrm>
            <a:off x="9767900" y="3441948"/>
            <a:ext cx="614750" cy="0"/>
          </a:xfrm>
          <a:prstGeom prst="straightConnector1">
            <a:avLst/>
          </a:prstGeom>
          <a:solidFill>
            <a:srgbClr val="00B8FF"/>
          </a:solidFill>
          <a:ln w="28575" cap="flat" cmpd="sng" algn="ctr">
            <a:solidFill>
              <a:schemeClr val="tx1"/>
            </a:solidFill>
            <a:prstDash val="solid"/>
            <a:round/>
            <a:headEnd type="none" w="med" len="med"/>
            <a:tailEnd type="triangle"/>
          </a:ln>
          <a:effectLst/>
        </p:spPr>
      </p:cxnSp>
      <p:cxnSp>
        <p:nvCxnSpPr>
          <p:cNvPr id="18" name="Straight Connector 17">
            <a:extLst>
              <a:ext uri="{FF2B5EF4-FFF2-40B4-BE49-F238E27FC236}">
                <a16:creationId xmlns:a16="http://schemas.microsoft.com/office/drawing/2014/main" xmlns="" id="{61AD5E2C-4F58-684A-9FB8-320F7D03351C}"/>
              </a:ext>
            </a:extLst>
          </p:cNvPr>
          <p:cNvCxnSpPr>
            <a:cxnSpLocks/>
          </p:cNvCxnSpPr>
          <p:nvPr/>
        </p:nvCxnSpPr>
        <p:spPr bwMode="auto">
          <a:xfrm>
            <a:off x="3935760" y="3104964"/>
            <a:ext cx="5724128" cy="0"/>
          </a:xfrm>
          <a:prstGeom prst="line">
            <a:avLst/>
          </a:prstGeom>
          <a:solidFill>
            <a:srgbClr val="00B8FF"/>
          </a:solidFill>
          <a:ln w="38100" cap="flat" cmpd="sng" algn="ctr">
            <a:solidFill>
              <a:schemeClr val="tx1"/>
            </a:solidFill>
            <a:prstDash val="solid"/>
            <a:round/>
            <a:headEnd type="none" w="med" len="med"/>
            <a:tailEnd type="none" w="med" len="med"/>
          </a:ln>
          <a:effectLst/>
        </p:spPr>
      </p:cxnSp>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xmlns="" id="{4E570F6A-8D92-BE48-947E-C993EDEBF1C6}"/>
                  </a:ext>
                </a:extLst>
              </p:cNvPr>
              <p:cNvSpPr txBox="1"/>
              <p:nvPr/>
            </p:nvSpPr>
            <p:spPr>
              <a:xfrm>
                <a:off x="5303912" y="2548211"/>
                <a:ext cx="2880320"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2400" b="0" i="1" smtClean="0">
                          <a:latin typeface="Cambria Math" panose="02040503050406030204" pitchFamily="18" charset="0"/>
                        </a:rPr>
                        <m:t>−3&lt;</m:t>
                      </m:r>
                      <m:r>
                        <a:rPr lang="en-GB" sz="2400" b="0" i="1" smtClean="0">
                          <a:latin typeface="Cambria Math" panose="02040503050406030204" pitchFamily="18" charset="0"/>
                        </a:rPr>
                        <m:t>𝑥</m:t>
                      </m:r>
                      <m:r>
                        <a:rPr lang="en-GB" sz="2400" b="0" i="1" smtClean="0">
                          <a:latin typeface="Cambria Math" panose="02040503050406030204" pitchFamily="18" charset="0"/>
                        </a:rPr>
                        <m:t>&lt;3</m:t>
                      </m:r>
                    </m:oMath>
                  </m:oMathPara>
                </a14:m>
                <a:endParaRPr lang="en-US" sz="2400" dirty="0"/>
              </a:p>
            </p:txBody>
          </p:sp>
        </mc:Choice>
        <mc:Fallback xmlns="">
          <p:sp>
            <p:nvSpPr>
              <p:cNvPr id="20" name="TextBox 19">
                <a:extLst>
                  <a:ext uri="{FF2B5EF4-FFF2-40B4-BE49-F238E27FC236}">
                    <a16:creationId xmlns:a16="http://schemas.microsoft.com/office/drawing/2014/main" id="{4E570F6A-8D92-BE48-947E-C993EDEBF1C6}"/>
                  </a:ext>
                </a:extLst>
              </p:cNvPr>
              <p:cNvSpPr txBox="1">
                <a:spLocks noRot="1" noChangeAspect="1" noMove="1" noResize="1" noEditPoints="1" noAdjustHandles="1" noChangeArrowheads="1" noChangeShapeType="1" noTextEdit="1"/>
              </p:cNvSpPr>
              <p:nvPr/>
            </p:nvSpPr>
            <p:spPr>
              <a:xfrm>
                <a:off x="5303912" y="2548211"/>
                <a:ext cx="2880320" cy="461665"/>
              </a:xfrm>
              <a:prstGeom prst="rect">
                <a:avLst/>
              </a:prstGeom>
              <a:blipFill>
                <a:blip r:embed="rId6"/>
                <a:stretch>
                  <a:fillRect/>
                </a:stretch>
              </a:blipFill>
            </p:spPr>
            <p:txBody>
              <a:bodyPr/>
              <a:lstStyle/>
              <a:p>
                <a:r>
                  <a:rPr lang="en-US">
                    <a:noFill/>
                  </a:rPr>
                  <a:t> </a:t>
                </a:r>
              </a:p>
            </p:txBody>
          </p:sp>
        </mc:Fallback>
      </mc:AlternateContent>
      <p:sp>
        <p:nvSpPr>
          <p:cNvPr id="21" name="TextBox 20">
            <a:extLst>
              <a:ext uri="{FF2B5EF4-FFF2-40B4-BE49-F238E27FC236}">
                <a16:creationId xmlns:a16="http://schemas.microsoft.com/office/drawing/2014/main" xmlns="" id="{038E7CEC-7FE3-7C4E-8392-B19D48087AF9}"/>
              </a:ext>
            </a:extLst>
          </p:cNvPr>
          <p:cNvSpPr txBox="1"/>
          <p:nvPr/>
        </p:nvSpPr>
        <p:spPr>
          <a:xfrm>
            <a:off x="5867524" y="2521547"/>
            <a:ext cx="1872208" cy="448741"/>
          </a:xfrm>
          <a:prstGeom prst="rect">
            <a:avLst/>
          </a:prstGeom>
          <a:noFill/>
          <a:ln w="12700">
            <a:solidFill>
              <a:schemeClr val="tx1"/>
            </a:solidFill>
          </a:ln>
        </p:spPr>
        <p:txBody>
          <a:bodyPr wrap="square" rtlCol="0">
            <a:spAutoFit/>
          </a:bodyPr>
          <a:lstStyle/>
          <a:p>
            <a:endParaRPr lang="en-US" dirty="0"/>
          </a:p>
        </p:txBody>
      </p:sp>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xmlns="" id="{D5C1AF99-CEA8-A44A-A77E-36BD67ABACCA}"/>
                  </a:ext>
                </a:extLst>
              </p:cNvPr>
              <p:cNvSpPr txBox="1"/>
              <p:nvPr/>
            </p:nvSpPr>
            <p:spPr>
              <a:xfrm>
                <a:off x="2483272" y="4191983"/>
                <a:ext cx="9361040" cy="830997"/>
              </a:xfrm>
              <a:prstGeom prst="rect">
                <a:avLst/>
              </a:prstGeom>
              <a:noFill/>
            </p:spPr>
            <p:txBody>
              <a:bodyPr wrap="square" rtlCol="0">
                <a:spAutoFit/>
              </a:bodyPr>
              <a:lstStyle/>
              <a:p>
                <a:r>
                  <a:rPr lang="en-US" sz="2400" dirty="0"/>
                  <a:t>Note that if the inequality had been </a:t>
                </a:r>
                <a14:m>
                  <m:oMath xmlns:m="http://schemas.openxmlformats.org/officeDocument/2006/math">
                    <m:sSup>
                      <m:sSupPr>
                        <m:ctrlPr>
                          <a:rPr lang="en-US" sz="2400" i="1">
                            <a:latin typeface="Cambria Math"/>
                          </a:rPr>
                        </m:ctrlPr>
                      </m:sSupPr>
                      <m:e>
                        <m:r>
                          <a:rPr lang="en-GB" sz="2400" b="0" i="1" smtClean="0">
                            <a:latin typeface="Cambria Math" panose="02040503050406030204" pitchFamily="18" charset="0"/>
                          </a:rPr>
                          <m:t> </m:t>
                        </m:r>
                        <m:r>
                          <a:rPr lang="en-GB" sz="2400" i="1">
                            <a:latin typeface="Cambria Math" panose="02040503050406030204" pitchFamily="18" charset="0"/>
                          </a:rPr>
                          <m:t>𝑥</m:t>
                        </m:r>
                      </m:e>
                      <m:sup>
                        <m:r>
                          <a:rPr lang="en-GB" sz="2400" i="1">
                            <a:latin typeface="Cambria Math" panose="02040503050406030204" pitchFamily="18" charset="0"/>
                          </a:rPr>
                          <m:t>2</m:t>
                        </m:r>
                      </m:sup>
                    </m:sSup>
                  </m:oMath>
                </a14:m>
                <a:r>
                  <a:rPr lang="en-US" sz="2400" dirty="0"/>
                  <a:t> &gt; 9 then </a:t>
                </a:r>
                <a14:m>
                  <m:oMath xmlns:m="http://schemas.openxmlformats.org/officeDocument/2006/math">
                    <m:r>
                      <a:rPr lang="en-GB" sz="2400" i="1">
                        <a:latin typeface="Cambria Math" panose="02040503050406030204" pitchFamily="18" charset="0"/>
                      </a:rPr>
                      <m:t>𝑥</m:t>
                    </m:r>
                    <m:r>
                      <a:rPr lang="en-GB" sz="2400" b="0" i="1" smtClean="0">
                        <a:latin typeface="Cambria Math" panose="02040503050406030204" pitchFamily="18" charset="0"/>
                      </a:rPr>
                      <m:t> </m:t>
                    </m:r>
                    <m:r>
                      <m:rPr>
                        <m:sty m:val="p"/>
                      </m:rPr>
                      <a:rPr lang="en-GB" sz="2400" b="0" i="0" smtClean="0">
                        <a:latin typeface="Cambria Math" panose="02040503050406030204" pitchFamily="18" charset="0"/>
                      </a:rPr>
                      <m:t>would</m:t>
                    </m:r>
                    <m:r>
                      <a:rPr lang="en-GB" sz="2400" b="0" i="0" smtClean="0">
                        <a:latin typeface="Cambria Math" panose="02040503050406030204" pitchFamily="18" charset="0"/>
                      </a:rPr>
                      <m:t> </m:t>
                    </m:r>
                    <m:r>
                      <m:rPr>
                        <m:sty m:val="p"/>
                      </m:rPr>
                      <a:rPr lang="en-GB" sz="2400" b="0" i="0" smtClean="0">
                        <a:latin typeface="Cambria Math" panose="02040503050406030204" pitchFamily="18" charset="0"/>
                      </a:rPr>
                      <m:t>be</m:t>
                    </m:r>
                  </m:oMath>
                </a14:m>
                <a:r>
                  <a:rPr lang="en-US" sz="2400" dirty="0">
                    <a:latin typeface="+mj-lt"/>
                  </a:rPr>
                  <a:t> greater than 3 or less than </a:t>
                </a:r>
                <a14:m>
                  <m:oMath xmlns:m="http://schemas.openxmlformats.org/officeDocument/2006/math">
                    <m:r>
                      <a:rPr lang="en-GB" sz="2400" b="0" i="1" smtClean="0">
                        <a:latin typeface="Cambria Math" panose="02040503050406030204" pitchFamily="18" charset="0"/>
                      </a:rPr>
                      <m:t>−3;</m:t>
                    </m:r>
                    <m:r>
                      <m:rPr>
                        <m:sty m:val="p"/>
                      </m:rPr>
                      <a:rPr lang="en-GB" sz="2400" b="0" i="0" smtClean="0">
                        <a:latin typeface="Cambria Math" panose="02040503050406030204" pitchFamily="18" charset="0"/>
                      </a:rPr>
                      <m:t>that</m:t>
                    </m:r>
                    <m:r>
                      <a:rPr lang="en-GB" sz="2400" b="0" i="0" smtClean="0">
                        <a:latin typeface="Cambria Math" panose="02040503050406030204" pitchFamily="18" charset="0"/>
                      </a:rPr>
                      <m:t> </m:t>
                    </m:r>
                    <m:r>
                      <m:rPr>
                        <m:sty m:val="p"/>
                      </m:rPr>
                      <a:rPr lang="en-GB" sz="2400" b="0" i="0" smtClean="0">
                        <a:latin typeface="Cambria Math" panose="02040503050406030204" pitchFamily="18" charset="0"/>
                      </a:rPr>
                      <m:t>is</m:t>
                    </m:r>
                    <m:r>
                      <a:rPr lang="en-GB" sz="2400" b="0" i="0" smtClean="0">
                        <a:latin typeface="Cambria Math" panose="02040503050406030204" pitchFamily="18" charset="0"/>
                      </a:rPr>
                      <m:t> </m:t>
                    </m:r>
                    <m:r>
                      <a:rPr lang="en-GB" sz="2400" b="0" i="1" smtClean="0">
                        <a:latin typeface="Cambria Math" panose="02040503050406030204" pitchFamily="18" charset="0"/>
                      </a:rPr>
                      <m:t>𝑥</m:t>
                    </m:r>
                    <m:r>
                      <a:rPr lang="en-GB" sz="2400" b="0" i="1" smtClean="0">
                        <a:latin typeface="Cambria Math" panose="02040503050406030204" pitchFamily="18" charset="0"/>
                      </a:rPr>
                      <m:t>&gt;3 </m:t>
                    </m:r>
                    <m:r>
                      <m:rPr>
                        <m:sty m:val="p"/>
                      </m:rPr>
                      <a:rPr lang="en-GB" sz="2400" b="0" i="0" smtClean="0">
                        <a:latin typeface="Cambria Math" panose="02040503050406030204" pitchFamily="18" charset="0"/>
                      </a:rPr>
                      <m:t>or</m:t>
                    </m:r>
                    <m:r>
                      <a:rPr lang="en-GB" sz="2400" b="0" i="1" smtClean="0">
                        <a:latin typeface="Cambria Math" panose="02040503050406030204" pitchFamily="18" charset="0"/>
                      </a:rPr>
                      <m:t> </m:t>
                    </m:r>
                    <m:r>
                      <a:rPr lang="en-GB" sz="2400" b="0" i="1" smtClean="0">
                        <a:latin typeface="Cambria Math" panose="02040503050406030204" pitchFamily="18" charset="0"/>
                      </a:rPr>
                      <m:t>𝑥</m:t>
                    </m:r>
                    <m:r>
                      <a:rPr lang="en-GB" sz="2400" b="0" i="1" smtClean="0">
                        <a:latin typeface="Cambria Math" panose="02040503050406030204" pitchFamily="18" charset="0"/>
                      </a:rPr>
                      <m:t>&lt;−3 </m:t>
                    </m:r>
                    <m:r>
                      <m:rPr>
                        <m:sty m:val="p"/>
                      </m:rPr>
                      <a:rPr lang="en-GB" sz="2400" b="0" i="0" smtClean="0">
                        <a:latin typeface="Cambria Math" panose="02040503050406030204" pitchFamily="18" charset="0"/>
                      </a:rPr>
                      <m:t>as</m:t>
                    </m:r>
                    <m:r>
                      <a:rPr lang="en-GB" sz="2400" b="0" i="0" smtClean="0">
                        <a:latin typeface="Cambria Math" panose="02040503050406030204" pitchFamily="18" charset="0"/>
                      </a:rPr>
                      <m:t> </m:t>
                    </m:r>
                    <m:r>
                      <m:rPr>
                        <m:sty m:val="p"/>
                      </m:rPr>
                      <a:rPr lang="en-GB" sz="2400" b="0" i="0" smtClean="0">
                        <a:latin typeface="Cambria Math" panose="02040503050406030204" pitchFamily="18" charset="0"/>
                      </a:rPr>
                      <m:t>shown</m:t>
                    </m:r>
                    <m:r>
                      <a:rPr lang="en-GB" sz="2400" b="0" i="0" smtClean="0">
                        <a:latin typeface="Cambria Math" panose="02040503050406030204" pitchFamily="18" charset="0"/>
                      </a:rPr>
                      <m:t> </m:t>
                    </m:r>
                    <m:r>
                      <m:rPr>
                        <m:sty m:val="p"/>
                      </m:rPr>
                      <a:rPr lang="en-GB" sz="2400" b="0" i="0" smtClean="0">
                        <a:latin typeface="Cambria Math" panose="02040503050406030204" pitchFamily="18" charset="0"/>
                      </a:rPr>
                      <m:t>below</m:t>
                    </m:r>
                    <m:r>
                      <a:rPr lang="en-GB" sz="2400" b="0" i="0" smtClean="0">
                        <a:latin typeface="Cambria Math" panose="02040503050406030204" pitchFamily="18" charset="0"/>
                      </a:rPr>
                      <m:t>.</m:t>
                    </m:r>
                  </m:oMath>
                </a14:m>
                <a:endParaRPr lang="en-US" sz="2400" dirty="0">
                  <a:latin typeface="+mj-lt"/>
                </a:endParaRPr>
              </a:p>
            </p:txBody>
          </p:sp>
        </mc:Choice>
        <mc:Fallback xmlns="">
          <p:sp>
            <p:nvSpPr>
              <p:cNvPr id="22" name="TextBox 21">
                <a:extLst>
                  <a:ext uri="{FF2B5EF4-FFF2-40B4-BE49-F238E27FC236}">
                    <a16:creationId xmlns:a16="http://schemas.microsoft.com/office/drawing/2014/main" id="{D5C1AF99-CEA8-A44A-A77E-36BD67ABACCA}"/>
                  </a:ext>
                </a:extLst>
              </p:cNvPr>
              <p:cNvSpPr txBox="1">
                <a:spLocks noRot="1" noChangeAspect="1" noMove="1" noResize="1" noEditPoints="1" noAdjustHandles="1" noChangeArrowheads="1" noChangeShapeType="1" noTextEdit="1"/>
              </p:cNvSpPr>
              <p:nvPr/>
            </p:nvSpPr>
            <p:spPr>
              <a:xfrm>
                <a:off x="2483272" y="4191983"/>
                <a:ext cx="9361040" cy="830997"/>
              </a:xfrm>
              <a:prstGeom prst="rect">
                <a:avLst/>
              </a:prstGeom>
              <a:blipFill>
                <a:blip r:embed="rId7"/>
                <a:stretch>
                  <a:fillRect l="-949" t="-4478" b="-13433"/>
                </a:stretch>
              </a:blipFill>
            </p:spPr>
            <p:txBody>
              <a:bodyPr/>
              <a:lstStyle/>
              <a:p>
                <a:r>
                  <a:rPr lang="en-US">
                    <a:noFill/>
                  </a:rPr>
                  <a:t> </a:t>
                </a:r>
              </a:p>
            </p:txBody>
          </p:sp>
        </mc:Fallback>
      </mc:AlternateContent>
      <p:pic>
        <p:nvPicPr>
          <p:cNvPr id="25" name="Picture 24">
            <a:extLst>
              <a:ext uri="{FF2B5EF4-FFF2-40B4-BE49-F238E27FC236}">
                <a16:creationId xmlns:a16="http://schemas.microsoft.com/office/drawing/2014/main" xmlns="" id="{8180B5AB-BEB6-FF43-A87E-C1C84316B921}"/>
              </a:ext>
            </a:extLst>
          </p:cNvPr>
          <p:cNvPicPr>
            <a:picLocks noChangeAspect="1"/>
          </p:cNvPicPr>
          <p:nvPr/>
        </p:nvPicPr>
        <p:blipFill>
          <a:blip r:embed="rId5"/>
          <a:stretch>
            <a:fillRect/>
          </a:stretch>
        </p:blipFill>
        <p:spPr>
          <a:xfrm>
            <a:off x="3446402" y="5493973"/>
            <a:ext cx="6957833" cy="1167501"/>
          </a:xfrm>
          <a:prstGeom prst="rect">
            <a:avLst/>
          </a:prstGeom>
        </p:spPr>
      </p:pic>
      <p:sp>
        <p:nvSpPr>
          <p:cNvPr id="26" name="Oval 25">
            <a:extLst>
              <a:ext uri="{FF2B5EF4-FFF2-40B4-BE49-F238E27FC236}">
                <a16:creationId xmlns:a16="http://schemas.microsoft.com/office/drawing/2014/main" xmlns="" id="{A83687E5-98ED-5743-B8F7-48A81F12BBCD}"/>
              </a:ext>
            </a:extLst>
          </p:cNvPr>
          <p:cNvSpPr/>
          <p:nvPr/>
        </p:nvSpPr>
        <p:spPr bwMode="auto">
          <a:xfrm>
            <a:off x="3719736" y="5480222"/>
            <a:ext cx="216024" cy="216024"/>
          </a:xfrm>
          <a:prstGeom prst="ellipse">
            <a:avLst/>
          </a:prstGeom>
          <a:noFill/>
          <a:ln w="381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dirty="0">
              <a:ln>
                <a:noFill/>
              </a:ln>
              <a:effectLst/>
              <a:latin typeface="Arial" charset="0"/>
              <a:ea typeface="ＭＳ Ｐゴシック" charset="0"/>
            </a:endParaRPr>
          </a:p>
        </p:txBody>
      </p:sp>
      <p:sp>
        <p:nvSpPr>
          <p:cNvPr id="27" name="Oval 26">
            <a:extLst>
              <a:ext uri="{FF2B5EF4-FFF2-40B4-BE49-F238E27FC236}">
                <a16:creationId xmlns:a16="http://schemas.microsoft.com/office/drawing/2014/main" xmlns="" id="{222A136B-B251-D248-9A01-C574765C2FB9}"/>
              </a:ext>
            </a:extLst>
          </p:cNvPr>
          <p:cNvSpPr/>
          <p:nvPr/>
        </p:nvSpPr>
        <p:spPr bwMode="auto">
          <a:xfrm flipH="1">
            <a:off x="9659888" y="5483311"/>
            <a:ext cx="216024" cy="243693"/>
          </a:xfrm>
          <a:prstGeom prst="ellipse">
            <a:avLst/>
          </a:prstGeom>
          <a:noFill/>
          <a:ln w="381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dirty="0">
              <a:ln>
                <a:noFill/>
              </a:ln>
              <a:effectLst/>
              <a:latin typeface="Arial" charset="0"/>
              <a:ea typeface="ＭＳ Ｐゴシック" charset="0"/>
            </a:endParaRPr>
          </a:p>
        </p:txBody>
      </p:sp>
      <p:cxnSp>
        <p:nvCxnSpPr>
          <p:cNvPr id="28" name="Straight Arrow Connector 27">
            <a:extLst>
              <a:ext uri="{FF2B5EF4-FFF2-40B4-BE49-F238E27FC236}">
                <a16:creationId xmlns:a16="http://schemas.microsoft.com/office/drawing/2014/main" xmlns="" id="{B721E326-648F-3B4E-BEA0-6B885417F2B8}"/>
              </a:ext>
            </a:extLst>
          </p:cNvPr>
          <p:cNvCxnSpPr>
            <a:stCxn id="27" idx="2"/>
          </p:cNvCxnSpPr>
          <p:nvPr/>
        </p:nvCxnSpPr>
        <p:spPr bwMode="auto">
          <a:xfrm flipV="1">
            <a:off x="9875912" y="5605157"/>
            <a:ext cx="506738" cy="1"/>
          </a:xfrm>
          <a:prstGeom prst="straightConnector1">
            <a:avLst/>
          </a:prstGeom>
          <a:solidFill>
            <a:srgbClr val="00B8FF"/>
          </a:solidFill>
          <a:ln w="38100" cap="flat" cmpd="sng" algn="ctr">
            <a:solidFill>
              <a:schemeClr val="tx1"/>
            </a:solidFill>
            <a:prstDash val="solid"/>
            <a:round/>
            <a:headEnd type="none" w="med" len="med"/>
            <a:tailEnd type="triangle"/>
          </a:ln>
          <a:effectLst/>
        </p:spPr>
      </p:cxnSp>
      <p:cxnSp>
        <p:nvCxnSpPr>
          <p:cNvPr id="30" name="Straight Arrow Connector 29">
            <a:extLst>
              <a:ext uri="{FF2B5EF4-FFF2-40B4-BE49-F238E27FC236}">
                <a16:creationId xmlns:a16="http://schemas.microsoft.com/office/drawing/2014/main" xmlns="" id="{339D393B-7BC5-7B47-AC24-7E2CB910AA27}"/>
              </a:ext>
            </a:extLst>
          </p:cNvPr>
          <p:cNvCxnSpPr>
            <a:stCxn id="26" idx="2"/>
          </p:cNvCxnSpPr>
          <p:nvPr/>
        </p:nvCxnSpPr>
        <p:spPr bwMode="auto">
          <a:xfrm flipH="1">
            <a:off x="3424817" y="5588234"/>
            <a:ext cx="294919" cy="0"/>
          </a:xfrm>
          <a:prstGeom prst="straightConnector1">
            <a:avLst/>
          </a:prstGeom>
          <a:solidFill>
            <a:srgbClr val="00B8FF"/>
          </a:solidFill>
          <a:ln w="38100" cap="flat" cmpd="sng" algn="ctr">
            <a:solidFill>
              <a:schemeClr val="tx1"/>
            </a:solidFill>
            <a:prstDash val="solid"/>
            <a:round/>
            <a:headEnd type="none" w="med" len="med"/>
            <a:tailEnd type="triangle"/>
          </a:ln>
          <a:effectLst/>
        </p:spPr>
      </p:cxnSp>
      <p:cxnSp>
        <p:nvCxnSpPr>
          <p:cNvPr id="32" name="Straight Arrow Connector 31">
            <a:extLst>
              <a:ext uri="{FF2B5EF4-FFF2-40B4-BE49-F238E27FC236}">
                <a16:creationId xmlns:a16="http://schemas.microsoft.com/office/drawing/2014/main" xmlns="" id="{7A92AA8D-8B3E-404D-A653-E34678BE16CC}"/>
              </a:ext>
            </a:extLst>
          </p:cNvPr>
          <p:cNvCxnSpPr/>
          <p:nvPr/>
        </p:nvCxnSpPr>
        <p:spPr bwMode="auto">
          <a:xfrm>
            <a:off x="9767900" y="5904669"/>
            <a:ext cx="614750" cy="0"/>
          </a:xfrm>
          <a:prstGeom prst="straightConnector1">
            <a:avLst/>
          </a:prstGeom>
          <a:solidFill>
            <a:srgbClr val="00B8FF"/>
          </a:solidFill>
          <a:ln w="12700" cap="flat" cmpd="sng" algn="ctr">
            <a:solidFill>
              <a:schemeClr val="tx1"/>
            </a:solidFill>
            <a:prstDash val="solid"/>
            <a:round/>
            <a:headEnd type="none" w="med" len="med"/>
            <a:tailEnd type="triangle"/>
          </a:ln>
          <a:effectLst/>
        </p:spPr>
      </p:cxnSp>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xmlns="" id="{60D3FD6F-9513-F34B-9902-BD093A74490B}"/>
                  </a:ext>
                </a:extLst>
              </p:cNvPr>
              <p:cNvSpPr txBox="1"/>
              <p:nvPr/>
            </p:nvSpPr>
            <p:spPr>
              <a:xfrm>
                <a:off x="5701182" y="5038936"/>
                <a:ext cx="2448274" cy="461665"/>
              </a:xfrm>
              <a:prstGeom prst="rect">
                <a:avLst/>
              </a:prstGeom>
              <a:noFill/>
              <a:ln w="12700">
                <a:solidFill>
                  <a:schemeClr val="tx1"/>
                </a:solidFill>
              </a:ln>
            </p:spPr>
            <p:txBody>
              <a:bodyPr wrap="square" rtlCol="0">
                <a:spAutoFit/>
              </a:bodyPr>
              <a:lstStyle/>
              <a:p>
                <a14:m>
                  <m:oMath xmlns:m="http://schemas.openxmlformats.org/officeDocument/2006/math">
                    <m:r>
                      <a:rPr lang="en-GB" sz="2400" i="1">
                        <a:latin typeface="Cambria Math" panose="02040503050406030204" pitchFamily="18" charset="0"/>
                      </a:rPr>
                      <m:t>𝑥</m:t>
                    </m:r>
                    <m:r>
                      <a:rPr lang="en-GB" sz="2400" i="1">
                        <a:latin typeface="Cambria Math" panose="02040503050406030204" pitchFamily="18" charset="0"/>
                      </a:rPr>
                      <m:t>&lt;−3</m:t>
                    </m:r>
                  </m:oMath>
                </a14:m>
                <a:r>
                  <a:rPr lang="en-US" sz="2400" dirty="0"/>
                  <a:t> or </a:t>
                </a:r>
                <a14:m>
                  <m:oMath xmlns:m="http://schemas.openxmlformats.org/officeDocument/2006/math">
                    <m:r>
                      <a:rPr lang="en-GB" sz="2400" i="1">
                        <a:latin typeface="Cambria Math" panose="02040503050406030204" pitchFamily="18" charset="0"/>
                      </a:rPr>
                      <m:t>𝑥</m:t>
                    </m:r>
                    <m:r>
                      <a:rPr lang="en-GB" sz="2400" i="1">
                        <a:latin typeface="Cambria Math" panose="02040503050406030204" pitchFamily="18" charset="0"/>
                      </a:rPr>
                      <m:t>&gt;3</m:t>
                    </m:r>
                  </m:oMath>
                </a14:m>
                <a:endParaRPr lang="en-US" sz="2400" dirty="0"/>
              </a:p>
            </p:txBody>
          </p:sp>
        </mc:Choice>
        <mc:Fallback xmlns="">
          <p:sp>
            <p:nvSpPr>
              <p:cNvPr id="33" name="TextBox 32">
                <a:extLst>
                  <a:ext uri="{FF2B5EF4-FFF2-40B4-BE49-F238E27FC236}">
                    <a16:creationId xmlns:a16="http://schemas.microsoft.com/office/drawing/2014/main" id="{60D3FD6F-9513-F34B-9902-BD093A74490B}"/>
                  </a:ext>
                </a:extLst>
              </p:cNvPr>
              <p:cNvSpPr txBox="1">
                <a:spLocks noRot="1" noChangeAspect="1" noMove="1" noResize="1" noEditPoints="1" noAdjustHandles="1" noChangeArrowheads="1" noChangeShapeType="1" noTextEdit="1"/>
              </p:cNvSpPr>
              <p:nvPr/>
            </p:nvSpPr>
            <p:spPr>
              <a:xfrm>
                <a:off x="5701182" y="5038936"/>
                <a:ext cx="2448274" cy="461665"/>
              </a:xfrm>
              <a:prstGeom prst="rect">
                <a:avLst/>
              </a:prstGeom>
              <a:blipFill>
                <a:blip r:embed="rId8"/>
                <a:stretch>
                  <a:fillRect t="-10526" b="-23684"/>
                </a:stretch>
              </a:blipFill>
              <a:ln w="12700">
                <a:solidFill>
                  <a:schemeClr val="tx1"/>
                </a:solidFill>
              </a:ln>
            </p:spPr>
            <p:txBody>
              <a:bodyPr/>
              <a:lstStyle/>
              <a:p>
                <a:r>
                  <a:rPr lang="en-US">
                    <a:noFill/>
                  </a:rPr>
                  <a:t> </a:t>
                </a:r>
              </a:p>
            </p:txBody>
          </p:sp>
        </mc:Fallback>
      </mc:AlternateContent>
    </p:spTree>
    <p:extLst>
      <p:ext uri="{BB962C8B-B14F-4D97-AF65-F5344CB8AC3E}">
        <p14:creationId xmlns:p14="http://schemas.microsoft.com/office/powerpoint/2010/main" val="37101136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26" grpId="0" animBg="1"/>
      <p:bldP spid="2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Example</a:t>
            </a:r>
          </a:p>
        </p:txBody>
      </p:sp>
      <p:sp>
        <p:nvSpPr>
          <p:cNvPr id="2" name="TextBox 1"/>
          <p:cNvSpPr txBox="1"/>
          <p:nvPr/>
        </p:nvSpPr>
        <p:spPr>
          <a:xfrm>
            <a:off x="6329363" y="8186738"/>
            <a:ext cx="184731" cy="400110"/>
          </a:xfrm>
          <a:prstGeom prst="rect">
            <a:avLst/>
          </a:prstGeom>
          <a:noFill/>
        </p:spPr>
        <p:txBody>
          <a:bodyPr wrap="none" rtlCol="0">
            <a:spAutoFit/>
          </a:bodyPr>
          <a:lstStyle/>
          <a:p>
            <a:endParaRPr lang="en-US" dirty="0"/>
          </a:p>
        </p:txBody>
      </p:sp>
      <p:sp>
        <p:nvSpPr>
          <p:cNvPr id="15" name="TextBox 7">
            <a:extLst>
              <a:ext uri="{FF2B5EF4-FFF2-40B4-BE49-F238E27FC236}">
                <a16:creationId xmlns:a16="http://schemas.microsoft.com/office/drawing/2014/main" xmlns="" id="{257979AB-3C83-8744-A5C1-79847D4F117D}"/>
              </a:ext>
            </a:extLst>
          </p:cNvPr>
          <p:cNvSpPr txBox="1">
            <a:spLocks noChangeArrowheads="1"/>
          </p:cNvSpPr>
          <p:nvPr/>
        </p:nvSpPr>
        <p:spPr bwMode="auto">
          <a:xfrm>
            <a:off x="0" y="115888"/>
            <a:ext cx="2207568"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b="1" dirty="0">
                <a:solidFill>
                  <a:schemeClr val="bg1"/>
                </a:solidFill>
              </a:rPr>
              <a:t>UNIT:</a:t>
            </a:r>
          </a:p>
          <a:p>
            <a:pPr algn="ctr"/>
            <a:r>
              <a:rPr lang="en-US" altLang="en-US" b="1" dirty="0">
                <a:solidFill>
                  <a:schemeClr val="bg1"/>
                </a:solidFill>
              </a:rPr>
              <a:t>Solving</a:t>
            </a:r>
          </a:p>
          <a:p>
            <a:pPr algn="ctr"/>
            <a:r>
              <a:rPr lang="en-US" altLang="en-US" b="1" dirty="0">
                <a:solidFill>
                  <a:schemeClr val="bg1"/>
                </a:solidFill>
              </a:rPr>
              <a:t>Inequalities</a:t>
            </a:r>
          </a:p>
          <a:p>
            <a:pPr algn="ctr"/>
            <a:r>
              <a:rPr lang="en-US" altLang="en-US" b="1" dirty="0">
                <a:solidFill>
                  <a:schemeClr val="bg1"/>
                </a:solidFill>
              </a:rPr>
              <a:t>Section 3</a:t>
            </a: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xmlns="" id="{B73836F8-19B4-2449-BAE8-9D00B14A667B}"/>
                  </a:ext>
                </a:extLst>
              </p:cNvPr>
              <p:cNvSpPr txBox="1"/>
              <p:nvPr/>
            </p:nvSpPr>
            <p:spPr>
              <a:xfrm>
                <a:off x="4007768" y="811608"/>
                <a:ext cx="9840416" cy="830997"/>
              </a:xfrm>
              <a:prstGeom prst="rect">
                <a:avLst/>
              </a:prstGeom>
              <a:noFill/>
            </p:spPr>
            <p:txBody>
              <a:bodyPr wrap="square" rtlCol="0">
                <a:spAutoFit/>
              </a:bodyPr>
              <a:lstStyle/>
              <a:p>
                <a:r>
                  <a:rPr lang="en-US" sz="2400" dirty="0"/>
                  <a:t>Find the solutions of the inequalities:  </a:t>
                </a:r>
              </a:p>
              <a:p>
                <a:r>
                  <a:rPr lang="en-US" sz="2400" dirty="0"/>
                  <a:t>a) </a:t>
                </a:r>
                <a14:m>
                  <m:oMath xmlns:m="http://schemas.openxmlformats.org/officeDocument/2006/math">
                    <m:sSup>
                      <m:sSupPr>
                        <m:ctrlPr>
                          <a:rPr lang="en-US" sz="2400" i="1">
                            <a:latin typeface="Cambria Math"/>
                          </a:rPr>
                        </m:ctrlPr>
                      </m:sSupPr>
                      <m:e>
                        <m:r>
                          <a:rPr lang="en-GB" sz="2400" i="1">
                            <a:latin typeface="Cambria Math" panose="02040503050406030204" pitchFamily="18" charset="0"/>
                          </a:rPr>
                          <m:t>𝑥</m:t>
                        </m:r>
                      </m:e>
                      <m:sup>
                        <m:r>
                          <a:rPr lang="en-GB" sz="2400" i="1">
                            <a:latin typeface="Cambria Math" panose="02040503050406030204" pitchFamily="18" charset="0"/>
                          </a:rPr>
                          <m:t>2</m:t>
                        </m:r>
                      </m:sup>
                    </m:sSup>
                    <m:r>
                      <a:rPr lang="en-GB" sz="2400" b="0" i="1" smtClean="0">
                        <a:latin typeface="Cambria Math" panose="02040503050406030204" pitchFamily="18" charset="0"/>
                      </a:rPr>
                      <m:t>+6&gt;15  </m:t>
                    </m:r>
                  </m:oMath>
                </a14:m>
                <a:r>
                  <a:rPr lang="en-US" sz="2400" dirty="0"/>
                  <a:t>        b) </a:t>
                </a:r>
                <a14:m>
                  <m:oMath xmlns:m="http://schemas.openxmlformats.org/officeDocument/2006/math">
                    <m:r>
                      <a:rPr lang="en-GB" sz="2400" b="0" i="1" smtClean="0">
                        <a:latin typeface="Cambria Math" panose="02040503050406030204" pitchFamily="18" charset="0"/>
                      </a:rPr>
                      <m:t>3</m:t>
                    </m:r>
                    <m:sSup>
                      <m:sSupPr>
                        <m:ctrlPr>
                          <a:rPr lang="en-GB" sz="2400" b="0" i="1" smtClean="0">
                            <a:latin typeface="Cambria Math"/>
                          </a:rPr>
                        </m:ctrlPr>
                      </m:sSupPr>
                      <m:e>
                        <m:r>
                          <a:rPr lang="en-GB" sz="2400" b="0" i="1" smtClean="0">
                            <a:latin typeface="Cambria Math" panose="02040503050406030204" pitchFamily="18" charset="0"/>
                          </a:rPr>
                          <m:t>𝑥</m:t>
                        </m:r>
                      </m:e>
                      <m:sup>
                        <m:r>
                          <a:rPr lang="en-GB" sz="2400" b="0" i="1" smtClean="0">
                            <a:latin typeface="Cambria Math" panose="02040503050406030204" pitchFamily="18" charset="0"/>
                          </a:rPr>
                          <m:t>2</m:t>
                        </m:r>
                      </m:sup>
                    </m:sSup>
                    <m:r>
                      <a:rPr lang="en-GB" sz="2400" b="0" i="1" smtClean="0">
                        <a:latin typeface="Cambria Math" panose="02040503050406030204" pitchFamily="18" charset="0"/>
                      </a:rPr>
                      <m:t>−7≤41</m:t>
                    </m:r>
                  </m:oMath>
                </a14:m>
                <a:endParaRPr lang="en-US" sz="2400" dirty="0"/>
              </a:p>
            </p:txBody>
          </p:sp>
        </mc:Choice>
        <mc:Fallback xmlns="">
          <p:sp>
            <p:nvSpPr>
              <p:cNvPr id="3" name="TextBox 2">
                <a:extLst>
                  <a:ext uri="{FF2B5EF4-FFF2-40B4-BE49-F238E27FC236}">
                    <a16:creationId xmlns:a16="http://schemas.microsoft.com/office/drawing/2014/main" id="{B73836F8-19B4-2449-BAE8-9D00B14A667B}"/>
                  </a:ext>
                </a:extLst>
              </p:cNvPr>
              <p:cNvSpPr txBox="1">
                <a:spLocks noRot="1" noChangeAspect="1" noMove="1" noResize="1" noEditPoints="1" noAdjustHandles="1" noChangeArrowheads="1" noChangeShapeType="1" noTextEdit="1"/>
              </p:cNvSpPr>
              <p:nvPr/>
            </p:nvSpPr>
            <p:spPr>
              <a:xfrm>
                <a:off x="4007768" y="811608"/>
                <a:ext cx="9840416" cy="830997"/>
              </a:xfrm>
              <a:prstGeom prst="rect">
                <a:avLst/>
              </a:prstGeom>
              <a:blipFill>
                <a:blip r:embed="rId3"/>
                <a:stretch>
                  <a:fillRect l="-903" t="-4545" b="-15152"/>
                </a:stretch>
              </a:blipFill>
            </p:spPr>
            <p:txBody>
              <a:bodyPr/>
              <a:lstStyle/>
              <a:p>
                <a:r>
                  <a:rPr lang="en-US">
                    <a:noFill/>
                  </a:rPr>
                  <a:t> </a:t>
                </a:r>
              </a:p>
            </p:txBody>
          </p:sp>
        </mc:Fallback>
      </mc:AlternateContent>
      <p:sp>
        <p:nvSpPr>
          <p:cNvPr id="4" name="TextBox 3">
            <a:extLst>
              <a:ext uri="{FF2B5EF4-FFF2-40B4-BE49-F238E27FC236}">
                <a16:creationId xmlns:a16="http://schemas.microsoft.com/office/drawing/2014/main" xmlns="" id="{8BC6C140-3ED2-1C4E-8580-7D3706B48798}"/>
              </a:ext>
            </a:extLst>
          </p:cNvPr>
          <p:cNvSpPr txBox="1"/>
          <p:nvPr/>
        </p:nvSpPr>
        <p:spPr>
          <a:xfrm>
            <a:off x="2297362" y="1657668"/>
            <a:ext cx="1584176" cy="461665"/>
          </a:xfrm>
          <a:prstGeom prst="rect">
            <a:avLst/>
          </a:prstGeom>
          <a:noFill/>
        </p:spPr>
        <p:txBody>
          <a:bodyPr wrap="square" rtlCol="0">
            <a:spAutoFit/>
          </a:bodyPr>
          <a:lstStyle/>
          <a:p>
            <a:r>
              <a:rPr lang="en-US" sz="2400" b="1" dirty="0"/>
              <a:t>Solutions</a:t>
            </a: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xmlns="" id="{BCF160F4-3BED-B540-8EDD-28CFE02774F3}"/>
                  </a:ext>
                </a:extLst>
              </p:cNvPr>
              <p:cNvSpPr txBox="1"/>
              <p:nvPr/>
            </p:nvSpPr>
            <p:spPr>
              <a:xfrm>
                <a:off x="2364570" y="2223372"/>
                <a:ext cx="9145016" cy="1200329"/>
              </a:xfrm>
              <a:prstGeom prst="rect">
                <a:avLst/>
              </a:prstGeom>
              <a:noFill/>
            </p:spPr>
            <p:txBody>
              <a:bodyPr wrap="square" rtlCol="0">
                <a:spAutoFit/>
              </a:bodyPr>
              <a:lstStyle/>
              <a:p>
                <a:pPr marL="457200" indent="-457200">
                  <a:buAutoNum type="alphaLcParenR"/>
                </a:pPr>
                <a:r>
                  <a:rPr lang="en-US" sz="2400" dirty="0">
                    <a:solidFill>
                      <a:srgbClr val="FF0000"/>
                    </a:solidFill>
                  </a:rPr>
                  <a:t>Subtract 6 from each side to give </a:t>
                </a:r>
                <a14:m>
                  <m:oMath xmlns:m="http://schemas.openxmlformats.org/officeDocument/2006/math">
                    <m:sSup>
                      <m:sSupPr>
                        <m:ctrlPr>
                          <a:rPr lang="en-US" sz="2400" i="1">
                            <a:solidFill>
                              <a:srgbClr val="FF0000"/>
                            </a:solidFill>
                            <a:latin typeface="Cambria Math"/>
                          </a:rPr>
                        </m:ctrlPr>
                      </m:sSupPr>
                      <m:e>
                        <m:r>
                          <a:rPr lang="en-GB" sz="2400" i="1">
                            <a:solidFill>
                              <a:srgbClr val="FF0000"/>
                            </a:solidFill>
                            <a:latin typeface="Cambria Math" panose="02040503050406030204" pitchFamily="18" charset="0"/>
                          </a:rPr>
                          <m:t>𝑥</m:t>
                        </m:r>
                      </m:e>
                      <m:sup>
                        <m:r>
                          <a:rPr lang="en-GB" sz="2400" i="1">
                            <a:solidFill>
                              <a:srgbClr val="FF0000"/>
                            </a:solidFill>
                            <a:latin typeface="Cambria Math" panose="02040503050406030204" pitchFamily="18" charset="0"/>
                          </a:rPr>
                          <m:t>2</m:t>
                        </m:r>
                      </m:sup>
                    </m:sSup>
                    <m:r>
                      <a:rPr lang="en-GB" sz="2400" i="1">
                        <a:solidFill>
                          <a:srgbClr val="FF0000"/>
                        </a:solidFill>
                        <a:latin typeface="Cambria Math" panose="02040503050406030204" pitchFamily="18" charset="0"/>
                      </a:rPr>
                      <m:t>&gt;</m:t>
                    </m:r>
                    <m:r>
                      <a:rPr lang="en-GB" sz="2400" b="0" i="1" smtClean="0">
                        <a:solidFill>
                          <a:srgbClr val="FF0000"/>
                        </a:solidFill>
                        <a:latin typeface="Cambria Math" panose="02040503050406030204" pitchFamily="18" charset="0"/>
                      </a:rPr>
                      <m:t>9 </m:t>
                    </m:r>
                  </m:oMath>
                </a14:m>
                <a:r>
                  <a:rPr lang="en-US" sz="2400" dirty="0">
                    <a:solidFill>
                      <a:srgbClr val="FF0000"/>
                    </a:solidFill>
                  </a:rPr>
                  <a:t>and we now that this has solutions:</a:t>
                </a:r>
              </a:p>
              <a:p>
                <a14:m>
                  <m:oMath xmlns:m="http://schemas.openxmlformats.org/officeDocument/2006/math">
                    <m:r>
                      <a:rPr lang="en-GB" sz="2400" b="0" i="1" smtClean="0">
                        <a:solidFill>
                          <a:srgbClr val="FF0000"/>
                        </a:solidFill>
                        <a:latin typeface="Cambria Math" panose="02040503050406030204" pitchFamily="18" charset="0"/>
                      </a:rPr>
                      <m:t>                                       </m:t>
                    </m:r>
                    <m:r>
                      <a:rPr lang="en-GB" sz="2400" i="1">
                        <a:solidFill>
                          <a:srgbClr val="FF0000"/>
                        </a:solidFill>
                        <a:latin typeface="Cambria Math" panose="02040503050406030204" pitchFamily="18" charset="0"/>
                      </a:rPr>
                      <m:t>𝑥</m:t>
                    </m:r>
                    <m:r>
                      <a:rPr lang="en-GB" sz="2400" i="1">
                        <a:solidFill>
                          <a:srgbClr val="FF0000"/>
                        </a:solidFill>
                        <a:latin typeface="Cambria Math" panose="02040503050406030204" pitchFamily="18" charset="0"/>
                      </a:rPr>
                      <m:t>&lt;−3</m:t>
                    </m:r>
                  </m:oMath>
                </a14:m>
                <a:r>
                  <a:rPr lang="en-US" sz="2400" dirty="0">
                    <a:solidFill>
                      <a:srgbClr val="FF0000"/>
                    </a:solidFill>
                  </a:rPr>
                  <a:t> or </a:t>
                </a:r>
                <a14:m>
                  <m:oMath xmlns:m="http://schemas.openxmlformats.org/officeDocument/2006/math">
                    <m:r>
                      <a:rPr lang="en-GB" sz="2400" i="1">
                        <a:solidFill>
                          <a:srgbClr val="FF0000"/>
                        </a:solidFill>
                        <a:latin typeface="Cambria Math" panose="02040503050406030204" pitchFamily="18" charset="0"/>
                      </a:rPr>
                      <m:t>𝑥</m:t>
                    </m:r>
                    <m:r>
                      <a:rPr lang="en-GB" sz="2400" i="1">
                        <a:solidFill>
                          <a:srgbClr val="FF0000"/>
                        </a:solidFill>
                        <a:latin typeface="Cambria Math" panose="02040503050406030204" pitchFamily="18" charset="0"/>
                      </a:rPr>
                      <m:t>&gt;3 </m:t>
                    </m:r>
                  </m:oMath>
                </a14:m>
                <a:r>
                  <a:rPr lang="en-US" sz="2400" dirty="0">
                    <a:solidFill>
                      <a:srgbClr val="FF0000"/>
                    </a:solidFill>
                  </a:rPr>
                  <a:t>                                </a:t>
                </a:r>
              </a:p>
            </p:txBody>
          </p:sp>
        </mc:Choice>
        <mc:Fallback xmlns="">
          <p:sp>
            <p:nvSpPr>
              <p:cNvPr id="5" name="TextBox 4">
                <a:extLst>
                  <a:ext uri="{FF2B5EF4-FFF2-40B4-BE49-F238E27FC236}">
                    <a16:creationId xmlns:a16="http://schemas.microsoft.com/office/drawing/2014/main" id="{BCF160F4-3BED-B540-8EDD-28CFE02774F3}"/>
                  </a:ext>
                </a:extLst>
              </p:cNvPr>
              <p:cNvSpPr txBox="1">
                <a:spLocks noRot="1" noChangeAspect="1" noMove="1" noResize="1" noEditPoints="1" noAdjustHandles="1" noChangeArrowheads="1" noChangeShapeType="1" noTextEdit="1"/>
              </p:cNvSpPr>
              <p:nvPr/>
            </p:nvSpPr>
            <p:spPr>
              <a:xfrm>
                <a:off x="2364570" y="2223372"/>
                <a:ext cx="9145016" cy="1200329"/>
              </a:xfrm>
              <a:prstGeom prst="rect">
                <a:avLst/>
              </a:prstGeom>
              <a:blipFill>
                <a:blip r:embed="rId4"/>
                <a:stretch>
                  <a:fillRect l="-832" t="-3125" b="-937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xmlns="" id="{AB6C276B-5840-F24D-AA1E-D81F7A149254}"/>
                  </a:ext>
                </a:extLst>
              </p:cNvPr>
              <p:cNvSpPr txBox="1"/>
              <p:nvPr/>
            </p:nvSpPr>
            <p:spPr>
              <a:xfrm>
                <a:off x="2328566" y="3631779"/>
                <a:ext cx="9217024" cy="2654573"/>
              </a:xfrm>
              <a:prstGeom prst="rect">
                <a:avLst/>
              </a:prstGeom>
              <a:noFill/>
            </p:spPr>
            <p:txBody>
              <a:bodyPr wrap="square" rtlCol="0">
                <a:spAutoFit/>
              </a:bodyPr>
              <a:lstStyle/>
              <a:p>
                <a:pPr marL="457200" indent="-457200">
                  <a:spcAft>
                    <a:spcPts val="300"/>
                  </a:spcAft>
                  <a:buAutoNum type="alphaLcParenR" startAt="2"/>
                </a:pPr>
                <a:r>
                  <a:rPr lang="en-US" sz="2400" dirty="0">
                    <a:solidFill>
                      <a:srgbClr val="FF0000"/>
                    </a:solidFill>
                  </a:rPr>
                  <a:t>Add 7 to both sides to give:</a:t>
                </a:r>
              </a:p>
              <a:p>
                <a:pPr>
                  <a:spcAft>
                    <a:spcPts val="600"/>
                  </a:spcAft>
                </a:pPr>
                <a:r>
                  <a:rPr lang="en-US" sz="2400" dirty="0">
                    <a:solidFill>
                      <a:srgbClr val="FF0000"/>
                    </a:solidFill>
                  </a:rPr>
                  <a:t> </a:t>
                </a:r>
                <a14:m>
                  <m:oMath xmlns:m="http://schemas.openxmlformats.org/officeDocument/2006/math">
                    <m:r>
                      <a:rPr lang="en-GB" sz="2400" b="0" i="0" smtClean="0">
                        <a:solidFill>
                          <a:srgbClr val="FF0000"/>
                        </a:solidFill>
                        <a:latin typeface="Cambria Math" panose="02040503050406030204" pitchFamily="18" charset="0"/>
                      </a:rPr>
                      <m:t>                                                    </m:t>
                    </m:r>
                    <m:r>
                      <a:rPr lang="en-GB" sz="2400" i="1">
                        <a:solidFill>
                          <a:srgbClr val="FF0000"/>
                        </a:solidFill>
                        <a:latin typeface="Cambria Math" panose="02040503050406030204" pitchFamily="18" charset="0"/>
                      </a:rPr>
                      <m:t>3</m:t>
                    </m:r>
                    <m:sSup>
                      <m:sSupPr>
                        <m:ctrlPr>
                          <a:rPr lang="en-GB" sz="2400" i="1">
                            <a:solidFill>
                              <a:srgbClr val="FF0000"/>
                            </a:solidFill>
                            <a:latin typeface="Cambria Math"/>
                          </a:rPr>
                        </m:ctrlPr>
                      </m:sSupPr>
                      <m:e>
                        <m:r>
                          <a:rPr lang="en-GB" sz="2400" i="1">
                            <a:solidFill>
                              <a:srgbClr val="FF0000"/>
                            </a:solidFill>
                            <a:latin typeface="Cambria Math" panose="02040503050406030204" pitchFamily="18" charset="0"/>
                          </a:rPr>
                          <m:t>𝑥</m:t>
                        </m:r>
                      </m:e>
                      <m:sup>
                        <m:r>
                          <a:rPr lang="en-GB" sz="2400" i="1">
                            <a:solidFill>
                              <a:srgbClr val="FF0000"/>
                            </a:solidFill>
                            <a:latin typeface="Cambria Math" panose="02040503050406030204" pitchFamily="18" charset="0"/>
                          </a:rPr>
                          <m:t>2</m:t>
                        </m:r>
                      </m:sup>
                    </m:sSup>
                    <m:r>
                      <a:rPr lang="en-GB" sz="2400" i="1">
                        <a:solidFill>
                          <a:srgbClr val="FF0000"/>
                        </a:solidFill>
                        <a:latin typeface="Cambria Math" panose="02040503050406030204" pitchFamily="18" charset="0"/>
                      </a:rPr>
                      <m:t>≤4</m:t>
                    </m:r>
                    <m:r>
                      <a:rPr lang="en-GB" sz="2400" b="0" i="1" smtClean="0">
                        <a:solidFill>
                          <a:srgbClr val="FF0000"/>
                        </a:solidFill>
                        <a:latin typeface="Cambria Math" panose="02040503050406030204" pitchFamily="18" charset="0"/>
                      </a:rPr>
                      <m:t>8</m:t>
                    </m:r>
                  </m:oMath>
                </a14:m>
                <a:r>
                  <a:rPr lang="en-US" sz="2400" dirty="0">
                    <a:solidFill>
                      <a:srgbClr val="FF0000"/>
                    </a:solidFill>
                  </a:rPr>
                  <a:t>  </a:t>
                </a:r>
              </a:p>
              <a:p>
                <a:pPr>
                  <a:spcAft>
                    <a:spcPts val="600"/>
                  </a:spcAft>
                </a:pPr>
                <a:r>
                  <a:rPr lang="en-US" sz="2400" dirty="0">
                    <a:solidFill>
                      <a:srgbClr val="FF0000"/>
                    </a:solidFill>
                  </a:rPr>
                  <a:t>     Now divide both sides by 3 to give:</a:t>
                </a:r>
              </a:p>
              <a:p>
                <a:pPr>
                  <a:spcAft>
                    <a:spcPts val="600"/>
                  </a:spcAft>
                </a:pPr>
                <a:r>
                  <a:rPr lang="en-US" sz="2400" dirty="0">
                    <a:solidFill>
                      <a:srgbClr val="FF0000"/>
                    </a:solidFill>
                  </a:rPr>
                  <a:t>                                          </a:t>
                </a:r>
                <a14:m>
                  <m:oMath xmlns:m="http://schemas.openxmlformats.org/officeDocument/2006/math">
                    <m:r>
                      <a:rPr lang="en-GB" sz="2400" i="1" smtClean="0">
                        <a:solidFill>
                          <a:srgbClr val="FF0000"/>
                        </a:solidFill>
                        <a:latin typeface="Cambria Math" panose="02040503050406030204" pitchFamily="18" charset="0"/>
                      </a:rPr>
                      <m:t> </m:t>
                    </m:r>
                    <m:sSup>
                      <m:sSupPr>
                        <m:ctrlPr>
                          <a:rPr lang="en-GB" sz="2400" i="1">
                            <a:solidFill>
                              <a:srgbClr val="FF0000"/>
                            </a:solidFill>
                            <a:latin typeface="Cambria Math"/>
                          </a:rPr>
                        </m:ctrlPr>
                      </m:sSupPr>
                      <m:e>
                        <m:r>
                          <a:rPr lang="en-GB" sz="2400" i="1">
                            <a:solidFill>
                              <a:srgbClr val="FF0000"/>
                            </a:solidFill>
                            <a:latin typeface="Cambria Math" panose="02040503050406030204" pitchFamily="18" charset="0"/>
                          </a:rPr>
                          <m:t>𝑥</m:t>
                        </m:r>
                      </m:e>
                      <m:sup>
                        <m:r>
                          <a:rPr lang="en-GB" sz="2400" i="1">
                            <a:solidFill>
                              <a:srgbClr val="FF0000"/>
                            </a:solidFill>
                            <a:latin typeface="Cambria Math" panose="02040503050406030204" pitchFamily="18" charset="0"/>
                          </a:rPr>
                          <m:t>2</m:t>
                        </m:r>
                      </m:sup>
                    </m:sSup>
                    <m:r>
                      <a:rPr lang="en-GB" sz="2400" i="1">
                        <a:solidFill>
                          <a:srgbClr val="FF0000"/>
                        </a:solidFill>
                        <a:latin typeface="Cambria Math" panose="02040503050406030204" pitchFamily="18" charset="0"/>
                      </a:rPr>
                      <m:t>≤</m:t>
                    </m:r>
                    <m:r>
                      <a:rPr lang="en-GB" sz="2400" b="0" i="1" smtClean="0">
                        <a:solidFill>
                          <a:srgbClr val="FF0000"/>
                        </a:solidFill>
                        <a:latin typeface="Cambria Math" panose="02040503050406030204" pitchFamily="18" charset="0"/>
                      </a:rPr>
                      <m:t>16</m:t>
                    </m:r>
                  </m:oMath>
                </a14:m>
                <a:r>
                  <a:rPr lang="en-US" sz="2400" dirty="0">
                    <a:solidFill>
                      <a:srgbClr val="FF0000"/>
                    </a:solidFill>
                  </a:rPr>
                  <a:t> </a:t>
                </a:r>
              </a:p>
              <a:p>
                <a:pPr>
                  <a:spcAft>
                    <a:spcPts val="600"/>
                  </a:spcAft>
                </a:pPr>
                <a:r>
                  <a:rPr lang="en-US" sz="2400" dirty="0">
                    <a:solidFill>
                      <a:srgbClr val="FF0000"/>
                    </a:solidFill>
                  </a:rPr>
                  <a:t>     This has solution:</a:t>
                </a:r>
              </a:p>
              <a:p>
                <a:pPr>
                  <a:spcAft>
                    <a:spcPts val="600"/>
                  </a:spcAft>
                </a:pPr>
                <a:r>
                  <a:rPr lang="en-US" sz="2400" dirty="0">
                    <a:solidFill>
                      <a:srgbClr val="FF0000"/>
                    </a:solidFill>
                  </a:rPr>
                  <a:t>                                       </a:t>
                </a:r>
                <a14:m>
                  <m:oMath xmlns:m="http://schemas.openxmlformats.org/officeDocument/2006/math">
                    <m:r>
                      <a:rPr lang="en-GB" sz="2400" b="0" i="1" smtClean="0">
                        <a:solidFill>
                          <a:srgbClr val="FF0000"/>
                        </a:solidFill>
                        <a:latin typeface="Cambria Math" panose="02040503050406030204" pitchFamily="18" charset="0"/>
                      </a:rPr>
                      <m:t>−4≤</m:t>
                    </m:r>
                    <m:r>
                      <a:rPr lang="en-GB" sz="2400" b="0" i="1" smtClean="0">
                        <a:solidFill>
                          <a:srgbClr val="FF0000"/>
                        </a:solidFill>
                        <a:latin typeface="Cambria Math" panose="02040503050406030204" pitchFamily="18" charset="0"/>
                      </a:rPr>
                      <m:t>𝑥</m:t>
                    </m:r>
                    <m:r>
                      <a:rPr lang="en-GB" sz="2400" b="0" i="1" smtClean="0">
                        <a:solidFill>
                          <a:srgbClr val="FF0000"/>
                        </a:solidFill>
                        <a:latin typeface="Cambria Math" panose="02040503050406030204" pitchFamily="18" charset="0"/>
                      </a:rPr>
                      <m:t>≤4</m:t>
                    </m:r>
                  </m:oMath>
                </a14:m>
                <a:r>
                  <a:rPr lang="en-US" sz="2400" dirty="0">
                    <a:solidFill>
                      <a:srgbClr val="FF0000"/>
                    </a:solidFill>
                  </a:rPr>
                  <a:t>   </a:t>
                </a:r>
                <a:r>
                  <a:rPr lang="en-US" sz="2400" dirty="0"/>
                  <a:t>  </a:t>
                </a:r>
              </a:p>
            </p:txBody>
          </p:sp>
        </mc:Choice>
        <mc:Fallback xmlns="">
          <p:sp>
            <p:nvSpPr>
              <p:cNvPr id="6" name="TextBox 5">
                <a:extLst>
                  <a:ext uri="{FF2B5EF4-FFF2-40B4-BE49-F238E27FC236}">
                    <a16:creationId xmlns:a16="http://schemas.microsoft.com/office/drawing/2014/main" id="{AB6C276B-5840-F24D-AA1E-D81F7A149254}"/>
                  </a:ext>
                </a:extLst>
              </p:cNvPr>
              <p:cNvSpPr txBox="1">
                <a:spLocks noRot="1" noChangeAspect="1" noMove="1" noResize="1" noEditPoints="1" noAdjustHandles="1" noChangeArrowheads="1" noChangeShapeType="1" noTextEdit="1"/>
              </p:cNvSpPr>
              <p:nvPr/>
            </p:nvSpPr>
            <p:spPr>
              <a:xfrm>
                <a:off x="2328566" y="3631779"/>
                <a:ext cx="9217024" cy="2654573"/>
              </a:xfrm>
              <a:prstGeom prst="rect">
                <a:avLst/>
              </a:prstGeom>
              <a:blipFill>
                <a:blip r:embed="rId5"/>
                <a:stretch>
                  <a:fillRect l="-825" t="-1429"/>
                </a:stretch>
              </a:blipFill>
            </p:spPr>
            <p:txBody>
              <a:bodyPr/>
              <a:lstStyle/>
              <a:p>
                <a:r>
                  <a:rPr lang="en-US">
                    <a:noFill/>
                  </a:rPr>
                  <a:t> </a:t>
                </a:r>
              </a:p>
            </p:txBody>
          </p:sp>
        </mc:Fallback>
      </mc:AlternateContent>
    </p:spTree>
    <p:extLst>
      <p:ext uri="{BB962C8B-B14F-4D97-AF65-F5344CB8AC3E}">
        <p14:creationId xmlns:p14="http://schemas.microsoft.com/office/powerpoint/2010/main" val="126040558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0" end="0"/>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6">
                                            <p:txEl>
                                              <p:pRg st="2" end="2"/>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
                                            <p:txEl>
                                              <p:pRg st="4" end="4"/>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Example: </a:t>
            </a:r>
            <a:r>
              <a:rPr lang="en-US" altLang="en-US" sz="2800" b="1" dirty="0" err="1"/>
              <a:t>Factorising</a:t>
            </a:r>
            <a:endParaRPr lang="en-US" altLang="en-US" sz="2800" b="1" dirty="0"/>
          </a:p>
        </p:txBody>
      </p:sp>
      <p:sp>
        <p:nvSpPr>
          <p:cNvPr id="11" name="TextBox 10"/>
          <p:cNvSpPr txBox="1"/>
          <p:nvPr/>
        </p:nvSpPr>
        <p:spPr>
          <a:xfrm>
            <a:off x="4214813" y="7615238"/>
            <a:ext cx="184731" cy="461665"/>
          </a:xfrm>
          <a:prstGeom prst="rect">
            <a:avLst/>
          </a:prstGeom>
          <a:noFill/>
        </p:spPr>
        <p:txBody>
          <a:bodyPr wrap="none" rtlCol="0">
            <a:spAutoFit/>
          </a:bodyPr>
          <a:lstStyle/>
          <a:p>
            <a:endParaRPr lang="en-US" sz="2400"/>
          </a:p>
        </p:txBody>
      </p:sp>
      <p:sp>
        <p:nvSpPr>
          <p:cNvPr id="18" name="TextBox 7">
            <a:extLst>
              <a:ext uri="{FF2B5EF4-FFF2-40B4-BE49-F238E27FC236}">
                <a16:creationId xmlns:a16="http://schemas.microsoft.com/office/drawing/2014/main" xmlns="" id="{FA8D736B-8828-4848-BEA6-318AEC9C1469}"/>
              </a:ext>
            </a:extLst>
          </p:cNvPr>
          <p:cNvSpPr txBox="1">
            <a:spLocks noChangeArrowheads="1"/>
          </p:cNvSpPr>
          <p:nvPr/>
        </p:nvSpPr>
        <p:spPr bwMode="auto">
          <a:xfrm>
            <a:off x="0" y="115888"/>
            <a:ext cx="2207568"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b="1">
                <a:solidFill>
                  <a:schemeClr val="bg1"/>
                </a:solidFill>
              </a:rPr>
              <a:t>UNIT:</a:t>
            </a:r>
          </a:p>
          <a:p>
            <a:pPr algn="ctr"/>
            <a:r>
              <a:rPr lang="en-US" altLang="en-US" b="1">
                <a:solidFill>
                  <a:schemeClr val="bg1"/>
                </a:solidFill>
              </a:rPr>
              <a:t>Solving</a:t>
            </a:r>
          </a:p>
          <a:p>
            <a:pPr algn="ctr"/>
            <a:r>
              <a:rPr lang="en-US" altLang="en-US" b="1">
                <a:solidFill>
                  <a:schemeClr val="bg1"/>
                </a:solidFill>
              </a:rPr>
              <a:t>Inequalities</a:t>
            </a:r>
          </a:p>
          <a:p>
            <a:pPr algn="ctr"/>
            <a:r>
              <a:rPr lang="en-US" altLang="en-US" b="1">
                <a:solidFill>
                  <a:schemeClr val="bg1"/>
                </a:solidFill>
              </a:rPr>
              <a:t>Section 3</a:t>
            </a:r>
          </a:p>
        </p:txBody>
      </p:sp>
      <p:sp>
        <p:nvSpPr>
          <p:cNvPr id="2" name="TextBox 1">
            <a:extLst>
              <a:ext uri="{FF2B5EF4-FFF2-40B4-BE49-F238E27FC236}">
                <a16:creationId xmlns:a16="http://schemas.microsoft.com/office/drawing/2014/main" xmlns="" id="{D0A077AC-1306-E440-912C-940DEC4B4CB9}"/>
              </a:ext>
            </a:extLst>
          </p:cNvPr>
          <p:cNvSpPr txBox="1"/>
          <p:nvPr/>
        </p:nvSpPr>
        <p:spPr>
          <a:xfrm>
            <a:off x="2690664" y="701784"/>
            <a:ext cx="9217024" cy="461665"/>
          </a:xfrm>
          <a:prstGeom prst="rect">
            <a:avLst/>
          </a:prstGeom>
          <a:noFill/>
        </p:spPr>
        <p:txBody>
          <a:bodyPr wrap="square" rtlCol="0">
            <a:spAutoFit/>
          </a:bodyPr>
          <a:lstStyle/>
          <a:p>
            <a:r>
              <a:rPr lang="en-US" sz="2400"/>
              <a:t>In some examples, we need to </a:t>
            </a:r>
            <a:r>
              <a:rPr lang="en-US" sz="2400" err="1"/>
              <a:t>factorise</a:t>
            </a:r>
            <a:r>
              <a:rPr lang="en-US" sz="2400"/>
              <a:t> the quadratic expression.</a:t>
            </a: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xmlns="" id="{5B1E352C-56F5-C34A-A304-A581544E8B85}"/>
                  </a:ext>
                </a:extLst>
              </p:cNvPr>
              <p:cNvSpPr txBox="1"/>
              <p:nvPr/>
            </p:nvSpPr>
            <p:spPr>
              <a:xfrm>
                <a:off x="2690664" y="1205776"/>
                <a:ext cx="9309992" cy="1723549"/>
              </a:xfrm>
              <a:prstGeom prst="rect">
                <a:avLst/>
              </a:prstGeom>
              <a:noFill/>
            </p:spPr>
            <p:txBody>
              <a:bodyPr wrap="square" rtlCol="0">
                <a:spAutoFit/>
              </a:bodyPr>
              <a:lstStyle/>
              <a:p>
                <a:r>
                  <a:rPr lang="en-US" sz="2400"/>
                  <a:t>For example, to solve the inequality    </a:t>
                </a:r>
                <a14:m>
                  <m:oMath xmlns:m="http://schemas.openxmlformats.org/officeDocument/2006/math">
                    <m:sSup>
                      <m:sSupPr>
                        <m:ctrlPr>
                          <a:rPr lang="en-US" sz="2400" i="1" smtClean="0">
                            <a:latin typeface="Cambria Math"/>
                          </a:rPr>
                        </m:ctrlPr>
                      </m:sSupPr>
                      <m:e>
                        <m:r>
                          <a:rPr lang="en-GB" sz="2400" b="0" i="1" smtClean="0">
                            <a:latin typeface="Cambria Math" panose="02040503050406030204" pitchFamily="18" charset="0"/>
                          </a:rPr>
                          <m:t>𝑥</m:t>
                        </m:r>
                      </m:e>
                      <m:sup>
                        <m:r>
                          <a:rPr lang="en-GB" sz="2400" b="0" i="1" smtClean="0">
                            <a:latin typeface="Cambria Math" panose="02040503050406030204" pitchFamily="18" charset="0"/>
                          </a:rPr>
                          <m:t>2</m:t>
                        </m:r>
                      </m:sup>
                    </m:sSup>
                    <m:r>
                      <a:rPr lang="en-GB" sz="2400" b="0" i="1" smtClean="0">
                        <a:latin typeface="Cambria Math" panose="02040503050406030204" pitchFamily="18" charset="0"/>
                      </a:rPr>
                      <m:t>−3</m:t>
                    </m:r>
                    <m:r>
                      <a:rPr lang="en-GB" sz="2400" b="0" i="1" smtClean="0">
                        <a:latin typeface="Cambria Math" panose="02040503050406030204" pitchFamily="18" charset="0"/>
                      </a:rPr>
                      <m:t>𝑥</m:t>
                    </m:r>
                    <m:r>
                      <a:rPr lang="en-GB" sz="2400" b="0" i="1" smtClean="0">
                        <a:latin typeface="Cambria Math" panose="02040503050406030204" pitchFamily="18" charset="0"/>
                      </a:rPr>
                      <m:t>−4&gt;0</m:t>
                    </m:r>
                  </m:oMath>
                </a14:m>
                <a:r>
                  <a:rPr lang="en-US" sz="2400"/>
                  <a:t>  </a:t>
                </a:r>
              </a:p>
              <a:p>
                <a:pPr>
                  <a:spcAft>
                    <a:spcPts val="600"/>
                  </a:spcAft>
                </a:pPr>
                <a:r>
                  <a:rPr lang="en-US" sz="2400"/>
                  <a:t>we can </a:t>
                </a:r>
                <a:r>
                  <a:rPr lang="en-US" sz="2400" err="1"/>
                  <a:t>factorise</a:t>
                </a:r>
                <a:r>
                  <a:rPr lang="en-US" sz="2400"/>
                  <a:t> the left hand side (LHS) to give </a:t>
                </a:r>
                <a14:m>
                  <m:oMath xmlns:m="http://schemas.openxmlformats.org/officeDocument/2006/math">
                    <m:d>
                      <m:dPr>
                        <m:ctrlPr>
                          <a:rPr lang="en-GB" sz="2400" i="1">
                            <a:latin typeface="Cambria Math"/>
                          </a:rPr>
                        </m:ctrlPr>
                      </m:dPr>
                      <m:e>
                        <m:r>
                          <a:rPr lang="en-GB" sz="2400" i="1">
                            <a:latin typeface="Cambria Math" panose="02040503050406030204" pitchFamily="18" charset="0"/>
                          </a:rPr>
                          <m:t>𝑥</m:t>
                        </m:r>
                        <m:r>
                          <a:rPr lang="en-GB" sz="2400" i="1">
                            <a:latin typeface="Cambria Math" panose="02040503050406030204" pitchFamily="18" charset="0"/>
                          </a:rPr>
                          <m:t>−4</m:t>
                        </m:r>
                      </m:e>
                    </m:d>
                    <m:d>
                      <m:dPr>
                        <m:ctrlPr>
                          <a:rPr lang="en-GB" sz="2400" i="1">
                            <a:latin typeface="Cambria Math"/>
                          </a:rPr>
                        </m:ctrlPr>
                      </m:dPr>
                      <m:e>
                        <m:r>
                          <a:rPr lang="en-GB" sz="2400" i="1">
                            <a:latin typeface="Cambria Math" panose="02040503050406030204" pitchFamily="18" charset="0"/>
                          </a:rPr>
                          <m:t>𝑥</m:t>
                        </m:r>
                        <m:r>
                          <a:rPr lang="en-GB" sz="2400" i="1">
                            <a:latin typeface="Cambria Math" panose="02040503050406030204" pitchFamily="18" charset="0"/>
                          </a:rPr>
                          <m:t>+1</m:t>
                        </m:r>
                      </m:e>
                    </m:d>
                    <m:r>
                      <a:rPr lang="en-GB" sz="2400" i="1">
                        <a:latin typeface="Cambria Math" panose="02040503050406030204" pitchFamily="18" charset="0"/>
                      </a:rPr>
                      <m:t>&gt;0</m:t>
                    </m:r>
                  </m:oMath>
                </a14:m>
                <a:endParaRPr lang="en-US" sz="2400"/>
              </a:p>
              <a:p>
                <a:pPr>
                  <a:spcAft>
                    <a:spcPts val="600"/>
                  </a:spcAft>
                </a:pPr>
                <a:r>
                  <a:rPr lang="en-US" sz="2400"/>
                  <a:t>So we can see that the LHS is zero when </a:t>
                </a:r>
                <a14:m>
                  <m:oMath xmlns:m="http://schemas.openxmlformats.org/officeDocument/2006/math">
                    <m:r>
                      <a:rPr lang="en-GB" sz="2400" i="1">
                        <a:latin typeface="Cambria Math" panose="02040503050406030204" pitchFamily="18" charset="0"/>
                      </a:rPr>
                      <m:t>𝑥</m:t>
                    </m:r>
                  </m:oMath>
                </a14:m>
                <a:r>
                  <a:rPr lang="en-US" sz="2400"/>
                  <a:t> = 4 or </a:t>
                </a:r>
                <a14:m>
                  <m:oMath xmlns:m="http://schemas.openxmlformats.org/officeDocument/2006/math">
                    <m:r>
                      <a:rPr lang="en-GB" sz="2400" i="1">
                        <a:latin typeface="Cambria Math" panose="02040503050406030204" pitchFamily="18" charset="0"/>
                      </a:rPr>
                      <m:t>𝑥</m:t>
                    </m:r>
                    <m:r>
                      <a:rPr lang="en-GB" sz="2400" b="0" i="0" smtClean="0">
                        <a:latin typeface="Cambria Math" panose="02040503050406030204" pitchFamily="18" charset="0"/>
                      </a:rPr>
                      <m:t>=−1. </m:t>
                    </m:r>
                  </m:oMath>
                </a14:m>
                <a:endParaRPr lang="en-GB" sz="2400" b="0"/>
              </a:p>
              <a:p>
                <a:pPr>
                  <a:spcAft>
                    <a:spcPts val="600"/>
                  </a:spcAft>
                </a:pPr>
                <a:r>
                  <a:rPr lang="en-US" sz="2400"/>
                  <a:t>These points are the cut off points between possible regions.</a:t>
                </a:r>
              </a:p>
            </p:txBody>
          </p:sp>
        </mc:Choice>
        <mc:Fallback xmlns="">
          <p:sp>
            <p:nvSpPr>
              <p:cNvPr id="3" name="TextBox 2">
                <a:extLst>
                  <a:ext uri="{FF2B5EF4-FFF2-40B4-BE49-F238E27FC236}">
                    <a16:creationId xmlns:a16="http://schemas.microsoft.com/office/drawing/2014/main" id="{5B1E352C-56F5-C34A-A304-A581544E8B85}"/>
                  </a:ext>
                </a:extLst>
              </p:cNvPr>
              <p:cNvSpPr txBox="1">
                <a:spLocks noRot="1" noChangeAspect="1" noMove="1" noResize="1" noEditPoints="1" noAdjustHandles="1" noChangeArrowheads="1" noChangeShapeType="1" noTextEdit="1"/>
              </p:cNvSpPr>
              <p:nvPr/>
            </p:nvSpPr>
            <p:spPr>
              <a:xfrm>
                <a:off x="2690664" y="1205776"/>
                <a:ext cx="9309992" cy="1723549"/>
              </a:xfrm>
              <a:prstGeom prst="rect">
                <a:avLst/>
              </a:prstGeom>
              <a:blipFill>
                <a:blip r:embed="rId3"/>
                <a:stretch>
                  <a:fillRect l="-954" t="-2190" b="-6569"/>
                </a:stretch>
              </a:blipFill>
            </p:spPr>
            <p:txBody>
              <a:bodyPr/>
              <a:lstStyle/>
              <a:p>
                <a:r>
                  <a:rPr lang="en-US">
                    <a:noFill/>
                  </a:rPr>
                  <a:t> </a:t>
                </a:r>
              </a:p>
            </p:txBody>
          </p:sp>
        </mc:Fallback>
      </mc:AlternateContent>
      <p:pic>
        <p:nvPicPr>
          <p:cNvPr id="8" name="Picture 7">
            <a:extLst>
              <a:ext uri="{FF2B5EF4-FFF2-40B4-BE49-F238E27FC236}">
                <a16:creationId xmlns:a16="http://schemas.microsoft.com/office/drawing/2014/main" xmlns="" id="{256894B1-BC0B-B847-964A-78F1C48793AE}"/>
              </a:ext>
            </a:extLst>
          </p:cNvPr>
          <p:cNvPicPr>
            <a:picLocks noChangeAspect="1"/>
          </p:cNvPicPr>
          <p:nvPr/>
        </p:nvPicPr>
        <p:blipFill>
          <a:blip r:embed="rId4"/>
          <a:stretch>
            <a:fillRect/>
          </a:stretch>
        </p:blipFill>
        <p:spPr>
          <a:xfrm>
            <a:off x="3431703" y="3020010"/>
            <a:ext cx="6735419" cy="1097740"/>
          </a:xfrm>
          <a:prstGeom prst="rect">
            <a:avLst/>
          </a:prstGeom>
        </p:spPr>
      </p:pic>
      <p:pic>
        <p:nvPicPr>
          <p:cNvPr id="9" name="Picture 8">
            <a:extLst>
              <a:ext uri="{FF2B5EF4-FFF2-40B4-BE49-F238E27FC236}">
                <a16:creationId xmlns:a16="http://schemas.microsoft.com/office/drawing/2014/main" xmlns="" id="{43CA90F9-04AA-C74A-9E5C-991E77CF1501}"/>
              </a:ext>
            </a:extLst>
          </p:cNvPr>
          <p:cNvPicPr>
            <a:picLocks noChangeAspect="1"/>
          </p:cNvPicPr>
          <p:nvPr/>
        </p:nvPicPr>
        <p:blipFill>
          <a:blip r:embed="rId4"/>
          <a:stretch>
            <a:fillRect/>
          </a:stretch>
        </p:blipFill>
        <p:spPr>
          <a:xfrm>
            <a:off x="3411226" y="5742425"/>
            <a:ext cx="6735419" cy="1097740"/>
          </a:xfrm>
          <a:prstGeom prst="rect">
            <a:avLst/>
          </a:prstGeom>
        </p:spPr>
      </p:pic>
      <p:sp>
        <p:nvSpPr>
          <p:cNvPr id="10" name="Oval 9">
            <a:extLst>
              <a:ext uri="{FF2B5EF4-FFF2-40B4-BE49-F238E27FC236}">
                <a16:creationId xmlns:a16="http://schemas.microsoft.com/office/drawing/2014/main" xmlns="" id="{0528F761-6D5A-8D42-AA42-A38B500DAC7A}"/>
              </a:ext>
            </a:extLst>
          </p:cNvPr>
          <p:cNvSpPr/>
          <p:nvPr/>
        </p:nvSpPr>
        <p:spPr bwMode="auto">
          <a:xfrm>
            <a:off x="4871864" y="3104764"/>
            <a:ext cx="216024" cy="216024"/>
          </a:xfrm>
          <a:prstGeom prst="ellipse">
            <a:avLst/>
          </a:prstGeom>
          <a:noFill/>
          <a:ln w="381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a:ln>
                <a:noFill/>
              </a:ln>
              <a:effectLst/>
              <a:latin typeface="Arial" charset="0"/>
              <a:ea typeface="ＭＳ Ｐゴシック" charset="0"/>
            </a:endParaRPr>
          </a:p>
        </p:txBody>
      </p:sp>
      <p:cxnSp>
        <p:nvCxnSpPr>
          <p:cNvPr id="6" name="Straight Arrow Connector 5">
            <a:extLst>
              <a:ext uri="{FF2B5EF4-FFF2-40B4-BE49-F238E27FC236}">
                <a16:creationId xmlns:a16="http://schemas.microsoft.com/office/drawing/2014/main" xmlns="" id="{3C56BE77-C236-B945-B613-DD557126CDAC}"/>
              </a:ext>
            </a:extLst>
          </p:cNvPr>
          <p:cNvCxnSpPr/>
          <p:nvPr/>
        </p:nvCxnSpPr>
        <p:spPr bwMode="auto">
          <a:xfrm>
            <a:off x="4979876" y="3333893"/>
            <a:ext cx="0" cy="190214"/>
          </a:xfrm>
          <a:prstGeom prst="straightConnector1">
            <a:avLst/>
          </a:prstGeom>
          <a:solidFill>
            <a:srgbClr val="00B8FF"/>
          </a:solidFill>
          <a:ln w="38100" cap="flat" cmpd="sng" algn="ctr">
            <a:solidFill>
              <a:schemeClr val="tx1"/>
            </a:solidFill>
            <a:prstDash val="solid"/>
            <a:round/>
            <a:headEnd type="none" w="med" len="med"/>
            <a:tailEnd type="triangle"/>
          </a:ln>
          <a:effectLst/>
        </p:spPr>
      </p:cxn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xmlns="" id="{1D5E127F-C0F3-7144-BEFB-DE04DC50CD66}"/>
                  </a:ext>
                </a:extLst>
              </p:cNvPr>
              <p:cNvSpPr txBox="1"/>
              <p:nvPr/>
            </p:nvSpPr>
            <p:spPr>
              <a:xfrm>
                <a:off x="2673152" y="4099915"/>
                <a:ext cx="9518848" cy="1569660"/>
              </a:xfrm>
              <a:prstGeom prst="rect">
                <a:avLst/>
              </a:prstGeom>
              <a:noFill/>
            </p:spPr>
            <p:txBody>
              <a:bodyPr wrap="square" rtlCol="0">
                <a:spAutoFit/>
              </a:bodyPr>
              <a:lstStyle/>
              <a:p>
                <a:r>
                  <a:rPr lang="en-US" sz="2400"/>
                  <a:t>We can test the regions by considering points; for example:</a:t>
                </a:r>
              </a:p>
              <a:p>
                <a:r>
                  <a:rPr lang="en-US" sz="2400"/>
                  <a:t>at </a:t>
                </a:r>
                <a14:m>
                  <m:oMath xmlns:m="http://schemas.openxmlformats.org/officeDocument/2006/math">
                    <m:r>
                      <a:rPr lang="en-GB" sz="2400" b="0" i="1" smtClean="0">
                        <a:latin typeface="Cambria Math" panose="02040503050406030204" pitchFamily="18" charset="0"/>
                      </a:rPr>
                      <m:t>𝑥</m:t>
                    </m:r>
                    <m:r>
                      <a:rPr lang="en-GB" sz="2400" b="0" i="1" smtClean="0">
                        <a:latin typeface="Cambria Math" panose="02040503050406030204" pitchFamily="18" charset="0"/>
                      </a:rPr>
                      <m:t>=−2, </m:t>
                    </m:r>
                    <m:sSup>
                      <m:sSupPr>
                        <m:ctrlPr>
                          <a:rPr lang="en-US" sz="2400" i="1">
                            <a:latin typeface="Cambria Math"/>
                          </a:rPr>
                        </m:ctrlPr>
                      </m:sSupPr>
                      <m:e>
                        <m:r>
                          <a:rPr lang="en-GB" sz="2400" b="0" i="1" smtClean="0">
                            <a:latin typeface="Cambria Math" panose="02040503050406030204" pitchFamily="18" charset="0"/>
                          </a:rPr>
                          <m:t> </m:t>
                        </m:r>
                        <m:r>
                          <a:rPr lang="en-GB" sz="2400" i="1">
                            <a:latin typeface="Cambria Math" panose="02040503050406030204" pitchFamily="18" charset="0"/>
                          </a:rPr>
                          <m:t>𝑥</m:t>
                        </m:r>
                      </m:e>
                      <m:sup>
                        <m:r>
                          <a:rPr lang="en-GB" sz="2400" i="1">
                            <a:latin typeface="Cambria Math" panose="02040503050406030204" pitchFamily="18" charset="0"/>
                          </a:rPr>
                          <m:t>2</m:t>
                        </m:r>
                      </m:sup>
                    </m:sSup>
                    <m:r>
                      <a:rPr lang="en-GB" sz="2400" i="1">
                        <a:latin typeface="Cambria Math" panose="02040503050406030204" pitchFamily="18" charset="0"/>
                      </a:rPr>
                      <m:t>−3</m:t>
                    </m:r>
                    <m:r>
                      <a:rPr lang="en-GB" sz="2400" i="1">
                        <a:latin typeface="Cambria Math" panose="02040503050406030204" pitchFamily="18" charset="0"/>
                      </a:rPr>
                      <m:t>𝑥</m:t>
                    </m:r>
                    <m:r>
                      <a:rPr lang="en-GB" sz="2400" i="1">
                        <a:latin typeface="Cambria Math" panose="02040503050406030204" pitchFamily="18" charset="0"/>
                      </a:rPr>
                      <m:t>−4=6&gt;0 </m:t>
                    </m:r>
                    <m:r>
                      <m:rPr>
                        <m:sty m:val="p"/>
                      </m:rPr>
                      <a:rPr lang="en-GB" sz="2400" b="0" i="0" smtClean="0">
                        <a:latin typeface="Cambria Math" panose="02040503050406030204" pitchFamily="18" charset="0"/>
                      </a:rPr>
                      <m:t>so</m:t>
                    </m:r>
                    <m:r>
                      <a:rPr lang="en-GB" sz="2400" b="0" i="0" smtClean="0">
                        <a:latin typeface="Cambria Math" panose="02040503050406030204" pitchFamily="18" charset="0"/>
                      </a:rPr>
                      <m:t> </m:t>
                    </m:r>
                    <m:r>
                      <a:rPr lang="en-GB" sz="2400" b="0" i="1" smtClean="0">
                        <a:solidFill>
                          <a:srgbClr val="FF0000"/>
                        </a:solidFill>
                        <a:latin typeface="Cambria Math" panose="02040503050406030204" pitchFamily="18" charset="0"/>
                      </a:rPr>
                      <m:t>𝑥</m:t>
                    </m:r>
                    <m:r>
                      <a:rPr lang="en-GB" sz="2400" b="0" i="1" smtClean="0">
                        <a:solidFill>
                          <a:srgbClr val="FF0000"/>
                        </a:solidFill>
                        <a:latin typeface="Cambria Math" panose="02040503050406030204" pitchFamily="18" charset="0"/>
                      </a:rPr>
                      <m:t>=−2 </m:t>
                    </m:r>
                    <m:r>
                      <m:rPr>
                        <m:sty m:val="p"/>
                      </m:rPr>
                      <a:rPr lang="en-GB" sz="2400" b="0" i="0" smtClean="0">
                        <a:solidFill>
                          <a:srgbClr val="FF0000"/>
                        </a:solidFill>
                        <a:latin typeface="Cambria Math" panose="02040503050406030204" pitchFamily="18" charset="0"/>
                      </a:rPr>
                      <m:t>is</m:t>
                    </m:r>
                    <m:r>
                      <a:rPr lang="en-GB" sz="2400" b="0" i="0" smtClean="0">
                        <a:solidFill>
                          <a:srgbClr val="FF0000"/>
                        </a:solidFill>
                        <a:latin typeface="Cambria Math" panose="02040503050406030204" pitchFamily="18" charset="0"/>
                      </a:rPr>
                      <m:t> </m:t>
                    </m:r>
                    <m:r>
                      <m:rPr>
                        <m:sty m:val="p"/>
                      </m:rPr>
                      <a:rPr lang="en-GB" sz="2400" b="0" i="0" smtClean="0">
                        <a:solidFill>
                          <a:srgbClr val="FF0000"/>
                        </a:solidFill>
                        <a:latin typeface="Cambria Math" panose="02040503050406030204" pitchFamily="18" charset="0"/>
                      </a:rPr>
                      <m:t>in</m:t>
                    </m:r>
                    <m:r>
                      <a:rPr lang="en-GB" sz="2400" b="0" i="0" smtClean="0">
                        <a:solidFill>
                          <a:srgbClr val="FF0000"/>
                        </a:solidFill>
                        <a:latin typeface="Cambria Math" panose="02040503050406030204" pitchFamily="18" charset="0"/>
                      </a:rPr>
                      <m:t> </m:t>
                    </m:r>
                    <m:r>
                      <m:rPr>
                        <m:sty m:val="p"/>
                      </m:rPr>
                      <a:rPr lang="en-GB" sz="2400" b="0" i="0" smtClean="0">
                        <a:solidFill>
                          <a:srgbClr val="FF0000"/>
                        </a:solidFill>
                        <a:latin typeface="Cambria Math" panose="02040503050406030204" pitchFamily="18" charset="0"/>
                      </a:rPr>
                      <m:t>the</m:t>
                    </m:r>
                    <m:r>
                      <a:rPr lang="en-GB" sz="2400" b="0" i="0" smtClean="0">
                        <a:solidFill>
                          <a:srgbClr val="FF0000"/>
                        </a:solidFill>
                        <a:latin typeface="Cambria Math" panose="02040503050406030204" pitchFamily="18" charset="0"/>
                      </a:rPr>
                      <m:t> </m:t>
                    </m:r>
                    <m:r>
                      <m:rPr>
                        <m:sty m:val="p"/>
                      </m:rPr>
                      <a:rPr lang="en-GB" sz="2400" b="0" i="0" smtClean="0">
                        <a:solidFill>
                          <a:srgbClr val="FF0000"/>
                        </a:solidFill>
                        <a:latin typeface="Cambria Math" panose="02040503050406030204" pitchFamily="18" charset="0"/>
                      </a:rPr>
                      <m:t>solution</m:t>
                    </m:r>
                    <m:r>
                      <a:rPr lang="en-GB" sz="2400" b="0" i="0" smtClean="0">
                        <a:latin typeface="Cambria Math" panose="02040503050406030204" pitchFamily="18" charset="0"/>
                      </a:rPr>
                      <m:t>.</m:t>
                    </m:r>
                  </m:oMath>
                </a14:m>
                <a:endParaRPr lang="en-GB" sz="2400" b="0" i="0">
                  <a:latin typeface="Cambria Math" panose="02040503050406030204" pitchFamily="18" charset="0"/>
                </a:endParaRPr>
              </a:p>
              <a:p>
                <a:r>
                  <a:rPr lang="en-GB" sz="2400" b="0"/>
                  <a:t>Similarly at  </a:t>
                </a:r>
                <a14:m>
                  <m:oMath xmlns:m="http://schemas.openxmlformats.org/officeDocument/2006/math">
                    <m:r>
                      <a:rPr lang="en-GB" sz="2400" i="1">
                        <a:latin typeface="Cambria Math" panose="02040503050406030204" pitchFamily="18" charset="0"/>
                      </a:rPr>
                      <m:t>𝑥</m:t>
                    </m:r>
                    <m:r>
                      <a:rPr lang="en-GB" sz="2400" i="1">
                        <a:latin typeface="Cambria Math" panose="02040503050406030204" pitchFamily="18" charset="0"/>
                      </a:rPr>
                      <m:t>=2, </m:t>
                    </m:r>
                    <m:sSup>
                      <m:sSupPr>
                        <m:ctrlPr>
                          <a:rPr lang="en-US" sz="2400" i="1">
                            <a:latin typeface="Cambria Math"/>
                          </a:rPr>
                        </m:ctrlPr>
                      </m:sSupPr>
                      <m:e>
                        <m:r>
                          <a:rPr lang="en-GB" sz="2400" i="1">
                            <a:latin typeface="Cambria Math" panose="02040503050406030204" pitchFamily="18" charset="0"/>
                          </a:rPr>
                          <m:t> </m:t>
                        </m:r>
                        <m:r>
                          <a:rPr lang="en-GB" sz="2400" i="1">
                            <a:latin typeface="Cambria Math" panose="02040503050406030204" pitchFamily="18" charset="0"/>
                          </a:rPr>
                          <m:t>𝑥</m:t>
                        </m:r>
                      </m:e>
                      <m:sup>
                        <m:r>
                          <a:rPr lang="en-GB" sz="2400" i="1">
                            <a:latin typeface="Cambria Math" panose="02040503050406030204" pitchFamily="18" charset="0"/>
                          </a:rPr>
                          <m:t>2</m:t>
                        </m:r>
                      </m:sup>
                    </m:sSup>
                    <m:r>
                      <a:rPr lang="en-GB" sz="2400" i="1">
                        <a:latin typeface="Cambria Math" panose="02040503050406030204" pitchFamily="18" charset="0"/>
                      </a:rPr>
                      <m:t>−3</m:t>
                    </m:r>
                    <m:r>
                      <a:rPr lang="en-GB" sz="2400" i="1">
                        <a:latin typeface="Cambria Math" panose="02040503050406030204" pitchFamily="18" charset="0"/>
                      </a:rPr>
                      <m:t>𝑥</m:t>
                    </m:r>
                    <m:r>
                      <a:rPr lang="en-GB" sz="2400" i="1">
                        <a:latin typeface="Cambria Math" panose="02040503050406030204" pitchFamily="18" charset="0"/>
                      </a:rPr>
                      <m:t>−4=−6&lt;0</m:t>
                    </m:r>
                  </m:oMath>
                </a14:m>
                <a:r>
                  <a:rPr lang="en-US" sz="2400"/>
                  <a:t> so </a:t>
                </a:r>
                <a14:m>
                  <m:oMath xmlns:m="http://schemas.openxmlformats.org/officeDocument/2006/math">
                    <m:r>
                      <a:rPr lang="en-GB" sz="2400" i="1" smtClean="0">
                        <a:solidFill>
                          <a:srgbClr val="FF0000"/>
                        </a:solidFill>
                        <a:latin typeface="Cambria Math" panose="02040503050406030204" pitchFamily="18" charset="0"/>
                      </a:rPr>
                      <m:t>𝑥</m:t>
                    </m:r>
                    <m:r>
                      <a:rPr lang="en-GB" sz="2400" i="1" smtClean="0">
                        <a:solidFill>
                          <a:srgbClr val="FF0000"/>
                        </a:solidFill>
                        <a:latin typeface="Cambria Math" panose="02040503050406030204" pitchFamily="18" charset="0"/>
                      </a:rPr>
                      <m:t>=2</m:t>
                    </m:r>
                  </m:oMath>
                </a14:m>
                <a:r>
                  <a:rPr lang="en-US" sz="2400">
                    <a:solidFill>
                      <a:srgbClr val="FF0000"/>
                    </a:solidFill>
                  </a:rPr>
                  <a:t> is not in solution.</a:t>
                </a:r>
                <a:endParaRPr lang="en-US" sz="2400"/>
              </a:p>
              <a:p>
                <a:r>
                  <a:rPr lang="en-US" sz="2400"/>
                  <a:t>At </a:t>
                </a:r>
                <a14:m>
                  <m:oMath xmlns:m="http://schemas.openxmlformats.org/officeDocument/2006/math">
                    <m:r>
                      <a:rPr lang="en-GB" sz="2400" i="1">
                        <a:latin typeface="Cambria Math" panose="02040503050406030204" pitchFamily="18" charset="0"/>
                      </a:rPr>
                      <m:t>𝑥</m:t>
                    </m:r>
                    <m:r>
                      <a:rPr lang="en-GB" sz="2400" i="1">
                        <a:latin typeface="Cambria Math" panose="02040503050406030204" pitchFamily="18" charset="0"/>
                      </a:rPr>
                      <m:t>=5, </m:t>
                    </m:r>
                    <m:sSup>
                      <m:sSupPr>
                        <m:ctrlPr>
                          <a:rPr lang="en-US" sz="2400" i="1">
                            <a:latin typeface="Cambria Math"/>
                          </a:rPr>
                        </m:ctrlPr>
                      </m:sSupPr>
                      <m:e>
                        <m:r>
                          <a:rPr lang="en-GB" sz="2400" i="1">
                            <a:latin typeface="Cambria Math" panose="02040503050406030204" pitchFamily="18" charset="0"/>
                          </a:rPr>
                          <m:t> </m:t>
                        </m:r>
                        <m:r>
                          <a:rPr lang="en-GB" sz="2400" i="1">
                            <a:latin typeface="Cambria Math" panose="02040503050406030204" pitchFamily="18" charset="0"/>
                          </a:rPr>
                          <m:t>𝑥</m:t>
                        </m:r>
                      </m:e>
                      <m:sup>
                        <m:r>
                          <a:rPr lang="en-GB" sz="2400" i="1">
                            <a:latin typeface="Cambria Math" panose="02040503050406030204" pitchFamily="18" charset="0"/>
                          </a:rPr>
                          <m:t>2</m:t>
                        </m:r>
                      </m:sup>
                    </m:sSup>
                    <m:r>
                      <a:rPr lang="en-GB" sz="2400" i="1">
                        <a:latin typeface="Cambria Math" panose="02040503050406030204" pitchFamily="18" charset="0"/>
                      </a:rPr>
                      <m:t>−3</m:t>
                    </m:r>
                    <m:r>
                      <a:rPr lang="en-GB" sz="2400" i="1">
                        <a:latin typeface="Cambria Math" panose="02040503050406030204" pitchFamily="18" charset="0"/>
                      </a:rPr>
                      <m:t>𝑥</m:t>
                    </m:r>
                    <m:r>
                      <a:rPr lang="en-GB" sz="2400" i="1">
                        <a:latin typeface="Cambria Math" panose="02040503050406030204" pitchFamily="18" charset="0"/>
                      </a:rPr>
                      <m:t>−4=6&gt;0</m:t>
                    </m:r>
                  </m:oMath>
                </a14:m>
                <a:r>
                  <a:rPr lang="en-US" sz="2400"/>
                  <a:t> so </a:t>
                </a:r>
                <a14:m>
                  <m:oMath xmlns:m="http://schemas.openxmlformats.org/officeDocument/2006/math">
                    <m:r>
                      <a:rPr lang="en-GB" sz="2400" i="1" smtClean="0">
                        <a:solidFill>
                          <a:srgbClr val="FF0000"/>
                        </a:solidFill>
                        <a:latin typeface="Cambria Math" panose="02040503050406030204" pitchFamily="18" charset="0"/>
                      </a:rPr>
                      <m:t>𝑥</m:t>
                    </m:r>
                    <m:r>
                      <a:rPr lang="en-GB" sz="2400" i="1" smtClean="0">
                        <a:solidFill>
                          <a:srgbClr val="FF0000"/>
                        </a:solidFill>
                        <a:latin typeface="Cambria Math" panose="02040503050406030204" pitchFamily="18" charset="0"/>
                      </a:rPr>
                      <m:t>=5</m:t>
                    </m:r>
                  </m:oMath>
                </a14:m>
                <a:r>
                  <a:rPr lang="en-US" sz="2400">
                    <a:solidFill>
                      <a:srgbClr val="FF0000"/>
                    </a:solidFill>
                  </a:rPr>
                  <a:t> is in the solution</a:t>
                </a:r>
                <a:r>
                  <a:rPr lang="en-US" sz="2400"/>
                  <a:t>, shown below </a:t>
                </a:r>
              </a:p>
            </p:txBody>
          </p:sp>
        </mc:Choice>
        <mc:Fallback xmlns="">
          <p:sp>
            <p:nvSpPr>
              <p:cNvPr id="14" name="TextBox 13">
                <a:extLst>
                  <a:ext uri="{FF2B5EF4-FFF2-40B4-BE49-F238E27FC236}">
                    <a16:creationId xmlns:a16="http://schemas.microsoft.com/office/drawing/2014/main" id="{1D5E127F-C0F3-7144-BEFB-DE04DC50CD66}"/>
                  </a:ext>
                </a:extLst>
              </p:cNvPr>
              <p:cNvSpPr txBox="1">
                <a:spLocks noRot="1" noChangeAspect="1" noMove="1" noResize="1" noEditPoints="1" noAdjustHandles="1" noChangeArrowheads="1" noChangeShapeType="1" noTextEdit="1"/>
              </p:cNvSpPr>
              <p:nvPr/>
            </p:nvSpPr>
            <p:spPr>
              <a:xfrm>
                <a:off x="2673152" y="4099915"/>
                <a:ext cx="9518848" cy="1569660"/>
              </a:xfrm>
              <a:prstGeom prst="rect">
                <a:avLst/>
              </a:prstGeom>
              <a:blipFill>
                <a:blip r:embed="rId5"/>
                <a:stretch>
                  <a:fillRect l="-799" t="-3226" r="-1065" b="-8065"/>
                </a:stretch>
              </a:blipFill>
            </p:spPr>
            <p:txBody>
              <a:bodyPr/>
              <a:lstStyle/>
              <a:p>
                <a:r>
                  <a:rPr lang="en-US">
                    <a:noFill/>
                  </a:rPr>
                  <a:t> </a:t>
                </a:r>
              </a:p>
            </p:txBody>
          </p:sp>
        </mc:Fallback>
      </mc:AlternateContent>
      <p:sp>
        <p:nvSpPr>
          <p:cNvPr id="17" name="Oval 16">
            <a:extLst>
              <a:ext uri="{FF2B5EF4-FFF2-40B4-BE49-F238E27FC236}">
                <a16:creationId xmlns:a16="http://schemas.microsoft.com/office/drawing/2014/main" xmlns="" id="{767EB4C2-A419-F141-9F0F-D8EF328DFE95}"/>
              </a:ext>
            </a:extLst>
          </p:cNvPr>
          <p:cNvSpPr/>
          <p:nvPr/>
        </p:nvSpPr>
        <p:spPr bwMode="auto">
          <a:xfrm>
            <a:off x="8184232" y="3117869"/>
            <a:ext cx="216024" cy="216024"/>
          </a:xfrm>
          <a:prstGeom prst="ellipse">
            <a:avLst/>
          </a:prstGeom>
          <a:noFill/>
          <a:ln w="381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a:ln>
                <a:noFill/>
              </a:ln>
              <a:effectLst/>
              <a:latin typeface="Arial" charset="0"/>
              <a:ea typeface="ＭＳ Ｐゴシック" charset="0"/>
            </a:endParaRPr>
          </a:p>
        </p:txBody>
      </p:sp>
      <p:cxnSp>
        <p:nvCxnSpPr>
          <p:cNvPr id="16" name="Straight Arrow Connector 15">
            <a:extLst>
              <a:ext uri="{FF2B5EF4-FFF2-40B4-BE49-F238E27FC236}">
                <a16:creationId xmlns:a16="http://schemas.microsoft.com/office/drawing/2014/main" xmlns="" id="{D2E41EBB-7192-DF4C-BA0A-3EB29B474F69}"/>
              </a:ext>
            </a:extLst>
          </p:cNvPr>
          <p:cNvCxnSpPr>
            <a:cxnSpLocks/>
          </p:cNvCxnSpPr>
          <p:nvPr/>
        </p:nvCxnSpPr>
        <p:spPr bwMode="auto">
          <a:xfrm>
            <a:off x="8291611" y="3356992"/>
            <a:ext cx="0" cy="189325"/>
          </a:xfrm>
          <a:prstGeom prst="straightConnector1">
            <a:avLst/>
          </a:prstGeom>
          <a:solidFill>
            <a:srgbClr val="00B8FF"/>
          </a:solidFill>
          <a:ln w="38100" cap="flat" cmpd="sng" algn="ctr">
            <a:solidFill>
              <a:schemeClr val="tx1"/>
            </a:solidFill>
            <a:prstDash val="solid"/>
            <a:round/>
            <a:headEnd type="none" w="med" len="med"/>
            <a:tailEnd type="triangle"/>
          </a:ln>
          <a:effectLst/>
        </p:spPr>
      </p:cxnSp>
      <p:sp>
        <p:nvSpPr>
          <p:cNvPr id="22" name="Oval 21">
            <a:extLst>
              <a:ext uri="{FF2B5EF4-FFF2-40B4-BE49-F238E27FC236}">
                <a16:creationId xmlns:a16="http://schemas.microsoft.com/office/drawing/2014/main" xmlns="" id="{FEC95489-98B7-6A4C-8DB5-2C134938634E}"/>
              </a:ext>
            </a:extLst>
          </p:cNvPr>
          <p:cNvSpPr/>
          <p:nvPr/>
        </p:nvSpPr>
        <p:spPr bwMode="auto">
          <a:xfrm>
            <a:off x="8183599" y="5940192"/>
            <a:ext cx="216024" cy="216024"/>
          </a:xfrm>
          <a:prstGeom prst="ellipse">
            <a:avLst/>
          </a:prstGeom>
          <a:noFill/>
          <a:ln w="381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a:ln>
                <a:noFill/>
              </a:ln>
              <a:effectLst/>
              <a:latin typeface="Arial" charset="0"/>
              <a:ea typeface="ＭＳ Ｐゴシック" charset="0"/>
            </a:endParaRPr>
          </a:p>
        </p:txBody>
      </p:sp>
      <p:sp>
        <p:nvSpPr>
          <p:cNvPr id="23" name="Oval 22">
            <a:extLst>
              <a:ext uri="{FF2B5EF4-FFF2-40B4-BE49-F238E27FC236}">
                <a16:creationId xmlns:a16="http://schemas.microsoft.com/office/drawing/2014/main" xmlns="" id="{7DC8DE7C-015D-3543-96FE-F208FA2300E1}"/>
              </a:ext>
            </a:extLst>
          </p:cNvPr>
          <p:cNvSpPr/>
          <p:nvPr/>
        </p:nvSpPr>
        <p:spPr bwMode="auto">
          <a:xfrm>
            <a:off x="4871864" y="5940192"/>
            <a:ext cx="216024" cy="216024"/>
          </a:xfrm>
          <a:prstGeom prst="ellipse">
            <a:avLst/>
          </a:prstGeom>
          <a:noFill/>
          <a:ln w="381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a:ln>
                <a:noFill/>
              </a:ln>
              <a:effectLst/>
              <a:latin typeface="Arial" charset="0"/>
              <a:ea typeface="ＭＳ Ｐゴシック" charset="0"/>
            </a:endParaRPr>
          </a:p>
        </p:txBody>
      </p:sp>
      <p:cxnSp>
        <p:nvCxnSpPr>
          <p:cNvPr id="24" name="Straight Arrow Connector 23">
            <a:extLst>
              <a:ext uri="{FF2B5EF4-FFF2-40B4-BE49-F238E27FC236}">
                <a16:creationId xmlns:a16="http://schemas.microsoft.com/office/drawing/2014/main" xmlns="" id="{4911B663-2897-1F4A-B6AA-4976A7469A8B}"/>
              </a:ext>
            </a:extLst>
          </p:cNvPr>
          <p:cNvCxnSpPr/>
          <p:nvPr/>
        </p:nvCxnSpPr>
        <p:spPr bwMode="auto">
          <a:xfrm>
            <a:off x="8399623" y="6063413"/>
            <a:ext cx="1584809" cy="0"/>
          </a:xfrm>
          <a:prstGeom prst="straightConnector1">
            <a:avLst/>
          </a:prstGeom>
          <a:solidFill>
            <a:srgbClr val="00B8FF"/>
          </a:solidFill>
          <a:ln w="38100" cap="flat" cmpd="sng" algn="ctr">
            <a:solidFill>
              <a:schemeClr val="tx1"/>
            </a:solidFill>
            <a:prstDash val="solid"/>
            <a:round/>
            <a:headEnd type="none" w="med" len="med"/>
            <a:tailEnd type="triangle"/>
          </a:ln>
          <a:effectLst/>
        </p:spPr>
      </p:cxnSp>
      <p:cxnSp>
        <p:nvCxnSpPr>
          <p:cNvPr id="26" name="Straight Arrow Connector 25">
            <a:extLst>
              <a:ext uri="{FF2B5EF4-FFF2-40B4-BE49-F238E27FC236}">
                <a16:creationId xmlns:a16="http://schemas.microsoft.com/office/drawing/2014/main" xmlns="" id="{4DEA49C6-CD4C-5149-80D1-43C683EDF035}"/>
              </a:ext>
            </a:extLst>
          </p:cNvPr>
          <p:cNvCxnSpPr/>
          <p:nvPr/>
        </p:nvCxnSpPr>
        <p:spPr bwMode="auto">
          <a:xfrm flipH="1">
            <a:off x="3431703" y="6048204"/>
            <a:ext cx="1440161" cy="0"/>
          </a:xfrm>
          <a:prstGeom prst="straightConnector1">
            <a:avLst/>
          </a:prstGeom>
          <a:solidFill>
            <a:srgbClr val="00B8FF"/>
          </a:solidFill>
          <a:ln w="38100" cap="flat" cmpd="sng" algn="ctr">
            <a:solidFill>
              <a:schemeClr val="tx1"/>
            </a:solidFill>
            <a:prstDash val="solid"/>
            <a:round/>
            <a:headEnd type="none" w="med" len="med"/>
            <a:tailEnd type="triangle"/>
          </a:ln>
          <a:effectLst/>
        </p:spPr>
      </p:cxnSp>
    </p:spTree>
    <p:extLst>
      <p:ext uri="{BB962C8B-B14F-4D97-AF65-F5344CB8AC3E}">
        <p14:creationId xmlns:p14="http://schemas.microsoft.com/office/powerpoint/2010/main" val="208783633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4">
                                            <p:txEl>
                                              <p:pRg st="0" end="0"/>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4">
                                            <p:txEl>
                                              <p:pRg st="1" end="1"/>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4">
                                            <p:txEl>
                                              <p:pRg st="2" end="2"/>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14">
                                            <p:txEl>
                                              <p:pRg st="3" end="3"/>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9"/>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26"/>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3"/>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2"/>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7" grpId="0" animBg="1"/>
      <p:bldP spid="22" grpId="0" animBg="1"/>
      <p:bldP spid="2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Example: Graphical Approach</a:t>
            </a:r>
          </a:p>
        </p:txBody>
      </p:sp>
      <p:sp>
        <p:nvSpPr>
          <p:cNvPr id="11" name="TextBox 10"/>
          <p:cNvSpPr txBox="1"/>
          <p:nvPr/>
        </p:nvSpPr>
        <p:spPr>
          <a:xfrm>
            <a:off x="4214813" y="7615238"/>
            <a:ext cx="184731" cy="461665"/>
          </a:xfrm>
          <a:prstGeom prst="rect">
            <a:avLst/>
          </a:prstGeom>
          <a:noFill/>
        </p:spPr>
        <p:txBody>
          <a:bodyPr wrap="none" rtlCol="0">
            <a:spAutoFit/>
          </a:bodyPr>
          <a:lstStyle/>
          <a:p>
            <a:endParaRPr lang="en-US" sz="2400"/>
          </a:p>
        </p:txBody>
      </p:sp>
      <p:sp>
        <p:nvSpPr>
          <p:cNvPr id="18" name="TextBox 7">
            <a:extLst>
              <a:ext uri="{FF2B5EF4-FFF2-40B4-BE49-F238E27FC236}">
                <a16:creationId xmlns:a16="http://schemas.microsoft.com/office/drawing/2014/main" xmlns="" id="{FA8D736B-8828-4848-BEA6-318AEC9C1469}"/>
              </a:ext>
            </a:extLst>
          </p:cNvPr>
          <p:cNvSpPr txBox="1">
            <a:spLocks noChangeArrowheads="1"/>
          </p:cNvSpPr>
          <p:nvPr/>
        </p:nvSpPr>
        <p:spPr bwMode="auto">
          <a:xfrm>
            <a:off x="0" y="115888"/>
            <a:ext cx="2207568"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b="1">
                <a:solidFill>
                  <a:schemeClr val="bg1"/>
                </a:solidFill>
              </a:rPr>
              <a:t>UNIT:</a:t>
            </a:r>
          </a:p>
          <a:p>
            <a:pPr algn="ctr"/>
            <a:r>
              <a:rPr lang="en-US" altLang="en-US" b="1">
                <a:solidFill>
                  <a:schemeClr val="bg1"/>
                </a:solidFill>
              </a:rPr>
              <a:t>Solving</a:t>
            </a:r>
          </a:p>
          <a:p>
            <a:pPr algn="ctr"/>
            <a:r>
              <a:rPr lang="en-US" altLang="en-US" b="1">
                <a:solidFill>
                  <a:schemeClr val="bg1"/>
                </a:solidFill>
              </a:rPr>
              <a:t>Inequalities</a:t>
            </a:r>
          </a:p>
          <a:p>
            <a:pPr algn="ctr"/>
            <a:r>
              <a:rPr lang="en-US" altLang="en-US" b="1">
                <a:solidFill>
                  <a:schemeClr val="bg1"/>
                </a:solidFill>
              </a:rPr>
              <a:t>Section 3</a:t>
            </a:r>
          </a:p>
        </p:txBody>
      </p:sp>
      <p:sp>
        <p:nvSpPr>
          <p:cNvPr id="2" name="TextBox 1">
            <a:extLst>
              <a:ext uri="{FF2B5EF4-FFF2-40B4-BE49-F238E27FC236}">
                <a16:creationId xmlns:a16="http://schemas.microsoft.com/office/drawing/2014/main" xmlns="" id="{333617ED-031B-0C4E-91A7-E9626246BA15}"/>
              </a:ext>
            </a:extLst>
          </p:cNvPr>
          <p:cNvSpPr txBox="1"/>
          <p:nvPr/>
        </p:nvSpPr>
        <p:spPr>
          <a:xfrm>
            <a:off x="2495600" y="764704"/>
            <a:ext cx="9145016" cy="830997"/>
          </a:xfrm>
          <a:prstGeom prst="rect">
            <a:avLst/>
          </a:prstGeom>
          <a:noFill/>
        </p:spPr>
        <p:txBody>
          <a:bodyPr wrap="square" rtlCol="0">
            <a:spAutoFit/>
          </a:bodyPr>
          <a:lstStyle/>
          <a:p>
            <a:pPr algn="ctr"/>
            <a:r>
              <a:rPr lang="en-US" sz="2400"/>
              <a:t>Sometimes it is more straight forward to </a:t>
            </a:r>
          </a:p>
          <a:p>
            <a:pPr algn="ctr"/>
            <a:r>
              <a:rPr lang="en-US" sz="2400"/>
              <a:t>graph the quadratic to solve the inequality </a:t>
            </a: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xmlns="" id="{EE1234EE-0990-B549-A61C-6CEBF19F38EA}"/>
                  </a:ext>
                </a:extLst>
              </p:cNvPr>
              <p:cNvSpPr txBox="1"/>
              <p:nvPr/>
            </p:nvSpPr>
            <p:spPr>
              <a:xfrm>
                <a:off x="3863752" y="1642002"/>
                <a:ext cx="9145016" cy="461665"/>
              </a:xfrm>
              <a:prstGeom prst="rect">
                <a:avLst/>
              </a:prstGeom>
              <a:noFill/>
            </p:spPr>
            <p:txBody>
              <a:bodyPr wrap="square" rtlCol="0">
                <a:spAutoFit/>
              </a:bodyPr>
              <a:lstStyle/>
              <a:p>
                <a:r>
                  <a:rPr lang="en-US" sz="2400" b="1"/>
                  <a:t>Example</a:t>
                </a:r>
                <a:r>
                  <a:rPr lang="en-US" sz="2400"/>
                  <a:t>: Solve the inequality </a:t>
                </a:r>
                <a14:m>
                  <m:oMath xmlns:m="http://schemas.openxmlformats.org/officeDocument/2006/math">
                    <m:sSup>
                      <m:sSupPr>
                        <m:ctrlPr>
                          <a:rPr lang="en-US" sz="2400" i="1" smtClean="0">
                            <a:latin typeface="Cambria Math"/>
                          </a:rPr>
                        </m:ctrlPr>
                      </m:sSupPr>
                      <m:e>
                        <m:r>
                          <a:rPr lang="en-GB" sz="2400" b="0" i="1" smtClean="0">
                            <a:latin typeface="Cambria Math" panose="02040503050406030204" pitchFamily="18" charset="0"/>
                          </a:rPr>
                          <m:t>𝑥</m:t>
                        </m:r>
                      </m:e>
                      <m:sup>
                        <m:r>
                          <a:rPr lang="en-GB" sz="2400" b="0" i="1" smtClean="0">
                            <a:latin typeface="Cambria Math" panose="02040503050406030204" pitchFamily="18" charset="0"/>
                          </a:rPr>
                          <m:t>2</m:t>
                        </m:r>
                      </m:sup>
                    </m:sSup>
                    <m:r>
                      <a:rPr lang="en-GB" sz="2400" b="0" i="1" smtClean="0">
                        <a:latin typeface="Cambria Math" panose="02040503050406030204" pitchFamily="18" charset="0"/>
                      </a:rPr>
                      <m:t>+</m:t>
                    </m:r>
                    <m:r>
                      <a:rPr lang="en-GB" sz="2400" b="0" i="1" smtClean="0">
                        <a:latin typeface="Cambria Math" panose="02040503050406030204" pitchFamily="18" charset="0"/>
                      </a:rPr>
                      <m:t>𝑥</m:t>
                    </m:r>
                    <m:r>
                      <a:rPr lang="en-GB" sz="2400" b="0" i="1" smtClean="0">
                        <a:latin typeface="Cambria Math" panose="02040503050406030204" pitchFamily="18" charset="0"/>
                      </a:rPr>
                      <m:t>−2&lt;0</m:t>
                    </m:r>
                  </m:oMath>
                </a14:m>
                <a:endParaRPr lang="en-US" sz="2400"/>
              </a:p>
            </p:txBody>
          </p:sp>
        </mc:Choice>
        <mc:Fallback xmlns="">
          <p:sp>
            <p:nvSpPr>
              <p:cNvPr id="3" name="TextBox 2">
                <a:extLst>
                  <a:ext uri="{FF2B5EF4-FFF2-40B4-BE49-F238E27FC236}">
                    <a16:creationId xmlns:a16="http://schemas.microsoft.com/office/drawing/2014/main" id="{EE1234EE-0990-B549-A61C-6CEBF19F38EA}"/>
                  </a:ext>
                </a:extLst>
              </p:cNvPr>
              <p:cNvSpPr txBox="1">
                <a:spLocks noRot="1" noChangeAspect="1" noMove="1" noResize="1" noEditPoints="1" noAdjustHandles="1" noChangeArrowheads="1" noChangeShapeType="1" noTextEdit="1"/>
              </p:cNvSpPr>
              <p:nvPr/>
            </p:nvSpPr>
            <p:spPr>
              <a:xfrm>
                <a:off x="3863752" y="1642002"/>
                <a:ext cx="9145016" cy="461665"/>
              </a:xfrm>
              <a:prstGeom prst="rect">
                <a:avLst/>
              </a:prstGeom>
              <a:blipFill>
                <a:blip r:embed="rId3"/>
                <a:stretch>
                  <a:fillRect l="-971" t="-7895" b="-23684"/>
                </a:stretch>
              </a:blipFill>
            </p:spPr>
            <p:txBody>
              <a:bodyPr/>
              <a:lstStyle/>
              <a:p>
                <a:r>
                  <a:rPr lang="en-US">
                    <a:noFill/>
                  </a:rPr>
                  <a:t> </a:t>
                </a:r>
              </a:p>
            </p:txBody>
          </p:sp>
        </mc:Fallback>
      </mc:AlternateContent>
      <p:pic>
        <p:nvPicPr>
          <p:cNvPr id="4" name="Picture 3">
            <a:extLst>
              <a:ext uri="{FF2B5EF4-FFF2-40B4-BE49-F238E27FC236}">
                <a16:creationId xmlns:a16="http://schemas.microsoft.com/office/drawing/2014/main" xmlns="" id="{354F3405-5745-014A-AAB1-390BB356534D}"/>
              </a:ext>
            </a:extLst>
          </p:cNvPr>
          <p:cNvPicPr>
            <a:picLocks noChangeAspect="1"/>
          </p:cNvPicPr>
          <p:nvPr/>
        </p:nvPicPr>
        <p:blipFill>
          <a:blip r:embed="rId4"/>
          <a:stretch>
            <a:fillRect/>
          </a:stretch>
        </p:blipFill>
        <p:spPr>
          <a:xfrm>
            <a:off x="7464152" y="2564904"/>
            <a:ext cx="4521200" cy="3276600"/>
          </a:xfrm>
          <a:prstGeom prst="rect">
            <a:avLst/>
          </a:prstGeom>
        </p:spPr>
      </p:pic>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xmlns="" id="{1C894DDA-9325-984C-9AF1-0596B3AAFB43}"/>
                  </a:ext>
                </a:extLst>
              </p:cNvPr>
              <p:cNvSpPr txBox="1"/>
              <p:nvPr/>
            </p:nvSpPr>
            <p:spPr>
              <a:xfrm>
                <a:off x="2495600" y="2348880"/>
                <a:ext cx="4824536" cy="1315745"/>
              </a:xfrm>
              <a:prstGeom prst="rect">
                <a:avLst/>
              </a:prstGeom>
              <a:noFill/>
            </p:spPr>
            <p:txBody>
              <a:bodyPr wrap="square" rtlCol="0">
                <a:spAutoFit/>
              </a:bodyPr>
              <a:lstStyle/>
              <a:p>
                <a:pPr>
                  <a:spcAft>
                    <a:spcPts val="300"/>
                  </a:spcAft>
                </a:pPr>
                <a:r>
                  <a:rPr lang="en-US" sz="2400" b="1"/>
                  <a:t>Solution</a:t>
                </a:r>
              </a:p>
              <a:p>
                <a:pPr>
                  <a:spcAft>
                    <a:spcPts val="600"/>
                  </a:spcAft>
                </a:pPr>
                <a:r>
                  <a:rPr lang="en-US" sz="2400">
                    <a:solidFill>
                      <a:srgbClr val="FF0000"/>
                    </a:solidFill>
                  </a:rPr>
                  <a:t>We can </a:t>
                </a:r>
                <a:r>
                  <a:rPr lang="en-US" sz="2400" err="1">
                    <a:solidFill>
                      <a:srgbClr val="FF0000"/>
                    </a:solidFill>
                  </a:rPr>
                  <a:t>factorise</a:t>
                </a:r>
                <a:r>
                  <a:rPr lang="en-US" sz="2400">
                    <a:solidFill>
                      <a:srgbClr val="FF0000"/>
                    </a:solidFill>
                  </a:rPr>
                  <a:t> the LHS to give:</a:t>
                </a:r>
              </a:p>
              <a:p>
                <a:pPr/>
                <a14:m>
                  <m:oMathPara xmlns:m="http://schemas.openxmlformats.org/officeDocument/2006/math">
                    <m:oMathParaPr>
                      <m:jc m:val="centerGroup"/>
                    </m:oMathParaPr>
                    <m:oMath xmlns:m="http://schemas.openxmlformats.org/officeDocument/2006/math">
                      <m:sSup>
                        <m:sSupPr>
                          <m:ctrlPr>
                            <a:rPr lang="en-US" sz="2400" i="1">
                              <a:solidFill>
                                <a:srgbClr val="FF0000"/>
                              </a:solidFill>
                              <a:latin typeface="Cambria Math"/>
                            </a:rPr>
                          </m:ctrlPr>
                        </m:sSupPr>
                        <m:e>
                          <m:r>
                            <a:rPr lang="en-GB" sz="2400" i="1">
                              <a:solidFill>
                                <a:srgbClr val="FF0000"/>
                              </a:solidFill>
                              <a:latin typeface="Cambria Math" panose="02040503050406030204" pitchFamily="18" charset="0"/>
                            </a:rPr>
                            <m:t>𝑥</m:t>
                          </m:r>
                        </m:e>
                        <m:sup>
                          <m:r>
                            <a:rPr lang="en-GB" sz="2400" i="1">
                              <a:solidFill>
                                <a:srgbClr val="FF0000"/>
                              </a:solidFill>
                              <a:latin typeface="Cambria Math" panose="02040503050406030204" pitchFamily="18" charset="0"/>
                            </a:rPr>
                            <m:t>2</m:t>
                          </m:r>
                        </m:sup>
                      </m:sSup>
                      <m:r>
                        <a:rPr lang="en-GB" sz="2400" i="1">
                          <a:solidFill>
                            <a:srgbClr val="FF0000"/>
                          </a:solidFill>
                          <a:latin typeface="Cambria Math" panose="02040503050406030204" pitchFamily="18" charset="0"/>
                        </a:rPr>
                        <m:t>+</m:t>
                      </m:r>
                      <m:r>
                        <a:rPr lang="en-GB" sz="2400" i="1">
                          <a:solidFill>
                            <a:srgbClr val="FF0000"/>
                          </a:solidFill>
                          <a:latin typeface="Cambria Math" panose="02040503050406030204" pitchFamily="18" charset="0"/>
                        </a:rPr>
                        <m:t>𝑥</m:t>
                      </m:r>
                      <m:r>
                        <a:rPr lang="en-GB" sz="2400" i="1">
                          <a:solidFill>
                            <a:srgbClr val="FF0000"/>
                          </a:solidFill>
                          <a:latin typeface="Cambria Math" panose="02040503050406030204" pitchFamily="18" charset="0"/>
                        </a:rPr>
                        <m:t>−2=(</m:t>
                      </m:r>
                      <m:r>
                        <a:rPr lang="en-GB" sz="2400" b="0" i="1" smtClean="0">
                          <a:solidFill>
                            <a:srgbClr val="FF0000"/>
                          </a:solidFill>
                          <a:latin typeface="Cambria Math" panose="02040503050406030204" pitchFamily="18" charset="0"/>
                        </a:rPr>
                        <m:t>𝑥</m:t>
                      </m:r>
                      <m:r>
                        <a:rPr lang="en-GB" sz="2400" b="0" i="1" smtClean="0">
                          <a:solidFill>
                            <a:srgbClr val="FF0000"/>
                          </a:solidFill>
                          <a:latin typeface="Cambria Math" panose="02040503050406030204" pitchFamily="18" charset="0"/>
                        </a:rPr>
                        <m:t>+2)(</m:t>
                      </m:r>
                      <m:r>
                        <a:rPr lang="en-GB" sz="2400" b="0" i="1" smtClean="0">
                          <a:solidFill>
                            <a:srgbClr val="FF0000"/>
                          </a:solidFill>
                          <a:latin typeface="Cambria Math" panose="02040503050406030204" pitchFamily="18" charset="0"/>
                        </a:rPr>
                        <m:t>𝑥</m:t>
                      </m:r>
                      <m:r>
                        <a:rPr lang="en-GB" sz="2400" b="0" i="1" smtClean="0">
                          <a:solidFill>
                            <a:srgbClr val="FF0000"/>
                          </a:solidFill>
                          <a:latin typeface="Cambria Math" panose="02040503050406030204" pitchFamily="18" charset="0"/>
                        </a:rPr>
                        <m:t>−1)</m:t>
                      </m:r>
                    </m:oMath>
                  </m:oMathPara>
                </a14:m>
                <a:endParaRPr lang="en-US" sz="2400">
                  <a:solidFill>
                    <a:srgbClr val="FF0000"/>
                  </a:solidFill>
                </a:endParaRPr>
              </a:p>
            </p:txBody>
          </p:sp>
        </mc:Choice>
        <mc:Fallback xmlns="">
          <p:sp>
            <p:nvSpPr>
              <p:cNvPr id="5" name="TextBox 4">
                <a:extLst>
                  <a:ext uri="{FF2B5EF4-FFF2-40B4-BE49-F238E27FC236}">
                    <a16:creationId xmlns:a16="http://schemas.microsoft.com/office/drawing/2014/main" id="{1C894DDA-9325-984C-9AF1-0596B3AAFB43}"/>
                  </a:ext>
                </a:extLst>
              </p:cNvPr>
              <p:cNvSpPr txBox="1">
                <a:spLocks noRot="1" noChangeAspect="1" noMove="1" noResize="1" noEditPoints="1" noAdjustHandles="1" noChangeArrowheads="1" noChangeShapeType="1" noTextEdit="1"/>
              </p:cNvSpPr>
              <p:nvPr/>
            </p:nvSpPr>
            <p:spPr>
              <a:xfrm>
                <a:off x="2495600" y="2348880"/>
                <a:ext cx="4824536" cy="1315745"/>
              </a:xfrm>
              <a:prstGeom prst="rect">
                <a:avLst/>
              </a:prstGeom>
              <a:blipFill>
                <a:blip r:embed="rId5"/>
                <a:stretch>
                  <a:fillRect l="-1842" t="-3810" b="-476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xmlns="" id="{47212E71-CAB0-4A49-9A86-32A3210393B7}"/>
                  </a:ext>
                </a:extLst>
              </p:cNvPr>
              <p:cNvSpPr txBox="1"/>
              <p:nvPr/>
            </p:nvSpPr>
            <p:spPr>
              <a:xfrm>
                <a:off x="2503612" y="3664625"/>
                <a:ext cx="4824536" cy="2169825"/>
              </a:xfrm>
              <a:prstGeom prst="rect">
                <a:avLst/>
              </a:prstGeom>
              <a:noFill/>
            </p:spPr>
            <p:txBody>
              <a:bodyPr wrap="square" rtlCol="0">
                <a:spAutoFit/>
              </a:bodyPr>
              <a:lstStyle/>
              <a:p>
                <a:pPr>
                  <a:spcAft>
                    <a:spcPts val="600"/>
                  </a:spcAft>
                </a:pPr>
                <a:r>
                  <a:rPr lang="en-US" sz="2400" dirty="0">
                    <a:solidFill>
                      <a:srgbClr val="FF0000"/>
                    </a:solidFill>
                  </a:rPr>
                  <a:t>Sketching the function shows, as expected that the LHS is zero at:</a:t>
                </a:r>
              </a:p>
              <a:p>
                <a:pPr>
                  <a:spcAft>
                    <a:spcPts val="600"/>
                  </a:spcAft>
                </a:pPr>
                <a14:m>
                  <m:oMathPara xmlns:m="http://schemas.openxmlformats.org/officeDocument/2006/math">
                    <m:oMathParaPr>
                      <m:jc m:val="centerGroup"/>
                    </m:oMathParaPr>
                    <m:oMath xmlns:m="http://schemas.openxmlformats.org/officeDocument/2006/math">
                      <m:r>
                        <a:rPr lang="en-GB" sz="2400" b="0" i="1" smtClean="0">
                          <a:solidFill>
                            <a:srgbClr val="FF0000"/>
                          </a:solidFill>
                          <a:latin typeface="Cambria Math" panose="02040503050406030204" pitchFamily="18" charset="0"/>
                        </a:rPr>
                        <m:t>𝑥</m:t>
                      </m:r>
                      <m:r>
                        <a:rPr lang="en-GB" sz="2400" b="0" i="1" smtClean="0">
                          <a:solidFill>
                            <a:srgbClr val="FF0000"/>
                          </a:solidFill>
                          <a:latin typeface="Cambria Math" panose="02040503050406030204" pitchFamily="18" charset="0"/>
                        </a:rPr>
                        <m:t>=−2 </m:t>
                      </m:r>
                      <m:r>
                        <m:rPr>
                          <m:sty m:val="p"/>
                        </m:rPr>
                        <a:rPr lang="en-GB" sz="2400" b="0" i="0" smtClean="0">
                          <a:solidFill>
                            <a:srgbClr val="FF0000"/>
                          </a:solidFill>
                          <a:latin typeface="Cambria Math" panose="02040503050406030204" pitchFamily="18" charset="0"/>
                        </a:rPr>
                        <m:t>and</m:t>
                      </m:r>
                      <m:r>
                        <a:rPr lang="en-GB" sz="2400" b="0" i="1" smtClean="0">
                          <a:solidFill>
                            <a:srgbClr val="FF0000"/>
                          </a:solidFill>
                          <a:latin typeface="Cambria Math" panose="02040503050406030204" pitchFamily="18" charset="0"/>
                        </a:rPr>
                        <m:t> </m:t>
                      </m:r>
                      <m:r>
                        <a:rPr lang="en-GB" sz="2400" b="0" i="1" smtClean="0">
                          <a:solidFill>
                            <a:srgbClr val="FF0000"/>
                          </a:solidFill>
                          <a:latin typeface="Cambria Math" panose="02040503050406030204" pitchFamily="18" charset="0"/>
                        </a:rPr>
                        <m:t>𝑥</m:t>
                      </m:r>
                      <m:r>
                        <a:rPr lang="en-GB" sz="2400" b="0" i="1" smtClean="0">
                          <a:solidFill>
                            <a:srgbClr val="FF0000"/>
                          </a:solidFill>
                          <a:latin typeface="Cambria Math" panose="02040503050406030204" pitchFamily="18" charset="0"/>
                        </a:rPr>
                        <m:t>=1</m:t>
                      </m:r>
                    </m:oMath>
                  </m:oMathPara>
                </a14:m>
                <a:endParaRPr lang="en-US" sz="2400" dirty="0">
                  <a:solidFill>
                    <a:srgbClr val="FF0000"/>
                  </a:solidFill>
                </a:endParaRPr>
              </a:p>
              <a:p>
                <a:pPr>
                  <a:spcAft>
                    <a:spcPts val="600"/>
                  </a:spcAft>
                </a:pPr>
                <a:r>
                  <a:rPr lang="en-US" sz="2400" dirty="0">
                    <a:solidFill>
                      <a:srgbClr val="FF0000"/>
                    </a:solidFill>
                  </a:rPr>
                  <a:t> So in the region between </a:t>
                </a:r>
                <a14:m>
                  <m:oMath xmlns:m="http://schemas.openxmlformats.org/officeDocument/2006/math">
                    <m:r>
                      <a:rPr lang="en-GB" sz="2400" i="1">
                        <a:solidFill>
                          <a:srgbClr val="FF0000"/>
                        </a:solidFill>
                        <a:latin typeface="Cambria Math" panose="02040503050406030204" pitchFamily="18" charset="0"/>
                      </a:rPr>
                      <m:t>𝑥</m:t>
                    </m:r>
                    <m:r>
                      <a:rPr lang="en-GB" sz="2400" i="1">
                        <a:solidFill>
                          <a:srgbClr val="FF0000"/>
                        </a:solidFill>
                        <a:latin typeface="Cambria Math" panose="02040503050406030204" pitchFamily="18" charset="0"/>
                      </a:rPr>
                      <m:t>=−2</m:t>
                    </m:r>
                  </m:oMath>
                </a14:m>
                <a:endParaRPr lang="en-US" sz="2400" dirty="0">
                  <a:solidFill>
                    <a:srgbClr val="FF0000"/>
                  </a:solidFill>
                </a:endParaRPr>
              </a:p>
              <a:p>
                <a:pPr>
                  <a:spcAft>
                    <a:spcPts val="600"/>
                  </a:spcAft>
                </a:pPr>
                <a:r>
                  <a:rPr lang="en-US" sz="2400" dirty="0">
                    <a:solidFill>
                      <a:srgbClr val="FF0000"/>
                    </a:solidFill>
                  </a:rPr>
                  <a:t> and </a:t>
                </a:r>
                <a14:m>
                  <m:oMath xmlns:m="http://schemas.openxmlformats.org/officeDocument/2006/math">
                    <m:r>
                      <a:rPr lang="en-GB" sz="2400" i="1">
                        <a:solidFill>
                          <a:srgbClr val="FF0000"/>
                        </a:solidFill>
                        <a:latin typeface="Cambria Math" panose="02040503050406030204" pitchFamily="18" charset="0"/>
                      </a:rPr>
                      <m:t>𝑥</m:t>
                    </m:r>
                    <m:r>
                      <a:rPr lang="en-GB" sz="2400" i="1">
                        <a:solidFill>
                          <a:srgbClr val="FF0000"/>
                        </a:solidFill>
                        <a:latin typeface="Cambria Math" panose="02040503050406030204" pitchFamily="18" charset="0"/>
                      </a:rPr>
                      <m:t>=1</m:t>
                    </m:r>
                  </m:oMath>
                </a14:m>
                <a:r>
                  <a:rPr lang="en-US" sz="2400" dirty="0">
                    <a:solidFill>
                      <a:srgbClr val="FF0000"/>
                    </a:solidFill>
                  </a:rPr>
                  <a:t>, the inequality is true.</a:t>
                </a:r>
              </a:p>
            </p:txBody>
          </p:sp>
        </mc:Choice>
        <mc:Fallback xmlns="">
          <p:sp>
            <p:nvSpPr>
              <p:cNvPr id="6" name="TextBox 5">
                <a:extLst>
                  <a:ext uri="{FF2B5EF4-FFF2-40B4-BE49-F238E27FC236}">
                    <a16:creationId xmlns:a16="http://schemas.microsoft.com/office/drawing/2014/main" id="{47212E71-CAB0-4A49-9A86-32A3210393B7}"/>
                  </a:ext>
                </a:extLst>
              </p:cNvPr>
              <p:cNvSpPr txBox="1">
                <a:spLocks noRot="1" noChangeAspect="1" noMove="1" noResize="1" noEditPoints="1" noAdjustHandles="1" noChangeArrowheads="1" noChangeShapeType="1" noTextEdit="1"/>
              </p:cNvSpPr>
              <p:nvPr/>
            </p:nvSpPr>
            <p:spPr>
              <a:xfrm>
                <a:off x="2503612" y="3664625"/>
                <a:ext cx="4824536" cy="2169825"/>
              </a:xfrm>
              <a:prstGeom prst="rect">
                <a:avLst/>
              </a:prstGeom>
              <a:blipFill>
                <a:blip r:embed="rId6"/>
                <a:stretch>
                  <a:fillRect l="-1837" t="-2339" b="-526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xmlns="" id="{9E3DC940-4AA1-AB4E-BBFD-13AEBDC887B8}"/>
                  </a:ext>
                </a:extLst>
              </p:cNvPr>
              <p:cNvSpPr txBox="1"/>
              <p:nvPr/>
            </p:nvSpPr>
            <p:spPr>
              <a:xfrm>
                <a:off x="2567608" y="5846654"/>
                <a:ext cx="4824536" cy="769441"/>
              </a:xfrm>
              <a:prstGeom prst="rect">
                <a:avLst/>
              </a:prstGeom>
              <a:noFill/>
            </p:spPr>
            <p:txBody>
              <a:bodyPr wrap="square" rtlCol="0">
                <a:spAutoFit/>
              </a:bodyPr>
              <a:lstStyle/>
              <a:p>
                <a:r>
                  <a:rPr lang="en-US" sz="2400">
                    <a:solidFill>
                      <a:srgbClr val="FF0000"/>
                    </a:solidFill>
                  </a:rPr>
                  <a:t>Hence the solution is </a:t>
                </a:r>
                <a14:m>
                  <m:oMath xmlns:m="http://schemas.openxmlformats.org/officeDocument/2006/math">
                    <m:r>
                      <a:rPr lang="en-GB" sz="2400" b="0" i="1" smtClean="0">
                        <a:solidFill>
                          <a:srgbClr val="FF0000"/>
                        </a:solidFill>
                        <a:latin typeface="Cambria Math" panose="02040503050406030204" pitchFamily="18" charset="0"/>
                      </a:rPr>
                      <m:t>−2&lt;</m:t>
                    </m:r>
                    <m:r>
                      <a:rPr lang="en-GB" sz="2400" b="0" i="1" smtClean="0">
                        <a:solidFill>
                          <a:srgbClr val="FF0000"/>
                        </a:solidFill>
                        <a:latin typeface="Cambria Math" panose="02040503050406030204" pitchFamily="18" charset="0"/>
                      </a:rPr>
                      <m:t>𝑥</m:t>
                    </m:r>
                    <m:r>
                      <a:rPr lang="en-GB" sz="2400" b="0" i="1" smtClean="0">
                        <a:solidFill>
                          <a:srgbClr val="FF0000"/>
                        </a:solidFill>
                        <a:latin typeface="Cambria Math" panose="02040503050406030204" pitchFamily="18" charset="0"/>
                      </a:rPr>
                      <m:t>&lt;1</m:t>
                    </m:r>
                  </m:oMath>
                </a14:m>
                <a:endParaRPr lang="en-US" sz="2400">
                  <a:solidFill>
                    <a:srgbClr val="FF0000"/>
                  </a:solidFill>
                </a:endParaRPr>
              </a:p>
              <a:p>
                <a:endParaRPr lang="en-US"/>
              </a:p>
            </p:txBody>
          </p:sp>
        </mc:Choice>
        <mc:Fallback xmlns="">
          <p:sp>
            <p:nvSpPr>
              <p:cNvPr id="7" name="TextBox 6">
                <a:extLst>
                  <a:ext uri="{FF2B5EF4-FFF2-40B4-BE49-F238E27FC236}">
                    <a16:creationId xmlns:a16="http://schemas.microsoft.com/office/drawing/2014/main" id="{9E3DC940-4AA1-AB4E-BBFD-13AEBDC887B8}"/>
                  </a:ext>
                </a:extLst>
              </p:cNvPr>
              <p:cNvSpPr txBox="1">
                <a:spLocks noRot="1" noChangeAspect="1" noMove="1" noResize="1" noEditPoints="1" noAdjustHandles="1" noChangeArrowheads="1" noChangeShapeType="1" noTextEdit="1"/>
              </p:cNvSpPr>
              <p:nvPr/>
            </p:nvSpPr>
            <p:spPr>
              <a:xfrm>
                <a:off x="2567608" y="5846654"/>
                <a:ext cx="4824536" cy="769441"/>
              </a:xfrm>
              <a:prstGeom prst="rect">
                <a:avLst/>
              </a:prstGeom>
              <a:blipFill>
                <a:blip r:embed="rId7"/>
                <a:stretch>
                  <a:fillRect l="-1837" t="-4839"/>
                </a:stretch>
              </a:blipFill>
            </p:spPr>
            <p:txBody>
              <a:bodyPr/>
              <a:lstStyle/>
              <a:p>
                <a:r>
                  <a:rPr lang="en-US">
                    <a:noFill/>
                  </a:rPr>
                  <a:t> </a:t>
                </a:r>
              </a:p>
            </p:txBody>
          </p:sp>
        </mc:Fallback>
      </mc:AlternateContent>
    </p:spTree>
    <p:extLst>
      <p:ext uri="{BB962C8B-B14F-4D97-AF65-F5344CB8AC3E}">
        <p14:creationId xmlns:p14="http://schemas.microsoft.com/office/powerpoint/2010/main" val="94744306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
                                            <p:txEl>
                                              <p:pRg st="0" end="0"/>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xEl>
                                              <p:pRg st="2" end="2"/>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p:bldP spid="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2" name="TextBox 1"/>
          <p:cNvSpPr txBox="1">
            <a:spLocks noChangeArrowheads="1"/>
          </p:cNvSpPr>
          <p:nvPr/>
        </p:nvSpPr>
        <p:spPr bwMode="auto">
          <a:xfrm>
            <a:off x="3755739" y="706346"/>
            <a:ext cx="9721081" cy="830997"/>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r>
              <a:rPr lang="en-US" altLang="en-US" sz="2400">
                <a:solidFill>
                  <a:srgbClr val="FF0000"/>
                </a:solidFill>
              </a:rPr>
              <a:t>Here are some questions to check your progress; </a:t>
            </a:r>
          </a:p>
          <a:p>
            <a:r>
              <a:rPr lang="en-US" altLang="en-US" sz="2400">
                <a:solidFill>
                  <a:srgbClr val="FF0000"/>
                </a:solidFill>
              </a:rPr>
              <a:t>      there are more practice questions if needed.</a:t>
            </a:r>
          </a:p>
        </p:txBody>
      </p:sp>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Section 3: Fitness Check</a:t>
            </a:r>
          </a:p>
        </p:txBody>
      </p:sp>
      <p:sp>
        <p:nvSpPr>
          <p:cNvPr id="21" name="TextBox 20"/>
          <p:cNvSpPr txBox="1"/>
          <p:nvPr/>
        </p:nvSpPr>
        <p:spPr>
          <a:xfrm>
            <a:off x="5172075" y="6515100"/>
            <a:ext cx="184731" cy="400110"/>
          </a:xfrm>
          <a:prstGeom prst="rect">
            <a:avLst/>
          </a:prstGeom>
          <a:noFill/>
        </p:spPr>
        <p:txBody>
          <a:bodyPr wrap="none" rtlCol="0">
            <a:spAutoFit/>
          </a:bodyPr>
          <a:lstStyle/>
          <a:p>
            <a:endParaRPr lang="en-US"/>
          </a:p>
        </p:txBody>
      </p:sp>
      <p:sp>
        <p:nvSpPr>
          <p:cNvPr id="23" name="TextBox 7">
            <a:extLst>
              <a:ext uri="{FF2B5EF4-FFF2-40B4-BE49-F238E27FC236}">
                <a16:creationId xmlns:a16="http://schemas.microsoft.com/office/drawing/2014/main" xmlns="" id="{D71B9784-D0E6-304F-9783-F26E9A73CDCC}"/>
              </a:ext>
            </a:extLst>
          </p:cNvPr>
          <p:cNvSpPr txBox="1">
            <a:spLocks noChangeArrowheads="1"/>
          </p:cNvSpPr>
          <p:nvPr/>
        </p:nvSpPr>
        <p:spPr bwMode="auto">
          <a:xfrm>
            <a:off x="0" y="115888"/>
            <a:ext cx="2207568"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b="1">
                <a:solidFill>
                  <a:schemeClr val="bg1"/>
                </a:solidFill>
              </a:rPr>
              <a:t>UNIT:</a:t>
            </a:r>
          </a:p>
          <a:p>
            <a:pPr algn="ctr"/>
            <a:r>
              <a:rPr lang="en-US" altLang="en-US" b="1">
                <a:solidFill>
                  <a:schemeClr val="bg1"/>
                </a:solidFill>
              </a:rPr>
              <a:t>Solving</a:t>
            </a:r>
          </a:p>
          <a:p>
            <a:pPr algn="ctr"/>
            <a:r>
              <a:rPr lang="en-US" altLang="en-US" b="1">
                <a:solidFill>
                  <a:schemeClr val="bg1"/>
                </a:solidFill>
              </a:rPr>
              <a:t>Inequalities</a:t>
            </a:r>
          </a:p>
          <a:p>
            <a:pPr algn="ctr"/>
            <a:r>
              <a:rPr lang="en-US" altLang="en-US" b="1">
                <a:solidFill>
                  <a:schemeClr val="bg1"/>
                </a:solidFill>
              </a:rPr>
              <a:t>Section 3</a:t>
            </a:r>
          </a:p>
        </p:txBody>
      </p:sp>
      <p:sp>
        <p:nvSpPr>
          <p:cNvPr id="2" name="TextBox 1">
            <a:extLst>
              <a:ext uri="{FF2B5EF4-FFF2-40B4-BE49-F238E27FC236}">
                <a16:creationId xmlns:a16="http://schemas.microsoft.com/office/drawing/2014/main" xmlns="" id="{BD86797D-EC97-6849-8D86-3476073C9387}"/>
              </a:ext>
            </a:extLst>
          </p:cNvPr>
          <p:cNvSpPr txBox="1"/>
          <p:nvPr/>
        </p:nvSpPr>
        <p:spPr>
          <a:xfrm>
            <a:off x="2783632" y="1537343"/>
            <a:ext cx="8640960" cy="577850"/>
          </a:xfrm>
          <a:prstGeom prst="rect">
            <a:avLst/>
          </a:prstGeom>
          <a:noFill/>
        </p:spPr>
        <p:txBody>
          <a:bodyPr wrap="square" rtlCol="0">
            <a:spAutoFit/>
          </a:bodyPr>
          <a:lstStyle/>
          <a:p>
            <a:pPr>
              <a:lnSpc>
                <a:spcPct val="150000"/>
              </a:lnSpc>
            </a:pPr>
            <a:r>
              <a:rPr lang="en-US" sz="2400"/>
              <a:t>        Solve these inequalities, using a sketch when helpful:     </a:t>
            </a: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xmlns="" id="{D0860BDA-C36F-2044-8E01-4D1A7B7E643E}"/>
                  </a:ext>
                </a:extLst>
              </p:cNvPr>
              <p:cNvSpPr txBox="1"/>
              <p:nvPr/>
            </p:nvSpPr>
            <p:spPr>
              <a:xfrm>
                <a:off x="3072088" y="2115193"/>
                <a:ext cx="4199974" cy="3901709"/>
              </a:xfrm>
              <a:prstGeom prst="rect">
                <a:avLst/>
              </a:prstGeom>
              <a:noFill/>
            </p:spPr>
            <p:txBody>
              <a:bodyPr wrap="square" rtlCol="0">
                <a:spAutoFit/>
              </a:bodyPr>
              <a:lstStyle/>
              <a:p>
                <a:pPr>
                  <a:lnSpc>
                    <a:spcPct val="150000"/>
                  </a:lnSpc>
                </a:pPr>
                <a:r>
                  <a:rPr lang="en-US"/>
                  <a:t>        </a:t>
                </a:r>
                <a:r>
                  <a:rPr lang="en-US" sz="2400"/>
                  <a:t>a) </a:t>
                </a:r>
                <a14:m>
                  <m:oMath xmlns:m="http://schemas.openxmlformats.org/officeDocument/2006/math">
                    <m:sSup>
                      <m:sSupPr>
                        <m:ctrlPr>
                          <a:rPr lang="en-US" sz="2400" i="1">
                            <a:latin typeface="Cambria Math"/>
                          </a:rPr>
                        </m:ctrlPr>
                      </m:sSupPr>
                      <m:e>
                        <m:r>
                          <a:rPr lang="en-GB" sz="2400" i="1">
                            <a:latin typeface="Cambria Math" panose="02040503050406030204" pitchFamily="18" charset="0"/>
                          </a:rPr>
                          <m:t>𝑥</m:t>
                        </m:r>
                      </m:e>
                      <m:sup>
                        <m:r>
                          <a:rPr lang="en-GB" sz="2400" i="1">
                            <a:latin typeface="Cambria Math" panose="02040503050406030204" pitchFamily="18" charset="0"/>
                          </a:rPr>
                          <m:t>2</m:t>
                        </m:r>
                      </m:sup>
                    </m:sSup>
                  </m:oMath>
                </a14:m>
                <a:r>
                  <a:rPr lang="en-US" sz="2400"/>
                  <a:t> ≥ 25</a:t>
                </a:r>
              </a:p>
              <a:p>
                <a:pPr>
                  <a:lnSpc>
                    <a:spcPct val="150000"/>
                  </a:lnSpc>
                </a:pPr>
                <a:r>
                  <a:rPr lang="en-US" sz="2400"/>
                  <a:t>       b) </a:t>
                </a:r>
                <a14:m>
                  <m:oMath xmlns:m="http://schemas.openxmlformats.org/officeDocument/2006/math">
                    <m:sSup>
                      <m:sSupPr>
                        <m:ctrlPr>
                          <a:rPr lang="en-US" sz="2400" i="1">
                            <a:latin typeface="Cambria Math"/>
                          </a:rPr>
                        </m:ctrlPr>
                      </m:sSupPr>
                      <m:e>
                        <m:r>
                          <a:rPr lang="en-GB" sz="2400" i="1">
                            <a:latin typeface="Cambria Math" panose="02040503050406030204" pitchFamily="18" charset="0"/>
                          </a:rPr>
                          <m:t>𝑥</m:t>
                        </m:r>
                      </m:e>
                      <m:sup>
                        <m:r>
                          <a:rPr lang="en-GB" sz="2400" i="1">
                            <a:latin typeface="Cambria Math" panose="02040503050406030204" pitchFamily="18" charset="0"/>
                          </a:rPr>
                          <m:t>2</m:t>
                        </m:r>
                      </m:sup>
                    </m:sSup>
                  </m:oMath>
                </a14:m>
                <a:r>
                  <a:rPr lang="en-US" sz="2400"/>
                  <a:t> &lt; 0.25</a:t>
                </a:r>
              </a:p>
              <a:p>
                <a:pPr>
                  <a:lnSpc>
                    <a:spcPct val="150000"/>
                  </a:lnSpc>
                </a:pPr>
                <a:r>
                  <a:rPr lang="en-US" sz="2400"/>
                  <a:t>       c)  </a:t>
                </a:r>
                <a14:m>
                  <m:oMath xmlns:m="http://schemas.openxmlformats.org/officeDocument/2006/math">
                    <m:sSup>
                      <m:sSupPr>
                        <m:ctrlPr>
                          <a:rPr lang="en-US" sz="2400" i="1">
                            <a:latin typeface="Cambria Math"/>
                          </a:rPr>
                        </m:ctrlPr>
                      </m:sSupPr>
                      <m:e>
                        <m:r>
                          <a:rPr lang="en-GB" sz="2400" i="1">
                            <a:latin typeface="Cambria Math" panose="02040503050406030204" pitchFamily="18" charset="0"/>
                          </a:rPr>
                          <m:t>𝑥</m:t>
                        </m:r>
                      </m:e>
                      <m:sup>
                        <m:r>
                          <a:rPr lang="en-GB" sz="2400" i="1">
                            <a:latin typeface="Cambria Math" panose="02040503050406030204" pitchFamily="18" charset="0"/>
                          </a:rPr>
                          <m:t>2</m:t>
                        </m:r>
                      </m:sup>
                    </m:sSup>
                    <m:r>
                      <a:rPr lang="en-GB" sz="2400" i="1">
                        <a:latin typeface="Cambria Math" panose="02040503050406030204" pitchFamily="18" charset="0"/>
                      </a:rPr>
                      <m:t>+6≥22</m:t>
                    </m:r>
                  </m:oMath>
                </a14:m>
                <a:endParaRPr lang="en-GB" sz="2400"/>
              </a:p>
              <a:p>
                <a:pPr>
                  <a:lnSpc>
                    <a:spcPct val="150000"/>
                  </a:lnSpc>
                </a:pPr>
                <a:r>
                  <a:rPr lang="en-GB" sz="2400"/>
                  <a:t>	 d) </a:t>
                </a:r>
                <a14:m>
                  <m:oMath xmlns:m="http://schemas.openxmlformats.org/officeDocument/2006/math">
                    <m:r>
                      <a:rPr lang="en-GB" sz="2400" i="1">
                        <a:latin typeface="Cambria Math" panose="02040503050406030204" pitchFamily="18" charset="0"/>
                      </a:rPr>
                      <m:t>2</m:t>
                    </m:r>
                    <m:d>
                      <m:dPr>
                        <m:ctrlPr>
                          <a:rPr lang="en-GB" sz="2400" i="1">
                            <a:latin typeface="Cambria Math"/>
                          </a:rPr>
                        </m:ctrlPr>
                      </m:dPr>
                      <m:e>
                        <m:sSup>
                          <m:sSupPr>
                            <m:ctrlPr>
                              <a:rPr lang="en-GB" sz="2400" i="1">
                                <a:latin typeface="Cambria Math"/>
                              </a:rPr>
                            </m:ctrlPr>
                          </m:sSupPr>
                          <m:e>
                            <m:r>
                              <a:rPr lang="en-GB" sz="2400" i="1">
                                <a:latin typeface="Cambria Math" panose="02040503050406030204" pitchFamily="18" charset="0"/>
                              </a:rPr>
                              <m:t>𝑥</m:t>
                            </m:r>
                          </m:e>
                          <m:sup>
                            <m:r>
                              <a:rPr lang="en-GB" sz="2400" i="1">
                                <a:latin typeface="Cambria Math" panose="02040503050406030204" pitchFamily="18" charset="0"/>
                              </a:rPr>
                              <m:t>2</m:t>
                            </m:r>
                          </m:sup>
                        </m:sSup>
                        <m:r>
                          <a:rPr lang="en-GB" sz="2400" i="1">
                            <a:latin typeface="Cambria Math" panose="02040503050406030204" pitchFamily="18" charset="0"/>
                          </a:rPr>
                          <m:t>−5</m:t>
                        </m:r>
                      </m:e>
                    </m:d>
                    <m:r>
                      <a:rPr lang="en-GB" sz="2400" i="1">
                        <a:latin typeface="Cambria Math" panose="02040503050406030204" pitchFamily="18" charset="0"/>
                      </a:rPr>
                      <m:t>&lt;8</m:t>
                    </m:r>
                  </m:oMath>
                </a14:m>
                <a:endParaRPr lang="en-GB" sz="2400"/>
              </a:p>
              <a:p>
                <a:pPr>
                  <a:lnSpc>
                    <a:spcPct val="150000"/>
                  </a:lnSpc>
                </a:pPr>
                <a:r>
                  <a:rPr lang="en-US" sz="2400"/>
                  <a:t>       e) </a:t>
                </a:r>
                <a14:m>
                  <m:oMath xmlns:m="http://schemas.openxmlformats.org/officeDocument/2006/math">
                    <m:d>
                      <m:dPr>
                        <m:ctrlPr>
                          <a:rPr lang="en-GB" sz="2400" i="1">
                            <a:latin typeface="Cambria Math"/>
                          </a:rPr>
                        </m:ctrlPr>
                      </m:dPr>
                      <m:e>
                        <m:r>
                          <a:rPr lang="en-GB" sz="2400" i="1">
                            <a:latin typeface="Cambria Math" panose="02040503050406030204" pitchFamily="18" charset="0"/>
                          </a:rPr>
                          <m:t>𝑥</m:t>
                        </m:r>
                        <m:r>
                          <a:rPr lang="en-GB" sz="2400" i="1">
                            <a:latin typeface="Cambria Math" panose="02040503050406030204" pitchFamily="18" charset="0"/>
                          </a:rPr>
                          <m:t>−2</m:t>
                        </m:r>
                      </m:e>
                    </m:d>
                    <m:d>
                      <m:dPr>
                        <m:ctrlPr>
                          <a:rPr lang="en-GB" sz="2400" i="1">
                            <a:latin typeface="Cambria Math"/>
                          </a:rPr>
                        </m:ctrlPr>
                      </m:dPr>
                      <m:e>
                        <m:r>
                          <a:rPr lang="en-GB" sz="2400" i="1">
                            <a:latin typeface="Cambria Math" panose="02040503050406030204" pitchFamily="18" charset="0"/>
                          </a:rPr>
                          <m:t>𝑥</m:t>
                        </m:r>
                        <m:r>
                          <a:rPr lang="en-GB" sz="2400" i="1">
                            <a:latin typeface="Cambria Math" panose="02040503050406030204" pitchFamily="18" charset="0"/>
                          </a:rPr>
                          <m:t>+3</m:t>
                        </m:r>
                      </m:e>
                    </m:d>
                    <m:r>
                      <a:rPr lang="en-GB" sz="2400" i="1">
                        <a:latin typeface="Cambria Math" panose="02040503050406030204" pitchFamily="18" charset="0"/>
                      </a:rPr>
                      <m:t>≥0</m:t>
                    </m:r>
                  </m:oMath>
                </a14:m>
                <a:endParaRPr lang="en-GB" sz="2400"/>
              </a:p>
              <a:p>
                <a:pPr>
                  <a:lnSpc>
                    <a:spcPct val="150000"/>
                  </a:lnSpc>
                </a:pPr>
                <a:r>
                  <a:rPr lang="en-US" sz="2400"/>
                  <a:t>       f)  </a:t>
                </a:r>
                <a14:m>
                  <m:oMath xmlns:m="http://schemas.openxmlformats.org/officeDocument/2006/math">
                    <m:sSup>
                      <m:sSupPr>
                        <m:ctrlPr>
                          <a:rPr lang="en-US" sz="2400" i="1">
                            <a:latin typeface="Cambria Math"/>
                          </a:rPr>
                        </m:ctrlPr>
                      </m:sSupPr>
                      <m:e>
                        <m:r>
                          <a:rPr lang="en-GB" sz="2400" i="1">
                            <a:latin typeface="Cambria Math" panose="02040503050406030204" pitchFamily="18" charset="0"/>
                          </a:rPr>
                          <m:t>𝑥</m:t>
                        </m:r>
                      </m:e>
                      <m:sup>
                        <m:r>
                          <a:rPr lang="en-GB" sz="2400" i="1">
                            <a:latin typeface="Cambria Math" panose="02040503050406030204" pitchFamily="18" charset="0"/>
                          </a:rPr>
                          <m:t>2</m:t>
                        </m:r>
                      </m:sup>
                    </m:sSup>
                    <m:r>
                      <a:rPr lang="en-GB" sz="2400" i="1">
                        <a:latin typeface="Cambria Math" panose="02040503050406030204" pitchFamily="18" charset="0"/>
                      </a:rPr>
                      <m:t>+</m:t>
                    </m:r>
                    <m:r>
                      <a:rPr lang="en-GB" sz="2400" i="1">
                        <a:latin typeface="Cambria Math" panose="02040503050406030204" pitchFamily="18" charset="0"/>
                      </a:rPr>
                      <m:t>𝑥</m:t>
                    </m:r>
                    <m:r>
                      <a:rPr lang="en-GB" sz="2400" i="1">
                        <a:latin typeface="Cambria Math" panose="02040503050406030204" pitchFamily="18" charset="0"/>
                      </a:rPr>
                      <m:t>−12&lt;0</m:t>
                    </m:r>
                  </m:oMath>
                </a14:m>
                <a:endParaRPr lang="en-GB" sz="2400"/>
              </a:p>
              <a:p>
                <a:pPr>
                  <a:lnSpc>
                    <a:spcPct val="150000"/>
                  </a:lnSpc>
                </a:pPr>
                <a:r>
                  <a:rPr lang="en-US" sz="2400"/>
                  <a:t>       g) </a:t>
                </a:r>
                <a14:m>
                  <m:oMath xmlns:m="http://schemas.openxmlformats.org/officeDocument/2006/math">
                    <m:r>
                      <a:rPr lang="en-GB" sz="2400" i="1">
                        <a:latin typeface="Cambria Math" panose="02040503050406030204" pitchFamily="18" charset="0"/>
                      </a:rPr>
                      <m:t>2</m:t>
                    </m:r>
                    <m:sSup>
                      <m:sSupPr>
                        <m:ctrlPr>
                          <a:rPr lang="en-GB" sz="2400" i="1">
                            <a:latin typeface="Cambria Math"/>
                          </a:rPr>
                        </m:ctrlPr>
                      </m:sSupPr>
                      <m:e>
                        <m:r>
                          <a:rPr lang="en-GB" sz="2400" i="1">
                            <a:latin typeface="Cambria Math" panose="02040503050406030204" pitchFamily="18" charset="0"/>
                          </a:rPr>
                          <m:t>𝑥</m:t>
                        </m:r>
                      </m:e>
                      <m:sup>
                        <m:r>
                          <a:rPr lang="en-GB" sz="2400" i="1">
                            <a:latin typeface="Cambria Math" panose="02040503050406030204" pitchFamily="18" charset="0"/>
                          </a:rPr>
                          <m:t>2</m:t>
                        </m:r>
                      </m:sup>
                    </m:sSup>
                    <m:r>
                      <a:rPr lang="en-GB" sz="2400" i="1">
                        <a:latin typeface="Cambria Math" panose="02040503050406030204" pitchFamily="18" charset="0"/>
                      </a:rPr>
                      <m:t>+</m:t>
                    </m:r>
                    <m:r>
                      <a:rPr lang="en-GB" sz="2400" i="1">
                        <a:latin typeface="Cambria Math" panose="02040503050406030204" pitchFamily="18" charset="0"/>
                      </a:rPr>
                      <m:t>𝑥</m:t>
                    </m:r>
                    <m:r>
                      <a:rPr lang="en-GB" sz="2400" i="1">
                        <a:latin typeface="Cambria Math" panose="02040503050406030204" pitchFamily="18" charset="0"/>
                      </a:rPr>
                      <m:t>−6≤0</m:t>
                    </m:r>
                  </m:oMath>
                </a14:m>
                <a:endParaRPr lang="en-US" sz="2400"/>
              </a:p>
            </p:txBody>
          </p:sp>
        </mc:Choice>
        <mc:Fallback xmlns="">
          <p:sp>
            <p:nvSpPr>
              <p:cNvPr id="3" name="TextBox 2">
                <a:extLst>
                  <a:ext uri="{FF2B5EF4-FFF2-40B4-BE49-F238E27FC236}">
                    <a16:creationId xmlns:a16="http://schemas.microsoft.com/office/drawing/2014/main" id="{D0860BDA-C36F-2044-8E01-4D1A7B7E643E}"/>
                  </a:ext>
                </a:extLst>
              </p:cNvPr>
              <p:cNvSpPr txBox="1">
                <a:spLocks noRot="1" noChangeAspect="1" noMove="1" noResize="1" noEditPoints="1" noAdjustHandles="1" noChangeArrowheads="1" noChangeShapeType="1" noTextEdit="1"/>
              </p:cNvSpPr>
              <p:nvPr/>
            </p:nvSpPr>
            <p:spPr>
              <a:xfrm>
                <a:off x="3072088" y="2115193"/>
                <a:ext cx="4199974" cy="3901709"/>
              </a:xfrm>
              <a:prstGeom prst="rect">
                <a:avLst/>
              </a:prstGeom>
              <a:blipFill>
                <a:blip r:embed="rId3"/>
                <a:stretch>
                  <a:fillRect b="-227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xmlns="" id="{6FB4F685-8716-8042-9E23-483D52B0970C}"/>
                  </a:ext>
                </a:extLst>
              </p:cNvPr>
              <p:cNvSpPr txBox="1"/>
              <p:nvPr/>
            </p:nvSpPr>
            <p:spPr>
              <a:xfrm>
                <a:off x="7188841" y="2115193"/>
                <a:ext cx="3384376" cy="4884927"/>
              </a:xfrm>
              <a:prstGeom prst="rect">
                <a:avLst/>
              </a:prstGeom>
              <a:noFill/>
            </p:spPr>
            <p:txBody>
              <a:bodyPr wrap="square" rtlCol="0">
                <a:spAutoFit/>
              </a:bodyPr>
              <a:lstStyle/>
              <a:p>
                <a:pPr>
                  <a:spcAft>
                    <a:spcPts val="1500"/>
                  </a:spcAft>
                </a:pPr>
                <a14:m>
                  <m:oMathPara xmlns:m="http://schemas.openxmlformats.org/officeDocument/2006/math">
                    <m:oMathParaPr>
                      <m:jc m:val="left"/>
                    </m:oMathParaPr>
                    <m:oMath xmlns:m="http://schemas.openxmlformats.org/officeDocument/2006/math">
                      <m:r>
                        <a:rPr lang="en-GB" sz="2400" b="0" i="1" smtClean="0">
                          <a:solidFill>
                            <a:srgbClr val="FF0000"/>
                          </a:solidFill>
                          <a:latin typeface="Cambria Math" panose="02040503050406030204" pitchFamily="18" charset="0"/>
                        </a:rPr>
                        <m:t>𝑥</m:t>
                      </m:r>
                      <m:r>
                        <a:rPr lang="en-GB" sz="2400" b="0" i="1" smtClean="0">
                          <a:solidFill>
                            <a:srgbClr val="FF0000"/>
                          </a:solidFill>
                          <a:latin typeface="Cambria Math" panose="02040503050406030204" pitchFamily="18" charset="0"/>
                        </a:rPr>
                        <m:t>≤−5 </m:t>
                      </m:r>
                      <m:r>
                        <m:rPr>
                          <m:sty m:val="p"/>
                        </m:rPr>
                        <a:rPr lang="en-GB" sz="2400" b="0" i="0" smtClean="0">
                          <a:solidFill>
                            <a:srgbClr val="FF0000"/>
                          </a:solidFill>
                          <a:latin typeface="Cambria Math" panose="02040503050406030204" pitchFamily="18" charset="0"/>
                        </a:rPr>
                        <m:t>or</m:t>
                      </m:r>
                      <m:r>
                        <a:rPr lang="en-GB" sz="2400" b="0" i="1" smtClean="0">
                          <a:solidFill>
                            <a:srgbClr val="FF0000"/>
                          </a:solidFill>
                          <a:latin typeface="Cambria Math" panose="02040503050406030204" pitchFamily="18" charset="0"/>
                        </a:rPr>
                        <m:t> </m:t>
                      </m:r>
                      <m:r>
                        <a:rPr lang="en-GB" sz="2400" b="0" i="1" smtClean="0">
                          <a:solidFill>
                            <a:srgbClr val="FF0000"/>
                          </a:solidFill>
                          <a:latin typeface="Cambria Math" panose="02040503050406030204" pitchFamily="18" charset="0"/>
                        </a:rPr>
                        <m:t>𝑥</m:t>
                      </m:r>
                      <m:r>
                        <a:rPr lang="en-GB" sz="2400" b="0" i="1" smtClean="0">
                          <a:solidFill>
                            <a:srgbClr val="FF0000"/>
                          </a:solidFill>
                          <a:latin typeface="Cambria Math" panose="02040503050406030204" pitchFamily="18" charset="0"/>
                        </a:rPr>
                        <m:t>≥5</m:t>
                      </m:r>
                    </m:oMath>
                  </m:oMathPara>
                </a14:m>
                <a:endParaRPr lang="en-GB" sz="2400" b="0">
                  <a:solidFill>
                    <a:srgbClr val="FF0000"/>
                  </a:solidFill>
                </a:endParaRPr>
              </a:p>
              <a:p>
                <a:pPr>
                  <a:spcAft>
                    <a:spcPts val="1500"/>
                  </a:spcAft>
                </a:pPr>
                <a14:m>
                  <m:oMath xmlns:m="http://schemas.openxmlformats.org/officeDocument/2006/math">
                    <m:r>
                      <a:rPr lang="en-GB" sz="2400" i="1">
                        <a:solidFill>
                          <a:srgbClr val="FF0000"/>
                        </a:solidFill>
                        <a:latin typeface="Cambria Math" panose="02040503050406030204" pitchFamily="18" charset="0"/>
                      </a:rPr>
                      <m:t>− </m:t>
                    </m:r>
                  </m:oMath>
                </a14:m>
                <a:r>
                  <a:rPr lang="en-US" sz="2400">
                    <a:solidFill>
                      <a:srgbClr val="FF0000"/>
                    </a:solidFill>
                  </a:rPr>
                  <a:t>0.5 &lt; </a:t>
                </a:r>
                <a14:m>
                  <m:oMath xmlns:m="http://schemas.openxmlformats.org/officeDocument/2006/math">
                    <m:r>
                      <a:rPr lang="en-GB" sz="2400" i="1">
                        <a:solidFill>
                          <a:srgbClr val="FF0000"/>
                        </a:solidFill>
                        <a:latin typeface="Cambria Math" panose="02040503050406030204" pitchFamily="18" charset="0"/>
                      </a:rPr>
                      <m:t>𝑥</m:t>
                    </m:r>
                  </m:oMath>
                </a14:m>
                <a:r>
                  <a:rPr lang="en-US" sz="2400">
                    <a:solidFill>
                      <a:srgbClr val="FF0000"/>
                    </a:solidFill>
                  </a:rPr>
                  <a:t> &lt;0.5</a:t>
                </a:r>
              </a:p>
              <a:p>
                <a:pPr>
                  <a:spcAft>
                    <a:spcPts val="1500"/>
                  </a:spcAft>
                </a:pPr>
                <a14:m>
                  <m:oMathPara xmlns:m="http://schemas.openxmlformats.org/officeDocument/2006/math">
                    <m:oMathParaPr>
                      <m:jc m:val="left"/>
                    </m:oMathParaPr>
                    <m:oMath xmlns:m="http://schemas.openxmlformats.org/officeDocument/2006/math">
                      <m:r>
                        <a:rPr lang="en-GB" sz="2400" i="1">
                          <a:solidFill>
                            <a:srgbClr val="FF0000"/>
                          </a:solidFill>
                          <a:latin typeface="Cambria Math" panose="02040503050406030204" pitchFamily="18" charset="0"/>
                        </a:rPr>
                        <m:t>𝑥</m:t>
                      </m:r>
                      <m:r>
                        <a:rPr lang="en-GB" sz="2400" b="0" i="1" smtClean="0">
                          <a:solidFill>
                            <a:srgbClr val="FF0000"/>
                          </a:solidFill>
                          <a:latin typeface="Cambria Math" panose="02040503050406030204" pitchFamily="18" charset="0"/>
                        </a:rPr>
                        <m:t>≤</m:t>
                      </m:r>
                      <m:r>
                        <a:rPr lang="en-GB" sz="2400" i="1">
                          <a:solidFill>
                            <a:srgbClr val="FF0000"/>
                          </a:solidFill>
                          <a:latin typeface="Cambria Math" panose="02040503050406030204" pitchFamily="18" charset="0"/>
                        </a:rPr>
                        <m:t>−</m:t>
                      </m:r>
                      <m:r>
                        <a:rPr lang="en-GB" sz="2400" b="0" i="1" smtClean="0">
                          <a:solidFill>
                            <a:srgbClr val="FF0000"/>
                          </a:solidFill>
                          <a:latin typeface="Cambria Math" panose="02040503050406030204" pitchFamily="18" charset="0"/>
                        </a:rPr>
                        <m:t>4</m:t>
                      </m:r>
                      <m:r>
                        <a:rPr lang="en-GB" sz="2400" i="1">
                          <a:solidFill>
                            <a:srgbClr val="FF0000"/>
                          </a:solidFill>
                          <a:latin typeface="Cambria Math" panose="02040503050406030204" pitchFamily="18" charset="0"/>
                        </a:rPr>
                        <m:t> </m:t>
                      </m:r>
                      <m:r>
                        <m:rPr>
                          <m:sty m:val="p"/>
                        </m:rPr>
                        <a:rPr lang="en-GB" sz="2400" i="0">
                          <a:solidFill>
                            <a:srgbClr val="FF0000"/>
                          </a:solidFill>
                          <a:latin typeface="Cambria Math" panose="02040503050406030204" pitchFamily="18" charset="0"/>
                        </a:rPr>
                        <m:t>or</m:t>
                      </m:r>
                      <m:r>
                        <a:rPr lang="en-GB" sz="2400" i="1">
                          <a:solidFill>
                            <a:srgbClr val="FF0000"/>
                          </a:solidFill>
                          <a:latin typeface="Cambria Math" panose="02040503050406030204" pitchFamily="18" charset="0"/>
                        </a:rPr>
                        <m:t> </m:t>
                      </m:r>
                      <m:r>
                        <a:rPr lang="en-GB" sz="2400" i="1">
                          <a:solidFill>
                            <a:srgbClr val="FF0000"/>
                          </a:solidFill>
                          <a:latin typeface="Cambria Math" panose="02040503050406030204" pitchFamily="18" charset="0"/>
                        </a:rPr>
                        <m:t>𝑥</m:t>
                      </m:r>
                      <m:r>
                        <a:rPr lang="en-GB" sz="2400" b="0" i="1" smtClean="0">
                          <a:solidFill>
                            <a:srgbClr val="FF0000"/>
                          </a:solidFill>
                          <a:latin typeface="Cambria Math" panose="02040503050406030204" pitchFamily="18" charset="0"/>
                        </a:rPr>
                        <m:t>≥4</m:t>
                      </m:r>
                    </m:oMath>
                  </m:oMathPara>
                </a14:m>
                <a:endParaRPr lang="en-GB" sz="2400">
                  <a:solidFill>
                    <a:srgbClr val="FF0000"/>
                  </a:solidFill>
                </a:endParaRPr>
              </a:p>
              <a:p>
                <a:pPr>
                  <a:spcAft>
                    <a:spcPts val="1500"/>
                  </a:spcAft>
                </a:pPr>
                <a14:m>
                  <m:oMathPara xmlns:m="http://schemas.openxmlformats.org/officeDocument/2006/math">
                    <m:oMathParaPr>
                      <m:jc m:val="left"/>
                    </m:oMathParaPr>
                    <m:oMath xmlns:m="http://schemas.openxmlformats.org/officeDocument/2006/math">
                      <m:r>
                        <a:rPr lang="en-GB" sz="2400" b="0" i="1" smtClean="0">
                          <a:solidFill>
                            <a:srgbClr val="FF0000"/>
                          </a:solidFill>
                          <a:latin typeface="Cambria Math" panose="02040503050406030204" pitchFamily="18" charset="0"/>
                        </a:rPr>
                        <m:t>−3&lt;</m:t>
                      </m:r>
                      <m:r>
                        <a:rPr lang="en-GB" sz="2400" b="0" i="1" smtClean="0">
                          <a:solidFill>
                            <a:srgbClr val="FF0000"/>
                          </a:solidFill>
                          <a:latin typeface="Cambria Math" panose="02040503050406030204" pitchFamily="18" charset="0"/>
                        </a:rPr>
                        <m:t>𝑥</m:t>
                      </m:r>
                      <m:r>
                        <a:rPr lang="en-GB" sz="2400" b="0" i="1" smtClean="0">
                          <a:solidFill>
                            <a:srgbClr val="FF0000"/>
                          </a:solidFill>
                          <a:latin typeface="Cambria Math" panose="02040503050406030204" pitchFamily="18" charset="0"/>
                        </a:rPr>
                        <m:t>&lt;3</m:t>
                      </m:r>
                    </m:oMath>
                  </m:oMathPara>
                </a14:m>
                <a:endParaRPr lang="en-GB" sz="2400" b="0">
                  <a:solidFill>
                    <a:srgbClr val="FF0000"/>
                  </a:solidFill>
                </a:endParaRPr>
              </a:p>
              <a:p>
                <a:pPr>
                  <a:spcAft>
                    <a:spcPts val="1500"/>
                  </a:spcAft>
                </a:pPr>
                <a14:m>
                  <m:oMathPara xmlns:m="http://schemas.openxmlformats.org/officeDocument/2006/math">
                    <m:oMathParaPr>
                      <m:jc m:val="left"/>
                    </m:oMathParaPr>
                    <m:oMath xmlns:m="http://schemas.openxmlformats.org/officeDocument/2006/math">
                      <m:r>
                        <a:rPr lang="en-GB" sz="2400" b="0" i="1" smtClean="0">
                          <a:solidFill>
                            <a:srgbClr val="FF0000"/>
                          </a:solidFill>
                          <a:latin typeface="Cambria Math" panose="02040503050406030204" pitchFamily="18" charset="0"/>
                        </a:rPr>
                        <m:t>𝑥</m:t>
                      </m:r>
                      <m:r>
                        <a:rPr lang="en-GB" sz="2400" b="0" i="1" smtClean="0">
                          <a:solidFill>
                            <a:srgbClr val="FF0000"/>
                          </a:solidFill>
                          <a:latin typeface="Cambria Math" panose="02040503050406030204" pitchFamily="18" charset="0"/>
                        </a:rPr>
                        <m:t>≤−3 </m:t>
                      </m:r>
                      <m:r>
                        <m:rPr>
                          <m:sty m:val="p"/>
                        </m:rPr>
                        <a:rPr lang="en-GB" sz="2400" b="0" i="0" smtClean="0">
                          <a:solidFill>
                            <a:srgbClr val="FF0000"/>
                          </a:solidFill>
                          <a:latin typeface="Cambria Math" panose="02040503050406030204" pitchFamily="18" charset="0"/>
                        </a:rPr>
                        <m:t>or</m:t>
                      </m:r>
                      <m:r>
                        <a:rPr lang="en-GB" sz="2400" b="0" i="1" smtClean="0">
                          <a:solidFill>
                            <a:srgbClr val="FF0000"/>
                          </a:solidFill>
                          <a:latin typeface="Cambria Math" panose="02040503050406030204" pitchFamily="18" charset="0"/>
                        </a:rPr>
                        <m:t> </m:t>
                      </m:r>
                      <m:r>
                        <a:rPr lang="en-GB" sz="2400" b="0" i="1" smtClean="0">
                          <a:solidFill>
                            <a:srgbClr val="FF0000"/>
                          </a:solidFill>
                          <a:latin typeface="Cambria Math" panose="02040503050406030204" pitchFamily="18" charset="0"/>
                        </a:rPr>
                        <m:t>𝑥</m:t>
                      </m:r>
                      <m:r>
                        <a:rPr lang="en-GB" sz="2400" b="0" i="1" smtClean="0">
                          <a:solidFill>
                            <a:srgbClr val="FF0000"/>
                          </a:solidFill>
                          <a:latin typeface="Cambria Math" panose="02040503050406030204" pitchFamily="18" charset="0"/>
                        </a:rPr>
                        <m:t>≥2</m:t>
                      </m:r>
                    </m:oMath>
                  </m:oMathPara>
                </a14:m>
                <a:endParaRPr lang="en-GB" sz="2400" b="0">
                  <a:solidFill>
                    <a:srgbClr val="FF0000"/>
                  </a:solidFill>
                </a:endParaRPr>
              </a:p>
              <a:p>
                <a:pPr>
                  <a:spcAft>
                    <a:spcPts val="1200"/>
                  </a:spcAft>
                </a:pPr>
                <a14:m>
                  <m:oMathPara xmlns:m="http://schemas.openxmlformats.org/officeDocument/2006/math">
                    <m:oMathParaPr>
                      <m:jc m:val="left"/>
                    </m:oMathParaPr>
                    <m:oMath xmlns:m="http://schemas.openxmlformats.org/officeDocument/2006/math">
                      <m:r>
                        <a:rPr lang="en-GB" sz="2400" i="1">
                          <a:solidFill>
                            <a:srgbClr val="FF0000"/>
                          </a:solidFill>
                          <a:latin typeface="Cambria Math" panose="02040503050406030204" pitchFamily="18" charset="0"/>
                        </a:rPr>
                        <m:t>−3&lt;</m:t>
                      </m:r>
                      <m:r>
                        <a:rPr lang="en-GB" sz="2400" i="1">
                          <a:solidFill>
                            <a:srgbClr val="FF0000"/>
                          </a:solidFill>
                          <a:latin typeface="Cambria Math" panose="02040503050406030204" pitchFamily="18" charset="0"/>
                        </a:rPr>
                        <m:t>𝑥</m:t>
                      </m:r>
                      <m:r>
                        <a:rPr lang="en-GB" sz="2400" i="1">
                          <a:solidFill>
                            <a:srgbClr val="FF0000"/>
                          </a:solidFill>
                          <a:latin typeface="Cambria Math" panose="02040503050406030204" pitchFamily="18" charset="0"/>
                        </a:rPr>
                        <m:t>&lt;4</m:t>
                      </m:r>
                    </m:oMath>
                  </m:oMathPara>
                </a14:m>
                <a:endParaRPr lang="en-GB" sz="2400">
                  <a:solidFill>
                    <a:srgbClr val="FF0000"/>
                  </a:solidFill>
                </a:endParaRPr>
              </a:p>
              <a:p>
                <a:pPr>
                  <a:spcAft>
                    <a:spcPts val="1200"/>
                  </a:spcAft>
                </a:pPr>
                <a14:m>
                  <m:oMathPara xmlns:m="http://schemas.openxmlformats.org/officeDocument/2006/math">
                    <m:oMathParaPr>
                      <m:jc m:val="left"/>
                    </m:oMathParaPr>
                    <m:oMath xmlns:m="http://schemas.openxmlformats.org/officeDocument/2006/math">
                      <m:r>
                        <a:rPr lang="en-GB" sz="2400" b="0" i="1" smtClean="0">
                          <a:solidFill>
                            <a:srgbClr val="FF0000"/>
                          </a:solidFill>
                          <a:latin typeface="Cambria Math" panose="02040503050406030204" pitchFamily="18" charset="0"/>
                        </a:rPr>
                        <m:t>−2≤</m:t>
                      </m:r>
                      <m:r>
                        <a:rPr lang="en-GB" sz="2400" b="0" i="1" smtClean="0">
                          <a:solidFill>
                            <a:srgbClr val="FF0000"/>
                          </a:solidFill>
                          <a:latin typeface="Cambria Math" panose="02040503050406030204" pitchFamily="18" charset="0"/>
                        </a:rPr>
                        <m:t>𝑥</m:t>
                      </m:r>
                      <m:r>
                        <a:rPr lang="en-GB" sz="2400" b="0" i="1" smtClean="0">
                          <a:solidFill>
                            <a:srgbClr val="FF0000"/>
                          </a:solidFill>
                          <a:latin typeface="Cambria Math" panose="02040503050406030204" pitchFamily="18" charset="0"/>
                        </a:rPr>
                        <m:t>≤</m:t>
                      </m:r>
                      <m:f>
                        <m:fPr>
                          <m:ctrlPr>
                            <a:rPr lang="en-GB" sz="2400" b="0" i="1" smtClean="0">
                              <a:solidFill>
                                <a:srgbClr val="FF0000"/>
                              </a:solidFill>
                              <a:latin typeface="Cambria Math"/>
                            </a:rPr>
                          </m:ctrlPr>
                        </m:fPr>
                        <m:num>
                          <m:r>
                            <a:rPr lang="en-GB" sz="2400" b="0" i="1" smtClean="0">
                              <a:solidFill>
                                <a:srgbClr val="FF0000"/>
                              </a:solidFill>
                              <a:latin typeface="Cambria Math" panose="02040503050406030204" pitchFamily="18" charset="0"/>
                            </a:rPr>
                            <m:t>3</m:t>
                          </m:r>
                        </m:num>
                        <m:den>
                          <m:r>
                            <a:rPr lang="en-GB" sz="2400" b="0" i="1" smtClean="0">
                              <a:solidFill>
                                <a:srgbClr val="FF0000"/>
                              </a:solidFill>
                              <a:latin typeface="Cambria Math" panose="02040503050406030204" pitchFamily="18" charset="0"/>
                            </a:rPr>
                            <m:t>2</m:t>
                          </m:r>
                        </m:den>
                      </m:f>
                    </m:oMath>
                  </m:oMathPara>
                </a14:m>
                <a:endParaRPr lang="en-GB" sz="2400">
                  <a:solidFill>
                    <a:srgbClr val="FF0000"/>
                  </a:solidFill>
                </a:endParaRPr>
              </a:p>
              <a:p>
                <a:endParaRPr lang="en-GB"/>
              </a:p>
              <a:p>
                <a:endParaRPr lang="en-US"/>
              </a:p>
            </p:txBody>
          </p:sp>
        </mc:Choice>
        <mc:Fallback xmlns="">
          <p:sp>
            <p:nvSpPr>
              <p:cNvPr id="4" name="TextBox 3">
                <a:extLst>
                  <a:ext uri="{FF2B5EF4-FFF2-40B4-BE49-F238E27FC236}">
                    <a16:creationId xmlns:a16="http://schemas.microsoft.com/office/drawing/2014/main" id="{6FB4F685-8716-8042-9E23-483D52B0970C}"/>
                  </a:ext>
                </a:extLst>
              </p:cNvPr>
              <p:cNvSpPr txBox="1">
                <a:spLocks noRot="1" noChangeAspect="1" noMove="1" noResize="1" noEditPoints="1" noAdjustHandles="1" noChangeArrowheads="1" noChangeShapeType="1" noTextEdit="1"/>
              </p:cNvSpPr>
              <p:nvPr/>
            </p:nvSpPr>
            <p:spPr>
              <a:xfrm>
                <a:off x="7188841" y="2115193"/>
                <a:ext cx="3384376" cy="4884927"/>
              </a:xfrm>
              <a:prstGeom prst="rect">
                <a:avLst/>
              </a:prstGeom>
              <a:blipFill>
                <a:blip r:embed="rId4"/>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94954955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37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72" grpId="0"/>
      <p:bldP spid="2" grpId="0"/>
      <p:bldP spid="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Box 1">
            <a:extLst>
              <a:ext uri="{FF2B5EF4-FFF2-40B4-BE49-F238E27FC236}">
                <a16:creationId xmlns:a16="http://schemas.microsoft.com/office/drawing/2014/main" xmlns="" id="{6AD2163F-E5C2-E547-BBAD-58D9F2EC7C91}"/>
              </a:ext>
            </a:extLst>
          </p:cNvPr>
          <p:cNvSpPr txBox="1">
            <a:spLocks noChangeArrowheads="1"/>
          </p:cNvSpPr>
          <p:nvPr/>
        </p:nvSpPr>
        <p:spPr bwMode="auto">
          <a:xfrm>
            <a:off x="2194793" y="4802"/>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Section 3: Review</a:t>
            </a:r>
          </a:p>
        </p:txBody>
      </p:sp>
      <p:sp>
        <p:nvSpPr>
          <p:cNvPr id="15364" name="TextBox 1">
            <a:extLst>
              <a:ext uri="{FF2B5EF4-FFF2-40B4-BE49-F238E27FC236}">
                <a16:creationId xmlns:a16="http://schemas.microsoft.com/office/drawing/2014/main" xmlns="" id="{F84EC826-FF37-D74D-8488-4FFEF709F932}"/>
              </a:ext>
            </a:extLst>
          </p:cNvPr>
          <p:cNvSpPr txBox="1">
            <a:spLocks noChangeArrowheads="1"/>
          </p:cNvSpPr>
          <p:nvPr/>
        </p:nvSpPr>
        <p:spPr bwMode="auto">
          <a:xfrm>
            <a:off x="4160956" y="1132131"/>
            <a:ext cx="675039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en-US" sz="2400"/>
              <a:t>You have completed the </a:t>
            </a:r>
            <a:r>
              <a:rPr lang="en-US" altLang="en-US" sz="2400" b="1"/>
              <a:t>third Section.</a:t>
            </a:r>
          </a:p>
        </p:txBody>
      </p:sp>
      <p:sp>
        <p:nvSpPr>
          <p:cNvPr id="15365" name="TextBox 2">
            <a:extLst>
              <a:ext uri="{FF2B5EF4-FFF2-40B4-BE49-F238E27FC236}">
                <a16:creationId xmlns:a16="http://schemas.microsoft.com/office/drawing/2014/main" xmlns="" id="{4CE0686E-3F23-D449-A7D1-D3026C68C1D1}"/>
              </a:ext>
            </a:extLst>
          </p:cNvPr>
          <p:cNvSpPr txBox="1">
            <a:spLocks noChangeArrowheads="1"/>
          </p:cNvSpPr>
          <p:nvPr/>
        </p:nvSpPr>
        <p:spPr bwMode="auto">
          <a:xfrm>
            <a:off x="2999653" y="3367456"/>
            <a:ext cx="907300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en-US" sz="2400">
                <a:solidFill>
                  <a:srgbClr val="FFC000"/>
                </a:solidFill>
              </a:rPr>
              <a:t>If you need more examples and interactive practice, go here     </a:t>
            </a:r>
          </a:p>
          <a:p>
            <a:r>
              <a:rPr lang="en-US" altLang="en-US" sz="2400">
                <a:solidFill>
                  <a:srgbClr val="FFC000"/>
                </a:solidFill>
              </a:rPr>
              <a:t>                          </a:t>
            </a:r>
            <a:endParaRPr lang="en-US" altLang="en-US" sz="2400" b="1">
              <a:solidFill>
                <a:srgbClr val="FFC000"/>
              </a:solidFill>
            </a:endParaRPr>
          </a:p>
        </p:txBody>
      </p:sp>
      <p:sp>
        <p:nvSpPr>
          <p:cNvPr id="2" name="TextBox 1">
            <a:extLst>
              <a:ext uri="{FF2B5EF4-FFF2-40B4-BE49-F238E27FC236}">
                <a16:creationId xmlns:a16="http://schemas.microsoft.com/office/drawing/2014/main" xmlns="" id="{22C5D992-01E3-0B4D-8B4D-59BB344B36DF}"/>
              </a:ext>
            </a:extLst>
          </p:cNvPr>
          <p:cNvSpPr txBox="1">
            <a:spLocks noChangeArrowheads="1"/>
          </p:cNvSpPr>
          <p:nvPr/>
        </p:nvSpPr>
        <p:spPr bwMode="auto">
          <a:xfrm>
            <a:off x="3647726" y="1963128"/>
            <a:ext cx="777686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en-US" sz="2400">
                <a:solidFill>
                  <a:srgbClr val="00B050"/>
                </a:solidFill>
              </a:rPr>
              <a:t>If you have completed and understood this section, </a:t>
            </a:r>
          </a:p>
          <a:p>
            <a:r>
              <a:rPr lang="en-US" altLang="en-US" sz="2400">
                <a:solidFill>
                  <a:srgbClr val="00B050"/>
                </a:solidFill>
              </a:rPr>
              <a:t>               continue onto to the </a:t>
            </a:r>
            <a:r>
              <a:rPr lang="en-US" altLang="en-US" sz="2400" b="1">
                <a:solidFill>
                  <a:srgbClr val="00B050"/>
                </a:solidFill>
              </a:rPr>
              <a:t>next Section</a:t>
            </a:r>
          </a:p>
        </p:txBody>
      </p:sp>
      <p:sp>
        <p:nvSpPr>
          <p:cNvPr id="3" name="TextBox 2">
            <a:extLst>
              <a:ext uri="{FF2B5EF4-FFF2-40B4-BE49-F238E27FC236}">
                <a16:creationId xmlns:a16="http://schemas.microsoft.com/office/drawing/2014/main" xmlns="" id="{0510F379-D1DE-224F-883E-C4D46216A211}"/>
              </a:ext>
            </a:extLst>
          </p:cNvPr>
          <p:cNvSpPr txBox="1">
            <a:spLocks noChangeArrowheads="1"/>
          </p:cNvSpPr>
          <p:nvPr/>
        </p:nvSpPr>
        <p:spPr bwMode="auto">
          <a:xfrm>
            <a:off x="4412988" y="4509120"/>
            <a:ext cx="6246341"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en-US" sz="2400"/>
              <a:t>You might also find it helpful to look at:</a:t>
            </a:r>
            <a:endParaRPr lang="en-US" altLang="en-US" sz="2400" b="1">
              <a:solidFill>
                <a:srgbClr val="FF0000"/>
              </a:solidFill>
            </a:endParaRPr>
          </a:p>
          <a:p>
            <a:endParaRPr lang="en-US" altLang="en-US" sz="2400">
              <a:solidFill>
                <a:srgbClr val="FF0000"/>
              </a:solidFill>
            </a:endParaRPr>
          </a:p>
          <a:p>
            <a:r>
              <a:rPr lang="en-US" altLang="en-US" sz="2400" b="1">
                <a:solidFill>
                  <a:srgbClr val="FF0000"/>
                </a:solidFill>
              </a:rPr>
              <a:t> Essential Information:</a:t>
            </a:r>
            <a:r>
              <a:rPr lang="en-US" altLang="en-US" sz="2400">
                <a:solidFill>
                  <a:srgbClr val="FF0000"/>
                </a:solidFill>
              </a:rPr>
              <a:t> press </a:t>
            </a:r>
            <a:r>
              <a:rPr lang="en-US" altLang="en-US" sz="2400" b="1">
                <a:solidFill>
                  <a:srgbClr val="FF0000"/>
                </a:solidFill>
              </a:rPr>
              <a:t>here</a:t>
            </a:r>
          </a:p>
        </p:txBody>
      </p:sp>
      <p:sp>
        <p:nvSpPr>
          <p:cNvPr id="9" name="TextBox 7">
            <a:extLst>
              <a:ext uri="{FF2B5EF4-FFF2-40B4-BE49-F238E27FC236}">
                <a16:creationId xmlns:a16="http://schemas.microsoft.com/office/drawing/2014/main" xmlns="" id="{8E1218C9-795D-BD41-8415-6934158C9F64}"/>
              </a:ext>
            </a:extLst>
          </p:cNvPr>
          <p:cNvSpPr txBox="1">
            <a:spLocks noChangeArrowheads="1"/>
          </p:cNvSpPr>
          <p:nvPr/>
        </p:nvSpPr>
        <p:spPr bwMode="auto">
          <a:xfrm>
            <a:off x="0" y="115888"/>
            <a:ext cx="2207568"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b="1">
                <a:solidFill>
                  <a:schemeClr val="bg1"/>
                </a:solidFill>
              </a:rPr>
              <a:t>UNIT:</a:t>
            </a:r>
          </a:p>
          <a:p>
            <a:pPr algn="ctr"/>
            <a:r>
              <a:rPr lang="en-US" altLang="en-US" b="1">
                <a:solidFill>
                  <a:schemeClr val="bg1"/>
                </a:solidFill>
              </a:rPr>
              <a:t>Solving</a:t>
            </a:r>
          </a:p>
          <a:p>
            <a:pPr algn="ctr"/>
            <a:r>
              <a:rPr lang="en-US" altLang="en-US" b="1">
                <a:solidFill>
                  <a:schemeClr val="bg1"/>
                </a:solidFill>
              </a:rPr>
              <a:t>Inequalities</a:t>
            </a:r>
          </a:p>
          <a:p>
            <a:pPr algn="ctr"/>
            <a:r>
              <a:rPr lang="en-US" altLang="en-US" b="1">
                <a:solidFill>
                  <a:schemeClr val="bg1"/>
                </a:solidFill>
              </a:rPr>
              <a:t>Section 3</a:t>
            </a:r>
          </a:p>
        </p:txBody>
      </p:sp>
    </p:spTree>
    <p:extLst>
      <p:ext uri="{BB962C8B-B14F-4D97-AF65-F5344CB8AC3E}">
        <p14:creationId xmlns:p14="http://schemas.microsoft.com/office/powerpoint/2010/main" val="13002414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5364">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36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5" grpId="0"/>
      <p:bldP spid="2" grpId="0"/>
      <p:bldP spid="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Graphical Approach to Inequalities</a:t>
            </a:r>
          </a:p>
        </p:txBody>
      </p:sp>
      <p:sp>
        <p:nvSpPr>
          <p:cNvPr id="2" name="TextBox 1"/>
          <p:cNvSpPr txBox="1"/>
          <p:nvPr/>
        </p:nvSpPr>
        <p:spPr>
          <a:xfrm>
            <a:off x="6329363" y="8186738"/>
            <a:ext cx="184731" cy="400110"/>
          </a:xfrm>
          <a:prstGeom prst="rect">
            <a:avLst/>
          </a:prstGeom>
          <a:noFill/>
        </p:spPr>
        <p:txBody>
          <a:bodyPr wrap="none" rtlCol="0">
            <a:spAutoFit/>
          </a:bodyPr>
          <a:lstStyle/>
          <a:p>
            <a:endParaRPr lang="en-US"/>
          </a:p>
        </p:txBody>
      </p:sp>
      <p:sp>
        <p:nvSpPr>
          <p:cNvPr id="12" name="TextBox 7">
            <a:extLst>
              <a:ext uri="{FF2B5EF4-FFF2-40B4-BE49-F238E27FC236}">
                <a16:creationId xmlns:a16="http://schemas.microsoft.com/office/drawing/2014/main" xmlns="" id="{12F2733F-4CC5-EF4A-8BDF-00E1A6DDD5E3}"/>
              </a:ext>
            </a:extLst>
          </p:cNvPr>
          <p:cNvSpPr txBox="1">
            <a:spLocks noChangeArrowheads="1"/>
          </p:cNvSpPr>
          <p:nvPr/>
        </p:nvSpPr>
        <p:spPr bwMode="auto">
          <a:xfrm>
            <a:off x="0" y="115888"/>
            <a:ext cx="2207568"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b="1">
                <a:solidFill>
                  <a:schemeClr val="bg1"/>
                </a:solidFill>
              </a:rPr>
              <a:t>UNIT:</a:t>
            </a:r>
          </a:p>
          <a:p>
            <a:pPr algn="ctr"/>
            <a:r>
              <a:rPr lang="en-US" altLang="en-US" b="1">
                <a:solidFill>
                  <a:schemeClr val="bg1"/>
                </a:solidFill>
              </a:rPr>
              <a:t>Solving</a:t>
            </a:r>
          </a:p>
          <a:p>
            <a:pPr algn="ctr"/>
            <a:r>
              <a:rPr lang="en-US" altLang="en-US" b="1">
                <a:solidFill>
                  <a:schemeClr val="bg1"/>
                </a:solidFill>
              </a:rPr>
              <a:t>Inequalities</a:t>
            </a:r>
          </a:p>
          <a:p>
            <a:pPr algn="ctr"/>
            <a:r>
              <a:rPr lang="en-US" altLang="en-US" b="1">
                <a:solidFill>
                  <a:schemeClr val="bg1"/>
                </a:solidFill>
              </a:rPr>
              <a:t>Section 4</a:t>
            </a:r>
          </a:p>
        </p:txBody>
      </p:sp>
      <p:pic>
        <p:nvPicPr>
          <p:cNvPr id="3" name="Picture 2">
            <a:extLst>
              <a:ext uri="{FF2B5EF4-FFF2-40B4-BE49-F238E27FC236}">
                <a16:creationId xmlns:a16="http://schemas.microsoft.com/office/drawing/2014/main" xmlns="" id="{212DC299-508C-7D4C-AE47-126EE99F1245}"/>
              </a:ext>
            </a:extLst>
          </p:cNvPr>
          <p:cNvPicPr>
            <a:picLocks noChangeAspect="1"/>
          </p:cNvPicPr>
          <p:nvPr/>
        </p:nvPicPr>
        <p:blipFill>
          <a:blip r:embed="rId3"/>
          <a:stretch>
            <a:fillRect/>
          </a:stretch>
        </p:blipFill>
        <p:spPr>
          <a:xfrm>
            <a:off x="7649327" y="908720"/>
            <a:ext cx="4542673" cy="4816450"/>
          </a:xfrm>
          <a:prstGeom prst="rect">
            <a:avLst/>
          </a:prstGeom>
        </p:spPr>
      </p:pic>
      <p:sp>
        <p:nvSpPr>
          <p:cNvPr id="4" name="TextBox 3">
            <a:extLst>
              <a:ext uri="{FF2B5EF4-FFF2-40B4-BE49-F238E27FC236}">
                <a16:creationId xmlns:a16="http://schemas.microsoft.com/office/drawing/2014/main" xmlns="" id="{FA556009-916C-1944-A15F-42236C359AD7}"/>
              </a:ext>
            </a:extLst>
          </p:cNvPr>
          <p:cNvSpPr txBox="1"/>
          <p:nvPr/>
        </p:nvSpPr>
        <p:spPr>
          <a:xfrm>
            <a:off x="2567608" y="1255044"/>
            <a:ext cx="4320480" cy="1200329"/>
          </a:xfrm>
          <a:prstGeom prst="rect">
            <a:avLst/>
          </a:prstGeom>
          <a:noFill/>
        </p:spPr>
        <p:txBody>
          <a:bodyPr wrap="square" rtlCol="0">
            <a:spAutoFit/>
          </a:bodyPr>
          <a:lstStyle/>
          <a:p>
            <a:r>
              <a:rPr lang="en-US" sz="2400" dirty="0"/>
              <a:t>When an inequality involves </a:t>
            </a:r>
            <a:r>
              <a:rPr lang="en-US" sz="2400" dirty="0" smtClean="0"/>
              <a:t/>
            </a:r>
            <a:br>
              <a:rPr lang="en-US" sz="2400" dirty="0" smtClean="0"/>
            </a:br>
            <a:r>
              <a:rPr lang="en-US" sz="2400" dirty="0" smtClean="0"/>
              <a:t>2 </a:t>
            </a:r>
            <a:r>
              <a:rPr lang="en-US" sz="2400" dirty="0"/>
              <a:t>variables, we can represent in a region on a graph.</a:t>
            </a: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xmlns="" id="{AEB9C09F-C4A3-AC4B-A98C-9C7141C30C8D}"/>
                  </a:ext>
                </a:extLst>
              </p:cNvPr>
              <p:cNvSpPr txBox="1"/>
              <p:nvPr/>
            </p:nvSpPr>
            <p:spPr>
              <a:xfrm>
                <a:off x="2567608" y="2641742"/>
                <a:ext cx="4135750" cy="1200329"/>
              </a:xfrm>
              <a:prstGeom prst="rect">
                <a:avLst/>
              </a:prstGeom>
              <a:noFill/>
            </p:spPr>
            <p:txBody>
              <a:bodyPr wrap="square" rtlCol="0">
                <a:spAutoFit/>
              </a:bodyPr>
              <a:lstStyle/>
              <a:p>
                <a:r>
                  <a:rPr lang="en-US" sz="2400" dirty="0"/>
                  <a:t>For example, the inequality </a:t>
                </a:r>
              </a:p>
              <a:p>
                <a:r>
                  <a:rPr lang="en-US" sz="2400" dirty="0"/>
                  <a:t>       </a:t>
                </a:r>
                <a14:m>
                  <m:oMath xmlns:m="http://schemas.openxmlformats.org/officeDocument/2006/math">
                    <m:r>
                      <a:rPr lang="en-GB" sz="2400" b="0" i="1" smtClean="0">
                        <a:latin typeface="Cambria Math" panose="02040503050406030204" pitchFamily="18" charset="0"/>
                      </a:rPr>
                      <m:t>𝑥</m:t>
                    </m:r>
                    <m:r>
                      <a:rPr lang="en-GB" sz="2400" b="0" i="1" smtClean="0">
                        <a:latin typeface="Cambria Math" panose="02040503050406030204" pitchFamily="18" charset="0"/>
                      </a:rPr>
                      <m:t>+</m:t>
                    </m:r>
                    <m:r>
                      <a:rPr lang="en-GB" sz="2400" b="0" i="1" smtClean="0">
                        <a:latin typeface="Cambria Math" panose="02040503050406030204" pitchFamily="18" charset="0"/>
                      </a:rPr>
                      <m:t>𝑦</m:t>
                    </m:r>
                    <m:r>
                      <a:rPr lang="en-GB" sz="2400" b="0" i="1" smtClean="0">
                        <a:latin typeface="Cambria Math" panose="02040503050406030204" pitchFamily="18" charset="0"/>
                      </a:rPr>
                      <m:t>≥4</m:t>
                    </m:r>
                  </m:oMath>
                </a14:m>
                <a:endParaRPr lang="en-GB" sz="2400" b="0" dirty="0"/>
              </a:p>
              <a:p>
                <a:r>
                  <a:rPr lang="en-US" sz="2400" dirty="0"/>
                  <a:t>Is shown opposite.</a:t>
                </a:r>
              </a:p>
            </p:txBody>
          </p:sp>
        </mc:Choice>
        <mc:Fallback xmlns="">
          <p:sp>
            <p:nvSpPr>
              <p:cNvPr id="5" name="TextBox 4">
                <a:extLst>
                  <a:ext uri="{FF2B5EF4-FFF2-40B4-BE49-F238E27FC236}">
                    <a16:creationId xmlns:a16="http://schemas.microsoft.com/office/drawing/2014/main" id="{AEB9C09F-C4A3-AC4B-A98C-9C7141C30C8D}"/>
                  </a:ext>
                </a:extLst>
              </p:cNvPr>
              <p:cNvSpPr txBox="1">
                <a:spLocks noRot="1" noChangeAspect="1" noMove="1" noResize="1" noEditPoints="1" noAdjustHandles="1" noChangeArrowheads="1" noChangeShapeType="1" noTextEdit="1"/>
              </p:cNvSpPr>
              <p:nvPr/>
            </p:nvSpPr>
            <p:spPr>
              <a:xfrm>
                <a:off x="2567608" y="2641742"/>
                <a:ext cx="4135750" cy="1200329"/>
              </a:xfrm>
              <a:prstGeom prst="rect">
                <a:avLst/>
              </a:prstGeom>
              <a:blipFill>
                <a:blip r:embed="rId4"/>
                <a:stretch>
                  <a:fillRect l="-2141" t="-3125" b="-937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xmlns="" id="{F5B1236F-DAC0-B343-BD30-EFB3F8B8DC89}"/>
                  </a:ext>
                </a:extLst>
              </p:cNvPr>
              <p:cNvSpPr txBox="1"/>
              <p:nvPr/>
            </p:nvSpPr>
            <p:spPr>
              <a:xfrm>
                <a:off x="2539467" y="3929169"/>
                <a:ext cx="4752528" cy="1938992"/>
              </a:xfrm>
              <a:prstGeom prst="rect">
                <a:avLst/>
              </a:prstGeom>
              <a:noFill/>
            </p:spPr>
            <p:txBody>
              <a:bodyPr wrap="square" rtlCol="0">
                <a:spAutoFit/>
              </a:bodyPr>
              <a:lstStyle/>
              <a:p>
                <a:r>
                  <a:rPr lang="en-US" sz="2400" dirty="0"/>
                  <a:t>The coordinates of any point in the shaded area satisfy </a:t>
                </a:r>
                <a14:m>
                  <m:oMath xmlns:m="http://schemas.openxmlformats.org/officeDocument/2006/math">
                    <m:r>
                      <a:rPr lang="en-GB" sz="2400" i="1">
                        <a:latin typeface="Cambria Math" panose="02040503050406030204" pitchFamily="18" charset="0"/>
                      </a:rPr>
                      <m:t>𝑥</m:t>
                    </m:r>
                    <m:r>
                      <a:rPr lang="en-GB" sz="2400" i="1">
                        <a:latin typeface="Cambria Math" panose="02040503050406030204" pitchFamily="18" charset="0"/>
                      </a:rPr>
                      <m:t>+</m:t>
                    </m:r>
                    <m:r>
                      <a:rPr lang="en-GB" sz="2400" i="1">
                        <a:latin typeface="Cambria Math" panose="02040503050406030204" pitchFamily="18" charset="0"/>
                      </a:rPr>
                      <m:t>𝑦</m:t>
                    </m:r>
                    <m:r>
                      <a:rPr lang="en-GB" sz="2400" i="1">
                        <a:latin typeface="Cambria Math" panose="02040503050406030204" pitchFamily="18" charset="0"/>
                      </a:rPr>
                      <m:t>≥4</m:t>
                    </m:r>
                  </m:oMath>
                </a14:m>
                <a:endParaRPr lang="en-GB" sz="2400" dirty="0"/>
              </a:p>
              <a:p>
                <a:r>
                  <a:rPr lang="en-GB" sz="2400" dirty="0"/>
                  <a:t>Whilst the coordinates of any point on the line satisfy:</a:t>
                </a:r>
              </a:p>
              <a:p>
                <a:pPr/>
                <a14:m>
                  <m:oMathPara xmlns:m="http://schemas.openxmlformats.org/officeDocument/2006/math">
                    <m:oMathParaPr>
                      <m:jc m:val="centerGroup"/>
                    </m:oMathParaPr>
                    <m:oMath xmlns:m="http://schemas.openxmlformats.org/officeDocument/2006/math">
                      <m:r>
                        <a:rPr lang="en-GB" sz="2400" i="1">
                          <a:latin typeface="Cambria Math" panose="02040503050406030204" pitchFamily="18" charset="0"/>
                        </a:rPr>
                        <m:t>𝑥</m:t>
                      </m:r>
                      <m:r>
                        <a:rPr lang="en-GB" sz="2400" i="1">
                          <a:latin typeface="Cambria Math" panose="02040503050406030204" pitchFamily="18" charset="0"/>
                        </a:rPr>
                        <m:t>+</m:t>
                      </m:r>
                      <m:r>
                        <a:rPr lang="en-GB" sz="2400" i="1">
                          <a:latin typeface="Cambria Math" panose="02040503050406030204" pitchFamily="18" charset="0"/>
                        </a:rPr>
                        <m:t>𝑦</m:t>
                      </m:r>
                      <m:r>
                        <a:rPr lang="en-GB" sz="2400" b="0" i="1" smtClean="0">
                          <a:latin typeface="Cambria Math" panose="02040503050406030204" pitchFamily="18" charset="0"/>
                        </a:rPr>
                        <m:t>=</m:t>
                      </m:r>
                      <m:r>
                        <a:rPr lang="en-GB" sz="2400" i="1">
                          <a:latin typeface="Cambria Math" panose="02040503050406030204" pitchFamily="18" charset="0"/>
                        </a:rPr>
                        <m:t>4</m:t>
                      </m:r>
                    </m:oMath>
                  </m:oMathPara>
                </a14:m>
                <a:endParaRPr lang="en-GB" sz="2400" dirty="0"/>
              </a:p>
            </p:txBody>
          </p:sp>
        </mc:Choice>
        <mc:Fallback xmlns="">
          <p:sp>
            <p:nvSpPr>
              <p:cNvPr id="6" name="TextBox 5">
                <a:extLst>
                  <a:ext uri="{FF2B5EF4-FFF2-40B4-BE49-F238E27FC236}">
                    <a16:creationId xmlns:a16="http://schemas.microsoft.com/office/drawing/2014/main" id="{F5B1236F-DAC0-B343-BD30-EFB3F8B8DC89}"/>
                  </a:ext>
                </a:extLst>
              </p:cNvPr>
              <p:cNvSpPr txBox="1">
                <a:spLocks noRot="1" noChangeAspect="1" noMove="1" noResize="1" noEditPoints="1" noAdjustHandles="1" noChangeArrowheads="1" noChangeShapeType="1" noTextEdit="1"/>
              </p:cNvSpPr>
              <p:nvPr/>
            </p:nvSpPr>
            <p:spPr>
              <a:xfrm>
                <a:off x="2539467" y="3929169"/>
                <a:ext cx="4752528" cy="1938992"/>
              </a:xfrm>
              <a:prstGeom prst="rect">
                <a:avLst/>
              </a:prstGeom>
              <a:blipFill>
                <a:blip r:embed="rId5"/>
                <a:stretch>
                  <a:fillRect l="-1867" t="-1948" b="-1948"/>
                </a:stretch>
              </a:blipFill>
            </p:spPr>
            <p:txBody>
              <a:bodyPr/>
              <a:lstStyle/>
              <a:p>
                <a:r>
                  <a:rPr lang="en-US">
                    <a:noFill/>
                  </a:rPr>
                  <a:t> </a:t>
                </a:r>
              </a:p>
            </p:txBody>
          </p:sp>
        </mc:Fallback>
      </mc:AlternateContent>
    </p:spTree>
    <p:extLst>
      <p:ext uri="{BB962C8B-B14F-4D97-AF65-F5344CB8AC3E}">
        <p14:creationId xmlns:p14="http://schemas.microsoft.com/office/powerpoint/2010/main" val="2214145258"/>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Graphical Approach to Inequalities</a:t>
            </a:r>
          </a:p>
        </p:txBody>
      </p:sp>
      <p:sp>
        <p:nvSpPr>
          <p:cNvPr id="2" name="TextBox 1"/>
          <p:cNvSpPr txBox="1"/>
          <p:nvPr/>
        </p:nvSpPr>
        <p:spPr>
          <a:xfrm>
            <a:off x="6329363" y="8186738"/>
            <a:ext cx="184731" cy="400110"/>
          </a:xfrm>
          <a:prstGeom prst="rect">
            <a:avLst/>
          </a:prstGeom>
          <a:noFill/>
        </p:spPr>
        <p:txBody>
          <a:bodyPr wrap="none" rtlCol="0">
            <a:spAutoFit/>
          </a:bodyPr>
          <a:lstStyle/>
          <a:p>
            <a:endParaRPr lang="en-US"/>
          </a:p>
        </p:txBody>
      </p:sp>
      <p:sp>
        <p:nvSpPr>
          <p:cNvPr id="12" name="TextBox 7">
            <a:extLst>
              <a:ext uri="{FF2B5EF4-FFF2-40B4-BE49-F238E27FC236}">
                <a16:creationId xmlns:a16="http://schemas.microsoft.com/office/drawing/2014/main" xmlns="" id="{12F2733F-4CC5-EF4A-8BDF-00E1A6DDD5E3}"/>
              </a:ext>
            </a:extLst>
          </p:cNvPr>
          <p:cNvSpPr txBox="1">
            <a:spLocks noChangeArrowheads="1"/>
          </p:cNvSpPr>
          <p:nvPr/>
        </p:nvSpPr>
        <p:spPr bwMode="auto">
          <a:xfrm>
            <a:off x="0" y="115888"/>
            <a:ext cx="2207568"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b="1">
                <a:solidFill>
                  <a:schemeClr val="bg1"/>
                </a:solidFill>
              </a:rPr>
              <a:t>UNIT:</a:t>
            </a:r>
          </a:p>
          <a:p>
            <a:pPr algn="ctr"/>
            <a:r>
              <a:rPr lang="en-US" altLang="en-US" b="1">
                <a:solidFill>
                  <a:schemeClr val="bg1"/>
                </a:solidFill>
              </a:rPr>
              <a:t>Solving</a:t>
            </a:r>
          </a:p>
          <a:p>
            <a:pPr algn="ctr"/>
            <a:r>
              <a:rPr lang="en-US" altLang="en-US" b="1">
                <a:solidFill>
                  <a:schemeClr val="bg1"/>
                </a:solidFill>
              </a:rPr>
              <a:t>Inequalities</a:t>
            </a:r>
          </a:p>
          <a:p>
            <a:pPr algn="ctr"/>
            <a:r>
              <a:rPr lang="en-US" altLang="en-US" b="1">
                <a:solidFill>
                  <a:schemeClr val="bg1"/>
                </a:solidFill>
              </a:rPr>
              <a:t>Section 4</a:t>
            </a:r>
          </a:p>
        </p:txBody>
      </p:sp>
      <p:pic>
        <p:nvPicPr>
          <p:cNvPr id="7" name="Picture 6">
            <a:extLst>
              <a:ext uri="{FF2B5EF4-FFF2-40B4-BE49-F238E27FC236}">
                <a16:creationId xmlns:a16="http://schemas.microsoft.com/office/drawing/2014/main" xmlns="" id="{F4555E04-0569-484D-8A37-CC71DFD83A64}"/>
              </a:ext>
            </a:extLst>
          </p:cNvPr>
          <p:cNvPicPr>
            <a:picLocks noChangeAspect="1"/>
          </p:cNvPicPr>
          <p:nvPr/>
        </p:nvPicPr>
        <p:blipFill>
          <a:blip r:embed="rId3"/>
          <a:stretch>
            <a:fillRect/>
          </a:stretch>
        </p:blipFill>
        <p:spPr>
          <a:xfrm>
            <a:off x="6816080" y="1057959"/>
            <a:ext cx="5140942" cy="5295391"/>
          </a:xfrm>
          <a:prstGeom prst="rect">
            <a:avLst/>
          </a:prstGeom>
        </p:spPr>
      </p:pic>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xmlns="" id="{751548A0-3B48-D446-8BB0-6BBDDB6E610B}"/>
                  </a:ext>
                </a:extLst>
              </p:cNvPr>
              <p:cNvSpPr txBox="1"/>
              <p:nvPr/>
            </p:nvSpPr>
            <p:spPr>
              <a:xfrm>
                <a:off x="2567608" y="1439327"/>
                <a:ext cx="4176464" cy="4170372"/>
              </a:xfrm>
              <a:prstGeom prst="rect">
                <a:avLst/>
              </a:prstGeom>
              <a:noFill/>
            </p:spPr>
            <p:txBody>
              <a:bodyPr wrap="square" rtlCol="0">
                <a:spAutoFit/>
              </a:bodyPr>
              <a:lstStyle/>
              <a:p>
                <a:pPr>
                  <a:spcAft>
                    <a:spcPts val="600"/>
                  </a:spcAft>
                </a:pPr>
                <a:r>
                  <a:rPr lang="en-US" sz="2400" dirty="0"/>
                  <a:t>Note that if the inequality was a strict inequality, that is:</a:t>
                </a:r>
              </a:p>
              <a:p>
                <a:pPr/>
                <a14:m>
                  <m:oMathPara xmlns:m="http://schemas.openxmlformats.org/officeDocument/2006/math">
                    <m:oMathParaPr>
                      <m:jc m:val="centerGroup"/>
                    </m:oMathParaPr>
                    <m:oMath xmlns:m="http://schemas.openxmlformats.org/officeDocument/2006/math">
                      <m:r>
                        <a:rPr lang="en-GB" sz="2400" i="1">
                          <a:latin typeface="Cambria Math" panose="02040503050406030204" pitchFamily="18" charset="0"/>
                        </a:rPr>
                        <m:t>𝑥</m:t>
                      </m:r>
                      <m:r>
                        <a:rPr lang="en-GB" sz="2400" i="1">
                          <a:latin typeface="Cambria Math" panose="02040503050406030204" pitchFamily="18" charset="0"/>
                        </a:rPr>
                        <m:t>+</m:t>
                      </m:r>
                      <m:r>
                        <a:rPr lang="en-GB" sz="2400" i="1">
                          <a:latin typeface="Cambria Math" panose="02040503050406030204" pitchFamily="18" charset="0"/>
                        </a:rPr>
                        <m:t>𝑦</m:t>
                      </m:r>
                      <m:r>
                        <a:rPr lang="en-GB" sz="2400" b="0" i="1" smtClean="0">
                          <a:latin typeface="Cambria Math" panose="02040503050406030204" pitchFamily="18" charset="0"/>
                        </a:rPr>
                        <m:t>&gt;</m:t>
                      </m:r>
                      <m:r>
                        <a:rPr lang="en-GB" sz="2400" i="1">
                          <a:latin typeface="Cambria Math" panose="02040503050406030204" pitchFamily="18" charset="0"/>
                        </a:rPr>
                        <m:t>4</m:t>
                      </m:r>
                    </m:oMath>
                  </m:oMathPara>
                </a14:m>
                <a:endParaRPr lang="en-GB" sz="2400" dirty="0"/>
              </a:p>
              <a:p>
                <a:endParaRPr lang="en-US" dirty="0"/>
              </a:p>
              <a:p>
                <a:r>
                  <a:rPr lang="en-US" sz="2400" dirty="0"/>
                  <a:t>then we use a dashed line to indicate that points actually on the line do not satisfy the inequality</a:t>
                </a:r>
              </a:p>
              <a:p>
                <a:endParaRPr lang="en-US" sz="2400" dirty="0"/>
              </a:p>
              <a:p>
                <a:r>
                  <a:rPr lang="en-US" sz="2400" dirty="0"/>
                  <a:t>This is shown on the diagram opposite</a:t>
                </a:r>
              </a:p>
            </p:txBody>
          </p:sp>
        </mc:Choice>
        <mc:Fallback xmlns="">
          <p:sp>
            <p:nvSpPr>
              <p:cNvPr id="8" name="TextBox 7">
                <a:extLst>
                  <a:ext uri="{FF2B5EF4-FFF2-40B4-BE49-F238E27FC236}">
                    <a16:creationId xmlns:a16="http://schemas.microsoft.com/office/drawing/2014/main" id="{751548A0-3B48-D446-8BB0-6BBDDB6E610B}"/>
                  </a:ext>
                </a:extLst>
              </p:cNvPr>
              <p:cNvSpPr txBox="1">
                <a:spLocks noRot="1" noChangeAspect="1" noMove="1" noResize="1" noEditPoints="1" noAdjustHandles="1" noChangeArrowheads="1" noChangeShapeType="1" noTextEdit="1"/>
              </p:cNvSpPr>
              <p:nvPr/>
            </p:nvSpPr>
            <p:spPr>
              <a:xfrm>
                <a:off x="2567608" y="1439327"/>
                <a:ext cx="4176464" cy="4170372"/>
              </a:xfrm>
              <a:prstGeom prst="rect">
                <a:avLst/>
              </a:prstGeom>
              <a:blipFill>
                <a:blip r:embed="rId4"/>
                <a:stretch>
                  <a:fillRect l="-2121" t="-909" r="-3939" b="-2121"/>
                </a:stretch>
              </a:blipFill>
            </p:spPr>
            <p:txBody>
              <a:bodyPr/>
              <a:lstStyle/>
              <a:p>
                <a:r>
                  <a:rPr lang="en-US">
                    <a:noFill/>
                  </a:rPr>
                  <a:t> </a:t>
                </a:r>
              </a:p>
            </p:txBody>
          </p:sp>
        </mc:Fallback>
      </mc:AlternateContent>
    </p:spTree>
    <p:extLst>
      <p:ext uri="{BB962C8B-B14F-4D97-AF65-F5344CB8AC3E}">
        <p14:creationId xmlns:p14="http://schemas.microsoft.com/office/powerpoint/2010/main" val="4022541"/>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Graphical Approach: Example</a:t>
            </a:r>
          </a:p>
        </p:txBody>
      </p:sp>
      <p:sp>
        <p:nvSpPr>
          <p:cNvPr id="2" name="TextBox 1"/>
          <p:cNvSpPr txBox="1"/>
          <p:nvPr/>
        </p:nvSpPr>
        <p:spPr>
          <a:xfrm>
            <a:off x="6329363" y="8186738"/>
            <a:ext cx="184731" cy="400110"/>
          </a:xfrm>
          <a:prstGeom prst="rect">
            <a:avLst/>
          </a:prstGeom>
          <a:noFill/>
        </p:spPr>
        <p:txBody>
          <a:bodyPr wrap="none" rtlCol="0">
            <a:spAutoFit/>
          </a:bodyPr>
          <a:lstStyle/>
          <a:p>
            <a:endParaRPr lang="en-US" dirty="0"/>
          </a:p>
        </p:txBody>
      </p:sp>
      <p:sp>
        <p:nvSpPr>
          <p:cNvPr id="12" name="TextBox 7">
            <a:extLst>
              <a:ext uri="{FF2B5EF4-FFF2-40B4-BE49-F238E27FC236}">
                <a16:creationId xmlns:a16="http://schemas.microsoft.com/office/drawing/2014/main" xmlns="" id="{12F2733F-4CC5-EF4A-8BDF-00E1A6DDD5E3}"/>
              </a:ext>
            </a:extLst>
          </p:cNvPr>
          <p:cNvSpPr txBox="1">
            <a:spLocks noChangeArrowheads="1"/>
          </p:cNvSpPr>
          <p:nvPr/>
        </p:nvSpPr>
        <p:spPr bwMode="auto">
          <a:xfrm>
            <a:off x="0" y="115888"/>
            <a:ext cx="2207568"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b="1" dirty="0">
                <a:solidFill>
                  <a:schemeClr val="bg1"/>
                </a:solidFill>
              </a:rPr>
              <a:t>UNIT:</a:t>
            </a:r>
          </a:p>
          <a:p>
            <a:pPr algn="ctr"/>
            <a:r>
              <a:rPr lang="en-US" altLang="en-US" b="1" dirty="0">
                <a:solidFill>
                  <a:schemeClr val="bg1"/>
                </a:solidFill>
              </a:rPr>
              <a:t>Solving</a:t>
            </a:r>
          </a:p>
          <a:p>
            <a:pPr algn="ctr"/>
            <a:r>
              <a:rPr lang="en-US" altLang="en-US" b="1" dirty="0">
                <a:solidFill>
                  <a:schemeClr val="bg1"/>
                </a:solidFill>
              </a:rPr>
              <a:t>Inequalities</a:t>
            </a:r>
          </a:p>
          <a:p>
            <a:pPr algn="ctr"/>
            <a:r>
              <a:rPr lang="en-US" altLang="en-US" b="1" dirty="0">
                <a:solidFill>
                  <a:schemeClr val="bg1"/>
                </a:solidFill>
              </a:rPr>
              <a:t>Section 4</a:t>
            </a:r>
          </a:p>
        </p:txBody>
      </p:sp>
      <p:pic>
        <p:nvPicPr>
          <p:cNvPr id="3" name="Picture 2">
            <a:extLst>
              <a:ext uri="{FF2B5EF4-FFF2-40B4-BE49-F238E27FC236}">
                <a16:creationId xmlns:a16="http://schemas.microsoft.com/office/drawing/2014/main" xmlns="" id="{A857EAA6-49AC-7C41-BE39-8AD25477B4D6}"/>
              </a:ext>
            </a:extLst>
          </p:cNvPr>
          <p:cNvPicPr>
            <a:picLocks noChangeAspect="1"/>
          </p:cNvPicPr>
          <p:nvPr/>
        </p:nvPicPr>
        <p:blipFill>
          <a:blip r:embed="rId3"/>
          <a:stretch>
            <a:fillRect/>
          </a:stretch>
        </p:blipFill>
        <p:spPr>
          <a:xfrm>
            <a:off x="8398688" y="620688"/>
            <a:ext cx="3791744" cy="6237312"/>
          </a:xfrm>
          <a:prstGeom prst="rect">
            <a:avLst/>
          </a:prstGeom>
        </p:spPr>
      </p:pic>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xmlns="" id="{6D88ECDA-41E9-4043-A4E8-45FD8BD053FD}"/>
                  </a:ext>
                </a:extLst>
              </p:cNvPr>
              <p:cNvSpPr txBox="1"/>
              <p:nvPr/>
            </p:nvSpPr>
            <p:spPr>
              <a:xfrm>
                <a:off x="2711624" y="836712"/>
                <a:ext cx="4968552" cy="1646605"/>
              </a:xfrm>
              <a:prstGeom prst="rect">
                <a:avLst/>
              </a:prstGeom>
              <a:noFill/>
            </p:spPr>
            <p:txBody>
              <a:bodyPr wrap="square" rtlCol="0">
                <a:spAutoFit/>
              </a:bodyPr>
              <a:lstStyle/>
              <a:p>
                <a:pPr>
                  <a:spcAft>
                    <a:spcPts val="600"/>
                  </a:spcAft>
                </a:pPr>
                <a:r>
                  <a:rPr lang="en-US" sz="2400" b="1" dirty="0"/>
                  <a:t>Example</a:t>
                </a:r>
              </a:p>
              <a:p>
                <a:r>
                  <a:rPr lang="en-US" sz="2400" dirty="0"/>
                  <a:t>Shade the region that satisfies the inequality:</a:t>
                </a:r>
              </a:p>
              <a:p>
                <a:pPr/>
                <a14:m>
                  <m:oMathPara xmlns:m="http://schemas.openxmlformats.org/officeDocument/2006/math">
                    <m:oMathParaPr>
                      <m:jc m:val="centerGroup"/>
                    </m:oMathParaPr>
                    <m:oMath xmlns:m="http://schemas.openxmlformats.org/officeDocument/2006/math">
                      <m:r>
                        <a:rPr lang="en-GB" sz="2400" b="0" i="1" smtClean="0">
                          <a:latin typeface="Cambria Math" panose="02040503050406030204" pitchFamily="18" charset="0"/>
                        </a:rPr>
                        <m:t>𝑦</m:t>
                      </m:r>
                      <m:r>
                        <a:rPr lang="en-GB" sz="2400" b="0" i="1" smtClean="0">
                          <a:latin typeface="Cambria Math" panose="02040503050406030204" pitchFamily="18" charset="0"/>
                        </a:rPr>
                        <m:t>≥4</m:t>
                      </m:r>
                      <m:r>
                        <a:rPr lang="en-GB" sz="2400" b="0" i="1" smtClean="0">
                          <a:latin typeface="Cambria Math" panose="02040503050406030204" pitchFamily="18" charset="0"/>
                        </a:rPr>
                        <m:t>𝑥</m:t>
                      </m:r>
                      <m:r>
                        <a:rPr lang="en-GB" sz="2400" b="0" i="1" smtClean="0">
                          <a:latin typeface="Cambria Math" panose="02040503050406030204" pitchFamily="18" charset="0"/>
                        </a:rPr>
                        <m:t>−7</m:t>
                      </m:r>
                    </m:oMath>
                  </m:oMathPara>
                </a14:m>
                <a:endParaRPr lang="en-US" sz="2400" dirty="0"/>
              </a:p>
            </p:txBody>
          </p:sp>
        </mc:Choice>
        <mc:Fallback xmlns="">
          <p:sp>
            <p:nvSpPr>
              <p:cNvPr id="4" name="TextBox 3">
                <a:extLst>
                  <a:ext uri="{FF2B5EF4-FFF2-40B4-BE49-F238E27FC236}">
                    <a16:creationId xmlns:a16="http://schemas.microsoft.com/office/drawing/2014/main" id="{6D88ECDA-41E9-4043-A4E8-45FD8BD053FD}"/>
                  </a:ext>
                </a:extLst>
              </p:cNvPr>
              <p:cNvSpPr txBox="1">
                <a:spLocks noRot="1" noChangeAspect="1" noMove="1" noResize="1" noEditPoints="1" noAdjustHandles="1" noChangeArrowheads="1" noChangeShapeType="1" noTextEdit="1"/>
              </p:cNvSpPr>
              <p:nvPr/>
            </p:nvSpPr>
            <p:spPr>
              <a:xfrm>
                <a:off x="2711624" y="836712"/>
                <a:ext cx="4968552" cy="1646605"/>
              </a:xfrm>
              <a:prstGeom prst="rect">
                <a:avLst/>
              </a:prstGeom>
              <a:blipFill>
                <a:blip r:embed="rId4"/>
                <a:stretch>
                  <a:fillRect l="-2041" t="-3053" b="-1527"/>
                </a:stretch>
              </a:blipFill>
            </p:spPr>
            <p:txBody>
              <a:bodyPr/>
              <a:lstStyle/>
              <a:p>
                <a:r>
                  <a:rPr lang="en-US">
                    <a:noFill/>
                  </a:rPr>
                  <a:t> </a:t>
                </a:r>
              </a:p>
            </p:txBody>
          </p:sp>
        </mc:Fallback>
      </mc:AlternateContent>
      <p:cxnSp>
        <p:nvCxnSpPr>
          <p:cNvPr id="6" name="Straight Connector 5">
            <a:extLst>
              <a:ext uri="{FF2B5EF4-FFF2-40B4-BE49-F238E27FC236}">
                <a16:creationId xmlns:a16="http://schemas.microsoft.com/office/drawing/2014/main" xmlns="" id="{016EAC23-ACD4-B94B-AF91-534A812BE446}"/>
              </a:ext>
            </a:extLst>
          </p:cNvPr>
          <p:cNvCxnSpPr>
            <a:cxnSpLocks/>
          </p:cNvCxnSpPr>
          <p:nvPr/>
        </p:nvCxnSpPr>
        <p:spPr bwMode="auto">
          <a:xfrm flipH="1">
            <a:off x="9048328" y="1124744"/>
            <a:ext cx="1440160" cy="5617368"/>
          </a:xfrm>
          <a:prstGeom prst="line">
            <a:avLst/>
          </a:prstGeom>
          <a:solidFill>
            <a:srgbClr val="00B8FF"/>
          </a:solidFill>
          <a:ln w="76200" cap="flat" cmpd="sng" algn="ctr">
            <a:solidFill>
              <a:schemeClr val="bg1"/>
            </a:solidFill>
            <a:prstDash val="solid"/>
            <a:round/>
            <a:headEnd type="none" w="med" len="med"/>
            <a:tailEnd type="none" w="med" len="med"/>
          </a:ln>
          <a:effectLst/>
        </p:spPr>
      </p:cxnSp>
      <p:sp>
        <p:nvSpPr>
          <p:cNvPr id="9" name="Rectangle 8">
            <a:extLst>
              <a:ext uri="{FF2B5EF4-FFF2-40B4-BE49-F238E27FC236}">
                <a16:creationId xmlns:a16="http://schemas.microsoft.com/office/drawing/2014/main" xmlns="" id="{4AECA87E-9D7B-DE45-852B-2F1B935439ED}"/>
              </a:ext>
            </a:extLst>
          </p:cNvPr>
          <p:cNvSpPr/>
          <p:nvPr/>
        </p:nvSpPr>
        <p:spPr bwMode="auto">
          <a:xfrm>
            <a:off x="10128448" y="764704"/>
            <a:ext cx="1152128" cy="674623"/>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a:ln>
                <a:noFill/>
              </a:ln>
              <a:solidFill>
                <a:schemeClr val="tx1"/>
              </a:solidFill>
              <a:effectLst/>
              <a:latin typeface="Arial" charset="0"/>
              <a:ea typeface="ＭＳ Ｐゴシック" charset="0"/>
            </a:endParaRPr>
          </a:p>
        </p:txBody>
      </p:sp>
      <p:sp>
        <p:nvSpPr>
          <p:cNvPr id="10" name="Rectangle 9">
            <a:extLst>
              <a:ext uri="{FF2B5EF4-FFF2-40B4-BE49-F238E27FC236}">
                <a16:creationId xmlns:a16="http://schemas.microsoft.com/office/drawing/2014/main" xmlns="" id="{58EF6B1A-FCF7-0A43-862C-58B8EF8C75FA}"/>
              </a:ext>
            </a:extLst>
          </p:cNvPr>
          <p:cNvSpPr/>
          <p:nvPr/>
        </p:nvSpPr>
        <p:spPr bwMode="auto">
          <a:xfrm>
            <a:off x="10344472" y="2483317"/>
            <a:ext cx="792088" cy="369619"/>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a:ln>
                <a:noFill/>
              </a:ln>
              <a:solidFill>
                <a:schemeClr val="tx1"/>
              </a:solidFill>
              <a:effectLst/>
              <a:latin typeface="Arial" charset="0"/>
              <a:ea typeface="ＭＳ Ｐゴシック" charset="0"/>
            </a:endParaRPr>
          </a:p>
        </p:txBody>
      </p:sp>
      <p:sp>
        <p:nvSpPr>
          <p:cNvPr id="11" name="Rectangle 10">
            <a:extLst>
              <a:ext uri="{FF2B5EF4-FFF2-40B4-BE49-F238E27FC236}">
                <a16:creationId xmlns:a16="http://schemas.microsoft.com/office/drawing/2014/main" xmlns="" id="{472ACD39-0ECF-1249-8C10-7F5C44FDA33A}"/>
              </a:ext>
            </a:extLst>
          </p:cNvPr>
          <p:cNvSpPr/>
          <p:nvPr/>
        </p:nvSpPr>
        <p:spPr bwMode="auto">
          <a:xfrm>
            <a:off x="10128448" y="2924944"/>
            <a:ext cx="477808" cy="288032"/>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a:ln>
                <a:noFill/>
              </a:ln>
              <a:solidFill>
                <a:schemeClr val="tx1"/>
              </a:solidFill>
              <a:effectLst/>
              <a:latin typeface="Arial" charset="0"/>
              <a:ea typeface="ＭＳ Ｐゴシック" charset="0"/>
            </a:endParaRPr>
          </a:p>
        </p:txBody>
      </p:sp>
      <p:sp>
        <p:nvSpPr>
          <p:cNvPr id="13" name="Rectangle 12">
            <a:extLst>
              <a:ext uri="{FF2B5EF4-FFF2-40B4-BE49-F238E27FC236}">
                <a16:creationId xmlns:a16="http://schemas.microsoft.com/office/drawing/2014/main" xmlns="" id="{7AE81C95-776B-644F-BA09-3D34B691E4C0}"/>
              </a:ext>
            </a:extLst>
          </p:cNvPr>
          <p:cNvSpPr/>
          <p:nvPr/>
        </p:nvSpPr>
        <p:spPr bwMode="auto">
          <a:xfrm>
            <a:off x="9264352" y="6453336"/>
            <a:ext cx="576064" cy="28877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a:ln>
                <a:noFill/>
              </a:ln>
              <a:solidFill>
                <a:schemeClr val="tx1"/>
              </a:solidFill>
              <a:effectLst/>
              <a:latin typeface="Arial" charset="0"/>
              <a:ea typeface="ＭＳ Ｐゴシック" charset="0"/>
            </a:endParaRPr>
          </a:p>
        </p:txBody>
      </p:sp>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xmlns="" id="{6EB2BA1C-75A6-CC48-9C0E-DCAD930AEFAF}"/>
                  </a:ext>
                </a:extLst>
              </p:cNvPr>
              <p:cNvSpPr txBox="1"/>
              <p:nvPr/>
            </p:nvSpPr>
            <p:spPr>
              <a:xfrm>
                <a:off x="2711624" y="2483317"/>
                <a:ext cx="4752528" cy="3431709"/>
              </a:xfrm>
              <a:prstGeom prst="rect">
                <a:avLst/>
              </a:prstGeom>
              <a:noFill/>
            </p:spPr>
            <p:txBody>
              <a:bodyPr wrap="square" rtlCol="0">
                <a:spAutoFit/>
              </a:bodyPr>
              <a:lstStyle/>
              <a:p>
                <a:pPr>
                  <a:spcAft>
                    <a:spcPts val="600"/>
                  </a:spcAft>
                </a:pPr>
                <a:r>
                  <a:rPr lang="en-US" sz="2400" b="1" dirty="0"/>
                  <a:t>Solution</a:t>
                </a:r>
              </a:p>
              <a:p>
                <a:pPr>
                  <a:spcAft>
                    <a:spcPts val="600"/>
                  </a:spcAft>
                </a:pPr>
                <a:r>
                  <a:rPr lang="en-US" sz="2400" dirty="0">
                    <a:solidFill>
                      <a:srgbClr val="FF0000"/>
                    </a:solidFill>
                  </a:rPr>
                  <a:t>We first draw the line </a:t>
                </a:r>
                <a14:m>
                  <m:oMath xmlns:m="http://schemas.openxmlformats.org/officeDocument/2006/math">
                    <m:r>
                      <a:rPr lang="en-GB" sz="2400" i="1">
                        <a:solidFill>
                          <a:srgbClr val="FF0000"/>
                        </a:solidFill>
                        <a:latin typeface="Cambria Math" panose="02040503050406030204" pitchFamily="18" charset="0"/>
                      </a:rPr>
                      <m:t>𝑦</m:t>
                    </m:r>
                    <m:r>
                      <a:rPr lang="en-GB" sz="2400" b="0" i="1" smtClean="0">
                        <a:solidFill>
                          <a:srgbClr val="FF0000"/>
                        </a:solidFill>
                        <a:latin typeface="Cambria Math" panose="02040503050406030204" pitchFamily="18" charset="0"/>
                      </a:rPr>
                      <m:t>=</m:t>
                    </m:r>
                    <m:r>
                      <a:rPr lang="en-GB" sz="2400" i="1">
                        <a:solidFill>
                          <a:srgbClr val="FF0000"/>
                        </a:solidFill>
                        <a:latin typeface="Cambria Math" panose="02040503050406030204" pitchFamily="18" charset="0"/>
                      </a:rPr>
                      <m:t>4</m:t>
                    </m:r>
                    <m:r>
                      <a:rPr lang="en-GB" sz="2400" i="1">
                        <a:solidFill>
                          <a:srgbClr val="FF0000"/>
                        </a:solidFill>
                        <a:latin typeface="Cambria Math" panose="02040503050406030204" pitchFamily="18" charset="0"/>
                      </a:rPr>
                      <m:t>𝑥</m:t>
                    </m:r>
                    <m:r>
                      <a:rPr lang="en-GB" sz="2400" i="1">
                        <a:solidFill>
                          <a:srgbClr val="FF0000"/>
                        </a:solidFill>
                        <a:latin typeface="Cambria Math" panose="02040503050406030204" pitchFamily="18" charset="0"/>
                      </a:rPr>
                      <m:t>−7 </m:t>
                    </m:r>
                  </m:oMath>
                </a14:m>
                <a:endParaRPr lang="en-US" sz="2400" dirty="0">
                  <a:solidFill>
                    <a:srgbClr val="FF0000"/>
                  </a:solidFill>
                </a:endParaRPr>
              </a:p>
              <a:p>
                <a:pPr>
                  <a:spcAft>
                    <a:spcPts val="600"/>
                  </a:spcAft>
                </a:pPr>
                <a:r>
                  <a:rPr lang="en-US" sz="2400" dirty="0">
                    <a:solidFill>
                      <a:srgbClr val="FF0000"/>
                    </a:solidFill>
                  </a:rPr>
                  <a:t>and we can do this by choosing 2 or 3 points on the line. </a:t>
                </a:r>
              </a:p>
              <a:p>
                <a:pPr>
                  <a:spcAft>
                    <a:spcPts val="600"/>
                  </a:spcAft>
                </a:pPr>
                <a:r>
                  <a:rPr lang="en-US" sz="2400" dirty="0">
                    <a:solidFill>
                      <a:srgbClr val="FF0000"/>
                    </a:solidFill>
                  </a:rPr>
                  <a:t>We have chosen:</a:t>
                </a:r>
              </a:p>
              <a:p>
                <a:pPr>
                  <a:spcAft>
                    <a:spcPts val="600"/>
                  </a:spcAft>
                </a:pPr>
                <a:r>
                  <a:rPr lang="en-US" sz="2400" dirty="0">
                    <a:solidFill>
                      <a:srgbClr val="FF0000"/>
                    </a:solidFill>
                  </a:rPr>
                  <a:t>    (0, </a:t>
                </a:r>
                <a14:m>
                  <m:oMath xmlns:m="http://schemas.openxmlformats.org/officeDocument/2006/math">
                    <m:r>
                      <a:rPr lang="en-GB" sz="2400" i="1">
                        <a:solidFill>
                          <a:srgbClr val="FF0000"/>
                        </a:solidFill>
                        <a:latin typeface="Cambria Math" panose="02040503050406030204" pitchFamily="18" charset="0"/>
                      </a:rPr>
                      <m:t>−7</m:t>
                    </m:r>
                  </m:oMath>
                </a14:m>
                <a:r>
                  <a:rPr lang="en-US" sz="2400" dirty="0">
                    <a:solidFill>
                      <a:srgbClr val="FF0000"/>
                    </a:solidFill>
                  </a:rPr>
                  <a:t>), (2, 1) and (3, 5)</a:t>
                </a:r>
              </a:p>
              <a:p>
                <a:pPr>
                  <a:spcAft>
                    <a:spcPts val="600"/>
                  </a:spcAft>
                </a:pPr>
                <a:r>
                  <a:rPr lang="en-US" sz="2400" dirty="0">
                    <a:solidFill>
                      <a:srgbClr val="FF0000"/>
                    </a:solidFill>
                  </a:rPr>
                  <a:t>and we draw a solid line through the points as shown.</a:t>
                </a:r>
              </a:p>
            </p:txBody>
          </p:sp>
        </mc:Choice>
        <mc:Fallback xmlns="">
          <p:sp>
            <p:nvSpPr>
              <p:cNvPr id="24" name="TextBox 23">
                <a:extLst>
                  <a:ext uri="{FF2B5EF4-FFF2-40B4-BE49-F238E27FC236}">
                    <a16:creationId xmlns:a16="http://schemas.microsoft.com/office/drawing/2014/main" id="{6EB2BA1C-75A6-CC48-9C0E-DCAD930AEFAF}"/>
                  </a:ext>
                </a:extLst>
              </p:cNvPr>
              <p:cNvSpPr txBox="1">
                <a:spLocks noRot="1" noChangeAspect="1" noMove="1" noResize="1" noEditPoints="1" noAdjustHandles="1" noChangeArrowheads="1" noChangeShapeType="1" noTextEdit="1"/>
              </p:cNvSpPr>
              <p:nvPr/>
            </p:nvSpPr>
            <p:spPr>
              <a:xfrm>
                <a:off x="2711624" y="2483317"/>
                <a:ext cx="4752528" cy="3431709"/>
              </a:xfrm>
              <a:prstGeom prst="rect">
                <a:avLst/>
              </a:prstGeom>
              <a:blipFill>
                <a:blip r:embed="rId5"/>
                <a:stretch>
                  <a:fillRect l="-2133" t="-1476" r="-2400" b="-2583"/>
                </a:stretch>
              </a:blipFill>
            </p:spPr>
            <p:txBody>
              <a:bodyPr/>
              <a:lstStyle/>
              <a:p>
                <a:r>
                  <a:rPr lang="en-US">
                    <a:noFill/>
                  </a:rPr>
                  <a:t> </a:t>
                </a:r>
              </a:p>
            </p:txBody>
          </p:sp>
        </mc:Fallback>
      </mc:AlternateContent>
      <p:sp>
        <p:nvSpPr>
          <p:cNvPr id="25" name="TextBox 24">
            <a:extLst>
              <a:ext uri="{FF2B5EF4-FFF2-40B4-BE49-F238E27FC236}">
                <a16:creationId xmlns:a16="http://schemas.microsoft.com/office/drawing/2014/main" xmlns="" id="{01A77275-D62E-A94B-92BC-999ADE9DAB34}"/>
              </a:ext>
            </a:extLst>
          </p:cNvPr>
          <p:cNvSpPr txBox="1"/>
          <p:nvPr/>
        </p:nvSpPr>
        <p:spPr>
          <a:xfrm>
            <a:off x="3143672" y="6253281"/>
            <a:ext cx="4894976" cy="400110"/>
          </a:xfrm>
          <a:prstGeom prst="rect">
            <a:avLst/>
          </a:prstGeom>
          <a:noFill/>
        </p:spPr>
        <p:txBody>
          <a:bodyPr wrap="square" rtlCol="0">
            <a:spAutoFit/>
          </a:bodyPr>
          <a:lstStyle/>
          <a:p>
            <a:r>
              <a:rPr lang="en-US" dirty="0"/>
              <a:t>Solution continued on next slide</a:t>
            </a:r>
          </a:p>
        </p:txBody>
      </p:sp>
    </p:spTree>
    <p:extLst>
      <p:ext uri="{BB962C8B-B14F-4D97-AF65-F5344CB8AC3E}">
        <p14:creationId xmlns:p14="http://schemas.microsoft.com/office/powerpoint/2010/main" val="418195353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4">
                                            <p:txEl>
                                              <p:pRg st="0" end="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4">
                                            <p:txEl>
                                              <p:pRg st="1" end="1"/>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4">
                                            <p:txEl>
                                              <p:pRg st="2" end="2"/>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4">
                                            <p:txEl>
                                              <p:pRg st="4" end="4"/>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4">
                                            <p:txEl>
                                              <p:pRg st="5" end="5"/>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4">
                                            <p:txEl>
                                              <p:pRg st="3" end="3"/>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xit" presetSubtype="0" fill="hold" grpId="1" nodeType="clickEffect">
                                  <p:stCondLst>
                                    <p:cond delay="0"/>
                                  </p:stCondLst>
                                  <p:childTnLst>
                                    <p:set>
                                      <p:cBhvr>
                                        <p:cTn id="36" dur="1" fill="hold">
                                          <p:stCondLst>
                                            <p:cond delay="0"/>
                                          </p:stCondLst>
                                        </p:cTn>
                                        <p:tgtEl>
                                          <p:spTgt spid="9"/>
                                        </p:tgtEl>
                                        <p:attrNameLst>
                                          <p:attrName>style.visibility</p:attrName>
                                        </p:attrNameLst>
                                      </p:cBhvr>
                                      <p:to>
                                        <p:strVal val="hidden"/>
                                      </p:to>
                                    </p:set>
                                  </p:childTnLst>
                                </p:cTn>
                              </p:par>
                              <p:par>
                                <p:cTn id="37" presetID="1" presetClass="exit" presetSubtype="0" fill="hold" grpId="1" nodeType="withEffect">
                                  <p:stCondLst>
                                    <p:cond delay="0"/>
                                  </p:stCondLst>
                                  <p:childTnLst>
                                    <p:set>
                                      <p:cBhvr>
                                        <p:cTn id="38" dur="1" fill="hold">
                                          <p:stCondLst>
                                            <p:cond delay="0"/>
                                          </p:stCondLst>
                                        </p:cTn>
                                        <p:tgtEl>
                                          <p:spTgt spid="11"/>
                                        </p:tgtEl>
                                        <p:attrNameLst>
                                          <p:attrName>style.visibility</p:attrName>
                                        </p:attrNameLst>
                                      </p:cBhvr>
                                      <p:to>
                                        <p:strVal val="hidden"/>
                                      </p:to>
                                    </p:set>
                                  </p:childTnLst>
                                </p:cTn>
                              </p:par>
                              <p:par>
                                <p:cTn id="39" presetID="1" presetClass="exit" presetSubtype="0" fill="hold" nodeType="withEffect">
                                  <p:stCondLst>
                                    <p:cond delay="0"/>
                                  </p:stCondLst>
                                  <p:childTnLst>
                                    <p:set>
                                      <p:cBhvr>
                                        <p:cTn id="40" dur="1" fill="hold">
                                          <p:stCondLst>
                                            <p:cond delay="0"/>
                                          </p:stCondLst>
                                        </p:cTn>
                                        <p:tgtEl>
                                          <p:spTgt spid="6"/>
                                        </p:tgtEl>
                                        <p:attrNameLst>
                                          <p:attrName>style.visibility</p:attrName>
                                        </p:attrNameLst>
                                      </p:cBhvr>
                                      <p:to>
                                        <p:strVal val="hidden"/>
                                      </p:to>
                                    </p:set>
                                  </p:childTnLst>
                                </p:cTn>
                              </p:par>
                              <p:par>
                                <p:cTn id="41" presetID="1" presetClass="exit" presetSubtype="0" fill="hold" grpId="1" nodeType="withEffect">
                                  <p:stCondLst>
                                    <p:cond delay="0"/>
                                  </p:stCondLst>
                                  <p:childTnLst>
                                    <p:set>
                                      <p:cBhvr>
                                        <p:cTn id="42" dur="1" fill="hold">
                                          <p:stCondLst>
                                            <p:cond delay="0"/>
                                          </p:stCondLst>
                                        </p:cTn>
                                        <p:tgtEl>
                                          <p:spTgt spid="13"/>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9" grpId="0" animBg="1"/>
      <p:bldP spid="9" grpId="1" animBg="1"/>
      <p:bldP spid="10" grpId="0" animBg="1"/>
      <p:bldP spid="11" grpId="0" animBg="1"/>
      <p:bldP spid="11" grpId="1" animBg="1"/>
      <p:bldP spid="13" grpId="0" animBg="1"/>
      <p:bldP spid="13" grpId="1" animBg="1"/>
      <p:bldP spid="2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Graphical Approach: Example</a:t>
            </a:r>
          </a:p>
        </p:txBody>
      </p:sp>
      <p:sp>
        <p:nvSpPr>
          <p:cNvPr id="2" name="TextBox 1"/>
          <p:cNvSpPr txBox="1"/>
          <p:nvPr/>
        </p:nvSpPr>
        <p:spPr>
          <a:xfrm>
            <a:off x="6329363" y="8186738"/>
            <a:ext cx="184731" cy="400110"/>
          </a:xfrm>
          <a:prstGeom prst="rect">
            <a:avLst/>
          </a:prstGeom>
          <a:noFill/>
        </p:spPr>
        <p:txBody>
          <a:bodyPr wrap="none" rtlCol="0">
            <a:spAutoFit/>
          </a:bodyPr>
          <a:lstStyle/>
          <a:p>
            <a:endParaRPr lang="en-US" dirty="0"/>
          </a:p>
        </p:txBody>
      </p:sp>
      <p:sp>
        <p:nvSpPr>
          <p:cNvPr id="12" name="TextBox 7">
            <a:extLst>
              <a:ext uri="{FF2B5EF4-FFF2-40B4-BE49-F238E27FC236}">
                <a16:creationId xmlns:a16="http://schemas.microsoft.com/office/drawing/2014/main" xmlns="" id="{12F2733F-4CC5-EF4A-8BDF-00E1A6DDD5E3}"/>
              </a:ext>
            </a:extLst>
          </p:cNvPr>
          <p:cNvSpPr txBox="1">
            <a:spLocks noChangeArrowheads="1"/>
          </p:cNvSpPr>
          <p:nvPr/>
        </p:nvSpPr>
        <p:spPr bwMode="auto">
          <a:xfrm>
            <a:off x="0" y="115888"/>
            <a:ext cx="2207568"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b="1" dirty="0">
                <a:solidFill>
                  <a:schemeClr val="bg1"/>
                </a:solidFill>
              </a:rPr>
              <a:t>UNIT:</a:t>
            </a:r>
          </a:p>
          <a:p>
            <a:pPr algn="ctr"/>
            <a:r>
              <a:rPr lang="en-US" altLang="en-US" b="1" dirty="0">
                <a:solidFill>
                  <a:schemeClr val="bg1"/>
                </a:solidFill>
              </a:rPr>
              <a:t>Solving</a:t>
            </a:r>
          </a:p>
          <a:p>
            <a:pPr algn="ctr"/>
            <a:r>
              <a:rPr lang="en-US" altLang="en-US" b="1" dirty="0">
                <a:solidFill>
                  <a:schemeClr val="bg1"/>
                </a:solidFill>
              </a:rPr>
              <a:t>Inequalities</a:t>
            </a:r>
          </a:p>
          <a:p>
            <a:pPr algn="ctr"/>
            <a:r>
              <a:rPr lang="en-US" altLang="en-US" b="1" dirty="0">
                <a:solidFill>
                  <a:schemeClr val="bg1"/>
                </a:solidFill>
              </a:rPr>
              <a:t>Section 4</a:t>
            </a:r>
          </a:p>
        </p:txBody>
      </p:sp>
      <p:pic>
        <p:nvPicPr>
          <p:cNvPr id="5" name="Picture 4">
            <a:extLst>
              <a:ext uri="{FF2B5EF4-FFF2-40B4-BE49-F238E27FC236}">
                <a16:creationId xmlns:a16="http://schemas.microsoft.com/office/drawing/2014/main" xmlns="" id="{879935D0-2AC1-8D4B-B253-3A2DF210BAA4}"/>
              </a:ext>
            </a:extLst>
          </p:cNvPr>
          <p:cNvPicPr>
            <a:picLocks noChangeAspect="1"/>
          </p:cNvPicPr>
          <p:nvPr/>
        </p:nvPicPr>
        <p:blipFill>
          <a:blip r:embed="rId3"/>
          <a:stretch>
            <a:fillRect/>
          </a:stretch>
        </p:blipFill>
        <p:spPr>
          <a:xfrm>
            <a:off x="8488207" y="620688"/>
            <a:ext cx="3693449" cy="6376010"/>
          </a:xfrm>
          <a:prstGeom prst="rect">
            <a:avLst/>
          </a:prstGeom>
        </p:spPr>
      </p:pic>
      <p:sp>
        <p:nvSpPr>
          <p:cNvPr id="7" name="Rectangle 6">
            <a:extLst>
              <a:ext uri="{FF2B5EF4-FFF2-40B4-BE49-F238E27FC236}">
                <a16:creationId xmlns:a16="http://schemas.microsoft.com/office/drawing/2014/main" xmlns="" id="{488F89E3-5497-8D40-85A0-78E161FF8E08}"/>
              </a:ext>
            </a:extLst>
          </p:cNvPr>
          <p:cNvSpPr/>
          <p:nvPr/>
        </p:nvSpPr>
        <p:spPr bwMode="auto">
          <a:xfrm>
            <a:off x="10344472" y="2420888"/>
            <a:ext cx="720080" cy="50405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a:ln>
                <a:noFill/>
              </a:ln>
              <a:solidFill>
                <a:schemeClr val="tx1"/>
              </a:solidFill>
              <a:effectLst/>
              <a:latin typeface="Arial" charset="0"/>
              <a:ea typeface="ＭＳ Ｐゴシック" charset="0"/>
            </a:endParaRPr>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xmlns="" id="{62A6C802-80EE-DC45-84CF-F4206E6DD867}"/>
                  </a:ext>
                </a:extLst>
              </p:cNvPr>
              <p:cNvSpPr txBox="1"/>
              <p:nvPr/>
            </p:nvSpPr>
            <p:spPr>
              <a:xfrm>
                <a:off x="2711624" y="908720"/>
                <a:ext cx="4968552" cy="1277273"/>
              </a:xfrm>
              <a:prstGeom prst="rect">
                <a:avLst/>
              </a:prstGeom>
              <a:noFill/>
            </p:spPr>
            <p:txBody>
              <a:bodyPr wrap="square" rtlCol="0">
                <a:spAutoFit/>
              </a:bodyPr>
              <a:lstStyle/>
              <a:p>
                <a:pPr>
                  <a:spcAft>
                    <a:spcPts val="600"/>
                  </a:spcAft>
                </a:pPr>
                <a:r>
                  <a:rPr lang="en-US" sz="2400" dirty="0"/>
                  <a:t>Now we have to determine which region on the graph represents:</a:t>
                </a:r>
              </a:p>
              <a:p>
                <a:pPr/>
                <a14:m>
                  <m:oMathPara xmlns:m="http://schemas.openxmlformats.org/officeDocument/2006/math">
                    <m:oMathParaPr>
                      <m:jc m:val="centerGroup"/>
                    </m:oMathParaPr>
                    <m:oMath xmlns:m="http://schemas.openxmlformats.org/officeDocument/2006/math">
                      <m:r>
                        <a:rPr lang="en-GB" sz="2400" i="1">
                          <a:latin typeface="Cambria Math" panose="02040503050406030204" pitchFamily="18" charset="0"/>
                        </a:rPr>
                        <m:t>𝑦</m:t>
                      </m:r>
                      <m:r>
                        <a:rPr lang="en-GB" sz="2400" i="1">
                          <a:latin typeface="Cambria Math" panose="02040503050406030204" pitchFamily="18" charset="0"/>
                        </a:rPr>
                        <m:t>≥4</m:t>
                      </m:r>
                      <m:r>
                        <a:rPr lang="en-GB" sz="2400" i="1">
                          <a:latin typeface="Cambria Math" panose="02040503050406030204" pitchFamily="18" charset="0"/>
                        </a:rPr>
                        <m:t>𝑥</m:t>
                      </m:r>
                      <m:r>
                        <a:rPr lang="en-GB" sz="2400" i="1">
                          <a:latin typeface="Cambria Math" panose="02040503050406030204" pitchFamily="18" charset="0"/>
                        </a:rPr>
                        <m:t>−7</m:t>
                      </m:r>
                    </m:oMath>
                  </m:oMathPara>
                </a14:m>
                <a:endParaRPr lang="en-US" sz="2400" dirty="0"/>
              </a:p>
            </p:txBody>
          </p:sp>
        </mc:Choice>
        <mc:Fallback xmlns="">
          <p:sp>
            <p:nvSpPr>
              <p:cNvPr id="8" name="TextBox 7">
                <a:extLst>
                  <a:ext uri="{FF2B5EF4-FFF2-40B4-BE49-F238E27FC236}">
                    <a16:creationId xmlns:a16="http://schemas.microsoft.com/office/drawing/2014/main" id="{62A6C802-80EE-DC45-84CF-F4206E6DD867}"/>
                  </a:ext>
                </a:extLst>
              </p:cNvPr>
              <p:cNvSpPr txBox="1">
                <a:spLocks noRot="1" noChangeAspect="1" noMove="1" noResize="1" noEditPoints="1" noAdjustHandles="1" noChangeArrowheads="1" noChangeShapeType="1" noTextEdit="1"/>
              </p:cNvSpPr>
              <p:nvPr/>
            </p:nvSpPr>
            <p:spPr>
              <a:xfrm>
                <a:off x="2711624" y="908720"/>
                <a:ext cx="4968552" cy="1277273"/>
              </a:xfrm>
              <a:prstGeom prst="rect">
                <a:avLst/>
              </a:prstGeom>
              <a:blipFill>
                <a:blip r:embed="rId4"/>
                <a:stretch>
                  <a:fillRect l="-2041" t="-5000" b="-3000"/>
                </a:stretch>
              </a:blipFill>
            </p:spPr>
            <p:txBody>
              <a:bodyPr/>
              <a:lstStyle/>
              <a:p>
                <a:r>
                  <a:rPr lang="en-US">
                    <a:noFill/>
                  </a:rPr>
                  <a:t> </a:t>
                </a:r>
              </a:p>
            </p:txBody>
          </p:sp>
        </mc:Fallback>
      </mc:AlternateContent>
      <p:sp>
        <p:nvSpPr>
          <p:cNvPr id="14" name="TextBox 13">
            <a:extLst>
              <a:ext uri="{FF2B5EF4-FFF2-40B4-BE49-F238E27FC236}">
                <a16:creationId xmlns:a16="http://schemas.microsoft.com/office/drawing/2014/main" xmlns="" id="{6595584E-01FF-D14C-94AC-262422188D98}"/>
              </a:ext>
            </a:extLst>
          </p:cNvPr>
          <p:cNvSpPr txBox="1"/>
          <p:nvPr/>
        </p:nvSpPr>
        <p:spPr>
          <a:xfrm>
            <a:off x="2711624" y="2420888"/>
            <a:ext cx="5400600" cy="1200329"/>
          </a:xfrm>
          <a:prstGeom prst="rect">
            <a:avLst/>
          </a:prstGeom>
          <a:noFill/>
        </p:spPr>
        <p:txBody>
          <a:bodyPr wrap="square" rtlCol="0">
            <a:spAutoFit/>
          </a:bodyPr>
          <a:lstStyle/>
          <a:p>
            <a:r>
              <a:rPr lang="en-US" sz="2400" dirty="0"/>
              <a:t>We can do this by testing a point; for example, we will use (3, 2) but any point NOT on the line can be used. </a:t>
            </a:r>
          </a:p>
        </p:txBody>
      </p:sp>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xmlns="" id="{43580E61-1D55-C54E-93C8-85F3990B01F7}"/>
                  </a:ext>
                </a:extLst>
              </p:cNvPr>
              <p:cNvSpPr txBox="1"/>
              <p:nvPr/>
            </p:nvSpPr>
            <p:spPr>
              <a:xfrm>
                <a:off x="2337234" y="3808693"/>
                <a:ext cx="6136623" cy="1723549"/>
              </a:xfrm>
              <a:prstGeom prst="rect">
                <a:avLst/>
              </a:prstGeom>
              <a:noFill/>
            </p:spPr>
            <p:txBody>
              <a:bodyPr wrap="square" rtlCol="0">
                <a:spAutoFit/>
              </a:bodyPr>
              <a:lstStyle/>
              <a:p>
                <a:pPr>
                  <a:spcAft>
                    <a:spcPts val="600"/>
                  </a:spcAft>
                </a:pPr>
                <a:r>
                  <a:rPr lang="en-GB" sz="2400" dirty="0">
                    <a:solidFill>
                      <a:srgbClr val="FF0000"/>
                    </a:solidFill>
                  </a:rPr>
                  <a:t>Does </a:t>
                </a:r>
                <a14:m>
                  <m:oMath xmlns:m="http://schemas.openxmlformats.org/officeDocument/2006/math">
                    <m:r>
                      <a:rPr lang="en-GB" sz="2400" b="0" i="1" smtClean="0">
                        <a:solidFill>
                          <a:srgbClr val="FF0000"/>
                        </a:solidFill>
                        <a:latin typeface="Cambria Math" panose="02040503050406030204" pitchFamily="18" charset="0"/>
                      </a:rPr>
                      <m:t>𝑥</m:t>
                    </m:r>
                    <m:r>
                      <a:rPr lang="en-GB" sz="2400" b="0" i="1" smtClean="0">
                        <a:solidFill>
                          <a:srgbClr val="FF0000"/>
                        </a:solidFill>
                        <a:latin typeface="Cambria Math" panose="02040503050406030204" pitchFamily="18" charset="0"/>
                      </a:rPr>
                      <m:t>=3 </m:t>
                    </m:r>
                    <m:r>
                      <m:rPr>
                        <m:sty m:val="p"/>
                      </m:rPr>
                      <a:rPr lang="en-GB" sz="2400" b="0" i="0" smtClean="0">
                        <a:solidFill>
                          <a:srgbClr val="FF0000"/>
                        </a:solidFill>
                        <a:latin typeface="Cambria Math" panose="02040503050406030204" pitchFamily="18" charset="0"/>
                      </a:rPr>
                      <m:t>and</m:t>
                    </m:r>
                    <m:r>
                      <a:rPr lang="en-GB" sz="2400" b="0" i="1" smtClean="0">
                        <a:solidFill>
                          <a:srgbClr val="FF0000"/>
                        </a:solidFill>
                        <a:latin typeface="Cambria Math" panose="02040503050406030204" pitchFamily="18" charset="0"/>
                      </a:rPr>
                      <m:t> </m:t>
                    </m:r>
                    <m:r>
                      <a:rPr lang="en-GB" sz="2400" b="0" i="1" smtClean="0">
                        <a:solidFill>
                          <a:srgbClr val="FF0000"/>
                        </a:solidFill>
                        <a:latin typeface="Cambria Math" panose="02040503050406030204" pitchFamily="18" charset="0"/>
                      </a:rPr>
                      <m:t>𝑦</m:t>
                    </m:r>
                    <m:r>
                      <a:rPr lang="en-GB" sz="2400" b="0" i="1" smtClean="0">
                        <a:solidFill>
                          <a:srgbClr val="FF0000"/>
                        </a:solidFill>
                        <a:latin typeface="Cambria Math" panose="02040503050406030204" pitchFamily="18" charset="0"/>
                      </a:rPr>
                      <m:t>=2</m:t>
                    </m:r>
                  </m:oMath>
                </a14:m>
                <a:r>
                  <a:rPr lang="en-US" sz="2400" dirty="0">
                    <a:solidFill>
                      <a:srgbClr val="FF0000"/>
                    </a:solidFill>
                  </a:rPr>
                  <a:t> satisfy the inequality?</a:t>
                </a:r>
              </a:p>
              <a:p>
                <a:pPr>
                  <a:spcAft>
                    <a:spcPts val="600"/>
                  </a:spcAft>
                </a:pPr>
                <a:r>
                  <a:rPr lang="en-US" sz="2400" dirty="0">
                    <a:solidFill>
                      <a:srgbClr val="FF0000"/>
                    </a:solidFill>
                  </a:rPr>
                  <a:t>            Is 2 ≥ 4</a:t>
                </a:r>
                <a14:m>
                  <m:oMath xmlns:m="http://schemas.openxmlformats.org/officeDocument/2006/math">
                    <m:r>
                      <a:rPr lang="en-US" sz="2400" i="1" smtClean="0">
                        <a:solidFill>
                          <a:srgbClr val="FF0000"/>
                        </a:solidFill>
                        <a:latin typeface="Cambria Math" panose="02040503050406030204" pitchFamily="18" charset="0"/>
                        <a:ea typeface="Cambria Math" panose="02040503050406030204" pitchFamily="18" charset="0"/>
                      </a:rPr>
                      <m:t>×</m:t>
                    </m:r>
                    <m:r>
                      <a:rPr lang="en-GB" sz="2400" b="0" i="1" smtClean="0">
                        <a:solidFill>
                          <a:srgbClr val="FF0000"/>
                        </a:solidFill>
                        <a:latin typeface="Cambria Math" panose="02040503050406030204" pitchFamily="18" charset="0"/>
                        <a:ea typeface="Cambria Math" panose="02040503050406030204" pitchFamily="18" charset="0"/>
                      </a:rPr>
                      <m:t>3 −7=5?</m:t>
                    </m:r>
                  </m:oMath>
                </a14:m>
                <a:endParaRPr lang="en-GB" sz="2400" b="0" dirty="0">
                  <a:solidFill>
                    <a:srgbClr val="FF0000"/>
                  </a:solidFill>
                  <a:ea typeface="Cambria Math" panose="02040503050406030204" pitchFamily="18" charset="0"/>
                </a:endParaRPr>
              </a:p>
              <a:p>
                <a:pPr>
                  <a:spcAft>
                    <a:spcPts val="600"/>
                  </a:spcAft>
                </a:pPr>
                <a:r>
                  <a:rPr lang="en-US" sz="2400" dirty="0">
                    <a:solidFill>
                      <a:srgbClr val="FF0000"/>
                    </a:solidFill>
                  </a:rPr>
                  <a:t>Clearly not so we know the region is on the other side of the line as now shown.</a:t>
                </a:r>
              </a:p>
            </p:txBody>
          </p:sp>
        </mc:Choice>
        <mc:Fallback xmlns="">
          <p:sp>
            <p:nvSpPr>
              <p:cNvPr id="15" name="TextBox 14">
                <a:extLst>
                  <a:ext uri="{FF2B5EF4-FFF2-40B4-BE49-F238E27FC236}">
                    <a16:creationId xmlns:a16="http://schemas.microsoft.com/office/drawing/2014/main" id="{43580E61-1D55-C54E-93C8-85F3990B01F7}"/>
                  </a:ext>
                </a:extLst>
              </p:cNvPr>
              <p:cNvSpPr txBox="1">
                <a:spLocks noRot="1" noChangeAspect="1" noMove="1" noResize="1" noEditPoints="1" noAdjustHandles="1" noChangeArrowheads="1" noChangeShapeType="1" noTextEdit="1"/>
              </p:cNvSpPr>
              <p:nvPr/>
            </p:nvSpPr>
            <p:spPr>
              <a:xfrm>
                <a:off x="2337234" y="3808693"/>
                <a:ext cx="6136623" cy="1723549"/>
              </a:xfrm>
              <a:prstGeom prst="rect">
                <a:avLst/>
              </a:prstGeom>
              <a:blipFill>
                <a:blip r:embed="rId5"/>
                <a:stretch>
                  <a:fillRect l="-1446" t="-2941" r="-620" b="-6618"/>
                </a:stretch>
              </a:blipFill>
            </p:spPr>
            <p:txBody>
              <a:bodyPr/>
              <a:lstStyle/>
              <a:p>
                <a:r>
                  <a:rPr lang="en-US">
                    <a:noFill/>
                  </a:rPr>
                  <a:t> </a:t>
                </a:r>
              </a:p>
            </p:txBody>
          </p:sp>
        </mc:Fallback>
      </mc:AlternateContent>
      <p:pic>
        <p:nvPicPr>
          <p:cNvPr id="16" name="Picture 15">
            <a:extLst>
              <a:ext uri="{FF2B5EF4-FFF2-40B4-BE49-F238E27FC236}">
                <a16:creationId xmlns:a16="http://schemas.microsoft.com/office/drawing/2014/main" xmlns="" id="{041CC5CF-EC08-B240-A978-03114B3F7B51}"/>
              </a:ext>
            </a:extLst>
          </p:cNvPr>
          <p:cNvPicPr>
            <a:picLocks noChangeAspect="1"/>
          </p:cNvPicPr>
          <p:nvPr/>
        </p:nvPicPr>
        <p:blipFill>
          <a:blip r:embed="rId6"/>
          <a:stretch>
            <a:fillRect/>
          </a:stretch>
        </p:blipFill>
        <p:spPr>
          <a:xfrm>
            <a:off x="8165132" y="620688"/>
            <a:ext cx="4076700" cy="6667500"/>
          </a:xfrm>
          <a:prstGeom prst="rect">
            <a:avLst/>
          </a:prstGeom>
        </p:spPr>
      </p:pic>
    </p:spTree>
    <p:extLst>
      <p:ext uri="{BB962C8B-B14F-4D97-AF65-F5344CB8AC3E}">
        <p14:creationId xmlns:p14="http://schemas.microsoft.com/office/powerpoint/2010/main" val="79093378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par>
                                <p:cTn id="15" presetID="1" presetClass="exit" presetSubtype="0" fill="hold" grpId="1" nodeType="withEffect">
                                  <p:stCondLst>
                                    <p:cond delay="0"/>
                                  </p:stCondLst>
                                  <p:childTnLst>
                                    <p:set>
                                      <p:cBhvr>
                                        <p:cTn id="16" dur="1" fill="hold">
                                          <p:stCondLst>
                                            <p:cond delay="0"/>
                                          </p:stCondLst>
                                        </p:cTn>
                                        <p:tgtEl>
                                          <p:spTgt spid="7"/>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5">
                                            <p:txEl>
                                              <p:pRg st="0" end="0"/>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5">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5">
                                            <p:txEl>
                                              <p:pRg st="2" end="2"/>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P spid="8" grpId="0"/>
      <p:bldP spid="1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2" name="TextBox 1"/>
          <p:cNvSpPr txBox="1">
            <a:spLocks noChangeArrowheads="1"/>
          </p:cNvSpPr>
          <p:nvPr/>
        </p:nvSpPr>
        <p:spPr bwMode="auto">
          <a:xfrm>
            <a:off x="3755739" y="706346"/>
            <a:ext cx="9721081" cy="830997"/>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r>
              <a:rPr lang="en-US" altLang="en-US" sz="2400" dirty="0">
                <a:solidFill>
                  <a:srgbClr val="FF0000"/>
                </a:solidFill>
              </a:rPr>
              <a:t>Here are some questions to check your progress; </a:t>
            </a:r>
          </a:p>
          <a:p>
            <a:r>
              <a:rPr lang="en-US" altLang="en-US" sz="2400" dirty="0">
                <a:solidFill>
                  <a:srgbClr val="FF0000"/>
                </a:solidFill>
              </a:rPr>
              <a:t>      there are more practice questions if needed.</a:t>
            </a:r>
          </a:p>
        </p:txBody>
      </p:sp>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Section 3: Fitness Check</a:t>
            </a:r>
          </a:p>
        </p:txBody>
      </p:sp>
      <p:sp>
        <p:nvSpPr>
          <p:cNvPr id="21" name="TextBox 20"/>
          <p:cNvSpPr txBox="1"/>
          <p:nvPr/>
        </p:nvSpPr>
        <p:spPr>
          <a:xfrm>
            <a:off x="5172075" y="6515100"/>
            <a:ext cx="184731" cy="400110"/>
          </a:xfrm>
          <a:prstGeom prst="rect">
            <a:avLst/>
          </a:prstGeom>
          <a:noFill/>
        </p:spPr>
        <p:txBody>
          <a:bodyPr wrap="none" rtlCol="0">
            <a:spAutoFit/>
          </a:bodyPr>
          <a:lstStyle/>
          <a:p>
            <a:endParaRPr lang="en-US" dirty="0"/>
          </a:p>
        </p:txBody>
      </p:sp>
      <p:sp>
        <p:nvSpPr>
          <p:cNvPr id="23" name="TextBox 7">
            <a:extLst>
              <a:ext uri="{FF2B5EF4-FFF2-40B4-BE49-F238E27FC236}">
                <a16:creationId xmlns:a16="http://schemas.microsoft.com/office/drawing/2014/main" xmlns="" id="{D71B9784-D0E6-304F-9783-F26E9A73CDCC}"/>
              </a:ext>
            </a:extLst>
          </p:cNvPr>
          <p:cNvSpPr txBox="1">
            <a:spLocks noChangeArrowheads="1"/>
          </p:cNvSpPr>
          <p:nvPr/>
        </p:nvSpPr>
        <p:spPr bwMode="auto">
          <a:xfrm>
            <a:off x="0" y="115888"/>
            <a:ext cx="2207568"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b="1" dirty="0">
                <a:solidFill>
                  <a:schemeClr val="bg1"/>
                </a:solidFill>
              </a:rPr>
              <a:t>UNIT:</a:t>
            </a:r>
          </a:p>
          <a:p>
            <a:pPr algn="ctr"/>
            <a:r>
              <a:rPr lang="en-US" altLang="en-US" b="1" dirty="0">
                <a:solidFill>
                  <a:schemeClr val="bg1"/>
                </a:solidFill>
              </a:rPr>
              <a:t>Solving</a:t>
            </a:r>
          </a:p>
          <a:p>
            <a:pPr algn="ctr"/>
            <a:r>
              <a:rPr lang="en-US" altLang="en-US" b="1" dirty="0">
                <a:solidFill>
                  <a:schemeClr val="bg1"/>
                </a:solidFill>
              </a:rPr>
              <a:t>Inequalities</a:t>
            </a:r>
          </a:p>
          <a:p>
            <a:pPr algn="ctr"/>
            <a:r>
              <a:rPr lang="en-US" altLang="en-US" b="1" dirty="0">
                <a:solidFill>
                  <a:schemeClr val="bg1"/>
                </a:solidFill>
              </a:rPr>
              <a:t>Section 4</a:t>
            </a:r>
          </a:p>
        </p:txBody>
      </p:sp>
      <p:sp>
        <p:nvSpPr>
          <p:cNvPr id="2" name="TextBox 1">
            <a:extLst>
              <a:ext uri="{FF2B5EF4-FFF2-40B4-BE49-F238E27FC236}">
                <a16:creationId xmlns:a16="http://schemas.microsoft.com/office/drawing/2014/main" xmlns="" id="{C2191A34-DB4D-7B45-88A6-81EB16286D3E}"/>
              </a:ext>
            </a:extLst>
          </p:cNvPr>
          <p:cNvSpPr txBox="1"/>
          <p:nvPr/>
        </p:nvSpPr>
        <p:spPr>
          <a:xfrm>
            <a:off x="2999656" y="1537343"/>
            <a:ext cx="8352928" cy="830997"/>
          </a:xfrm>
          <a:prstGeom prst="rect">
            <a:avLst/>
          </a:prstGeom>
          <a:noFill/>
        </p:spPr>
        <p:txBody>
          <a:bodyPr wrap="square" rtlCol="0">
            <a:spAutoFit/>
          </a:bodyPr>
          <a:lstStyle/>
          <a:p>
            <a:pPr algn="ctr"/>
            <a:r>
              <a:rPr lang="en-US" sz="2400" dirty="0"/>
              <a:t>For each of the examples below, determine the </a:t>
            </a:r>
          </a:p>
          <a:p>
            <a:pPr algn="ctr"/>
            <a:r>
              <a:rPr lang="en-US" sz="2400" dirty="0"/>
              <a:t>inequality represented by the shaded region</a:t>
            </a:r>
          </a:p>
        </p:txBody>
      </p:sp>
      <p:pic>
        <p:nvPicPr>
          <p:cNvPr id="3" name="Picture 2">
            <a:extLst>
              <a:ext uri="{FF2B5EF4-FFF2-40B4-BE49-F238E27FC236}">
                <a16:creationId xmlns:a16="http://schemas.microsoft.com/office/drawing/2014/main" xmlns="" id="{D57BB3E2-B6F3-B64C-B9F4-96DB7D8E56C8}"/>
              </a:ext>
            </a:extLst>
          </p:cNvPr>
          <p:cNvPicPr>
            <a:picLocks noChangeAspect="1"/>
          </p:cNvPicPr>
          <p:nvPr/>
        </p:nvPicPr>
        <p:blipFill>
          <a:blip r:embed="rId3"/>
          <a:stretch>
            <a:fillRect/>
          </a:stretch>
        </p:blipFill>
        <p:spPr>
          <a:xfrm>
            <a:off x="3431704" y="2520688"/>
            <a:ext cx="3263452" cy="3436924"/>
          </a:xfrm>
          <a:prstGeom prst="rect">
            <a:avLst/>
          </a:prstGeom>
        </p:spPr>
      </p:pic>
      <p:pic>
        <p:nvPicPr>
          <p:cNvPr id="4" name="Picture 3">
            <a:extLst>
              <a:ext uri="{FF2B5EF4-FFF2-40B4-BE49-F238E27FC236}">
                <a16:creationId xmlns:a16="http://schemas.microsoft.com/office/drawing/2014/main" xmlns="" id="{CDD81226-5376-7741-9915-1AD2964A2FB6}"/>
              </a:ext>
            </a:extLst>
          </p:cNvPr>
          <p:cNvPicPr>
            <a:picLocks noChangeAspect="1"/>
          </p:cNvPicPr>
          <p:nvPr/>
        </p:nvPicPr>
        <p:blipFill>
          <a:blip r:embed="rId4"/>
          <a:stretch>
            <a:fillRect/>
          </a:stretch>
        </p:blipFill>
        <p:spPr>
          <a:xfrm>
            <a:off x="7824192" y="2520688"/>
            <a:ext cx="3336658" cy="3425340"/>
          </a:xfrm>
          <a:prstGeom prst="rect">
            <a:avLst/>
          </a:prstGeom>
        </p:spPr>
      </p:pic>
      <p:sp>
        <p:nvSpPr>
          <p:cNvPr id="5" name="TextBox 4">
            <a:extLst>
              <a:ext uri="{FF2B5EF4-FFF2-40B4-BE49-F238E27FC236}">
                <a16:creationId xmlns:a16="http://schemas.microsoft.com/office/drawing/2014/main" xmlns="" id="{A82A1F8A-4BBD-2145-BB2A-CBF6BA717F4F}"/>
              </a:ext>
            </a:extLst>
          </p:cNvPr>
          <p:cNvSpPr txBox="1"/>
          <p:nvPr/>
        </p:nvSpPr>
        <p:spPr>
          <a:xfrm>
            <a:off x="2711624" y="2520688"/>
            <a:ext cx="576064" cy="461665"/>
          </a:xfrm>
          <a:prstGeom prst="rect">
            <a:avLst/>
          </a:prstGeom>
          <a:noFill/>
        </p:spPr>
        <p:txBody>
          <a:bodyPr wrap="square" rtlCol="0">
            <a:spAutoFit/>
          </a:bodyPr>
          <a:lstStyle/>
          <a:p>
            <a:r>
              <a:rPr lang="en-US" sz="2400" dirty="0"/>
              <a:t>1.</a:t>
            </a:r>
          </a:p>
        </p:txBody>
      </p:sp>
      <p:sp>
        <p:nvSpPr>
          <p:cNvPr id="6" name="TextBox 5">
            <a:extLst>
              <a:ext uri="{FF2B5EF4-FFF2-40B4-BE49-F238E27FC236}">
                <a16:creationId xmlns:a16="http://schemas.microsoft.com/office/drawing/2014/main" xmlns="" id="{94FD0A21-081D-8E45-8F99-EE15BFCF1141}"/>
              </a:ext>
            </a:extLst>
          </p:cNvPr>
          <p:cNvSpPr txBox="1"/>
          <p:nvPr/>
        </p:nvSpPr>
        <p:spPr>
          <a:xfrm>
            <a:off x="7104112" y="2520688"/>
            <a:ext cx="720080" cy="461665"/>
          </a:xfrm>
          <a:prstGeom prst="rect">
            <a:avLst/>
          </a:prstGeom>
          <a:noFill/>
        </p:spPr>
        <p:txBody>
          <a:bodyPr wrap="square" rtlCol="0">
            <a:spAutoFit/>
          </a:bodyPr>
          <a:lstStyle/>
          <a:p>
            <a:r>
              <a:rPr lang="en-US" sz="2400" dirty="0"/>
              <a:t>2.</a:t>
            </a:r>
          </a:p>
        </p:txBody>
      </p:sp>
      <p:sp>
        <p:nvSpPr>
          <p:cNvPr id="7" name="TextBox 6">
            <a:extLst>
              <a:ext uri="{FF2B5EF4-FFF2-40B4-BE49-F238E27FC236}">
                <a16:creationId xmlns:a16="http://schemas.microsoft.com/office/drawing/2014/main" xmlns="" id="{B04E7FC5-90FD-7C49-92F0-66853FC0F76F}"/>
              </a:ext>
            </a:extLst>
          </p:cNvPr>
          <p:cNvSpPr txBox="1"/>
          <p:nvPr/>
        </p:nvSpPr>
        <p:spPr>
          <a:xfrm>
            <a:off x="3431704" y="6093296"/>
            <a:ext cx="1224136" cy="461665"/>
          </a:xfrm>
          <a:prstGeom prst="rect">
            <a:avLst/>
          </a:prstGeom>
          <a:noFill/>
        </p:spPr>
        <p:txBody>
          <a:bodyPr wrap="square" rtlCol="0">
            <a:spAutoFit/>
          </a:bodyPr>
          <a:lstStyle/>
          <a:p>
            <a:r>
              <a:rPr lang="en-US" sz="2400" dirty="0"/>
              <a:t>Answer</a:t>
            </a:r>
          </a:p>
        </p:txBody>
      </p:sp>
      <p:sp>
        <p:nvSpPr>
          <p:cNvPr id="12" name="TextBox 11">
            <a:extLst>
              <a:ext uri="{FF2B5EF4-FFF2-40B4-BE49-F238E27FC236}">
                <a16:creationId xmlns:a16="http://schemas.microsoft.com/office/drawing/2014/main" xmlns="" id="{7F43CD1B-C11B-BE46-B885-3CCDFEF2182A}"/>
              </a:ext>
            </a:extLst>
          </p:cNvPr>
          <p:cNvSpPr txBox="1"/>
          <p:nvPr/>
        </p:nvSpPr>
        <p:spPr>
          <a:xfrm>
            <a:off x="7901101" y="6115992"/>
            <a:ext cx="1224136" cy="461665"/>
          </a:xfrm>
          <a:prstGeom prst="rect">
            <a:avLst/>
          </a:prstGeom>
          <a:noFill/>
        </p:spPr>
        <p:txBody>
          <a:bodyPr wrap="square" rtlCol="0">
            <a:spAutoFit/>
          </a:bodyPr>
          <a:lstStyle/>
          <a:p>
            <a:r>
              <a:rPr lang="en-US" sz="2400" dirty="0"/>
              <a:t>Answer</a:t>
            </a:r>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xmlns="" id="{D6403A83-32DD-794C-BF23-D0C11BD98B9C}"/>
                  </a:ext>
                </a:extLst>
              </p:cNvPr>
              <p:cNvSpPr txBox="1"/>
              <p:nvPr/>
            </p:nvSpPr>
            <p:spPr>
              <a:xfrm>
                <a:off x="4799856" y="6093295"/>
                <a:ext cx="1584176"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2400" b="0" i="1" smtClean="0">
                          <a:solidFill>
                            <a:srgbClr val="FF0000"/>
                          </a:solidFill>
                          <a:latin typeface="Cambria Math" panose="02040503050406030204" pitchFamily="18" charset="0"/>
                        </a:rPr>
                        <m:t>𝑦</m:t>
                      </m:r>
                      <m:r>
                        <a:rPr lang="en-GB" sz="2400" b="0" i="1" smtClean="0">
                          <a:solidFill>
                            <a:srgbClr val="FF0000"/>
                          </a:solidFill>
                          <a:latin typeface="Cambria Math" panose="02040503050406030204" pitchFamily="18" charset="0"/>
                        </a:rPr>
                        <m:t>≤</m:t>
                      </m:r>
                      <m:r>
                        <a:rPr lang="en-GB" sz="2400" b="0" i="1" smtClean="0">
                          <a:solidFill>
                            <a:srgbClr val="FF0000"/>
                          </a:solidFill>
                          <a:latin typeface="Cambria Math" panose="02040503050406030204" pitchFamily="18" charset="0"/>
                        </a:rPr>
                        <m:t>𝑥</m:t>
                      </m:r>
                      <m:r>
                        <a:rPr lang="en-GB" sz="2400" b="0" i="1" smtClean="0">
                          <a:solidFill>
                            <a:srgbClr val="FF0000"/>
                          </a:solidFill>
                          <a:latin typeface="Cambria Math" panose="02040503050406030204" pitchFamily="18" charset="0"/>
                        </a:rPr>
                        <m:t>+1</m:t>
                      </m:r>
                    </m:oMath>
                  </m:oMathPara>
                </a14:m>
                <a:endParaRPr lang="en-US" sz="2400" dirty="0">
                  <a:solidFill>
                    <a:srgbClr val="FF0000"/>
                  </a:solidFill>
                </a:endParaRPr>
              </a:p>
            </p:txBody>
          </p:sp>
        </mc:Choice>
        <mc:Fallback xmlns="">
          <p:sp>
            <p:nvSpPr>
              <p:cNvPr id="8" name="TextBox 7">
                <a:extLst>
                  <a:ext uri="{FF2B5EF4-FFF2-40B4-BE49-F238E27FC236}">
                    <a16:creationId xmlns:a16="http://schemas.microsoft.com/office/drawing/2014/main" id="{D6403A83-32DD-794C-BF23-D0C11BD98B9C}"/>
                  </a:ext>
                </a:extLst>
              </p:cNvPr>
              <p:cNvSpPr txBox="1">
                <a:spLocks noRot="1" noChangeAspect="1" noMove="1" noResize="1" noEditPoints="1" noAdjustHandles="1" noChangeArrowheads="1" noChangeShapeType="1" noTextEdit="1"/>
              </p:cNvSpPr>
              <p:nvPr/>
            </p:nvSpPr>
            <p:spPr>
              <a:xfrm>
                <a:off x="4799856" y="6093295"/>
                <a:ext cx="1584176" cy="461665"/>
              </a:xfrm>
              <a:prstGeom prst="rect">
                <a:avLst/>
              </a:prstGeom>
              <a:blipFill>
                <a:blip r:embed="rId5"/>
                <a:stretch>
                  <a:fillRect b="-8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xmlns="" id="{8C1FBFE0-5986-834A-9DAE-4338F221A06D}"/>
                  </a:ext>
                </a:extLst>
              </p:cNvPr>
              <p:cNvSpPr txBox="1"/>
              <p:nvPr/>
            </p:nvSpPr>
            <p:spPr>
              <a:xfrm>
                <a:off x="9264352" y="6115992"/>
                <a:ext cx="1728192"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2400" b="0" i="1" smtClean="0">
                          <a:solidFill>
                            <a:srgbClr val="FF0000"/>
                          </a:solidFill>
                          <a:latin typeface="Cambria Math" panose="02040503050406030204" pitchFamily="18" charset="0"/>
                        </a:rPr>
                        <m:t>𝑦</m:t>
                      </m:r>
                      <m:r>
                        <a:rPr lang="en-GB" sz="2400" b="0" i="1" smtClean="0">
                          <a:solidFill>
                            <a:srgbClr val="FF0000"/>
                          </a:solidFill>
                          <a:latin typeface="Cambria Math" panose="02040503050406030204" pitchFamily="18" charset="0"/>
                        </a:rPr>
                        <m:t>&gt;2</m:t>
                      </m:r>
                      <m:r>
                        <a:rPr lang="en-GB" sz="2400" b="0" i="1" smtClean="0">
                          <a:solidFill>
                            <a:srgbClr val="FF0000"/>
                          </a:solidFill>
                          <a:latin typeface="Cambria Math" panose="02040503050406030204" pitchFamily="18" charset="0"/>
                        </a:rPr>
                        <m:t>𝑥</m:t>
                      </m:r>
                    </m:oMath>
                  </m:oMathPara>
                </a14:m>
                <a:endParaRPr lang="en-US" sz="2400" dirty="0">
                  <a:solidFill>
                    <a:srgbClr val="FF0000"/>
                  </a:solidFill>
                </a:endParaRPr>
              </a:p>
            </p:txBody>
          </p:sp>
        </mc:Choice>
        <mc:Fallback xmlns="">
          <p:sp>
            <p:nvSpPr>
              <p:cNvPr id="9" name="TextBox 8">
                <a:extLst>
                  <a:ext uri="{FF2B5EF4-FFF2-40B4-BE49-F238E27FC236}">
                    <a16:creationId xmlns:a16="http://schemas.microsoft.com/office/drawing/2014/main" id="{8C1FBFE0-5986-834A-9DAE-4338F221A06D}"/>
                  </a:ext>
                </a:extLst>
              </p:cNvPr>
              <p:cNvSpPr txBox="1">
                <a:spLocks noRot="1" noChangeAspect="1" noMove="1" noResize="1" noEditPoints="1" noAdjustHandles="1" noChangeArrowheads="1" noChangeShapeType="1" noTextEdit="1"/>
              </p:cNvSpPr>
              <p:nvPr/>
            </p:nvSpPr>
            <p:spPr>
              <a:xfrm>
                <a:off x="9264352" y="6115992"/>
                <a:ext cx="1728192" cy="461665"/>
              </a:xfrm>
              <a:prstGeom prst="rect">
                <a:avLst/>
              </a:prstGeom>
              <a:blipFill>
                <a:blip r:embed="rId6"/>
                <a:stretch>
                  <a:fillRect b="-8108"/>
                </a:stretch>
              </a:blipFill>
            </p:spPr>
            <p:txBody>
              <a:bodyPr/>
              <a:lstStyle/>
              <a:p>
                <a:r>
                  <a:rPr lang="en-US">
                    <a:noFill/>
                  </a:rPr>
                  <a:t> </a:t>
                </a:r>
              </a:p>
            </p:txBody>
          </p:sp>
        </mc:Fallback>
      </mc:AlternateContent>
    </p:spTree>
    <p:extLst>
      <p:ext uri="{BB962C8B-B14F-4D97-AF65-F5344CB8AC3E}">
        <p14:creationId xmlns:p14="http://schemas.microsoft.com/office/powerpoint/2010/main" val="413073332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37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72" grpId="0"/>
      <p:bldP spid="2" grpId="0"/>
      <p:bldP spid="5" grpId="0"/>
      <p:bldP spid="6" grpId="0"/>
      <p:bldP spid="7" grpId="0"/>
      <p:bldP spid="12" grpId="0"/>
      <p:bldP spid="8" grpId="0"/>
      <p:bldP spid="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Section 3: Fitness Check</a:t>
            </a:r>
          </a:p>
        </p:txBody>
      </p:sp>
      <p:sp>
        <p:nvSpPr>
          <p:cNvPr id="21" name="TextBox 20"/>
          <p:cNvSpPr txBox="1"/>
          <p:nvPr/>
        </p:nvSpPr>
        <p:spPr>
          <a:xfrm>
            <a:off x="5172075" y="6515100"/>
            <a:ext cx="184731" cy="400110"/>
          </a:xfrm>
          <a:prstGeom prst="rect">
            <a:avLst/>
          </a:prstGeom>
          <a:noFill/>
        </p:spPr>
        <p:txBody>
          <a:bodyPr wrap="none" rtlCol="0">
            <a:spAutoFit/>
          </a:bodyPr>
          <a:lstStyle/>
          <a:p>
            <a:endParaRPr lang="en-US" dirty="0"/>
          </a:p>
        </p:txBody>
      </p:sp>
      <p:sp>
        <p:nvSpPr>
          <p:cNvPr id="23" name="TextBox 7">
            <a:extLst>
              <a:ext uri="{FF2B5EF4-FFF2-40B4-BE49-F238E27FC236}">
                <a16:creationId xmlns:a16="http://schemas.microsoft.com/office/drawing/2014/main" xmlns="" id="{D71B9784-D0E6-304F-9783-F26E9A73CDCC}"/>
              </a:ext>
            </a:extLst>
          </p:cNvPr>
          <p:cNvSpPr txBox="1">
            <a:spLocks noChangeArrowheads="1"/>
          </p:cNvSpPr>
          <p:nvPr/>
        </p:nvSpPr>
        <p:spPr bwMode="auto">
          <a:xfrm>
            <a:off x="0" y="115888"/>
            <a:ext cx="2207568"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b="1" dirty="0">
                <a:solidFill>
                  <a:schemeClr val="bg1"/>
                </a:solidFill>
              </a:rPr>
              <a:t>UNIT:</a:t>
            </a:r>
          </a:p>
          <a:p>
            <a:pPr algn="ctr"/>
            <a:r>
              <a:rPr lang="en-US" altLang="en-US" b="1" dirty="0">
                <a:solidFill>
                  <a:schemeClr val="bg1"/>
                </a:solidFill>
              </a:rPr>
              <a:t>Solving</a:t>
            </a:r>
          </a:p>
          <a:p>
            <a:pPr algn="ctr"/>
            <a:r>
              <a:rPr lang="en-US" altLang="en-US" b="1" dirty="0">
                <a:solidFill>
                  <a:schemeClr val="bg1"/>
                </a:solidFill>
              </a:rPr>
              <a:t>Inequalities</a:t>
            </a:r>
          </a:p>
          <a:p>
            <a:pPr algn="ctr"/>
            <a:r>
              <a:rPr lang="en-US" altLang="en-US" b="1" dirty="0">
                <a:solidFill>
                  <a:schemeClr val="bg1"/>
                </a:solidFill>
              </a:rPr>
              <a:t>Section 4</a:t>
            </a:r>
          </a:p>
        </p:txBody>
      </p:sp>
      <p:sp>
        <p:nvSpPr>
          <p:cNvPr id="2" name="TextBox 1">
            <a:extLst>
              <a:ext uri="{FF2B5EF4-FFF2-40B4-BE49-F238E27FC236}">
                <a16:creationId xmlns:a16="http://schemas.microsoft.com/office/drawing/2014/main" xmlns="" id="{C2191A34-DB4D-7B45-88A6-81EB16286D3E}"/>
              </a:ext>
            </a:extLst>
          </p:cNvPr>
          <p:cNvSpPr txBox="1"/>
          <p:nvPr/>
        </p:nvSpPr>
        <p:spPr>
          <a:xfrm>
            <a:off x="2733204" y="1023828"/>
            <a:ext cx="8352928" cy="830997"/>
          </a:xfrm>
          <a:prstGeom prst="rect">
            <a:avLst/>
          </a:prstGeom>
          <a:noFill/>
        </p:spPr>
        <p:txBody>
          <a:bodyPr wrap="square" rtlCol="0">
            <a:spAutoFit/>
          </a:bodyPr>
          <a:lstStyle/>
          <a:p>
            <a:pPr algn="ctr"/>
            <a:r>
              <a:rPr lang="en-US" sz="2400" dirty="0"/>
              <a:t>For each of the examples below, determine the </a:t>
            </a:r>
          </a:p>
          <a:p>
            <a:pPr algn="ctr"/>
            <a:r>
              <a:rPr lang="en-US" sz="2400" dirty="0"/>
              <a:t>inequality represented by the shaded region</a:t>
            </a:r>
          </a:p>
        </p:txBody>
      </p:sp>
      <p:sp>
        <p:nvSpPr>
          <p:cNvPr id="5" name="TextBox 4">
            <a:extLst>
              <a:ext uri="{FF2B5EF4-FFF2-40B4-BE49-F238E27FC236}">
                <a16:creationId xmlns:a16="http://schemas.microsoft.com/office/drawing/2014/main" xmlns="" id="{A82A1F8A-4BBD-2145-BB2A-CBF6BA717F4F}"/>
              </a:ext>
            </a:extLst>
          </p:cNvPr>
          <p:cNvSpPr txBox="1"/>
          <p:nvPr/>
        </p:nvSpPr>
        <p:spPr>
          <a:xfrm>
            <a:off x="2711624" y="2520688"/>
            <a:ext cx="576064" cy="461665"/>
          </a:xfrm>
          <a:prstGeom prst="rect">
            <a:avLst/>
          </a:prstGeom>
          <a:noFill/>
        </p:spPr>
        <p:txBody>
          <a:bodyPr wrap="square" rtlCol="0">
            <a:spAutoFit/>
          </a:bodyPr>
          <a:lstStyle/>
          <a:p>
            <a:r>
              <a:rPr lang="en-US" sz="2400" dirty="0"/>
              <a:t>3.</a:t>
            </a:r>
          </a:p>
        </p:txBody>
      </p:sp>
      <p:sp>
        <p:nvSpPr>
          <p:cNvPr id="6" name="TextBox 5">
            <a:extLst>
              <a:ext uri="{FF2B5EF4-FFF2-40B4-BE49-F238E27FC236}">
                <a16:creationId xmlns:a16="http://schemas.microsoft.com/office/drawing/2014/main" xmlns="" id="{94FD0A21-081D-8E45-8F99-EE15BFCF1141}"/>
              </a:ext>
            </a:extLst>
          </p:cNvPr>
          <p:cNvSpPr txBox="1"/>
          <p:nvPr/>
        </p:nvSpPr>
        <p:spPr>
          <a:xfrm>
            <a:off x="7104112" y="2520688"/>
            <a:ext cx="720080" cy="461665"/>
          </a:xfrm>
          <a:prstGeom prst="rect">
            <a:avLst/>
          </a:prstGeom>
          <a:noFill/>
        </p:spPr>
        <p:txBody>
          <a:bodyPr wrap="square" rtlCol="0">
            <a:spAutoFit/>
          </a:bodyPr>
          <a:lstStyle/>
          <a:p>
            <a:r>
              <a:rPr lang="en-US" sz="2400" dirty="0"/>
              <a:t>4.</a:t>
            </a:r>
          </a:p>
        </p:txBody>
      </p:sp>
      <p:pic>
        <p:nvPicPr>
          <p:cNvPr id="7" name="Picture 6">
            <a:extLst>
              <a:ext uri="{FF2B5EF4-FFF2-40B4-BE49-F238E27FC236}">
                <a16:creationId xmlns:a16="http://schemas.microsoft.com/office/drawing/2014/main" xmlns="" id="{49F12A0D-E97D-FA4F-925F-8805D4F92194}"/>
              </a:ext>
            </a:extLst>
          </p:cNvPr>
          <p:cNvPicPr>
            <a:picLocks noChangeAspect="1"/>
          </p:cNvPicPr>
          <p:nvPr/>
        </p:nvPicPr>
        <p:blipFill>
          <a:blip r:embed="rId3"/>
          <a:stretch>
            <a:fillRect/>
          </a:stretch>
        </p:blipFill>
        <p:spPr>
          <a:xfrm>
            <a:off x="3335893" y="2539475"/>
            <a:ext cx="3496159" cy="3462755"/>
          </a:xfrm>
          <a:prstGeom prst="rect">
            <a:avLst/>
          </a:prstGeom>
        </p:spPr>
      </p:pic>
      <p:pic>
        <p:nvPicPr>
          <p:cNvPr id="8" name="Picture 7">
            <a:extLst>
              <a:ext uri="{FF2B5EF4-FFF2-40B4-BE49-F238E27FC236}">
                <a16:creationId xmlns:a16="http://schemas.microsoft.com/office/drawing/2014/main" xmlns="" id="{203EB56D-4A38-5843-B746-1B80729C7B02}"/>
              </a:ext>
            </a:extLst>
          </p:cNvPr>
          <p:cNvPicPr>
            <a:picLocks noChangeAspect="1"/>
          </p:cNvPicPr>
          <p:nvPr/>
        </p:nvPicPr>
        <p:blipFill>
          <a:blip r:embed="rId4"/>
          <a:stretch>
            <a:fillRect/>
          </a:stretch>
        </p:blipFill>
        <p:spPr>
          <a:xfrm>
            <a:off x="7968208" y="2527519"/>
            <a:ext cx="3334501" cy="3509517"/>
          </a:xfrm>
          <a:prstGeom prst="rect">
            <a:avLst/>
          </a:prstGeom>
        </p:spPr>
      </p:pic>
      <p:sp>
        <p:nvSpPr>
          <p:cNvPr id="13" name="TextBox 12">
            <a:extLst>
              <a:ext uri="{FF2B5EF4-FFF2-40B4-BE49-F238E27FC236}">
                <a16:creationId xmlns:a16="http://schemas.microsoft.com/office/drawing/2014/main" xmlns="" id="{86459C55-BD16-0C4C-94E2-CF57C4EF126C}"/>
              </a:ext>
            </a:extLst>
          </p:cNvPr>
          <p:cNvSpPr txBox="1"/>
          <p:nvPr/>
        </p:nvSpPr>
        <p:spPr>
          <a:xfrm>
            <a:off x="3431704" y="6093296"/>
            <a:ext cx="1224136" cy="461665"/>
          </a:xfrm>
          <a:prstGeom prst="rect">
            <a:avLst/>
          </a:prstGeom>
          <a:noFill/>
        </p:spPr>
        <p:txBody>
          <a:bodyPr wrap="square" rtlCol="0">
            <a:spAutoFit/>
          </a:bodyPr>
          <a:lstStyle/>
          <a:p>
            <a:r>
              <a:rPr lang="en-US" sz="2400" dirty="0"/>
              <a:t>Answer</a:t>
            </a:r>
          </a:p>
        </p:txBody>
      </p:sp>
      <p:sp>
        <p:nvSpPr>
          <p:cNvPr id="14" name="TextBox 13">
            <a:extLst>
              <a:ext uri="{FF2B5EF4-FFF2-40B4-BE49-F238E27FC236}">
                <a16:creationId xmlns:a16="http://schemas.microsoft.com/office/drawing/2014/main" xmlns="" id="{478EDF9C-C5AC-EE4A-9513-CF76FAC0F1F2}"/>
              </a:ext>
            </a:extLst>
          </p:cNvPr>
          <p:cNvSpPr txBox="1"/>
          <p:nvPr/>
        </p:nvSpPr>
        <p:spPr>
          <a:xfrm>
            <a:off x="7869932" y="6107608"/>
            <a:ext cx="1224136" cy="461665"/>
          </a:xfrm>
          <a:prstGeom prst="rect">
            <a:avLst/>
          </a:prstGeom>
          <a:noFill/>
        </p:spPr>
        <p:txBody>
          <a:bodyPr wrap="square" rtlCol="0">
            <a:spAutoFit/>
          </a:bodyPr>
          <a:lstStyle/>
          <a:p>
            <a:r>
              <a:rPr lang="en-US" sz="2400" dirty="0"/>
              <a:t>Answer</a:t>
            </a:r>
          </a:p>
        </p:txBody>
      </p: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xmlns="" id="{EB6BDA29-5D04-CD40-8944-0059CDAF8CF5}"/>
                  </a:ext>
                </a:extLst>
              </p:cNvPr>
              <p:cNvSpPr txBox="1"/>
              <p:nvPr/>
            </p:nvSpPr>
            <p:spPr>
              <a:xfrm>
                <a:off x="4455788" y="6093296"/>
                <a:ext cx="2376264"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2400" b="0" i="1" smtClean="0">
                          <a:solidFill>
                            <a:srgbClr val="FF0000"/>
                          </a:solidFill>
                          <a:latin typeface="Cambria Math" panose="02040503050406030204" pitchFamily="18" charset="0"/>
                        </a:rPr>
                        <m:t>𝑥</m:t>
                      </m:r>
                      <m:r>
                        <a:rPr lang="en-GB" sz="2400" b="0" i="1" smtClean="0">
                          <a:solidFill>
                            <a:srgbClr val="FF0000"/>
                          </a:solidFill>
                          <a:latin typeface="Cambria Math" panose="02040503050406030204" pitchFamily="18" charset="0"/>
                        </a:rPr>
                        <m:t>+</m:t>
                      </m:r>
                      <m:r>
                        <a:rPr lang="en-GB" sz="2400" b="0" i="1" smtClean="0">
                          <a:solidFill>
                            <a:srgbClr val="FF0000"/>
                          </a:solidFill>
                          <a:latin typeface="Cambria Math" panose="02040503050406030204" pitchFamily="18" charset="0"/>
                        </a:rPr>
                        <m:t>𝑦</m:t>
                      </m:r>
                      <m:r>
                        <a:rPr lang="en-GB" sz="2400" b="0" i="1" smtClean="0">
                          <a:solidFill>
                            <a:srgbClr val="FF0000"/>
                          </a:solidFill>
                          <a:latin typeface="Cambria Math" panose="02040503050406030204" pitchFamily="18" charset="0"/>
                        </a:rPr>
                        <m:t>&gt;4</m:t>
                      </m:r>
                    </m:oMath>
                  </m:oMathPara>
                </a14:m>
                <a:endParaRPr lang="en-US" sz="2400" dirty="0">
                  <a:solidFill>
                    <a:srgbClr val="FF0000"/>
                  </a:solidFill>
                </a:endParaRPr>
              </a:p>
            </p:txBody>
          </p:sp>
        </mc:Choice>
        <mc:Fallback xmlns="">
          <p:sp>
            <p:nvSpPr>
              <p:cNvPr id="9" name="TextBox 8">
                <a:extLst>
                  <a:ext uri="{FF2B5EF4-FFF2-40B4-BE49-F238E27FC236}">
                    <a16:creationId xmlns:a16="http://schemas.microsoft.com/office/drawing/2014/main" id="{EB6BDA29-5D04-CD40-8944-0059CDAF8CF5}"/>
                  </a:ext>
                </a:extLst>
              </p:cNvPr>
              <p:cNvSpPr txBox="1">
                <a:spLocks noRot="1" noChangeAspect="1" noMove="1" noResize="1" noEditPoints="1" noAdjustHandles="1" noChangeArrowheads="1" noChangeShapeType="1" noTextEdit="1"/>
              </p:cNvSpPr>
              <p:nvPr/>
            </p:nvSpPr>
            <p:spPr>
              <a:xfrm>
                <a:off x="4455788" y="6093296"/>
                <a:ext cx="2376264" cy="461665"/>
              </a:xfrm>
              <a:prstGeom prst="rect">
                <a:avLst/>
              </a:prstGeom>
              <a:blipFill>
                <a:blip r:embed="rId5"/>
                <a:stretch>
                  <a:fillRect b="-8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xmlns="" id="{4E18D29D-FBC0-0A4B-9CFC-3488FDDE773A}"/>
                  </a:ext>
                </a:extLst>
              </p:cNvPr>
              <p:cNvSpPr txBox="1"/>
              <p:nvPr/>
            </p:nvSpPr>
            <p:spPr>
              <a:xfrm>
                <a:off x="9192344" y="6093296"/>
                <a:ext cx="2016224"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2400" b="0" i="1" smtClean="0">
                          <a:solidFill>
                            <a:srgbClr val="FF0000"/>
                          </a:solidFill>
                          <a:latin typeface="Cambria Math" panose="02040503050406030204" pitchFamily="18" charset="0"/>
                        </a:rPr>
                        <m:t>𝑦</m:t>
                      </m:r>
                      <m:r>
                        <a:rPr lang="en-GB" sz="2400" b="0" i="1" smtClean="0">
                          <a:solidFill>
                            <a:srgbClr val="FF0000"/>
                          </a:solidFill>
                          <a:latin typeface="Cambria Math" panose="02040503050406030204" pitchFamily="18" charset="0"/>
                        </a:rPr>
                        <m:t>&lt;</m:t>
                      </m:r>
                      <m:r>
                        <a:rPr lang="en-GB" sz="2400" b="0" i="1" smtClean="0">
                          <a:solidFill>
                            <a:srgbClr val="FF0000"/>
                          </a:solidFill>
                          <a:latin typeface="Cambria Math" panose="02040503050406030204" pitchFamily="18" charset="0"/>
                        </a:rPr>
                        <m:t>𝑥</m:t>
                      </m:r>
                      <m:r>
                        <a:rPr lang="en-GB" sz="2400" b="0" i="1" smtClean="0">
                          <a:solidFill>
                            <a:srgbClr val="FF0000"/>
                          </a:solidFill>
                          <a:latin typeface="Cambria Math" panose="02040503050406030204" pitchFamily="18" charset="0"/>
                        </a:rPr>
                        <m:t>+1</m:t>
                      </m:r>
                    </m:oMath>
                  </m:oMathPara>
                </a14:m>
                <a:endParaRPr lang="en-US" sz="2400" dirty="0">
                  <a:solidFill>
                    <a:srgbClr val="FF0000"/>
                  </a:solidFill>
                </a:endParaRPr>
              </a:p>
            </p:txBody>
          </p:sp>
        </mc:Choice>
        <mc:Fallback xmlns="">
          <p:sp>
            <p:nvSpPr>
              <p:cNvPr id="10" name="TextBox 9">
                <a:extLst>
                  <a:ext uri="{FF2B5EF4-FFF2-40B4-BE49-F238E27FC236}">
                    <a16:creationId xmlns:a16="http://schemas.microsoft.com/office/drawing/2014/main" id="{4E18D29D-FBC0-0A4B-9CFC-3488FDDE773A}"/>
                  </a:ext>
                </a:extLst>
              </p:cNvPr>
              <p:cNvSpPr txBox="1">
                <a:spLocks noRot="1" noChangeAspect="1" noMove="1" noResize="1" noEditPoints="1" noAdjustHandles="1" noChangeArrowheads="1" noChangeShapeType="1" noTextEdit="1"/>
              </p:cNvSpPr>
              <p:nvPr/>
            </p:nvSpPr>
            <p:spPr>
              <a:xfrm>
                <a:off x="9192344" y="6093296"/>
                <a:ext cx="2016224" cy="461665"/>
              </a:xfrm>
              <a:prstGeom prst="rect">
                <a:avLst/>
              </a:prstGeom>
              <a:blipFill>
                <a:blip r:embed="rId6"/>
                <a:stretch>
                  <a:fillRect b="-8333"/>
                </a:stretch>
              </a:blipFill>
            </p:spPr>
            <p:txBody>
              <a:bodyPr/>
              <a:lstStyle/>
              <a:p>
                <a:r>
                  <a:rPr lang="en-US">
                    <a:noFill/>
                  </a:rPr>
                  <a:t> </a:t>
                </a:r>
              </a:p>
            </p:txBody>
          </p:sp>
        </mc:Fallback>
      </mc:AlternateContent>
    </p:spTree>
    <p:extLst>
      <p:ext uri="{BB962C8B-B14F-4D97-AF65-F5344CB8AC3E}">
        <p14:creationId xmlns:p14="http://schemas.microsoft.com/office/powerpoint/2010/main" val="83434831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6" grpId="0"/>
      <p:bldP spid="13" grpId="0"/>
      <p:bldP spid="14" grpId="0"/>
      <p:bldP spid="9" grpId="0"/>
      <p:bldP spid="1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Box 1">
            <a:extLst>
              <a:ext uri="{FF2B5EF4-FFF2-40B4-BE49-F238E27FC236}">
                <a16:creationId xmlns:a16="http://schemas.microsoft.com/office/drawing/2014/main" xmlns="" id="{6AD2163F-E5C2-E547-BBAD-58D9F2EC7C91}"/>
              </a:ext>
            </a:extLst>
          </p:cNvPr>
          <p:cNvSpPr txBox="1">
            <a:spLocks noChangeArrowheads="1"/>
          </p:cNvSpPr>
          <p:nvPr/>
        </p:nvSpPr>
        <p:spPr bwMode="auto">
          <a:xfrm>
            <a:off x="2194793" y="4802"/>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Section 4: Review</a:t>
            </a:r>
          </a:p>
        </p:txBody>
      </p:sp>
      <p:sp>
        <p:nvSpPr>
          <p:cNvPr id="15364" name="TextBox 1">
            <a:extLst>
              <a:ext uri="{FF2B5EF4-FFF2-40B4-BE49-F238E27FC236}">
                <a16:creationId xmlns:a16="http://schemas.microsoft.com/office/drawing/2014/main" xmlns="" id="{F84EC826-FF37-D74D-8488-4FFEF709F932}"/>
              </a:ext>
            </a:extLst>
          </p:cNvPr>
          <p:cNvSpPr txBox="1">
            <a:spLocks noChangeArrowheads="1"/>
          </p:cNvSpPr>
          <p:nvPr/>
        </p:nvSpPr>
        <p:spPr bwMode="auto">
          <a:xfrm>
            <a:off x="4160956" y="1132131"/>
            <a:ext cx="675039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en-US" sz="2400" dirty="0"/>
              <a:t>You have completed the </a:t>
            </a:r>
            <a:r>
              <a:rPr lang="en-US" altLang="en-US" sz="2400" b="1" dirty="0"/>
              <a:t>fourth Section.</a:t>
            </a:r>
          </a:p>
        </p:txBody>
      </p:sp>
      <p:sp>
        <p:nvSpPr>
          <p:cNvPr id="15365" name="TextBox 2">
            <a:extLst>
              <a:ext uri="{FF2B5EF4-FFF2-40B4-BE49-F238E27FC236}">
                <a16:creationId xmlns:a16="http://schemas.microsoft.com/office/drawing/2014/main" xmlns="" id="{4CE0686E-3F23-D449-A7D1-D3026C68C1D1}"/>
              </a:ext>
            </a:extLst>
          </p:cNvPr>
          <p:cNvSpPr txBox="1">
            <a:spLocks noChangeArrowheads="1"/>
          </p:cNvSpPr>
          <p:nvPr/>
        </p:nvSpPr>
        <p:spPr bwMode="auto">
          <a:xfrm>
            <a:off x="2999653" y="3367456"/>
            <a:ext cx="907300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en-US" sz="2400">
                <a:solidFill>
                  <a:srgbClr val="FFC000"/>
                </a:solidFill>
              </a:rPr>
              <a:t>If you need more examples and interactive practice, go here     </a:t>
            </a:r>
          </a:p>
          <a:p>
            <a:r>
              <a:rPr lang="en-US" altLang="en-US" sz="2400">
                <a:solidFill>
                  <a:srgbClr val="FFC000"/>
                </a:solidFill>
              </a:rPr>
              <a:t>                          </a:t>
            </a:r>
            <a:endParaRPr lang="en-US" altLang="en-US" sz="2400" b="1">
              <a:solidFill>
                <a:srgbClr val="FFC000"/>
              </a:solidFill>
            </a:endParaRPr>
          </a:p>
        </p:txBody>
      </p:sp>
      <p:sp>
        <p:nvSpPr>
          <p:cNvPr id="2" name="TextBox 1">
            <a:extLst>
              <a:ext uri="{FF2B5EF4-FFF2-40B4-BE49-F238E27FC236}">
                <a16:creationId xmlns:a16="http://schemas.microsoft.com/office/drawing/2014/main" xmlns="" id="{22C5D992-01E3-0B4D-8B4D-59BB344B36DF}"/>
              </a:ext>
            </a:extLst>
          </p:cNvPr>
          <p:cNvSpPr txBox="1">
            <a:spLocks noChangeArrowheads="1"/>
          </p:cNvSpPr>
          <p:nvPr/>
        </p:nvSpPr>
        <p:spPr bwMode="auto">
          <a:xfrm>
            <a:off x="3647726" y="1963128"/>
            <a:ext cx="777686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en-US" sz="2400">
                <a:solidFill>
                  <a:srgbClr val="00B050"/>
                </a:solidFill>
              </a:rPr>
              <a:t>If you have completed and understood this section, </a:t>
            </a:r>
          </a:p>
          <a:p>
            <a:r>
              <a:rPr lang="en-US" altLang="en-US" sz="2400">
                <a:solidFill>
                  <a:srgbClr val="00B050"/>
                </a:solidFill>
              </a:rPr>
              <a:t>               continue onto to the </a:t>
            </a:r>
            <a:r>
              <a:rPr lang="en-US" altLang="en-US" sz="2400" b="1">
                <a:solidFill>
                  <a:srgbClr val="00B050"/>
                </a:solidFill>
              </a:rPr>
              <a:t>last  Section</a:t>
            </a:r>
          </a:p>
        </p:txBody>
      </p:sp>
      <p:sp>
        <p:nvSpPr>
          <p:cNvPr id="3" name="TextBox 2">
            <a:extLst>
              <a:ext uri="{FF2B5EF4-FFF2-40B4-BE49-F238E27FC236}">
                <a16:creationId xmlns:a16="http://schemas.microsoft.com/office/drawing/2014/main" xmlns="" id="{0510F379-D1DE-224F-883E-C4D46216A211}"/>
              </a:ext>
            </a:extLst>
          </p:cNvPr>
          <p:cNvSpPr txBox="1">
            <a:spLocks noChangeArrowheads="1"/>
          </p:cNvSpPr>
          <p:nvPr/>
        </p:nvSpPr>
        <p:spPr bwMode="auto">
          <a:xfrm>
            <a:off x="4412988" y="4509120"/>
            <a:ext cx="6246341"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en-US" sz="2400"/>
              <a:t>You might also find it helpful to look at:</a:t>
            </a:r>
            <a:endParaRPr lang="en-US" altLang="en-US" sz="2400" b="1">
              <a:solidFill>
                <a:srgbClr val="FF0000"/>
              </a:solidFill>
            </a:endParaRPr>
          </a:p>
          <a:p>
            <a:endParaRPr lang="en-US" altLang="en-US" sz="2400">
              <a:solidFill>
                <a:srgbClr val="FF0000"/>
              </a:solidFill>
            </a:endParaRPr>
          </a:p>
          <a:p>
            <a:r>
              <a:rPr lang="en-US" altLang="en-US" sz="2400" b="1">
                <a:solidFill>
                  <a:srgbClr val="FF0000"/>
                </a:solidFill>
              </a:rPr>
              <a:t> Essential Information:</a:t>
            </a:r>
            <a:r>
              <a:rPr lang="en-US" altLang="en-US" sz="2400">
                <a:solidFill>
                  <a:srgbClr val="FF0000"/>
                </a:solidFill>
              </a:rPr>
              <a:t> press </a:t>
            </a:r>
            <a:r>
              <a:rPr lang="en-US" altLang="en-US" sz="2400" b="1">
                <a:solidFill>
                  <a:srgbClr val="FF0000"/>
                </a:solidFill>
              </a:rPr>
              <a:t>here</a:t>
            </a:r>
          </a:p>
        </p:txBody>
      </p:sp>
      <p:sp>
        <p:nvSpPr>
          <p:cNvPr id="9" name="TextBox 7">
            <a:extLst>
              <a:ext uri="{FF2B5EF4-FFF2-40B4-BE49-F238E27FC236}">
                <a16:creationId xmlns:a16="http://schemas.microsoft.com/office/drawing/2014/main" xmlns="" id="{8E1218C9-795D-BD41-8415-6934158C9F64}"/>
              </a:ext>
            </a:extLst>
          </p:cNvPr>
          <p:cNvSpPr txBox="1">
            <a:spLocks noChangeArrowheads="1"/>
          </p:cNvSpPr>
          <p:nvPr/>
        </p:nvSpPr>
        <p:spPr bwMode="auto">
          <a:xfrm>
            <a:off x="0" y="115888"/>
            <a:ext cx="2207568"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b="1">
                <a:solidFill>
                  <a:schemeClr val="bg1"/>
                </a:solidFill>
              </a:rPr>
              <a:t>UNIT:</a:t>
            </a:r>
          </a:p>
          <a:p>
            <a:pPr algn="ctr"/>
            <a:r>
              <a:rPr lang="en-US" altLang="en-US" b="1">
                <a:solidFill>
                  <a:schemeClr val="bg1"/>
                </a:solidFill>
              </a:rPr>
              <a:t>Solving</a:t>
            </a:r>
          </a:p>
          <a:p>
            <a:pPr algn="ctr"/>
            <a:r>
              <a:rPr lang="en-US" altLang="en-US" b="1">
                <a:solidFill>
                  <a:schemeClr val="bg1"/>
                </a:solidFill>
              </a:rPr>
              <a:t>Inequalities</a:t>
            </a:r>
          </a:p>
          <a:p>
            <a:pPr algn="ctr"/>
            <a:r>
              <a:rPr lang="en-US" altLang="en-US" b="1">
                <a:solidFill>
                  <a:schemeClr val="bg1"/>
                </a:solidFill>
              </a:rPr>
              <a:t>Section 4</a:t>
            </a:r>
          </a:p>
        </p:txBody>
      </p:sp>
    </p:spTree>
    <p:extLst>
      <p:ext uri="{BB962C8B-B14F-4D97-AF65-F5344CB8AC3E}">
        <p14:creationId xmlns:p14="http://schemas.microsoft.com/office/powerpoint/2010/main" val="324293779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5364">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36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5" grpId="0"/>
      <p:bldP spid="2" grpId="0"/>
      <p:bldP spid="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Box 20"/>
          <p:cNvSpPr txBox="1"/>
          <p:nvPr/>
        </p:nvSpPr>
        <p:spPr>
          <a:xfrm>
            <a:off x="5172075" y="6515100"/>
            <a:ext cx="184731" cy="400110"/>
          </a:xfrm>
          <a:prstGeom prst="rect">
            <a:avLst/>
          </a:prstGeom>
          <a:noFill/>
        </p:spPr>
        <p:txBody>
          <a:bodyPr wrap="none" rtlCol="0">
            <a:spAutoFit/>
          </a:bodyPr>
          <a:lstStyle/>
          <a:p>
            <a:endParaRPr lang="en-US"/>
          </a:p>
        </p:txBody>
      </p:sp>
      <p:sp>
        <p:nvSpPr>
          <p:cNvPr id="23" name="TextBox 7">
            <a:extLst>
              <a:ext uri="{FF2B5EF4-FFF2-40B4-BE49-F238E27FC236}">
                <a16:creationId xmlns:a16="http://schemas.microsoft.com/office/drawing/2014/main" xmlns="" id="{D71B9784-D0E6-304F-9783-F26E9A73CDCC}"/>
              </a:ext>
            </a:extLst>
          </p:cNvPr>
          <p:cNvSpPr txBox="1">
            <a:spLocks noChangeArrowheads="1"/>
          </p:cNvSpPr>
          <p:nvPr/>
        </p:nvSpPr>
        <p:spPr bwMode="auto">
          <a:xfrm>
            <a:off x="0" y="115888"/>
            <a:ext cx="2207568"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b="1">
                <a:solidFill>
                  <a:schemeClr val="bg1"/>
                </a:solidFill>
              </a:rPr>
              <a:t>UNIT:</a:t>
            </a:r>
          </a:p>
          <a:p>
            <a:pPr algn="ctr"/>
            <a:r>
              <a:rPr lang="en-US" altLang="en-US" b="1">
                <a:solidFill>
                  <a:schemeClr val="bg1"/>
                </a:solidFill>
              </a:rPr>
              <a:t>Solving</a:t>
            </a:r>
          </a:p>
          <a:p>
            <a:pPr algn="ctr"/>
            <a:r>
              <a:rPr lang="en-US" altLang="en-US" b="1">
                <a:solidFill>
                  <a:schemeClr val="bg1"/>
                </a:solidFill>
              </a:rPr>
              <a:t>Inequalities</a:t>
            </a:r>
          </a:p>
          <a:p>
            <a:pPr algn="ctr"/>
            <a:r>
              <a:rPr lang="en-US" altLang="en-US" b="1">
                <a:solidFill>
                  <a:schemeClr val="bg1"/>
                </a:solidFill>
              </a:rPr>
              <a:t>Section 5</a:t>
            </a:r>
          </a:p>
        </p:txBody>
      </p:sp>
      <p:cxnSp>
        <p:nvCxnSpPr>
          <p:cNvPr id="35" name="Straight Connector 34">
            <a:extLst>
              <a:ext uri="{FF2B5EF4-FFF2-40B4-BE49-F238E27FC236}">
                <a16:creationId xmlns:a16="http://schemas.microsoft.com/office/drawing/2014/main" xmlns="" id="{076FABBB-DCB7-0B4E-9C24-1312A7A0FC16}"/>
              </a:ext>
            </a:extLst>
          </p:cNvPr>
          <p:cNvCxnSpPr>
            <a:cxnSpLocks/>
          </p:cNvCxnSpPr>
          <p:nvPr/>
        </p:nvCxnSpPr>
        <p:spPr bwMode="auto">
          <a:xfrm>
            <a:off x="12192000" y="4735141"/>
            <a:ext cx="0" cy="1614536"/>
          </a:xfrm>
          <a:prstGeom prst="line">
            <a:avLst/>
          </a:prstGeom>
          <a:solidFill>
            <a:srgbClr val="00B8FF"/>
          </a:solidFill>
          <a:ln w="9525" cap="flat" cmpd="sng" algn="ctr">
            <a:solidFill>
              <a:schemeClr val="tx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xmlns="" id="{02AED29F-D02F-3E42-9201-2D28C4C7F602}"/>
              </a:ext>
            </a:extLst>
          </p:cNvPr>
          <p:cNvCxnSpPr>
            <a:cxnSpLocks/>
          </p:cNvCxnSpPr>
          <p:nvPr/>
        </p:nvCxnSpPr>
        <p:spPr bwMode="auto">
          <a:xfrm>
            <a:off x="0" y="4709964"/>
            <a:ext cx="0" cy="1614536"/>
          </a:xfrm>
          <a:prstGeom prst="line">
            <a:avLst/>
          </a:prstGeom>
          <a:solidFill>
            <a:srgbClr val="00B8FF"/>
          </a:solidFill>
          <a:ln w="9525" cap="flat" cmpd="sng" algn="ctr">
            <a:solidFill>
              <a:schemeClr val="tx1"/>
            </a:solidFill>
            <a:prstDash val="solid"/>
            <a:round/>
            <a:headEnd type="none" w="med" len="med"/>
            <a:tailEnd type="none" w="med" len="med"/>
          </a:ln>
          <a:effectLst/>
        </p:spPr>
      </p:cxnSp>
      <p:sp>
        <p:nvSpPr>
          <p:cNvPr id="22" name="TextBox 1">
            <a:extLst>
              <a:ext uri="{FF2B5EF4-FFF2-40B4-BE49-F238E27FC236}">
                <a16:creationId xmlns:a16="http://schemas.microsoft.com/office/drawing/2014/main" xmlns="" id="{553E8602-37BF-4041-A25D-C2419E3B2D86}"/>
              </a:ext>
            </a:extLst>
          </p:cNvPr>
          <p:cNvSpPr txBox="1">
            <a:spLocks noChangeArrowheads="1"/>
          </p:cNvSpPr>
          <p:nvPr/>
        </p:nvSpPr>
        <p:spPr bwMode="auto">
          <a:xfrm>
            <a:off x="2194793" y="4802"/>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More than One Inequality</a:t>
            </a:r>
          </a:p>
        </p:txBody>
      </p:sp>
      <p:sp>
        <p:nvSpPr>
          <p:cNvPr id="5" name="TextBox 4">
            <a:extLst>
              <a:ext uri="{FF2B5EF4-FFF2-40B4-BE49-F238E27FC236}">
                <a16:creationId xmlns:a16="http://schemas.microsoft.com/office/drawing/2014/main" xmlns="" id="{BAB159C5-A987-C345-9161-BCEED1396BD9}"/>
              </a:ext>
            </a:extLst>
          </p:cNvPr>
          <p:cNvSpPr txBox="1"/>
          <p:nvPr/>
        </p:nvSpPr>
        <p:spPr>
          <a:xfrm>
            <a:off x="2775952" y="980728"/>
            <a:ext cx="8712968" cy="2015936"/>
          </a:xfrm>
          <a:prstGeom prst="rect">
            <a:avLst/>
          </a:prstGeom>
          <a:noFill/>
        </p:spPr>
        <p:txBody>
          <a:bodyPr wrap="square" rtlCol="0">
            <a:spAutoFit/>
          </a:bodyPr>
          <a:lstStyle/>
          <a:p>
            <a:pPr algn="ctr">
              <a:spcAft>
                <a:spcPts val="600"/>
              </a:spcAft>
            </a:pPr>
            <a:r>
              <a:rPr lang="en-US" sz="2400" dirty="0"/>
              <a:t>Here we extend our graphical approach in the previous section and now look at problems with more than one inequality.</a:t>
            </a:r>
          </a:p>
          <a:p>
            <a:pPr algn="ctr"/>
            <a:r>
              <a:rPr lang="en-US" sz="2400" dirty="0"/>
              <a:t>This is the beginning of a topic called “</a:t>
            </a:r>
            <a:r>
              <a:rPr lang="en-US" sz="2400" b="1" dirty="0"/>
              <a:t>Linear Programming</a:t>
            </a:r>
            <a:r>
              <a:rPr lang="en-US" sz="2400" dirty="0"/>
              <a:t>” which has applications in many different contexts from </a:t>
            </a:r>
            <a:r>
              <a:rPr lang="en-US" sz="2400" b="1" dirty="0"/>
              <a:t>Business</a:t>
            </a:r>
            <a:r>
              <a:rPr lang="en-US" sz="2400" dirty="0"/>
              <a:t> planning and scheduling to </a:t>
            </a:r>
            <a:r>
              <a:rPr lang="en-US" sz="2400" b="1" dirty="0"/>
              <a:t>Economic</a:t>
            </a:r>
            <a:r>
              <a:rPr lang="en-US" sz="2400" dirty="0"/>
              <a:t> modelling.</a:t>
            </a:r>
          </a:p>
        </p:txBody>
      </p:sp>
      <p:sp>
        <p:nvSpPr>
          <p:cNvPr id="6" name="TextBox 5">
            <a:extLst>
              <a:ext uri="{FF2B5EF4-FFF2-40B4-BE49-F238E27FC236}">
                <a16:creationId xmlns:a16="http://schemas.microsoft.com/office/drawing/2014/main" xmlns="" id="{44CF5B14-9CDE-5A46-8E71-4DA70CE86741}"/>
              </a:ext>
            </a:extLst>
          </p:cNvPr>
          <p:cNvSpPr txBox="1"/>
          <p:nvPr/>
        </p:nvSpPr>
        <p:spPr>
          <a:xfrm>
            <a:off x="2775952" y="3212976"/>
            <a:ext cx="9163733" cy="2462213"/>
          </a:xfrm>
          <a:prstGeom prst="rect">
            <a:avLst/>
          </a:prstGeom>
          <a:noFill/>
        </p:spPr>
        <p:txBody>
          <a:bodyPr wrap="square" rtlCol="0">
            <a:spAutoFit/>
          </a:bodyPr>
          <a:lstStyle/>
          <a:p>
            <a:pPr>
              <a:spcAft>
                <a:spcPts val="600"/>
              </a:spcAft>
            </a:pPr>
            <a:r>
              <a:rPr lang="en-US" sz="2400" b="1" dirty="0"/>
              <a:t>Problem</a:t>
            </a:r>
          </a:p>
          <a:p>
            <a:pPr>
              <a:spcAft>
                <a:spcPts val="600"/>
              </a:spcAft>
            </a:pPr>
            <a:r>
              <a:rPr lang="en-US" sz="2400" dirty="0"/>
              <a:t>A small factory employs people at two rates of pay.  The maximum number of people who can be employed is 10.  More workers are employed on the lower rate than on the higher rate.</a:t>
            </a:r>
          </a:p>
          <a:p>
            <a:r>
              <a:rPr lang="en-US" sz="2400" dirty="0"/>
              <a:t>Describe this situation using inequalities, and draw a graph to show the feasible region in which they are satisfied.</a:t>
            </a:r>
          </a:p>
        </p:txBody>
      </p:sp>
      <p:sp>
        <p:nvSpPr>
          <p:cNvPr id="8" name="TextBox 7">
            <a:extLst>
              <a:ext uri="{FF2B5EF4-FFF2-40B4-BE49-F238E27FC236}">
                <a16:creationId xmlns:a16="http://schemas.microsoft.com/office/drawing/2014/main" xmlns="" id="{4BEFCF06-6652-B64E-AE78-21FAE47EC394}"/>
              </a:ext>
            </a:extLst>
          </p:cNvPr>
          <p:cNvSpPr txBox="1"/>
          <p:nvPr/>
        </p:nvSpPr>
        <p:spPr>
          <a:xfrm>
            <a:off x="4439816" y="5916613"/>
            <a:ext cx="4752523" cy="461665"/>
          </a:xfrm>
          <a:prstGeom prst="rect">
            <a:avLst/>
          </a:prstGeom>
          <a:noFill/>
        </p:spPr>
        <p:txBody>
          <a:bodyPr wrap="square" rtlCol="0">
            <a:spAutoFit/>
          </a:bodyPr>
          <a:lstStyle/>
          <a:p>
            <a:r>
              <a:rPr lang="en-US" sz="2400" dirty="0">
                <a:solidFill>
                  <a:srgbClr val="FF0000"/>
                </a:solidFill>
              </a:rPr>
              <a:t>This continues on the next slide</a:t>
            </a:r>
          </a:p>
        </p:txBody>
      </p:sp>
    </p:spTree>
    <p:extLst>
      <p:ext uri="{BB962C8B-B14F-4D97-AF65-F5344CB8AC3E}">
        <p14:creationId xmlns:p14="http://schemas.microsoft.com/office/powerpoint/2010/main" val="365532756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8"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Box 20"/>
          <p:cNvSpPr txBox="1"/>
          <p:nvPr/>
        </p:nvSpPr>
        <p:spPr>
          <a:xfrm>
            <a:off x="5172075" y="6515100"/>
            <a:ext cx="184731" cy="400110"/>
          </a:xfrm>
          <a:prstGeom prst="rect">
            <a:avLst/>
          </a:prstGeom>
          <a:noFill/>
        </p:spPr>
        <p:txBody>
          <a:bodyPr wrap="none" rtlCol="0">
            <a:spAutoFit/>
          </a:bodyPr>
          <a:lstStyle/>
          <a:p>
            <a:endParaRPr lang="en-US"/>
          </a:p>
        </p:txBody>
      </p:sp>
      <p:sp>
        <p:nvSpPr>
          <p:cNvPr id="23" name="TextBox 7">
            <a:extLst>
              <a:ext uri="{FF2B5EF4-FFF2-40B4-BE49-F238E27FC236}">
                <a16:creationId xmlns:a16="http://schemas.microsoft.com/office/drawing/2014/main" xmlns="" id="{D71B9784-D0E6-304F-9783-F26E9A73CDCC}"/>
              </a:ext>
            </a:extLst>
          </p:cNvPr>
          <p:cNvSpPr txBox="1">
            <a:spLocks noChangeArrowheads="1"/>
          </p:cNvSpPr>
          <p:nvPr/>
        </p:nvSpPr>
        <p:spPr bwMode="auto">
          <a:xfrm>
            <a:off x="0" y="115888"/>
            <a:ext cx="2207568"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b="1">
                <a:solidFill>
                  <a:schemeClr val="bg1"/>
                </a:solidFill>
              </a:rPr>
              <a:t>UNIT:</a:t>
            </a:r>
          </a:p>
          <a:p>
            <a:pPr algn="ctr"/>
            <a:r>
              <a:rPr lang="en-US" altLang="en-US" b="1">
                <a:solidFill>
                  <a:schemeClr val="bg1"/>
                </a:solidFill>
              </a:rPr>
              <a:t>Solving</a:t>
            </a:r>
          </a:p>
          <a:p>
            <a:pPr algn="ctr"/>
            <a:r>
              <a:rPr lang="en-US" altLang="en-US" b="1">
                <a:solidFill>
                  <a:schemeClr val="bg1"/>
                </a:solidFill>
              </a:rPr>
              <a:t>Inequalities</a:t>
            </a:r>
          </a:p>
          <a:p>
            <a:pPr algn="ctr"/>
            <a:r>
              <a:rPr lang="en-US" altLang="en-US" b="1">
                <a:solidFill>
                  <a:schemeClr val="bg1"/>
                </a:solidFill>
              </a:rPr>
              <a:t>Section 5</a:t>
            </a:r>
          </a:p>
        </p:txBody>
      </p:sp>
      <p:cxnSp>
        <p:nvCxnSpPr>
          <p:cNvPr id="35" name="Straight Connector 34">
            <a:extLst>
              <a:ext uri="{FF2B5EF4-FFF2-40B4-BE49-F238E27FC236}">
                <a16:creationId xmlns:a16="http://schemas.microsoft.com/office/drawing/2014/main" xmlns="" id="{076FABBB-DCB7-0B4E-9C24-1312A7A0FC16}"/>
              </a:ext>
            </a:extLst>
          </p:cNvPr>
          <p:cNvCxnSpPr>
            <a:cxnSpLocks/>
          </p:cNvCxnSpPr>
          <p:nvPr/>
        </p:nvCxnSpPr>
        <p:spPr bwMode="auto">
          <a:xfrm>
            <a:off x="12192000" y="4735141"/>
            <a:ext cx="0" cy="1614536"/>
          </a:xfrm>
          <a:prstGeom prst="line">
            <a:avLst/>
          </a:prstGeom>
          <a:solidFill>
            <a:srgbClr val="00B8FF"/>
          </a:solidFill>
          <a:ln w="9525" cap="flat" cmpd="sng" algn="ctr">
            <a:solidFill>
              <a:schemeClr val="tx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xmlns="" id="{02AED29F-D02F-3E42-9201-2D28C4C7F602}"/>
              </a:ext>
            </a:extLst>
          </p:cNvPr>
          <p:cNvCxnSpPr>
            <a:cxnSpLocks/>
          </p:cNvCxnSpPr>
          <p:nvPr/>
        </p:nvCxnSpPr>
        <p:spPr bwMode="auto">
          <a:xfrm>
            <a:off x="0" y="4709964"/>
            <a:ext cx="0" cy="1614536"/>
          </a:xfrm>
          <a:prstGeom prst="line">
            <a:avLst/>
          </a:prstGeom>
          <a:solidFill>
            <a:srgbClr val="00B8FF"/>
          </a:solidFill>
          <a:ln w="9525" cap="flat" cmpd="sng" algn="ctr">
            <a:solidFill>
              <a:schemeClr val="tx1"/>
            </a:solidFill>
            <a:prstDash val="solid"/>
            <a:round/>
            <a:headEnd type="none" w="med" len="med"/>
            <a:tailEnd type="none" w="med" len="med"/>
          </a:ln>
          <a:effectLst/>
        </p:spPr>
      </p:cxnSp>
      <p:pic>
        <p:nvPicPr>
          <p:cNvPr id="2" name="Picture 1">
            <a:extLst>
              <a:ext uri="{FF2B5EF4-FFF2-40B4-BE49-F238E27FC236}">
                <a16:creationId xmlns:a16="http://schemas.microsoft.com/office/drawing/2014/main" xmlns="" id="{1D25D04E-9F55-8C44-8A31-70453E7B95E0}"/>
              </a:ext>
            </a:extLst>
          </p:cNvPr>
          <p:cNvPicPr>
            <a:picLocks noChangeAspect="1"/>
          </p:cNvPicPr>
          <p:nvPr/>
        </p:nvPicPr>
        <p:blipFill>
          <a:blip r:embed="rId3"/>
          <a:stretch>
            <a:fillRect/>
          </a:stretch>
        </p:blipFill>
        <p:spPr>
          <a:xfrm>
            <a:off x="6492973" y="1682587"/>
            <a:ext cx="5629228" cy="4221921"/>
          </a:xfrm>
          <a:prstGeom prst="rect">
            <a:avLst/>
          </a:prstGeom>
        </p:spPr>
      </p:pic>
      <p:sp>
        <p:nvSpPr>
          <p:cNvPr id="3" name="Rectangle 2">
            <a:extLst>
              <a:ext uri="{FF2B5EF4-FFF2-40B4-BE49-F238E27FC236}">
                <a16:creationId xmlns:a16="http://schemas.microsoft.com/office/drawing/2014/main" xmlns="" id="{878F346B-EA27-D146-BD7E-376EC84F27A9}"/>
              </a:ext>
            </a:extLst>
          </p:cNvPr>
          <p:cNvSpPr/>
          <p:nvPr/>
        </p:nvSpPr>
        <p:spPr bwMode="auto">
          <a:xfrm>
            <a:off x="7069037" y="5252636"/>
            <a:ext cx="4392488" cy="576064"/>
          </a:xfrm>
          <a:prstGeom prst="rect">
            <a:avLst/>
          </a:prstGeom>
          <a:solidFill>
            <a:srgbClr val="C6CDD1">
              <a:alpha val="29412"/>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a:ln>
                <a:noFill/>
              </a:ln>
              <a:solidFill>
                <a:schemeClr val="tx1"/>
              </a:solidFill>
              <a:effectLst/>
              <a:latin typeface="Arial" charset="0"/>
              <a:ea typeface="ＭＳ Ｐゴシック" charset="0"/>
            </a:endParaRPr>
          </a:p>
        </p:txBody>
      </p:sp>
      <p:sp>
        <p:nvSpPr>
          <p:cNvPr id="4" name="Rectangle 3">
            <a:extLst>
              <a:ext uri="{FF2B5EF4-FFF2-40B4-BE49-F238E27FC236}">
                <a16:creationId xmlns:a16="http://schemas.microsoft.com/office/drawing/2014/main" xmlns="" id="{2D3CFC1B-DAEB-D146-8CAA-FBDF14864C94}"/>
              </a:ext>
            </a:extLst>
          </p:cNvPr>
          <p:cNvSpPr/>
          <p:nvPr/>
        </p:nvSpPr>
        <p:spPr bwMode="auto">
          <a:xfrm>
            <a:off x="6532177" y="2084284"/>
            <a:ext cx="536860" cy="3744416"/>
          </a:xfrm>
          <a:prstGeom prst="rect">
            <a:avLst/>
          </a:prstGeom>
          <a:solidFill>
            <a:srgbClr val="C6CDD1">
              <a:alpha val="33333"/>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a:ln>
                <a:noFill/>
              </a:ln>
              <a:solidFill>
                <a:schemeClr val="tx1"/>
              </a:solidFill>
              <a:effectLst/>
              <a:latin typeface="Arial" charset="0"/>
              <a:ea typeface="ＭＳ Ｐゴシック" charset="0"/>
            </a:endParaRPr>
          </a:p>
        </p:txBody>
      </p:sp>
      <p:sp>
        <p:nvSpPr>
          <p:cNvPr id="7" name="Diagonal Stripe 6">
            <a:extLst>
              <a:ext uri="{FF2B5EF4-FFF2-40B4-BE49-F238E27FC236}">
                <a16:creationId xmlns:a16="http://schemas.microsoft.com/office/drawing/2014/main" xmlns="" id="{B72D4FC7-861D-804A-BB47-F52ADD7D941F}"/>
              </a:ext>
            </a:extLst>
          </p:cNvPr>
          <p:cNvSpPr/>
          <p:nvPr/>
        </p:nvSpPr>
        <p:spPr bwMode="auto">
          <a:xfrm flipH="1">
            <a:off x="7065287" y="2413015"/>
            <a:ext cx="2808312" cy="2880320"/>
          </a:xfrm>
          <a:prstGeom prst="diagStripe">
            <a:avLst>
              <a:gd name="adj" fmla="val 71588"/>
            </a:avLst>
          </a:prstGeom>
          <a:solidFill>
            <a:srgbClr val="C6CDD1">
              <a:alpha val="32549"/>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a:ln>
                <a:noFill/>
              </a:ln>
              <a:solidFill>
                <a:schemeClr val="tx1"/>
              </a:solidFill>
              <a:effectLst/>
              <a:latin typeface="Arial" charset="0"/>
              <a:ea typeface="ＭＳ Ｐゴシック" charset="0"/>
            </a:endParaRPr>
          </a:p>
        </p:txBody>
      </p:sp>
      <p:cxnSp>
        <p:nvCxnSpPr>
          <p:cNvPr id="9" name="Straight Connector 8">
            <a:extLst>
              <a:ext uri="{FF2B5EF4-FFF2-40B4-BE49-F238E27FC236}">
                <a16:creationId xmlns:a16="http://schemas.microsoft.com/office/drawing/2014/main" xmlns="" id="{C539F5CB-A517-B449-8480-6DEC15C9F510}"/>
              </a:ext>
            </a:extLst>
          </p:cNvPr>
          <p:cNvCxnSpPr/>
          <p:nvPr/>
        </p:nvCxnSpPr>
        <p:spPr bwMode="auto">
          <a:xfrm>
            <a:off x="7069037" y="2372316"/>
            <a:ext cx="2880320" cy="2880320"/>
          </a:xfrm>
          <a:prstGeom prst="line">
            <a:avLst/>
          </a:prstGeom>
          <a:solidFill>
            <a:srgbClr val="00B8FF"/>
          </a:solidFill>
          <a:ln w="19050" cap="flat" cmpd="sng" algn="ctr">
            <a:solidFill>
              <a:schemeClr val="tx1"/>
            </a:solidFill>
            <a:prstDash val="solid"/>
            <a:round/>
            <a:headEnd type="none" w="med" len="med"/>
            <a:tailEnd type="none" w="med" len="med"/>
          </a:ln>
          <a:effectLst/>
        </p:spPr>
      </p:cxnSp>
      <p:sp>
        <p:nvSpPr>
          <p:cNvPr id="10" name="Triangle 9">
            <a:extLst>
              <a:ext uri="{FF2B5EF4-FFF2-40B4-BE49-F238E27FC236}">
                <a16:creationId xmlns:a16="http://schemas.microsoft.com/office/drawing/2014/main" xmlns="" id="{B1D36B10-4FF2-7E4B-9990-0C2F08B463AF}"/>
              </a:ext>
            </a:extLst>
          </p:cNvPr>
          <p:cNvSpPr/>
          <p:nvPr/>
        </p:nvSpPr>
        <p:spPr bwMode="auto">
          <a:xfrm>
            <a:off x="9877349" y="4460548"/>
            <a:ext cx="936104" cy="792088"/>
          </a:xfrm>
          <a:prstGeom prst="triangle">
            <a:avLst>
              <a:gd name="adj" fmla="val 1811"/>
            </a:avLst>
          </a:prstGeom>
          <a:solidFill>
            <a:srgbClr val="C6CDD1">
              <a:alpha val="31765"/>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a:ln>
                <a:noFill/>
              </a:ln>
              <a:solidFill>
                <a:schemeClr val="tx1"/>
              </a:solidFill>
              <a:effectLst/>
              <a:latin typeface="Arial" charset="0"/>
              <a:ea typeface="ＭＳ Ｐゴシック" charset="0"/>
            </a:endParaRPr>
          </a:p>
        </p:txBody>
      </p:sp>
      <p:sp>
        <p:nvSpPr>
          <p:cNvPr id="11" name="Right Triangle 10">
            <a:extLst>
              <a:ext uri="{FF2B5EF4-FFF2-40B4-BE49-F238E27FC236}">
                <a16:creationId xmlns:a16="http://schemas.microsoft.com/office/drawing/2014/main" xmlns="" id="{D9CA7348-9CB5-4340-8448-06D105EF8649}"/>
              </a:ext>
            </a:extLst>
          </p:cNvPr>
          <p:cNvSpPr/>
          <p:nvPr/>
        </p:nvSpPr>
        <p:spPr bwMode="auto">
          <a:xfrm>
            <a:off x="7605897" y="2084284"/>
            <a:ext cx="255228" cy="288032"/>
          </a:xfrm>
          <a:prstGeom prst="rtTriangle">
            <a:avLst/>
          </a:prstGeom>
          <a:solidFill>
            <a:srgbClr val="C6CDD1">
              <a:alpha val="35686"/>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a:ln>
                <a:noFill/>
              </a:ln>
              <a:solidFill>
                <a:schemeClr val="tx1"/>
              </a:solidFill>
              <a:effectLst/>
              <a:latin typeface="Arial" charset="0"/>
              <a:ea typeface="ＭＳ Ｐゴシック" charset="0"/>
            </a:endParaRPr>
          </a:p>
        </p:txBody>
      </p:sp>
      <p:sp>
        <p:nvSpPr>
          <p:cNvPr id="12" name="Rectangle 11">
            <a:extLst>
              <a:ext uri="{FF2B5EF4-FFF2-40B4-BE49-F238E27FC236}">
                <a16:creationId xmlns:a16="http://schemas.microsoft.com/office/drawing/2014/main" xmlns="" id="{D24AAFF5-14A9-994A-91A0-D9E1760C07BD}"/>
              </a:ext>
            </a:extLst>
          </p:cNvPr>
          <p:cNvSpPr/>
          <p:nvPr/>
        </p:nvSpPr>
        <p:spPr bwMode="auto">
          <a:xfrm>
            <a:off x="7012395" y="2084284"/>
            <a:ext cx="608868" cy="288032"/>
          </a:xfrm>
          <a:prstGeom prst="rect">
            <a:avLst/>
          </a:prstGeom>
          <a:solidFill>
            <a:srgbClr val="C6CDD1">
              <a:alpha val="28235"/>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a:ln>
                <a:noFill/>
              </a:ln>
              <a:solidFill>
                <a:schemeClr val="tx1"/>
              </a:solidFill>
              <a:effectLst/>
              <a:latin typeface="Arial" charset="0"/>
              <a:ea typeface="ＭＳ Ｐゴシック" charset="0"/>
            </a:endParaRPr>
          </a:p>
        </p:txBody>
      </p:sp>
      <p:cxnSp>
        <p:nvCxnSpPr>
          <p:cNvPr id="14" name="Straight Connector 13">
            <a:extLst>
              <a:ext uri="{FF2B5EF4-FFF2-40B4-BE49-F238E27FC236}">
                <a16:creationId xmlns:a16="http://schemas.microsoft.com/office/drawing/2014/main" xmlns="" id="{585AEA17-1B0E-F443-ACC9-E421829D84C1}"/>
              </a:ext>
            </a:extLst>
          </p:cNvPr>
          <p:cNvCxnSpPr/>
          <p:nvPr/>
        </p:nvCxnSpPr>
        <p:spPr bwMode="auto">
          <a:xfrm flipV="1">
            <a:off x="7069037" y="2084284"/>
            <a:ext cx="3096344" cy="3168352"/>
          </a:xfrm>
          <a:prstGeom prst="line">
            <a:avLst/>
          </a:prstGeom>
          <a:solidFill>
            <a:srgbClr val="00B8FF"/>
          </a:solidFill>
          <a:ln w="19050" cap="flat" cmpd="sng" algn="ctr">
            <a:solidFill>
              <a:schemeClr val="tx1"/>
            </a:solidFill>
            <a:prstDash val="dash"/>
            <a:round/>
            <a:headEnd type="none" w="med" len="med"/>
            <a:tailEnd type="none" w="med" len="med"/>
          </a:ln>
          <a:effectLst/>
        </p:spPr>
      </p:cxnSp>
      <p:sp>
        <p:nvSpPr>
          <p:cNvPr id="16" name="Diagonal Stripe 15">
            <a:extLst>
              <a:ext uri="{FF2B5EF4-FFF2-40B4-BE49-F238E27FC236}">
                <a16:creationId xmlns:a16="http://schemas.microsoft.com/office/drawing/2014/main" xmlns="" id="{D5EAEA2A-60F7-C347-93A6-39BFEFA55683}"/>
              </a:ext>
            </a:extLst>
          </p:cNvPr>
          <p:cNvSpPr/>
          <p:nvPr/>
        </p:nvSpPr>
        <p:spPr bwMode="auto">
          <a:xfrm>
            <a:off x="7012395" y="2084284"/>
            <a:ext cx="3152986" cy="3168352"/>
          </a:xfrm>
          <a:prstGeom prst="diagStripe">
            <a:avLst>
              <a:gd name="adj" fmla="val 72575"/>
            </a:avLst>
          </a:prstGeom>
          <a:solidFill>
            <a:srgbClr val="C6CDD1">
              <a:alpha val="33333"/>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a:ln>
                <a:noFill/>
              </a:ln>
              <a:solidFill>
                <a:schemeClr val="tx1"/>
              </a:solidFill>
              <a:effectLst/>
              <a:latin typeface="Arial" charset="0"/>
              <a:ea typeface="ＭＳ Ｐゴシック" charset="0"/>
            </a:endParaRPr>
          </a:p>
        </p:txBody>
      </p:sp>
      <p:sp>
        <p:nvSpPr>
          <p:cNvPr id="22" name="TextBox 1">
            <a:extLst>
              <a:ext uri="{FF2B5EF4-FFF2-40B4-BE49-F238E27FC236}">
                <a16:creationId xmlns:a16="http://schemas.microsoft.com/office/drawing/2014/main" xmlns="" id="{553E8602-37BF-4041-A25D-C2419E3B2D86}"/>
              </a:ext>
            </a:extLst>
          </p:cNvPr>
          <p:cNvSpPr txBox="1">
            <a:spLocks noChangeArrowheads="1"/>
          </p:cNvSpPr>
          <p:nvPr/>
        </p:nvSpPr>
        <p:spPr bwMode="auto">
          <a:xfrm>
            <a:off x="2194793" y="4802"/>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More than One Inequality</a:t>
            </a:r>
          </a:p>
        </p:txBody>
      </p:sp>
      <p:sp>
        <p:nvSpPr>
          <p:cNvPr id="17" name="TextBox 16">
            <a:extLst>
              <a:ext uri="{FF2B5EF4-FFF2-40B4-BE49-F238E27FC236}">
                <a16:creationId xmlns:a16="http://schemas.microsoft.com/office/drawing/2014/main" xmlns="" id="{BB422073-B1F8-9F42-91D8-049FA6B1EFD1}"/>
              </a:ext>
            </a:extLst>
          </p:cNvPr>
          <p:cNvSpPr txBox="1"/>
          <p:nvPr/>
        </p:nvSpPr>
        <p:spPr>
          <a:xfrm>
            <a:off x="2439589" y="714899"/>
            <a:ext cx="9477870" cy="830997"/>
          </a:xfrm>
          <a:prstGeom prst="rect">
            <a:avLst/>
          </a:prstGeom>
          <a:noFill/>
        </p:spPr>
        <p:txBody>
          <a:bodyPr wrap="square" rtlCol="0">
            <a:spAutoFit/>
          </a:bodyPr>
          <a:lstStyle/>
          <a:p>
            <a:pPr algn="ctr"/>
            <a:r>
              <a:rPr lang="en-US" sz="2400" dirty="0"/>
              <a:t>Let  </a:t>
            </a:r>
            <a:r>
              <a:rPr lang="en-US" sz="2400" i="1" dirty="0">
                <a:latin typeface="Times" pitchFamily="2" charset="0"/>
              </a:rPr>
              <a:t>x </a:t>
            </a:r>
            <a:r>
              <a:rPr lang="en-US" sz="2400" dirty="0"/>
              <a:t>= number employed at the lower rate of pay</a:t>
            </a:r>
          </a:p>
          <a:p>
            <a:pPr algn="ctr"/>
            <a:r>
              <a:rPr lang="en-US" sz="2400" dirty="0"/>
              <a:t>and  </a:t>
            </a:r>
            <a:r>
              <a:rPr lang="en-US" sz="2400" i="1" dirty="0">
                <a:latin typeface="Times" pitchFamily="2" charset="0"/>
              </a:rPr>
              <a:t>y</a:t>
            </a:r>
            <a:r>
              <a:rPr lang="en-US" sz="2400" dirty="0"/>
              <a:t> = number employed at the higher rate of pay</a:t>
            </a:r>
          </a:p>
        </p:txBody>
      </p:sp>
      <p:sp>
        <p:nvSpPr>
          <p:cNvPr id="18" name="TextBox 17">
            <a:extLst>
              <a:ext uri="{FF2B5EF4-FFF2-40B4-BE49-F238E27FC236}">
                <a16:creationId xmlns:a16="http://schemas.microsoft.com/office/drawing/2014/main" xmlns="" id="{395F506A-A018-CF46-A9E9-BA802EAE2048}"/>
              </a:ext>
            </a:extLst>
          </p:cNvPr>
          <p:cNvSpPr txBox="1"/>
          <p:nvPr/>
        </p:nvSpPr>
        <p:spPr>
          <a:xfrm>
            <a:off x="2244033" y="1649048"/>
            <a:ext cx="4284394" cy="1569660"/>
          </a:xfrm>
          <a:prstGeom prst="rect">
            <a:avLst/>
          </a:prstGeom>
          <a:noFill/>
        </p:spPr>
        <p:txBody>
          <a:bodyPr wrap="square" rtlCol="0">
            <a:spAutoFit/>
          </a:bodyPr>
          <a:lstStyle/>
          <a:p>
            <a:r>
              <a:rPr lang="en-US" sz="2400" dirty="0">
                <a:solidFill>
                  <a:srgbClr val="FF0000"/>
                </a:solidFill>
              </a:rPr>
              <a:t>Maximum number employed is 10 so    </a:t>
            </a:r>
            <a:r>
              <a:rPr lang="en-US" sz="2400" i="1" dirty="0">
                <a:solidFill>
                  <a:srgbClr val="FF0000"/>
                </a:solidFill>
                <a:latin typeface="Times" pitchFamily="2" charset="0"/>
              </a:rPr>
              <a:t>x</a:t>
            </a:r>
            <a:r>
              <a:rPr lang="en-US" sz="2400" dirty="0">
                <a:solidFill>
                  <a:srgbClr val="FF0000"/>
                </a:solidFill>
              </a:rPr>
              <a:t> + </a:t>
            </a:r>
            <a:r>
              <a:rPr lang="en-US" sz="2400" i="1" dirty="0">
                <a:solidFill>
                  <a:srgbClr val="FF0000"/>
                </a:solidFill>
                <a:latin typeface="Times" pitchFamily="2" charset="0"/>
              </a:rPr>
              <a:t>y</a:t>
            </a:r>
            <a:r>
              <a:rPr lang="en-US" sz="2400" dirty="0">
                <a:solidFill>
                  <a:srgbClr val="FF0000"/>
                </a:solidFill>
              </a:rPr>
              <a:t> ≤ 10</a:t>
            </a:r>
          </a:p>
          <a:p>
            <a:r>
              <a:rPr lang="en-US" sz="2400" dirty="0">
                <a:solidFill>
                  <a:srgbClr val="FF0000"/>
                </a:solidFill>
              </a:rPr>
              <a:t>See diagram, noting that we shade out the side not wanted </a:t>
            </a:r>
          </a:p>
        </p:txBody>
      </p:sp>
      <p:sp>
        <p:nvSpPr>
          <p:cNvPr id="19" name="TextBox 18">
            <a:extLst>
              <a:ext uri="{FF2B5EF4-FFF2-40B4-BE49-F238E27FC236}">
                <a16:creationId xmlns:a16="http://schemas.microsoft.com/office/drawing/2014/main" xmlns="" id="{C455904C-D00B-A140-9120-21EC5D245EA4}"/>
              </a:ext>
            </a:extLst>
          </p:cNvPr>
          <p:cNvSpPr txBox="1"/>
          <p:nvPr/>
        </p:nvSpPr>
        <p:spPr>
          <a:xfrm>
            <a:off x="2318401" y="3330542"/>
            <a:ext cx="3460958" cy="1200329"/>
          </a:xfrm>
          <a:prstGeom prst="rect">
            <a:avLst/>
          </a:prstGeom>
          <a:noFill/>
        </p:spPr>
        <p:txBody>
          <a:bodyPr wrap="square" rtlCol="0">
            <a:spAutoFit/>
          </a:bodyPr>
          <a:lstStyle/>
          <a:p>
            <a:r>
              <a:rPr lang="en-US" sz="2400" dirty="0">
                <a:solidFill>
                  <a:srgbClr val="FF0000"/>
                </a:solidFill>
              </a:rPr>
              <a:t>More people employed at lower rate so   </a:t>
            </a:r>
            <a:r>
              <a:rPr lang="en-US" sz="2400" i="1" dirty="0">
                <a:solidFill>
                  <a:srgbClr val="FF0000"/>
                </a:solidFill>
                <a:latin typeface="Times" pitchFamily="2" charset="0"/>
              </a:rPr>
              <a:t>x</a:t>
            </a:r>
            <a:r>
              <a:rPr lang="en-US" sz="2400" i="1" dirty="0">
                <a:solidFill>
                  <a:srgbClr val="FF0000"/>
                </a:solidFill>
              </a:rPr>
              <a:t> </a:t>
            </a:r>
            <a:r>
              <a:rPr lang="en-US" sz="2400" dirty="0">
                <a:solidFill>
                  <a:srgbClr val="FF0000"/>
                </a:solidFill>
              </a:rPr>
              <a:t>&gt; </a:t>
            </a:r>
            <a:r>
              <a:rPr lang="en-US" sz="2400" i="1" dirty="0">
                <a:solidFill>
                  <a:srgbClr val="FF0000"/>
                </a:solidFill>
                <a:latin typeface="Times" pitchFamily="2" charset="0"/>
              </a:rPr>
              <a:t>y</a:t>
            </a:r>
          </a:p>
          <a:p>
            <a:r>
              <a:rPr lang="en-US" sz="2400" i="1" dirty="0">
                <a:solidFill>
                  <a:srgbClr val="FF0000"/>
                </a:solidFill>
                <a:latin typeface="Times" pitchFamily="2" charset="0"/>
              </a:rPr>
              <a:t>            </a:t>
            </a:r>
            <a:r>
              <a:rPr lang="en-US" sz="2400" dirty="0">
                <a:solidFill>
                  <a:srgbClr val="FF0000"/>
                </a:solidFill>
                <a:latin typeface="+mj-lt"/>
              </a:rPr>
              <a:t>See diagram</a:t>
            </a:r>
            <a:endParaRPr lang="en-US" sz="2400" i="1" dirty="0">
              <a:solidFill>
                <a:srgbClr val="FF0000"/>
              </a:solidFill>
              <a:latin typeface="Times" pitchFamily="2" charset="0"/>
            </a:endParaRPr>
          </a:p>
        </p:txBody>
      </p:sp>
      <p:sp>
        <p:nvSpPr>
          <p:cNvPr id="20" name="TextBox 19">
            <a:extLst>
              <a:ext uri="{FF2B5EF4-FFF2-40B4-BE49-F238E27FC236}">
                <a16:creationId xmlns:a16="http://schemas.microsoft.com/office/drawing/2014/main" xmlns="" id="{9118C5A7-E342-834D-AB1A-73052ED1212F}"/>
              </a:ext>
            </a:extLst>
          </p:cNvPr>
          <p:cNvSpPr txBox="1"/>
          <p:nvPr/>
        </p:nvSpPr>
        <p:spPr>
          <a:xfrm>
            <a:off x="2165872" y="4677838"/>
            <a:ext cx="4405262" cy="1200329"/>
          </a:xfrm>
          <a:prstGeom prst="rect">
            <a:avLst/>
          </a:prstGeom>
          <a:noFill/>
        </p:spPr>
        <p:txBody>
          <a:bodyPr wrap="square" rtlCol="0">
            <a:spAutoFit/>
          </a:bodyPr>
          <a:lstStyle/>
          <a:p>
            <a:r>
              <a:rPr lang="en-US" sz="2400" dirty="0">
                <a:solidFill>
                  <a:srgbClr val="FF0000"/>
                </a:solidFill>
              </a:rPr>
              <a:t>As </a:t>
            </a:r>
            <a:r>
              <a:rPr lang="en-US" sz="2400" i="1" dirty="0">
                <a:solidFill>
                  <a:srgbClr val="FF0000"/>
                </a:solidFill>
                <a:latin typeface="Times" pitchFamily="2" charset="0"/>
              </a:rPr>
              <a:t>x </a:t>
            </a:r>
            <a:r>
              <a:rPr lang="en-US" sz="2400" dirty="0">
                <a:solidFill>
                  <a:srgbClr val="FF0000"/>
                </a:solidFill>
              </a:rPr>
              <a:t>and </a:t>
            </a:r>
            <a:r>
              <a:rPr lang="en-US" sz="2400" i="1" dirty="0">
                <a:solidFill>
                  <a:srgbClr val="FF0000"/>
                </a:solidFill>
                <a:latin typeface="Times" pitchFamily="2" charset="0"/>
              </a:rPr>
              <a:t>y</a:t>
            </a:r>
            <a:r>
              <a:rPr lang="en-US" sz="2400" dirty="0">
                <a:solidFill>
                  <a:srgbClr val="FF0000"/>
                </a:solidFill>
              </a:rPr>
              <a:t> must be positive,     </a:t>
            </a:r>
          </a:p>
          <a:p>
            <a:r>
              <a:rPr lang="en-US" sz="2400" dirty="0">
                <a:solidFill>
                  <a:srgbClr val="FF0000"/>
                </a:solidFill>
              </a:rPr>
              <a:t>          </a:t>
            </a:r>
            <a:r>
              <a:rPr lang="en-US" sz="2400" i="1" dirty="0">
                <a:solidFill>
                  <a:srgbClr val="FF0000"/>
                </a:solidFill>
                <a:latin typeface="Times" pitchFamily="2" charset="0"/>
              </a:rPr>
              <a:t>x</a:t>
            </a:r>
            <a:r>
              <a:rPr lang="en-US" sz="2400" dirty="0">
                <a:solidFill>
                  <a:srgbClr val="FF0000"/>
                </a:solidFill>
              </a:rPr>
              <a:t> ≥ 0 and </a:t>
            </a:r>
            <a:r>
              <a:rPr lang="en-US" sz="2400" i="1" dirty="0">
                <a:solidFill>
                  <a:srgbClr val="FF0000"/>
                </a:solidFill>
                <a:latin typeface="Times" pitchFamily="2" charset="0"/>
              </a:rPr>
              <a:t>y</a:t>
            </a:r>
            <a:r>
              <a:rPr lang="en-US" sz="2400" dirty="0">
                <a:solidFill>
                  <a:srgbClr val="FF0000"/>
                </a:solidFill>
              </a:rPr>
              <a:t> ≥ 0</a:t>
            </a:r>
          </a:p>
          <a:p>
            <a:r>
              <a:rPr lang="en-US" sz="2400" dirty="0">
                <a:solidFill>
                  <a:srgbClr val="FF0000"/>
                </a:solidFill>
              </a:rPr>
              <a:t>            See diagram</a:t>
            </a:r>
          </a:p>
        </p:txBody>
      </p:sp>
      <p:sp>
        <p:nvSpPr>
          <p:cNvPr id="5" name="TextBox 4">
            <a:extLst>
              <a:ext uri="{FF2B5EF4-FFF2-40B4-BE49-F238E27FC236}">
                <a16:creationId xmlns:a16="http://schemas.microsoft.com/office/drawing/2014/main" xmlns="" id="{E7028BA0-A0E6-8E4C-BFD0-1442F64600F9}"/>
              </a:ext>
            </a:extLst>
          </p:cNvPr>
          <p:cNvSpPr txBox="1"/>
          <p:nvPr/>
        </p:nvSpPr>
        <p:spPr>
          <a:xfrm>
            <a:off x="2194793" y="5963732"/>
            <a:ext cx="4226841" cy="830997"/>
          </a:xfrm>
          <a:prstGeom prst="rect">
            <a:avLst/>
          </a:prstGeom>
          <a:noFill/>
        </p:spPr>
        <p:txBody>
          <a:bodyPr wrap="square" rtlCol="0">
            <a:spAutoFit/>
          </a:bodyPr>
          <a:lstStyle/>
          <a:p>
            <a:r>
              <a:rPr lang="en-US" sz="2400" dirty="0">
                <a:solidFill>
                  <a:srgbClr val="FF0000"/>
                </a:solidFill>
              </a:rPr>
              <a:t>The feasible region is the lower RED triangle as shown.</a:t>
            </a:r>
          </a:p>
        </p:txBody>
      </p:sp>
      <p:sp>
        <p:nvSpPr>
          <p:cNvPr id="6" name="Triangle 5">
            <a:extLst>
              <a:ext uri="{FF2B5EF4-FFF2-40B4-BE49-F238E27FC236}">
                <a16:creationId xmlns:a16="http://schemas.microsoft.com/office/drawing/2014/main" xmlns="" id="{E6ADF7C6-0FA0-F646-99B9-D1415C8B1B3E}"/>
              </a:ext>
            </a:extLst>
          </p:cNvPr>
          <p:cNvSpPr/>
          <p:nvPr/>
        </p:nvSpPr>
        <p:spPr bwMode="auto">
          <a:xfrm>
            <a:off x="7069037" y="3812476"/>
            <a:ext cx="2833326" cy="1440160"/>
          </a:xfrm>
          <a:prstGeom prst="triangle">
            <a:avLst/>
          </a:prstGeom>
          <a:solidFill>
            <a:srgbClr val="FF0000">
              <a:alpha val="25882"/>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a:ln>
                <a:noFill/>
              </a:ln>
              <a:solidFill>
                <a:schemeClr val="tx1"/>
              </a:solidFill>
              <a:effectLst/>
              <a:latin typeface="Arial" charset="0"/>
              <a:ea typeface="ＭＳ Ｐゴシック" charset="0"/>
            </a:endParaRPr>
          </a:p>
        </p:txBody>
      </p:sp>
      <p:sp>
        <p:nvSpPr>
          <p:cNvPr id="8" name="TextBox 7">
            <a:extLst>
              <a:ext uri="{FF2B5EF4-FFF2-40B4-BE49-F238E27FC236}">
                <a16:creationId xmlns:a16="http://schemas.microsoft.com/office/drawing/2014/main" xmlns="" id="{1CE42EB2-3FBD-4C4E-9EBB-C39950EDDA3E}"/>
              </a:ext>
            </a:extLst>
          </p:cNvPr>
          <p:cNvSpPr txBox="1"/>
          <p:nvPr/>
        </p:nvSpPr>
        <p:spPr>
          <a:xfrm>
            <a:off x="6495244" y="6022201"/>
            <a:ext cx="5422215" cy="830997"/>
          </a:xfrm>
          <a:prstGeom prst="rect">
            <a:avLst/>
          </a:prstGeom>
          <a:noFill/>
        </p:spPr>
        <p:txBody>
          <a:bodyPr wrap="square" rtlCol="0">
            <a:spAutoFit/>
          </a:bodyPr>
          <a:lstStyle/>
          <a:p>
            <a:r>
              <a:rPr lang="en-US" sz="2400" dirty="0">
                <a:solidFill>
                  <a:srgbClr val="FF0000"/>
                </a:solidFill>
              </a:rPr>
              <a:t>Only integer solutions are possible and these are marked with RED dots</a:t>
            </a:r>
          </a:p>
        </p:txBody>
      </p:sp>
      <p:sp>
        <p:nvSpPr>
          <p:cNvPr id="13" name="Oval 12">
            <a:extLst>
              <a:ext uri="{FF2B5EF4-FFF2-40B4-BE49-F238E27FC236}">
                <a16:creationId xmlns:a16="http://schemas.microsoft.com/office/drawing/2014/main" xmlns="" id="{82ED3123-0D50-A04D-9D2A-E31A131ACC1A}"/>
              </a:ext>
            </a:extLst>
          </p:cNvPr>
          <p:cNvSpPr/>
          <p:nvPr/>
        </p:nvSpPr>
        <p:spPr bwMode="auto">
          <a:xfrm>
            <a:off x="8722661" y="4063535"/>
            <a:ext cx="72008" cy="65950"/>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a:ln>
                <a:noFill/>
              </a:ln>
              <a:solidFill>
                <a:schemeClr val="tx1"/>
              </a:solidFill>
              <a:effectLst/>
              <a:latin typeface="Arial" charset="0"/>
              <a:ea typeface="ＭＳ Ｐゴシック" charset="0"/>
            </a:endParaRPr>
          </a:p>
        </p:txBody>
      </p:sp>
      <p:sp>
        <p:nvSpPr>
          <p:cNvPr id="25" name="Oval 24">
            <a:extLst>
              <a:ext uri="{FF2B5EF4-FFF2-40B4-BE49-F238E27FC236}">
                <a16:creationId xmlns:a16="http://schemas.microsoft.com/office/drawing/2014/main" xmlns="" id="{C3D10190-37ED-D940-AE86-16B405E1238F}"/>
              </a:ext>
            </a:extLst>
          </p:cNvPr>
          <p:cNvSpPr/>
          <p:nvPr/>
        </p:nvSpPr>
        <p:spPr bwMode="auto">
          <a:xfrm>
            <a:off x="9024243" y="4368983"/>
            <a:ext cx="72008" cy="65950"/>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a:ln>
                <a:noFill/>
              </a:ln>
              <a:solidFill>
                <a:schemeClr val="tx1"/>
              </a:solidFill>
              <a:effectLst/>
              <a:latin typeface="Arial" charset="0"/>
              <a:ea typeface="ＭＳ Ｐゴシック" charset="0"/>
            </a:endParaRPr>
          </a:p>
        </p:txBody>
      </p:sp>
      <p:sp>
        <p:nvSpPr>
          <p:cNvPr id="26" name="Oval 25">
            <a:extLst>
              <a:ext uri="{FF2B5EF4-FFF2-40B4-BE49-F238E27FC236}">
                <a16:creationId xmlns:a16="http://schemas.microsoft.com/office/drawing/2014/main" xmlns="" id="{F30B9938-4DA2-CC4A-8F81-8B9718056C5A}"/>
              </a:ext>
            </a:extLst>
          </p:cNvPr>
          <p:cNvSpPr/>
          <p:nvPr/>
        </p:nvSpPr>
        <p:spPr bwMode="auto">
          <a:xfrm>
            <a:off x="9307587" y="4644863"/>
            <a:ext cx="72008" cy="65950"/>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a:ln>
                <a:noFill/>
              </a:ln>
              <a:solidFill>
                <a:schemeClr val="tx1"/>
              </a:solidFill>
              <a:effectLst/>
              <a:latin typeface="Arial" charset="0"/>
              <a:ea typeface="ＭＳ Ｐゴシック" charset="0"/>
            </a:endParaRPr>
          </a:p>
        </p:txBody>
      </p:sp>
      <p:sp>
        <p:nvSpPr>
          <p:cNvPr id="27" name="Oval 26">
            <a:extLst>
              <a:ext uri="{FF2B5EF4-FFF2-40B4-BE49-F238E27FC236}">
                <a16:creationId xmlns:a16="http://schemas.microsoft.com/office/drawing/2014/main" xmlns="" id="{F66E819A-4A0E-F24C-95CD-20F3CEB64888}"/>
              </a:ext>
            </a:extLst>
          </p:cNvPr>
          <p:cNvSpPr/>
          <p:nvPr/>
        </p:nvSpPr>
        <p:spPr bwMode="auto">
          <a:xfrm>
            <a:off x="9589317" y="4947088"/>
            <a:ext cx="72008" cy="65950"/>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a:ln>
                <a:noFill/>
              </a:ln>
              <a:solidFill>
                <a:schemeClr val="tx1"/>
              </a:solidFill>
              <a:effectLst/>
              <a:latin typeface="Arial" charset="0"/>
              <a:ea typeface="ＭＳ Ｐゴシック" charset="0"/>
            </a:endParaRPr>
          </a:p>
        </p:txBody>
      </p:sp>
      <p:sp>
        <p:nvSpPr>
          <p:cNvPr id="28" name="Oval 27">
            <a:extLst>
              <a:ext uri="{FF2B5EF4-FFF2-40B4-BE49-F238E27FC236}">
                <a16:creationId xmlns:a16="http://schemas.microsoft.com/office/drawing/2014/main" xmlns="" id="{5BFA4449-EB2B-B440-8F72-134DA9A65F18}"/>
              </a:ext>
            </a:extLst>
          </p:cNvPr>
          <p:cNvSpPr/>
          <p:nvPr/>
        </p:nvSpPr>
        <p:spPr bwMode="auto">
          <a:xfrm>
            <a:off x="9868921" y="5203827"/>
            <a:ext cx="72008" cy="65950"/>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a:ln>
                <a:noFill/>
              </a:ln>
              <a:solidFill>
                <a:schemeClr val="tx1"/>
              </a:solidFill>
              <a:effectLst/>
              <a:latin typeface="Arial" charset="0"/>
              <a:ea typeface="ＭＳ Ｐゴシック" charset="0"/>
            </a:endParaRPr>
          </a:p>
        </p:txBody>
      </p:sp>
      <p:sp>
        <p:nvSpPr>
          <p:cNvPr id="29" name="Oval 28">
            <a:extLst>
              <a:ext uri="{FF2B5EF4-FFF2-40B4-BE49-F238E27FC236}">
                <a16:creationId xmlns:a16="http://schemas.microsoft.com/office/drawing/2014/main" xmlns="" id="{23F16901-2C33-F84D-AEAB-EE6CE7D46C6D}"/>
              </a:ext>
            </a:extLst>
          </p:cNvPr>
          <p:cNvSpPr/>
          <p:nvPr/>
        </p:nvSpPr>
        <p:spPr bwMode="auto">
          <a:xfrm>
            <a:off x="8736211" y="4365104"/>
            <a:ext cx="72008" cy="65950"/>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a:ln>
                <a:noFill/>
              </a:ln>
              <a:solidFill>
                <a:schemeClr val="tx1"/>
              </a:solidFill>
              <a:effectLst/>
              <a:latin typeface="Arial" charset="0"/>
              <a:ea typeface="ＭＳ Ｐゴシック" charset="0"/>
            </a:endParaRPr>
          </a:p>
        </p:txBody>
      </p:sp>
      <p:sp>
        <p:nvSpPr>
          <p:cNvPr id="30" name="Oval 29">
            <a:extLst>
              <a:ext uri="{FF2B5EF4-FFF2-40B4-BE49-F238E27FC236}">
                <a16:creationId xmlns:a16="http://schemas.microsoft.com/office/drawing/2014/main" xmlns="" id="{49F37D72-8724-D84A-A6A4-FBAF051BC8BA}"/>
              </a:ext>
            </a:extLst>
          </p:cNvPr>
          <p:cNvSpPr/>
          <p:nvPr/>
        </p:nvSpPr>
        <p:spPr bwMode="auto">
          <a:xfrm>
            <a:off x="8722661" y="4653136"/>
            <a:ext cx="72008" cy="65950"/>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a:ln>
                <a:noFill/>
              </a:ln>
              <a:solidFill>
                <a:schemeClr val="tx1"/>
              </a:solidFill>
              <a:effectLst/>
              <a:latin typeface="Arial" charset="0"/>
              <a:ea typeface="ＭＳ Ｐゴシック" charset="0"/>
            </a:endParaRPr>
          </a:p>
        </p:txBody>
      </p:sp>
      <p:sp>
        <p:nvSpPr>
          <p:cNvPr id="31" name="Oval 30">
            <a:extLst>
              <a:ext uri="{FF2B5EF4-FFF2-40B4-BE49-F238E27FC236}">
                <a16:creationId xmlns:a16="http://schemas.microsoft.com/office/drawing/2014/main" xmlns="" id="{3F2FFD43-7E42-8347-8E32-EF224FB2FCA1}"/>
              </a:ext>
            </a:extLst>
          </p:cNvPr>
          <p:cNvSpPr/>
          <p:nvPr/>
        </p:nvSpPr>
        <p:spPr bwMode="auto">
          <a:xfrm>
            <a:off x="9015124" y="4648479"/>
            <a:ext cx="72008" cy="65950"/>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a:ln>
                <a:noFill/>
              </a:ln>
              <a:solidFill>
                <a:schemeClr val="tx1"/>
              </a:solidFill>
              <a:effectLst/>
              <a:latin typeface="Arial" charset="0"/>
              <a:ea typeface="ＭＳ Ｐゴシック" charset="0"/>
            </a:endParaRPr>
          </a:p>
        </p:txBody>
      </p:sp>
      <p:sp>
        <p:nvSpPr>
          <p:cNvPr id="33" name="Oval 32">
            <a:extLst>
              <a:ext uri="{FF2B5EF4-FFF2-40B4-BE49-F238E27FC236}">
                <a16:creationId xmlns:a16="http://schemas.microsoft.com/office/drawing/2014/main" xmlns="" id="{3914F89C-27EC-2142-9E8A-F052DF81CC23}"/>
              </a:ext>
            </a:extLst>
          </p:cNvPr>
          <p:cNvSpPr/>
          <p:nvPr/>
        </p:nvSpPr>
        <p:spPr bwMode="auto">
          <a:xfrm>
            <a:off x="8722661" y="4932151"/>
            <a:ext cx="72008" cy="65950"/>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a:ln>
                <a:noFill/>
              </a:ln>
              <a:solidFill>
                <a:schemeClr val="tx1"/>
              </a:solidFill>
              <a:effectLst/>
              <a:latin typeface="Arial" charset="0"/>
              <a:ea typeface="ＭＳ Ｐゴシック" charset="0"/>
            </a:endParaRPr>
          </a:p>
        </p:txBody>
      </p:sp>
      <p:sp>
        <p:nvSpPr>
          <p:cNvPr id="34" name="Oval 33">
            <a:extLst>
              <a:ext uri="{FF2B5EF4-FFF2-40B4-BE49-F238E27FC236}">
                <a16:creationId xmlns:a16="http://schemas.microsoft.com/office/drawing/2014/main" xmlns="" id="{7FBBB62B-EC6B-4241-8A7E-AB4519F5EA91}"/>
              </a:ext>
            </a:extLst>
          </p:cNvPr>
          <p:cNvSpPr/>
          <p:nvPr/>
        </p:nvSpPr>
        <p:spPr bwMode="auto">
          <a:xfrm>
            <a:off x="9018621" y="4932151"/>
            <a:ext cx="72008" cy="65950"/>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a:ln>
                <a:noFill/>
              </a:ln>
              <a:solidFill>
                <a:schemeClr val="tx1"/>
              </a:solidFill>
              <a:effectLst/>
              <a:latin typeface="Arial" charset="0"/>
              <a:ea typeface="ＭＳ Ｐゴシック" charset="0"/>
            </a:endParaRPr>
          </a:p>
        </p:txBody>
      </p:sp>
      <p:sp>
        <p:nvSpPr>
          <p:cNvPr id="37" name="Oval 36">
            <a:extLst>
              <a:ext uri="{FF2B5EF4-FFF2-40B4-BE49-F238E27FC236}">
                <a16:creationId xmlns:a16="http://schemas.microsoft.com/office/drawing/2014/main" xmlns="" id="{43EB7D02-BCBE-6248-A222-780F69D03D48}"/>
              </a:ext>
            </a:extLst>
          </p:cNvPr>
          <p:cNvSpPr/>
          <p:nvPr/>
        </p:nvSpPr>
        <p:spPr bwMode="auto">
          <a:xfrm>
            <a:off x="9289956" y="4925072"/>
            <a:ext cx="72008" cy="65950"/>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a:ln>
                <a:noFill/>
              </a:ln>
              <a:solidFill>
                <a:schemeClr val="tx1"/>
              </a:solidFill>
              <a:effectLst/>
              <a:latin typeface="Arial" charset="0"/>
              <a:ea typeface="ＭＳ Ｐゴシック" charset="0"/>
            </a:endParaRPr>
          </a:p>
        </p:txBody>
      </p:sp>
      <p:sp>
        <p:nvSpPr>
          <p:cNvPr id="38" name="Oval 37">
            <a:extLst>
              <a:ext uri="{FF2B5EF4-FFF2-40B4-BE49-F238E27FC236}">
                <a16:creationId xmlns:a16="http://schemas.microsoft.com/office/drawing/2014/main" xmlns="" id="{FFEC23CC-0161-C14C-A152-17A7D6A43348}"/>
              </a:ext>
            </a:extLst>
          </p:cNvPr>
          <p:cNvSpPr/>
          <p:nvPr/>
        </p:nvSpPr>
        <p:spPr bwMode="auto">
          <a:xfrm>
            <a:off x="9580483" y="5211404"/>
            <a:ext cx="72008" cy="65950"/>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a:ln>
                <a:noFill/>
              </a:ln>
              <a:solidFill>
                <a:schemeClr val="tx1"/>
              </a:solidFill>
              <a:effectLst/>
              <a:latin typeface="Arial" charset="0"/>
              <a:ea typeface="ＭＳ Ｐゴシック" charset="0"/>
            </a:endParaRPr>
          </a:p>
        </p:txBody>
      </p:sp>
      <p:sp>
        <p:nvSpPr>
          <p:cNvPr id="39" name="Oval 38">
            <a:extLst>
              <a:ext uri="{FF2B5EF4-FFF2-40B4-BE49-F238E27FC236}">
                <a16:creationId xmlns:a16="http://schemas.microsoft.com/office/drawing/2014/main" xmlns="" id="{BF9BBCB8-37CF-A840-8B90-05390CDBFF59}"/>
              </a:ext>
            </a:extLst>
          </p:cNvPr>
          <p:cNvSpPr/>
          <p:nvPr/>
        </p:nvSpPr>
        <p:spPr bwMode="auto">
          <a:xfrm>
            <a:off x="9292451" y="5217045"/>
            <a:ext cx="72008" cy="65950"/>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a:ln>
                <a:noFill/>
              </a:ln>
              <a:solidFill>
                <a:schemeClr val="tx1"/>
              </a:solidFill>
              <a:effectLst/>
              <a:latin typeface="Arial" charset="0"/>
              <a:ea typeface="ＭＳ Ｐゴシック" charset="0"/>
            </a:endParaRPr>
          </a:p>
        </p:txBody>
      </p:sp>
      <p:sp>
        <p:nvSpPr>
          <p:cNvPr id="40" name="Oval 39">
            <a:extLst>
              <a:ext uri="{FF2B5EF4-FFF2-40B4-BE49-F238E27FC236}">
                <a16:creationId xmlns:a16="http://schemas.microsoft.com/office/drawing/2014/main" xmlns="" id="{0326BB61-8ECD-6341-9FAD-8E8BF91E55E0}"/>
              </a:ext>
            </a:extLst>
          </p:cNvPr>
          <p:cNvSpPr/>
          <p:nvPr/>
        </p:nvSpPr>
        <p:spPr bwMode="auto">
          <a:xfrm>
            <a:off x="9015124" y="5216431"/>
            <a:ext cx="72008" cy="65950"/>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a:ln>
                <a:noFill/>
              </a:ln>
              <a:solidFill>
                <a:schemeClr val="tx1"/>
              </a:solidFill>
              <a:effectLst/>
              <a:latin typeface="Arial" charset="0"/>
              <a:ea typeface="ＭＳ Ｐゴシック" charset="0"/>
            </a:endParaRPr>
          </a:p>
        </p:txBody>
      </p:sp>
      <p:sp>
        <p:nvSpPr>
          <p:cNvPr id="41" name="Oval 40">
            <a:extLst>
              <a:ext uri="{FF2B5EF4-FFF2-40B4-BE49-F238E27FC236}">
                <a16:creationId xmlns:a16="http://schemas.microsoft.com/office/drawing/2014/main" xmlns="" id="{DFEBD304-7143-B347-88E5-13C0663733D9}"/>
              </a:ext>
            </a:extLst>
          </p:cNvPr>
          <p:cNvSpPr/>
          <p:nvPr/>
        </p:nvSpPr>
        <p:spPr bwMode="auto">
          <a:xfrm>
            <a:off x="8722661" y="5217045"/>
            <a:ext cx="72008" cy="65950"/>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a:ln>
                <a:noFill/>
              </a:ln>
              <a:solidFill>
                <a:schemeClr val="tx1"/>
              </a:solidFill>
              <a:effectLst/>
              <a:latin typeface="Arial" charset="0"/>
              <a:ea typeface="ＭＳ Ｐゴシック" charset="0"/>
            </a:endParaRPr>
          </a:p>
        </p:txBody>
      </p:sp>
      <p:sp>
        <p:nvSpPr>
          <p:cNvPr id="42" name="Oval 41">
            <a:extLst>
              <a:ext uri="{FF2B5EF4-FFF2-40B4-BE49-F238E27FC236}">
                <a16:creationId xmlns:a16="http://schemas.microsoft.com/office/drawing/2014/main" xmlns="" id="{3714AE6F-0D05-C641-8336-A34253FD0415}"/>
              </a:ext>
            </a:extLst>
          </p:cNvPr>
          <p:cNvSpPr/>
          <p:nvPr/>
        </p:nvSpPr>
        <p:spPr bwMode="auto">
          <a:xfrm>
            <a:off x="8446548" y="4076786"/>
            <a:ext cx="72008" cy="65950"/>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a:ln>
                <a:noFill/>
              </a:ln>
              <a:solidFill>
                <a:schemeClr val="tx1"/>
              </a:solidFill>
              <a:effectLst/>
              <a:latin typeface="Arial" charset="0"/>
              <a:ea typeface="ＭＳ Ｐゴシック" charset="0"/>
            </a:endParaRPr>
          </a:p>
        </p:txBody>
      </p:sp>
      <p:sp>
        <p:nvSpPr>
          <p:cNvPr id="43" name="Oval 42">
            <a:extLst>
              <a:ext uri="{FF2B5EF4-FFF2-40B4-BE49-F238E27FC236}">
                <a16:creationId xmlns:a16="http://schemas.microsoft.com/office/drawing/2014/main" xmlns="" id="{EF36A7C6-14B7-5547-9F46-1B296CDD932C}"/>
              </a:ext>
            </a:extLst>
          </p:cNvPr>
          <p:cNvSpPr/>
          <p:nvPr/>
        </p:nvSpPr>
        <p:spPr bwMode="auto">
          <a:xfrm>
            <a:off x="8446548" y="4361186"/>
            <a:ext cx="72008" cy="65950"/>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a:ln>
                <a:noFill/>
              </a:ln>
              <a:solidFill>
                <a:schemeClr val="tx1"/>
              </a:solidFill>
              <a:effectLst/>
              <a:latin typeface="Arial" charset="0"/>
              <a:ea typeface="ＭＳ Ｐゴシック" charset="0"/>
            </a:endParaRPr>
          </a:p>
        </p:txBody>
      </p:sp>
      <p:sp>
        <p:nvSpPr>
          <p:cNvPr id="44" name="Oval 43">
            <a:extLst>
              <a:ext uri="{FF2B5EF4-FFF2-40B4-BE49-F238E27FC236}">
                <a16:creationId xmlns:a16="http://schemas.microsoft.com/office/drawing/2014/main" xmlns="" id="{8F47F738-092C-4E4A-8E73-83D6E12D34D8}"/>
              </a:ext>
            </a:extLst>
          </p:cNvPr>
          <p:cNvSpPr/>
          <p:nvPr/>
        </p:nvSpPr>
        <p:spPr bwMode="auto">
          <a:xfrm>
            <a:off x="8430198" y="4663699"/>
            <a:ext cx="72008" cy="65950"/>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a:ln>
                <a:noFill/>
              </a:ln>
              <a:solidFill>
                <a:schemeClr val="tx1"/>
              </a:solidFill>
              <a:effectLst/>
              <a:latin typeface="Arial" charset="0"/>
              <a:ea typeface="ＭＳ Ｐゴシック" charset="0"/>
            </a:endParaRPr>
          </a:p>
        </p:txBody>
      </p:sp>
      <p:sp>
        <p:nvSpPr>
          <p:cNvPr id="45" name="Oval 44">
            <a:extLst>
              <a:ext uri="{FF2B5EF4-FFF2-40B4-BE49-F238E27FC236}">
                <a16:creationId xmlns:a16="http://schemas.microsoft.com/office/drawing/2014/main" xmlns="" id="{3C06CFDB-EEBE-6E40-AA33-AEF4F4674FDC}"/>
              </a:ext>
            </a:extLst>
          </p:cNvPr>
          <p:cNvSpPr/>
          <p:nvPr/>
        </p:nvSpPr>
        <p:spPr bwMode="auto">
          <a:xfrm>
            <a:off x="8446548" y="4932151"/>
            <a:ext cx="72008" cy="65950"/>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a:ln>
                <a:noFill/>
              </a:ln>
              <a:solidFill>
                <a:schemeClr val="tx1"/>
              </a:solidFill>
              <a:effectLst/>
              <a:latin typeface="Arial" charset="0"/>
              <a:ea typeface="ＭＳ Ｐゴシック" charset="0"/>
            </a:endParaRPr>
          </a:p>
        </p:txBody>
      </p:sp>
      <p:sp>
        <p:nvSpPr>
          <p:cNvPr id="46" name="Oval 45">
            <a:extLst>
              <a:ext uri="{FF2B5EF4-FFF2-40B4-BE49-F238E27FC236}">
                <a16:creationId xmlns:a16="http://schemas.microsoft.com/office/drawing/2014/main" xmlns="" id="{9CE215E6-559F-CB41-8516-750794D402ED}"/>
              </a:ext>
            </a:extLst>
          </p:cNvPr>
          <p:cNvSpPr/>
          <p:nvPr/>
        </p:nvSpPr>
        <p:spPr bwMode="auto">
          <a:xfrm>
            <a:off x="8442072" y="5212640"/>
            <a:ext cx="72008" cy="65950"/>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a:ln>
                <a:noFill/>
              </a:ln>
              <a:solidFill>
                <a:schemeClr val="tx1"/>
              </a:solidFill>
              <a:effectLst/>
              <a:latin typeface="Arial" charset="0"/>
              <a:ea typeface="ＭＳ Ｐゴシック" charset="0"/>
            </a:endParaRPr>
          </a:p>
        </p:txBody>
      </p:sp>
      <p:sp>
        <p:nvSpPr>
          <p:cNvPr id="47" name="Oval 46">
            <a:extLst>
              <a:ext uri="{FF2B5EF4-FFF2-40B4-BE49-F238E27FC236}">
                <a16:creationId xmlns:a16="http://schemas.microsoft.com/office/drawing/2014/main" xmlns="" id="{33DE1789-6624-8440-8F3A-A8C18F627903}"/>
              </a:ext>
            </a:extLst>
          </p:cNvPr>
          <p:cNvSpPr/>
          <p:nvPr/>
        </p:nvSpPr>
        <p:spPr bwMode="auto">
          <a:xfrm>
            <a:off x="8156885" y="4361186"/>
            <a:ext cx="72008" cy="65950"/>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a:ln>
                <a:noFill/>
              </a:ln>
              <a:solidFill>
                <a:schemeClr val="tx1"/>
              </a:solidFill>
              <a:effectLst/>
              <a:latin typeface="Arial" charset="0"/>
              <a:ea typeface="ＭＳ Ｐゴシック" charset="0"/>
            </a:endParaRPr>
          </a:p>
        </p:txBody>
      </p:sp>
      <p:sp>
        <p:nvSpPr>
          <p:cNvPr id="48" name="Oval 47">
            <a:extLst>
              <a:ext uri="{FF2B5EF4-FFF2-40B4-BE49-F238E27FC236}">
                <a16:creationId xmlns:a16="http://schemas.microsoft.com/office/drawing/2014/main" xmlns="" id="{B24E66A2-4BDE-414A-89AB-4DE44B12D87A}"/>
              </a:ext>
            </a:extLst>
          </p:cNvPr>
          <p:cNvSpPr/>
          <p:nvPr/>
        </p:nvSpPr>
        <p:spPr bwMode="auto">
          <a:xfrm>
            <a:off x="8156885" y="4659035"/>
            <a:ext cx="72008" cy="65950"/>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a:ln>
                <a:noFill/>
              </a:ln>
              <a:solidFill>
                <a:schemeClr val="tx1"/>
              </a:solidFill>
              <a:effectLst/>
              <a:latin typeface="Arial" charset="0"/>
              <a:ea typeface="ＭＳ Ｐゴシック" charset="0"/>
            </a:endParaRPr>
          </a:p>
        </p:txBody>
      </p:sp>
      <p:sp>
        <p:nvSpPr>
          <p:cNvPr id="49" name="Oval 48">
            <a:extLst>
              <a:ext uri="{FF2B5EF4-FFF2-40B4-BE49-F238E27FC236}">
                <a16:creationId xmlns:a16="http://schemas.microsoft.com/office/drawing/2014/main" xmlns="" id="{A8BBD153-45DB-764A-A99C-2A3B3268ED7D}"/>
              </a:ext>
            </a:extLst>
          </p:cNvPr>
          <p:cNvSpPr/>
          <p:nvPr/>
        </p:nvSpPr>
        <p:spPr bwMode="auto">
          <a:xfrm>
            <a:off x="8156687" y="4940696"/>
            <a:ext cx="72008" cy="65950"/>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a:ln>
                <a:noFill/>
              </a:ln>
              <a:solidFill>
                <a:schemeClr val="tx1"/>
              </a:solidFill>
              <a:effectLst/>
              <a:latin typeface="Arial" charset="0"/>
              <a:ea typeface="ＭＳ Ｐゴシック" charset="0"/>
            </a:endParaRPr>
          </a:p>
        </p:txBody>
      </p:sp>
      <p:sp>
        <p:nvSpPr>
          <p:cNvPr id="50" name="Oval 49">
            <a:extLst>
              <a:ext uri="{FF2B5EF4-FFF2-40B4-BE49-F238E27FC236}">
                <a16:creationId xmlns:a16="http://schemas.microsoft.com/office/drawing/2014/main" xmlns="" id="{66C4C85B-95BB-FD43-8213-BFE7D29327CA}"/>
              </a:ext>
            </a:extLst>
          </p:cNvPr>
          <p:cNvSpPr/>
          <p:nvPr/>
        </p:nvSpPr>
        <p:spPr bwMode="auto">
          <a:xfrm>
            <a:off x="8152308" y="5215815"/>
            <a:ext cx="72008" cy="65950"/>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a:ln>
                <a:noFill/>
              </a:ln>
              <a:solidFill>
                <a:schemeClr val="tx1"/>
              </a:solidFill>
              <a:effectLst/>
              <a:latin typeface="Arial" charset="0"/>
              <a:ea typeface="ＭＳ Ｐゴシック" charset="0"/>
            </a:endParaRPr>
          </a:p>
        </p:txBody>
      </p:sp>
      <p:sp>
        <p:nvSpPr>
          <p:cNvPr id="51" name="Oval 50">
            <a:extLst>
              <a:ext uri="{FF2B5EF4-FFF2-40B4-BE49-F238E27FC236}">
                <a16:creationId xmlns:a16="http://schemas.microsoft.com/office/drawing/2014/main" xmlns="" id="{1A17089C-C3B9-2A4F-8A7A-5EC6F75BA477}"/>
              </a:ext>
            </a:extLst>
          </p:cNvPr>
          <p:cNvSpPr/>
          <p:nvPr/>
        </p:nvSpPr>
        <p:spPr bwMode="auto">
          <a:xfrm>
            <a:off x="7875339" y="4653136"/>
            <a:ext cx="72008" cy="65950"/>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a:ln>
                <a:noFill/>
              </a:ln>
              <a:solidFill>
                <a:schemeClr val="tx1"/>
              </a:solidFill>
              <a:effectLst/>
              <a:latin typeface="Arial" charset="0"/>
              <a:ea typeface="ＭＳ Ｐゴシック" charset="0"/>
            </a:endParaRPr>
          </a:p>
        </p:txBody>
      </p:sp>
      <p:sp>
        <p:nvSpPr>
          <p:cNvPr id="52" name="Oval 51">
            <a:extLst>
              <a:ext uri="{FF2B5EF4-FFF2-40B4-BE49-F238E27FC236}">
                <a16:creationId xmlns:a16="http://schemas.microsoft.com/office/drawing/2014/main" xmlns="" id="{FE5C2D8C-9AC3-5B4F-B645-44C247F4D6E7}"/>
              </a:ext>
            </a:extLst>
          </p:cNvPr>
          <p:cNvSpPr/>
          <p:nvPr/>
        </p:nvSpPr>
        <p:spPr bwMode="auto">
          <a:xfrm>
            <a:off x="7871638" y="4932151"/>
            <a:ext cx="72008" cy="65950"/>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a:ln>
                <a:noFill/>
              </a:ln>
              <a:solidFill>
                <a:schemeClr val="tx1"/>
              </a:solidFill>
              <a:effectLst/>
              <a:latin typeface="Arial" charset="0"/>
              <a:ea typeface="ＭＳ Ｐゴシック" charset="0"/>
            </a:endParaRPr>
          </a:p>
        </p:txBody>
      </p:sp>
      <p:sp>
        <p:nvSpPr>
          <p:cNvPr id="53" name="Oval 52">
            <a:extLst>
              <a:ext uri="{FF2B5EF4-FFF2-40B4-BE49-F238E27FC236}">
                <a16:creationId xmlns:a16="http://schemas.microsoft.com/office/drawing/2014/main" xmlns="" id="{B1F8206E-EB6E-2242-BAC6-C9DBA2DE02E5}"/>
              </a:ext>
            </a:extLst>
          </p:cNvPr>
          <p:cNvSpPr/>
          <p:nvPr/>
        </p:nvSpPr>
        <p:spPr bwMode="auto">
          <a:xfrm>
            <a:off x="7871638" y="5213352"/>
            <a:ext cx="72008" cy="65950"/>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a:ln>
                <a:noFill/>
              </a:ln>
              <a:solidFill>
                <a:schemeClr val="tx1"/>
              </a:solidFill>
              <a:effectLst/>
              <a:latin typeface="Arial" charset="0"/>
              <a:ea typeface="ＭＳ Ｐゴシック" charset="0"/>
            </a:endParaRPr>
          </a:p>
        </p:txBody>
      </p:sp>
      <p:sp>
        <p:nvSpPr>
          <p:cNvPr id="54" name="Oval 53">
            <a:extLst>
              <a:ext uri="{FF2B5EF4-FFF2-40B4-BE49-F238E27FC236}">
                <a16:creationId xmlns:a16="http://schemas.microsoft.com/office/drawing/2014/main" xmlns="" id="{9634AC47-CF38-914B-B772-0AC82B7757B3}"/>
              </a:ext>
            </a:extLst>
          </p:cNvPr>
          <p:cNvSpPr/>
          <p:nvPr/>
        </p:nvSpPr>
        <p:spPr bwMode="auto">
          <a:xfrm>
            <a:off x="7590183" y="4939076"/>
            <a:ext cx="72008" cy="65950"/>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a:ln>
                <a:noFill/>
              </a:ln>
              <a:solidFill>
                <a:schemeClr val="tx1"/>
              </a:solidFill>
              <a:effectLst/>
              <a:latin typeface="Arial" charset="0"/>
              <a:ea typeface="ＭＳ Ｐゴシック" charset="0"/>
            </a:endParaRPr>
          </a:p>
        </p:txBody>
      </p:sp>
      <p:sp>
        <p:nvSpPr>
          <p:cNvPr id="55" name="Oval 54">
            <a:extLst>
              <a:ext uri="{FF2B5EF4-FFF2-40B4-BE49-F238E27FC236}">
                <a16:creationId xmlns:a16="http://schemas.microsoft.com/office/drawing/2014/main" xmlns="" id="{EA8BCDA4-DA01-674C-97A2-D6F8E4E3030F}"/>
              </a:ext>
            </a:extLst>
          </p:cNvPr>
          <p:cNvSpPr/>
          <p:nvPr/>
        </p:nvSpPr>
        <p:spPr bwMode="auto">
          <a:xfrm>
            <a:off x="7585259" y="5217045"/>
            <a:ext cx="72008" cy="65950"/>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a:ln>
                <a:noFill/>
              </a:ln>
              <a:solidFill>
                <a:schemeClr val="tx1"/>
              </a:solidFill>
              <a:effectLst/>
              <a:latin typeface="Arial" charset="0"/>
              <a:ea typeface="ＭＳ Ｐゴシック" charset="0"/>
            </a:endParaRPr>
          </a:p>
        </p:txBody>
      </p:sp>
      <p:sp>
        <p:nvSpPr>
          <p:cNvPr id="56" name="Oval 55">
            <a:extLst>
              <a:ext uri="{FF2B5EF4-FFF2-40B4-BE49-F238E27FC236}">
                <a16:creationId xmlns:a16="http://schemas.microsoft.com/office/drawing/2014/main" xmlns="" id="{6E7E8D41-CADB-0342-8970-A050CFFA687B}"/>
              </a:ext>
            </a:extLst>
          </p:cNvPr>
          <p:cNvSpPr/>
          <p:nvPr/>
        </p:nvSpPr>
        <p:spPr bwMode="auto">
          <a:xfrm>
            <a:off x="7298111" y="5217045"/>
            <a:ext cx="72008" cy="65950"/>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a:ln>
                <a:noFill/>
              </a:ln>
              <a:solidFill>
                <a:schemeClr val="tx1"/>
              </a:solidFill>
              <a:effectLst/>
              <a:latin typeface="Arial" charset="0"/>
              <a:ea typeface="ＭＳ Ｐゴシック" charset="0"/>
            </a:endParaRPr>
          </a:p>
        </p:txBody>
      </p:sp>
    </p:spTree>
    <p:extLst>
      <p:ext uri="{BB962C8B-B14F-4D97-AF65-F5344CB8AC3E}">
        <p14:creationId xmlns:p14="http://schemas.microsoft.com/office/powerpoint/2010/main" val="90394596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8">
                                            <p:txEl>
                                              <p:pRg st="1" end="1"/>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9">
                                            <p:txEl>
                                              <p:pRg st="0" end="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9">
                                            <p:txEl>
                                              <p:pRg st="1" end="1"/>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4"/>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6"/>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20">
                                            <p:txEl>
                                              <p:pRg st="0" end="0"/>
                                            </p:txEl>
                                          </p:spTgt>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0">
                                            <p:txEl>
                                              <p:pRg st="1" end="1"/>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20">
                                            <p:txEl>
                                              <p:pRg st="2" end="2"/>
                                            </p:txEl>
                                          </p:spTgt>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4"/>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3"/>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5"/>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6"/>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8"/>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42"/>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13"/>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47"/>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43"/>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29"/>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25"/>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51"/>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48"/>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44"/>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30"/>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31"/>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26"/>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54"/>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52"/>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49"/>
                                        </p:tgtEl>
                                        <p:attrNameLst>
                                          <p:attrName>style.visibility</p:attrName>
                                        </p:attrNameLst>
                                      </p:cBhvr>
                                      <p:to>
                                        <p:strVal val="visible"/>
                                      </p:to>
                                    </p:set>
                                  </p:childTnLst>
                                </p:cTn>
                              </p:par>
                              <p:par>
                                <p:cTn id="93" presetID="1" presetClass="entr" presetSubtype="0" fill="hold" grpId="0" nodeType="withEffect">
                                  <p:stCondLst>
                                    <p:cond delay="0"/>
                                  </p:stCondLst>
                                  <p:childTnLst>
                                    <p:set>
                                      <p:cBhvr>
                                        <p:cTn id="94" dur="1" fill="hold">
                                          <p:stCondLst>
                                            <p:cond delay="0"/>
                                          </p:stCondLst>
                                        </p:cTn>
                                        <p:tgtEl>
                                          <p:spTgt spid="45"/>
                                        </p:tgtEl>
                                        <p:attrNameLst>
                                          <p:attrName>style.visibility</p:attrName>
                                        </p:attrNameLst>
                                      </p:cBhvr>
                                      <p:to>
                                        <p:strVal val="visible"/>
                                      </p:to>
                                    </p:set>
                                  </p:childTnLst>
                                </p:cTn>
                              </p:par>
                              <p:par>
                                <p:cTn id="95" presetID="1" presetClass="entr" presetSubtype="0" fill="hold" grpId="0" nodeType="withEffect">
                                  <p:stCondLst>
                                    <p:cond delay="0"/>
                                  </p:stCondLst>
                                  <p:childTnLst>
                                    <p:set>
                                      <p:cBhvr>
                                        <p:cTn id="96" dur="1" fill="hold">
                                          <p:stCondLst>
                                            <p:cond delay="0"/>
                                          </p:stCondLst>
                                        </p:cTn>
                                        <p:tgtEl>
                                          <p:spTgt spid="33"/>
                                        </p:tgtEl>
                                        <p:attrNameLst>
                                          <p:attrName>style.visibility</p:attrName>
                                        </p:attrNameLst>
                                      </p:cBhvr>
                                      <p:to>
                                        <p:strVal val="visible"/>
                                      </p:to>
                                    </p:set>
                                  </p:childTnLst>
                                </p:cTn>
                              </p:par>
                              <p:par>
                                <p:cTn id="97" presetID="1" presetClass="entr" presetSubtype="0" fill="hold" grpId="0" nodeType="withEffect">
                                  <p:stCondLst>
                                    <p:cond delay="0"/>
                                  </p:stCondLst>
                                  <p:childTnLst>
                                    <p:set>
                                      <p:cBhvr>
                                        <p:cTn id="98" dur="1" fill="hold">
                                          <p:stCondLst>
                                            <p:cond delay="0"/>
                                          </p:stCondLst>
                                        </p:cTn>
                                        <p:tgtEl>
                                          <p:spTgt spid="34"/>
                                        </p:tgtEl>
                                        <p:attrNameLst>
                                          <p:attrName>style.visibility</p:attrName>
                                        </p:attrNameLst>
                                      </p:cBhvr>
                                      <p:to>
                                        <p:strVal val="visible"/>
                                      </p:to>
                                    </p:set>
                                  </p:childTnLst>
                                </p:cTn>
                              </p:par>
                              <p:par>
                                <p:cTn id="99" presetID="1" presetClass="entr" presetSubtype="0" fill="hold" grpId="0" nodeType="withEffect">
                                  <p:stCondLst>
                                    <p:cond delay="0"/>
                                  </p:stCondLst>
                                  <p:childTnLst>
                                    <p:set>
                                      <p:cBhvr>
                                        <p:cTn id="100" dur="1" fill="hold">
                                          <p:stCondLst>
                                            <p:cond delay="0"/>
                                          </p:stCondLst>
                                        </p:cTn>
                                        <p:tgtEl>
                                          <p:spTgt spid="37"/>
                                        </p:tgtEl>
                                        <p:attrNameLst>
                                          <p:attrName>style.visibility</p:attrName>
                                        </p:attrNameLst>
                                      </p:cBhvr>
                                      <p:to>
                                        <p:strVal val="visible"/>
                                      </p:to>
                                    </p:set>
                                  </p:childTnLst>
                                </p:cTn>
                              </p:par>
                              <p:par>
                                <p:cTn id="101" presetID="1" presetClass="entr" presetSubtype="0" fill="hold" grpId="0" nodeType="withEffect">
                                  <p:stCondLst>
                                    <p:cond delay="0"/>
                                  </p:stCondLst>
                                  <p:childTnLst>
                                    <p:set>
                                      <p:cBhvr>
                                        <p:cTn id="102" dur="1" fill="hold">
                                          <p:stCondLst>
                                            <p:cond delay="0"/>
                                          </p:stCondLst>
                                        </p:cTn>
                                        <p:tgtEl>
                                          <p:spTgt spid="27"/>
                                        </p:tgtEl>
                                        <p:attrNameLst>
                                          <p:attrName>style.visibility</p:attrName>
                                        </p:attrNameLst>
                                      </p:cBhvr>
                                      <p:to>
                                        <p:strVal val="visible"/>
                                      </p:to>
                                    </p:set>
                                  </p:childTnLst>
                                </p:cTn>
                              </p:par>
                              <p:par>
                                <p:cTn id="103" presetID="1" presetClass="entr" presetSubtype="0" fill="hold" grpId="0" nodeType="withEffect">
                                  <p:stCondLst>
                                    <p:cond delay="0"/>
                                  </p:stCondLst>
                                  <p:childTnLst>
                                    <p:set>
                                      <p:cBhvr>
                                        <p:cTn id="104" dur="1" fill="hold">
                                          <p:stCondLst>
                                            <p:cond delay="0"/>
                                          </p:stCondLst>
                                        </p:cTn>
                                        <p:tgtEl>
                                          <p:spTgt spid="56"/>
                                        </p:tgtEl>
                                        <p:attrNameLst>
                                          <p:attrName>style.visibility</p:attrName>
                                        </p:attrNameLst>
                                      </p:cBhvr>
                                      <p:to>
                                        <p:strVal val="visible"/>
                                      </p:to>
                                    </p:set>
                                  </p:childTnLst>
                                </p:cTn>
                              </p:par>
                              <p:par>
                                <p:cTn id="105" presetID="1" presetClass="entr" presetSubtype="0" fill="hold" grpId="0" nodeType="withEffect">
                                  <p:stCondLst>
                                    <p:cond delay="0"/>
                                  </p:stCondLst>
                                  <p:childTnLst>
                                    <p:set>
                                      <p:cBhvr>
                                        <p:cTn id="106" dur="1" fill="hold">
                                          <p:stCondLst>
                                            <p:cond delay="0"/>
                                          </p:stCondLst>
                                        </p:cTn>
                                        <p:tgtEl>
                                          <p:spTgt spid="55"/>
                                        </p:tgtEl>
                                        <p:attrNameLst>
                                          <p:attrName>style.visibility</p:attrName>
                                        </p:attrNameLst>
                                      </p:cBhvr>
                                      <p:to>
                                        <p:strVal val="visible"/>
                                      </p:to>
                                    </p:set>
                                  </p:childTnLst>
                                </p:cTn>
                              </p:par>
                              <p:par>
                                <p:cTn id="107" presetID="1" presetClass="entr" presetSubtype="0" fill="hold" grpId="0" nodeType="withEffect">
                                  <p:stCondLst>
                                    <p:cond delay="0"/>
                                  </p:stCondLst>
                                  <p:childTnLst>
                                    <p:set>
                                      <p:cBhvr>
                                        <p:cTn id="108" dur="1" fill="hold">
                                          <p:stCondLst>
                                            <p:cond delay="0"/>
                                          </p:stCondLst>
                                        </p:cTn>
                                        <p:tgtEl>
                                          <p:spTgt spid="53"/>
                                        </p:tgtEl>
                                        <p:attrNameLst>
                                          <p:attrName>style.visibility</p:attrName>
                                        </p:attrNameLst>
                                      </p:cBhvr>
                                      <p:to>
                                        <p:strVal val="visible"/>
                                      </p:to>
                                    </p:set>
                                  </p:childTnLst>
                                </p:cTn>
                              </p:par>
                              <p:par>
                                <p:cTn id="109" presetID="1" presetClass="entr" presetSubtype="0" fill="hold" grpId="0" nodeType="withEffect">
                                  <p:stCondLst>
                                    <p:cond delay="0"/>
                                  </p:stCondLst>
                                  <p:childTnLst>
                                    <p:set>
                                      <p:cBhvr>
                                        <p:cTn id="110" dur="1" fill="hold">
                                          <p:stCondLst>
                                            <p:cond delay="0"/>
                                          </p:stCondLst>
                                        </p:cTn>
                                        <p:tgtEl>
                                          <p:spTgt spid="50"/>
                                        </p:tgtEl>
                                        <p:attrNameLst>
                                          <p:attrName>style.visibility</p:attrName>
                                        </p:attrNameLst>
                                      </p:cBhvr>
                                      <p:to>
                                        <p:strVal val="visible"/>
                                      </p:to>
                                    </p:set>
                                  </p:childTnLst>
                                </p:cTn>
                              </p:par>
                              <p:par>
                                <p:cTn id="111" presetID="1" presetClass="entr" presetSubtype="0" fill="hold" grpId="0" nodeType="withEffect">
                                  <p:stCondLst>
                                    <p:cond delay="0"/>
                                  </p:stCondLst>
                                  <p:childTnLst>
                                    <p:set>
                                      <p:cBhvr>
                                        <p:cTn id="112" dur="1" fill="hold">
                                          <p:stCondLst>
                                            <p:cond delay="0"/>
                                          </p:stCondLst>
                                        </p:cTn>
                                        <p:tgtEl>
                                          <p:spTgt spid="46"/>
                                        </p:tgtEl>
                                        <p:attrNameLst>
                                          <p:attrName>style.visibility</p:attrName>
                                        </p:attrNameLst>
                                      </p:cBhvr>
                                      <p:to>
                                        <p:strVal val="visible"/>
                                      </p:to>
                                    </p:set>
                                  </p:childTnLst>
                                </p:cTn>
                              </p:par>
                              <p:par>
                                <p:cTn id="113" presetID="1" presetClass="entr" presetSubtype="0" fill="hold" grpId="0" nodeType="withEffect">
                                  <p:stCondLst>
                                    <p:cond delay="0"/>
                                  </p:stCondLst>
                                  <p:childTnLst>
                                    <p:set>
                                      <p:cBhvr>
                                        <p:cTn id="114" dur="1" fill="hold">
                                          <p:stCondLst>
                                            <p:cond delay="0"/>
                                          </p:stCondLst>
                                        </p:cTn>
                                        <p:tgtEl>
                                          <p:spTgt spid="41"/>
                                        </p:tgtEl>
                                        <p:attrNameLst>
                                          <p:attrName>style.visibility</p:attrName>
                                        </p:attrNameLst>
                                      </p:cBhvr>
                                      <p:to>
                                        <p:strVal val="visible"/>
                                      </p:to>
                                    </p:set>
                                  </p:childTnLst>
                                </p:cTn>
                              </p:par>
                              <p:par>
                                <p:cTn id="115" presetID="1" presetClass="entr" presetSubtype="0" fill="hold" grpId="0" nodeType="withEffect">
                                  <p:stCondLst>
                                    <p:cond delay="0"/>
                                  </p:stCondLst>
                                  <p:childTnLst>
                                    <p:set>
                                      <p:cBhvr>
                                        <p:cTn id="116" dur="1" fill="hold">
                                          <p:stCondLst>
                                            <p:cond delay="0"/>
                                          </p:stCondLst>
                                        </p:cTn>
                                        <p:tgtEl>
                                          <p:spTgt spid="40"/>
                                        </p:tgtEl>
                                        <p:attrNameLst>
                                          <p:attrName>style.visibility</p:attrName>
                                        </p:attrNameLst>
                                      </p:cBhvr>
                                      <p:to>
                                        <p:strVal val="visible"/>
                                      </p:to>
                                    </p:set>
                                  </p:childTnLst>
                                </p:cTn>
                              </p:par>
                              <p:par>
                                <p:cTn id="117" presetID="1" presetClass="entr" presetSubtype="0" fill="hold" grpId="0" nodeType="withEffect">
                                  <p:stCondLst>
                                    <p:cond delay="0"/>
                                  </p:stCondLst>
                                  <p:childTnLst>
                                    <p:set>
                                      <p:cBhvr>
                                        <p:cTn id="118" dur="1" fill="hold">
                                          <p:stCondLst>
                                            <p:cond delay="0"/>
                                          </p:stCondLst>
                                        </p:cTn>
                                        <p:tgtEl>
                                          <p:spTgt spid="39"/>
                                        </p:tgtEl>
                                        <p:attrNameLst>
                                          <p:attrName>style.visibility</p:attrName>
                                        </p:attrNameLst>
                                      </p:cBhvr>
                                      <p:to>
                                        <p:strVal val="visible"/>
                                      </p:to>
                                    </p:set>
                                  </p:childTnLst>
                                </p:cTn>
                              </p:par>
                              <p:par>
                                <p:cTn id="119" presetID="1" presetClass="entr" presetSubtype="0" fill="hold" grpId="0" nodeType="withEffect">
                                  <p:stCondLst>
                                    <p:cond delay="0"/>
                                  </p:stCondLst>
                                  <p:childTnLst>
                                    <p:set>
                                      <p:cBhvr>
                                        <p:cTn id="120" dur="1" fill="hold">
                                          <p:stCondLst>
                                            <p:cond delay="0"/>
                                          </p:stCondLst>
                                        </p:cTn>
                                        <p:tgtEl>
                                          <p:spTgt spid="38"/>
                                        </p:tgtEl>
                                        <p:attrNameLst>
                                          <p:attrName>style.visibility</p:attrName>
                                        </p:attrNameLst>
                                      </p:cBhvr>
                                      <p:to>
                                        <p:strVal val="visible"/>
                                      </p:to>
                                    </p:set>
                                  </p:childTnLst>
                                </p:cTn>
                              </p:par>
                              <p:par>
                                <p:cTn id="121" presetID="1" presetClass="entr" presetSubtype="0" fill="hold" grpId="0" nodeType="withEffect">
                                  <p:stCondLst>
                                    <p:cond delay="0"/>
                                  </p:stCondLst>
                                  <p:childTnLst>
                                    <p:set>
                                      <p:cBhvr>
                                        <p:cTn id="122"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7" grpId="0" animBg="1"/>
      <p:bldP spid="10" grpId="0" animBg="1"/>
      <p:bldP spid="11" grpId="0" animBg="1"/>
      <p:bldP spid="12" grpId="0" animBg="1"/>
      <p:bldP spid="16" grpId="0" animBg="1"/>
      <p:bldP spid="17" grpId="0"/>
      <p:bldP spid="5" grpId="0"/>
      <p:bldP spid="6" grpId="0" animBg="1"/>
      <p:bldP spid="8" grpId="0"/>
      <p:bldP spid="13" grpId="0" animBg="1"/>
      <p:bldP spid="25" grpId="0" animBg="1"/>
      <p:bldP spid="26" grpId="0" animBg="1"/>
      <p:bldP spid="27" grpId="0" animBg="1"/>
      <p:bldP spid="28" grpId="0" animBg="1"/>
      <p:bldP spid="29" grpId="0" animBg="1"/>
      <p:bldP spid="30" grpId="0" animBg="1"/>
      <p:bldP spid="31" grpId="0" animBg="1"/>
      <p:bldP spid="33" grpId="0" animBg="1"/>
      <p:bldP spid="34"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56"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2" name="TextBox 1"/>
          <p:cNvSpPr txBox="1">
            <a:spLocks noChangeArrowheads="1"/>
          </p:cNvSpPr>
          <p:nvPr/>
        </p:nvSpPr>
        <p:spPr bwMode="auto">
          <a:xfrm>
            <a:off x="3071664" y="650928"/>
            <a:ext cx="9721081" cy="830997"/>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r>
              <a:rPr lang="en-US" altLang="en-US" sz="2400" dirty="0">
                <a:solidFill>
                  <a:srgbClr val="FF0000"/>
                </a:solidFill>
              </a:rPr>
              <a:t>Here are some questions to check your progress </a:t>
            </a:r>
          </a:p>
          <a:p>
            <a:r>
              <a:rPr lang="en-US" altLang="en-US" sz="2400" dirty="0">
                <a:solidFill>
                  <a:srgbClr val="FF0000"/>
                </a:solidFill>
              </a:rPr>
              <a:t>      </a:t>
            </a:r>
          </a:p>
        </p:txBody>
      </p:sp>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Section 5: Fitness Check</a:t>
            </a:r>
          </a:p>
        </p:txBody>
      </p:sp>
      <p:sp>
        <p:nvSpPr>
          <p:cNvPr id="21" name="TextBox 20"/>
          <p:cNvSpPr txBox="1"/>
          <p:nvPr/>
        </p:nvSpPr>
        <p:spPr>
          <a:xfrm>
            <a:off x="5172075" y="6515100"/>
            <a:ext cx="184731" cy="400110"/>
          </a:xfrm>
          <a:prstGeom prst="rect">
            <a:avLst/>
          </a:prstGeom>
          <a:noFill/>
        </p:spPr>
        <p:txBody>
          <a:bodyPr wrap="none" rtlCol="0">
            <a:spAutoFit/>
          </a:bodyPr>
          <a:lstStyle/>
          <a:p>
            <a:endParaRPr lang="en-US"/>
          </a:p>
        </p:txBody>
      </p:sp>
      <p:sp>
        <p:nvSpPr>
          <p:cNvPr id="23" name="TextBox 7">
            <a:extLst>
              <a:ext uri="{FF2B5EF4-FFF2-40B4-BE49-F238E27FC236}">
                <a16:creationId xmlns:a16="http://schemas.microsoft.com/office/drawing/2014/main" xmlns="" id="{D71B9784-D0E6-304F-9783-F26E9A73CDCC}"/>
              </a:ext>
            </a:extLst>
          </p:cNvPr>
          <p:cNvSpPr txBox="1">
            <a:spLocks noChangeArrowheads="1"/>
          </p:cNvSpPr>
          <p:nvPr/>
        </p:nvSpPr>
        <p:spPr bwMode="auto">
          <a:xfrm>
            <a:off x="0" y="115888"/>
            <a:ext cx="2207568"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b="1">
                <a:solidFill>
                  <a:schemeClr val="bg1"/>
                </a:solidFill>
              </a:rPr>
              <a:t>UNIT:</a:t>
            </a:r>
          </a:p>
          <a:p>
            <a:pPr algn="ctr"/>
            <a:r>
              <a:rPr lang="en-US" altLang="en-US" b="1">
                <a:solidFill>
                  <a:schemeClr val="bg1"/>
                </a:solidFill>
              </a:rPr>
              <a:t>Solving</a:t>
            </a:r>
          </a:p>
          <a:p>
            <a:pPr algn="ctr"/>
            <a:r>
              <a:rPr lang="en-US" altLang="en-US" b="1">
                <a:solidFill>
                  <a:schemeClr val="bg1"/>
                </a:solidFill>
              </a:rPr>
              <a:t>Inequalities</a:t>
            </a:r>
          </a:p>
          <a:p>
            <a:pPr algn="ctr"/>
            <a:r>
              <a:rPr lang="en-US" altLang="en-US" b="1">
                <a:solidFill>
                  <a:schemeClr val="bg1"/>
                </a:solidFill>
              </a:rPr>
              <a:t>Section 5</a:t>
            </a:r>
          </a:p>
        </p:txBody>
      </p:sp>
      <p:pic>
        <p:nvPicPr>
          <p:cNvPr id="6" name="Picture 1" descr="A close up of a screen&#10;&#10;Description automatically generated">
            <a:extLst>
              <a:ext uri="{FF2B5EF4-FFF2-40B4-BE49-F238E27FC236}">
                <a16:creationId xmlns:a16="http://schemas.microsoft.com/office/drawing/2014/main" xmlns="" id="{64299CEF-E660-D749-BF6B-E0B7D0372FC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05903" y="1177045"/>
            <a:ext cx="4306705" cy="4988258"/>
          </a:xfrm>
          <a:prstGeom prst="rect">
            <a:avLst/>
          </a:prstGeom>
          <a:noFill/>
          <a:extLst>
            <a:ext uri="{909E8E84-426E-40DD-AFC4-6F175D3DCCD1}">
              <a14:hiddenFill xmlns:a14="http://schemas.microsoft.com/office/drawing/2010/main">
                <a:solidFill>
                  <a:srgbClr val="FFFFFF"/>
                </a:solidFill>
              </a14:hiddenFill>
            </a:ext>
          </a:extLst>
        </p:spPr>
      </p:pic>
      <p:cxnSp>
        <p:nvCxnSpPr>
          <p:cNvPr id="7" name="Straight Arrow Connector 6">
            <a:extLst>
              <a:ext uri="{FF2B5EF4-FFF2-40B4-BE49-F238E27FC236}">
                <a16:creationId xmlns:a16="http://schemas.microsoft.com/office/drawing/2014/main" xmlns="" id="{A381E7EC-B13D-6B4B-AF3F-4FBA7C2B885E}"/>
              </a:ext>
            </a:extLst>
          </p:cNvPr>
          <p:cNvCxnSpPr>
            <a:cxnSpLocks/>
          </p:cNvCxnSpPr>
          <p:nvPr/>
        </p:nvCxnSpPr>
        <p:spPr bwMode="auto">
          <a:xfrm>
            <a:off x="7414207" y="6165303"/>
            <a:ext cx="4392489" cy="1"/>
          </a:xfrm>
          <a:prstGeom prst="straightConnector1">
            <a:avLst/>
          </a:prstGeom>
          <a:solidFill>
            <a:srgbClr val="00B8FF"/>
          </a:solidFill>
          <a:ln w="19050" cap="flat" cmpd="sng" algn="ctr">
            <a:solidFill>
              <a:schemeClr val="tx1"/>
            </a:solidFill>
            <a:prstDash val="solid"/>
            <a:round/>
            <a:headEnd type="none" w="med" len="med"/>
            <a:tailEnd type="triangle"/>
          </a:ln>
          <a:effectLst/>
        </p:spPr>
      </p:cxnSp>
      <p:cxnSp>
        <p:nvCxnSpPr>
          <p:cNvPr id="8" name="Straight Arrow Connector 7">
            <a:extLst>
              <a:ext uri="{FF2B5EF4-FFF2-40B4-BE49-F238E27FC236}">
                <a16:creationId xmlns:a16="http://schemas.microsoft.com/office/drawing/2014/main" xmlns="" id="{DC2A5683-C574-F743-A284-4083B32CAB66}"/>
              </a:ext>
            </a:extLst>
          </p:cNvPr>
          <p:cNvCxnSpPr>
            <a:cxnSpLocks/>
          </p:cNvCxnSpPr>
          <p:nvPr/>
        </p:nvCxnSpPr>
        <p:spPr bwMode="auto">
          <a:xfrm flipV="1">
            <a:off x="7392143" y="1153056"/>
            <a:ext cx="0" cy="5012248"/>
          </a:xfrm>
          <a:prstGeom prst="straightConnector1">
            <a:avLst/>
          </a:prstGeom>
          <a:solidFill>
            <a:srgbClr val="00B8FF"/>
          </a:solidFill>
          <a:ln w="19050" cap="flat" cmpd="sng" algn="ctr">
            <a:solidFill>
              <a:schemeClr val="tx1"/>
            </a:solidFill>
            <a:prstDash val="solid"/>
            <a:round/>
            <a:headEnd type="none" w="med" len="med"/>
            <a:tailEnd type="triangle"/>
          </a:ln>
          <a:effectLst/>
        </p:spPr>
      </p:cxnSp>
      <p:sp>
        <p:nvSpPr>
          <p:cNvPr id="5" name="TextBox 4">
            <a:extLst>
              <a:ext uri="{FF2B5EF4-FFF2-40B4-BE49-F238E27FC236}">
                <a16:creationId xmlns:a16="http://schemas.microsoft.com/office/drawing/2014/main" xmlns="" id="{47D0C1D9-8D04-BA4D-8D1A-2CB1A1158D85}"/>
              </a:ext>
            </a:extLst>
          </p:cNvPr>
          <p:cNvSpPr txBox="1"/>
          <p:nvPr/>
        </p:nvSpPr>
        <p:spPr>
          <a:xfrm>
            <a:off x="7289929" y="6238101"/>
            <a:ext cx="4871864" cy="276999"/>
          </a:xfrm>
          <a:prstGeom prst="rect">
            <a:avLst/>
          </a:prstGeom>
          <a:noFill/>
        </p:spPr>
        <p:txBody>
          <a:bodyPr wrap="square" rtlCol="0">
            <a:spAutoFit/>
          </a:bodyPr>
          <a:lstStyle/>
          <a:p>
            <a:r>
              <a:rPr lang="en-US" sz="1200" dirty="0"/>
              <a:t>0            1            2             3           4             5            6            7</a:t>
            </a:r>
          </a:p>
        </p:txBody>
      </p:sp>
      <p:sp>
        <p:nvSpPr>
          <p:cNvPr id="9" name="TextBox 8">
            <a:extLst>
              <a:ext uri="{FF2B5EF4-FFF2-40B4-BE49-F238E27FC236}">
                <a16:creationId xmlns:a16="http://schemas.microsoft.com/office/drawing/2014/main" xmlns="" id="{9C0341E5-D868-884B-8E17-574A1DEDDEC5}"/>
              </a:ext>
            </a:extLst>
          </p:cNvPr>
          <p:cNvSpPr txBox="1"/>
          <p:nvPr/>
        </p:nvSpPr>
        <p:spPr>
          <a:xfrm>
            <a:off x="11859788" y="6001647"/>
            <a:ext cx="385304" cy="400110"/>
          </a:xfrm>
          <a:prstGeom prst="rect">
            <a:avLst/>
          </a:prstGeom>
          <a:noFill/>
        </p:spPr>
        <p:txBody>
          <a:bodyPr wrap="square" rtlCol="0">
            <a:spAutoFit/>
          </a:bodyPr>
          <a:lstStyle/>
          <a:p>
            <a:r>
              <a:rPr lang="en-US" i="1" dirty="0">
                <a:latin typeface="Times" pitchFamily="2" charset="0"/>
              </a:rPr>
              <a:t>x</a:t>
            </a:r>
          </a:p>
        </p:txBody>
      </p:sp>
      <p:sp>
        <p:nvSpPr>
          <p:cNvPr id="10" name="TextBox 9">
            <a:extLst>
              <a:ext uri="{FF2B5EF4-FFF2-40B4-BE49-F238E27FC236}">
                <a16:creationId xmlns:a16="http://schemas.microsoft.com/office/drawing/2014/main" xmlns="" id="{3D73DB09-39CA-FD46-946C-44DAE331FB0A}"/>
              </a:ext>
            </a:extLst>
          </p:cNvPr>
          <p:cNvSpPr txBox="1"/>
          <p:nvPr/>
        </p:nvSpPr>
        <p:spPr>
          <a:xfrm>
            <a:off x="6942634" y="1064272"/>
            <a:ext cx="383550" cy="400110"/>
          </a:xfrm>
          <a:prstGeom prst="rect">
            <a:avLst/>
          </a:prstGeom>
          <a:noFill/>
        </p:spPr>
        <p:txBody>
          <a:bodyPr wrap="square" rtlCol="0">
            <a:spAutoFit/>
          </a:bodyPr>
          <a:lstStyle/>
          <a:p>
            <a:r>
              <a:rPr lang="en-US" i="1" dirty="0">
                <a:latin typeface="Times" pitchFamily="2" charset="0"/>
              </a:rPr>
              <a:t>y</a:t>
            </a:r>
          </a:p>
        </p:txBody>
      </p:sp>
      <p:sp>
        <p:nvSpPr>
          <p:cNvPr id="11" name="TextBox 10">
            <a:extLst>
              <a:ext uri="{FF2B5EF4-FFF2-40B4-BE49-F238E27FC236}">
                <a16:creationId xmlns:a16="http://schemas.microsoft.com/office/drawing/2014/main" xmlns="" id="{59CA8789-F810-E647-8AD6-1AD3FE92A490}"/>
              </a:ext>
            </a:extLst>
          </p:cNvPr>
          <p:cNvSpPr txBox="1"/>
          <p:nvPr/>
        </p:nvSpPr>
        <p:spPr>
          <a:xfrm>
            <a:off x="7027739" y="1578855"/>
            <a:ext cx="383550" cy="4708981"/>
          </a:xfrm>
          <a:prstGeom prst="rect">
            <a:avLst/>
          </a:prstGeom>
          <a:noFill/>
        </p:spPr>
        <p:txBody>
          <a:bodyPr wrap="square" rtlCol="0">
            <a:spAutoFit/>
          </a:bodyPr>
          <a:lstStyle/>
          <a:p>
            <a:r>
              <a:rPr lang="en-US" sz="1200" dirty="0"/>
              <a:t>8</a:t>
            </a:r>
          </a:p>
          <a:p>
            <a:endParaRPr lang="en-US" sz="1200" dirty="0"/>
          </a:p>
          <a:p>
            <a:endParaRPr lang="en-US" sz="1200" dirty="0"/>
          </a:p>
          <a:p>
            <a:r>
              <a:rPr lang="en-US" sz="1200" dirty="0"/>
              <a:t>7</a:t>
            </a:r>
          </a:p>
          <a:p>
            <a:endParaRPr lang="en-US" sz="1200" dirty="0"/>
          </a:p>
          <a:p>
            <a:endParaRPr lang="en-US" sz="1200" dirty="0"/>
          </a:p>
          <a:p>
            <a:r>
              <a:rPr lang="en-US" sz="1200" dirty="0"/>
              <a:t>6</a:t>
            </a:r>
          </a:p>
          <a:p>
            <a:endParaRPr lang="en-US" sz="1200" dirty="0"/>
          </a:p>
          <a:p>
            <a:endParaRPr lang="en-US" sz="1200" dirty="0"/>
          </a:p>
          <a:p>
            <a:r>
              <a:rPr lang="en-US" sz="1200" dirty="0"/>
              <a:t>5</a:t>
            </a:r>
          </a:p>
          <a:p>
            <a:endParaRPr lang="en-US" sz="1200" dirty="0"/>
          </a:p>
          <a:p>
            <a:endParaRPr lang="en-US" sz="1200" dirty="0"/>
          </a:p>
          <a:p>
            <a:r>
              <a:rPr lang="en-US" sz="1200" dirty="0"/>
              <a:t>4</a:t>
            </a:r>
          </a:p>
          <a:p>
            <a:endParaRPr lang="en-US" sz="1200" dirty="0"/>
          </a:p>
          <a:p>
            <a:endParaRPr lang="en-US" sz="1200" dirty="0"/>
          </a:p>
          <a:p>
            <a:r>
              <a:rPr lang="en-US" sz="1200" dirty="0"/>
              <a:t>3</a:t>
            </a:r>
          </a:p>
          <a:p>
            <a:endParaRPr lang="en-US" sz="1200" dirty="0"/>
          </a:p>
          <a:p>
            <a:endParaRPr lang="en-US" sz="1200" dirty="0"/>
          </a:p>
          <a:p>
            <a:r>
              <a:rPr lang="en-US" sz="1200" dirty="0"/>
              <a:t>2</a:t>
            </a:r>
          </a:p>
          <a:p>
            <a:endParaRPr lang="en-US" sz="1200" dirty="0"/>
          </a:p>
          <a:p>
            <a:endParaRPr lang="en-US" sz="1200" dirty="0"/>
          </a:p>
          <a:p>
            <a:r>
              <a:rPr lang="en-US" sz="1200" dirty="0"/>
              <a:t>1</a:t>
            </a:r>
          </a:p>
          <a:p>
            <a:endParaRPr lang="en-US" sz="1200" dirty="0"/>
          </a:p>
          <a:p>
            <a:endParaRPr lang="en-US" sz="1200" dirty="0"/>
          </a:p>
          <a:p>
            <a:r>
              <a:rPr lang="en-US" sz="1200" dirty="0"/>
              <a:t>0</a:t>
            </a:r>
          </a:p>
        </p:txBody>
      </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xmlns="" id="{D48E771E-0D61-8646-BBC6-6CF0C1DEFF3F}"/>
                  </a:ext>
                </a:extLst>
              </p:cNvPr>
              <p:cNvSpPr txBox="1"/>
              <p:nvPr/>
            </p:nvSpPr>
            <p:spPr>
              <a:xfrm>
                <a:off x="2288791" y="1213421"/>
                <a:ext cx="4612280" cy="3647152"/>
              </a:xfrm>
              <a:prstGeom prst="rect">
                <a:avLst/>
              </a:prstGeom>
              <a:noFill/>
            </p:spPr>
            <p:txBody>
              <a:bodyPr wrap="square" rtlCol="0">
                <a:spAutoFit/>
              </a:bodyPr>
              <a:lstStyle/>
              <a:p>
                <a:pPr marL="457200" indent="-457200">
                  <a:spcAft>
                    <a:spcPts val="600"/>
                  </a:spcAft>
                  <a:buAutoNum type="arabicPeriod"/>
                </a:pPr>
                <a:r>
                  <a:rPr lang="en-US" sz="2400" dirty="0"/>
                  <a:t>Print out this slide and then draw on these inequalities using dashed lines where appropriate.</a:t>
                </a:r>
              </a:p>
              <a:p>
                <a:pPr>
                  <a:spcAft>
                    <a:spcPts val="600"/>
                  </a:spcAft>
                </a:pPr>
                <a:r>
                  <a:rPr lang="en-US" sz="2400" dirty="0"/>
                  <a:t>      </a:t>
                </a:r>
                <a14:m>
                  <m:oMath xmlns:m="http://schemas.openxmlformats.org/officeDocument/2006/math">
                    <m:r>
                      <a:rPr lang="en-GB" sz="2400">
                        <a:latin typeface="Cambria Math" panose="02040503050406030204" pitchFamily="18" charset="0"/>
                      </a:rPr>
                      <m:t>0</m:t>
                    </m:r>
                    <m:r>
                      <a:rPr lang="en-GB" sz="2400" b="0" i="0" smtClean="0">
                        <a:latin typeface="Cambria Math" panose="02040503050406030204" pitchFamily="18" charset="0"/>
                      </a:rPr>
                      <m:t>≤</m:t>
                    </m:r>
                    <m:r>
                      <a:rPr lang="en-GB" sz="2400" b="0" i="1" smtClean="0">
                        <a:latin typeface="Cambria Math" panose="02040503050406030204" pitchFamily="18" charset="0"/>
                      </a:rPr>
                      <m:t>𝑥</m:t>
                    </m:r>
                    <m:r>
                      <a:rPr lang="en-GB" sz="2400" b="0" i="1" smtClean="0">
                        <a:latin typeface="Cambria Math" panose="02040503050406030204" pitchFamily="18" charset="0"/>
                      </a:rPr>
                      <m:t>&gt;3,  </m:t>
                    </m:r>
                    <m:r>
                      <a:rPr lang="en-GB" sz="2400" b="0" i="1" smtClean="0">
                        <a:latin typeface="Cambria Math" panose="02040503050406030204" pitchFamily="18" charset="0"/>
                      </a:rPr>
                      <m:t>𝑦</m:t>
                    </m:r>
                    <m:r>
                      <a:rPr lang="en-GB" sz="2400" b="0" i="1" smtClean="0">
                        <a:latin typeface="Cambria Math" panose="02040503050406030204" pitchFamily="18" charset="0"/>
                      </a:rPr>
                      <m:t>&lt;3,  </m:t>
                    </m:r>
                    <m:r>
                      <a:rPr lang="en-GB" sz="2400" b="0" i="1" smtClean="0">
                        <a:latin typeface="Cambria Math" panose="02040503050406030204" pitchFamily="18" charset="0"/>
                      </a:rPr>
                      <m:t>𝑥</m:t>
                    </m:r>
                    <m:r>
                      <a:rPr lang="en-GB" sz="2400" b="0" i="1" smtClean="0">
                        <a:latin typeface="Cambria Math" panose="02040503050406030204" pitchFamily="18" charset="0"/>
                      </a:rPr>
                      <m:t>+</m:t>
                    </m:r>
                    <m:r>
                      <a:rPr lang="en-GB" sz="2400" b="0" i="1" smtClean="0">
                        <a:latin typeface="Cambria Math" panose="02040503050406030204" pitchFamily="18" charset="0"/>
                      </a:rPr>
                      <m:t>𝑦</m:t>
                    </m:r>
                    <m:r>
                      <a:rPr lang="en-GB" sz="2400" b="0" i="1" smtClean="0">
                        <a:latin typeface="Cambria Math" panose="02040503050406030204" pitchFamily="18" charset="0"/>
                      </a:rPr>
                      <m:t>≤7 </m:t>
                    </m:r>
                  </m:oMath>
                </a14:m>
                <a:endParaRPr lang="en-US" sz="2400" dirty="0"/>
              </a:p>
              <a:p>
                <a:pPr>
                  <a:spcAft>
                    <a:spcPts val="600"/>
                  </a:spcAft>
                </a:pPr>
                <a:r>
                  <a:rPr lang="en-US" sz="2400" dirty="0"/>
                  <a:t>       a) Show the feasible region</a:t>
                </a:r>
              </a:p>
              <a:p>
                <a:r>
                  <a:rPr lang="en-US" sz="2400" dirty="0"/>
                  <a:t>       b) If </a:t>
                </a:r>
                <a:r>
                  <a:rPr lang="en-US" sz="2400" i="1" dirty="0">
                    <a:latin typeface="Times" pitchFamily="2" charset="0"/>
                  </a:rPr>
                  <a:t>x</a:t>
                </a:r>
                <a:r>
                  <a:rPr lang="en-US" sz="2400" dirty="0"/>
                  <a:t> and </a:t>
                </a:r>
                <a:r>
                  <a:rPr lang="en-US" sz="2400" i="1" dirty="0">
                    <a:latin typeface="Times" pitchFamily="2" charset="0"/>
                  </a:rPr>
                  <a:t>y </a:t>
                </a:r>
                <a:r>
                  <a:rPr lang="en-US" sz="2400" dirty="0"/>
                  <a:t>have to be  </a:t>
                </a:r>
              </a:p>
              <a:p>
                <a:r>
                  <a:rPr lang="en-US" sz="2400" dirty="0"/>
                  <a:t>            integers what are the </a:t>
                </a:r>
              </a:p>
              <a:p>
                <a:r>
                  <a:rPr lang="en-US" sz="2400" dirty="0"/>
                  <a:t>            possible solutions?</a:t>
                </a:r>
              </a:p>
            </p:txBody>
          </p:sp>
        </mc:Choice>
        <mc:Fallback xmlns="">
          <p:sp>
            <p:nvSpPr>
              <p:cNvPr id="12" name="TextBox 11">
                <a:extLst>
                  <a:ext uri="{FF2B5EF4-FFF2-40B4-BE49-F238E27FC236}">
                    <a16:creationId xmlns:a16="http://schemas.microsoft.com/office/drawing/2014/main" id="{D48E771E-0D61-8646-BBC6-6CF0C1DEFF3F}"/>
                  </a:ext>
                </a:extLst>
              </p:cNvPr>
              <p:cNvSpPr txBox="1">
                <a:spLocks noRot="1" noChangeAspect="1" noMove="1" noResize="1" noEditPoints="1" noAdjustHandles="1" noChangeArrowheads="1" noChangeShapeType="1" noTextEdit="1"/>
              </p:cNvSpPr>
              <p:nvPr/>
            </p:nvSpPr>
            <p:spPr>
              <a:xfrm>
                <a:off x="2288791" y="1213421"/>
                <a:ext cx="4612280" cy="3647152"/>
              </a:xfrm>
              <a:prstGeom prst="rect">
                <a:avLst/>
              </a:prstGeom>
              <a:blipFill>
                <a:blip r:embed="rId4"/>
                <a:stretch>
                  <a:fillRect l="-1928" t="-1742" b="-2439"/>
                </a:stretch>
              </a:blipFill>
            </p:spPr>
            <p:txBody>
              <a:bodyPr/>
              <a:lstStyle/>
              <a:p>
                <a:r>
                  <a:rPr lang="en-US">
                    <a:noFill/>
                  </a:rPr>
                  <a:t> </a:t>
                </a:r>
              </a:p>
            </p:txBody>
          </p:sp>
        </mc:Fallback>
      </mc:AlternateContent>
      <p:sp>
        <p:nvSpPr>
          <p:cNvPr id="17" name="TextBox 16">
            <a:extLst>
              <a:ext uri="{FF2B5EF4-FFF2-40B4-BE49-F238E27FC236}">
                <a16:creationId xmlns:a16="http://schemas.microsoft.com/office/drawing/2014/main" xmlns="" id="{1FB02A6D-A1BD-824B-A670-C6787173F955}"/>
              </a:ext>
            </a:extLst>
          </p:cNvPr>
          <p:cNvSpPr txBox="1"/>
          <p:nvPr/>
        </p:nvSpPr>
        <p:spPr>
          <a:xfrm>
            <a:off x="2288791" y="5289163"/>
            <a:ext cx="1485639" cy="461665"/>
          </a:xfrm>
          <a:prstGeom prst="rect">
            <a:avLst/>
          </a:prstGeom>
          <a:noFill/>
        </p:spPr>
        <p:txBody>
          <a:bodyPr wrap="square" rtlCol="0">
            <a:spAutoFit/>
          </a:bodyPr>
          <a:lstStyle/>
          <a:p>
            <a:r>
              <a:rPr lang="en-US" sz="2400" dirty="0">
                <a:solidFill>
                  <a:srgbClr val="FF0000"/>
                </a:solidFill>
              </a:rPr>
              <a:t>Answers</a:t>
            </a:r>
          </a:p>
        </p:txBody>
      </p:sp>
      <p:sp>
        <p:nvSpPr>
          <p:cNvPr id="14" name="TextBox 13">
            <a:extLst>
              <a:ext uri="{FF2B5EF4-FFF2-40B4-BE49-F238E27FC236}">
                <a16:creationId xmlns:a16="http://schemas.microsoft.com/office/drawing/2014/main" xmlns="" id="{BEAEB185-879D-F445-BEC4-6B86D47F058B}"/>
              </a:ext>
            </a:extLst>
          </p:cNvPr>
          <p:cNvSpPr txBox="1"/>
          <p:nvPr/>
        </p:nvSpPr>
        <p:spPr>
          <a:xfrm>
            <a:off x="2278699" y="5944522"/>
            <a:ext cx="9073316" cy="907941"/>
          </a:xfrm>
          <a:prstGeom prst="rect">
            <a:avLst/>
          </a:prstGeom>
          <a:noFill/>
        </p:spPr>
        <p:txBody>
          <a:bodyPr wrap="square" rtlCol="0">
            <a:spAutoFit/>
          </a:bodyPr>
          <a:lstStyle/>
          <a:p>
            <a:pPr marL="457200" indent="-457200">
              <a:spcAft>
                <a:spcPts val="600"/>
              </a:spcAft>
              <a:buAutoNum type="alphaLcParenR"/>
            </a:pPr>
            <a:r>
              <a:rPr lang="en-US" sz="2400" dirty="0">
                <a:solidFill>
                  <a:srgbClr val="FF0000"/>
                </a:solidFill>
              </a:rPr>
              <a:t>See diagram</a:t>
            </a:r>
          </a:p>
          <a:p>
            <a:pPr marL="457200" indent="-457200">
              <a:buAutoNum type="alphaLcParenR"/>
            </a:pPr>
            <a:r>
              <a:rPr lang="en-US" sz="2400" dirty="0">
                <a:solidFill>
                  <a:srgbClr val="FF0000"/>
                </a:solidFill>
              </a:rPr>
              <a:t>(4, 0), (4, 1), (4, 2), (5, 0), (5, 1), (5, 2), (6, 0), (6, 1), (7, 0)</a:t>
            </a:r>
          </a:p>
        </p:txBody>
      </p:sp>
      <p:cxnSp>
        <p:nvCxnSpPr>
          <p:cNvPr id="16" name="Straight Connector 15">
            <a:extLst>
              <a:ext uri="{FF2B5EF4-FFF2-40B4-BE49-F238E27FC236}">
                <a16:creationId xmlns:a16="http://schemas.microsoft.com/office/drawing/2014/main" xmlns="" id="{2B9A978F-73BE-4A45-8364-B5CEFEFFB39E}"/>
              </a:ext>
            </a:extLst>
          </p:cNvPr>
          <p:cNvCxnSpPr/>
          <p:nvPr/>
        </p:nvCxnSpPr>
        <p:spPr bwMode="auto">
          <a:xfrm>
            <a:off x="7414207" y="4509120"/>
            <a:ext cx="4298401" cy="0"/>
          </a:xfrm>
          <a:prstGeom prst="line">
            <a:avLst/>
          </a:prstGeom>
          <a:solidFill>
            <a:srgbClr val="00B8FF"/>
          </a:solidFill>
          <a:ln w="19050" cap="flat" cmpd="sng" algn="ctr">
            <a:solidFill>
              <a:schemeClr val="tx1"/>
            </a:solidFill>
            <a:prstDash val="dash"/>
            <a:round/>
            <a:headEnd type="none" w="med" len="med"/>
            <a:tailEnd type="none" w="med" len="med"/>
          </a:ln>
          <a:effectLst/>
        </p:spPr>
      </p:cxnSp>
      <p:cxnSp>
        <p:nvCxnSpPr>
          <p:cNvPr id="19" name="Straight Connector 18">
            <a:extLst>
              <a:ext uri="{FF2B5EF4-FFF2-40B4-BE49-F238E27FC236}">
                <a16:creationId xmlns:a16="http://schemas.microsoft.com/office/drawing/2014/main" xmlns="" id="{68070A3B-4B2F-9744-AEB5-ADCF52A9AD49}"/>
              </a:ext>
            </a:extLst>
          </p:cNvPr>
          <p:cNvCxnSpPr/>
          <p:nvPr/>
        </p:nvCxnSpPr>
        <p:spPr bwMode="auto">
          <a:xfrm flipV="1">
            <a:off x="9264352" y="1177045"/>
            <a:ext cx="0" cy="4988258"/>
          </a:xfrm>
          <a:prstGeom prst="line">
            <a:avLst/>
          </a:prstGeom>
          <a:solidFill>
            <a:srgbClr val="00B8FF"/>
          </a:solidFill>
          <a:ln w="19050" cap="flat" cmpd="sng" algn="ctr">
            <a:solidFill>
              <a:schemeClr val="tx1"/>
            </a:solidFill>
            <a:prstDash val="dash"/>
            <a:round/>
            <a:headEnd type="none" w="med" len="med"/>
            <a:tailEnd type="none" w="med" len="med"/>
          </a:ln>
          <a:effectLst/>
        </p:spPr>
      </p:cxnSp>
      <p:cxnSp>
        <p:nvCxnSpPr>
          <p:cNvPr id="22" name="Straight Connector 21">
            <a:extLst>
              <a:ext uri="{FF2B5EF4-FFF2-40B4-BE49-F238E27FC236}">
                <a16:creationId xmlns:a16="http://schemas.microsoft.com/office/drawing/2014/main" xmlns="" id="{3F39FBA1-58D6-CE4B-A58A-62156F70E4CF}"/>
              </a:ext>
            </a:extLst>
          </p:cNvPr>
          <p:cNvCxnSpPr/>
          <p:nvPr/>
        </p:nvCxnSpPr>
        <p:spPr bwMode="auto">
          <a:xfrm>
            <a:off x="7392143" y="2276872"/>
            <a:ext cx="4320465" cy="3888431"/>
          </a:xfrm>
          <a:prstGeom prst="line">
            <a:avLst/>
          </a:prstGeom>
          <a:solidFill>
            <a:srgbClr val="00B8FF"/>
          </a:solidFill>
          <a:ln w="19050" cap="flat" cmpd="sng" algn="ctr">
            <a:solidFill>
              <a:schemeClr val="tx1"/>
            </a:solidFill>
            <a:prstDash val="solid"/>
            <a:round/>
            <a:headEnd type="none" w="med" len="med"/>
            <a:tailEnd type="none" w="med" len="med"/>
          </a:ln>
          <a:effectLst/>
        </p:spPr>
      </p:cxnSp>
      <p:sp>
        <p:nvSpPr>
          <p:cNvPr id="24" name="Rectangle 23">
            <a:extLst>
              <a:ext uri="{FF2B5EF4-FFF2-40B4-BE49-F238E27FC236}">
                <a16:creationId xmlns:a16="http://schemas.microsoft.com/office/drawing/2014/main" xmlns="" id="{3F443203-B646-474C-A4BC-DBF3EEA4A9A2}"/>
              </a:ext>
            </a:extLst>
          </p:cNvPr>
          <p:cNvSpPr/>
          <p:nvPr/>
        </p:nvSpPr>
        <p:spPr bwMode="auto">
          <a:xfrm>
            <a:off x="7414207" y="4149080"/>
            <a:ext cx="4298401" cy="360040"/>
          </a:xfrm>
          <a:prstGeom prst="rect">
            <a:avLst/>
          </a:prstGeom>
          <a:solidFill>
            <a:srgbClr val="DFE3E5">
              <a:alpha val="21569"/>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a:ln>
                <a:noFill/>
              </a:ln>
              <a:solidFill>
                <a:schemeClr val="tx1"/>
              </a:solidFill>
              <a:effectLst/>
              <a:latin typeface="Arial" charset="0"/>
              <a:ea typeface="ＭＳ Ｐゴシック" charset="0"/>
            </a:endParaRPr>
          </a:p>
        </p:txBody>
      </p:sp>
      <p:sp>
        <p:nvSpPr>
          <p:cNvPr id="25" name="Rectangle 24">
            <a:extLst>
              <a:ext uri="{FF2B5EF4-FFF2-40B4-BE49-F238E27FC236}">
                <a16:creationId xmlns:a16="http://schemas.microsoft.com/office/drawing/2014/main" xmlns="" id="{A9867473-FE16-0A4B-9912-34A80DE4E6E2}"/>
              </a:ext>
            </a:extLst>
          </p:cNvPr>
          <p:cNvSpPr/>
          <p:nvPr/>
        </p:nvSpPr>
        <p:spPr bwMode="auto">
          <a:xfrm>
            <a:off x="7352730" y="6169133"/>
            <a:ext cx="4480512" cy="349797"/>
          </a:xfrm>
          <a:prstGeom prst="rect">
            <a:avLst/>
          </a:prstGeom>
          <a:solidFill>
            <a:srgbClr val="DFE3E5">
              <a:alpha val="23922"/>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a:ln>
                <a:noFill/>
              </a:ln>
              <a:solidFill>
                <a:schemeClr val="tx1"/>
              </a:solidFill>
              <a:effectLst/>
              <a:latin typeface="Arial" charset="0"/>
              <a:ea typeface="ＭＳ Ｐゴシック" charset="0"/>
            </a:endParaRPr>
          </a:p>
        </p:txBody>
      </p:sp>
      <p:sp>
        <p:nvSpPr>
          <p:cNvPr id="27" name="Rectangle 26">
            <a:extLst>
              <a:ext uri="{FF2B5EF4-FFF2-40B4-BE49-F238E27FC236}">
                <a16:creationId xmlns:a16="http://schemas.microsoft.com/office/drawing/2014/main" xmlns="" id="{64D3EB60-0676-124E-9BBD-716FD8C80153}"/>
              </a:ext>
            </a:extLst>
          </p:cNvPr>
          <p:cNvSpPr/>
          <p:nvPr/>
        </p:nvSpPr>
        <p:spPr bwMode="auto">
          <a:xfrm>
            <a:off x="8904312" y="1177045"/>
            <a:ext cx="360040" cy="4988258"/>
          </a:xfrm>
          <a:prstGeom prst="rect">
            <a:avLst/>
          </a:prstGeom>
          <a:solidFill>
            <a:srgbClr val="DFE3E5">
              <a:alpha val="24314"/>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a:ln>
                <a:noFill/>
              </a:ln>
              <a:solidFill>
                <a:schemeClr val="tx1"/>
              </a:solidFill>
              <a:effectLst/>
              <a:latin typeface="Arial" charset="0"/>
              <a:ea typeface="ＭＳ Ｐゴシック" charset="0"/>
            </a:endParaRPr>
          </a:p>
        </p:txBody>
      </p:sp>
      <p:sp>
        <p:nvSpPr>
          <p:cNvPr id="28" name="Diagonal Stripe 27">
            <a:extLst>
              <a:ext uri="{FF2B5EF4-FFF2-40B4-BE49-F238E27FC236}">
                <a16:creationId xmlns:a16="http://schemas.microsoft.com/office/drawing/2014/main" xmlns="" id="{473AF99A-B38A-2545-9619-8839236EB93C}"/>
              </a:ext>
            </a:extLst>
          </p:cNvPr>
          <p:cNvSpPr/>
          <p:nvPr/>
        </p:nvSpPr>
        <p:spPr bwMode="auto">
          <a:xfrm flipH="1">
            <a:off x="7392142" y="2276871"/>
            <a:ext cx="4287560" cy="3839967"/>
          </a:xfrm>
          <a:prstGeom prst="diagStripe">
            <a:avLst>
              <a:gd name="adj" fmla="val 84608"/>
            </a:avLst>
          </a:prstGeom>
          <a:solidFill>
            <a:srgbClr val="DFE3E5">
              <a:alpha val="20784"/>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a:ln>
                <a:noFill/>
              </a:ln>
              <a:solidFill>
                <a:schemeClr val="tx1"/>
              </a:solidFill>
              <a:effectLst/>
              <a:latin typeface="Arial" charset="0"/>
              <a:ea typeface="ＭＳ Ｐゴシック" charset="0"/>
            </a:endParaRPr>
          </a:p>
        </p:txBody>
      </p:sp>
      <p:sp>
        <p:nvSpPr>
          <p:cNvPr id="29" name="Right Triangle 28">
            <a:extLst>
              <a:ext uri="{FF2B5EF4-FFF2-40B4-BE49-F238E27FC236}">
                <a16:creationId xmlns:a16="http://schemas.microsoft.com/office/drawing/2014/main" xmlns="" id="{F2DC1E74-C15A-1640-91AC-D992180C1586}"/>
              </a:ext>
            </a:extLst>
          </p:cNvPr>
          <p:cNvSpPr/>
          <p:nvPr/>
        </p:nvSpPr>
        <p:spPr bwMode="auto">
          <a:xfrm>
            <a:off x="7414207" y="1700808"/>
            <a:ext cx="626009" cy="576063"/>
          </a:xfrm>
          <a:prstGeom prst="rtTriangle">
            <a:avLst/>
          </a:prstGeom>
          <a:solidFill>
            <a:srgbClr val="DFE3E5">
              <a:alpha val="22353"/>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a:ln>
                <a:noFill/>
              </a:ln>
              <a:solidFill>
                <a:schemeClr val="tx1"/>
              </a:solidFill>
              <a:effectLst/>
              <a:latin typeface="Arial" charset="0"/>
              <a:ea typeface="ＭＳ Ｐゴシック" charset="0"/>
            </a:endParaRPr>
          </a:p>
        </p:txBody>
      </p:sp>
      <p:sp>
        <p:nvSpPr>
          <p:cNvPr id="30" name="TextBox 29">
            <a:extLst>
              <a:ext uri="{FF2B5EF4-FFF2-40B4-BE49-F238E27FC236}">
                <a16:creationId xmlns:a16="http://schemas.microsoft.com/office/drawing/2014/main" xmlns="" id="{13D9EB24-617C-F74C-8CE5-C0463E9E8613}"/>
              </a:ext>
            </a:extLst>
          </p:cNvPr>
          <p:cNvSpPr txBox="1"/>
          <p:nvPr/>
        </p:nvSpPr>
        <p:spPr>
          <a:xfrm>
            <a:off x="9323591" y="5581551"/>
            <a:ext cx="2039288" cy="338554"/>
          </a:xfrm>
          <a:prstGeom prst="rect">
            <a:avLst/>
          </a:prstGeom>
          <a:noFill/>
        </p:spPr>
        <p:txBody>
          <a:bodyPr wrap="square" rtlCol="0">
            <a:spAutoFit/>
          </a:bodyPr>
          <a:lstStyle/>
          <a:p>
            <a:r>
              <a:rPr lang="en-US" sz="1600" dirty="0">
                <a:solidFill>
                  <a:srgbClr val="FF0000"/>
                </a:solidFill>
              </a:rPr>
              <a:t>Feasible Region</a:t>
            </a:r>
          </a:p>
        </p:txBody>
      </p:sp>
      <p:sp>
        <p:nvSpPr>
          <p:cNvPr id="31" name="Oval 30">
            <a:extLst>
              <a:ext uri="{FF2B5EF4-FFF2-40B4-BE49-F238E27FC236}">
                <a16:creationId xmlns:a16="http://schemas.microsoft.com/office/drawing/2014/main" xmlns="" id="{C9E6C1A5-C6F9-F04E-913F-B4D435EC179A}"/>
              </a:ext>
            </a:extLst>
          </p:cNvPr>
          <p:cNvSpPr/>
          <p:nvPr/>
        </p:nvSpPr>
        <p:spPr bwMode="auto">
          <a:xfrm>
            <a:off x="9840416" y="5013176"/>
            <a:ext cx="72008" cy="72008"/>
          </a:xfrm>
          <a:prstGeom prst="ellipse">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a:ln>
                <a:noFill/>
              </a:ln>
              <a:solidFill>
                <a:schemeClr val="tx1"/>
              </a:solidFill>
              <a:effectLst/>
              <a:latin typeface="Arial" charset="0"/>
              <a:ea typeface="ＭＳ Ｐゴシック" charset="0"/>
            </a:endParaRPr>
          </a:p>
        </p:txBody>
      </p:sp>
      <p:sp>
        <p:nvSpPr>
          <p:cNvPr id="34" name="Oval 33">
            <a:extLst>
              <a:ext uri="{FF2B5EF4-FFF2-40B4-BE49-F238E27FC236}">
                <a16:creationId xmlns:a16="http://schemas.microsoft.com/office/drawing/2014/main" xmlns="" id="{0447EB85-614F-C246-AB09-35263A42ED7E}"/>
              </a:ext>
            </a:extLst>
          </p:cNvPr>
          <p:cNvSpPr/>
          <p:nvPr/>
        </p:nvSpPr>
        <p:spPr bwMode="auto">
          <a:xfrm>
            <a:off x="10436022" y="5013176"/>
            <a:ext cx="72008" cy="72008"/>
          </a:xfrm>
          <a:prstGeom prst="ellipse">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a:ln>
                <a:noFill/>
              </a:ln>
              <a:solidFill>
                <a:schemeClr val="tx1"/>
              </a:solidFill>
              <a:effectLst/>
              <a:latin typeface="Arial" charset="0"/>
              <a:ea typeface="ＭＳ Ｐゴシック" charset="0"/>
            </a:endParaRPr>
          </a:p>
        </p:txBody>
      </p:sp>
      <p:sp>
        <p:nvSpPr>
          <p:cNvPr id="35" name="Oval 34">
            <a:extLst>
              <a:ext uri="{FF2B5EF4-FFF2-40B4-BE49-F238E27FC236}">
                <a16:creationId xmlns:a16="http://schemas.microsoft.com/office/drawing/2014/main" xmlns="" id="{76C3E8BA-9834-3846-8508-94E616927285}"/>
              </a:ext>
            </a:extLst>
          </p:cNvPr>
          <p:cNvSpPr/>
          <p:nvPr/>
        </p:nvSpPr>
        <p:spPr bwMode="auto">
          <a:xfrm>
            <a:off x="11064552" y="5571155"/>
            <a:ext cx="72008" cy="72008"/>
          </a:xfrm>
          <a:prstGeom prst="ellipse">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a:ln>
                <a:noFill/>
              </a:ln>
              <a:solidFill>
                <a:schemeClr val="tx1"/>
              </a:solidFill>
              <a:effectLst/>
              <a:latin typeface="Arial" charset="0"/>
              <a:ea typeface="ＭＳ Ｐゴシック" charset="0"/>
            </a:endParaRPr>
          </a:p>
        </p:txBody>
      </p:sp>
      <p:sp>
        <p:nvSpPr>
          <p:cNvPr id="36" name="Oval 35">
            <a:extLst>
              <a:ext uri="{FF2B5EF4-FFF2-40B4-BE49-F238E27FC236}">
                <a16:creationId xmlns:a16="http://schemas.microsoft.com/office/drawing/2014/main" xmlns="" id="{F1B0EAA0-0B9E-9E4F-98FC-91E8FDC5E654}"/>
              </a:ext>
            </a:extLst>
          </p:cNvPr>
          <p:cNvSpPr/>
          <p:nvPr/>
        </p:nvSpPr>
        <p:spPr bwMode="auto">
          <a:xfrm>
            <a:off x="10436022" y="5557134"/>
            <a:ext cx="72008" cy="72008"/>
          </a:xfrm>
          <a:prstGeom prst="ellipse">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a:ln>
                <a:noFill/>
              </a:ln>
              <a:solidFill>
                <a:schemeClr val="tx1"/>
              </a:solidFill>
              <a:effectLst/>
              <a:latin typeface="Arial" charset="0"/>
              <a:ea typeface="ＭＳ Ｐゴシック" charset="0"/>
            </a:endParaRPr>
          </a:p>
        </p:txBody>
      </p:sp>
      <p:sp>
        <p:nvSpPr>
          <p:cNvPr id="37" name="Oval 36">
            <a:extLst>
              <a:ext uri="{FF2B5EF4-FFF2-40B4-BE49-F238E27FC236}">
                <a16:creationId xmlns:a16="http://schemas.microsoft.com/office/drawing/2014/main" xmlns="" id="{2451A351-9BC8-CF4A-B7FF-AE5D3E2F13AE}"/>
              </a:ext>
            </a:extLst>
          </p:cNvPr>
          <p:cNvSpPr/>
          <p:nvPr/>
        </p:nvSpPr>
        <p:spPr bwMode="auto">
          <a:xfrm>
            <a:off x="9827455" y="5571155"/>
            <a:ext cx="72008" cy="72008"/>
          </a:xfrm>
          <a:prstGeom prst="ellipse">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a:ln>
                <a:noFill/>
              </a:ln>
              <a:solidFill>
                <a:schemeClr val="tx1"/>
              </a:solidFill>
              <a:effectLst/>
              <a:latin typeface="Arial" charset="0"/>
              <a:ea typeface="ＭＳ Ｐゴシック" charset="0"/>
            </a:endParaRPr>
          </a:p>
        </p:txBody>
      </p:sp>
      <p:sp>
        <p:nvSpPr>
          <p:cNvPr id="38" name="Oval 37">
            <a:extLst>
              <a:ext uri="{FF2B5EF4-FFF2-40B4-BE49-F238E27FC236}">
                <a16:creationId xmlns:a16="http://schemas.microsoft.com/office/drawing/2014/main" xmlns="" id="{9611B265-9AF7-B842-AC10-A3D68A390B46}"/>
              </a:ext>
            </a:extLst>
          </p:cNvPr>
          <p:cNvSpPr/>
          <p:nvPr/>
        </p:nvSpPr>
        <p:spPr bwMode="auto">
          <a:xfrm>
            <a:off x="9833234" y="6129694"/>
            <a:ext cx="72008" cy="72008"/>
          </a:xfrm>
          <a:prstGeom prst="ellipse">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a:ln>
                <a:noFill/>
              </a:ln>
              <a:solidFill>
                <a:schemeClr val="tx1"/>
              </a:solidFill>
              <a:effectLst/>
              <a:latin typeface="Arial" charset="0"/>
              <a:ea typeface="ＭＳ Ｐゴシック" charset="0"/>
            </a:endParaRPr>
          </a:p>
        </p:txBody>
      </p:sp>
      <p:sp>
        <p:nvSpPr>
          <p:cNvPr id="39" name="Oval 38">
            <a:extLst>
              <a:ext uri="{FF2B5EF4-FFF2-40B4-BE49-F238E27FC236}">
                <a16:creationId xmlns:a16="http://schemas.microsoft.com/office/drawing/2014/main" xmlns="" id="{612E50B7-7B81-6B4F-9886-D22BE3643318}"/>
              </a:ext>
            </a:extLst>
          </p:cNvPr>
          <p:cNvSpPr/>
          <p:nvPr/>
        </p:nvSpPr>
        <p:spPr bwMode="auto">
          <a:xfrm>
            <a:off x="10451904" y="6129299"/>
            <a:ext cx="72008" cy="72008"/>
          </a:xfrm>
          <a:prstGeom prst="ellipse">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a:ln>
                <a:noFill/>
              </a:ln>
              <a:solidFill>
                <a:schemeClr val="tx1"/>
              </a:solidFill>
              <a:effectLst/>
              <a:latin typeface="Arial" charset="0"/>
              <a:ea typeface="ＭＳ Ｐゴシック" charset="0"/>
            </a:endParaRPr>
          </a:p>
        </p:txBody>
      </p:sp>
      <p:sp>
        <p:nvSpPr>
          <p:cNvPr id="40" name="Oval 39">
            <a:extLst>
              <a:ext uri="{FF2B5EF4-FFF2-40B4-BE49-F238E27FC236}">
                <a16:creationId xmlns:a16="http://schemas.microsoft.com/office/drawing/2014/main" xmlns="" id="{D3E9D0C0-C5ED-E040-9F87-AE207BA3075D}"/>
              </a:ext>
            </a:extLst>
          </p:cNvPr>
          <p:cNvSpPr/>
          <p:nvPr/>
        </p:nvSpPr>
        <p:spPr bwMode="auto">
          <a:xfrm>
            <a:off x="11056789" y="6119914"/>
            <a:ext cx="72008" cy="72008"/>
          </a:xfrm>
          <a:prstGeom prst="ellipse">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a:ln>
                <a:noFill/>
              </a:ln>
              <a:solidFill>
                <a:schemeClr val="tx1"/>
              </a:solidFill>
              <a:effectLst/>
              <a:latin typeface="Arial" charset="0"/>
              <a:ea typeface="ＭＳ Ｐゴシック" charset="0"/>
            </a:endParaRPr>
          </a:p>
        </p:txBody>
      </p:sp>
      <p:sp>
        <p:nvSpPr>
          <p:cNvPr id="41" name="Oval 40">
            <a:extLst>
              <a:ext uri="{FF2B5EF4-FFF2-40B4-BE49-F238E27FC236}">
                <a16:creationId xmlns:a16="http://schemas.microsoft.com/office/drawing/2014/main" xmlns="" id="{EF7882E6-BD58-E041-AFE9-77281996B8BD}"/>
              </a:ext>
            </a:extLst>
          </p:cNvPr>
          <p:cNvSpPr/>
          <p:nvPr/>
        </p:nvSpPr>
        <p:spPr bwMode="auto">
          <a:xfrm>
            <a:off x="11643169" y="6111385"/>
            <a:ext cx="72008" cy="72008"/>
          </a:xfrm>
          <a:prstGeom prst="ellipse">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a:ln>
                <a:noFill/>
              </a:ln>
              <a:solidFill>
                <a:schemeClr val="tx1"/>
              </a:solidFill>
              <a:effectLst/>
              <a:latin typeface="Arial" charset="0"/>
              <a:ea typeface="ＭＳ Ｐゴシック" charset="0"/>
            </a:endParaRPr>
          </a:p>
        </p:txBody>
      </p:sp>
    </p:spTree>
    <p:extLst>
      <p:ext uri="{BB962C8B-B14F-4D97-AF65-F5344CB8AC3E}">
        <p14:creationId xmlns:p14="http://schemas.microsoft.com/office/powerpoint/2010/main" val="165511629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37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7"/>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4"/>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9"/>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9"/>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6"/>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2"/>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7"/>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14"/>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31"/>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34"/>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37"/>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36"/>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35"/>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38"/>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39"/>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40"/>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72" grpId="0"/>
      <p:bldP spid="5" grpId="0"/>
      <p:bldP spid="9" grpId="0"/>
      <p:bldP spid="10" grpId="0"/>
      <p:bldP spid="11" grpId="0"/>
      <p:bldP spid="12" grpId="0"/>
      <p:bldP spid="17" grpId="0"/>
      <p:bldP spid="14" grpId="0"/>
      <p:bldP spid="24" grpId="0" animBg="1"/>
      <p:bldP spid="25" grpId="0" animBg="1"/>
      <p:bldP spid="27" grpId="0" animBg="1"/>
      <p:bldP spid="28" grpId="0" animBg="1"/>
      <p:bldP spid="29" grpId="0" animBg="1"/>
      <p:bldP spid="30" grpId="0"/>
      <p:bldP spid="31" grpId="0" animBg="1"/>
      <p:bldP spid="34" grpId="0" animBg="1"/>
      <p:bldP spid="35" grpId="0" animBg="1"/>
      <p:bldP spid="36" grpId="0" animBg="1"/>
      <p:bldP spid="37" grpId="0" animBg="1"/>
      <p:bldP spid="38" grpId="0" animBg="1"/>
      <p:bldP spid="39" grpId="0" animBg="1"/>
      <p:bldP spid="40" grpId="0" animBg="1"/>
      <p:bldP spid="41"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07260" y="0"/>
            <a:ext cx="99847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Section 5: Fitness Check</a:t>
            </a:r>
          </a:p>
        </p:txBody>
      </p:sp>
      <p:sp>
        <p:nvSpPr>
          <p:cNvPr id="21" name="TextBox 20"/>
          <p:cNvSpPr txBox="1"/>
          <p:nvPr/>
        </p:nvSpPr>
        <p:spPr>
          <a:xfrm>
            <a:off x="5172075" y="6515100"/>
            <a:ext cx="184731" cy="400110"/>
          </a:xfrm>
          <a:prstGeom prst="rect">
            <a:avLst/>
          </a:prstGeom>
          <a:noFill/>
        </p:spPr>
        <p:txBody>
          <a:bodyPr wrap="none" rtlCol="0">
            <a:spAutoFit/>
          </a:bodyPr>
          <a:lstStyle/>
          <a:p>
            <a:endParaRPr lang="en-US"/>
          </a:p>
        </p:txBody>
      </p:sp>
      <p:sp>
        <p:nvSpPr>
          <p:cNvPr id="23" name="TextBox 7">
            <a:extLst>
              <a:ext uri="{FF2B5EF4-FFF2-40B4-BE49-F238E27FC236}">
                <a16:creationId xmlns:a16="http://schemas.microsoft.com/office/drawing/2014/main" xmlns="" id="{D71B9784-D0E6-304F-9783-F26E9A73CDCC}"/>
              </a:ext>
            </a:extLst>
          </p:cNvPr>
          <p:cNvSpPr txBox="1">
            <a:spLocks noChangeArrowheads="1"/>
          </p:cNvSpPr>
          <p:nvPr/>
        </p:nvSpPr>
        <p:spPr bwMode="auto">
          <a:xfrm>
            <a:off x="-11938" y="20992"/>
            <a:ext cx="2207568"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b="1">
                <a:solidFill>
                  <a:schemeClr val="bg1"/>
                </a:solidFill>
              </a:rPr>
              <a:t>UNIT:</a:t>
            </a:r>
          </a:p>
          <a:p>
            <a:pPr algn="ctr"/>
            <a:r>
              <a:rPr lang="en-US" altLang="en-US" b="1">
                <a:solidFill>
                  <a:schemeClr val="bg1"/>
                </a:solidFill>
              </a:rPr>
              <a:t>Solving</a:t>
            </a:r>
          </a:p>
          <a:p>
            <a:pPr algn="ctr"/>
            <a:r>
              <a:rPr lang="en-US" altLang="en-US" b="1">
                <a:solidFill>
                  <a:schemeClr val="bg1"/>
                </a:solidFill>
              </a:rPr>
              <a:t>Inequalities</a:t>
            </a:r>
          </a:p>
          <a:p>
            <a:pPr algn="ctr"/>
            <a:r>
              <a:rPr lang="en-US" altLang="en-US" b="1">
                <a:solidFill>
                  <a:schemeClr val="bg1"/>
                </a:solidFill>
              </a:rPr>
              <a:t>Section 5</a:t>
            </a:r>
          </a:p>
        </p:txBody>
      </p:sp>
      <p:sp>
        <p:nvSpPr>
          <p:cNvPr id="2" name="TextBox 1">
            <a:extLst>
              <a:ext uri="{FF2B5EF4-FFF2-40B4-BE49-F238E27FC236}">
                <a16:creationId xmlns:a16="http://schemas.microsoft.com/office/drawing/2014/main" xmlns="" id="{AAED80AE-A2CB-D849-9509-0B045C58DE7E}"/>
              </a:ext>
            </a:extLst>
          </p:cNvPr>
          <p:cNvSpPr txBox="1"/>
          <p:nvPr/>
        </p:nvSpPr>
        <p:spPr>
          <a:xfrm>
            <a:off x="2843146" y="959710"/>
            <a:ext cx="8712968" cy="830997"/>
          </a:xfrm>
          <a:prstGeom prst="rect">
            <a:avLst/>
          </a:prstGeom>
          <a:noFill/>
        </p:spPr>
        <p:txBody>
          <a:bodyPr wrap="square" rtlCol="0">
            <a:spAutoFit/>
          </a:bodyPr>
          <a:lstStyle/>
          <a:p>
            <a:r>
              <a:rPr lang="en-US" sz="2400" dirty="0"/>
              <a:t>2</a:t>
            </a:r>
            <a:r>
              <a:rPr lang="en-US" dirty="0"/>
              <a:t>.   </a:t>
            </a:r>
            <a:r>
              <a:rPr lang="en-US" sz="2400" dirty="0"/>
              <a:t>Each diagram shows a region which satisfies 3 inequalities.  </a:t>
            </a:r>
          </a:p>
          <a:p>
            <a:r>
              <a:rPr lang="en-US" dirty="0"/>
              <a:t>       </a:t>
            </a:r>
            <a:r>
              <a:rPr lang="en-US" sz="2400" dirty="0"/>
              <a:t>Find the three inequalities in each case.</a:t>
            </a:r>
          </a:p>
        </p:txBody>
      </p:sp>
      <p:pic>
        <p:nvPicPr>
          <p:cNvPr id="3" name="Picture 2">
            <a:extLst>
              <a:ext uri="{FF2B5EF4-FFF2-40B4-BE49-F238E27FC236}">
                <a16:creationId xmlns:a16="http://schemas.microsoft.com/office/drawing/2014/main" xmlns="" id="{CE7DF216-C546-D743-B828-6527DDE2BA49}"/>
              </a:ext>
            </a:extLst>
          </p:cNvPr>
          <p:cNvPicPr>
            <a:picLocks noChangeAspect="1"/>
          </p:cNvPicPr>
          <p:nvPr/>
        </p:nvPicPr>
        <p:blipFill>
          <a:blip r:embed="rId3"/>
          <a:stretch>
            <a:fillRect/>
          </a:stretch>
        </p:blipFill>
        <p:spPr>
          <a:xfrm>
            <a:off x="3371875" y="1988838"/>
            <a:ext cx="3600400" cy="3727473"/>
          </a:xfrm>
          <a:prstGeom prst="rect">
            <a:avLst/>
          </a:prstGeom>
        </p:spPr>
      </p:pic>
      <p:pic>
        <p:nvPicPr>
          <p:cNvPr id="4" name="Picture 3">
            <a:extLst>
              <a:ext uri="{FF2B5EF4-FFF2-40B4-BE49-F238E27FC236}">
                <a16:creationId xmlns:a16="http://schemas.microsoft.com/office/drawing/2014/main" xmlns="" id="{B9AB962A-248F-3C40-86CE-40429A3A415F}"/>
              </a:ext>
            </a:extLst>
          </p:cNvPr>
          <p:cNvPicPr>
            <a:picLocks noChangeAspect="1"/>
          </p:cNvPicPr>
          <p:nvPr/>
        </p:nvPicPr>
        <p:blipFill>
          <a:blip r:embed="rId4"/>
          <a:stretch>
            <a:fillRect/>
          </a:stretch>
        </p:blipFill>
        <p:spPr>
          <a:xfrm>
            <a:off x="8112223" y="1988839"/>
            <a:ext cx="3860123" cy="3727473"/>
          </a:xfrm>
          <a:prstGeom prst="rect">
            <a:avLst/>
          </a:prstGeom>
        </p:spPr>
      </p:pic>
      <p:sp>
        <p:nvSpPr>
          <p:cNvPr id="13" name="TextBox 12">
            <a:extLst>
              <a:ext uri="{FF2B5EF4-FFF2-40B4-BE49-F238E27FC236}">
                <a16:creationId xmlns:a16="http://schemas.microsoft.com/office/drawing/2014/main" xmlns="" id="{C41F9045-DD7E-114E-A7C7-46F0F764181E}"/>
              </a:ext>
            </a:extLst>
          </p:cNvPr>
          <p:cNvSpPr txBox="1"/>
          <p:nvPr/>
        </p:nvSpPr>
        <p:spPr>
          <a:xfrm>
            <a:off x="2711624" y="1988839"/>
            <a:ext cx="648072" cy="461665"/>
          </a:xfrm>
          <a:prstGeom prst="rect">
            <a:avLst/>
          </a:prstGeom>
          <a:noFill/>
        </p:spPr>
        <p:txBody>
          <a:bodyPr wrap="square" rtlCol="0">
            <a:spAutoFit/>
          </a:bodyPr>
          <a:lstStyle/>
          <a:p>
            <a:r>
              <a:rPr lang="en-US" sz="2400" dirty="0"/>
              <a:t>a)</a:t>
            </a:r>
          </a:p>
        </p:txBody>
      </p:sp>
      <p:sp>
        <p:nvSpPr>
          <p:cNvPr id="14" name="TextBox 13">
            <a:extLst>
              <a:ext uri="{FF2B5EF4-FFF2-40B4-BE49-F238E27FC236}">
                <a16:creationId xmlns:a16="http://schemas.microsoft.com/office/drawing/2014/main" xmlns="" id="{B3652425-4EC3-C440-8618-E227DAA04A49}"/>
              </a:ext>
            </a:extLst>
          </p:cNvPr>
          <p:cNvSpPr txBox="1"/>
          <p:nvPr/>
        </p:nvSpPr>
        <p:spPr>
          <a:xfrm>
            <a:off x="7392144" y="1988839"/>
            <a:ext cx="504056" cy="461665"/>
          </a:xfrm>
          <a:prstGeom prst="rect">
            <a:avLst/>
          </a:prstGeom>
          <a:noFill/>
        </p:spPr>
        <p:txBody>
          <a:bodyPr wrap="square" rtlCol="0">
            <a:spAutoFit/>
          </a:bodyPr>
          <a:lstStyle/>
          <a:p>
            <a:r>
              <a:rPr lang="en-US" sz="2400" dirty="0"/>
              <a:t>b)</a:t>
            </a:r>
          </a:p>
        </p:txBody>
      </p:sp>
      <p:sp>
        <p:nvSpPr>
          <p:cNvPr id="16" name="TextBox 15">
            <a:extLst>
              <a:ext uri="{FF2B5EF4-FFF2-40B4-BE49-F238E27FC236}">
                <a16:creationId xmlns:a16="http://schemas.microsoft.com/office/drawing/2014/main" xmlns="" id="{49B3F951-E2F8-D14C-883E-A0BC02DCA6A7}"/>
              </a:ext>
            </a:extLst>
          </p:cNvPr>
          <p:cNvSpPr txBox="1"/>
          <p:nvPr/>
        </p:nvSpPr>
        <p:spPr>
          <a:xfrm>
            <a:off x="2711624" y="5949280"/>
            <a:ext cx="1296144" cy="461665"/>
          </a:xfrm>
          <a:prstGeom prst="rect">
            <a:avLst/>
          </a:prstGeom>
          <a:noFill/>
        </p:spPr>
        <p:txBody>
          <a:bodyPr wrap="square" rtlCol="0">
            <a:spAutoFit/>
          </a:bodyPr>
          <a:lstStyle/>
          <a:p>
            <a:r>
              <a:rPr lang="en-US" sz="2400" dirty="0">
                <a:solidFill>
                  <a:srgbClr val="FF0000"/>
                </a:solidFill>
              </a:rPr>
              <a:t>Answer</a:t>
            </a:r>
          </a:p>
        </p:txBody>
      </p:sp>
      <p:sp>
        <p:nvSpPr>
          <p:cNvPr id="22" name="TextBox 21">
            <a:extLst>
              <a:ext uri="{FF2B5EF4-FFF2-40B4-BE49-F238E27FC236}">
                <a16:creationId xmlns:a16="http://schemas.microsoft.com/office/drawing/2014/main" xmlns="" id="{E73D26AC-6566-2D41-BA89-91A66133EB5B}"/>
              </a:ext>
            </a:extLst>
          </p:cNvPr>
          <p:cNvSpPr txBox="1"/>
          <p:nvPr/>
        </p:nvSpPr>
        <p:spPr>
          <a:xfrm>
            <a:off x="7392144" y="5979867"/>
            <a:ext cx="1296144" cy="461665"/>
          </a:xfrm>
          <a:prstGeom prst="rect">
            <a:avLst/>
          </a:prstGeom>
          <a:noFill/>
        </p:spPr>
        <p:txBody>
          <a:bodyPr wrap="square" rtlCol="0">
            <a:spAutoFit/>
          </a:bodyPr>
          <a:lstStyle/>
          <a:p>
            <a:r>
              <a:rPr lang="en-US" sz="2400" dirty="0">
                <a:solidFill>
                  <a:srgbClr val="FF0000"/>
                </a:solidFill>
              </a:rPr>
              <a:t>Answer</a:t>
            </a:r>
          </a:p>
        </p:txBody>
      </p:sp>
      <p:sp>
        <p:nvSpPr>
          <p:cNvPr id="17" name="Rectangle 16">
            <a:extLst>
              <a:ext uri="{FF2B5EF4-FFF2-40B4-BE49-F238E27FC236}">
                <a16:creationId xmlns:a16="http://schemas.microsoft.com/office/drawing/2014/main" xmlns="" id="{5A9B1E67-33EF-EE4C-8A1F-1432E4CC778E}"/>
              </a:ext>
            </a:extLst>
          </p:cNvPr>
          <p:cNvSpPr/>
          <p:nvPr/>
        </p:nvSpPr>
        <p:spPr>
          <a:xfrm>
            <a:off x="3998902" y="5949280"/>
            <a:ext cx="2715808" cy="461665"/>
          </a:xfrm>
          <a:prstGeom prst="rect">
            <a:avLst/>
          </a:prstGeom>
        </p:spPr>
        <p:txBody>
          <a:bodyPr wrap="none">
            <a:spAutoFit/>
          </a:bodyPr>
          <a:lstStyle/>
          <a:p>
            <a:r>
              <a:rPr lang="en-GB" sz="2400" i="1" dirty="0">
                <a:solidFill>
                  <a:srgbClr val="FF0000"/>
                </a:solidFill>
                <a:latin typeface="Times" pitchFamily="2" charset="0"/>
              </a:rPr>
              <a:t>x </a:t>
            </a:r>
            <a:r>
              <a:rPr lang="en-GB" sz="2400" dirty="0">
                <a:solidFill>
                  <a:srgbClr val="FF0000"/>
                </a:solidFill>
                <a:latin typeface="Times" pitchFamily="2" charset="0"/>
              </a:rPr>
              <a:t>≤ 5, </a:t>
            </a:r>
            <a:r>
              <a:rPr lang="en-GB" sz="2400" i="1" dirty="0">
                <a:solidFill>
                  <a:srgbClr val="FF0000"/>
                </a:solidFill>
                <a:latin typeface="Times" pitchFamily="2" charset="0"/>
              </a:rPr>
              <a:t>y </a:t>
            </a:r>
            <a:r>
              <a:rPr lang="en-GB" sz="2400" dirty="0">
                <a:solidFill>
                  <a:srgbClr val="FF0000"/>
                </a:solidFill>
                <a:latin typeface="Times" pitchFamily="2" charset="0"/>
              </a:rPr>
              <a:t>≥ 2, </a:t>
            </a:r>
            <a:r>
              <a:rPr lang="en-GB" sz="2400" i="1" dirty="0">
                <a:solidFill>
                  <a:srgbClr val="FF0000"/>
                </a:solidFill>
                <a:latin typeface="Times" pitchFamily="2" charset="0"/>
              </a:rPr>
              <a:t>y </a:t>
            </a:r>
            <a:r>
              <a:rPr lang="en-GB" sz="2400" dirty="0">
                <a:solidFill>
                  <a:srgbClr val="FF0000"/>
                </a:solidFill>
                <a:latin typeface="Times" pitchFamily="2" charset="0"/>
              </a:rPr>
              <a:t>≤ </a:t>
            </a:r>
            <a:r>
              <a:rPr lang="en-GB" sz="2400" i="1" dirty="0">
                <a:solidFill>
                  <a:srgbClr val="FF0000"/>
                </a:solidFill>
                <a:latin typeface="Times" pitchFamily="2" charset="0"/>
              </a:rPr>
              <a:t>x</a:t>
            </a:r>
            <a:r>
              <a:rPr lang="en-GB" sz="2400" dirty="0">
                <a:solidFill>
                  <a:srgbClr val="FF0000"/>
                </a:solidFill>
                <a:latin typeface="Times" pitchFamily="2" charset="0"/>
              </a:rPr>
              <a:t>+2 </a:t>
            </a:r>
          </a:p>
        </p:txBody>
      </p:sp>
      <p:sp>
        <p:nvSpPr>
          <p:cNvPr id="18" name="Rectangle 17">
            <a:extLst>
              <a:ext uri="{FF2B5EF4-FFF2-40B4-BE49-F238E27FC236}">
                <a16:creationId xmlns:a16="http://schemas.microsoft.com/office/drawing/2014/main" xmlns="" id="{BC62D38C-7627-F145-8BEC-B679617D99C9}"/>
              </a:ext>
            </a:extLst>
          </p:cNvPr>
          <p:cNvSpPr/>
          <p:nvPr/>
        </p:nvSpPr>
        <p:spPr>
          <a:xfrm>
            <a:off x="8655832" y="5979867"/>
            <a:ext cx="3198311" cy="461665"/>
          </a:xfrm>
          <a:prstGeom prst="rect">
            <a:avLst/>
          </a:prstGeom>
        </p:spPr>
        <p:txBody>
          <a:bodyPr wrap="none">
            <a:spAutoFit/>
          </a:bodyPr>
          <a:lstStyle/>
          <a:p>
            <a:r>
              <a:rPr lang="en-GB" sz="2400" i="1" dirty="0">
                <a:solidFill>
                  <a:srgbClr val="FF0000"/>
                </a:solidFill>
                <a:latin typeface="Times" pitchFamily="2" charset="0"/>
              </a:rPr>
              <a:t>x </a:t>
            </a:r>
            <a:r>
              <a:rPr lang="en-GB" sz="2400" dirty="0">
                <a:solidFill>
                  <a:srgbClr val="FF0000"/>
                </a:solidFill>
                <a:latin typeface="Times" pitchFamily="2" charset="0"/>
              </a:rPr>
              <a:t>≥ −2, </a:t>
            </a:r>
            <a:r>
              <a:rPr lang="en-GB" sz="2400" i="1" dirty="0">
                <a:solidFill>
                  <a:srgbClr val="FF0000"/>
                </a:solidFill>
                <a:latin typeface="Times" pitchFamily="2" charset="0"/>
              </a:rPr>
              <a:t>y </a:t>
            </a:r>
            <a:r>
              <a:rPr lang="en-GB" sz="2400" dirty="0">
                <a:solidFill>
                  <a:srgbClr val="FF0000"/>
                </a:solidFill>
                <a:latin typeface="Times" pitchFamily="2" charset="0"/>
              </a:rPr>
              <a:t>≥ </a:t>
            </a:r>
            <a:r>
              <a:rPr lang="en-GB" sz="2400" i="1" dirty="0">
                <a:solidFill>
                  <a:srgbClr val="FF0000"/>
                </a:solidFill>
                <a:latin typeface="Times" pitchFamily="2" charset="0"/>
              </a:rPr>
              <a:t>x</a:t>
            </a:r>
            <a:r>
              <a:rPr lang="en-GB" sz="2400" dirty="0">
                <a:solidFill>
                  <a:srgbClr val="FF0000"/>
                </a:solidFill>
                <a:latin typeface="Times" pitchFamily="2" charset="0"/>
              </a:rPr>
              <a:t>−2, </a:t>
            </a:r>
            <a:r>
              <a:rPr lang="en-GB" sz="2400" i="1" dirty="0">
                <a:solidFill>
                  <a:srgbClr val="FF0000"/>
                </a:solidFill>
                <a:latin typeface="Times" pitchFamily="2" charset="0"/>
              </a:rPr>
              <a:t>y </a:t>
            </a:r>
            <a:r>
              <a:rPr lang="en-GB" sz="2400" dirty="0">
                <a:solidFill>
                  <a:srgbClr val="FF0000"/>
                </a:solidFill>
                <a:latin typeface="Times" pitchFamily="2" charset="0"/>
              </a:rPr>
              <a:t>≤ 2−</a:t>
            </a:r>
            <a:r>
              <a:rPr lang="en-GB" sz="2400" i="1" dirty="0">
                <a:solidFill>
                  <a:srgbClr val="FF0000"/>
                </a:solidFill>
                <a:latin typeface="Times" pitchFamily="2" charset="0"/>
              </a:rPr>
              <a:t>x </a:t>
            </a:r>
            <a:endParaRPr lang="en-GB" sz="2400" dirty="0">
              <a:solidFill>
                <a:srgbClr val="FF0000"/>
              </a:solidFill>
              <a:latin typeface="Times" pitchFamily="2" charset="0"/>
            </a:endParaRPr>
          </a:p>
        </p:txBody>
      </p:sp>
    </p:spTree>
    <p:extLst>
      <p:ext uri="{BB962C8B-B14F-4D97-AF65-F5344CB8AC3E}">
        <p14:creationId xmlns:p14="http://schemas.microsoft.com/office/powerpoint/2010/main" val="158711649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3" grpId="0"/>
      <p:bldP spid="14" grpId="0"/>
      <p:bldP spid="16" grpId="0"/>
      <p:bldP spid="22" grpId="0"/>
      <p:bldP spid="17" grpId="0"/>
      <p:bldP spid="18"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Box 1">
            <a:extLst>
              <a:ext uri="{FF2B5EF4-FFF2-40B4-BE49-F238E27FC236}">
                <a16:creationId xmlns:a16="http://schemas.microsoft.com/office/drawing/2014/main" xmlns="" id="{6AD2163F-E5C2-E547-BBAD-58D9F2EC7C91}"/>
              </a:ext>
            </a:extLst>
          </p:cNvPr>
          <p:cNvSpPr txBox="1">
            <a:spLocks noChangeArrowheads="1"/>
          </p:cNvSpPr>
          <p:nvPr/>
        </p:nvSpPr>
        <p:spPr bwMode="auto">
          <a:xfrm>
            <a:off x="2194793" y="4802"/>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Section 5: Review</a:t>
            </a:r>
          </a:p>
        </p:txBody>
      </p:sp>
      <p:sp>
        <p:nvSpPr>
          <p:cNvPr id="15364" name="TextBox 1">
            <a:extLst>
              <a:ext uri="{FF2B5EF4-FFF2-40B4-BE49-F238E27FC236}">
                <a16:creationId xmlns:a16="http://schemas.microsoft.com/office/drawing/2014/main" xmlns="" id="{F84EC826-FF37-D74D-8488-4FFEF709F932}"/>
              </a:ext>
            </a:extLst>
          </p:cNvPr>
          <p:cNvSpPr txBox="1">
            <a:spLocks noChangeArrowheads="1"/>
          </p:cNvSpPr>
          <p:nvPr/>
        </p:nvSpPr>
        <p:spPr bwMode="auto">
          <a:xfrm>
            <a:off x="2207568" y="1132131"/>
            <a:ext cx="997165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have completed this last</a:t>
            </a:r>
            <a:r>
              <a:rPr lang="en-US" altLang="en-US" sz="2400" b="1" dirty="0"/>
              <a:t> Section.</a:t>
            </a:r>
          </a:p>
        </p:txBody>
      </p:sp>
      <p:sp>
        <p:nvSpPr>
          <p:cNvPr id="15365" name="TextBox 2">
            <a:extLst>
              <a:ext uri="{FF2B5EF4-FFF2-40B4-BE49-F238E27FC236}">
                <a16:creationId xmlns:a16="http://schemas.microsoft.com/office/drawing/2014/main" xmlns="" id="{4CE0686E-3F23-D449-A7D1-D3026C68C1D1}"/>
              </a:ext>
            </a:extLst>
          </p:cNvPr>
          <p:cNvSpPr txBox="1">
            <a:spLocks noChangeArrowheads="1"/>
          </p:cNvSpPr>
          <p:nvPr/>
        </p:nvSpPr>
        <p:spPr bwMode="auto">
          <a:xfrm>
            <a:off x="2207568" y="3367456"/>
            <a:ext cx="9984431"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FFC000"/>
                </a:solidFill>
              </a:rPr>
              <a:t>If you need more examples and interactive </a:t>
            </a:r>
            <a:r>
              <a:rPr lang="en-US" altLang="en-US" sz="2400" dirty="0" smtClean="0">
                <a:solidFill>
                  <a:srgbClr val="FFC000"/>
                </a:solidFill>
              </a:rPr>
              <a:t>practice,</a:t>
            </a:r>
            <a:br>
              <a:rPr lang="en-US" altLang="en-US" sz="2400" dirty="0" smtClean="0">
                <a:solidFill>
                  <a:srgbClr val="FFC000"/>
                </a:solidFill>
              </a:rPr>
            </a:br>
            <a:r>
              <a:rPr lang="en-US" altLang="en-US" sz="2400" dirty="0" smtClean="0">
                <a:solidFill>
                  <a:srgbClr val="FFC000"/>
                </a:solidFill>
              </a:rPr>
              <a:t>go </a:t>
            </a:r>
            <a:r>
              <a:rPr lang="en-US" altLang="en-US" sz="2400" dirty="0">
                <a:solidFill>
                  <a:srgbClr val="FFC000"/>
                </a:solidFill>
              </a:rPr>
              <a:t>here     </a:t>
            </a:r>
          </a:p>
          <a:p>
            <a:pPr algn="ctr"/>
            <a:r>
              <a:rPr lang="en-US" altLang="en-US" sz="2400" dirty="0">
                <a:solidFill>
                  <a:srgbClr val="FFC000"/>
                </a:solidFill>
              </a:rPr>
              <a:t>                          </a:t>
            </a:r>
            <a:endParaRPr lang="en-US" altLang="en-US" sz="2400" b="1" dirty="0">
              <a:solidFill>
                <a:srgbClr val="FFC000"/>
              </a:solidFill>
            </a:endParaRPr>
          </a:p>
        </p:txBody>
      </p:sp>
      <p:sp>
        <p:nvSpPr>
          <p:cNvPr id="2" name="TextBox 1">
            <a:extLst>
              <a:ext uri="{FF2B5EF4-FFF2-40B4-BE49-F238E27FC236}">
                <a16:creationId xmlns:a16="http://schemas.microsoft.com/office/drawing/2014/main" xmlns="" id="{22C5D992-01E3-0B4D-8B4D-59BB344B36DF}"/>
              </a:ext>
            </a:extLst>
          </p:cNvPr>
          <p:cNvSpPr txBox="1">
            <a:spLocks noChangeArrowheads="1"/>
          </p:cNvSpPr>
          <p:nvPr/>
        </p:nvSpPr>
        <p:spPr bwMode="auto">
          <a:xfrm>
            <a:off x="2207568" y="1963128"/>
            <a:ext cx="997165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00B050"/>
                </a:solidFill>
              </a:rPr>
              <a:t>If you have completed and understood this </a:t>
            </a:r>
            <a:r>
              <a:rPr lang="en-US" altLang="en-US" sz="2400" dirty="0" smtClean="0">
                <a:solidFill>
                  <a:srgbClr val="00B050"/>
                </a:solidFill>
              </a:rPr>
              <a:t>section,</a:t>
            </a:r>
            <a:br>
              <a:rPr lang="en-US" altLang="en-US" sz="2400" dirty="0" smtClean="0">
                <a:solidFill>
                  <a:srgbClr val="00B050"/>
                </a:solidFill>
              </a:rPr>
            </a:br>
            <a:r>
              <a:rPr lang="en-US" altLang="en-US" sz="2400" dirty="0" smtClean="0">
                <a:solidFill>
                  <a:srgbClr val="00B050"/>
                </a:solidFill>
              </a:rPr>
              <a:t>you </a:t>
            </a:r>
            <a:r>
              <a:rPr lang="en-US" altLang="en-US" sz="2400" dirty="0">
                <a:solidFill>
                  <a:srgbClr val="00B050"/>
                </a:solidFill>
              </a:rPr>
              <a:t>can take the Unit audit</a:t>
            </a:r>
            <a:endParaRPr lang="en-US" altLang="en-US" sz="2400" b="1" dirty="0">
              <a:solidFill>
                <a:srgbClr val="00B050"/>
              </a:solidFill>
            </a:endParaRPr>
          </a:p>
        </p:txBody>
      </p:sp>
      <p:sp>
        <p:nvSpPr>
          <p:cNvPr id="3" name="TextBox 2">
            <a:extLst>
              <a:ext uri="{FF2B5EF4-FFF2-40B4-BE49-F238E27FC236}">
                <a16:creationId xmlns:a16="http://schemas.microsoft.com/office/drawing/2014/main" xmlns="" id="{0510F379-D1DE-224F-883E-C4D46216A211}"/>
              </a:ext>
            </a:extLst>
          </p:cNvPr>
          <p:cNvSpPr txBox="1">
            <a:spLocks noChangeArrowheads="1"/>
          </p:cNvSpPr>
          <p:nvPr/>
        </p:nvSpPr>
        <p:spPr bwMode="auto">
          <a:xfrm>
            <a:off x="2194793" y="4509120"/>
            <a:ext cx="9984431"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might also find it helpful to look at:</a:t>
            </a:r>
            <a:endParaRPr lang="en-US" altLang="en-US" sz="2400" b="1" dirty="0">
              <a:solidFill>
                <a:srgbClr val="FF0000"/>
              </a:solidFill>
            </a:endParaRPr>
          </a:p>
          <a:p>
            <a:pPr algn="ctr"/>
            <a:endParaRPr lang="en-US" altLang="en-US" sz="2400" dirty="0">
              <a:solidFill>
                <a:srgbClr val="FF0000"/>
              </a:solidFill>
            </a:endParaRPr>
          </a:p>
          <a:p>
            <a:pPr algn="ctr"/>
            <a:r>
              <a:rPr lang="en-US" altLang="en-US" sz="2400" b="1" dirty="0">
                <a:solidFill>
                  <a:srgbClr val="FF0000"/>
                </a:solidFill>
              </a:rPr>
              <a:t> Essential Information:</a:t>
            </a:r>
            <a:r>
              <a:rPr lang="en-US" altLang="en-US" sz="2400" dirty="0">
                <a:solidFill>
                  <a:srgbClr val="FF0000"/>
                </a:solidFill>
              </a:rPr>
              <a:t> press </a:t>
            </a:r>
            <a:r>
              <a:rPr lang="en-US" altLang="en-US" sz="2400" b="1" dirty="0">
                <a:solidFill>
                  <a:srgbClr val="FF0000"/>
                </a:solidFill>
              </a:rPr>
              <a:t>here</a:t>
            </a:r>
          </a:p>
        </p:txBody>
      </p:sp>
      <p:sp>
        <p:nvSpPr>
          <p:cNvPr id="9" name="TextBox 7">
            <a:extLst>
              <a:ext uri="{FF2B5EF4-FFF2-40B4-BE49-F238E27FC236}">
                <a16:creationId xmlns:a16="http://schemas.microsoft.com/office/drawing/2014/main" xmlns="" id="{8E1218C9-795D-BD41-8415-6934158C9F64}"/>
              </a:ext>
            </a:extLst>
          </p:cNvPr>
          <p:cNvSpPr txBox="1">
            <a:spLocks noChangeArrowheads="1"/>
          </p:cNvSpPr>
          <p:nvPr/>
        </p:nvSpPr>
        <p:spPr bwMode="auto">
          <a:xfrm>
            <a:off x="0" y="115888"/>
            <a:ext cx="2207568"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b="1">
                <a:solidFill>
                  <a:schemeClr val="bg1"/>
                </a:solidFill>
              </a:rPr>
              <a:t>UNIT:</a:t>
            </a:r>
          </a:p>
          <a:p>
            <a:pPr algn="ctr"/>
            <a:r>
              <a:rPr lang="en-US" altLang="en-US" b="1">
                <a:solidFill>
                  <a:schemeClr val="bg1"/>
                </a:solidFill>
              </a:rPr>
              <a:t>Solving</a:t>
            </a:r>
          </a:p>
          <a:p>
            <a:pPr algn="ctr"/>
            <a:r>
              <a:rPr lang="en-US" altLang="en-US" b="1">
                <a:solidFill>
                  <a:schemeClr val="bg1"/>
                </a:solidFill>
              </a:rPr>
              <a:t>Inequalities</a:t>
            </a:r>
          </a:p>
          <a:p>
            <a:pPr algn="ctr"/>
            <a:r>
              <a:rPr lang="en-US" altLang="en-US" b="1">
                <a:solidFill>
                  <a:schemeClr val="bg1"/>
                </a:solidFill>
              </a:rPr>
              <a:t>Section 5</a:t>
            </a:r>
          </a:p>
        </p:txBody>
      </p:sp>
    </p:spTree>
    <p:extLst>
      <p:ext uri="{BB962C8B-B14F-4D97-AF65-F5344CB8AC3E}">
        <p14:creationId xmlns:p14="http://schemas.microsoft.com/office/powerpoint/2010/main" val="223187487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5364">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36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5" grpId="0"/>
      <p:bldP spid="2" grpId="0"/>
      <p:bldP spid="3" grpId="0"/>
    </p:bldLst>
  </p:timing>
</p:sld>
</file>

<file path=ppt/theme/theme1.xml><?xml version="1.0" encoding="utf-8"?>
<a:theme xmlns:a="http://schemas.openxmlformats.org/drawingml/2006/main" name="Alapértelmezett terv">
  <a:themeElements>
    <a:clrScheme name="Blue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Alapértelmezett terv">
      <a:majorFont>
        <a:latin typeface="Arial"/>
        <a:ea typeface="ＭＳ Ｐゴシック"/>
        <a:cs typeface=""/>
      </a:majorFont>
      <a:minorFont>
        <a:latin typeface="Calibri"/>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defRPr kumimoji="0" lang="en-GB" sz="2000" b="0" i="0" u="none" strike="noStrike" cap="none" normalizeH="0" baseline="0">
            <a:ln>
              <a:noFill/>
            </a:ln>
            <a:solidFill>
              <a:schemeClr val="tx1"/>
            </a:solidFill>
            <a:effectLst/>
            <a:latin typeface="Arial" charset="0"/>
            <a:ea typeface="ＭＳ Ｐゴシック"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defRPr kumimoji="0" lang="en-GB" sz="2000" b="0" i="0" u="none" strike="noStrike" cap="none" normalizeH="0" baseline="0">
            <a:ln>
              <a:noFill/>
            </a:ln>
            <a:solidFill>
              <a:schemeClr val="tx1"/>
            </a:solidFill>
            <a:effectLst/>
            <a:latin typeface="Arial" charset="0"/>
            <a:ea typeface="ＭＳ Ｐゴシック" charset="0"/>
          </a:defRPr>
        </a:defPPr>
      </a:lstStyle>
    </a:lnDef>
  </a:objectDefaults>
  <a:extraClrSchemeLst>
    <a:extraClrScheme>
      <a:clrScheme name="Alapértelmezett terv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Alapértelmezett terv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Alapértelmezett terv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Alapértelmezett terv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Alapértelmezett terv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Alapértelmezett terv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Alapértelmezett terv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Alapértelmezett terv 8">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CC"/>
        </a:hlink>
        <a:folHlink>
          <a:srgbClr val="B2B2B2"/>
        </a:folHlink>
      </a:clrScheme>
      <a:clrMap bg1="lt1" tx1="dk1" bg2="lt2" tx2="dk2" accent1="accent1" accent2="accent2" accent3="accent3" accent4="accent4" accent5="accent5" accent6="accent6" hlink="hlink" folHlink="folHlink"/>
    </a:extraClrScheme>
    <a:extraClrScheme>
      <a:clrScheme name="Alapértelmezett terv 9">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CC"/>
        </a:hlink>
        <a:folHlink>
          <a:srgbClr val="0000C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7242D3088D216458E0212DCF115C968" ma:contentTypeVersion="13" ma:contentTypeDescription="Create a new document." ma:contentTypeScope="" ma:versionID="dec315d4ad1de463c9cd8d1883a63030">
  <xsd:schema xmlns:xsd="http://www.w3.org/2001/XMLSchema" xmlns:xs="http://www.w3.org/2001/XMLSchema" xmlns:p="http://schemas.microsoft.com/office/2006/metadata/properties" xmlns:ns3="9ee75292-5076-4fcc-bc52-dcc754448144" xmlns:ns4="f7b00057-f5aa-46f4-8410-da255f325540" targetNamespace="http://schemas.microsoft.com/office/2006/metadata/properties" ma:root="true" ma:fieldsID="dd1e531ce6b01eaefd4a7de6ab057d9e" ns3:_="" ns4:_="">
    <xsd:import namespace="9ee75292-5076-4fcc-bc52-dcc754448144"/>
    <xsd:import namespace="f7b00057-f5aa-46f4-8410-da255f325540"/>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OCR" minOccurs="0"/>
                <xsd:element ref="ns4:MediaServiceDateTaken" minOccurs="0"/>
                <xsd:element ref="ns4:MediaServiceLocation" minOccurs="0"/>
                <xsd:element ref="ns4:MediaServiceGenerationTime" minOccurs="0"/>
                <xsd:element ref="ns4:MediaServiceEventHashCode" minOccurs="0"/>
                <xsd:element ref="ns4:MediaServiceAutoKeyPoints" minOccurs="0"/>
                <xsd:element ref="ns4: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ee75292-5076-4fcc-bc52-dcc754448144"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7b00057-f5aa-46f4-8410-da255f325540"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AutoTags" ma:index="13" nillable="true" ma:displayName="MediaServiceAutoTags" ma:internalName="MediaServiceAutoTags" ma:readOnly="true">
      <xsd:simpleType>
        <xsd:restriction base="dms:Text"/>
      </xsd:simpleType>
    </xsd:element>
    <xsd:element name="MediaServiceOCR" ma:index="14" nillable="true" ma:displayName="MediaServiceOCR" ma:internalName="MediaServiceOCR"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Location" ma:index="16" nillable="true" ma:displayName="MediaServiceLocation" ma:internalName="MediaServiceLocatio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F6BE0993-3E8D-4AAE-A529-3CB4C627C36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ee75292-5076-4fcc-bc52-dcc754448144"/>
    <ds:schemaRef ds:uri="f7b00057-f5aa-46f4-8410-da255f32554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243552F-E41D-424C-8547-11ECC67B9BE1}">
  <ds:schemaRefs>
    <ds:schemaRef ds:uri="http://schemas.microsoft.com/sharepoint/v3/contenttype/forms"/>
  </ds:schemaRefs>
</ds:datastoreItem>
</file>

<file path=customXml/itemProps3.xml><?xml version="1.0" encoding="utf-8"?>
<ds:datastoreItem xmlns:ds="http://schemas.openxmlformats.org/officeDocument/2006/customXml" ds:itemID="{A0D26DF9-5106-4408-AEB8-21B8AFA51FB3}">
  <ds:schemaRefs>
    <ds:schemaRef ds:uri="http://schemas.microsoft.com/office/2006/documentManagement/types"/>
    <ds:schemaRef ds:uri="http://schemas.microsoft.com/office/2006/metadata/properties"/>
    <ds:schemaRef ds:uri="9ee75292-5076-4fcc-bc52-dcc754448144"/>
    <ds:schemaRef ds:uri="http://purl.org/dc/elements/1.1/"/>
    <ds:schemaRef ds:uri="f7b00057-f5aa-46f4-8410-da255f325540"/>
    <ds:schemaRef ds:uri="http://schemas.microsoft.com/office/infopath/2007/PartnerControls"/>
    <ds:schemaRef ds:uri="http://purl.org/dc/terms/"/>
    <ds:schemaRef ds:uri="http://schemas.openxmlformats.org/package/2006/metadata/core-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26730</TotalTime>
  <Words>2481</Words>
  <Application>Microsoft Office PowerPoint</Application>
  <PresentationFormat>Custom</PresentationFormat>
  <Paragraphs>429</Paragraphs>
  <Slides>29</Slides>
  <Notes>22</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Alapértelmezett terv</vt:lpstr>
      <vt:lpstr>Supporting and Enhancing Mathematics and Statistics UNIT: Solving Inequalities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Unit1</dc:title>
  <dc:creator>a</dc:creator>
  <cp:lastModifiedBy>Holland</cp:lastModifiedBy>
  <cp:revision>635</cp:revision>
  <cp:lastPrinted>2020-06-10T09:16:02Z</cp:lastPrinted>
  <dcterms:created xsi:type="dcterms:W3CDTF">2012-10-10T19:07:13Z</dcterms:created>
  <dcterms:modified xsi:type="dcterms:W3CDTF">2020-07-08T15:03:59Z</dcterms:modified>
</cp:coreProperties>
</file>