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51"/>
  </p:notesMasterIdLst>
  <p:handoutMasterIdLst>
    <p:handoutMasterId r:id="rId52"/>
  </p:handoutMasterIdLst>
  <p:sldIdLst>
    <p:sldId id="355" r:id="rId5"/>
    <p:sldId id="356" r:id="rId6"/>
    <p:sldId id="283" r:id="rId7"/>
    <p:sldId id="373" r:id="rId8"/>
    <p:sldId id="372" r:id="rId9"/>
    <p:sldId id="358" r:id="rId10"/>
    <p:sldId id="359" r:id="rId11"/>
    <p:sldId id="366" r:id="rId12"/>
    <p:sldId id="374" r:id="rId13"/>
    <p:sldId id="376" r:id="rId14"/>
    <p:sldId id="367" r:id="rId15"/>
    <p:sldId id="379" r:id="rId16"/>
    <p:sldId id="377" r:id="rId17"/>
    <p:sldId id="380" r:id="rId18"/>
    <p:sldId id="382" r:id="rId19"/>
    <p:sldId id="385" r:id="rId20"/>
    <p:sldId id="383" r:id="rId21"/>
    <p:sldId id="384" r:id="rId22"/>
    <p:sldId id="360" r:id="rId23"/>
    <p:sldId id="368" r:id="rId24"/>
    <p:sldId id="369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86" r:id="rId36"/>
    <p:sldId id="401" r:id="rId37"/>
    <p:sldId id="399" r:id="rId38"/>
    <p:sldId id="408" r:id="rId39"/>
    <p:sldId id="361" r:id="rId40"/>
    <p:sldId id="400" r:id="rId41"/>
    <p:sldId id="402" r:id="rId42"/>
    <p:sldId id="370" r:id="rId43"/>
    <p:sldId id="404" r:id="rId44"/>
    <p:sldId id="371" r:id="rId45"/>
    <p:sldId id="409" r:id="rId46"/>
    <p:sldId id="405" r:id="rId47"/>
    <p:sldId id="406" r:id="rId48"/>
    <p:sldId id="403" r:id="rId49"/>
    <p:sldId id="362" r:id="rId5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96"/>
    <p:restoredTop sz="94531"/>
  </p:normalViewPr>
  <p:slideViewPr>
    <p:cSldViewPr>
      <p:cViewPr varScale="1">
        <p:scale>
          <a:sx n="65" d="100"/>
          <a:sy n="65" d="100"/>
        </p:scale>
        <p:origin x="1122" y="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3/9/2021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6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8573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7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30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81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713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723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552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98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54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58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815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69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231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499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961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548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505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43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220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28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9182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565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268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178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656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9285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507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139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829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1198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690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9980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5342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4217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038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8132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32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5872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29877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1067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131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47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32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0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2.png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251.png"/><Relationship Id="rId1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240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4.png"/><Relationship Id="rId10" Type="http://schemas.openxmlformats.org/officeDocument/2006/relationships/image" Target="../media/image52.png"/><Relationship Id="rId4" Type="http://schemas.openxmlformats.org/officeDocument/2006/relationships/image" Target="../media/image4.png"/><Relationship Id="rId9" Type="http://schemas.openxmlformats.org/officeDocument/2006/relationships/image" Target="../media/image51.png"/><Relationship Id="rId14" Type="http://schemas.openxmlformats.org/officeDocument/2006/relationships/image" Target="../media/image3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11" Type="http://schemas.openxmlformats.org/officeDocument/2006/relationships/image" Target="../media/image66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65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6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600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5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4.png"/><Relationship Id="rId9" Type="http://schemas.openxmlformats.org/officeDocument/2006/relationships/image" Target="../media/image1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9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12" Type="http://schemas.openxmlformats.org/officeDocument/2006/relationships/image" Target="../media/image710.png"/><Relationship Id="rId2" Type="http://schemas.openxmlformats.org/officeDocument/2006/relationships/notesSlide" Target="../notesSlides/notesSlide41.xml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5" Type="http://schemas.openxmlformats.org/officeDocument/2006/relationships/image" Target="../media/image142.png"/><Relationship Id="rId10" Type="http://schemas.openxmlformats.org/officeDocument/2006/relationships/image" Target="../media/image146.png"/><Relationship Id="rId4" Type="http://schemas.openxmlformats.org/officeDocument/2006/relationships/image" Target="../media/image124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Binomial Theorem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Binomial Theorem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5600" y="699536"/>
                <a:ext cx="9289032" cy="31239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altLang="en-US" sz="2400" dirty="0"/>
                  <a:t>The </a:t>
                </a:r>
                <a:r>
                  <a:rPr lang="en-GB" altLang="en-US" sz="2400" b="1" dirty="0"/>
                  <a:t>Binomial Theorem</a:t>
                </a:r>
                <a:r>
                  <a:rPr lang="en-GB" altLang="en-US" sz="2400" dirty="0"/>
                  <a:t> is a significant and useful tool. It helps</a:t>
                </a:r>
                <a:br>
                  <a:rPr lang="en-GB" altLang="en-US" sz="2400" dirty="0"/>
                </a:br>
                <a:r>
                  <a:rPr lang="en-GB" altLang="en-US" sz="2400" dirty="0"/>
                  <a:t>us to efficiently expand binomial expressions which have been raised to a power, for example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i-FI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𝑥</m:t>
                            </m:r>
                            <m:r>
                              <a:rPr lang="fi-FI" altLang="en-US" sz="240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+</m:t>
                            </m:r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altLang="en-US" sz="2400" dirty="0"/>
                  <a:t>.</a:t>
                </a:r>
              </a:p>
              <a:p>
                <a:pPr algn="ctr"/>
                <a:r>
                  <a:rPr lang="en-GB" altLang="en-US" sz="2400" dirty="0"/>
                  <a:t>A </a:t>
                </a:r>
                <a:r>
                  <a:rPr lang="en-GB" altLang="en-US" sz="2400" b="1" dirty="0"/>
                  <a:t>binomial</a:t>
                </a:r>
                <a:r>
                  <a:rPr lang="en-GB" altLang="en-US" sz="2400" dirty="0"/>
                  <a:t> is a polynomial (an expression) with just 2 terms. </a:t>
                </a:r>
                <a:br>
                  <a:rPr lang="en-GB" altLang="en-US" sz="2400" dirty="0"/>
                </a:br>
                <a:r>
                  <a:rPr lang="en-GB" altLang="en-US" sz="2400" dirty="0"/>
                  <a:t>In the example above, they are: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GB" altLang="en-US" sz="2400" b="0" i="0" smtClean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en-US" sz="2400" dirty="0" smtClean="0">
                        <a:solidFill>
                          <a:schemeClr val="tx1"/>
                        </a:solidFill>
                      </a:rPr>
                      <m:t>and</m:t>
                    </m:r>
                    <m:r>
                      <a:rPr lang="en-GB" altLang="en-US" sz="2400" b="0" i="1" dirty="0" smtClean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  <m:r>
                      <a:rPr lang="en-GB" alt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5</m:t>
                    </m:r>
                  </m:oMath>
                </a14:m>
                <a:endParaRPr lang="en-GB" altLang="en-US" sz="2400" dirty="0">
                  <a:solidFill>
                    <a:schemeClr val="accent2"/>
                  </a:solidFill>
                </a:endParaRPr>
              </a:p>
              <a:p>
                <a:pPr algn="ctr"/>
                <a:endParaRPr lang="en-GB" altLang="en-US" sz="2400" dirty="0"/>
              </a:p>
              <a:p>
                <a:pPr algn="ctr"/>
                <a:r>
                  <a:rPr lang="en-US" altLang="en-US" sz="2400" dirty="0"/>
                  <a:t>You have four sections to work through and there are check up audits and fitness tests for each section. </a:t>
                </a:r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699536"/>
                <a:ext cx="9289032" cy="3123932"/>
              </a:xfrm>
              <a:prstGeom prst="rect">
                <a:avLst/>
              </a:prstGeom>
              <a:blipFill rotWithShape="1">
                <a:blip r:embed="rId3"/>
                <a:stretch>
                  <a:fillRect t="-1367" b="-37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1299" y="4005064"/>
            <a:ext cx="5921374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536575" indent="-536575">
              <a:spcAft>
                <a:spcPts val="1800"/>
              </a:spcAft>
              <a:buFont typeface="+mj-lt"/>
              <a:buAutoNum type="arabicPeriod"/>
            </a:pPr>
            <a:r>
              <a:rPr lang="en-US" altLang="en-US" sz="2400" dirty="0"/>
              <a:t>Binomial Expansion</a:t>
            </a:r>
          </a:p>
          <a:p>
            <a:pPr marL="536575" indent="-536575">
              <a:spcAft>
                <a:spcPts val="1800"/>
              </a:spcAft>
              <a:buFontTx/>
              <a:buAutoNum type="arabicPeriod"/>
            </a:pPr>
            <a:r>
              <a:rPr lang="en-US" altLang="en-US" sz="2400" dirty="0"/>
              <a:t>Binomial Coefficients</a:t>
            </a:r>
          </a:p>
          <a:p>
            <a:pPr marL="536575" indent="-536575">
              <a:spcAft>
                <a:spcPts val="1800"/>
              </a:spcAft>
              <a:buFontTx/>
              <a:buAutoNum type="arabicPeriod"/>
            </a:pPr>
            <a:r>
              <a:rPr lang="en-US" altLang="en-US" sz="2400" dirty="0"/>
              <a:t>Factorials</a:t>
            </a:r>
          </a:p>
          <a:p>
            <a:pPr marL="536575" indent="-536575"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Binomial Theorem</a:t>
            </a:r>
          </a:p>
        </p:txBody>
      </p:sp>
    </p:spTree>
    <p:extLst>
      <p:ext uri="{BB962C8B-B14F-4D97-AF65-F5344CB8AC3E}">
        <p14:creationId xmlns:p14="http://schemas.microsoft.com/office/powerpoint/2010/main" val="101063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14926" y="843856"/>
                <a:ext cx="9721081" cy="37898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‘</a:t>
                </a:r>
                <a:r>
                  <a:rPr lang="en-US" sz="2400" b="1" dirty="0"/>
                  <a:t>Bi</a:t>
                </a:r>
                <a:r>
                  <a:rPr lang="en-US" sz="2400" dirty="0"/>
                  <a:t>nomial’ is a word meaning ‘</a:t>
                </a:r>
                <a:r>
                  <a:rPr lang="en-US" sz="2400" b="1" dirty="0"/>
                  <a:t>two</a:t>
                </a:r>
                <a:r>
                  <a:rPr lang="en-US" sz="2400" dirty="0"/>
                  <a:t> terms’;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‘</a:t>
                </a:r>
                <a:r>
                  <a:rPr lang="en-US" sz="2400" b="1" dirty="0"/>
                  <a:t>Poly</a:t>
                </a:r>
                <a:r>
                  <a:rPr lang="en-US" sz="2400" dirty="0"/>
                  <a:t>nomial’ is a word meaning ‘</a:t>
                </a:r>
                <a:r>
                  <a:rPr lang="en-US" sz="2400" b="1" dirty="0"/>
                  <a:t>many</a:t>
                </a:r>
                <a:r>
                  <a:rPr lang="en-US" sz="2400" dirty="0"/>
                  <a:t> terms’.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Binomials</a:t>
                </a:r>
                <a:r>
                  <a:rPr lang="en-US" sz="2400" dirty="0"/>
                  <a:t> include expressions such as: </a:t>
                </a:r>
                <a:endParaRPr lang="en-GB" altLang="en-US" sz="240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/>
                  <a:t>        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</m:oMath>
                </a14:m>
                <a:endParaRPr lang="en-GB" alt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Binomial expansions</a:t>
                </a:r>
                <a:r>
                  <a:rPr lang="en-US" sz="2400" dirty="0"/>
                  <a:t> include examples such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    </m:t>
                          </m:r>
                          <m:d>
                            <m:d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fi-FI" altLang="en-US" sz="2400" i="1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alt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4926" y="843856"/>
                <a:ext cx="9721081" cy="3789820"/>
              </a:xfrm>
              <a:prstGeom prst="rect">
                <a:avLst/>
              </a:prstGeom>
              <a:blipFill rotWithShape="1">
                <a:blip r:embed="rId3"/>
                <a:stretch>
                  <a:fillRect l="-940" t="-11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Expansion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70945" y="4333948"/>
                <a:ext cx="3382208" cy="90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Example 1</a:t>
                </a:r>
                <a:endParaRPr lang="en-US" sz="2400" dirty="0"/>
              </a:p>
              <a:p>
                <a:r>
                  <a:rPr lang="en-US" sz="2400" dirty="0"/>
                  <a:t>Expand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     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𝑞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945" y="4333948"/>
                <a:ext cx="3382208" cy="907941"/>
              </a:xfrm>
              <a:prstGeom prst="rect">
                <a:avLst/>
              </a:prstGeom>
              <a:blipFill>
                <a:blip r:embed="rId5"/>
                <a:stretch>
                  <a:fillRect l="-2632" t="-5634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67840" y="5217945"/>
                <a:ext cx="840683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				</a:t>
                </a:r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(3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(3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				</a:t>
                </a:r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(3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  <m:r>
                          <a:rPr lang="fi-FI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GB" alt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	     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27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36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+12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18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+24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GB" altLang="en-US" sz="2400" i="1" dirty="0">
                  <a:solidFill>
                    <a:srgbClr val="FF0000"/>
                  </a:solidFill>
                  <a:latin typeface="Cambria Math" charset="0"/>
                </a:endParaRPr>
              </a:p>
              <a:p>
                <a:r>
                  <a:rPr lang="en-GB" altLang="en-US" sz="2400" b="0" dirty="0">
                    <a:solidFill>
                      <a:srgbClr val="FF0000"/>
                    </a:solidFill>
                  </a:rPr>
                  <a:t>				   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27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54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𝑞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36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840" y="5217945"/>
                <a:ext cx="8406839" cy="1569660"/>
              </a:xfrm>
              <a:prstGeom prst="rect">
                <a:avLst/>
              </a:prstGeom>
              <a:blipFill>
                <a:blip r:embed="rId6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332011" y="5316703"/>
            <a:ext cx="3765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First write out the expansion longhand.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38195" y="5679563"/>
            <a:ext cx="3528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Multiply together the final 2 brackets.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32011" y="6018117"/>
            <a:ext cx="3498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Then multiply by the first bracket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0945" y="5233840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74617" y="2316606"/>
                <a:ext cx="1558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latin typeface="Cambria Math" charset="0"/>
                        </a:rPr>
                        <m:t>2</m:t>
                      </m:r>
                      <m:r>
                        <a:rPr lang="en-GB" altLang="en-US" sz="2400" i="1">
                          <a:latin typeface="Cambria Math" charset="0"/>
                        </a:rPr>
                        <m:t>𝑎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latin typeface="Cambria Math" charset="0"/>
                        </a:rPr>
                        <m:t>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617" y="2316606"/>
                <a:ext cx="1558287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98336" y="2316605"/>
                <a:ext cx="9852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latin typeface="Cambria Math" charset="0"/>
                        </a:rPr>
                        <m:t>𝑥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latin typeface="Cambria Math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336" y="2316605"/>
                <a:ext cx="985270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637578" y="2316604"/>
                <a:ext cx="20392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latin typeface="Cambria Math" charset="0"/>
                        </a:rPr>
                        <m:t>12</m:t>
                      </m:r>
                      <m:r>
                        <a:rPr lang="en-GB" altLang="en-US" sz="2400" i="1">
                          <a:latin typeface="Cambria Math" charset="0"/>
                        </a:rPr>
                        <m:t>𝑥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latin typeface="Cambria Math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7578" y="2316604"/>
                <a:ext cx="203925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830800" y="2312388"/>
                <a:ext cx="12763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0800" y="2312388"/>
                <a:ext cx="1276375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01425" y="3401512"/>
                <a:ext cx="2151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       (2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𝑎</m:t>
                          </m:r>
                          <m:r>
                            <a:rPr lang="fi-FI" altLang="en-US" sz="2400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𝑏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25" y="3401512"/>
                <a:ext cx="2151679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283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68721" y="3401512"/>
                <a:ext cx="13843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>
                              <a:latin typeface="Cambria Math" charset="0"/>
                            </a:rPr>
                            <m:t>(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  <m:r>
                            <a:rPr lang="fi-FI" altLang="en-US" sz="2400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𝑦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21" y="3401512"/>
                <a:ext cx="1384353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13470" y="3404611"/>
                <a:ext cx="1717330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(13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  <m:r>
                            <a:rPr lang="fi-FI" altLang="en-US" sz="2400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5)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3470" y="3404611"/>
                <a:ext cx="1717330" cy="465833"/>
              </a:xfrm>
              <a:prstGeom prst="rect">
                <a:avLst/>
              </a:prstGeom>
              <a:blipFill rotWithShape="0">
                <a:blip r:embed="rId13"/>
                <a:stretch>
                  <a:fillRect l="-355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634504" y="3368455"/>
                <a:ext cx="21467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       (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i-FI" altLang="en-US" sz="2400" i="1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400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4504" y="3368455"/>
                <a:ext cx="2146742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283"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346290" y="6380977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and collect like terms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09916" y="980728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alt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5770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Expansion: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18008" y="834552"/>
                <a:ext cx="305083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Example 2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Expand: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008" y="834552"/>
                <a:ext cx="3050835" cy="1200329"/>
              </a:xfrm>
              <a:prstGeom prst="rect">
                <a:avLst/>
              </a:prstGeom>
              <a:blipFill>
                <a:blip r:embed="rId4"/>
                <a:stretch>
                  <a:fillRect l="-2905"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67808" y="2189315"/>
            <a:ext cx="5532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First write out the expansion longhand</a:t>
            </a:r>
            <a:r>
              <a:rPr lang="en-US" sz="1600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7808" y="3137647"/>
            <a:ext cx="6868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Multiply together the first two brackets </a:t>
            </a:r>
            <a:r>
              <a:rPr lang="en-US" sz="2400" i="1" dirty="0">
                <a:solidFill>
                  <a:srgbClr val="FF0000"/>
                </a:solidFill>
              </a:rPr>
              <a:t>and</a:t>
            </a:r>
            <a:r>
              <a:rPr lang="en-US" sz="2400" dirty="0">
                <a:solidFill>
                  <a:srgbClr val="FF0000"/>
                </a:solidFill>
              </a:rPr>
              <a:t> the final 2 brackets: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7808" y="450385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Then multiply together these brackets</a:t>
            </a:r>
            <a:r>
              <a:rPr lang="en-US" sz="1600" dirty="0">
                <a:solidFill>
                  <a:srgbClr val="FF0000"/>
                </a:solidFill>
              </a:rPr>
              <a:t>: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8008" y="2181057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67808" y="5568219"/>
            <a:ext cx="3829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Collect like terms together: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57038" y="2642720"/>
                <a:ext cx="49227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3600"/>
                  </a:spcAft>
                </a:pPr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𝑦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𝑦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𝑦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𝑦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038" y="2642720"/>
                <a:ext cx="4922758" cy="461665"/>
              </a:xfrm>
              <a:prstGeom prst="rect">
                <a:avLst/>
              </a:prstGeom>
              <a:blipFill>
                <a:blip r:embed="rId5"/>
                <a:stretch>
                  <a:fillRect l="-1031" b="-1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57038" y="3951170"/>
                <a:ext cx="5506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𝑥𝑦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)(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𝑥𝑦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GB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038" y="3951170"/>
                <a:ext cx="5506719" cy="461665"/>
              </a:xfrm>
              <a:prstGeom prst="rect">
                <a:avLst/>
              </a:prstGeom>
              <a:blipFill>
                <a:blip r:embed="rId6"/>
                <a:stretch>
                  <a:fillRect l="-92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07568" y="4965523"/>
                <a:ext cx="9984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alt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4965523"/>
                <a:ext cx="9984432" cy="461665"/>
              </a:xfrm>
              <a:prstGeom prst="rect">
                <a:avLst/>
              </a:prstGeom>
              <a:blipFill>
                <a:blip r:embed="rId7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57038" y="6111612"/>
                <a:ext cx="68689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+24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32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038" y="6111612"/>
                <a:ext cx="6868984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713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4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42930" y="980728"/>
                <a:ext cx="9721081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b="1" dirty="0"/>
                  <a:t>Example 3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Expand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      (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2930" y="980728"/>
                <a:ext cx="9721081" cy="1200329"/>
              </a:xfrm>
              <a:prstGeom prst="rect">
                <a:avLst/>
              </a:prstGeom>
              <a:blipFill>
                <a:blip r:embed="rId3"/>
                <a:stretch>
                  <a:fillRect l="-1046" t="-4255" b="-106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7210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Expansion: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42930" y="3517939"/>
                <a:ext cx="322043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Example 4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Expand</a:t>
                </a:r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      (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930" y="3517939"/>
                <a:ext cx="3220433" cy="1200329"/>
              </a:xfrm>
              <a:prstGeom prst="rect">
                <a:avLst/>
              </a:prstGeom>
              <a:blipFill>
                <a:blip r:embed="rId5"/>
                <a:stretch>
                  <a:fillRect l="-3162" t="-315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42930" y="4796136"/>
                <a:ext cx="840683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Solution:</a:t>
                </a:r>
                <a:r>
                  <a:rPr lang="en-US" sz="2400" dirty="0"/>
                  <a:t> 	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				</a:t>
                </a:r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alt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fi-FI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𝑎𝑏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GB" alt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				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3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+3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930" y="4796136"/>
                <a:ext cx="8406839" cy="1200329"/>
              </a:xfrm>
              <a:prstGeom prst="rect">
                <a:avLst/>
              </a:prstGeom>
              <a:blipFill>
                <a:blip r:embed="rId6"/>
                <a:stretch>
                  <a:fillRect l="-1208" t="-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442930" y="2307848"/>
                <a:ext cx="608628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Solution </a:t>
                </a:r>
                <a:r>
                  <a:rPr lang="en-US" sz="2400" dirty="0"/>
                  <a:t>		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altLang="en-US" sz="2400" dirty="0">
                    <a:solidFill>
                      <a:srgbClr val="FF0000"/>
                    </a:solidFill>
                  </a:rPr>
                  <a:t> </a:t>
                </a:r>
                <a:endParaRPr lang="en-GB" altLang="en-US" sz="2400" dirty="0"/>
              </a:p>
              <a:p>
                <a:r>
                  <a:rPr lang="en-US" sz="2400" dirty="0"/>
                  <a:t>				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				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930" y="2307848"/>
                <a:ext cx="6086282" cy="1200329"/>
              </a:xfrm>
              <a:prstGeom prst="rect">
                <a:avLst/>
              </a:prstGeom>
              <a:blipFill>
                <a:blip r:embed="rId7"/>
                <a:stretch>
                  <a:fillRect l="-1670" t="-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6045" y="1588247"/>
                <a:ext cx="5355955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	</a:t>
                </a:r>
                <a:r>
                  <a:rPr lang="en-US" sz="2400" dirty="0">
                    <a:solidFill>
                      <a:srgbClr val="0070C0"/>
                    </a:solidFill>
                  </a:rPr>
                  <a:t>These are classic simple </a:t>
                </a:r>
              </a:p>
              <a:p>
                <a:r>
                  <a:rPr lang="en-US" sz="2400" dirty="0">
                    <a:solidFill>
                      <a:srgbClr val="0070C0"/>
                    </a:solidFill>
                  </a:rPr>
                  <a:t>	binomial expansions:</a:t>
                </a:r>
              </a:p>
              <a:p>
                <a:endParaRPr lang="en-US" altLang="en-US" sz="240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       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fi-FI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𝑏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2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𝑎𝑏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    (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fi-FI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𝑏</m:t>
                          </m:r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𝑏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+3</m:t>
                      </m:r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𝑎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0070C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045" y="1588247"/>
                <a:ext cx="5355955" cy="3046988"/>
              </a:xfrm>
              <a:prstGeom prst="rect">
                <a:avLst/>
              </a:prstGeom>
              <a:blipFill>
                <a:blip r:embed="rId8"/>
                <a:stretch>
                  <a:fillRect l="-1185" t="-2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6816080" y="1580892"/>
            <a:ext cx="5112568" cy="27842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11212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3128" y="1496629"/>
            <a:ext cx="5047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 Are these binomial expressions?</a:t>
            </a:r>
            <a:endParaRPr lang="en-US" sz="2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57310" y="2014252"/>
            <a:ext cx="97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Yes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6087" y="2014252"/>
            <a:ext cx="1105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20752" y="2014252"/>
                <a:ext cx="21469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  </m:t>
                    </m:r>
                    <m:r>
                      <a:rPr lang="en-GB" altLang="en-US" sz="2400" i="1"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𝑎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latin typeface="Cambria Math" charset="0"/>
                      </a:rPr>
                      <m:t>20</m:t>
                    </m:r>
                    <m:r>
                      <a:rPr lang="en-GB" altLang="en-US" sz="2400" i="1">
                        <a:latin typeface="Cambria Math" charset="0"/>
                      </a:rPr>
                      <m:t>𝑏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752" y="2014252"/>
                <a:ext cx="214696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26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472776" y="3738779"/>
                <a:ext cx="270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3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+3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776" y="3738779"/>
                <a:ext cx="2702535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84984" y="2014252"/>
                <a:ext cx="18105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984" y="2014252"/>
                <a:ext cx="1810529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505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63490" y="4804668"/>
                <a:ext cx="33414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+3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90" y="4804668"/>
                <a:ext cx="3341492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63128" y="2636968"/>
            <a:ext cx="55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Write out the expansions of these: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06528" y="3108054"/>
                <a:ext cx="1981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528" y="3108054"/>
                <a:ext cx="1981360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4923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918910" y="3177588"/>
                <a:ext cx="218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910" y="3177588"/>
                <a:ext cx="2186072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4457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316126" y="3706776"/>
                <a:ext cx="35777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+6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126" y="3706776"/>
                <a:ext cx="3577711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63128" y="4360345"/>
                <a:ext cx="528152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 Write out the expansions of these:</a:t>
                </a:r>
                <a:endParaRPr lang="en-US" sz="2400" b="1" i="1" dirty="0"/>
              </a:p>
              <a:p>
                <a:r>
                  <a:rPr lang="en-GB" sz="2400" dirty="0"/>
                  <a:t>	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(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GB" sz="2400" dirty="0"/>
                  <a:t>	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128" y="4360345"/>
                <a:ext cx="5281526" cy="1569660"/>
              </a:xfrm>
              <a:prstGeom prst="rect">
                <a:avLst/>
              </a:prstGeom>
              <a:blipFill rotWithShape="1">
                <a:blip r:embed="rId12"/>
                <a:stretch>
                  <a:fillRect l="-1730" t="-2713" r="-461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63490" y="5466024"/>
                <a:ext cx="46073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+6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90" y="5466024"/>
                <a:ext cx="4607351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24242" y="2014252"/>
                <a:ext cx="2064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r>
                      <a:rPr lang="en-GB" altLang="en-US" sz="2400">
                        <a:latin typeface="Cambria Math" charset="0"/>
                      </a:rPr>
                      <m:t>   </m:t>
                    </m:r>
                    <m:r>
                      <a:rPr lang="en-GB" altLang="en-US" sz="2400" i="1" smtClean="0">
                        <a:latin typeface="Cambria Math" charset="0"/>
                      </a:rPr>
                      <m:t>1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latin typeface="Cambria Math" charset="0"/>
                      </a:rPr>
                      <m:t>2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𝑥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𝑦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242" y="2014252"/>
                <a:ext cx="2064668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442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0894679" y="199439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0" dirty="0">
                <a:solidFill>
                  <a:srgbClr val="FF0000"/>
                </a:solidFill>
              </a:rPr>
              <a:t>No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2151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7" grpId="0"/>
      <p:bldP spid="19" grpId="0"/>
      <p:bldP spid="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10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69228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70919" y="954106"/>
                <a:ext cx="9721081" cy="52671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Now let’s think about expanding: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sz="2400" dirty="0"/>
                  <a:t>		Try It!!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is very tedious indeed!!!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As the power (or </a:t>
                </a:r>
                <a:r>
                  <a:rPr lang="en-US" sz="2400" i="1" dirty="0"/>
                  <a:t>index</a:t>
                </a:r>
                <a:r>
                  <a:rPr lang="en-US" sz="2400" dirty="0"/>
                  <a:t>, or </a:t>
                </a:r>
                <a:r>
                  <a:rPr lang="en-US" sz="2400" i="1" dirty="0"/>
                  <a:t>exponent</a:t>
                </a:r>
                <a:r>
                  <a:rPr lang="en-US" sz="2400" dirty="0"/>
                  <a:t>) becomes greater, so too does the effort required to expand.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Imagine expanding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20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Fortunately, there is a more efficient method we can employ.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First - let’s look at the pattern formed when we </a:t>
                </a:r>
                <a:r>
                  <a:rPr lang="en-GB" sz="2400" dirty="0"/>
                  <a:t>consider these expansions: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(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sup>
                    </m:sSup>
                    <m:r>
                      <a:rPr lang="en-GB" altLang="en-US" sz="2400" b="0" i="1" smtClean="0">
                        <a:latin typeface="Cambria Math" charset="0"/>
                      </a:rPr>
                      <m:t>,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919" y="954106"/>
                <a:ext cx="9721081" cy="5267148"/>
              </a:xfrm>
              <a:prstGeom prst="rect">
                <a:avLst/>
              </a:prstGeom>
              <a:blipFill rotWithShape="1">
                <a:blip r:embed="rId3"/>
                <a:stretch>
                  <a:fillRect l="-940" t="-810" b="-17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793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32104" y="3554152"/>
                <a:ext cx="20569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10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104" y="3554152"/>
                <a:ext cx="205697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74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546398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99194" y="969098"/>
                <a:ext cx="9721081" cy="23083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table below shows the </a:t>
                </a:r>
                <a:r>
                  <a:rPr lang="en-US" sz="2400" b="1" dirty="0"/>
                  <a:t>binomial coefficients </a:t>
                </a:r>
                <a:r>
                  <a:rPr lang="en-US" sz="2400" dirty="0"/>
                  <a:t>(</a:t>
                </a:r>
                <a:r>
                  <a:rPr lang="en-US" sz="2400" i="1" dirty="0"/>
                  <a:t>the number bit</a:t>
                </a:r>
                <a:r>
                  <a:rPr lang="en-US" sz="2400" dirty="0"/>
                  <a:t>)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after the expansion of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(1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/>
                  <a:t>, for example: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(1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+1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fi-FI" altLang="en-US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</m:t>
                    </m:r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𝑥</m:t>
                    </m:r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 +3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99194" y="969098"/>
                <a:ext cx="9721081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940" t="-1847" b="-100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5566422"/>
                  </p:ext>
                </p:extLst>
              </p:nvPr>
            </p:nvGraphicFramePr>
            <p:xfrm>
              <a:off x="2827370" y="3294709"/>
              <a:ext cx="8127999" cy="29718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3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en-US" sz="1800" b="1" i="1" smtClean="0">
                                    <a:latin typeface="Cambria Math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𝟕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(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5566422"/>
                  </p:ext>
                </p:extLst>
              </p:nvPr>
            </p:nvGraphicFramePr>
            <p:xfrm>
              <a:off x="2827370" y="3294709"/>
              <a:ext cx="8127999" cy="29718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</a:tblGrid>
                  <a:tr h="375984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1351" t="-8065" r="-60405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301351" t="-8065" r="-50405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398658" t="-8065" r="-400671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2027" t="-8065" r="-30337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02027" t="-8065" r="-20337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97315" t="-8065" r="-10201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802703" t="-8065" r="-2703" b="-7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109836" r="-804730" b="-6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209836" r="-804730" b="-5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315000" r="-80473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408197" r="-804730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508197" r="-804730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608197" r="-80473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708197" r="-80473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4079776" y="438053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1864" y="438053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7968" y="438053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3476" y="438053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9776" y="36892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1864" y="36892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79776" y="40715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7968" y="405552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1864" y="404721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44472" y="644678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continued</a:t>
            </a:r>
            <a:r>
              <a:rPr lang="is-IS" sz="1800" dirty="0"/>
              <a:t>…</a:t>
            </a:r>
            <a:endParaRPr lang="en-US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35682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77951" y="1107979"/>
                <a:ext cx="9721081" cy="15779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+6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4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+10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6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+15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15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is-IS" altLang="en-US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s-IS" alt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1 </m:t>
                    </m:r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+21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35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35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21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7951" y="1107979"/>
                <a:ext cx="9721081" cy="1577996"/>
              </a:xfrm>
              <a:prstGeom prst="rect">
                <a:avLst/>
              </a:prstGeom>
              <a:blipFill rotWithShape="0">
                <a:blip r:embed="rId3"/>
                <a:stretch>
                  <a:fillRect l="-502" t="-29730" b="-386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820257"/>
                  </p:ext>
                </p:extLst>
              </p:nvPr>
            </p:nvGraphicFramePr>
            <p:xfrm>
              <a:off x="2821000" y="3310059"/>
              <a:ext cx="8127999" cy="29718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3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03111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altLang="en-US" sz="1800" b="1" i="1" smtClean="0">
                                    <a:latin typeface="Cambria Math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altLang="en-US" sz="1800" b="1" i="1" smtClean="0">
                                        <a:latin typeface="Cambria Math" charset="0"/>
                                      </a:rPr>
                                      <m:t>𝟕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(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alt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(1</m:t>
                                    </m:r>
                                    <m:r>
                                      <a:rPr lang="fi-FI" altLang="en-US" sz="1800" i="1">
                                        <a:latin typeface="Cambria Math" charset="0"/>
                                      </a:rPr>
                                      <m:t>+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𝑥</m:t>
                                    </m:r>
                                    <m:r>
                                      <a:rPr lang="en-GB" altLang="en-US" sz="1800" i="1">
                                        <a:latin typeface="Cambria Math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GB" altLang="en-US" sz="1800" b="0" i="1" smtClean="0">
                                        <a:latin typeface="Cambria Math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820257"/>
                  </p:ext>
                </p:extLst>
              </p:nvPr>
            </p:nvGraphicFramePr>
            <p:xfrm>
              <a:off x="2821000" y="3310059"/>
              <a:ext cx="8127999" cy="297186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  <a:gridCol w="903111"/>
                  </a:tblGrid>
                  <a:tr h="375984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201351" t="-8065" r="-60405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301351" t="-8065" r="-504054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398658" t="-8065" r="-400671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502027" t="-8065" r="-30337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02027" t="-8065" r="-20337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97315" t="-8065" r="-10201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802703" t="-8065" r="-2703" b="-70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109836" r="-804730" b="-6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209836" r="-804730" b="-5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309836" r="-804730" b="-4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409836" r="-804730" b="-3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509836" r="-804730" b="-2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609836" r="-804730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4"/>
                          <a:stretch>
                            <a:fillRect l="-676" t="-709836" r="-804730" b="-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4060550" y="438106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7725" y="440949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28328" y="442981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0809" y="445449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0550" y="367369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8119" y="404966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97725" y="367973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8328" y="401384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46870" y="479222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86314" y="589338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58476" y="515570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53006" y="476465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7211" y="515570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60550" y="549034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71503" y="589338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33882" y="5490342"/>
            <a:ext cx="327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997725" y="404637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97725" y="4786642"/>
            <a:ext cx="291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291" y="478117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28328" y="478642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7725" y="515570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46870" y="516168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85662" y="515570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3266" y="515570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97725" y="549034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30360" y="549034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33882" y="589338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04204" y="549034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5785662" y="549034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361" name="TextBox 15360"/>
          <p:cNvSpPr txBox="1"/>
          <p:nvPr/>
        </p:nvSpPr>
        <p:spPr>
          <a:xfrm>
            <a:off x="6700311" y="549034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362" name="TextBox 15361"/>
          <p:cNvSpPr txBox="1"/>
          <p:nvPr/>
        </p:nvSpPr>
        <p:spPr>
          <a:xfrm>
            <a:off x="4997725" y="589338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363" name="TextBox 15362"/>
          <p:cNvSpPr txBox="1"/>
          <p:nvPr/>
        </p:nvSpPr>
        <p:spPr>
          <a:xfrm>
            <a:off x="5785662" y="589338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364" name="TextBox 15363"/>
          <p:cNvSpPr txBox="1"/>
          <p:nvPr/>
        </p:nvSpPr>
        <p:spPr>
          <a:xfrm>
            <a:off x="8515810" y="589338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6676946" y="589338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7504204" y="589338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583427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/>
      <p:bldP spid="21" grpId="0"/>
      <p:bldP spid="23" grpId="0"/>
      <p:bldP spid="24" grpId="0"/>
      <p:bldP spid="26" grpId="0"/>
      <p:bldP spid="28" grpId="0"/>
      <p:bldP spid="29" grpId="0"/>
      <p:bldP spid="30" grpId="0"/>
      <p:bldP spid="15363" grpId="0"/>
      <p:bldP spid="153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999656" y="764704"/>
            <a:ext cx="9721081" cy="62709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</a:t>
            </a:r>
            <a:r>
              <a:rPr lang="en-US" sz="2400" b="1" dirty="0"/>
              <a:t>binomial coefficients </a:t>
            </a:r>
            <a:r>
              <a:rPr lang="en-US" sz="2400" dirty="0"/>
              <a:t>follow a pattern.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Did you spot it?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Each row begins and ends with a ‘1’.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Subsequent terms can be found by summing two consecutive </a:t>
            </a:r>
            <a:br>
              <a:rPr lang="en-US" sz="2400" dirty="0"/>
            </a:br>
            <a:r>
              <a:rPr lang="en-US" sz="2400" dirty="0"/>
              <a:t>terms from the row above.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coefficients actually make Pascal’s Triangle: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										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					1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				1		2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			1		3		3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		1		4		6		4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	1		5		10		10		5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	1		6		15		20		15		6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			1		7		21		35		35		21		7		1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Coefficients: Pascal’s Triangle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79576" y="3719358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59321" y="5148360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5421" y="4427683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9321" y="4791083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3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0447" y="4086930"/>
            <a:ext cx="912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9322" y="5505637"/>
            <a:ext cx="932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9322" y="5905747"/>
            <a:ext cx="932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9576" y="6270149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5732828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60215" y="764704"/>
                <a:ext cx="9721081" cy="60058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now </a:t>
                </a:r>
                <a:r>
                  <a:rPr lang="en-US" sz="2400" i="1" dirty="0"/>
                  <a:t>easily</a:t>
                </a:r>
                <a:r>
                  <a:rPr lang="en-US" sz="2400" dirty="0"/>
                  <a:t>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predict the pattern of coefficients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row 8</a:t>
                </a:r>
                <a:r>
                  <a:rPr lang="en-US" sz="2400" dirty="0"/>
                  <a:t>, by using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row 7</a:t>
                </a:r>
                <a:r>
                  <a:rPr lang="en-US" sz="2400" dirty="0"/>
                  <a:t> from Pascal’s Triangle: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1		7		21		35		35		21		7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1		8		28		56		70		56		28		8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now slot these coefficients into the pattern of the rising </a:t>
                </a:r>
                <a:br>
                  <a:rPr lang="en-US" sz="2400" dirty="0"/>
                </a:br>
                <a:r>
                  <a:rPr lang="en-US" sz="2400" dirty="0"/>
                  <a:t>powers of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1 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altLang="en-US" sz="2400" i="1">
                          <a:latin typeface="Cambria Math" charset="0"/>
                        </a:rPr>
                        <m:t>𝑥</m:t>
                      </m:r>
                      <m:r>
                        <a:rPr lang="en-GB" altLang="en-US" sz="2400" i="1">
                          <a:latin typeface="Cambria Math" charset="0"/>
                        </a:rPr>
                        <m:t> +28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56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70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56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28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7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But imagine expanding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20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only tackle this one if we know the coefficients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19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what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100</m:t>
                        </m:r>
                      </m:sup>
                    </m:sSup>
                  </m:oMath>
                </a14:m>
                <a:r>
                  <a:rPr lang="en-US" sz="2400" dirty="0"/>
                  <a:t>  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Do we need to write out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100</a:t>
                </a:r>
                <a:r>
                  <a:rPr lang="en-US" sz="2400" dirty="0"/>
                  <a:t> rows of Pascal’s Triangle?!!!?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will address these questions </a:t>
                </a:r>
                <a:r>
                  <a:rPr lang="is-IS" sz="2400" dirty="0"/>
                  <a:t>in due course.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215" y="764704"/>
                <a:ext cx="9721081" cy="6005811"/>
              </a:xfrm>
              <a:prstGeom prst="rect">
                <a:avLst/>
              </a:prstGeom>
              <a:blipFill>
                <a:blip r:embed="rId3"/>
                <a:stretch>
                  <a:fillRect l="-914" t="-846" b="-19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7395" y="2298209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Row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7395" y="2662804"/>
            <a:ext cx="1190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Row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01439" y="4061950"/>
                <a:ext cx="5925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439" y="4061950"/>
                <a:ext cx="592533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93972" y="4058049"/>
                <a:ext cx="687752" cy="5173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972" y="4058049"/>
                <a:ext cx="687752" cy="5173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05305" y="4527516"/>
                <a:ext cx="45780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We could add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1400" dirty="0"/>
                  <a:t> if we wish, but remember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el-GR" sz="1400" i="1" smtClean="0">
                        <a:latin typeface="Cambria Math" charset="0"/>
                      </a:rPr>
                      <m:t>=</m:t>
                    </m:r>
                    <m:r>
                      <a:rPr lang="en-GB" sz="1400" b="0" i="1" smtClean="0">
                        <a:latin typeface="Cambria Math" charset="0"/>
                      </a:rPr>
                      <m:t>1</m:t>
                    </m:r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305" y="4527516"/>
                <a:ext cx="4578098" cy="307777"/>
              </a:xfrm>
              <a:prstGeom prst="rect">
                <a:avLst/>
              </a:prstGeom>
              <a:blipFill>
                <a:blip r:embed="rId6"/>
                <a:stretch>
                  <a:fillRect l="-556" t="-4167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88088" y="4522731"/>
                <a:ext cx="1938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And remember </a:t>
                </a:r>
                <a14:m>
                  <m:oMath xmlns:m="http://schemas.openxmlformats.org/officeDocument/2006/math">
                    <m:r>
                      <a:rPr lang="en-GB" altLang="en-US" sz="1400" i="1">
                        <a:latin typeface="Cambria Math" charset="0"/>
                      </a:rPr>
                      <m:t>𝑥</m:t>
                    </m:r>
                    <m:r>
                      <a:rPr lang="en-GB" altLang="en-US" sz="1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GB" alt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400" b="0" i="1" smtClean="0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4522731"/>
                <a:ext cx="1938351" cy="307777"/>
              </a:xfrm>
              <a:prstGeom prst="rect">
                <a:avLst/>
              </a:prstGeom>
              <a:blipFill>
                <a:blip r:embed="rId7"/>
                <a:stretch>
                  <a:fillRect l="-1307" t="-4167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237176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455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But first - another pattern.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Did you notice the sums of the rows of </a:t>
                </a:r>
                <a:r>
                  <a:rPr lang="en-US" sz="2400" b="1" dirty="0"/>
                  <a:t>binomial coefficients</a:t>
                </a:r>
                <a:r>
                  <a:rPr lang="en-US" sz="2400" dirty="0"/>
                  <a:t>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The sums are: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2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4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8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   16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   32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   64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 128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What would be the sum of the coefficients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US" sz="2400" dirty="0"/>
                  <a:t>		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455340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20756" y="2771463"/>
                <a:ext cx="582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756" y="2771463"/>
                <a:ext cx="582147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23188" y="3154858"/>
                <a:ext cx="582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188" y="3154858"/>
                <a:ext cx="582147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32588" y="3515339"/>
                <a:ext cx="582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588" y="3515339"/>
                <a:ext cx="582147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26491" y="2383699"/>
                <a:ext cx="5755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491" y="2383699"/>
                <a:ext cx="575542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32588" y="3921649"/>
                <a:ext cx="582147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588" y="3921649"/>
                <a:ext cx="582147" cy="46583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32588" y="4282130"/>
                <a:ext cx="582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588" y="4282130"/>
                <a:ext cx="582147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32588" y="4638941"/>
                <a:ext cx="5821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588" y="4638941"/>
                <a:ext cx="582147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74660" y="2898741"/>
                <a:ext cx="12355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2898741"/>
                <a:ext cx="1235595" cy="400110"/>
              </a:xfrm>
              <a:prstGeom prst="rect">
                <a:avLst/>
              </a:prstGeom>
              <a:blipFill rotWithShape="1">
                <a:blip r:embed="rId1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74660" y="2512803"/>
                <a:ext cx="12300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2512803"/>
                <a:ext cx="1230080" cy="400110"/>
              </a:xfrm>
              <a:prstGeom prst="rect">
                <a:avLst/>
              </a:prstGeom>
              <a:blipFill rotWithShape="1"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74660" y="3289440"/>
                <a:ext cx="12355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3289440"/>
                <a:ext cx="1235595" cy="400110"/>
              </a:xfrm>
              <a:prstGeom prst="rect">
                <a:avLst/>
              </a:prstGeom>
              <a:blipFill rotWithShape="1">
                <a:blip r:embed="rId14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74660" y="3650404"/>
                <a:ext cx="12355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3650404"/>
                <a:ext cx="1235595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74660" y="4012630"/>
                <a:ext cx="1307832" cy="403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4012630"/>
                <a:ext cx="1307832" cy="403637"/>
              </a:xfrm>
              <a:prstGeom prst="rect">
                <a:avLst/>
              </a:prstGeom>
              <a:blipFill rotWithShape="1">
                <a:blip r:embed="rId1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74660" y="4373264"/>
                <a:ext cx="12355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4373264"/>
                <a:ext cx="1235595" cy="400110"/>
              </a:xfrm>
              <a:prstGeom prst="rect">
                <a:avLst/>
              </a:prstGeom>
              <a:blipFill rotWithShape="1">
                <a:blip r:embed="rId1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174660" y="4721539"/>
                <a:ext cx="12355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i="1">
                              <a:latin typeface="Cambria Math" charset="0"/>
                            </a:rPr>
                            <m:t> (1</m:t>
                          </m:r>
                          <m:r>
                            <a:rPr lang="fi-FI" altLang="en-US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b="0" i="1" smtClean="0">
                              <a:latin typeface="Cambria Math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60" y="4721539"/>
                <a:ext cx="1235595" cy="400110"/>
              </a:xfrm>
              <a:prstGeom prst="rect">
                <a:avLst/>
              </a:prstGeom>
              <a:blipFill rotWithShape="1">
                <a:blip r:embed="rId18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846044" y="5910002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1 048 576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13834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/>
      <p:bldP spid="11" grpId="0"/>
      <p:bldP spid="12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60215" y="852189"/>
                <a:ext cx="9721081" cy="57134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Following these patterns, we can expand other binomial expressions such as:  </a:t>
                </a:r>
                <a:r>
                  <a:rPr lang="en-GB" sz="2400" i="1" dirty="0">
                    <a:latin typeface="Cambria Math" charset="0"/>
                  </a:rPr>
                  <a:t>	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expansion uses row 6 of Pascal’s Triangle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1		6		15		20		15		6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and the sum of the coefficients </a:t>
                </a:r>
                <a:r>
                  <a:rPr lang="en-GB" sz="2400" dirty="0" err="1"/>
                  <a:t>i</a:t>
                </a:r>
                <a:r>
                  <a:rPr lang="en-GB" sz="2400" dirty="0"/>
                  <a:t>s: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 </m:t>
                    </m:r>
                    <m:r>
                      <a:rPr lang="en-GB" sz="2400" b="0" i="0" dirty="0" smtClean="0">
                        <a:latin typeface="Cambria Math" charset="0"/>
                      </a:rPr>
                      <m:t>     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64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expansion is: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6</m:t>
                          </m:r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 </m:t>
                          </m:r>
                        </m:sup>
                      </m:sSup>
                      <m:r>
                        <a:rPr lang="en-GB" altLang="en-US" sz="2400" b="0" i="1" smtClean="0">
                          <a:latin typeface="Cambria Math" charset="0"/>
                        </a:rPr>
                        <m:t>   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6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𝑥</m:t>
                      </m:r>
                      <m:r>
                        <a:rPr lang="en-GB" altLang="en-US" sz="2400" b="0" i="1" smtClean="0">
                          <a:latin typeface="Cambria Math" charset="0"/>
                        </a:rPr>
                        <m:t> </m:t>
                      </m:r>
                      <m:r>
                        <a:rPr lang="en-GB" altLang="en-US" sz="2400" i="1">
                          <a:latin typeface="Cambria Math" charset="0"/>
                        </a:rPr>
                        <m:t> 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15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15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   </m:t>
                          </m:r>
                          <m:r>
                            <a:rPr lang="en-GB" alt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powers of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ascend in the same pattern as previously.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powers of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𝑎</m:t>
                    </m:r>
                  </m:oMath>
                </a14:m>
                <a:r>
                  <a:rPr lang="en-US" sz="2400" dirty="0"/>
                  <a:t> descend in the symmetrically opposite direction.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each term the two powers sum to </a:t>
                </a:r>
                <a:r>
                  <a:rPr lang="en-GB" sz="2400" dirty="0">
                    <a:solidFill>
                      <a:srgbClr val="0070C0"/>
                    </a:solidFill>
                  </a:rPr>
                  <a:t>6</a:t>
                </a:r>
                <a:r>
                  <a:rPr lang="en-GB" sz="2400" dirty="0"/>
                  <a:t>.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215" y="852189"/>
                <a:ext cx="9721081" cy="5713424"/>
              </a:xfrm>
              <a:prstGeom prst="rect">
                <a:avLst/>
              </a:prstGeom>
              <a:blipFill>
                <a:blip r:embed="rId3"/>
                <a:stretch>
                  <a:fillRect l="-914" t="-891" b="-22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737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Coefficients: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9314" y="2420888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47728" y="4218793"/>
                <a:ext cx="5925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4218793"/>
                <a:ext cx="59253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55840" y="4218793"/>
                <a:ext cx="504056" cy="518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40" y="4218793"/>
                <a:ext cx="504056" cy="518155"/>
              </a:xfrm>
              <a:prstGeom prst="rect">
                <a:avLst/>
              </a:prstGeom>
              <a:blipFill>
                <a:blip r:embed="rId5"/>
                <a:stretch>
                  <a:fillRect r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04512" y="4218792"/>
                <a:ext cx="5912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512" y="4218792"/>
                <a:ext cx="5912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655680" y="7389440"/>
            <a:ext cx="466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660749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999656" y="836712"/>
                <a:ext cx="9327850" cy="6029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1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Expand: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expansion uses row 5 of Pascal’s Triangle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1		5		10		10		5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expansion is:</a:t>
                </a: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</a:rPr>
                            <m:t>0</m:t>
                          </m:r>
                        </m:sup>
                      </m:sSup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  <m:r>
                        <a:rPr lang="en-GB" alt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10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×</m:t>
                              </m:r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  <m:r>
                            <a:rPr lang="en-GB" alt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  <m:r>
                        <a:rPr lang="en-GB" alt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sSup>
                            <m:sSupPr>
                              <m:ctrlPr>
                                <a:rPr lang="en-GB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×</m:t>
                              </m:r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latin typeface="Cambria Math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GB" altLang="en-US" sz="2400" b="0" i="1" smtClean="0"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Now we simplify: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b="0" dirty="0">
                    <a:solidFill>
                      <a:srgbClr val="FF0000"/>
                    </a:solidFill>
                  </a:rPr>
                  <a:t>					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32</m:t>
                    </m:r>
                    <m:r>
                      <a:rPr lang="fi-FI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80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𝑦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 +80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10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9656" y="836712"/>
                <a:ext cx="9327850" cy="6029536"/>
              </a:xfrm>
              <a:prstGeom prst="rect">
                <a:avLst/>
              </a:prstGeom>
              <a:blipFill>
                <a:blip r:embed="rId3"/>
                <a:stretch>
                  <a:fillRect l="-1090" t="-8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Coefficients: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5529" y="2548935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214934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215680" y="764704"/>
                <a:ext cx="9721081" cy="5355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2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Expand: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expansion uses row 4 of Pascal’s Triangle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1		4		6		4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and the sum of these coefficients is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 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16.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expansion is:</a:t>
                </a:r>
                <a:endParaRPr lang="en-US" sz="2400" dirty="0"/>
              </a:p>
              <a:p>
                <a:r>
                  <a:rPr lang="en-GB" altLang="en-US" sz="2400" dirty="0">
                    <a:solidFill>
                      <a:schemeClr val="tx1"/>
                    </a:solidFill>
                  </a:rPr>
                  <a:t>				</a:t>
                </a:r>
                <a:r>
                  <a:rPr lang="en-GB" alt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(2</m:t>
                        </m:r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(2</m:t>
                        </m:r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6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(2</m:t>
                        </m:r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d>
                          <m:dPr>
                            <m:ctrlPr>
                              <a:rPr lang="en-GB" alt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en-US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2</m:t>
                            </m:r>
                            <m:r>
                              <a:rPr lang="en-GB" altLang="en-US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</m:d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GB" altLang="en-US" sz="240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We now simplify:</a:t>
                </a:r>
              </a:p>
              <a:p>
                <a:r>
                  <a:rPr lang="is-IS" alt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is-IS" alt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32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𝑏</m:t>
                    </m:r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5680" y="764704"/>
                <a:ext cx="9721081" cy="5355312"/>
              </a:xfrm>
              <a:prstGeom prst="rect">
                <a:avLst/>
              </a:prstGeom>
              <a:blipFill>
                <a:blip r:embed="rId3"/>
                <a:stretch>
                  <a:fillRect l="-1046" t="-950" b="-11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Coefficients: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5529" y="2397701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Row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603637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287688" y="1052736"/>
                <a:ext cx="9721081" cy="62751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3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Expand: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15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The expansion requires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70C0"/>
                    </a:solidFill>
                  </a:rPr>
                  <a:t>row 15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of Pascal's Triangle and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this may be somewhat tedious to write.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We need a more efficient way to find the coefficients.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Fortunately we have one.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We can use factorials!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 these are discussed in the next two sections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</a:t>
                </a: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7688" y="1052736"/>
                <a:ext cx="9721081" cy="6275116"/>
              </a:xfrm>
              <a:prstGeom prst="rect">
                <a:avLst/>
              </a:prstGeom>
              <a:blipFill>
                <a:blip r:embed="rId3"/>
                <a:stretch>
                  <a:fillRect l="-914" t="-8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Coefficients: Examples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345091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81516" y="1520517"/>
                <a:ext cx="96362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In each of the following expansions, what is the coefficient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b="1" i="1" dirty="0"/>
                  <a:t> </a:t>
                </a:r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516" y="1520517"/>
                <a:ext cx="9636228" cy="461665"/>
              </a:xfrm>
              <a:prstGeom prst="rect">
                <a:avLst/>
              </a:prstGeom>
              <a:blipFill>
                <a:blip r:embed="rId3"/>
                <a:stretch>
                  <a:fillRect l="-922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30260" y="2004815"/>
                <a:ext cx="9737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260" y="2004815"/>
                <a:ext cx="973768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275937" y="1961296"/>
                <a:ext cx="11056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937" y="1961296"/>
                <a:ext cx="1105608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00602" y="1987036"/>
                <a:ext cx="21469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602" y="1987036"/>
                <a:ext cx="214696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4545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72075" y="3133531"/>
                <a:ext cx="4917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𝑏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6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+1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075" y="3133531"/>
                <a:ext cx="4917821" cy="461665"/>
              </a:xfrm>
              <a:prstGeom prst="rect">
                <a:avLst/>
              </a:prstGeom>
              <a:blipFill>
                <a:blip r:embed="rId7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20369" y="1987036"/>
                <a:ext cx="18105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369" y="1987036"/>
                <a:ext cx="1810529" cy="461665"/>
              </a:xfrm>
              <a:prstGeom prst="rect">
                <a:avLst/>
              </a:prstGeom>
              <a:blipFill>
                <a:blip r:embed="rId8"/>
                <a:stretch>
                  <a:fillRect l="-4895" t="-8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07486" y="4743731"/>
                <a:ext cx="45527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3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+3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(2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)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s-IS" altLang="en-US" sz="240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→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12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+6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7486" y="4743731"/>
                <a:ext cx="4552785" cy="830997"/>
              </a:xfrm>
              <a:prstGeom prst="rect">
                <a:avLst/>
              </a:prstGeom>
              <a:blipFill rotWithShape="0"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459254" y="2638724"/>
            <a:ext cx="55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Write out the expansions of these: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921998" y="3133531"/>
                <a:ext cx="1981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998" y="3133531"/>
                <a:ext cx="1981360" cy="461665"/>
              </a:xfrm>
              <a:prstGeom prst="rect">
                <a:avLst/>
              </a:prstGeom>
              <a:blipFill>
                <a:blip r:embed="rId10"/>
                <a:stretch>
                  <a:fillRect l="-4487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32796" y="3708433"/>
                <a:ext cx="218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796" y="3708433"/>
                <a:ext cx="2186072" cy="461665"/>
              </a:xfrm>
              <a:prstGeom prst="rect">
                <a:avLst/>
              </a:prstGeom>
              <a:blipFill>
                <a:blip r:embed="rId11"/>
                <a:stretch>
                  <a:fillRect l="-4046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5438" y="3731527"/>
                <a:ext cx="6440225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𝑏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+10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0</m:t>
                          </m:r>
                          <m:sSup>
                            <m:sSupPr>
                              <m:ctrlP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+5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438" y="3731527"/>
                <a:ext cx="6440225" cy="465833"/>
              </a:xfrm>
              <a:prstGeom prst="rect">
                <a:avLst/>
              </a:prstGeom>
              <a:blipFill>
                <a:blip r:embed="rId12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66037" y="4373103"/>
                <a:ext cx="528152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 Write out the expansions of these:</a:t>
                </a:r>
                <a:endParaRPr lang="en-US" sz="2400" b="1" i="1" dirty="0"/>
              </a:p>
              <a:p>
                <a:r>
                  <a:rPr lang="en-GB" sz="2400" dirty="0"/>
                  <a:t>	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GB" sz="2400" dirty="0"/>
                  <a:t>	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𝑦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037" y="4373103"/>
                <a:ext cx="5281526" cy="1938992"/>
              </a:xfrm>
              <a:prstGeom prst="rect">
                <a:avLst/>
              </a:prstGeom>
              <a:blipFill>
                <a:blip r:embed="rId13"/>
                <a:stretch>
                  <a:fillRect l="-1923" t="-2632" r="-481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04742" y="5840091"/>
                <a:ext cx="631525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(2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4(2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+6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4(2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alt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32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𝑦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 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𝑦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742" y="5840091"/>
                <a:ext cx="6315255" cy="830997"/>
              </a:xfrm>
              <a:prstGeom prst="rect">
                <a:avLst/>
              </a:prstGeom>
              <a:blipFill rotWithShape="0">
                <a:blip r:embed="rId14"/>
                <a:stretch>
                  <a:fillRect t="-55882" b="-74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404092" y="1947528"/>
                <a:ext cx="16203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092" y="1947528"/>
                <a:ext cx="1620315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6038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380275" y="1961879"/>
                <a:ext cx="609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35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0275" y="1961879"/>
                <a:ext cx="609462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6323005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7" grpId="0"/>
      <p:bldP spid="19" grpId="0"/>
      <p:bldP spid="4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09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70352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980728"/>
                <a:ext cx="9721081" cy="60939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First we need to be familiar with factorial notation: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𝑛</m:t>
                      </m:r>
                      <m:r>
                        <a:rPr lang="ru-RU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!</m:t>
                      </m:r>
                      <m:r>
                        <a:rPr lang="ru-RU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−2</m:t>
                          </m:r>
                        </m:e>
                      </m:d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−3</m:t>
                          </m:r>
                        </m:e>
                      </m:d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×…× 3 × 2 × 1</m:t>
                      </m:r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call this ‘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factorial</a:t>
                </a:r>
                <a:r>
                  <a:rPr lang="en-US" sz="2400" dirty="0"/>
                  <a:t>’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What does this mean?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Quite simply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    	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ru-RU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!=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8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7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6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5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4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		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15</m:t>
                    </m:r>
                    <m:r>
                      <a:rPr lang="ru-RU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!=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14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13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12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11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8×7×6×5×</m:t>
                    </m:r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                                  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4×3×2×1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	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  <m:r>
                      <a:rPr lang="ru-RU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!=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5×1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4×1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3×1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2×1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1×1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0×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9×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98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…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                                  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3×2×1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It is that straightforward!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(Note:		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980728"/>
                <a:ext cx="9721081" cy="6093976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Factorials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863752" y="1628800"/>
            <a:ext cx="7200800" cy="7920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666298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60215" y="692696"/>
                <a:ext cx="9721081" cy="59016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1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the word </a:t>
                </a:r>
                <a:r>
                  <a:rPr lang="en-US" sz="2400" b="1" dirty="0"/>
                  <a:t>SIMPLE</a:t>
                </a:r>
                <a:r>
                  <a:rPr lang="en-US" sz="2400" dirty="0"/>
                  <a:t> all the letters are different. Including the one given, how many possible arrangements are there of these 6 letters?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Imagine 6 boxes in which you could place the letters in turn.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You have 6 choices for the first box - any of the 6 letters could be placed in it.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Once you have placed a letter in the first box, there are only 5 choices for the next box, 4 for the next one, 3 for the next, 2 for the next and only 1 for the last box, giving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 × 5 × 4 × 3 × 2 × 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6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720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possible arrangements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215" y="692696"/>
                <a:ext cx="9721081" cy="5901616"/>
              </a:xfrm>
              <a:prstGeom prst="rect">
                <a:avLst/>
              </a:prstGeom>
              <a:blipFill>
                <a:blip r:embed="rId3"/>
                <a:stretch>
                  <a:fillRect l="-914" t="-860" r="-7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7E02E32D-1980-FA47-A20B-209F16C63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864" y="207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1191995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95600" y="692696"/>
            <a:ext cx="10225136" cy="56092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word </a:t>
            </a:r>
            <a:r>
              <a:rPr lang="en-US" sz="2400" b="1" dirty="0"/>
              <a:t>EXCEL</a:t>
            </a:r>
            <a:r>
              <a:rPr lang="en-US" sz="2400" dirty="0"/>
              <a:t> has one letter which repeats: the ‘</a:t>
            </a:r>
            <a:r>
              <a:rPr lang="en-US" sz="2400" b="1" dirty="0"/>
              <a:t>E</a:t>
            </a:r>
            <a:r>
              <a:rPr lang="en-US" sz="2400" dirty="0"/>
              <a:t>’ repeats twice.  </a:t>
            </a:r>
          </a:p>
          <a:p>
            <a:pPr marL="0" indent="0" eaLnBrk="1" hangingPunct="1">
              <a:spcAft>
                <a:spcPts val="12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How many different arrangements are there of these 5 letters?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b="1" dirty="0"/>
              <a:t>Solution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Imagine 5 boxes in which you could place the letters in turn.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You have 5 choices for the first box, then 4 choices for the next box,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3 for the next one, and so forth.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BUT, because we have a repeated letter, some of these arrangements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look the </a:t>
            </a:r>
            <a:r>
              <a:rPr lang="en-US" sz="2400" i="1" dirty="0">
                <a:solidFill>
                  <a:srgbClr val="FF0000"/>
                </a:solidFill>
              </a:rPr>
              <a:t>same </a:t>
            </a:r>
            <a:r>
              <a:rPr lang="en-US" sz="2400" dirty="0">
                <a:solidFill>
                  <a:srgbClr val="FF0000"/>
                </a:solidFill>
              </a:rPr>
              <a:t>and we have actually counted them twice!!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Imagine we had numbered the 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dirty="0">
                <a:solidFill>
                  <a:srgbClr val="FF0000"/>
                </a:solidFill>
              </a:rPr>
              <a:t>’s before placing them in the boxes. 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We could have placed them as so: 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XCL </a:t>
            </a:r>
            <a:r>
              <a:rPr lang="en-US" sz="2400" dirty="0">
                <a:solidFill>
                  <a:srgbClr val="FF0000"/>
                </a:solidFill>
              </a:rPr>
              <a:t>or as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so: 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XCL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But   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XCL  </a:t>
            </a:r>
            <a:r>
              <a:rPr lang="en-US" sz="2400" dirty="0">
                <a:solidFill>
                  <a:srgbClr val="FF0000"/>
                </a:solidFill>
              </a:rPr>
              <a:t>is the same </a:t>
            </a:r>
            <a:r>
              <a:rPr lang="en-US" sz="2400" i="1" dirty="0">
                <a:solidFill>
                  <a:srgbClr val="FF0000"/>
                </a:solidFill>
              </a:rPr>
              <a:t>arrangement of letters </a:t>
            </a:r>
            <a:r>
              <a:rPr lang="en-US" sz="2400" dirty="0">
                <a:solidFill>
                  <a:srgbClr val="FF0000"/>
                </a:solidFill>
              </a:rPr>
              <a:t>as</a:t>
            </a:r>
            <a:r>
              <a:rPr lang="en-US" sz="2400" b="1" dirty="0">
                <a:solidFill>
                  <a:srgbClr val="FF0000"/>
                </a:solidFill>
              </a:rPr>
              <a:t>  E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E</a:t>
            </a:r>
            <a:r>
              <a:rPr lang="en-US" sz="2400" b="1" baseline="-25000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XCL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>
                <a:solidFill>
                  <a:srgbClr val="FF0000"/>
                </a:solidFill>
                <a:ea typeface="Cambria Math" charset="0"/>
                <a:cs typeface="Cambria Math" charset="0"/>
              </a:rPr>
              <a:t>								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104112" y="3401130"/>
                <a:ext cx="36149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  <a:ea typeface="Cambria Math" charset="0"/>
                        <a:cs typeface="Cambria Math" charset="0"/>
                      </a:rPr>
                      <m:t>5 × 4 × 3 × 2 × 1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/>
                  <a:t>  5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  <m:r>
                      <a:rPr lang="en-GB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120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12" y="3401130"/>
                <a:ext cx="3614900" cy="400110"/>
              </a:xfrm>
              <a:prstGeom prst="rect">
                <a:avLst/>
              </a:prstGeom>
              <a:blipFill rotWithShape="1">
                <a:blip r:embed="rId4"/>
                <a:stretch>
                  <a:fillRect t="-6061" r="-13322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72954" y="6420758"/>
            <a:ext cx="15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continued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552192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071664" y="980728"/>
                <a:ext cx="10225136" cy="5054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2 </a:t>
                </a:r>
                <a:r>
                  <a:rPr lang="en-US" sz="2400" dirty="0"/>
                  <a:t>continued</a:t>
                </a:r>
                <a:r>
                  <a:rPr lang="is-IS" sz="2400" dirty="0"/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		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CL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CL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 		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		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and so on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We have basically doubled up!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need to halve the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 × 4 × 3 × 2 × 1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120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have:</a:t>
                </a:r>
                <a:r>
                  <a:rPr lang="en-US" sz="2400" dirty="0">
                    <a:solidFill>
                      <a:srgbClr val="FF0000"/>
                    </a:solidFill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  <m:r>
                          <a:rPr lang="ru-RU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120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possible arrangements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1664" y="980728"/>
                <a:ext cx="10225136" cy="5054269"/>
              </a:xfrm>
              <a:prstGeom prst="rect">
                <a:avLst/>
              </a:prstGeom>
              <a:blipFill>
                <a:blip r:embed="rId3"/>
                <a:stretch>
                  <a:fillRect l="-870" t="-10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DBF7FDF-C1CB-B94B-B00F-E6881F9F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21441598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835754"/>
                <a:ext cx="10225136" cy="6894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3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word </a:t>
                </a:r>
                <a:r>
                  <a:rPr lang="en-US" sz="2400" b="1" dirty="0"/>
                  <a:t>EXCEED</a:t>
                </a:r>
                <a:r>
                  <a:rPr lang="en-US" sz="2400" dirty="0"/>
                  <a:t> has a letter which repeats 3 times. </a:t>
                </a: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How many different arrangements are there of these 6 letters?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Imagine 6 boxes in which you could place the letters in turn.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You have 6 choices for the first box, then 5 choices for the next box,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4 for the next one, and so forth.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 ×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 × 4 × 3 × 2 × 1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6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720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BUT, because we have a repeated letter, some of these arrangements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are the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same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and we have actually counted them several times!!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Imagine we had numbered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dirty="0">
                    <a:solidFill>
                      <a:srgbClr val="FF0000"/>
                    </a:solidFill>
                  </a:rPr>
                  <a:t>’s: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			 				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			 				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</a:t>
                </a:r>
                <a:r>
                  <a:rPr lang="en-US" sz="2400" b="1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835754"/>
                <a:ext cx="10225136" cy="6894195"/>
              </a:xfrm>
              <a:prstGeom prst="rect">
                <a:avLst/>
              </a:prstGeom>
              <a:blipFill>
                <a:blip r:embed="rId3"/>
                <a:stretch>
                  <a:fillRect l="-994" t="-7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1344" y="292387"/>
            <a:ext cx="1842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Factorials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12424" y="6441066"/>
            <a:ext cx="15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continued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9AAF650-AE47-5B40-905B-A3126230F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1871455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835754"/>
                <a:ext cx="10225136" cy="71336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3 </a:t>
                </a:r>
                <a:r>
                  <a:rPr lang="en-US" sz="2400" dirty="0"/>
                  <a:t>continued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			 				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			 				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XE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CE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and so on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We have not just doubled up this time, but repeated each </a:t>
                </a: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arrangement of letters 6 times!!!!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We have actually repeated the count by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		 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 × 2 × 1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6)</m:t>
                    </m:r>
                  </m:oMath>
                </a14:m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need to divide the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 × 4 × 3 × 2 × 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spcAft>
                    <a:spcPts val="5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have:</a:t>
                </a:r>
                <a:r>
                  <a:rPr lang="en-US" sz="2400" dirty="0">
                    <a:solidFill>
                      <a:srgbClr val="FF0000"/>
                    </a:solidFill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 × 5 × 4 × 3 × 2 × 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 × 2 × 1</m:t>
                        </m:r>
                      </m:den>
                    </m:f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		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835754"/>
                <a:ext cx="10225136" cy="7133620"/>
              </a:xfrm>
              <a:prstGeom prst="rect">
                <a:avLst/>
              </a:prstGeom>
              <a:blipFill>
                <a:blip r:embed="rId3"/>
                <a:stretch>
                  <a:fillRect l="-994" t="-7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094483" y="6006479"/>
                <a:ext cx="26805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120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arrangements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483" y="6006479"/>
                <a:ext cx="268054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682" t="-9211" r="-2955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 flipH="1">
            <a:off x="6672064" y="5949280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H="1">
            <a:off x="6096000" y="6338937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H="1">
            <a:off x="7051340" y="5949280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H="1">
            <a:off x="6456040" y="6338937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7444916" y="5958768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6844819" y="6311604"/>
            <a:ext cx="216024" cy="288032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7B858F12-2795-BE4E-8E39-D23BE3726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996947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800218"/>
                <a:ext cx="10225136" cy="6447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4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word </a:t>
                </a:r>
                <a:r>
                  <a:rPr lang="en-US" sz="2400" b="1" dirty="0"/>
                  <a:t>EXCELLENT</a:t>
                </a:r>
                <a:r>
                  <a:rPr lang="en-US" sz="2400" dirty="0"/>
                  <a:t> has two different letters which repeat.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‘</a:t>
                </a:r>
                <a:r>
                  <a:rPr lang="en-US" sz="2400" b="1" dirty="0"/>
                  <a:t>E</a:t>
                </a:r>
                <a:r>
                  <a:rPr lang="en-US" sz="2400" dirty="0"/>
                  <a:t>’ repeats 3 times, the ‘</a:t>
                </a:r>
                <a:r>
                  <a:rPr lang="en-US" sz="2400" b="1" dirty="0"/>
                  <a:t>L</a:t>
                </a:r>
                <a:r>
                  <a:rPr lang="en-US" sz="2400" dirty="0"/>
                  <a:t>’ twice.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How many arrangements are there of these 9 letters?</a:t>
                </a: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Imagine 9 boxes in which you could place the letters in turn.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You have 9 choices for the first box, then 8 choices for the next box,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7 for the next one, 6 for the next, and so forth.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          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×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×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7×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6 × 5 × 4 × 3 × 2 × 1 </m:t>
                    </m:r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 9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362 880 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BUT</a:t>
                </a:r>
                <a:r>
                  <a:rPr lang="en-US" sz="2400" dirty="0"/>
                  <a:t> some of these arrangements will look the same.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Imagine we could number the </a:t>
                </a:r>
                <a:r>
                  <a:rPr lang="en-US" sz="2400" b="1" dirty="0"/>
                  <a:t>E</a:t>
                </a:r>
                <a:r>
                  <a:rPr lang="en-US" sz="2400" dirty="0"/>
                  <a:t>’s and </a:t>
                </a:r>
                <a:r>
                  <a:rPr lang="en-US" sz="2400" b="1" dirty="0"/>
                  <a:t>L</a:t>
                </a:r>
                <a:r>
                  <a:rPr lang="en-US" sz="2400" dirty="0"/>
                  <a:t>’s: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		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		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			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en-US" sz="2400" b="1" dirty="0"/>
                  <a:t> 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E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XCL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L</a:t>
                </a:r>
                <a:r>
                  <a:rPr lang="en-US" sz="2400" b="1" baseline="-25000" dirty="0"/>
                  <a:t>1</a:t>
                </a:r>
                <a:r>
                  <a:rPr lang="en-US" sz="2400" b="1" dirty="0"/>
                  <a:t>NT</a:t>
                </a:r>
                <a:r>
                  <a:rPr lang="en-US" sz="2400" dirty="0"/>
                  <a:t> is the same as</a:t>
                </a:r>
                <a:r>
                  <a:rPr lang="is-IS" sz="2400" dirty="0"/>
                  <a:t>…</a:t>
                </a:r>
                <a:r>
                  <a:rPr lang="en-US" sz="2400" b="1" dirty="0"/>
                  <a:t> 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										</a:t>
                </a:r>
                <a:r>
                  <a:rPr lang="en-US" sz="1800" dirty="0"/>
                  <a:t>continued</a:t>
                </a:r>
                <a:r>
                  <a:rPr lang="is-IS" sz="1800" dirty="0"/>
                  <a:t>…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				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800218"/>
                <a:ext cx="10225136" cy="6447919"/>
              </a:xfrm>
              <a:prstGeom prst="rect">
                <a:avLst/>
              </a:prstGeom>
              <a:blipFill>
                <a:blip r:embed="rId3"/>
                <a:stretch>
                  <a:fillRect l="-994" t="-5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80E72644-D1A1-4D4A-A277-892EC2472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1937145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199596" y="804808"/>
                <a:ext cx="10225136" cy="5511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4 </a:t>
                </a:r>
                <a:r>
                  <a:rPr lang="en-US" sz="2400" dirty="0"/>
                  <a:t>continued</a:t>
                </a:r>
                <a:r>
                  <a:rPr lang="is-IS" sz="2400" dirty="0"/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is-IS" sz="2400" b="1" dirty="0">
                    <a:solidFill>
                      <a:srgbClr val="FF0000"/>
                    </a:solidFill>
                  </a:rPr>
                  <a:t>…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NT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NT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		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NT</a:t>
                </a:r>
                <a:r>
                  <a:rPr lang="en-US" sz="2400" dirty="0">
                    <a:solidFill>
                      <a:srgbClr val="FF0000"/>
                    </a:solidFill>
                  </a:rPr>
                  <a:t> is the same as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XCL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</a:t>
                </a:r>
                <a:r>
                  <a:rPr lang="en-US" sz="24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NT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This time we have repeated each arrangement of letters 12 times!!!!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We have actually repeated the count by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need to divide the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×6×5×4×3×2×1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by 3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ru-RU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So we have: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ru-RU" sz="240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ru-RU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×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×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 × 5 × 4 × 3 × 2 × 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 × 2 × 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 × 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9596" y="804808"/>
                <a:ext cx="10225136" cy="5511702"/>
              </a:xfrm>
              <a:prstGeom prst="rect">
                <a:avLst/>
              </a:prstGeom>
              <a:blipFill>
                <a:blip r:embed="rId3"/>
                <a:stretch>
                  <a:fillRect l="-994" t="-9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344" y="292387"/>
            <a:ext cx="1842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Factorials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9632" y="3728390"/>
            <a:ext cx="3877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times the letter ‘</a:t>
            </a:r>
            <a:r>
              <a:rPr lang="en-US" sz="1400" b="1" dirty="0">
                <a:solidFill>
                  <a:srgbClr val="0070C0"/>
                </a:solidFill>
              </a:rPr>
              <a:t>E</a:t>
            </a:r>
            <a:r>
              <a:rPr lang="en-US" sz="1400" dirty="0">
                <a:solidFill>
                  <a:srgbClr val="0070C0"/>
                </a:solidFill>
              </a:rPr>
              <a:t>’ was repeated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52804" y="3757030"/>
            <a:ext cx="3866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times the letter ‘</a:t>
            </a:r>
            <a:r>
              <a:rPr lang="en-US" sz="1400" b="1" dirty="0">
                <a:solidFill>
                  <a:srgbClr val="0070C0"/>
                </a:solidFill>
              </a:rPr>
              <a:t>L</a:t>
            </a:r>
            <a:r>
              <a:rPr lang="en-US" sz="1400" dirty="0">
                <a:solidFill>
                  <a:srgbClr val="0070C0"/>
                </a:solidFill>
              </a:rPr>
              <a:t>’ was repeated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896560" y="3331634"/>
            <a:ext cx="1897608" cy="44340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8448584" y="3419330"/>
            <a:ext cx="1872208" cy="34073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27362" y="2980035"/>
                <a:ext cx="30755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s-IS" sz="2400" dirty="0"/>
                  <a:t>(</a:t>
                </a:r>
                <a14:m>
                  <m:oMath xmlns:m="http://schemas.openxmlformats.org/officeDocument/2006/math">
                    <m:r>
                      <a:rPr lang="en-GB" sz="240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3×2×1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2×1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362" y="2980035"/>
                <a:ext cx="307558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970" t="-9211" r="-79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 bwMode="auto">
          <a:xfrm flipH="1">
            <a:off x="7560668" y="4892620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5964684" y="5227673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768852" y="4948259"/>
                <a:ext cx="3390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30 240 arrangements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8852" y="4948259"/>
                <a:ext cx="3390672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9333" r="-2154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 bwMode="auto">
          <a:xfrm flipH="1">
            <a:off x="7895957" y="4915372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6298700" y="5227673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8304568" y="4945030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6760780" y="5227673"/>
            <a:ext cx="288032" cy="17583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479564" y="2957665"/>
                <a:ext cx="9838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</a:rPr>
                      <m:t>12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9564" y="2957665"/>
                <a:ext cx="98381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2">
            <a:extLst>
              <a:ext uri="{FF2B5EF4-FFF2-40B4-BE49-F238E27FC236}">
                <a16:creationId xmlns:a16="http://schemas.microsoft.com/office/drawing/2014/main" id="{A7A11577-0F60-2140-9117-03A95DAFD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Examples</a:t>
            </a:r>
          </a:p>
        </p:txBody>
      </p:sp>
    </p:spTree>
    <p:extLst>
      <p:ext uri="{BB962C8B-B14F-4D97-AF65-F5344CB8AC3E}">
        <p14:creationId xmlns:p14="http://schemas.microsoft.com/office/powerpoint/2010/main" val="830195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5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794128"/>
                <a:ext cx="10225136" cy="5885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is going to help us find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bi</a:t>
                </a:r>
                <a:r>
                  <a:rPr lang="en-US" sz="2400" b="1" dirty="0"/>
                  <a:t>nomial coefficients </a:t>
                </a:r>
                <a:r>
                  <a:rPr lang="en-US" sz="2400" dirty="0"/>
                  <a:t>more efficiently.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will now consider cases with only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different letters or ‘options’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(this is the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bi-</a:t>
                </a:r>
                <a:r>
                  <a:rPr lang="en-US" sz="2400" dirty="0" err="1"/>
                  <a:t>nomial</a:t>
                </a:r>
                <a:r>
                  <a:rPr lang="en-US" sz="2400" dirty="0"/>
                  <a:t> ‘bit’).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If we have 5 letters 		AABBB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now know there will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is-IS" sz="2400" dirty="0"/>
                  <a:t>   different arrangements of the letters.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also write this as </a:t>
                </a:r>
                <a:r>
                  <a:rPr lang="en-US" sz="2400" b="1" dirty="0"/>
                  <a:t>	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read this as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‘5 choose 2’</a:t>
                </a:r>
                <a:r>
                  <a:rPr lang="en-US" sz="2400" dirty="0"/>
                  <a:t>.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Note also the symmetry:</a:t>
                </a:r>
                <a:r>
                  <a:rPr lang="en-US" sz="2400" b="1" dirty="0"/>
                  <a:t>	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794128"/>
                <a:ext cx="10225136" cy="5885457"/>
              </a:xfrm>
              <a:prstGeom prst="rect">
                <a:avLst/>
              </a:prstGeom>
              <a:blipFill rotWithShape="1">
                <a:blip r:embed="rId3"/>
                <a:stretch>
                  <a:fillRect l="-954" t="-725" b="-3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275874" y="4224010"/>
            <a:ext cx="3877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times the letter ‘</a:t>
            </a:r>
            <a:r>
              <a:rPr lang="en-US" sz="1400" b="1" dirty="0">
                <a:solidFill>
                  <a:srgbClr val="0070C0"/>
                </a:solidFill>
              </a:rPr>
              <a:t>A</a:t>
            </a:r>
            <a:r>
              <a:rPr lang="en-US" sz="1400" dirty="0">
                <a:solidFill>
                  <a:srgbClr val="0070C0"/>
                </a:solidFill>
              </a:rPr>
              <a:t>’ was repeated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033" y="4268189"/>
            <a:ext cx="3866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times the letter ‘</a:t>
            </a:r>
            <a:r>
              <a:rPr lang="en-US" sz="1400" b="1" dirty="0">
                <a:solidFill>
                  <a:srgbClr val="0070C0"/>
                </a:solidFill>
              </a:rPr>
              <a:t>B</a:t>
            </a:r>
            <a:r>
              <a:rPr lang="en-US" sz="1400" dirty="0">
                <a:solidFill>
                  <a:srgbClr val="0070C0"/>
                </a:solidFill>
              </a:rPr>
              <a:t>’ was repeated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4373770" y="3940630"/>
            <a:ext cx="1825600" cy="31209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6576591" y="3998180"/>
            <a:ext cx="744165" cy="37971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7062306" y="2868602"/>
            <a:ext cx="2695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total number of letters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6372093" y="2984280"/>
            <a:ext cx="750924" cy="47359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50658" y="4681393"/>
                <a:ext cx="1134349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658" y="4681393"/>
                <a:ext cx="1134349" cy="6768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23017" y="5970693"/>
                <a:ext cx="870751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017" y="5970693"/>
                <a:ext cx="870751" cy="67685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806369" y="5996321"/>
                <a:ext cx="914994" cy="6832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369" y="5996321"/>
                <a:ext cx="914994" cy="68326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757960" y="4748554"/>
                <a:ext cx="1872820" cy="523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And as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960" y="4748554"/>
                <a:ext cx="1872820" cy="523413"/>
              </a:xfrm>
              <a:prstGeom prst="rect">
                <a:avLst/>
              </a:prstGeom>
              <a:blipFill>
                <a:blip r:embed="rId7"/>
                <a:stretch>
                  <a:fillRect l="-5212" b="-26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42701" y="5970693"/>
                <a:ext cx="1134349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701" y="5970693"/>
                <a:ext cx="1134349" cy="67685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70AC53DE-E8DE-314A-89B8-C19FC0D62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Arrangements: Notation</a:t>
            </a:r>
          </a:p>
        </p:txBody>
      </p:sp>
    </p:spTree>
    <p:extLst>
      <p:ext uri="{BB962C8B-B14F-4D97-AF65-F5344CB8AC3E}">
        <p14:creationId xmlns:p14="http://schemas.microsoft.com/office/powerpoint/2010/main" val="870631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3" grpId="0"/>
      <p:bldP spid="14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996416" y="1230553"/>
                <a:ext cx="10225136" cy="50257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general then,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may write		 	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endParaRPr lang="en-US" sz="36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36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400" dirty="0"/>
                  <a:t> is the total number of letters/players/options/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sz="2400" dirty="0"/>
                  <a:t> is the number we are ‘choosing’.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32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  <m:r>
                          <a:rPr lang="ru-RU" sz="32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32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×(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</m:oMath>
                </a14:m>
                <a:endParaRPr lang="en-US" sz="32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</a:t>
                </a:r>
                <a:r>
                  <a:rPr lang="en-US" sz="2400" b="1" dirty="0"/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6416" y="1230553"/>
                <a:ext cx="10225136" cy="5025799"/>
              </a:xfrm>
              <a:prstGeom prst="rect">
                <a:avLst/>
              </a:prstGeom>
              <a:blipFill rotWithShape="1">
                <a:blip r:embed="rId3"/>
                <a:stretch>
                  <a:fillRect l="-954" t="-8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Notation for Arrangements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2320" y="5086946"/>
            <a:ext cx="3127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times the ‘option’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we are choosing is required/repeated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85578" y="4966541"/>
                <a:ext cx="296581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 number of times for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the remaining ‘option’,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i.e. the difference between </a:t>
                </a:r>
                <a14:m>
                  <m:oMath xmlns:m="http://schemas.openxmlformats.org/officeDocument/2006/math">
                    <m:r>
                      <a:rPr lang="en-GB" sz="1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𝑎𝑛𝑑</m:t>
                    </m:r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1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578" y="4966541"/>
                <a:ext cx="2965812" cy="738664"/>
              </a:xfrm>
              <a:prstGeom prst="rect">
                <a:avLst/>
              </a:prstGeom>
              <a:blipFill rotWithShape="0">
                <a:blip r:embed="rId4"/>
                <a:stretch>
                  <a:fillRect l="-617" t="-1653" b="-44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V="1">
            <a:off x="5385885" y="4669981"/>
            <a:ext cx="1825600" cy="31209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7981753" y="3743454"/>
            <a:ext cx="369215" cy="27782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8318238" y="3589565"/>
            <a:ext cx="3415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total number of letters or ‘options’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8350968" y="4622156"/>
            <a:ext cx="181644" cy="4176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86776" y="1676253"/>
                <a:ext cx="1844416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or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776" y="1676253"/>
                <a:ext cx="1844416" cy="553998"/>
              </a:xfrm>
              <a:prstGeom prst="rect">
                <a:avLst/>
              </a:prstGeom>
              <a:blipFill rotWithShape="0">
                <a:blip r:embed="rId5"/>
                <a:stretch>
                  <a:fillRect l="-5298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12786" y="4009513"/>
                <a:ext cx="142763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2786" y="4009513"/>
                <a:ext cx="1427635" cy="5539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108192" y="3669792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722835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9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36836" y="861221"/>
            <a:ext cx="10225136" cy="56477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For example: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How many different ways are there of selecting a swimming </a:t>
            </a:r>
            <a:br>
              <a:rPr lang="en-US" sz="2400" dirty="0"/>
            </a:br>
            <a:r>
              <a:rPr lang="en-US" sz="2400" dirty="0"/>
              <a:t>relay-team of 4 swimmers from a squad of 7?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two</a:t>
            </a:r>
            <a:r>
              <a:rPr lang="en-US" sz="2400" dirty="0"/>
              <a:t> (</a:t>
            </a:r>
            <a:r>
              <a:rPr lang="en-US" sz="2400" dirty="0">
                <a:solidFill>
                  <a:srgbClr val="FF0000"/>
                </a:solidFill>
              </a:rPr>
              <a:t>bi</a:t>
            </a:r>
            <a:r>
              <a:rPr lang="en-US" sz="2400" dirty="0"/>
              <a:t>-</a:t>
            </a:r>
            <a:r>
              <a:rPr lang="en-US" sz="2400" dirty="0" err="1"/>
              <a:t>nomial</a:t>
            </a:r>
            <a:r>
              <a:rPr lang="en-US" sz="2400" dirty="0"/>
              <a:t>) options are: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				1.	to be in the team (</a:t>
            </a:r>
            <a:r>
              <a:rPr lang="en-US" sz="2400" dirty="0">
                <a:solidFill>
                  <a:srgbClr val="0070C0"/>
                </a:solidFill>
              </a:rPr>
              <a:t>T</a:t>
            </a:r>
            <a:r>
              <a:rPr lang="en-US" sz="2400" dirty="0"/>
              <a:t>)            or </a:t>
            </a:r>
          </a:p>
          <a:p>
            <a:pPr marL="0" indent="0" eaLnBrk="1" hangingPunct="1">
              <a:spcAft>
                <a:spcPts val="12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				2.	not to be in the team (</a:t>
            </a:r>
            <a:r>
              <a:rPr lang="en-US" sz="2400" dirty="0">
                <a:solidFill>
                  <a:srgbClr val="0070C0"/>
                </a:solidFill>
              </a:rPr>
              <a:t>NT</a:t>
            </a:r>
            <a:r>
              <a:rPr lang="en-US" sz="2400" dirty="0"/>
              <a:t>)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Imagine all 7 swimmers in a line, 4 can be labelled </a:t>
            </a:r>
            <a:r>
              <a:rPr lang="en-US" sz="2400" dirty="0">
                <a:solidFill>
                  <a:srgbClr val="0070C0"/>
                </a:solidFill>
              </a:rPr>
              <a:t>T</a:t>
            </a:r>
            <a:r>
              <a:rPr lang="en-US" sz="2400" dirty="0"/>
              <a:t> and 3 labelled </a:t>
            </a:r>
            <a:r>
              <a:rPr lang="en-US" sz="2400" dirty="0">
                <a:solidFill>
                  <a:srgbClr val="0070C0"/>
                </a:solidFill>
              </a:rPr>
              <a:t>NT</a:t>
            </a:r>
            <a:r>
              <a:rPr lang="en-US" sz="2400" dirty="0"/>
              <a:t>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(Note: the 4 </a:t>
            </a:r>
            <a:r>
              <a:rPr lang="en-US" sz="2400" dirty="0">
                <a:solidFill>
                  <a:schemeClr val="accent2"/>
                </a:solidFill>
              </a:rPr>
              <a:t>T</a:t>
            </a:r>
            <a:r>
              <a:rPr lang="en-US" sz="2400" dirty="0"/>
              <a:t> and the 3 </a:t>
            </a:r>
            <a:r>
              <a:rPr lang="en-US" sz="2400" dirty="0">
                <a:solidFill>
                  <a:schemeClr val="accent2"/>
                </a:solidFill>
              </a:rPr>
              <a:t>NT</a:t>
            </a:r>
            <a:r>
              <a:rPr lang="en-US" sz="2400" dirty="0"/>
              <a:t> must sum to the total squad of 7).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How many different arrangements are there?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One arrangement could be: 	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0070C0"/>
                </a:solidFill>
              </a:rPr>
              <a:t>								T  T  T  T  NT  NT  NT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know from previous examples, this is: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			</a:t>
            </a:r>
            <a:r>
              <a:rPr lang="en-US" sz="2400" b="1" dirty="0"/>
              <a:t>	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25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Worked Example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344" y="292387"/>
            <a:ext cx="1842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Factorials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35123" y="5769226"/>
                <a:ext cx="1005403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5123" y="5769226"/>
                <a:ext cx="1005403" cy="7837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332846" y="5930263"/>
                <a:ext cx="2800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different ways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846" y="5930263"/>
                <a:ext cx="2800575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9211" r="-217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29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111012" y="806730"/>
                <a:ext cx="8568952" cy="59602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also use the notation: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																				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3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36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US" sz="36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2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  <m:r>
                          <a:rPr lang="ru-RU" sz="32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32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ru-RU" sz="32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32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×(</m:t>
                        </m:r>
                        <m:r>
                          <a:rPr lang="en-GB" sz="32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32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sz="32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</m:oMath>
                </a14:m>
                <a:endParaRPr lang="en-US" sz="32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</a:t>
                </a:r>
                <a:r>
                  <a:rPr lang="en-US" sz="2400" b="1" dirty="0"/>
                  <a:t>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b="1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There are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35</a:t>
                </a:r>
                <a:r>
                  <a:rPr lang="en-US" sz="2400" dirty="0"/>
                  <a:t> different possible ‘relay-teams’.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012" y="806730"/>
                <a:ext cx="8568952" cy="5960286"/>
              </a:xfrm>
              <a:prstGeom prst="rect">
                <a:avLst/>
              </a:prstGeom>
              <a:blipFill rotWithShape="0">
                <a:blip r:embed="rId3"/>
                <a:stretch>
                  <a:fillRect l="-1067" t="-716" b="-14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Calculations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06175" y="2014684"/>
            <a:ext cx="2193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number of swimmers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who can be in the team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25608" y="3399674"/>
                <a:ext cx="296998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 number of number of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swimmers who </a:t>
                </a:r>
              </a:p>
              <a:p>
                <a:r>
                  <a:rPr lang="en-US" sz="1400" i="1" dirty="0">
                    <a:solidFill>
                      <a:srgbClr val="0070C0"/>
                    </a:solidFill>
                  </a:rPr>
                  <a:t>can not </a:t>
                </a:r>
                <a:r>
                  <a:rPr lang="en-US" sz="1400" dirty="0">
                    <a:solidFill>
                      <a:srgbClr val="0070C0"/>
                    </a:solidFill>
                  </a:rPr>
                  <a:t>be in the team,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i.e. the difference between </a:t>
                </a:r>
                <a14:m>
                  <m:oMath xmlns:m="http://schemas.openxmlformats.org/officeDocument/2006/math"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7 </m:t>
                    </m:r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𝑎𝑛𝑑</m:t>
                    </m:r>
                    <m:r>
                      <a:rPr lang="en-GB" sz="1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4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608" y="3399674"/>
                <a:ext cx="2969980" cy="954107"/>
              </a:xfrm>
              <a:prstGeom prst="rect">
                <a:avLst/>
              </a:prstGeom>
              <a:blipFill rotWithShape="0">
                <a:blip r:embed="rId4"/>
                <a:stretch>
                  <a:fillRect l="-615" t="-128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V="1">
            <a:off x="5997616" y="2227153"/>
            <a:ext cx="1079280" cy="9828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7163200" y="1494336"/>
            <a:ext cx="369215" cy="27782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7470518" y="1343754"/>
            <a:ext cx="3415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 total number of swimmers’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7347807" y="3589912"/>
            <a:ext cx="1467822" cy="5273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56044" y="3520126"/>
                <a:ext cx="1724062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  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044" y="3520126"/>
                <a:ext cx="1724062" cy="7837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71696" y="5536975"/>
                <a:ext cx="1530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     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35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696" y="5536975"/>
                <a:ext cx="1530099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28427" y="4516336"/>
                <a:ext cx="3806362" cy="859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</m:t>
                      </m:r>
                      <m:f>
                        <m:fPr>
                          <m:ctrlPr>
                            <a:rPr lang="bg-BG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7×6×5×4×3×2×1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(4×3×2×1)×(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×2×1)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427" y="4516336"/>
                <a:ext cx="3806362" cy="8592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 bwMode="auto">
          <a:xfrm flipH="1">
            <a:off x="7968208" y="4516336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2812879" y="451633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Note how we can simply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cancel </a:t>
            </a:r>
            <a:r>
              <a:rPr lang="en-US" sz="1400" dirty="0" smtClean="0">
                <a:solidFill>
                  <a:srgbClr val="0070C0"/>
                </a:solidFill>
              </a:rPr>
              <a:t>out </a:t>
            </a:r>
            <a:r>
              <a:rPr lang="en-US" sz="1400" dirty="0">
                <a:solidFill>
                  <a:srgbClr val="0070C0"/>
                </a:solidFill>
              </a:rPr>
              <a:t>the 4!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 flipH="1">
            <a:off x="6710063" y="4962685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8374353" y="4516336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H="1">
            <a:off x="7076896" y="5006807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8780498" y="4512026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7475195" y="4991285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9149631" y="4512026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7839860" y="5007049"/>
            <a:ext cx="216024" cy="352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4336084" y="4864850"/>
            <a:ext cx="2232564" cy="27424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0" y="0"/>
            <a:ext cx="220756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Theorem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0662769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3" grpId="0"/>
      <p:bldP spid="14" grpId="0"/>
      <p:bldP spid="10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6556" y="736903"/>
                <a:ext cx="9721081" cy="59536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have seen that: 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Here are some interesting results: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−0)!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−1)!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d>
                          <m:d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−1</m:t>
                            </m:r>
                          </m:e>
                        </m:d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d>
                          <m:d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−2</m:t>
                            </m:r>
                          </m:e>
                        </m:d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d>
                          <m:d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−3</m:t>
                            </m:r>
                          </m:e>
                        </m:d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…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−1</m:t>
                            </m:r>
                          </m:e>
                        </m:d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d>
                          <m:d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−2</m:t>
                            </m:r>
                          </m:e>
                        </m:d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d>
                          <m:d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−3</m:t>
                            </m:r>
                          </m:e>
                        </m:d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…3×2×1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have also seen the symmetry of this notation, for example: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6556" y="736903"/>
                <a:ext cx="9721081" cy="5953681"/>
              </a:xfrm>
              <a:prstGeom prst="rect">
                <a:avLst/>
              </a:prstGeom>
              <a:blipFill rotWithShape="0">
                <a:blip r:embed="rId3"/>
                <a:stretch>
                  <a:fillRect l="-1004" t="-7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200" b="1" dirty="0"/>
              <a:t>Important 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344" y="292387"/>
            <a:ext cx="1842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246898" y="5934663"/>
                <a:ext cx="1146468" cy="624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3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898" y="5934663"/>
                <a:ext cx="1146468" cy="62459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28067" y="5945766"/>
                <a:ext cx="563731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067" y="5945766"/>
                <a:ext cx="563731" cy="6186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75362" y="5944941"/>
                <a:ext cx="1181734" cy="6245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×5!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362" y="5944941"/>
                <a:ext cx="1181734" cy="62459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5989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503712" y="1196752"/>
                <a:ext cx="9721081" cy="51449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summary: 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)! ×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3712" y="1196752"/>
                <a:ext cx="9721081" cy="5144935"/>
              </a:xfrm>
              <a:prstGeom prst="rect">
                <a:avLst/>
              </a:prstGeom>
              <a:blipFill rotWithShape="0">
                <a:blip r:embed="rId3"/>
                <a:stretch>
                  <a:fillRect l="-1004" t="-8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200" b="1" dirty="0"/>
              <a:t>Summary of 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344" y="292387"/>
            <a:ext cx="1842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</a:p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447928" y="1615826"/>
            <a:ext cx="3960440" cy="498152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6347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Check: Part 1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0142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Factorials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95149" y="1537343"/>
            <a:ext cx="9996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How many different ways are there of arranging the </a:t>
            </a:r>
            <a:r>
              <a:rPr lang="en-GB" sz="2400" dirty="0" smtClean="0"/>
              <a:t>letters </a:t>
            </a:r>
            <a:r>
              <a:rPr lang="en-GB" sz="2400" dirty="0"/>
              <a:t>in these names: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25833" y="2378370"/>
                <a:ext cx="23120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6</m:t>
                    </m:r>
                    <m:r>
                      <a:rPr lang="ru-RU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!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720 ways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833" y="2378370"/>
                <a:ext cx="231208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9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381" y="2966279"/>
                <a:ext cx="6719991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 × 4 × 3 × 2 × 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 × 1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60 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ways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381" y="2966279"/>
                <a:ext cx="6719991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525823" y="3177110"/>
            <a:ext cx="2146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b) JAMAL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819823" y="5812122"/>
                <a:ext cx="12600694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34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  <m:r>
                            <a:rPr lang="ru-RU" sz="240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  <m:r>
                            <a:rPr lang="ru-RU" sz="240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7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i="1" dirty="0" smtClean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										            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 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1.41124695…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sSup>
                      <m:sSup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30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19823" y="5812122"/>
                <a:ext cx="12600694" cy="115550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548495" y="2400452"/>
            <a:ext cx="2324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YASMIN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421501" y="5013533"/>
            <a:ext cx="10291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How many different ways are there of arranging the letters in 	SUPERCALIFRAGILISTICEXPIALIDOCIOUS</a:t>
            </a:r>
            <a:endParaRPr lang="en-US" sz="2400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8753222" y="5951199"/>
            <a:ext cx="2732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 HUGE number!!!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26830" y="4099066"/>
            <a:ext cx="2520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c)  ANNASTASIA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50827" y="3939786"/>
                <a:ext cx="7730904" cy="122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×9×8×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7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×6×5×4×3×2×1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×3×2×1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2×1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2×1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80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827" y="3939786"/>
                <a:ext cx="7730904" cy="12285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213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2" grpId="0"/>
      <p:bldP spid="9" grpId="0"/>
      <p:bldP spid="17" grpId="0"/>
      <p:bldP spid="4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Check: Part 2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0142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Factorials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1262" y="1651339"/>
            <a:ext cx="907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4.	How many ways are there of selecting a tennis team of 6 from 	10 players?</a:t>
            </a:r>
          </a:p>
          <a:p>
            <a:r>
              <a:rPr lang="en-GB" sz="2400" dirty="0"/>
              <a:t>	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171319" y="2339440"/>
                <a:ext cx="1456622" cy="713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g-BG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ru-RU" sz="28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ru-RU" sz="280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8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319" y="2339440"/>
                <a:ext cx="1456622" cy="71327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010857" y="2449929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ways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0857" y="2449929"/>
                <a:ext cx="158417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6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39816" y="5702491"/>
                <a:ext cx="6836782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 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5×4×3×2×1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							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5702491"/>
                <a:ext cx="6836782" cy="115550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994046" y="3153965"/>
            <a:ext cx="9040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5.	A school council of 5 children is to be selected from a class of 	18 children. How many different possible groups are there?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010633" y="4922252"/>
            <a:ext cx="10291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6"/>
            </a:pPr>
            <a:r>
              <a:rPr lang="en-GB" sz="2400" dirty="0"/>
              <a:t>Seven netball players are to be selected from a squad of 12. </a:t>
            </a:r>
          </a:p>
          <a:p>
            <a:r>
              <a:rPr lang="en-GB" sz="2400" dirty="0"/>
              <a:t>	How many possible ways are there of selecting the team? 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00920" y="4184089"/>
                <a:ext cx="28828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8 568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groups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920" y="4184089"/>
                <a:ext cx="288283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2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62902" y="4018083"/>
                <a:ext cx="587331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18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</m:num>
                        <m:den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!×</m:t>
                          </m:r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13</m:t>
                          </m:r>
                          <m:r>
                            <a:rPr lang="ru-RU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!</m:t>
                          </m:r>
                          <m:r>
                            <a:rPr lang="ru-RU" sz="240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18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17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16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×3×2×1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 charset="0"/>
                          <a:cs typeface="Cambria Math" charset="0"/>
                        </a:rPr>
                        <m:t>     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902" y="4018083"/>
                <a:ext cx="5873310" cy="7936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14432" y="5949280"/>
                <a:ext cx="1752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792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ways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432" y="5949280"/>
                <a:ext cx="175201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69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26916" y="2302576"/>
                <a:ext cx="2171813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7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4×3×2×1</m:t>
                          </m:r>
                        </m:den>
                      </m:f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916" y="2302576"/>
                <a:ext cx="2171813" cy="1155509"/>
              </a:xfrm>
              <a:prstGeom prst="rect">
                <a:avLst/>
              </a:prstGeom>
              <a:blipFill rotWithShape="1">
                <a:blip r:embed="rId9"/>
                <a:stretch>
                  <a:fillRect r="-53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661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12" grpId="0"/>
      <p:bldP spid="9" grpId="0"/>
      <p:bldP spid="17" grpId="0"/>
      <p:bldP spid="11" grpId="0"/>
      <p:bldP spid="8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10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6219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3213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have previously expanded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by using row 8 from Pascal’s Triangle: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1		8		28		56		70		56		28		8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slotted these coefficients into the pattern of the rising powers of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1 </m:t>
                      </m:r>
                      <m:r>
                        <a:rPr lang="fi-FI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</m:t>
                      </m:r>
                      <m:r>
                        <a:rPr lang="en-GB" altLang="en-US" sz="2400" i="1">
                          <a:latin typeface="Cambria Math" charset="0"/>
                        </a:rPr>
                        <m:t>𝑥</m:t>
                      </m:r>
                      <m:r>
                        <a:rPr lang="en-GB" altLang="en-US" sz="2400" i="1">
                          <a:latin typeface="Cambria Math" charset="0"/>
                        </a:rPr>
                        <m:t> +28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56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70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56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28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7</m:t>
                          </m:r>
                        </m:sup>
                      </m:sSup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24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2400" i="1">
                              <a:latin typeface="Cambria Math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But expanding something 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US" sz="2400" dirty="0"/>
                  <a:t> would require many rows of Pascal’s Triangle. And what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100</m:t>
                        </m:r>
                      </m:sup>
                    </m:sSup>
                  </m:oMath>
                </a14:m>
                <a:r>
                  <a:rPr lang="en-US" sz="2400" dirty="0"/>
                  <a:t>  ?!!!??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Fortunately, we can use our work on factorials to help.</a:t>
                </a: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Lets work out a few and see what happens.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Calculate: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321393"/>
              </a:xfrm>
              <a:prstGeom prst="rect">
                <a:avLst/>
              </a:prstGeom>
              <a:blipFill rotWithShape="1">
                <a:blip r:embed="rId3"/>
                <a:stretch>
                  <a:fillRect l="-1004" t="-802" b="-8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154470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99702" y="502076"/>
                <a:ext cx="9721081" cy="69668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Calculate: 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 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 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 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 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 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These match the numbers in row 8 of Pascal’s Triangle.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1		8		28		56		70		56		28		8		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99702" y="502076"/>
                <a:ext cx="9721081" cy="6966844"/>
              </a:xfrm>
              <a:prstGeom prst="rect">
                <a:avLst/>
              </a:prstGeom>
              <a:blipFill rotWithShape="1">
                <a:blip r:embed="rId3"/>
                <a:stretch>
                  <a:fillRect l="-9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16905" y="1662047"/>
                <a:ext cx="1083310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</m:t>
                      </m:r>
                      <m:d>
                        <m:dPr>
                          <m:ctrlPr>
                            <a:rPr lang="is-I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905" y="1662047"/>
                <a:ext cx="1083310" cy="67698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585221" y="2522341"/>
                <a:ext cx="914994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221" y="2522341"/>
                <a:ext cx="914994" cy="67698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71461" y="3422879"/>
                <a:ext cx="914994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461" y="3422879"/>
                <a:ext cx="914994" cy="6769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17941" y="4262822"/>
                <a:ext cx="914994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941" y="4262822"/>
                <a:ext cx="914994" cy="67698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9984432" y="4124387"/>
            <a:ext cx="2021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Using symmetry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04512" y="5877272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Clever!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66168" y="1741643"/>
                <a:ext cx="4395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6168" y="1741643"/>
                <a:ext cx="439544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07846" y="2660776"/>
                <a:ext cx="4411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846" y="2660776"/>
                <a:ext cx="441146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835712" y="356536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28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822085" y="441907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56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866168" y="527886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9292979" y="58780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705218" y="56304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070712" y="5703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68018" y="585121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485235" y="56304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56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932982" y="57562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776239" y="596967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28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297657" y="59696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24403" y="58243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558258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1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3428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now use this notation for </a:t>
                </a:r>
                <a:r>
                  <a:rPr lang="en-US" sz="2400" b="1" dirty="0"/>
                  <a:t>binomial expansions </a:t>
                </a:r>
                <a:r>
                  <a:rPr lang="en-US" sz="2400" i="1" dirty="0"/>
                  <a:t>instead</a:t>
                </a:r>
                <a:r>
                  <a:rPr lang="en-US" sz="2400" dirty="0"/>
                  <a:t> of Pascal’s Triangle.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/>
                  <a:t>We can now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20</m:t>
                        </m:r>
                      </m:sup>
                    </m:sSup>
                  </m:oMath>
                </a14:m>
                <a:r>
                  <a:rPr lang="en-US" sz="2400" dirty="0"/>
                  <a:t>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altLang="en-US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fi-FI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en-GB" altLang="en-US" sz="1800" i="1">
                          <a:latin typeface="Cambria Math" charset="0"/>
                        </a:rPr>
                        <m:t>𝑥</m:t>
                      </m:r>
                      <m:r>
                        <a:rPr lang="en-GB" altLang="en-US" sz="1800" i="1">
                          <a:latin typeface="Cambria Math" charset="0"/>
                        </a:rPr>
                        <m:t> 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7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8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9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</m:t>
                                  </m:r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0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10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11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11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12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13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13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14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14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15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15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16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16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17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18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20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19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19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20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we may ask such questions as ‘What is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16</m:t>
                        </m:r>
                      </m:sup>
                    </m:sSup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0" smtClean="0">
                            <a:latin typeface="Cambria Math" charset="0"/>
                          </a:rPr>
                          <m:t>?</m:t>
                        </m:r>
                      </m:e>
                      <m:sup>
                        <m:r>
                          <a:rPr lang="en-GB" altLang="en-US" sz="2400" b="0" i="0" smtClean="0"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altLang="en-US" sz="2400" b="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Answer: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20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16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4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!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19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4 845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342809"/>
              </a:xfrm>
              <a:prstGeom prst="rect">
                <a:avLst/>
              </a:prstGeom>
              <a:blipFill rotWithShape="0">
                <a:blip r:embed="rId3"/>
                <a:stretch>
                  <a:fillRect l="-1004" t="-799" b="-1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 bwMode="auto">
          <a:xfrm>
            <a:off x="10704513" y="3406648"/>
            <a:ext cx="576064" cy="732780"/>
          </a:xfrm>
          <a:custGeom>
            <a:avLst/>
            <a:gdLst>
              <a:gd name="connsiteX0" fmla="*/ 903249 w 919976"/>
              <a:gd name="connsiteY0" fmla="*/ 72483 h 674866"/>
              <a:gd name="connsiteX1" fmla="*/ 880946 w 919976"/>
              <a:gd name="connsiteY1" fmla="*/ 61332 h 674866"/>
              <a:gd name="connsiteX2" fmla="*/ 869795 w 919976"/>
              <a:gd name="connsiteY2" fmla="*/ 50180 h 674866"/>
              <a:gd name="connsiteX3" fmla="*/ 825190 w 919976"/>
              <a:gd name="connsiteY3" fmla="*/ 39029 h 674866"/>
              <a:gd name="connsiteX4" fmla="*/ 797312 w 919976"/>
              <a:gd name="connsiteY4" fmla="*/ 27878 h 674866"/>
              <a:gd name="connsiteX5" fmla="*/ 758283 w 919976"/>
              <a:gd name="connsiteY5" fmla="*/ 22302 h 674866"/>
              <a:gd name="connsiteX6" fmla="*/ 730405 w 919976"/>
              <a:gd name="connsiteY6" fmla="*/ 16727 h 674866"/>
              <a:gd name="connsiteX7" fmla="*/ 691376 w 919976"/>
              <a:gd name="connsiteY7" fmla="*/ 5576 h 674866"/>
              <a:gd name="connsiteX8" fmla="*/ 630044 w 919976"/>
              <a:gd name="connsiteY8" fmla="*/ 0 h 674866"/>
              <a:gd name="connsiteX9" fmla="*/ 256478 w 919976"/>
              <a:gd name="connsiteY9" fmla="*/ 5576 h 674866"/>
              <a:gd name="connsiteX10" fmla="*/ 228600 w 919976"/>
              <a:gd name="connsiteY10" fmla="*/ 11151 h 674866"/>
              <a:gd name="connsiteX11" fmla="*/ 195146 w 919976"/>
              <a:gd name="connsiteY11" fmla="*/ 22302 h 674866"/>
              <a:gd name="connsiteX12" fmla="*/ 178420 w 919976"/>
              <a:gd name="connsiteY12" fmla="*/ 33454 h 674866"/>
              <a:gd name="connsiteX13" fmla="*/ 133815 w 919976"/>
              <a:gd name="connsiteY13" fmla="*/ 44605 h 674866"/>
              <a:gd name="connsiteX14" fmla="*/ 100361 w 919976"/>
              <a:gd name="connsiteY14" fmla="*/ 55756 h 674866"/>
              <a:gd name="connsiteX15" fmla="*/ 83634 w 919976"/>
              <a:gd name="connsiteY15" fmla="*/ 61332 h 674866"/>
              <a:gd name="connsiteX16" fmla="*/ 66907 w 919976"/>
              <a:gd name="connsiteY16" fmla="*/ 72483 h 674866"/>
              <a:gd name="connsiteX17" fmla="*/ 55756 w 919976"/>
              <a:gd name="connsiteY17" fmla="*/ 89210 h 674866"/>
              <a:gd name="connsiteX18" fmla="*/ 39029 w 919976"/>
              <a:gd name="connsiteY18" fmla="*/ 100361 h 674866"/>
              <a:gd name="connsiteX19" fmla="*/ 27878 w 919976"/>
              <a:gd name="connsiteY19" fmla="*/ 133815 h 674866"/>
              <a:gd name="connsiteX20" fmla="*/ 16727 w 919976"/>
              <a:gd name="connsiteY20" fmla="*/ 150541 h 674866"/>
              <a:gd name="connsiteX21" fmla="*/ 11151 w 919976"/>
              <a:gd name="connsiteY21" fmla="*/ 183995 h 674866"/>
              <a:gd name="connsiteX22" fmla="*/ 5576 w 919976"/>
              <a:gd name="connsiteY22" fmla="*/ 211873 h 674866"/>
              <a:gd name="connsiteX23" fmla="*/ 0 w 919976"/>
              <a:gd name="connsiteY23" fmla="*/ 262054 h 674866"/>
              <a:gd name="connsiteX24" fmla="*/ 5576 w 919976"/>
              <a:gd name="connsiteY24" fmla="*/ 429322 h 674866"/>
              <a:gd name="connsiteX25" fmla="*/ 16727 w 919976"/>
              <a:gd name="connsiteY25" fmla="*/ 485078 h 674866"/>
              <a:gd name="connsiteX26" fmla="*/ 33454 w 919976"/>
              <a:gd name="connsiteY26" fmla="*/ 501805 h 674866"/>
              <a:gd name="connsiteX27" fmla="*/ 50181 w 919976"/>
              <a:gd name="connsiteY27" fmla="*/ 529683 h 674866"/>
              <a:gd name="connsiteX28" fmla="*/ 55756 w 919976"/>
              <a:gd name="connsiteY28" fmla="*/ 546410 h 674866"/>
              <a:gd name="connsiteX29" fmla="*/ 83634 w 919976"/>
              <a:gd name="connsiteY29" fmla="*/ 574288 h 674866"/>
              <a:gd name="connsiteX30" fmla="*/ 111512 w 919976"/>
              <a:gd name="connsiteY30" fmla="*/ 602166 h 674866"/>
              <a:gd name="connsiteX31" fmla="*/ 172844 w 919976"/>
              <a:gd name="connsiteY31" fmla="*/ 641195 h 674866"/>
              <a:gd name="connsiteX32" fmla="*/ 183995 w 919976"/>
              <a:gd name="connsiteY32" fmla="*/ 657922 h 674866"/>
              <a:gd name="connsiteX33" fmla="*/ 267629 w 919976"/>
              <a:gd name="connsiteY33" fmla="*/ 674649 h 674866"/>
              <a:gd name="connsiteX34" fmla="*/ 479502 w 919976"/>
              <a:gd name="connsiteY34" fmla="*/ 663497 h 674866"/>
              <a:gd name="connsiteX35" fmla="*/ 535259 w 919976"/>
              <a:gd name="connsiteY35" fmla="*/ 641195 h 674866"/>
              <a:gd name="connsiteX36" fmla="*/ 568712 w 919976"/>
              <a:gd name="connsiteY36" fmla="*/ 630044 h 674866"/>
              <a:gd name="connsiteX37" fmla="*/ 591015 w 919976"/>
              <a:gd name="connsiteY37" fmla="*/ 613317 h 674866"/>
              <a:gd name="connsiteX38" fmla="*/ 624468 w 919976"/>
              <a:gd name="connsiteY38" fmla="*/ 602166 h 674866"/>
              <a:gd name="connsiteX39" fmla="*/ 657922 w 919976"/>
              <a:gd name="connsiteY39" fmla="*/ 579863 h 674866"/>
              <a:gd name="connsiteX40" fmla="*/ 669073 w 919976"/>
              <a:gd name="connsiteY40" fmla="*/ 563137 h 674866"/>
              <a:gd name="connsiteX41" fmla="*/ 708102 w 919976"/>
              <a:gd name="connsiteY41" fmla="*/ 540834 h 674866"/>
              <a:gd name="connsiteX42" fmla="*/ 713678 w 919976"/>
              <a:gd name="connsiteY42" fmla="*/ 524107 h 674866"/>
              <a:gd name="connsiteX43" fmla="*/ 730405 w 919976"/>
              <a:gd name="connsiteY43" fmla="*/ 507380 h 674866"/>
              <a:gd name="connsiteX44" fmla="*/ 741556 w 919976"/>
              <a:gd name="connsiteY44" fmla="*/ 490654 h 674866"/>
              <a:gd name="connsiteX45" fmla="*/ 752707 w 919976"/>
              <a:gd name="connsiteY45" fmla="*/ 479502 h 674866"/>
              <a:gd name="connsiteX46" fmla="*/ 763859 w 919976"/>
              <a:gd name="connsiteY46" fmla="*/ 462776 h 674866"/>
              <a:gd name="connsiteX47" fmla="*/ 797312 w 919976"/>
              <a:gd name="connsiteY47" fmla="*/ 440473 h 674866"/>
              <a:gd name="connsiteX48" fmla="*/ 814039 w 919976"/>
              <a:gd name="connsiteY48" fmla="*/ 429322 h 674866"/>
              <a:gd name="connsiteX49" fmla="*/ 830766 w 919976"/>
              <a:gd name="connsiteY49" fmla="*/ 412595 h 674866"/>
              <a:gd name="connsiteX50" fmla="*/ 841917 w 919976"/>
              <a:gd name="connsiteY50" fmla="*/ 395868 h 674866"/>
              <a:gd name="connsiteX51" fmla="*/ 858644 w 919976"/>
              <a:gd name="connsiteY51" fmla="*/ 384717 h 674866"/>
              <a:gd name="connsiteX52" fmla="*/ 875371 w 919976"/>
              <a:gd name="connsiteY52" fmla="*/ 367990 h 674866"/>
              <a:gd name="connsiteX53" fmla="*/ 880946 w 919976"/>
              <a:gd name="connsiteY53" fmla="*/ 345688 h 674866"/>
              <a:gd name="connsiteX54" fmla="*/ 892098 w 919976"/>
              <a:gd name="connsiteY54" fmla="*/ 312234 h 674866"/>
              <a:gd name="connsiteX55" fmla="*/ 903249 w 919976"/>
              <a:gd name="connsiteY55" fmla="*/ 278780 h 674866"/>
              <a:gd name="connsiteX56" fmla="*/ 908824 w 919976"/>
              <a:gd name="connsiteY56" fmla="*/ 262054 h 674866"/>
              <a:gd name="connsiteX57" fmla="*/ 914400 w 919976"/>
              <a:gd name="connsiteY57" fmla="*/ 245327 h 674866"/>
              <a:gd name="connsiteX58" fmla="*/ 919976 w 919976"/>
              <a:gd name="connsiteY58" fmla="*/ 217449 h 674866"/>
              <a:gd name="connsiteX59" fmla="*/ 903249 w 919976"/>
              <a:gd name="connsiteY59" fmla="*/ 72483 h 67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19976" h="674866">
                <a:moveTo>
                  <a:pt x="903249" y="72483"/>
                </a:moveTo>
                <a:cubicBezTo>
                  <a:pt x="896744" y="46464"/>
                  <a:pt x="887862" y="65943"/>
                  <a:pt x="880946" y="61332"/>
                </a:cubicBezTo>
                <a:cubicBezTo>
                  <a:pt x="876572" y="58416"/>
                  <a:pt x="874303" y="52885"/>
                  <a:pt x="869795" y="50180"/>
                </a:cubicBezTo>
                <a:cubicBezTo>
                  <a:pt x="859988" y="44296"/>
                  <a:pt x="833177" y="41425"/>
                  <a:pt x="825190" y="39029"/>
                </a:cubicBezTo>
                <a:cubicBezTo>
                  <a:pt x="815604" y="36153"/>
                  <a:pt x="807022" y="30305"/>
                  <a:pt x="797312" y="27878"/>
                </a:cubicBezTo>
                <a:cubicBezTo>
                  <a:pt x="784563" y="24691"/>
                  <a:pt x="771246" y="24462"/>
                  <a:pt x="758283" y="22302"/>
                </a:cubicBezTo>
                <a:cubicBezTo>
                  <a:pt x="748935" y="20744"/>
                  <a:pt x="739599" y="19025"/>
                  <a:pt x="730405" y="16727"/>
                </a:cubicBezTo>
                <a:cubicBezTo>
                  <a:pt x="717279" y="13446"/>
                  <a:pt x="704722" y="7800"/>
                  <a:pt x="691376" y="5576"/>
                </a:cubicBezTo>
                <a:cubicBezTo>
                  <a:pt x="671127" y="2201"/>
                  <a:pt x="650488" y="1859"/>
                  <a:pt x="630044" y="0"/>
                </a:cubicBezTo>
                <a:lnTo>
                  <a:pt x="256478" y="5576"/>
                </a:lnTo>
                <a:cubicBezTo>
                  <a:pt x="247005" y="5839"/>
                  <a:pt x="237743" y="8658"/>
                  <a:pt x="228600" y="11151"/>
                </a:cubicBezTo>
                <a:cubicBezTo>
                  <a:pt x="217260" y="14244"/>
                  <a:pt x="195146" y="22302"/>
                  <a:pt x="195146" y="22302"/>
                </a:cubicBezTo>
                <a:cubicBezTo>
                  <a:pt x="189571" y="26019"/>
                  <a:pt x="184413" y="30457"/>
                  <a:pt x="178420" y="33454"/>
                </a:cubicBezTo>
                <a:cubicBezTo>
                  <a:pt x="164892" y="40218"/>
                  <a:pt x="147800" y="40791"/>
                  <a:pt x="133815" y="44605"/>
                </a:cubicBezTo>
                <a:cubicBezTo>
                  <a:pt x="122475" y="47698"/>
                  <a:pt x="111512" y="52039"/>
                  <a:pt x="100361" y="55756"/>
                </a:cubicBezTo>
                <a:cubicBezTo>
                  <a:pt x="94785" y="57615"/>
                  <a:pt x="88524" y="58072"/>
                  <a:pt x="83634" y="61332"/>
                </a:cubicBezTo>
                <a:lnTo>
                  <a:pt x="66907" y="72483"/>
                </a:lnTo>
                <a:cubicBezTo>
                  <a:pt x="63190" y="78059"/>
                  <a:pt x="60494" y="84472"/>
                  <a:pt x="55756" y="89210"/>
                </a:cubicBezTo>
                <a:cubicBezTo>
                  <a:pt x="51018" y="93948"/>
                  <a:pt x="42581" y="94679"/>
                  <a:pt x="39029" y="100361"/>
                </a:cubicBezTo>
                <a:cubicBezTo>
                  <a:pt x="32799" y="110329"/>
                  <a:pt x="34398" y="124035"/>
                  <a:pt x="27878" y="133815"/>
                </a:cubicBezTo>
                <a:lnTo>
                  <a:pt x="16727" y="150541"/>
                </a:lnTo>
                <a:cubicBezTo>
                  <a:pt x="14868" y="161692"/>
                  <a:pt x="13173" y="172872"/>
                  <a:pt x="11151" y="183995"/>
                </a:cubicBezTo>
                <a:cubicBezTo>
                  <a:pt x="9456" y="193319"/>
                  <a:pt x="6916" y="202492"/>
                  <a:pt x="5576" y="211873"/>
                </a:cubicBezTo>
                <a:cubicBezTo>
                  <a:pt x="3196" y="228534"/>
                  <a:pt x="1859" y="245327"/>
                  <a:pt x="0" y="262054"/>
                </a:cubicBezTo>
                <a:cubicBezTo>
                  <a:pt x="1859" y="317810"/>
                  <a:pt x="2482" y="373621"/>
                  <a:pt x="5576" y="429322"/>
                </a:cubicBezTo>
                <a:cubicBezTo>
                  <a:pt x="5665" y="430922"/>
                  <a:pt x="12981" y="478523"/>
                  <a:pt x="16727" y="485078"/>
                </a:cubicBezTo>
                <a:cubicBezTo>
                  <a:pt x="20639" y="491924"/>
                  <a:pt x="27878" y="496229"/>
                  <a:pt x="33454" y="501805"/>
                </a:cubicBezTo>
                <a:cubicBezTo>
                  <a:pt x="49247" y="549189"/>
                  <a:pt x="27220" y="491416"/>
                  <a:pt x="50181" y="529683"/>
                </a:cubicBezTo>
                <a:cubicBezTo>
                  <a:pt x="53205" y="534723"/>
                  <a:pt x="53128" y="541153"/>
                  <a:pt x="55756" y="546410"/>
                </a:cubicBezTo>
                <a:cubicBezTo>
                  <a:pt x="65048" y="564996"/>
                  <a:pt x="66907" y="563137"/>
                  <a:pt x="83634" y="574288"/>
                </a:cubicBezTo>
                <a:cubicBezTo>
                  <a:pt x="94496" y="606872"/>
                  <a:pt x="80195" y="577113"/>
                  <a:pt x="111512" y="602166"/>
                </a:cubicBezTo>
                <a:cubicBezTo>
                  <a:pt x="165052" y="644997"/>
                  <a:pt x="121459" y="630917"/>
                  <a:pt x="172844" y="641195"/>
                </a:cubicBezTo>
                <a:cubicBezTo>
                  <a:pt x="176561" y="646771"/>
                  <a:pt x="178542" y="654027"/>
                  <a:pt x="183995" y="657922"/>
                </a:cubicBezTo>
                <a:cubicBezTo>
                  <a:pt x="206078" y="673696"/>
                  <a:pt x="245093" y="672395"/>
                  <a:pt x="267629" y="674649"/>
                </a:cubicBezTo>
                <a:cubicBezTo>
                  <a:pt x="272611" y="674493"/>
                  <a:pt x="422454" y="677759"/>
                  <a:pt x="479502" y="663497"/>
                </a:cubicBezTo>
                <a:cubicBezTo>
                  <a:pt x="528814" y="651169"/>
                  <a:pt x="496805" y="656576"/>
                  <a:pt x="535259" y="641195"/>
                </a:cubicBezTo>
                <a:cubicBezTo>
                  <a:pt x="546173" y="636830"/>
                  <a:pt x="568712" y="630044"/>
                  <a:pt x="568712" y="630044"/>
                </a:cubicBezTo>
                <a:cubicBezTo>
                  <a:pt x="576146" y="624468"/>
                  <a:pt x="582703" y="617473"/>
                  <a:pt x="591015" y="613317"/>
                </a:cubicBezTo>
                <a:cubicBezTo>
                  <a:pt x="601528" y="608060"/>
                  <a:pt x="624468" y="602166"/>
                  <a:pt x="624468" y="602166"/>
                </a:cubicBezTo>
                <a:cubicBezTo>
                  <a:pt x="635619" y="594732"/>
                  <a:pt x="650488" y="591014"/>
                  <a:pt x="657922" y="579863"/>
                </a:cubicBezTo>
                <a:cubicBezTo>
                  <a:pt x="661639" y="574288"/>
                  <a:pt x="664335" y="567875"/>
                  <a:pt x="669073" y="563137"/>
                </a:cubicBezTo>
                <a:cubicBezTo>
                  <a:pt x="676956" y="555254"/>
                  <a:pt x="699353" y="545209"/>
                  <a:pt x="708102" y="540834"/>
                </a:cubicBezTo>
                <a:cubicBezTo>
                  <a:pt x="709961" y="535258"/>
                  <a:pt x="710418" y="528997"/>
                  <a:pt x="713678" y="524107"/>
                </a:cubicBezTo>
                <a:cubicBezTo>
                  <a:pt x="718052" y="517546"/>
                  <a:pt x="725357" y="513438"/>
                  <a:pt x="730405" y="507380"/>
                </a:cubicBezTo>
                <a:cubicBezTo>
                  <a:pt x="734695" y="502232"/>
                  <a:pt x="737370" y="495886"/>
                  <a:pt x="741556" y="490654"/>
                </a:cubicBezTo>
                <a:cubicBezTo>
                  <a:pt x="744840" y="486549"/>
                  <a:pt x="749423" y="483607"/>
                  <a:pt x="752707" y="479502"/>
                </a:cubicBezTo>
                <a:cubicBezTo>
                  <a:pt x="756893" y="474269"/>
                  <a:pt x="758816" y="467189"/>
                  <a:pt x="763859" y="462776"/>
                </a:cubicBezTo>
                <a:cubicBezTo>
                  <a:pt x="773945" y="453951"/>
                  <a:pt x="786161" y="447907"/>
                  <a:pt x="797312" y="440473"/>
                </a:cubicBezTo>
                <a:cubicBezTo>
                  <a:pt x="802888" y="436756"/>
                  <a:pt x="809301" y="434060"/>
                  <a:pt x="814039" y="429322"/>
                </a:cubicBezTo>
                <a:cubicBezTo>
                  <a:pt x="819615" y="423746"/>
                  <a:pt x="825718" y="418653"/>
                  <a:pt x="830766" y="412595"/>
                </a:cubicBezTo>
                <a:cubicBezTo>
                  <a:pt x="835056" y="407447"/>
                  <a:pt x="837179" y="400606"/>
                  <a:pt x="841917" y="395868"/>
                </a:cubicBezTo>
                <a:cubicBezTo>
                  <a:pt x="846655" y="391130"/>
                  <a:pt x="853496" y="389007"/>
                  <a:pt x="858644" y="384717"/>
                </a:cubicBezTo>
                <a:cubicBezTo>
                  <a:pt x="864702" y="379669"/>
                  <a:pt x="869795" y="373566"/>
                  <a:pt x="875371" y="367990"/>
                </a:cubicBezTo>
                <a:cubicBezTo>
                  <a:pt x="877229" y="360556"/>
                  <a:pt x="878744" y="353028"/>
                  <a:pt x="880946" y="345688"/>
                </a:cubicBezTo>
                <a:cubicBezTo>
                  <a:pt x="884324" y="334429"/>
                  <a:pt x="888381" y="323385"/>
                  <a:pt x="892098" y="312234"/>
                </a:cubicBezTo>
                <a:lnTo>
                  <a:pt x="903249" y="278780"/>
                </a:lnTo>
                <a:lnTo>
                  <a:pt x="908824" y="262054"/>
                </a:lnTo>
                <a:cubicBezTo>
                  <a:pt x="910683" y="256478"/>
                  <a:pt x="913247" y="251090"/>
                  <a:pt x="914400" y="245327"/>
                </a:cubicBezTo>
                <a:lnTo>
                  <a:pt x="919976" y="217449"/>
                </a:lnTo>
                <a:cubicBezTo>
                  <a:pt x="918037" y="172847"/>
                  <a:pt x="909754" y="98502"/>
                  <a:pt x="903249" y="72483"/>
                </a:cubicBezTo>
                <a:close/>
              </a:path>
            </a:pathLst>
          </a:cu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129852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70919" y="528447"/>
                <a:ext cx="9721081" cy="60689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Similarly we </a:t>
                </a:r>
                <a:r>
                  <a:rPr lang="en-GB" altLang="en-US" sz="2400" dirty="0"/>
                  <a:t>can now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2400" dirty="0"/>
                  <a:t>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altLang="en-US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is-IS" altLang="en-US" sz="18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18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12</m:t>
                          </m:r>
                        </m:sup>
                      </m:sSup>
                      <m:r>
                        <a:rPr lang="fi-FI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is-IS" altLang="en-US" sz="1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18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18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𝑥</m:t>
                      </m:r>
                      <m:r>
                        <a:rPr lang="en-GB" altLang="en-US" sz="1800" i="1">
                          <a:latin typeface="Cambria Math" charset="0"/>
                        </a:rPr>
                        <m:t> 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</m:t>
                                  </m:r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9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7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8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9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</m:t>
                                  </m:r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0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10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11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8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8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11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8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2400" dirty="0"/>
                  <a:t>   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12</m:t>
                        </m:r>
                      </m:sup>
                    </m:sSup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11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𝑥</m:t>
                    </m:r>
                    <m:r>
                      <a:rPr lang="en-GB" altLang="en-US" sz="2400" i="1">
                        <a:latin typeface="Cambria Math" charset="0"/>
                      </a:rPr>
                      <m:t> 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10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9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8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7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6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7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8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9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9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10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11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12</m:t>
                                </m:r>
                              </m:den>
                            </m:f>
                          </m:e>
                        </m:d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may ask such questions as ‘What is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0" smtClean="0">
                            <a:latin typeface="Cambria Math" charset="0"/>
                          </a:rPr>
                          <m:t>?</m:t>
                        </m:r>
                      </m:e>
                      <m:sup>
                        <m:r>
                          <a:rPr lang="en-GB" altLang="en-US" sz="2400" b="0" i="0" smtClean="0"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altLang="en-US" sz="2400" b="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Answer: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sz="2400" dirty="0">
                    <a:solidFill>
                      <a:srgbClr val="FF0000"/>
                    </a:solidFill>
                  </a:rPr>
                  <a:t>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4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243</a:t>
                </a: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192 456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919" y="528447"/>
                <a:ext cx="9721081" cy="6068905"/>
              </a:xfrm>
              <a:prstGeom prst="rect">
                <a:avLst/>
              </a:prstGeom>
              <a:blipFill rotWithShape="1">
                <a:blip r:embed="rId3"/>
                <a:stretch>
                  <a:fillRect l="-940" t="-7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4007768" y="3933056"/>
            <a:ext cx="919976" cy="674866"/>
          </a:xfrm>
          <a:custGeom>
            <a:avLst/>
            <a:gdLst>
              <a:gd name="connsiteX0" fmla="*/ 903249 w 919976"/>
              <a:gd name="connsiteY0" fmla="*/ 72483 h 674866"/>
              <a:gd name="connsiteX1" fmla="*/ 880946 w 919976"/>
              <a:gd name="connsiteY1" fmla="*/ 61332 h 674866"/>
              <a:gd name="connsiteX2" fmla="*/ 869795 w 919976"/>
              <a:gd name="connsiteY2" fmla="*/ 50180 h 674866"/>
              <a:gd name="connsiteX3" fmla="*/ 825190 w 919976"/>
              <a:gd name="connsiteY3" fmla="*/ 39029 h 674866"/>
              <a:gd name="connsiteX4" fmla="*/ 797312 w 919976"/>
              <a:gd name="connsiteY4" fmla="*/ 27878 h 674866"/>
              <a:gd name="connsiteX5" fmla="*/ 758283 w 919976"/>
              <a:gd name="connsiteY5" fmla="*/ 22302 h 674866"/>
              <a:gd name="connsiteX6" fmla="*/ 730405 w 919976"/>
              <a:gd name="connsiteY6" fmla="*/ 16727 h 674866"/>
              <a:gd name="connsiteX7" fmla="*/ 691376 w 919976"/>
              <a:gd name="connsiteY7" fmla="*/ 5576 h 674866"/>
              <a:gd name="connsiteX8" fmla="*/ 630044 w 919976"/>
              <a:gd name="connsiteY8" fmla="*/ 0 h 674866"/>
              <a:gd name="connsiteX9" fmla="*/ 256478 w 919976"/>
              <a:gd name="connsiteY9" fmla="*/ 5576 h 674866"/>
              <a:gd name="connsiteX10" fmla="*/ 228600 w 919976"/>
              <a:gd name="connsiteY10" fmla="*/ 11151 h 674866"/>
              <a:gd name="connsiteX11" fmla="*/ 195146 w 919976"/>
              <a:gd name="connsiteY11" fmla="*/ 22302 h 674866"/>
              <a:gd name="connsiteX12" fmla="*/ 178420 w 919976"/>
              <a:gd name="connsiteY12" fmla="*/ 33454 h 674866"/>
              <a:gd name="connsiteX13" fmla="*/ 133815 w 919976"/>
              <a:gd name="connsiteY13" fmla="*/ 44605 h 674866"/>
              <a:gd name="connsiteX14" fmla="*/ 100361 w 919976"/>
              <a:gd name="connsiteY14" fmla="*/ 55756 h 674866"/>
              <a:gd name="connsiteX15" fmla="*/ 83634 w 919976"/>
              <a:gd name="connsiteY15" fmla="*/ 61332 h 674866"/>
              <a:gd name="connsiteX16" fmla="*/ 66907 w 919976"/>
              <a:gd name="connsiteY16" fmla="*/ 72483 h 674866"/>
              <a:gd name="connsiteX17" fmla="*/ 55756 w 919976"/>
              <a:gd name="connsiteY17" fmla="*/ 89210 h 674866"/>
              <a:gd name="connsiteX18" fmla="*/ 39029 w 919976"/>
              <a:gd name="connsiteY18" fmla="*/ 100361 h 674866"/>
              <a:gd name="connsiteX19" fmla="*/ 27878 w 919976"/>
              <a:gd name="connsiteY19" fmla="*/ 133815 h 674866"/>
              <a:gd name="connsiteX20" fmla="*/ 16727 w 919976"/>
              <a:gd name="connsiteY20" fmla="*/ 150541 h 674866"/>
              <a:gd name="connsiteX21" fmla="*/ 11151 w 919976"/>
              <a:gd name="connsiteY21" fmla="*/ 183995 h 674866"/>
              <a:gd name="connsiteX22" fmla="*/ 5576 w 919976"/>
              <a:gd name="connsiteY22" fmla="*/ 211873 h 674866"/>
              <a:gd name="connsiteX23" fmla="*/ 0 w 919976"/>
              <a:gd name="connsiteY23" fmla="*/ 262054 h 674866"/>
              <a:gd name="connsiteX24" fmla="*/ 5576 w 919976"/>
              <a:gd name="connsiteY24" fmla="*/ 429322 h 674866"/>
              <a:gd name="connsiteX25" fmla="*/ 16727 w 919976"/>
              <a:gd name="connsiteY25" fmla="*/ 485078 h 674866"/>
              <a:gd name="connsiteX26" fmla="*/ 33454 w 919976"/>
              <a:gd name="connsiteY26" fmla="*/ 501805 h 674866"/>
              <a:gd name="connsiteX27" fmla="*/ 50181 w 919976"/>
              <a:gd name="connsiteY27" fmla="*/ 529683 h 674866"/>
              <a:gd name="connsiteX28" fmla="*/ 55756 w 919976"/>
              <a:gd name="connsiteY28" fmla="*/ 546410 h 674866"/>
              <a:gd name="connsiteX29" fmla="*/ 83634 w 919976"/>
              <a:gd name="connsiteY29" fmla="*/ 574288 h 674866"/>
              <a:gd name="connsiteX30" fmla="*/ 111512 w 919976"/>
              <a:gd name="connsiteY30" fmla="*/ 602166 h 674866"/>
              <a:gd name="connsiteX31" fmla="*/ 172844 w 919976"/>
              <a:gd name="connsiteY31" fmla="*/ 641195 h 674866"/>
              <a:gd name="connsiteX32" fmla="*/ 183995 w 919976"/>
              <a:gd name="connsiteY32" fmla="*/ 657922 h 674866"/>
              <a:gd name="connsiteX33" fmla="*/ 267629 w 919976"/>
              <a:gd name="connsiteY33" fmla="*/ 674649 h 674866"/>
              <a:gd name="connsiteX34" fmla="*/ 479502 w 919976"/>
              <a:gd name="connsiteY34" fmla="*/ 663497 h 674866"/>
              <a:gd name="connsiteX35" fmla="*/ 535259 w 919976"/>
              <a:gd name="connsiteY35" fmla="*/ 641195 h 674866"/>
              <a:gd name="connsiteX36" fmla="*/ 568712 w 919976"/>
              <a:gd name="connsiteY36" fmla="*/ 630044 h 674866"/>
              <a:gd name="connsiteX37" fmla="*/ 591015 w 919976"/>
              <a:gd name="connsiteY37" fmla="*/ 613317 h 674866"/>
              <a:gd name="connsiteX38" fmla="*/ 624468 w 919976"/>
              <a:gd name="connsiteY38" fmla="*/ 602166 h 674866"/>
              <a:gd name="connsiteX39" fmla="*/ 657922 w 919976"/>
              <a:gd name="connsiteY39" fmla="*/ 579863 h 674866"/>
              <a:gd name="connsiteX40" fmla="*/ 669073 w 919976"/>
              <a:gd name="connsiteY40" fmla="*/ 563137 h 674866"/>
              <a:gd name="connsiteX41" fmla="*/ 708102 w 919976"/>
              <a:gd name="connsiteY41" fmla="*/ 540834 h 674866"/>
              <a:gd name="connsiteX42" fmla="*/ 713678 w 919976"/>
              <a:gd name="connsiteY42" fmla="*/ 524107 h 674866"/>
              <a:gd name="connsiteX43" fmla="*/ 730405 w 919976"/>
              <a:gd name="connsiteY43" fmla="*/ 507380 h 674866"/>
              <a:gd name="connsiteX44" fmla="*/ 741556 w 919976"/>
              <a:gd name="connsiteY44" fmla="*/ 490654 h 674866"/>
              <a:gd name="connsiteX45" fmla="*/ 752707 w 919976"/>
              <a:gd name="connsiteY45" fmla="*/ 479502 h 674866"/>
              <a:gd name="connsiteX46" fmla="*/ 763859 w 919976"/>
              <a:gd name="connsiteY46" fmla="*/ 462776 h 674866"/>
              <a:gd name="connsiteX47" fmla="*/ 797312 w 919976"/>
              <a:gd name="connsiteY47" fmla="*/ 440473 h 674866"/>
              <a:gd name="connsiteX48" fmla="*/ 814039 w 919976"/>
              <a:gd name="connsiteY48" fmla="*/ 429322 h 674866"/>
              <a:gd name="connsiteX49" fmla="*/ 830766 w 919976"/>
              <a:gd name="connsiteY49" fmla="*/ 412595 h 674866"/>
              <a:gd name="connsiteX50" fmla="*/ 841917 w 919976"/>
              <a:gd name="connsiteY50" fmla="*/ 395868 h 674866"/>
              <a:gd name="connsiteX51" fmla="*/ 858644 w 919976"/>
              <a:gd name="connsiteY51" fmla="*/ 384717 h 674866"/>
              <a:gd name="connsiteX52" fmla="*/ 875371 w 919976"/>
              <a:gd name="connsiteY52" fmla="*/ 367990 h 674866"/>
              <a:gd name="connsiteX53" fmla="*/ 880946 w 919976"/>
              <a:gd name="connsiteY53" fmla="*/ 345688 h 674866"/>
              <a:gd name="connsiteX54" fmla="*/ 892098 w 919976"/>
              <a:gd name="connsiteY54" fmla="*/ 312234 h 674866"/>
              <a:gd name="connsiteX55" fmla="*/ 903249 w 919976"/>
              <a:gd name="connsiteY55" fmla="*/ 278780 h 674866"/>
              <a:gd name="connsiteX56" fmla="*/ 908824 w 919976"/>
              <a:gd name="connsiteY56" fmla="*/ 262054 h 674866"/>
              <a:gd name="connsiteX57" fmla="*/ 914400 w 919976"/>
              <a:gd name="connsiteY57" fmla="*/ 245327 h 674866"/>
              <a:gd name="connsiteX58" fmla="*/ 919976 w 919976"/>
              <a:gd name="connsiteY58" fmla="*/ 217449 h 674866"/>
              <a:gd name="connsiteX59" fmla="*/ 903249 w 919976"/>
              <a:gd name="connsiteY59" fmla="*/ 72483 h 67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19976" h="674866">
                <a:moveTo>
                  <a:pt x="903249" y="72483"/>
                </a:moveTo>
                <a:cubicBezTo>
                  <a:pt x="896744" y="46464"/>
                  <a:pt x="887862" y="65943"/>
                  <a:pt x="880946" y="61332"/>
                </a:cubicBezTo>
                <a:cubicBezTo>
                  <a:pt x="876572" y="58416"/>
                  <a:pt x="874303" y="52885"/>
                  <a:pt x="869795" y="50180"/>
                </a:cubicBezTo>
                <a:cubicBezTo>
                  <a:pt x="859988" y="44296"/>
                  <a:pt x="833177" y="41425"/>
                  <a:pt x="825190" y="39029"/>
                </a:cubicBezTo>
                <a:cubicBezTo>
                  <a:pt x="815604" y="36153"/>
                  <a:pt x="807022" y="30305"/>
                  <a:pt x="797312" y="27878"/>
                </a:cubicBezTo>
                <a:cubicBezTo>
                  <a:pt x="784563" y="24691"/>
                  <a:pt x="771246" y="24462"/>
                  <a:pt x="758283" y="22302"/>
                </a:cubicBezTo>
                <a:cubicBezTo>
                  <a:pt x="748935" y="20744"/>
                  <a:pt x="739599" y="19025"/>
                  <a:pt x="730405" y="16727"/>
                </a:cubicBezTo>
                <a:cubicBezTo>
                  <a:pt x="717279" y="13446"/>
                  <a:pt x="704722" y="7800"/>
                  <a:pt x="691376" y="5576"/>
                </a:cubicBezTo>
                <a:cubicBezTo>
                  <a:pt x="671127" y="2201"/>
                  <a:pt x="650488" y="1859"/>
                  <a:pt x="630044" y="0"/>
                </a:cubicBezTo>
                <a:lnTo>
                  <a:pt x="256478" y="5576"/>
                </a:lnTo>
                <a:cubicBezTo>
                  <a:pt x="247005" y="5839"/>
                  <a:pt x="237743" y="8658"/>
                  <a:pt x="228600" y="11151"/>
                </a:cubicBezTo>
                <a:cubicBezTo>
                  <a:pt x="217260" y="14244"/>
                  <a:pt x="195146" y="22302"/>
                  <a:pt x="195146" y="22302"/>
                </a:cubicBezTo>
                <a:cubicBezTo>
                  <a:pt x="189571" y="26019"/>
                  <a:pt x="184413" y="30457"/>
                  <a:pt x="178420" y="33454"/>
                </a:cubicBezTo>
                <a:cubicBezTo>
                  <a:pt x="164892" y="40218"/>
                  <a:pt x="147800" y="40791"/>
                  <a:pt x="133815" y="44605"/>
                </a:cubicBezTo>
                <a:cubicBezTo>
                  <a:pt x="122475" y="47698"/>
                  <a:pt x="111512" y="52039"/>
                  <a:pt x="100361" y="55756"/>
                </a:cubicBezTo>
                <a:cubicBezTo>
                  <a:pt x="94785" y="57615"/>
                  <a:pt x="88524" y="58072"/>
                  <a:pt x="83634" y="61332"/>
                </a:cubicBezTo>
                <a:lnTo>
                  <a:pt x="66907" y="72483"/>
                </a:lnTo>
                <a:cubicBezTo>
                  <a:pt x="63190" y="78059"/>
                  <a:pt x="60494" y="84472"/>
                  <a:pt x="55756" y="89210"/>
                </a:cubicBezTo>
                <a:cubicBezTo>
                  <a:pt x="51018" y="93948"/>
                  <a:pt x="42581" y="94679"/>
                  <a:pt x="39029" y="100361"/>
                </a:cubicBezTo>
                <a:cubicBezTo>
                  <a:pt x="32799" y="110329"/>
                  <a:pt x="34398" y="124035"/>
                  <a:pt x="27878" y="133815"/>
                </a:cubicBezTo>
                <a:lnTo>
                  <a:pt x="16727" y="150541"/>
                </a:lnTo>
                <a:cubicBezTo>
                  <a:pt x="14868" y="161692"/>
                  <a:pt x="13173" y="172872"/>
                  <a:pt x="11151" y="183995"/>
                </a:cubicBezTo>
                <a:cubicBezTo>
                  <a:pt x="9456" y="193319"/>
                  <a:pt x="6916" y="202492"/>
                  <a:pt x="5576" y="211873"/>
                </a:cubicBezTo>
                <a:cubicBezTo>
                  <a:pt x="3196" y="228534"/>
                  <a:pt x="1859" y="245327"/>
                  <a:pt x="0" y="262054"/>
                </a:cubicBezTo>
                <a:cubicBezTo>
                  <a:pt x="1859" y="317810"/>
                  <a:pt x="2482" y="373621"/>
                  <a:pt x="5576" y="429322"/>
                </a:cubicBezTo>
                <a:cubicBezTo>
                  <a:pt x="5665" y="430922"/>
                  <a:pt x="12981" y="478523"/>
                  <a:pt x="16727" y="485078"/>
                </a:cubicBezTo>
                <a:cubicBezTo>
                  <a:pt x="20639" y="491924"/>
                  <a:pt x="27878" y="496229"/>
                  <a:pt x="33454" y="501805"/>
                </a:cubicBezTo>
                <a:cubicBezTo>
                  <a:pt x="49247" y="549189"/>
                  <a:pt x="27220" y="491416"/>
                  <a:pt x="50181" y="529683"/>
                </a:cubicBezTo>
                <a:cubicBezTo>
                  <a:pt x="53205" y="534723"/>
                  <a:pt x="53128" y="541153"/>
                  <a:pt x="55756" y="546410"/>
                </a:cubicBezTo>
                <a:cubicBezTo>
                  <a:pt x="65048" y="564996"/>
                  <a:pt x="66907" y="563137"/>
                  <a:pt x="83634" y="574288"/>
                </a:cubicBezTo>
                <a:cubicBezTo>
                  <a:pt x="94496" y="606872"/>
                  <a:pt x="80195" y="577113"/>
                  <a:pt x="111512" y="602166"/>
                </a:cubicBezTo>
                <a:cubicBezTo>
                  <a:pt x="165052" y="644997"/>
                  <a:pt x="121459" y="630917"/>
                  <a:pt x="172844" y="641195"/>
                </a:cubicBezTo>
                <a:cubicBezTo>
                  <a:pt x="176561" y="646771"/>
                  <a:pt x="178542" y="654027"/>
                  <a:pt x="183995" y="657922"/>
                </a:cubicBezTo>
                <a:cubicBezTo>
                  <a:pt x="206078" y="673696"/>
                  <a:pt x="245093" y="672395"/>
                  <a:pt x="267629" y="674649"/>
                </a:cubicBezTo>
                <a:cubicBezTo>
                  <a:pt x="272611" y="674493"/>
                  <a:pt x="422454" y="677759"/>
                  <a:pt x="479502" y="663497"/>
                </a:cubicBezTo>
                <a:cubicBezTo>
                  <a:pt x="528814" y="651169"/>
                  <a:pt x="496805" y="656576"/>
                  <a:pt x="535259" y="641195"/>
                </a:cubicBezTo>
                <a:cubicBezTo>
                  <a:pt x="546173" y="636830"/>
                  <a:pt x="568712" y="630044"/>
                  <a:pt x="568712" y="630044"/>
                </a:cubicBezTo>
                <a:cubicBezTo>
                  <a:pt x="576146" y="624468"/>
                  <a:pt x="582703" y="617473"/>
                  <a:pt x="591015" y="613317"/>
                </a:cubicBezTo>
                <a:cubicBezTo>
                  <a:pt x="601528" y="608060"/>
                  <a:pt x="624468" y="602166"/>
                  <a:pt x="624468" y="602166"/>
                </a:cubicBezTo>
                <a:cubicBezTo>
                  <a:pt x="635619" y="594732"/>
                  <a:pt x="650488" y="591014"/>
                  <a:pt x="657922" y="579863"/>
                </a:cubicBezTo>
                <a:cubicBezTo>
                  <a:pt x="661639" y="574288"/>
                  <a:pt x="664335" y="567875"/>
                  <a:pt x="669073" y="563137"/>
                </a:cubicBezTo>
                <a:cubicBezTo>
                  <a:pt x="676956" y="555254"/>
                  <a:pt x="699353" y="545209"/>
                  <a:pt x="708102" y="540834"/>
                </a:cubicBezTo>
                <a:cubicBezTo>
                  <a:pt x="709961" y="535258"/>
                  <a:pt x="710418" y="528997"/>
                  <a:pt x="713678" y="524107"/>
                </a:cubicBezTo>
                <a:cubicBezTo>
                  <a:pt x="718052" y="517546"/>
                  <a:pt x="725357" y="513438"/>
                  <a:pt x="730405" y="507380"/>
                </a:cubicBezTo>
                <a:cubicBezTo>
                  <a:pt x="734695" y="502232"/>
                  <a:pt x="737370" y="495886"/>
                  <a:pt x="741556" y="490654"/>
                </a:cubicBezTo>
                <a:cubicBezTo>
                  <a:pt x="744840" y="486549"/>
                  <a:pt x="749423" y="483607"/>
                  <a:pt x="752707" y="479502"/>
                </a:cubicBezTo>
                <a:cubicBezTo>
                  <a:pt x="756893" y="474269"/>
                  <a:pt x="758816" y="467189"/>
                  <a:pt x="763859" y="462776"/>
                </a:cubicBezTo>
                <a:cubicBezTo>
                  <a:pt x="773945" y="453951"/>
                  <a:pt x="786161" y="447907"/>
                  <a:pt x="797312" y="440473"/>
                </a:cubicBezTo>
                <a:cubicBezTo>
                  <a:pt x="802888" y="436756"/>
                  <a:pt x="809301" y="434060"/>
                  <a:pt x="814039" y="429322"/>
                </a:cubicBezTo>
                <a:cubicBezTo>
                  <a:pt x="819615" y="423746"/>
                  <a:pt x="825718" y="418653"/>
                  <a:pt x="830766" y="412595"/>
                </a:cubicBezTo>
                <a:cubicBezTo>
                  <a:pt x="835056" y="407447"/>
                  <a:pt x="837179" y="400606"/>
                  <a:pt x="841917" y="395868"/>
                </a:cubicBezTo>
                <a:cubicBezTo>
                  <a:pt x="846655" y="391130"/>
                  <a:pt x="853496" y="389007"/>
                  <a:pt x="858644" y="384717"/>
                </a:cubicBezTo>
                <a:cubicBezTo>
                  <a:pt x="864702" y="379669"/>
                  <a:pt x="869795" y="373566"/>
                  <a:pt x="875371" y="367990"/>
                </a:cubicBezTo>
                <a:cubicBezTo>
                  <a:pt x="877229" y="360556"/>
                  <a:pt x="878744" y="353028"/>
                  <a:pt x="880946" y="345688"/>
                </a:cubicBezTo>
                <a:cubicBezTo>
                  <a:pt x="884324" y="334429"/>
                  <a:pt x="888381" y="323385"/>
                  <a:pt x="892098" y="312234"/>
                </a:cubicBezTo>
                <a:lnTo>
                  <a:pt x="903249" y="278780"/>
                </a:lnTo>
                <a:lnTo>
                  <a:pt x="908824" y="262054"/>
                </a:lnTo>
                <a:cubicBezTo>
                  <a:pt x="910683" y="256478"/>
                  <a:pt x="913247" y="251090"/>
                  <a:pt x="914400" y="245327"/>
                </a:cubicBezTo>
                <a:lnTo>
                  <a:pt x="919976" y="217449"/>
                </a:lnTo>
                <a:cubicBezTo>
                  <a:pt x="918037" y="172847"/>
                  <a:pt x="909754" y="98502"/>
                  <a:pt x="903249" y="72483"/>
                </a:cubicBezTo>
                <a:close/>
              </a:path>
            </a:pathLst>
          </a:cu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84432" y="5949280"/>
            <a:ext cx="1224136" cy="50405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4557221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874740" y="1439327"/>
                <a:ext cx="9289032" cy="4257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general result of expanding in this way is called the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binomial theorem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>
                    <a:latin typeface="+mj-lt"/>
                    <a:ea typeface="Cambria Math" charset="0"/>
                    <a:cs typeface="Cambria Math" charset="0"/>
                  </a:rPr>
                  <a:t>Here, some terms of the general binomial theorem are illustrated: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2400" dirty="0">
                  <a:latin typeface="+mj-lt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alt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600" i="1">
                              <a:latin typeface="Cambria Math" charset="0"/>
                            </a:rPr>
                            <m:t> (</m:t>
                          </m:r>
                          <m:r>
                            <a:rPr lang="en-GB" altLang="en-US" sz="16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fi-FI" altLang="en-US" sz="1600" i="1">
                              <a:latin typeface="Cambria Math" charset="0"/>
                            </a:rPr>
                            <m:t>+</m:t>
                          </m:r>
                          <m:r>
                            <a:rPr lang="en-GB" altLang="en-US" sz="1600" i="1">
                              <a:latin typeface="Cambria Math" charset="0"/>
                            </a:rPr>
                            <m:t>𝑥</m:t>
                          </m:r>
                          <m:r>
                            <a:rPr lang="en-GB" altLang="en-US" sz="1600" i="1"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altLang="en-US" sz="16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</m:sSup>
                      <m:r>
                        <a:rPr lang="en-GB" altLang="en-US" sz="16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alt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GB" alt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is-IS" altLang="en-US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6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16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</m:sSup>
                      <m:r>
                        <a:rPr lang="fi-FI" altLang="en-US" sz="16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GB" altLang="en-US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is-IS" altLang="en-US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6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16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altLang="en-US" sz="16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−1</m:t>
                          </m:r>
                        </m:sup>
                      </m:sSup>
                      <m:r>
                        <a:rPr lang="en-GB" altLang="en-US" sz="1600" i="1">
                          <a:latin typeface="Cambria Math" charset="0"/>
                        </a:rPr>
                        <m:t>𝑥</m:t>
                      </m:r>
                      <m:r>
                        <a:rPr lang="en-GB" altLang="en-US" sz="1600" i="1">
                          <a:latin typeface="Cambria Math" charset="0"/>
                        </a:rPr>
                        <m:t> +</m:t>
                      </m:r>
                      <m:d>
                        <m:dPr>
                          <m:ctrlPr>
                            <a:rPr lang="is-IS" alt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GB" altLang="en-US" sz="16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6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GB" altLang="en-US" sz="16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6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1600" i="1">
                          <a:latin typeface="Cambria Math" charset="0"/>
                        </a:rPr>
                        <m:t>+</m:t>
                      </m:r>
                      <m:r>
                        <a:rPr lang="en-GB" altLang="en-US" sz="1600" b="0" i="1" smtClean="0">
                          <a:latin typeface="Cambria Math" charset="0"/>
                        </a:rPr>
                        <m:t>…+</m:t>
                      </m:r>
                      <m:d>
                        <m:dPr>
                          <m:ctrlPr>
                            <a:rPr lang="is-IS" alt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GB" altLang="en-US" sz="16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is-IS" altLang="en-US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6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sup>
                          </m:sSup>
                          <m:r>
                            <a:rPr lang="en-GB" altLang="en-US" sz="16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600" b="0" i="1" smtClean="0">
                              <a:latin typeface="Cambria Math" charset="0"/>
                            </a:rPr>
                            <m:t>𝑟</m:t>
                          </m:r>
                        </m:sup>
                      </m:sSup>
                      <m:r>
                        <a:rPr lang="en-GB" altLang="en-US" sz="1600" i="1">
                          <a:latin typeface="Cambria Math" charset="0"/>
                        </a:rPr>
                        <m:t>+</m:t>
                      </m:r>
                      <m:r>
                        <a:rPr lang="en-GB" altLang="en-US" sz="1600" b="0" i="1" smtClean="0">
                          <a:latin typeface="Cambria Math" charset="0"/>
                        </a:rPr>
                        <m:t>…</m:t>
                      </m:r>
                      <m:r>
                        <a:rPr lang="en-GB" altLang="en-US" sz="16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6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alt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  <m:r>
                                    <a:rPr lang="en-GB" alt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−1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is-IS" altLang="en-US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en-US" sz="16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altLang="en-US" sz="16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GB" altLang="en-US" sz="16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6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GB" altLang="en-US" sz="1600" b="0" i="1" smtClean="0">
                              <a:latin typeface="Cambria Math" charset="0"/>
                            </a:rPr>
                            <m:t>−1</m:t>
                          </m:r>
                        </m:sup>
                      </m:sSup>
                      <m:r>
                        <a:rPr lang="en-GB" altLang="en-US" sz="1600" b="0" i="1" smtClean="0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alt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GB" altLang="en-US" sz="1600" i="1"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altLang="en-US" sz="1600" b="0" i="1" smtClean="0">
                              <a:latin typeface="Cambria Math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general term is: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altLang="en-US" sz="2400" dirty="0"/>
                  <a:t>									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sup>
                        </m:sSup>
                        <m:r>
                          <a:rPr lang="en-GB" altLang="en-US" sz="2400" i="1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74740" y="1439327"/>
                <a:ext cx="9289032" cy="4257256"/>
              </a:xfrm>
              <a:prstGeom prst="rect">
                <a:avLst/>
              </a:prstGeom>
              <a:blipFill>
                <a:blip r:embed="rId3"/>
                <a:stretch>
                  <a:fillRect l="-1094" t="-11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2783632" y="2967298"/>
            <a:ext cx="8928992" cy="9488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108700" y="4904013"/>
            <a:ext cx="2448272" cy="10801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110766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39616" y="954106"/>
                <a:ext cx="9721081" cy="54598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now </a:t>
                </a:r>
                <a:r>
                  <a:rPr lang="en-US" sz="2400" dirty="0" err="1"/>
                  <a:t>revist</a:t>
                </a:r>
                <a:r>
                  <a:rPr lang="en-US" sz="2400" dirty="0"/>
                  <a:t> Example from Section 2: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Expand: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15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b="0" i="1" smtClean="0">
                        <a:latin typeface="Cambria Math" charset="0"/>
                      </a:rPr>
                      <m:t>𝑘</m:t>
                    </m:r>
                    <m:r>
                      <a:rPr lang="en-GB" altLang="en-US" sz="2400" i="1">
                        <a:latin typeface="Cambria Math" charset="0"/>
                      </a:rPr>
                      <m:t> 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12</m:t>
                        </m:r>
                      </m:sup>
                    </m:sSup>
                    <m:sSup>
                      <m:sSupPr>
                        <m:ctrlPr>
                          <a:rPr lang="en-GB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fi-FI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11</m:t>
                        </m:r>
                      </m:sup>
                    </m:sSup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10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9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8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7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9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6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9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10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10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11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11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12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13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altLang="en-US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altLang="en-US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GB" alt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</a:t>
                </a: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may ask such questions as ‘What is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𝑘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11</m:t>
                        </m:r>
                      </m:sup>
                    </m:sSup>
                    <m:r>
                      <a:rPr lang="en-GB" altLang="en-US" sz="2400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>
                            <a:latin typeface="Cambria Math" charset="0"/>
                          </a:rPr>
                          <m:t>?</m:t>
                        </m:r>
                      </m:e>
                      <m:sup>
                        <m:r>
                          <a:rPr lang="en-GB" altLang="en-US" sz="2400"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alt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Answer: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sz="2400" dirty="0">
                    <a:solidFill>
                      <a:srgbClr val="FF0000"/>
                    </a:solidFill>
                  </a:rPr>
                  <a:t>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11</m:t>
                        </m:r>
                        <m:r>
                          <a:rPr lang="ru-RU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!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is-IS" alt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×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1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×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 × 3 × 2 × 1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16</a:t>
                </a: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21 840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9616" y="954106"/>
                <a:ext cx="9721081" cy="5459828"/>
              </a:xfrm>
              <a:prstGeom prst="rect">
                <a:avLst/>
              </a:prstGeom>
              <a:blipFill>
                <a:blip r:embed="rId3"/>
                <a:stretch>
                  <a:fillRect l="-914" t="-9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sp>
        <p:nvSpPr>
          <p:cNvPr id="5" name="Freeform 4"/>
          <p:cNvSpPr/>
          <p:nvPr/>
        </p:nvSpPr>
        <p:spPr bwMode="auto">
          <a:xfrm>
            <a:off x="10389781" y="2564904"/>
            <a:ext cx="919976" cy="674866"/>
          </a:xfrm>
          <a:custGeom>
            <a:avLst/>
            <a:gdLst>
              <a:gd name="connsiteX0" fmla="*/ 903249 w 919976"/>
              <a:gd name="connsiteY0" fmla="*/ 72483 h 674866"/>
              <a:gd name="connsiteX1" fmla="*/ 880946 w 919976"/>
              <a:gd name="connsiteY1" fmla="*/ 61332 h 674866"/>
              <a:gd name="connsiteX2" fmla="*/ 869795 w 919976"/>
              <a:gd name="connsiteY2" fmla="*/ 50180 h 674866"/>
              <a:gd name="connsiteX3" fmla="*/ 825190 w 919976"/>
              <a:gd name="connsiteY3" fmla="*/ 39029 h 674866"/>
              <a:gd name="connsiteX4" fmla="*/ 797312 w 919976"/>
              <a:gd name="connsiteY4" fmla="*/ 27878 h 674866"/>
              <a:gd name="connsiteX5" fmla="*/ 758283 w 919976"/>
              <a:gd name="connsiteY5" fmla="*/ 22302 h 674866"/>
              <a:gd name="connsiteX6" fmla="*/ 730405 w 919976"/>
              <a:gd name="connsiteY6" fmla="*/ 16727 h 674866"/>
              <a:gd name="connsiteX7" fmla="*/ 691376 w 919976"/>
              <a:gd name="connsiteY7" fmla="*/ 5576 h 674866"/>
              <a:gd name="connsiteX8" fmla="*/ 630044 w 919976"/>
              <a:gd name="connsiteY8" fmla="*/ 0 h 674866"/>
              <a:gd name="connsiteX9" fmla="*/ 256478 w 919976"/>
              <a:gd name="connsiteY9" fmla="*/ 5576 h 674866"/>
              <a:gd name="connsiteX10" fmla="*/ 228600 w 919976"/>
              <a:gd name="connsiteY10" fmla="*/ 11151 h 674866"/>
              <a:gd name="connsiteX11" fmla="*/ 195146 w 919976"/>
              <a:gd name="connsiteY11" fmla="*/ 22302 h 674866"/>
              <a:gd name="connsiteX12" fmla="*/ 178420 w 919976"/>
              <a:gd name="connsiteY12" fmla="*/ 33454 h 674866"/>
              <a:gd name="connsiteX13" fmla="*/ 133815 w 919976"/>
              <a:gd name="connsiteY13" fmla="*/ 44605 h 674866"/>
              <a:gd name="connsiteX14" fmla="*/ 100361 w 919976"/>
              <a:gd name="connsiteY14" fmla="*/ 55756 h 674866"/>
              <a:gd name="connsiteX15" fmla="*/ 83634 w 919976"/>
              <a:gd name="connsiteY15" fmla="*/ 61332 h 674866"/>
              <a:gd name="connsiteX16" fmla="*/ 66907 w 919976"/>
              <a:gd name="connsiteY16" fmla="*/ 72483 h 674866"/>
              <a:gd name="connsiteX17" fmla="*/ 55756 w 919976"/>
              <a:gd name="connsiteY17" fmla="*/ 89210 h 674866"/>
              <a:gd name="connsiteX18" fmla="*/ 39029 w 919976"/>
              <a:gd name="connsiteY18" fmla="*/ 100361 h 674866"/>
              <a:gd name="connsiteX19" fmla="*/ 27878 w 919976"/>
              <a:gd name="connsiteY19" fmla="*/ 133815 h 674866"/>
              <a:gd name="connsiteX20" fmla="*/ 16727 w 919976"/>
              <a:gd name="connsiteY20" fmla="*/ 150541 h 674866"/>
              <a:gd name="connsiteX21" fmla="*/ 11151 w 919976"/>
              <a:gd name="connsiteY21" fmla="*/ 183995 h 674866"/>
              <a:gd name="connsiteX22" fmla="*/ 5576 w 919976"/>
              <a:gd name="connsiteY22" fmla="*/ 211873 h 674866"/>
              <a:gd name="connsiteX23" fmla="*/ 0 w 919976"/>
              <a:gd name="connsiteY23" fmla="*/ 262054 h 674866"/>
              <a:gd name="connsiteX24" fmla="*/ 5576 w 919976"/>
              <a:gd name="connsiteY24" fmla="*/ 429322 h 674866"/>
              <a:gd name="connsiteX25" fmla="*/ 16727 w 919976"/>
              <a:gd name="connsiteY25" fmla="*/ 485078 h 674866"/>
              <a:gd name="connsiteX26" fmla="*/ 33454 w 919976"/>
              <a:gd name="connsiteY26" fmla="*/ 501805 h 674866"/>
              <a:gd name="connsiteX27" fmla="*/ 50181 w 919976"/>
              <a:gd name="connsiteY27" fmla="*/ 529683 h 674866"/>
              <a:gd name="connsiteX28" fmla="*/ 55756 w 919976"/>
              <a:gd name="connsiteY28" fmla="*/ 546410 h 674866"/>
              <a:gd name="connsiteX29" fmla="*/ 83634 w 919976"/>
              <a:gd name="connsiteY29" fmla="*/ 574288 h 674866"/>
              <a:gd name="connsiteX30" fmla="*/ 111512 w 919976"/>
              <a:gd name="connsiteY30" fmla="*/ 602166 h 674866"/>
              <a:gd name="connsiteX31" fmla="*/ 172844 w 919976"/>
              <a:gd name="connsiteY31" fmla="*/ 641195 h 674866"/>
              <a:gd name="connsiteX32" fmla="*/ 183995 w 919976"/>
              <a:gd name="connsiteY32" fmla="*/ 657922 h 674866"/>
              <a:gd name="connsiteX33" fmla="*/ 267629 w 919976"/>
              <a:gd name="connsiteY33" fmla="*/ 674649 h 674866"/>
              <a:gd name="connsiteX34" fmla="*/ 479502 w 919976"/>
              <a:gd name="connsiteY34" fmla="*/ 663497 h 674866"/>
              <a:gd name="connsiteX35" fmla="*/ 535259 w 919976"/>
              <a:gd name="connsiteY35" fmla="*/ 641195 h 674866"/>
              <a:gd name="connsiteX36" fmla="*/ 568712 w 919976"/>
              <a:gd name="connsiteY36" fmla="*/ 630044 h 674866"/>
              <a:gd name="connsiteX37" fmla="*/ 591015 w 919976"/>
              <a:gd name="connsiteY37" fmla="*/ 613317 h 674866"/>
              <a:gd name="connsiteX38" fmla="*/ 624468 w 919976"/>
              <a:gd name="connsiteY38" fmla="*/ 602166 h 674866"/>
              <a:gd name="connsiteX39" fmla="*/ 657922 w 919976"/>
              <a:gd name="connsiteY39" fmla="*/ 579863 h 674866"/>
              <a:gd name="connsiteX40" fmla="*/ 669073 w 919976"/>
              <a:gd name="connsiteY40" fmla="*/ 563137 h 674866"/>
              <a:gd name="connsiteX41" fmla="*/ 708102 w 919976"/>
              <a:gd name="connsiteY41" fmla="*/ 540834 h 674866"/>
              <a:gd name="connsiteX42" fmla="*/ 713678 w 919976"/>
              <a:gd name="connsiteY42" fmla="*/ 524107 h 674866"/>
              <a:gd name="connsiteX43" fmla="*/ 730405 w 919976"/>
              <a:gd name="connsiteY43" fmla="*/ 507380 h 674866"/>
              <a:gd name="connsiteX44" fmla="*/ 741556 w 919976"/>
              <a:gd name="connsiteY44" fmla="*/ 490654 h 674866"/>
              <a:gd name="connsiteX45" fmla="*/ 752707 w 919976"/>
              <a:gd name="connsiteY45" fmla="*/ 479502 h 674866"/>
              <a:gd name="connsiteX46" fmla="*/ 763859 w 919976"/>
              <a:gd name="connsiteY46" fmla="*/ 462776 h 674866"/>
              <a:gd name="connsiteX47" fmla="*/ 797312 w 919976"/>
              <a:gd name="connsiteY47" fmla="*/ 440473 h 674866"/>
              <a:gd name="connsiteX48" fmla="*/ 814039 w 919976"/>
              <a:gd name="connsiteY48" fmla="*/ 429322 h 674866"/>
              <a:gd name="connsiteX49" fmla="*/ 830766 w 919976"/>
              <a:gd name="connsiteY49" fmla="*/ 412595 h 674866"/>
              <a:gd name="connsiteX50" fmla="*/ 841917 w 919976"/>
              <a:gd name="connsiteY50" fmla="*/ 395868 h 674866"/>
              <a:gd name="connsiteX51" fmla="*/ 858644 w 919976"/>
              <a:gd name="connsiteY51" fmla="*/ 384717 h 674866"/>
              <a:gd name="connsiteX52" fmla="*/ 875371 w 919976"/>
              <a:gd name="connsiteY52" fmla="*/ 367990 h 674866"/>
              <a:gd name="connsiteX53" fmla="*/ 880946 w 919976"/>
              <a:gd name="connsiteY53" fmla="*/ 345688 h 674866"/>
              <a:gd name="connsiteX54" fmla="*/ 892098 w 919976"/>
              <a:gd name="connsiteY54" fmla="*/ 312234 h 674866"/>
              <a:gd name="connsiteX55" fmla="*/ 903249 w 919976"/>
              <a:gd name="connsiteY55" fmla="*/ 278780 h 674866"/>
              <a:gd name="connsiteX56" fmla="*/ 908824 w 919976"/>
              <a:gd name="connsiteY56" fmla="*/ 262054 h 674866"/>
              <a:gd name="connsiteX57" fmla="*/ 914400 w 919976"/>
              <a:gd name="connsiteY57" fmla="*/ 245327 h 674866"/>
              <a:gd name="connsiteX58" fmla="*/ 919976 w 919976"/>
              <a:gd name="connsiteY58" fmla="*/ 217449 h 674866"/>
              <a:gd name="connsiteX59" fmla="*/ 903249 w 919976"/>
              <a:gd name="connsiteY59" fmla="*/ 72483 h 67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19976" h="674866">
                <a:moveTo>
                  <a:pt x="903249" y="72483"/>
                </a:moveTo>
                <a:cubicBezTo>
                  <a:pt x="896744" y="46464"/>
                  <a:pt x="887862" y="65943"/>
                  <a:pt x="880946" y="61332"/>
                </a:cubicBezTo>
                <a:cubicBezTo>
                  <a:pt x="876572" y="58416"/>
                  <a:pt x="874303" y="52885"/>
                  <a:pt x="869795" y="50180"/>
                </a:cubicBezTo>
                <a:cubicBezTo>
                  <a:pt x="859988" y="44296"/>
                  <a:pt x="833177" y="41425"/>
                  <a:pt x="825190" y="39029"/>
                </a:cubicBezTo>
                <a:cubicBezTo>
                  <a:pt x="815604" y="36153"/>
                  <a:pt x="807022" y="30305"/>
                  <a:pt x="797312" y="27878"/>
                </a:cubicBezTo>
                <a:cubicBezTo>
                  <a:pt x="784563" y="24691"/>
                  <a:pt x="771246" y="24462"/>
                  <a:pt x="758283" y="22302"/>
                </a:cubicBezTo>
                <a:cubicBezTo>
                  <a:pt x="748935" y="20744"/>
                  <a:pt x="739599" y="19025"/>
                  <a:pt x="730405" y="16727"/>
                </a:cubicBezTo>
                <a:cubicBezTo>
                  <a:pt x="717279" y="13446"/>
                  <a:pt x="704722" y="7800"/>
                  <a:pt x="691376" y="5576"/>
                </a:cubicBezTo>
                <a:cubicBezTo>
                  <a:pt x="671127" y="2201"/>
                  <a:pt x="650488" y="1859"/>
                  <a:pt x="630044" y="0"/>
                </a:cubicBezTo>
                <a:lnTo>
                  <a:pt x="256478" y="5576"/>
                </a:lnTo>
                <a:cubicBezTo>
                  <a:pt x="247005" y="5839"/>
                  <a:pt x="237743" y="8658"/>
                  <a:pt x="228600" y="11151"/>
                </a:cubicBezTo>
                <a:cubicBezTo>
                  <a:pt x="217260" y="14244"/>
                  <a:pt x="195146" y="22302"/>
                  <a:pt x="195146" y="22302"/>
                </a:cubicBezTo>
                <a:cubicBezTo>
                  <a:pt x="189571" y="26019"/>
                  <a:pt x="184413" y="30457"/>
                  <a:pt x="178420" y="33454"/>
                </a:cubicBezTo>
                <a:cubicBezTo>
                  <a:pt x="164892" y="40218"/>
                  <a:pt x="147800" y="40791"/>
                  <a:pt x="133815" y="44605"/>
                </a:cubicBezTo>
                <a:cubicBezTo>
                  <a:pt x="122475" y="47698"/>
                  <a:pt x="111512" y="52039"/>
                  <a:pt x="100361" y="55756"/>
                </a:cubicBezTo>
                <a:cubicBezTo>
                  <a:pt x="94785" y="57615"/>
                  <a:pt x="88524" y="58072"/>
                  <a:pt x="83634" y="61332"/>
                </a:cubicBezTo>
                <a:lnTo>
                  <a:pt x="66907" y="72483"/>
                </a:lnTo>
                <a:cubicBezTo>
                  <a:pt x="63190" y="78059"/>
                  <a:pt x="60494" y="84472"/>
                  <a:pt x="55756" y="89210"/>
                </a:cubicBezTo>
                <a:cubicBezTo>
                  <a:pt x="51018" y="93948"/>
                  <a:pt x="42581" y="94679"/>
                  <a:pt x="39029" y="100361"/>
                </a:cubicBezTo>
                <a:cubicBezTo>
                  <a:pt x="32799" y="110329"/>
                  <a:pt x="34398" y="124035"/>
                  <a:pt x="27878" y="133815"/>
                </a:cubicBezTo>
                <a:lnTo>
                  <a:pt x="16727" y="150541"/>
                </a:lnTo>
                <a:cubicBezTo>
                  <a:pt x="14868" y="161692"/>
                  <a:pt x="13173" y="172872"/>
                  <a:pt x="11151" y="183995"/>
                </a:cubicBezTo>
                <a:cubicBezTo>
                  <a:pt x="9456" y="193319"/>
                  <a:pt x="6916" y="202492"/>
                  <a:pt x="5576" y="211873"/>
                </a:cubicBezTo>
                <a:cubicBezTo>
                  <a:pt x="3196" y="228534"/>
                  <a:pt x="1859" y="245327"/>
                  <a:pt x="0" y="262054"/>
                </a:cubicBezTo>
                <a:cubicBezTo>
                  <a:pt x="1859" y="317810"/>
                  <a:pt x="2482" y="373621"/>
                  <a:pt x="5576" y="429322"/>
                </a:cubicBezTo>
                <a:cubicBezTo>
                  <a:pt x="5665" y="430922"/>
                  <a:pt x="12981" y="478523"/>
                  <a:pt x="16727" y="485078"/>
                </a:cubicBezTo>
                <a:cubicBezTo>
                  <a:pt x="20639" y="491924"/>
                  <a:pt x="27878" y="496229"/>
                  <a:pt x="33454" y="501805"/>
                </a:cubicBezTo>
                <a:cubicBezTo>
                  <a:pt x="49247" y="549189"/>
                  <a:pt x="27220" y="491416"/>
                  <a:pt x="50181" y="529683"/>
                </a:cubicBezTo>
                <a:cubicBezTo>
                  <a:pt x="53205" y="534723"/>
                  <a:pt x="53128" y="541153"/>
                  <a:pt x="55756" y="546410"/>
                </a:cubicBezTo>
                <a:cubicBezTo>
                  <a:pt x="65048" y="564996"/>
                  <a:pt x="66907" y="563137"/>
                  <a:pt x="83634" y="574288"/>
                </a:cubicBezTo>
                <a:cubicBezTo>
                  <a:pt x="94496" y="606872"/>
                  <a:pt x="80195" y="577113"/>
                  <a:pt x="111512" y="602166"/>
                </a:cubicBezTo>
                <a:cubicBezTo>
                  <a:pt x="165052" y="644997"/>
                  <a:pt x="121459" y="630917"/>
                  <a:pt x="172844" y="641195"/>
                </a:cubicBezTo>
                <a:cubicBezTo>
                  <a:pt x="176561" y="646771"/>
                  <a:pt x="178542" y="654027"/>
                  <a:pt x="183995" y="657922"/>
                </a:cubicBezTo>
                <a:cubicBezTo>
                  <a:pt x="206078" y="673696"/>
                  <a:pt x="245093" y="672395"/>
                  <a:pt x="267629" y="674649"/>
                </a:cubicBezTo>
                <a:cubicBezTo>
                  <a:pt x="272611" y="674493"/>
                  <a:pt x="422454" y="677759"/>
                  <a:pt x="479502" y="663497"/>
                </a:cubicBezTo>
                <a:cubicBezTo>
                  <a:pt x="528814" y="651169"/>
                  <a:pt x="496805" y="656576"/>
                  <a:pt x="535259" y="641195"/>
                </a:cubicBezTo>
                <a:cubicBezTo>
                  <a:pt x="546173" y="636830"/>
                  <a:pt x="568712" y="630044"/>
                  <a:pt x="568712" y="630044"/>
                </a:cubicBezTo>
                <a:cubicBezTo>
                  <a:pt x="576146" y="624468"/>
                  <a:pt x="582703" y="617473"/>
                  <a:pt x="591015" y="613317"/>
                </a:cubicBezTo>
                <a:cubicBezTo>
                  <a:pt x="601528" y="608060"/>
                  <a:pt x="624468" y="602166"/>
                  <a:pt x="624468" y="602166"/>
                </a:cubicBezTo>
                <a:cubicBezTo>
                  <a:pt x="635619" y="594732"/>
                  <a:pt x="650488" y="591014"/>
                  <a:pt x="657922" y="579863"/>
                </a:cubicBezTo>
                <a:cubicBezTo>
                  <a:pt x="661639" y="574288"/>
                  <a:pt x="664335" y="567875"/>
                  <a:pt x="669073" y="563137"/>
                </a:cubicBezTo>
                <a:cubicBezTo>
                  <a:pt x="676956" y="555254"/>
                  <a:pt x="699353" y="545209"/>
                  <a:pt x="708102" y="540834"/>
                </a:cubicBezTo>
                <a:cubicBezTo>
                  <a:pt x="709961" y="535258"/>
                  <a:pt x="710418" y="528997"/>
                  <a:pt x="713678" y="524107"/>
                </a:cubicBezTo>
                <a:cubicBezTo>
                  <a:pt x="718052" y="517546"/>
                  <a:pt x="725357" y="513438"/>
                  <a:pt x="730405" y="507380"/>
                </a:cubicBezTo>
                <a:cubicBezTo>
                  <a:pt x="734695" y="502232"/>
                  <a:pt x="737370" y="495886"/>
                  <a:pt x="741556" y="490654"/>
                </a:cubicBezTo>
                <a:cubicBezTo>
                  <a:pt x="744840" y="486549"/>
                  <a:pt x="749423" y="483607"/>
                  <a:pt x="752707" y="479502"/>
                </a:cubicBezTo>
                <a:cubicBezTo>
                  <a:pt x="756893" y="474269"/>
                  <a:pt x="758816" y="467189"/>
                  <a:pt x="763859" y="462776"/>
                </a:cubicBezTo>
                <a:cubicBezTo>
                  <a:pt x="773945" y="453951"/>
                  <a:pt x="786161" y="447907"/>
                  <a:pt x="797312" y="440473"/>
                </a:cubicBezTo>
                <a:cubicBezTo>
                  <a:pt x="802888" y="436756"/>
                  <a:pt x="809301" y="434060"/>
                  <a:pt x="814039" y="429322"/>
                </a:cubicBezTo>
                <a:cubicBezTo>
                  <a:pt x="819615" y="423746"/>
                  <a:pt x="825718" y="418653"/>
                  <a:pt x="830766" y="412595"/>
                </a:cubicBezTo>
                <a:cubicBezTo>
                  <a:pt x="835056" y="407447"/>
                  <a:pt x="837179" y="400606"/>
                  <a:pt x="841917" y="395868"/>
                </a:cubicBezTo>
                <a:cubicBezTo>
                  <a:pt x="846655" y="391130"/>
                  <a:pt x="853496" y="389007"/>
                  <a:pt x="858644" y="384717"/>
                </a:cubicBezTo>
                <a:cubicBezTo>
                  <a:pt x="864702" y="379669"/>
                  <a:pt x="869795" y="373566"/>
                  <a:pt x="875371" y="367990"/>
                </a:cubicBezTo>
                <a:cubicBezTo>
                  <a:pt x="877229" y="360556"/>
                  <a:pt x="878744" y="353028"/>
                  <a:pt x="880946" y="345688"/>
                </a:cubicBezTo>
                <a:cubicBezTo>
                  <a:pt x="884324" y="334429"/>
                  <a:pt x="888381" y="323385"/>
                  <a:pt x="892098" y="312234"/>
                </a:cubicBezTo>
                <a:lnTo>
                  <a:pt x="903249" y="278780"/>
                </a:lnTo>
                <a:lnTo>
                  <a:pt x="908824" y="262054"/>
                </a:lnTo>
                <a:cubicBezTo>
                  <a:pt x="910683" y="256478"/>
                  <a:pt x="913247" y="251090"/>
                  <a:pt x="914400" y="245327"/>
                </a:cubicBezTo>
                <a:lnTo>
                  <a:pt x="919976" y="217449"/>
                </a:lnTo>
                <a:cubicBezTo>
                  <a:pt x="918037" y="172847"/>
                  <a:pt x="909754" y="98502"/>
                  <a:pt x="903249" y="72483"/>
                </a:cubicBezTo>
                <a:close/>
              </a:path>
            </a:pathLst>
          </a:cu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9309541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902968" y="908720"/>
                <a:ext cx="9289032" cy="5775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One typical use of the </a:t>
                </a:r>
                <a:r>
                  <a:rPr lang="en-US" sz="2400" b="1" dirty="0"/>
                  <a:t>binomial theorem</a:t>
                </a:r>
                <a:r>
                  <a:rPr lang="en-GB" sz="2400" dirty="0"/>
                  <a:t> is to give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approximations to numbers 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(1.02)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>
                    <a:latin typeface="+mj-lt"/>
                    <a:ea typeface="Cambria Math" charset="0"/>
                    <a:cs typeface="Cambria Math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1.02</m:t>
                    </m:r>
                  </m:oMath>
                </a14:m>
                <a:r>
                  <a:rPr lang="en-GB" altLang="en-US" sz="2400" dirty="0">
                    <a:latin typeface="+mj-lt"/>
                    <a:ea typeface="Cambria Math" charset="0"/>
                    <a:cs typeface="Cambria Math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</a:rPr>
                      <m:t>0</m:t>
                    </m:r>
                    <m:r>
                      <a:rPr lang="en-GB" sz="2400" b="0" i="1" smtClean="0">
                        <a:latin typeface="Cambria Math" charset="0"/>
                      </a:rPr>
                      <m:t>.0</m:t>
                    </m:r>
                    <m:r>
                      <a:rPr lang="en-GB" sz="2400" i="1">
                        <a:latin typeface="Cambria Math" charset="0"/>
                      </a:rPr>
                      <m:t>2</m:t>
                    </m:r>
                  </m:oMath>
                </a14:m>
                <a:endParaRPr lang="en-GB" altLang="en-US" sz="2400" dirty="0">
                  <a:latin typeface="+mj-lt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charset="0"/>
                            </a:rPr>
                            <m:t>(1+0.02)</m:t>
                          </m:r>
                        </m:e>
                        <m:sup>
                          <m:r>
                            <a:rPr lang="en-GB" sz="1800" b="0" i="1" smtClean="0">
                              <a:latin typeface="Cambria Math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sz="180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18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18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fi-FI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en-GB" sz="1800" i="1">
                          <a:latin typeface="Cambria Math" charset="0"/>
                        </a:rPr>
                        <m:t>0.02</m:t>
                      </m:r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GB" altLang="en-US" sz="18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altLang="en-US" sz="18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1800" i="1" smtClean="0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is-IS" altLang="en-US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GB" altLang="en-US" sz="18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1800" b="0" i="1" smtClean="0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alt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is-IS" altLang="en-US" sz="1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alt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b="0" i="1" smtClean="0">
                              <a:latin typeface="Cambria Math" charset="0"/>
                            </a:rPr>
                            <m:t>7</m:t>
                          </m:r>
                        </m:sup>
                      </m:sSup>
                      <m:r>
                        <a:rPr lang="en-GB" altLang="en-US" sz="1800" b="0" i="0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GB" altLang="en-US" sz="1800" b="0" i="0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altLang="en-US" sz="18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18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fi-FI" altLang="en-US" sz="1800" i="1">
                          <a:latin typeface="Cambria Math" charset="0"/>
                        </a:rPr>
                        <m:t>+</m:t>
                      </m:r>
                      <m:r>
                        <a:rPr lang="en-GB" altLang="en-US" sz="18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7</m:t>
                      </m:r>
                      <m:r>
                        <a:rPr lang="en-GB" altLang="en-US" sz="18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r>
                        <a:rPr lang="en-GB" sz="1800" i="1">
                          <a:latin typeface="Cambria Math" charset="0"/>
                        </a:rPr>
                        <m:t>0.02</m:t>
                      </m:r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r>
                        <a:rPr lang="en-GB" altLang="en-US" sz="18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21</m:t>
                      </m:r>
                      <m:r>
                        <a:rPr lang="en-GB" altLang="en-US" sz="18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35</m:t>
                          </m:r>
                          <m:r>
                            <a:rPr lang="en-GB" altLang="en-US" sz="18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r>
                        <a:rPr lang="en-GB" altLang="en-US" sz="18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35</m:t>
                      </m:r>
                      <m:r>
                        <a:rPr lang="en-GB" altLang="en-US" sz="18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21</m:t>
                          </m:r>
                          <m:r>
                            <a:rPr lang="en-GB" altLang="en-US" sz="18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5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  <m:r>
                            <a:rPr lang="en-GB" altLang="en-US" sz="18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6</m:t>
                          </m:r>
                        </m:sup>
                      </m:sSup>
                      <m:r>
                        <a:rPr lang="en-GB" altLang="en-US" sz="1800" i="1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altLang="en-US" sz="18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GB" sz="1800" i="1">
                              <a:latin typeface="Cambria Math" charset="0"/>
                            </a:rPr>
                            <m:t>0.02</m:t>
                          </m:r>
                        </m:e>
                        <m:sup>
                          <m:r>
                            <a:rPr lang="en-GB" altLang="en-US" sz="1800" i="1">
                              <a:latin typeface="Cambria Math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GB" altLang="en-US" sz="180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altLang="en-US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alt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fi-FI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0.14</m:t>
                    </m:r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0.0084</m:t>
                    </m:r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0.00028</m:t>
                    </m:r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0.0000056</m:t>
                    </m:r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is-IS" sz="1800" dirty="0">
                    <a:solidFill>
                      <a:srgbClr val="FF0000"/>
                    </a:solidFill>
                  </a:rPr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18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1</a:t>
                </a:r>
                <a:r>
                  <a:rPr lang="en-US" sz="2400" dirty="0">
                    <a:solidFill>
                      <a:srgbClr val="FF0000"/>
                    </a:solidFill>
                  </a:rPr>
                  <a:t>.1486856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1.148686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(to 7 significant figures)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2968" y="908720"/>
                <a:ext cx="9289032" cy="5775107"/>
              </a:xfrm>
              <a:prstGeom prst="rect">
                <a:avLst/>
              </a:prstGeom>
              <a:blipFill>
                <a:blip r:embed="rId3"/>
                <a:stretch>
                  <a:fillRect l="-984" t="-7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49144" y="5013176"/>
            <a:ext cx="4342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We may not need to calculate all the ‘bits’-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depending on how many significant figures we need 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7968208" y="4797152"/>
            <a:ext cx="432048" cy="28803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524695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999656" y="1052736"/>
                <a:ext cx="9457729" cy="5225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Expand in full: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/>
                  <a:t>			            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           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(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en-GB" altLang="en-US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GB" altLang="en-US" sz="2400" dirty="0"/>
              </a:p>
              <a:p>
                <a:pPr marL="0" indent="0" eaLnBrk="1" hangingPunct="1">
                  <a:spcAft>
                    <a:spcPts val="3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b="1" dirty="0"/>
                  <a:t>Solution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lang="is-IS" altLang="en-US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1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(3</m:t>
                        </m:r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is-IS" altLang="en-US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fi-FI" altLang="en-US" sz="18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is-IS" altLang="en-US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(3</m:t>
                        </m:r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GB" altLang="en-US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 +</m:t>
                    </m:r>
                    <m:d>
                      <m:dPr>
                        <m:ctrlPr>
                          <a:rPr lang="is-IS" alt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(3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altLang="en-US" sz="180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18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GB" altLang="en-US" sz="18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(3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(3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is-IS" altLang="en-US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altLang="en-US" sz="18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GB" altLang="en-US" sz="18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(3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is-IS" alt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GB" altLang="en-US" sz="18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6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(3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0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altLang="en-US" sz="1800" b="0" i="1" smtClean="0">
                        <a:latin typeface="Cambria Math" charset="0"/>
                      </a:rPr>
                      <m:t>     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sz="18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</m:oMath>
                </a14:m>
                <a:r>
                  <a:rPr lang="is-IS" altLang="en-US" sz="1800" dirty="0">
                    <a:solidFill>
                      <a:srgbClr val="0070C0"/>
                    </a:solidFill>
                  </a:rPr>
                  <a:t>729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altLang="en-US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en-GB" altLang="en-US" sz="18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altLang="en-US" sz="18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fi-FI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6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is-IS" altLang="en-US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243</m:t>
                        </m:r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1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 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15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s-IS" altLang="en-US" sz="180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×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81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s-IS" altLang="en-US" sz="180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×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27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15</m:t>
                    </m:r>
                    <m:r>
                      <a:rPr lang="en-GB" altLang="en-US" sz="18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9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en-GB" altLang="en-US" sz="18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  <m:r>
                              <a:rPr lang="en-GB" altLang="en-US" sz="18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altLang="en-US" sz="18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GB" altLang="en-US" sz="18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(2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GB" altLang="en-US" sz="180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800" dirty="0"/>
                  <a:t>  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sz="1800" dirty="0">
                    <a:solidFill>
                      <a:srgbClr val="0070C0"/>
                    </a:solidFill>
                  </a:rPr>
                  <a:t>729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altLang="en-US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fi-FI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</a:rPr>
                      <m:t>6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is-IS" altLang="en-US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243</m:t>
                        </m:r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sz="18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1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altLang="en-US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GB" altLang="en-US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</a:rPr>
                      <m:t>15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×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81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sz="180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4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s-IS" altLang="en-US" sz="18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×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27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sz="180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8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</a:rPr>
                      <m:t>15</m:t>
                    </m:r>
                    <m:r>
                      <a:rPr lang="en-GB" alt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sz="1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9</m:t>
                            </m:r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sz="1800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sz="180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16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en-GB" altLang="en-US" sz="18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3</m:t>
                        </m:r>
                        <m:r>
                          <a:rPr lang="en-GB" altLang="en-US" sz="18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lang="en-GB" altLang="en-US" sz="180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32</m:t>
                        </m:r>
                        <m:r>
                          <a:rPr lang="en-GB" altLang="en-US" sz="1800" b="0" i="1" smtClean="0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18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1800" b="0" i="1" smtClean="0">
                            <a:latin typeface="Cambria Math" charset="0"/>
                          </a:rPr>
                          <m:t>64</m:t>
                        </m:r>
                        <m:r>
                          <a:rPr lang="en-GB" altLang="en-US" sz="18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sz="1800" i="1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GB" altLang="en-US" sz="180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800" dirty="0"/>
                  <a:t>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altLang="en-US" dirty="0">
                    <a:solidFill>
                      <a:srgbClr val="FF0000"/>
                    </a:solidFill>
                  </a:rPr>
                  <a:t>729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  <m:r>
                      <a:rPr lang="fi-FI" altLang="en-US" i="1">
                        <a:latin typeface="Cambria Math" charset="0"/>
                      </a:rPr>
                      <m:t>+</m:t>
                    </m:r>
                    <m:r>
                      <a:rPr lang="en-GB" altLang="en-US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2916</m:t>
                    </m:r>
                    <m:sSup>
                      <m:sSupPr>
                        <m:ctrlPr>
                          <a:rPr lang="is-I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altLang="en-US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altLang="en-US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4860</m:t>
                            </m:r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altLang="en-US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4320</m:t>
                            </m:r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altLang="en-US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i="1">
                        <a:latin typeface="Cambria Math" charset="0"/>
                      </a:rPr>
                      <m:t>+</m:t>
                    </m:r>
                    <m:r>
                      <a:rPr lang="en-GB" altLang="en-US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2160</m:t>
                    </m:r>
                    <m:sSup>
                      <m:sSupPr>
                        <m:ctrlPr>
                          <a:rPr lang="en-GB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s-IS" alt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GB" alt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altLang="en-US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i="1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576</m:t>
                        </m:r>
                        <m:r>
                          <a:rPr lang="en-GB" altLang="en-US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r>
                          <a:rPr lang="en-GB" altLang="en-US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i="1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64</m:t>
                        </m:r>
                        <m:r>
                          <a:rPr lang="en-GB" altLang="en-US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altLang="en-US" i="1"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/>
                  <a:t>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9656" y="1052736"/>
                <a:ext cx="9457729" cy="5225213"/>
              </a:xfrm>
              <a:prstGeom prst="rect">
                <a:avLst/>
              </a:prstGeom>
              <a:blipFill>
                <a:blip r:embed="rId3"/>
                <a:stretch>
                  <a:fillRect l="-1074" t="-9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Binomial Theorem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791985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99063" y="1630960"/>
                <a:ext cx="9448740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In each of the following expansions, what is the coefficient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alt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063" y="1630960"/>
                <a:ext cx="9448740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96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18345" y="2144167"/>
                <a:ext cx="9737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345" y="2144167"/>
                <a:ext cx="97376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99201" y="1981311"/>
                <a:ext cx="2442687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is-I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is-I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84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201" y="1981311"/>
                <a:ext cx="2442687" cy="7940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7191" y="2144167"/>
                <a:ext cx="21469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9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191" y="2144167"/>
                <a:ext cx="214696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261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13575" y="3221695"/>
                <a:ext cx="4302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fi-FI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𝑏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24</m:t>
                      </m:r>
                      <m:sSup>
                        <m:sSupPr>
                          <m:ctrlP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32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16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575" y="3221695"/>
                <a:ext cx="430271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097503" y="2144167"/>
                <a:ext cx="18105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503" y="2144167"/>
                <a:ext cx="181052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051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78681" y="5101716"/>
                <a:ext cx="8418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.12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681" y="5101716"/>
                <a:ext cx="841897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604628" y="2725132"/>
            <a:ext cx="559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Expand in full: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48028" y="3196218"/>
                <a:ext cx="1981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028" y="3196218"/>
                <a:ext cx="198136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61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60170" y="3810228"/>
                <a:ext cx="218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5−2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170" y="3810228"/>
                <a:ext cx="218607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417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96938" y="3819691"/>
                <a:ext cx="37866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25−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50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𝑎</m:t>
                      </m:r>
                      <m:r>
                        <a:rPr lang="en-GB" altLang="en-US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 +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0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6938" y="3819691"/>
                <a:ext cx="3786678" cy="461665"/>
              </a:xfrm>
              <a:prstGeom prst="rect">
                <a:avLst/>
              </a:prstGeom>
              <a:blipFill>
                <a:blip r:embed="rId12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639616" y="4501935"/>
                <a:ext cx="700306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GB" sz="2400" dirty="0"/>
                  <a:t>Find these to 3 </a:t>
                </a:r>
                <a:r>
                  <a:rPr lang="en-GB" sz="2400" dirty="0" err="1"/>
                  <a:t>s.f.</a:t>
                </a:r>
                <a:r>
                  <a:rPr lang="en-GB" sz="2400" dirty="0"/>
                  <a:t> without using a calculator:</a:t>
                </a:r>
              </a:p>
              <a:p>
                <a:pPr marL="457200" indent="-457200">
                  <a:buAutoNum type="arabicPeriod" startAt="3"/>
                </a:pPr>
                <a:endParaRPr lang="en-US" sz="2400" b="1" i="1" dirty="0"/>
              </a:p>
              <a:p>
                <a:r>
                  <a:rPr lang="en-GB" sz="2400" dirty="0"/>
                  <a:t>	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2.01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GB" sz="2400" dirty="0"/>
                  <a:t>	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99.5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4501935"/>
                <a:ext cx="7003066" cy="1938992"/>
              </a:xfrm>
              <a:prstGeom prst="rect">
                <a:avLst/>
              </a:prstGeom>
              <a:blipFill rotWithShape="1">
                <a:blip r:embed="rId13"/>
                <a:stretch>
                  <a:fillRect l="-1131"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82340" y="5979262"/>
                <a:ext cx="17636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9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8 000 000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340" y="5979262"/>
                <a:ext cx="1763624" cy="461665"/>
              </a:xfrm>
              <a:prstGeom prst="rect">
                <a:avLst/>
              </a:prstGeom>
              <a:blipFill rotWithShape="0">
                <a:blip r:embed="rId14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545964" y="2144167"/>
                <a:ext cx="17395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 (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fi-FI" altLang="en-US" sz="2400" i="1">
                            <a:latin typeface="Cambria Math" charset="0"/>
                          </a:rPr>
                          <m:t>+</m:t>
                        </m:r>
                        <m:r>
                          <a:rPr lang="en-GB" altLang="en-US" sz="2400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GB" altLang="en-US" sz="2400" i="1"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964" y="2144167"/>
                <a:ext cx="1739579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561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128448" y="2144167"/>
                <a:ext cx="11192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15360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8448" y="2144167"/>
                <a:ext cx="1119217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6151334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7" grpId="0"/>
      <p:bldP spid="19" grpId="0"/>
      <p:bldP spid="4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1082837"/>
            <a:ext cx="75608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</a:t>
            </a:r>
            <a:r>
              <a:rPr lang="en-US" altLang="en-US" sz="2400"/>
              <a:t>the </a:t>
            </a:r>
            <a:r>
              <a:rPr lang="en-US" altLang="en-US" sz="2400" b="1"/>
              <a:t>fourth and final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3361769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5" y="1957441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58" y="4503433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Binomial Theorem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</a:t>
            </a:r>
            <a:r>
              <a:rPr lang="en-US" altLang="en-US" b="1" dirty="0">
                <a:solidFill>
                  <a:schemeClr val="bg1"/>
                </a:solidFill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33290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11028</TotalTime>
  <Words>9554</Words>
  <Application>Microsoft Office PowerPoint</Application>
  <PresentationFormat>Widescreen</PresentationFormat>
  <Paragraphs>934</Paragraphs>
  <Slides>46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ＭＳ Ｐゴシック</vt:lpstr>
      <vt:lpstr>ＭＳ Ｐゴシック</vt:lpstr>
      <vt:lpstr>Arial</vt:lpstr>
      <vt:lpstr>Calibri</vt:lpstr>
      <vt:lpstr>Cambria Math</vt:lpstr>
      <vt:lpstr>Times New Roman</vt:lpstr>
      <vt:lpstr>Alapértelmezett terv</vt:lpstr>
      <vt:lpstr>Supporting and Enhancing Mathematics and Statistics UNIT: Binomial Theorem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456</cp:revision>
  <cp:lastPrinted>2016-10-17T08:47:54Z</cp:lastPrinted>
  <dcterms:created xsi:type="dcterms:W3CDTF">2012-10-10T19:07:13Z</dcterms:created>
  <dcterms:modified xsi:type="dcterms:W3CDTF">2021-03-09T15:59:56Z</dcterms:modified>
</cp:coreProperties>
</file>