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355" r:id="rId5"/>
    <p:sldId id="356" r:id="rId6"/>
    <p:sldId id="365" r:id="rId7"/>
    <p:sldId id="377" r:id="rId8"/>
    <p:sldId id="379" r:id="rId9"/>
    <p:sldId id="380" r:id="rId10"/>
    <p:sldId id="381" r:id="rId11"/>
    <p:sldId id="378" r:id="rId12"/>
    <p:sldId id="382" r:id="rId13"/>
    <p:sldId id="371" r:id="rId14"/>
    <p:sldId id="359" r:id="rId15"/>
    <p:sldId id="383" r:id="rId16"/>
    <p:sldId id="384" r:id="rId17"/>
    <p:sldId id="386" r:id="rId18"/>
    <p:sldId id="372" r:id="rId19"/>
    <p:sldId id="373" r:id="rId20"/>
    <p:sldId id="387" r:id="rId21"/>
    <p:sldId id="388" r:id="rId22"/>
    <p:sldId id="390" r:id="rId23"/>
    <p:sldId id="391" r:id="rId24"/>
    <p:sldId id="374" r:id="rId25"/>
    <p:sldId id="392" r:id="rId26"/>
    <p:sldId id="393" r:id="rId27"/>
    <p:sldId id="397" r:id="rId28"/>
    <p:sldId id="401" r:id="rId29"/>
    <p:sldId id="395" r:id="rId30"/>
    <p:sldId id="375" r:id="rId31"/>
    <p:sldId id="394" r:id="rId32"/>
    <p:sldId id="402" r:id="rId33"/>
    <p:sldId id="399" r:id="rId34"/>
    <p:sldId id="404" r:id="rId35"/>
    <p:sldId id="405" r:id="rId36"/>
    <p:sldId id="400" r:id="rId37"/>
    <p:sldId id="361" r:id="rId38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0"/>
    <p:restoredTop sz="94656"/>
  </p:normalViewPr>
  <p:slideViewPr>
    <p:cSldViewPr>
      <p:cViewPr>
        <p:scale>
          <a:sx n="95" d="100"/>
          <a:sy n="95" d="100"/>
        </p:scale>
        <p:origin x="-114" y="-12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8/25/2020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6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8573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24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297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803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277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9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024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068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331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442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030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521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199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48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102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512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313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656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419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203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256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767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34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354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669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361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0332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95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0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3.png"/><Relationship Id="rId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26" Type="http://schemas.openxmlformats.org/officeDocument/2006/relationships/image" Target="../media/image132.png"/><Relationship Id="rId3" Type="http://schemas.openxmlformats.org/officeDocument/2006/relationships/image" Target="../media/image109.png"/><Relationship Id="rId21" Type="http://schemas.openxmlformats.org/officeDocument/2006/relationships/image" Target="../media/image127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29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24" Type="http://schemas.openxmlformats.org/officeDocument/2006/relationships/image" Target="../media/image130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28" Type="http://schemas.openxmlformats.org/officeDocument/2006/relationships/image" Target="../media/image134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133.png"/><Relationship Id="rId30" Type="http://schemas.openxmlformats.org/officeDocument/2006/relationships/image" Target="../media/image1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51.png"/><Relationship Id="rId26" Type="http://schemas.openxmlformats.org/officeDocument/2006/relationships/image" Target="../media/image159.png"/><Relationship Id="rId3" Type="http://schemas.openxmlformats.org/officeDocument/2006/relationships/image" Target="../media/image109.png"/><Relationship Id="rId21" Type="http://schemas.openxmlformats.org/officeDocument/2006/relationships/image" Target="../media/image154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5" Type="http://schemas.openxmlformats.org/officeDocument/2006/relationships/image" Target="../media/image158.png"/><Relationship Id="rId33" Type="http://schemas.openxmlformats.org/officeDocument/2006/relationships/image" Target="../media/image166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49.png"/><Relationship Id="rId20" Type="http://schemas.openxmlformats.org/officeDocument/2006/relationships/image" Target="../media/image153.png"/><Relationship Id="rId29" Type="http://schemas.openxmlformats.org/officeDocument/2006/relationships/image" Target="../media/image1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24" Type="http://schemas.openxmlformats.org/officeDocument/2006/relationships/image" Target="../media/image157.png"/><Relationship Id="rId32" Type="http://schemas.openxmlformats.org/officeDocument/2006/relationships/image" Target="../media/image165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23" Type="http://schemas.openxmlformats.org/officeDocument/2006/relationships/image" Target="../media/image156.png"/><Relationship Id="rId28" Type="http://schemas.openxmlformats.org/officeDocument/2006/relationships/image" Target="../media/image161.png"/><Relationship Id="rId10" Type="http://schemas.openxmlformats.org/officeDocument/2006/relationships/image" Target="../media/image143.png"/><Relationship Id="rId19" Type="http://schemas.openxmlformats.org/officeDocument/2006/relationships/image" Target="../media/image152.png"/><Relationship Id="rId31" Type="http://schemas.openxmlformats.org/officeDocument/2006/relationships/image" Target="../media/image164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Relationship Id="rId22" Type="http://schemas.openxmlformats.org/officeDocument/2006/relationships/image" Target="../media/image155.png"/><Relationship Id="rId27" Type="http://schemas.openxmlformats.org/officeDocument/2006/relationships/image" Target="../media/image160.png"/><Relationship Id="rId30" Type="http://schemas.openxmlformats.org/officeDocument/2006/relationships/image" Target="../media/image1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0.png"/><Relationship Id="rId13" Type="http://schemas.openxmlformats.org/officeDocument/2006/relationships/image" Target="../media/image1770.png"/><Relationship Id="rId18" Type="http://schemas.openxmlformats.org/officeDocument/2006/relationships/image" Target="../media/image182.png"/><Relationship Id="rId3" Type="http://schemas.openxmlformats.org/officeDocument/2006/relationships/image" Target="../media/image1670.png"/><Relationship Id="rId21" Type="http://schemas.openxmlformats.org/officeDocument/2006/relationships/image" Target="../media/image185.png"/><Relationship Id="rId7" Type="http://schemas.openxmlformats.org/officeDocument/2006/relationships/image" Target="../media/image177.png"/><Relationship Id="rId12" Type="http://schemas.openxmlformats.org/officeDocument/2006/relationships/image" Target="../media/image1760.png"/><Relationship Id="rId17" Type="http://schemas.openxmlformats.org/officeDocument/2006/relationships/image" Target="../media/image181.png"/><Relationship Id="rId25" Type="http://schemas.openxmlformats.org/officeDocument/2006/relationships/image" Target="../media/image189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80.png"/><Relationship Id="rId20" Type="http://schemas.openxmlformats.org/officeDocument/2006/relationships/image" Target="../media/image1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0.png"/><Relationship Id="rId11" Type="http://schemas.openxmlformats.org/officeDocument/2006/relationships/image" Target="../media/image1750.png"/><Relationship Id="rId24" Type="http://schemas.openxmlformats.org/officeDocument/2006/relationships/image" Target="../media/image188.png"/><Relationship Id="rId5" Type="http://schemas.openxmlformats.org/officeDocument/2006/relationships/image" Target="../media/image1690.png"/><Relationship Id="rId15" Type="http://schemas.openxmlformats.org/officeDocument/2006/relationships/image" Target="../media/image179.png"/><Relationship Id="rId23" Type="http://schemas.openxmlformats.org/officeDocument/2006/relationships/image" Target="../media/image187.png"/><Relationship Id="rId10" Type="http://schemas.openxmlformats.org/officeDocument/2006/relationships/image" Target="../media/image1740.png"/><Relationship Id="rId19" Type="http://schemas.openxmlformats.org/officeDocument/2006/relationships/image" Target="../media/image183.png"/><Relationship Id="rId4" Type="http://schemas.openxmlformats.org/officeDocument/2006/relationships/image" Target="../media/image1680.png"/><Relationship Id="rId9" Type="http://schemas.openxmlformats.org/officeDocument/2006/relationships/image" Target="../media/image1730.png"/><Relationship Id="rId14" Type="http://schemas.openxmlformats.org/officeDocument/2006/relationships/image" Target="../media/image178.png"/><Relationship Id="rId22" Type="http://schemas.openxmlformats.org/officeDocument/2006/relationships/image" Target="../media/image18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7.png"/><Relationship Id="rId3" Type="http://schemas.openxmlformats.org/officeDocument/2006/relationships/image" Target="../media/image190.png"/><Relationship Id="rId7" Type="http://schemas.openxmlformats.org/officeDocument/2006/relationships/image" Target="../media/image193.png"/><Relationship Id="rId12" Type="http://schemas.openxmlformats.org/officeDocument/2006/relationships/image" Target="../media/image19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2.png"/><Relationship Id="rId11" Type="http://schemas.openxmlformats.org/officeDocument/2006/relationships/image" Target="../media/image195.png"/><Relationship Id="rId5" Type="http://schemas.openxmlformats.org/officeDocument/2006/relationships/image" Target="../media/image1910.png"/><Relationship Id="rId10" Type="http://schemas.openxmlformats.org/officeDocument/2006/relationships/image" Target="../media/image1940.png"/><Relationship Id="rId4" Type="http://schemas.openxmlformats.org/officeDocument/2006/relationships/image" Target="../media/image191.png"/><Relationship Id="rId9" Type="http://schemas.openxmlformats.org/officeDocument/2006/relationships/image" Target="../media/image15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146.png"/><Relationship Id="rId18" Type="http://schemas.openxmlformats.org/officeDocument/2006/relationships/image" Target="../media/image213.png"/><Relationship Id="rId26" Type="http://schemas.openxmlformats.org/officeDocument/2006/relationships/image" Target="../media/image218.png"/><Relationship Id="rId3" Type="http://schemas.openxmlformats.org/officeDocument/2006/relationships/image" Target="../media/image109.png"/><Relationship Id="rId21" Type="http://schemas.openxmlformats.org/officeDocument/2006/relationships/image" Target="../media/image215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17" Type="http://schemas.openxmlformats.org/officeDocument/2006/relationships/image" Target="../media/image212.png"/><Relationship Id="rId25" Type="http://schemas.openxmlformats.org/officeDocument/2006/relationships/image" Target="../media/image204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11.png"/><Relationship Id="rId20" Type="http://schemas.openxmlformats.org/officeDocument/2006/relationships/image" Target="../media/image153.png"/><Relationship Id="rId29" Type="http://schemas.openxmlformats.org/officeDocument/2006/relationships/image" Target="../media/image2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9.png"/><Relationship Id="rId11" Type="http://schemas.openxmlformats.org/officeDocument/2006/relationships/image" Target="../media/image207.png"/><Relationship Id="rId24" Type="http://schemas.openxmlformats.org/officeDocument/2006/relationships/image" Target="../media/image199.png"/><Relationship Id="rId5" Type="http://schemas.openxmlformats.org/officeDocument/2006/relationships/image" Target="../media/image202.png"/><Relationship Id="rId15" Type="http://schemas.openxmlformats.org/officeDocument/2006/relationships/image" Target="../media/image210.png"/><Relationship Id="rId23" Type="http://schemas.openxmlformats.org/officeDocument/2006/relationships/image" Target="../media/image217.png"/><Relationship Id="rId28" Type="http://schemas.openxmlformats.org/officeDocument/2006/relationships/image" Target="../media/image220.png"/><Relationship Id="rId10" Type="http://schemas.openxmlformats.org/officeDocument/2006/relationships/image" Target="../media/image206.png"/><Relationship Id="rId19" Type="http://schemas.openxmlformats.org/officeDocument/2006/relationships/image" Target="../media/image214.png"/><Relationship Id="rId31" Type="http://schemas.openxmlformats.org/officeDocument/2006/relationships/image" Target="../media/image222.png"/><Relationship Id="rId4" Type="http://schemas.openxmlformats.org/officeDocument/2006/relationships/image" Target="../media/image201.png"/><Relationship Id="rId9" Type="http://schemas.openxmlformats.org/officeDocument/2006/relationships/image" Target="../media/image205.png"/><Relationship Id="rId14" Type="http://schemas.openxmlformats.org/officeDocument/2006/relationships/image" Target="../media/image209.png"/><Relationship Id="rId22" Type="http://schemas.openxmlformats.org/officeDocument/2006/relationships/image" Target="../media/image216.png"/><Relationship Id="rId27" Type="http://schemas.openxmlformats.org/officeDocument/2006/relationships/image" Target="../media/image219.png"/><Relationship Id="rId30" Type="http://schemas.openxmlformats.org/officeDocument/2006/relationships/image" Target="../media/image1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5" Type="http://schemas.openxmlformats.org/officeDocument/2006/relationships/image" Target="../media/image225.png"/><Relationship Id="rId15" Type="http://schemas.openxmlformats.org/officeDocument/2006/relationships/image" Target="../media/image235.png"/><Relationship Id="rId10" Type="http://schemas.openxmlformats.org/officeDocument/2006/relationships/image" Target="../media/image230.png"/><Relationship Id="rId4" Type="http://schemas.openxmlformats.org/officeDocument/2006/relationships/image" Target="../media/image224.png"/><Relationship Id="rId9" Type="http://schemas.openxmlformats.org/officeDocument/2006/relationships/image" Target="../media/image229.png"/><Relationship Id="rId14" Type="http://schemas.openxmlformats.org/officeDocument/2006/relationships/image" Target="../media/image2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1980.png"/><Relationship Id="rId7" Type="http://schemas.openxmlformats.org/officeDocument/2006/relationships/image" Target="../media/image2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60.png"/><Relationship Id="rId11" Type="http://schemas.openxmlformats.org/officeDocument/2006/relationships/image" Target="../media/image2390.png"/><Relationship Id="rId5" Type="http://schemas.openxmlformats.org/officeDocument/2006/relationships/image" Target="../media/image236.png"/><Relationship Id="rId10" Type="http://schemas.openxmlformats.org/officeDocument/2006/relationships/image" Target="../media/image240.png"/><Relationship Id="rId4" Type="http://schemas.openxmlformats.org/officeDocument/2006/relationships/image" Target="../media/image233.png"/><Relationship Id="rId9" Type="http://schemas.openxmlformats.org/officeDocument/2006/relationships/image" Target="../media/image23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Factorising Polynomials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Factorising Polynomials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272" y="1120488"/>
            <a:ext cx="928903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altLang="en-US" sz="2400" b="1" dirty="0"/>
              <a:t>Factorising Polynomials </a:t>
            </a:r>
            <a:r>
              <a:rPr lang="en-GB" altLang="en-US" sz="2400" dirty="0"/>
              <a:t>is an interesting algebraic technique.</a:t>
            </a:r>
          </a:p>
          <a:p>
            <a:pPr algn="ctr"/>
            <a:r>
              <a:rPr lang="en-GB" altLang="en-US" sz="2400" dirty="0"/>
              <a:t>It is elegant!</a:t>
            </a:r>
          </a:p>
          <a:p>
            <a:pPr algn="ctr"/>
            <a:endParaRPr lang="en-GB" altLang="en-US" sz="2400" dirty="0"/>
          </a:p>
          <a:p>
            <a:pPr algn="ctr"/>
            <a:r>
              <a:rPr lang="en-US" altLang="en-US" sz="2400" dirty="0"/>
              <a:t>You have five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3429000"/>
            <a:ext cx="5921374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The Cubic Equation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Cubic Equation: Number of Roots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Factor Theorem</a:t>
            </a:r>
          </a:p>
          <a:p>
            <a:pPr>
              <a:spcAft>
                <a:spcPts val="600"/>
              </a:spcAft>
              <a:buFontTx/>
              <a:buAutoNum type="arabicPeriod"/>
            </a:pPr>
            <a:r>
              <a:rPr lang="en-US" altLang="en-US" sz="2400" dirty="0"/>
              <a:t>Factors of Higher Order Polynomials</a:t>
            </a:r>
          </a:p>
          <a:p>
            <a:pPr>
              <a:buFontTx/>
              <a:buAutoNum type="arabicPeriod"/>
            </a:pPr>
            <a:r>
              <a:rPr lang="en-US" altLang="en-US" sz="2400" dirty="0"/>
              <a:t>Remainders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9337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775727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Previously you would have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err="1"/>
              <a:t>factorised</a:t>
            </a:r>
            <a:r>
              <a:rPr lang="en-US" sz="2400" dirty="0"/>
              <a:t> quadratic equations of the form: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68499" y="3407595"/>
                <a:ext cx="1183882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499" y="3407595"/>
                <a:ext cx="1183882" cy="6149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142460" y="3456442"/>
                <a:ext cx="9281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2460" y="3456442"/>
                <a:ext cx="928139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9211" r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35760" y="4214530"/>
                <a:ext cx="702948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we want to solve cubic equations of the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4214530"/>
                <a:ext cx="7029488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1388" t="-3553" r="-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55840" y="5078333"/>
                <a:ext cx="82087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example</a:t>
                </a:r>
                <a:r>
                  <a:rPr lang="en-GB" sz="2400" dirty="0"/>
                  <a:t>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−125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840" y="5078333"/>
                <a:ext cx="8208711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114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50063" y="1530470"/>
                <a:ext cx="25565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 smtClean="0">
                          <a:latin typeface="Cambria Math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𝑐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063" y="1530470"/>
                <a:ext cx="2556597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746805" y="1979115"/>
                <a:ext cx="6952544" cy="2015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For example</a:t>
                </a:r>
                <a:r>
                  <a:rPr lang="en-GB" sz="2400" dirty="0"/>
                  <a:t>:				3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7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can solve by </a:t>
                </a:r>
              </a:p>
              <a:p>
                <a:r>
                  <a:rPr lang="en-GB" sz="2400" dirty="0"/>
                  <a:t>factorising:		</a:t>
                </a:r>
              </a:p>
              <a:p>
                <a:r>
                  <a:rPr lang="en-GB" sz="2400" dirty="0"/>
                  <a:t>so:					(3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	</a:t>
                </a:r>
                <a:r>
                  <a:rPr lang="en-US" sz="2400" dirty="0"/>
                  <a:t>or 	   </a:t>
                </a:r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805" y="1979115"/>
                <a:ext cx="6952544" cy="2015936"/>
              </a:xfrm>
              <a:prstGeom prst="rect">
                <a:avLst/>
              </a:prstGeom>
              <a:blipFill rotWithShape="1">
                <a:blip r:embed="rId8"/>
                <a:stretch>
                  <a:fillRect l="-1404" t="-2121" r="-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97530" y="2645564"/>
                <a:ext cx="29091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(3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30" y="2645564"/>
                <a:ext cx="2909130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3145" t="-9211" r="-2306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880839" y="5800184"/>
            <a:ext cx="8198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We want to be able to solve in a similar way, </a:t>
            </a:r>
            <a:r>
              <a:rPr lang="en-GB" sz="2400" i="1" dirty="0"/>
              <a:t>by factorising</a:t>
            </a:r>
            <a:r>
              <a:rPr lang="en-GB" sz="2400" dirty="0"/>
              <a:t>.</a:t>
            </a:r>
            <a:endParaRPr lang="en-US" sz="2400" dirty="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764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9" grpId="0"/>
      <p:bldP spid="14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70919" y="5200840"/>
                <a:ext cx="9721081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Now imagine we know the graph crosses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-axis in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one of the three places. This gives us the solution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919" y="5200840"/>
                <a:ext cx="9721081" cy="1200329"/>
              </a:xfrm>
              <a:prstGeom prst="rect">
                <a:avLst/>
              </a:prstGeom>
              <a:blipFill rotWithShape="0">
                <a:blip r:embed="rId3"/>
                <a:stretch>
                  <a:fillRect t="-35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07689" y="5900729"/>
                <a:ext cx="1183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689" y="5900729"/>
                <a:ext cx="1183882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01891" y="902291"/>
                <a:ext cx="82087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example</a:t>
                </a:r>
                <a:r>
                  <a:rPr lang="en-GB" sz="2400" dirty="0"/>
                  <a:t>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−125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891" y="902291"/>
                <a:ext cx="8208711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1189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16074" y="1539388"/>
                <a:ext cx="898034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One method of solution is to draw the graph of the cubic function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𝑓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20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100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−125</m:t>
                      </m:r>
                    </m:oMath>
                  </m:oMathPara>
                </a14:m>
                <a:endParaRPr lang="en-GB" sz="2400" dirty="0"/>
              </a:p>
              <a:p>
                <a:pPr algn="ctr"/>
                <a:r>
                  <a:rPr lang="en-US" sz="2400" dirty="0"/>
                  <a:t>and see where it crosses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-axis. These are the roots.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074" y="1539388"/>
                <a:ext cx="8980344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679" t="-3571" r="-543" b="-1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59" y="2876623"/>
            <a:ext cx="2641600" cy="220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80166" y="360764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47162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14" grpId="0"/>
      <p:bldP spid="20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67608" y="5986945"/>
                <a:ext cx="97210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Finding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/>
                  <a:t> is not quite so straightforward, but it can be done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7608" y="5986945"/>
                <a:ext cx="9721081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1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01891" y="902291"/>
                <a:ext cx="82087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 for</a:t>
                </a:r>
                <a:r>
                  <a:rPr lang="en-GB" sz="2400" dirty="0"/>
                  <a:t>: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−125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891" y="902291"/>
                <a:ext cx="820871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189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113367" y="3147341"/>
                <a:ext cx="7435818" cy="26161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That is</a:t>
                </a:r>
                <a:r>
                  <a:rPr lang="en-GB" sz="2400" dirty="0"/>
                  <a:t>:			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−125=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(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We can now figure out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𝑎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m:rPr>
                        <m:nor/>
                      </m:rPr>
                      <a:rPr lang="en-GB" sz="2400" b="0" i="0" dirty="0" smtClean="0"/>
                      <m:t>a</m:t>
                    </m:r>
                    <m:r>
                      <m:rPr>
                        <m:nor/>
                      </m:rPr>
                      <a:rPr lang="en-GB" sz="2400" dirty="0"/>
                      <m:t>nd</m:t>
                    </m:r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to end up with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𝑎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must equal 1;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ea typeface="Cambria Math" charset="0"/>
                    <a:cs typeface="Cambria Math" charset="0"/>
                  </a:rPr>
                  <a:t>to end up with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−125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must equal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25</m:t>
                    </m:r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.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		</a:t>
                </a:r>
              </a:p>
              <a:p>
                <a:r>
                  <a:rPr lang="en-GB" sz="2400" dirty="0"/>
                  <a:t>So the quadratic must be of the form: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367" y="3147341"/>
                <a:ext cx="7435818" cy="2616101"/>
              </a:xfrm>
              <a:prstGeom prst="rect">
                <a:avLst/>
              </a:prstGeom>
              <a:blipFill rotWithShape="1">
                <a:blip r:embed="rId5"/>
                <a:stretch>
                  <a:fillRect l="-1311" t="-1632" b="-46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82480" y="1433818"/>
                <a:ext cx="35634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5) would be a factor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480" y="1433818"/>
                <a:ext cx="3563476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564" t="-9211" r="-188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163166" y="2230786"/>
                <a:ext cx="820211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/>
                  <a:t>and we can write: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−125=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𝑞𝑢𝑎𝑑𝑟𝑎𝑡𝑖𝑐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𝑓𝑜𝑟𝑚𝑢𝑙𝑎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66" y="2230786"/>
                <a:ext cx="8202117" cy="830997"/>
              </a:xfrm>
              <a:prstGeom prst="rect">
                <a:avLst/>
              </a:prstGeom>
              <a:blipFill rotWithShape="1">
                <a:blip r:embed="rId7"/>
                <a:stretch>
                  <a:fillRect t="-5147" r="-520" b="-110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818638"/>
            <a:ext cx="1665425" cy="1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89076" y="11702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05690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14" grpId="0"/>
      <p:bldP spid="20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96235" y="5192518"/>
                <a:ext cx="9289032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So			  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5</m:t>
                    </m:r>
                  </m:oMath>
                </a14:m>
                <a:r>
                  <a:rPr lang="en-GB" sz="2400" dirty="0"/>
                  <a:t> and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now use the quadratic formula to solve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+25)=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6235" y="5192518"/>
                <a:ext cx="9289032" cy="1569660"/>
              </a:xfrm>
              <a:prstGeom prst="rect">
                <a:avLst/>
              </a:prstGeom>
              <a:blipFill>
                <a:blip r:embed="rId3"/>
                <a:stretch>
                  <a:fillRect l="-1093" t="-24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96235" y="6019809"/>
            <a:ext cx="35839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will solve this next</a:t>
            </a:r>
            <a:r>
              <a:rPr lang="is-IS" sz="2400" dirty="0"/>
              <a:t>…</a:t>
            </a: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67608" y="906192"/>
                <a:ext cx="820871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</a:t>
                </a:r>
                <a:r>
                  <a:rPr lang="en-GB" sz="2400" dirty="0"/>
                  <a:t>:		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20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100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−125=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5)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 (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𝑏𝑥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25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906192"/>
                <a:ext cx="8208711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1114" t="-8629" b="-203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6655" y="3702928"/>
                <a:ext cx="653672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can now solve the </a:t>
                </a:r>
                <a:r>
                  <a:rPr lang="en-US" sz="2400" dirty="0"/>
                  <a:t>cubic equation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20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100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−125=</m:t>
                      </m:r>
                      <m:r>
                        <a:rPr lang="en-GB" sz="2400" b="0" i="0" dirty="0" smtClean="0">
                          <a:latin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b="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+25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  <a:p>
                <a:r>
                  <a:rPr lang="en-US" sz="2400" dirty="0"/>
                  <a:t>Either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r>
                  <a:rPr lang="en-US" sz="2400" dirty="0"/>
                  <a:t>   or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+25)=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655" y="3702928"/>
                <a:ext cx="6536726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398" t="-6202" b="-8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70411" y="1948544"/>
                <a:ext cx="747307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By inspection we can eventually find: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  <a:p>
                <a:r>
                  <a:rPr lang="en-GB" sz="2400" dirty="0"/>
                  <a:t>So: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−125=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+25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411" y="1948544"/>
                <a:ext cx="7473071" cy="1569660"/>
              </a:xfrm>
              <a:prstGeom prst="rect">
                <a:avLst/>
              </a:prstGeom>
              <a:blipFill rotWithShape="1">
                <a:blip r:embed="rId6"/>
                <a:stretch>
                  <a:fillRect l="-1305" t="-2724" r="-653" b="-5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818638"/>
            <a:ext cx="1665425" cy="1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89076" y="11702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55927" y="2211378"/>
                <a:ext cx="353069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in the cubic is made from </a:t>
                </a:r>
              </a:p>
              <a:p>
                <a:r>
                  <a:rPr lang="en-US" sz="1400" dirty="0">
                    <a:solidFill>
                      <a:srgbClr val="FF0000"/>
                    </a:solidFill>
                  </a:rPr>
                  <a:t>summing the expanded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sz="1400" dirty="0">
                    <a:solidFill>
                      <a:srgbClr val="FF0000"/>
                    </a:solidFill>
                  </a:rPr>
                  <a:t>So: 	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20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r>
                  <a:rPr lang="en-GB" sz="1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15</m:t>
                    </m:r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927" y="2211378"/>
                <a:ext cx="3530692" cy="954107"/>
              </a:xfrm>
              <a:prstGeom prst="rect">
                <a:avLst/>
              </a:prstGeom>
              <a:blipFill rotWithShape="0">
                <a:blip r:embed="rId8"/>
                <a:stretch>
                  <a:fillRect l="-518" t="-1282" b="-12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 bwMode="auto">
          <a:xfrm>
            <a:off x="7199630" y="1301490"/>
            <a:ext cx="912594" cy="10961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>
            <a:off x="6456040" y="1052455"/>
            <a:ext cx="2160240" cy="624390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681367" y="6019809"/>
                <a:ext cx="1824474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1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is-IS" sz="1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</m:t>
                          </m:r>
                          <m: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𝑏</m:t>
                          </m:r>
                          <m: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1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1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s-IS" sz="1400" i="1" dirty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is-IS" sz="1400" i="1" dirty="0">
                                      <a:solidFill>
                                        <a:srgbClr val="FF0000"/>
                                      </a:solidFill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1400" i="1" dirty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−4</m:t>
                              </m:r>
                              <m:r>
                                <a:rPr lang="is-IS" sz="1400" i="1" dirty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  <m:r>
                            <a:rPr lang="is-IS" sz="1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367" y="6019809"/>
                <a:ext cx="1824474" cy="55335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9681367" y="5977348"/>
            <a:ext cx="1887241" cy="6920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75065" y="1284401"/>
                <a:ext cx="11616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065" y="1284401"/>
                <a:ext cx="1161600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18513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9" grpId="0"/>
      <p:bldP spid="14" grpId="0"/>
      <p:bldP spid="4" grpId="0"/>
      <p:bldP spid="3" grpId="0"/>
      <p:bldP spid="16" grpId="0" animBg="1"/>
      <p:bldP spid="17" grpId="0" animBg="1"/>
      <p:bldP spid="10" grpId="0"/>
      <p:bldP spid="11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87520" y="2667290"/>
                <a:ext cx="2990819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𝑏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1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is-IS" sz="2400" i="1" dirty="0">
                              <a:latin typeface="Cambria Math" charset="0"/>
                            </a:rPr>
                            <m:t>2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520" y="2667290"/>
                <a:ext cx="2990819" cy="88274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60560" y="876945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Solve</a:t>
                </a:r>
                <a:r>
                  <a:rPr lang="en-GB" sz="2400" dirty="0"/>
                  <a:t>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15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+25=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b="1" dirty="0"/>
                  <a:t>Solution</a:t>
                </a:r>
                <a:r>
                  <a:rPr lang="en-GB" sz="2400" dirty="0"/>
                  <a:t>		</a:t>
                </a:r>
              </a:p>
              <a:p>
                <a:r>
                  <a:rPr lang="en-GB" sz="2400" dirty="0"/>
                  <a:t>Here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𝑎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1</m:t>
                    </m:r>
                  </m:oMath>
                </a14:m>
                <a:r>
                  <a:rPr lang="en-GB" sz="2400" dirty="0"/>
                  <a:t>,	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15 </a:t>
                </a:r>
                <a:r>
                  <a:rPr lang="en-GB" sz="2400" dirty="0"/>
                  <a:t>	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25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560" y="876945"/>
                <a:ext cx="9001000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016" t="-27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351584" y="3539885"/>
            <a:ext cx="211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	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07968" y="4396028"/>
                <a:ext cx="3139386" cy="873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15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225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100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4396028"/>
                <a:ext cx="3139386" cy="87306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07968" y="5075849"/>
                <a:ext cx="2263568" cy="873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15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125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5075849"/>
                <a:ext cx="2263568" cy="87306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08642" y="3534178"/>
                <a:ext cx="5548490" cy="890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15)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GB" sz="24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2400" b="0" i="0" dirty="0" smtClean="0"/>
                                    <m:t>15</m:t>
                                  </m:r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25)</m:t>
                              </m:r>
                            </m:e>
                          </m:rad>
                        </m:num>
                        <m:den>
                          <m:r>
                            <a:rPr lang="is-IS" sz="2400" i="1" dirty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642" y="3534178"/>
                <a:ext cx="5548490" cy="89062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06885" y="5948909"/>
                <a:ext cx="42132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s-IS" sz="240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r>
                      <a:rPr lang="is-IS" sz="240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13.09 and 1.91 (to 2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d.p.</a:t>
                </a:r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885" y="5948909"/>
                <a:ext cx="4213205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9211" r="-130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46114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39089" y="775727"/>
                <a:ext cx="9721081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Find all the solutions for: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089" y="775727"/>
                <a:ext cx="9721081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004" t="-355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50921" y="5565256"/>
                <a:ext cx="76328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so:</a:t>
                </a: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+35=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−35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921" y="5565256"/>
                <a:ext cx="7632848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278" t="-5147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39089" y="1639613"/>
                <a:ext cx="589937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>
                    <a:ea typeface="Cambria Math" charset="0"/>
                    <a:cs typeface="Cambria Math" charset="0"/>
                  </a:rPr>
                  <a:t>Solution</a:t>
                </a:r>
              </a:p>
              <a:p>
                <a:r>
                  <a:rPr lang="en-GB" sz="2400" dirty="0">
                    <a:ea typeface="Cambria Math" charset="0"/>
                    <a:cs typeface="Cambria Math" charset="0"/>
                  </a:rPr>
                  <a:t>We can look and see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=1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is a solution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089" y="1639613"/>
                <a:ext cx="5899372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655" t="-5147" r="-931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50921" y="2535659"/>
                <a:ext cx="8929655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as</a:t>
                </a:r>
                <a:r>
                  <a:rPr lang="en-GB" sz="2400" dirty="0"/>
                  <a:t>:					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d>
                          <m:dPr>
                            <m:ctrlPr>
                              <a:rPr lang="en-GB" sz="2400" b="0" i="1" smtClean="0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+35=0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Hence 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  <a:r>
                  <a:rPr lang="en-GB" sz="2400" dirty="0"/>
                  <a:t>) must be a factor and we can write:</a:t>
                </a: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+35=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𝑎</m:t>
                            </m:r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𝑏𝑥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</m:e>
                    </m:d>
                  </m:oMath>
                </a14:m>
                <a:endParaRPr lang="en-GB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+3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</m:e>
                    </m:d>
                  </m:oMath>
                </a14:m>
                <a:endParaRPr lang="en-GB" sz="2400" dirty="0">
                  <a:ea typeface="Cambria Math" charset="0"/>
                  <a:cs typeface="Cambria Math" charset="0"/>
                </a:endParaRPr>
              </a:p>
              <a:p>
                <a:endParaRPr lang="en-US" sz="2400" dirty="0"/>
              </a:p>
              <a:p>
                <a:r>
                  <a:rPr lang="en-US" sz="2400" dirty="0"/>
                  <a:t>Now to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GB" sz="24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						    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</m:oMath>
                </a14:m>
                <a:r>
                  <a:rPr lang="en-GB" sz="2400" dirty="0"/>
                  <a:t>			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921" y="2535659"/>
                <a:ext cx="8929655" cy="3416320"/>
              </a:xfrm>
              <a:prstGeom prst="rect">
                <a:avLst/>
              </a:prstGeom>
              <a:blipFill rotWithShape="1">
                <a:blip r:embed="rId6"/>
                <a:stretch>
                  <a:fillRect l="-1093" t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0200456" y="6393801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/>
              <a:t>continued</a:t>
            </a:r>
            <a:r>
              <a:rPr lang="is-IS" sz="1800" dirty="0"/>
              <a:t>…</a:t>
            </a: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384032" y="1128979"/>
                <a:ext cx="991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32" y="1128979"/>
                <a:ext cx="99168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983168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9" grpId="0"/>
      <p:bldP spid="2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5600" y="720020"/>
                <a:ext cx="9721081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Worked Example </a:t>
                </a:r>
                <a:r>
                  <a:rPr lang="en-US" sz="2400" dirty="0"/>
                  <a:t>continued</a:t>
                </a:r>
                <a:r>
                  <a:rPr lang="is-IS" sz="2400" dirty="0"/>
                  <a:t>…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+35=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−35</m:t>
                        </m:r>
                      </m:e>
                    </m:d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/>
                        <m:t>Either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1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dirty="0">
                          <a:latin typeface="Cambria Math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400" dirty="0"/>
                        <m:t>   </m:t>
                      </m:r>
                      <m:r>
                        <m:rPr>
                          <m:nor/>
                        </m:rPr>
                        <a:rPr lang="en-US" sz="2400" dirty="0"/>
                        <m:t>or</m:t>
                      </m:r>
                      <m:r>
                        <m:rPr>
                          <m:nor/>
                        </m:rPr>
                        <a:rPr lang="en-US" sz="2400" dirty="0"/>
                        <m:t>   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−35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)=</m:t>
                      </m:r>
                      <m:r>
                        <a:rPr lang="en-GB" sz="2400" dirty="0">
                          <a:latin typeface="Cambria Math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720020"/>
                <a:ext cx="9721081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940" t="-2201" b="-40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64199" y="5736706"/>
                <a:ext cx="1183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199" y="5736706"/>
                <a:ext cx="118388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948081" y="5736706"/>
                <a:ext cx="1013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7,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081" y="5736706"/>
                <a:ext cx="1013098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9211" r="-843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95600" y="2879495"/>
                <a:ext cx="8929655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now solve the quadratic formula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by factorising: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							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5</m:t>
                        </m:r>
                      </m:e>
                    </m:d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/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Hence the original cubic equation can be written as:</a:t>
                </a: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    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+3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/>
                      <m:t>)(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7)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GB" sz="2400" dirty="0"/>
                          <m:t> 5</m:t>
                        </m:r>
                      </m:e>
                    </m:d>
                  </m:oMath>
                </a14:m>
                <a:r>
                  <a:rPr lang="en-GB" sz="2400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dirty="0">
                        <a:latin typeface="Cambria Math" charset="0"/>
                      </a:rPr>
                      <m:t>0</m:t>
                    </m:r>
                  </m:oMath>
                </a14:m>
                <a:endParaRPr lang="en-GB" sz="2400" dirty="0">
                  <a:ea typeface="Cambria Math" charset="0"/>
                  <a:cs typeface="Cambria Math" charset="0"/>
                </a:endParaRPr>
              </a:p>
              <a:p>
                <a:endParaRPr lang="en-US" sz="2400" dirty="0"/>
              </a:p>
              <a:p>
                <a:r>
                  <a:rPr lang="en-GB" sz="2400" dirty="0"/>
                  <a:t>Giving the three solutions</a:t>
                </a:r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879495"/>
                <a:ext cx="8929655" cy="2985433"/>
              </a:xfrm>
              <a:prstGeom prst="rect">
                <a:avLst/>
              </a:prstGeom>
              <a:blipFill rotWithShape="1">
                <a:blip r:embed="rId6"/>
                <a:stretch>
                  <a:fillRect l="-1024" t="-1429" b="-3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892455" y="5736706"/>
                <a:ext cx="11578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2455" y="5736706"/>
                <a:ext cx="1157881" cy="461665"/>
              </a:xfrm>
              <a:prstGeom prst="rect">
                <a:avLst/>
              </a:prstGeom>
              <a:blipFill rotWithShape="1">
                <a:blip r:embed="rId7"/>
                <a:stretch>
                  <a:fillRect r="-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The Cubic Equation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941886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80292" y="755309"/>
            <a:ext cx="1001170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>
              <a:tabLst>
                <a:tab pos="0" algn="l"/>
              </a:tabLst>
            </a:pPr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</a:t>
            </a: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292" y="0"/>
            <a:ext cx="100117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7760" y="1556959"/>
            <a:ext cx="60653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Work out the missing quadratic formula </a:t>
            </a:r>
          </a:p>
          <a:p>
            <a:r>
              <a:rPr lang="en-US" sz="2400" dirty="0"/>
              <a:t>	and then find all the roots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88094" y="2344448"/>
                <a:ext cx="756271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a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)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+8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 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𝑐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b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) 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17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324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2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9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dirty="0"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 (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𝑏𝑥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𝑐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094" y="2344448"/>
                <a:ext cx="7562711" cy="1200329"/>
              </a:xfrm>
              <a:prstGeom prst="rect">
                <a:avLst/>
              </a:prstGeom>
              <a:blipFill>
                <a:blip r:embed="rId3"/>
                <a:stretch>
                  <a:fillRect l="-840" t="-1064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29978" y="4489233"/>
                <a:ext cx="58389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(−5)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(−5)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23</m:t>
                    </m:r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−15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𝑒𝑞𝑢𝑎𝑙𝑠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978" y="4489233"/>
                <a:ext cx="583890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09" t="-100000" r="-731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9880" y="3773455"/>
                <a:ext cx="720812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eriod" startAt="2"/>
                </a:pPr>
                <a:r>
                  <a:rPr lang="en-US" sz="2400" dirty="0"/>
                  <a:t>Explain how you know that: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     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="0" i="0" dirty="0" smtClean="0"/>
                      <m:t>  </m:t>
                    </m:r>
                    <m:r>
                      <m:rPr>
                        <m:nor/>
                      </m:rPr>
                      <a:rPr lang="en-GB" sz="2400" b="0" i="0" dirty="0" smtClean="0"/>
                      <m:t>is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a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factor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of</m:t>
                    </m:r>
                    <m:r>
                      <m:rPr>
                        <m:nor/>
                      </m:rPr>
                      <a:rPr lang="en-GB" sz="2400" b="0" i="0" dirty="0" smtClean="0"/>
                      <m:t> 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23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−15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/>
                  <a:t> 0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880" y="3773455"/>
                <a:ext cx="7208127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184" t="-5147" r="-338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9881" y="4989654"/>
                <a:ext cx="451423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US" sz="2400" dirty="0"/>
                  <a:t>Find all the roots of:</a:t>
                </a: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0				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881" y="4989654"/>
                <a:ext cx="4514232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892" t="-8673" b="-20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68884" y="2674069"/>
                <a:ext cx="1996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4, 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1,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884" y="2674069"/>
                <a:ext cx="1996765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9333" r="-397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54318" y="3207332"/>
                <a:ext cx="2395912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−4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4318" y="3207332"/>
                <a:ext cx="2395912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74160" y="2697252"/>
                <a:ext cx="21276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160" y="2697252"/>
                <a:ext cx="2127641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695828" y="3422707"/>
                <a:ext cx="20072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828" y="3422707"/>
                <a:ext cx="2007216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974160" y="529276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1,   0.59,   3.41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345300" y="6361501"/>
                <a:ext cx="31704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40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1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1400" dirty="0">
                          <a:solidFill>
                            <a:srgbClr val="FF0000"/>
                          </a:solidFill>
                        </a:rPr>
                        <m:t> 1)</m:t>
                      </m:r>
                      <m:r>
                        <m:rPr>
                          <m:nor/>
                        </m:rPr>
                        <a:rPr lang="en-GB" sz="1400" dirty="0">
                          <a:solidFill>
                            <a:srgbClr val="FF0000"/>
                          </a:solidFill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+2)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300" y="6361501"/>
                <a:ext cx="3170456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45300" y="5789933"/>
                <a:ext cx="2259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d>
                          <m:dPr>
                            <m:ctrlP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(1)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−2=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0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300" y="5789933"/>
                <a:ext cx="2259978" cy="307777"/>
              </a:xfrm>
              <a:prstGeom prst="rect">
                <a:avLst/>
              </a:prstGeom>
              <a:blipFill rotWithShape="1">
                <a:blip r:embed="rId12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05851" y="5772303"/>
                <a:ext cx="22459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𝐻𝑒𝑛𝑐𝑒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1400" dirty="0">
                        <a:solidFill>
                          <a:srgbClr val="FF0000"/>
                        </a:solidFill>
                      </a:rPr>
                      <m:t>(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m:rPr>
                        <m:nor/>
                      </m:rPr>
                      <a:rPr lang="en-US" sz="1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1400" dirty="0">
                        <a:solidFill>
                          <a:srgbClr val="FF0000"/>
                        </a:solidFill>
                      </a:rPr>
                      <m:t> 1)</m:t>
                    </m:r>
                    <m:r>
                      <m:rPr>
                        <m:nor/>
                      </m:rPr>
                      <a:rPr lang="en-GB" sz="1400" dirty="0">
                        <a:solidFill>
                          <a:srgbClr val="FF0000"/>
                        </a:solidFill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is a factor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851" y="5772303"/>
                <a:ext cx="2245999" cy="307777"/>
              </a:xfrm>
              <a:prstGeom prst="rect">
                <a:avLst/>
              </a:prstGeom>
              <a:blipFill rotWithShape="1">
                <a:blip r:embed="rId13"/>
                <a:stretch>
                  <a:fillRect t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45300" y="6053725"/>
                <a:ext cx="21426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400" dirty="0" smtClean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en-US" sz="1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1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1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140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GB" sz="1400" dirty="0">
                          <a:solidFill>
                            <a:srgbClr val="FF0000"/>
                          </a:solidFill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 (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𝑏𝑥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300" y="6053725"/>
                <a:ext cx="2142638" cy="307777"/>
              </a:xfrm>
              <a:prstGeom prst="rect">
                <a:avLst/>
              </a:prstGeom>
              <a:blipFill rotWithShape="1"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05851" y="6053056"/>
                <a:ext cx="15329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𝑏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4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851" y="6053056"/>
                <a:ext cx="1532962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805851" y="6360833"/>
            <a:ext cx="2492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Now use quadratic formula</a:t>
            </a:r>
            <a:r>
              <a:rPr lang="is-IS" sz="1400" dirty="0">
                <a:solidFill>
                  <a:srgbClr val="FF0000"/>
                </a:solidFill>
              </a:rPr>
              <a:t>…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07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7" grpId="0"/>
      <p:bldP spid="18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952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5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39089" y="835802"/>
                <a:ext cx="9949599" cy="2169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In the previous examples we have see cubic equations with 3 real roots.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This is not always the case.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Cubic equations can in fact have 1, 2 or 3 roots.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root is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-value when the graph crosses the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-axis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(i.e. when the value of the cubic is zero).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089" y="835802"/>
                <a:ext cx="9949599" cy="2169825"/>
              </a:xfrm>
              <a:prstGeom prst="rect">
                <a:avLst/>
              </a:prstGeom>
              <a:blipFill rotWithShape="1">
                <a:blip r:embed="rId3"/>
                <a:stretch>
                  <a:fillRect l="-980" t="-1966" r="-429" b="-56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Cubic Equation: Number of Roots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75720" y="6040164"/>
                <a:ext cx="1183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root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6040164"/>
                <a:ext cx="1183882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98056" y="6076278"/>
                <a:ext cx="1124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roots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056" y="6076278"/>
                <a:ext cx="1124027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87" t="-9333" r="-8696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675687" y="6040163"/>
                <a:ext cx="1124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roots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687" y="6040163"/>
                <a:ext cx="112402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081" t="-9211" r="-8108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3247926"/>
            <a:ext cx="7480300" cy="2552700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749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639616" y="836712"/>
                <a:ext cx="9721081" cy="5570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Note also that when the coefficient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of the term is negative, then the </a:t>
                </a:r>
                <a:br>
                  <a:rPr lang="en-GB" sz="2400" dirty="0"/>
                </a:br>
                <a:r>
                  <a:rPr lang="en-GB" sz="2400" dirty="0"/>
                  <a:t>graph will look like: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find the three roots by considering a numerical or graphical approach.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example, to 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2000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−1500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endParaRPr lang="en-GB" sz="2400" dirty="0"/>
              </a:p>
              <a:p>
                <a:pPr marL="0" indent="0" eaLnBrk="1" hangingPunct="1">
                  <a:spcAft>
                    <a:spcPts val="12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it is helpful to work out a few values of the function first.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could call this function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400" dirty="0"/>
                  <a:t>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 			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GB" sz="2400" b="0" i="1" smtClean="0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100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2000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−1500</m:t>
                    </m:r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 table of values is shown on the next slide.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9616" y="836712"/>
                <a:ext cx="9721081" cy="5570756"/>
              </a:xfrm>
              <a:prstGeom prst="rect">
                <a:avLst/>
              </a:prstGeom>
              <a:blipFill rotWithShape="1">
                <a:blip r:embed="rId3"/>
                <a:stretch>
                  <a:fillRect l="-940" b="-16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196752"/>
            <a:ext cx="2298700" cy="203200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Cubic Equation: Number of Roots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057015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2831" y="980728"/>
                <a:ext cx="9721081" cy="54168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arrows show where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changes from positive to negative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or vice versa.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Hence the zeros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must occur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between 0 and 10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between 20 and 30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	between 70 and 80.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Trial and improvement (or graphs in the correct regions)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give the answers 0.78, 26.40 and 72.82 (working to 2 </a:t>
                </a:r>
                <a:r>
                  <a:rPr lang="en-GB" sz="2400" dirty="0" err="1"/>
                  <a:t>d.p.</a:t>
                </a:r>
                <a:r>
                  <a:rPr lang="en-GB" sz="2400" dirty="0"/>
                  <a:t>).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2831" y="980728"/>
                <a:ext cx="9721081" cy="5416868"/>
              </a:xfrm>
              <a:prstGeom prst="rect">
                <a:avLst/>
              </a:prstGeom>
              <a:blipFill rotWithShape="1">
                <a:blip r:embed="rId3"/>
                <a:stretch>
                  <a:fillRect l="-1003" t="-7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980728"/>
            <a:ext cx="2870200" cy="349250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Cubic Equation: Number of Roots</a:t>
            </a:r>
            <a:endParaRPr lang="en-US" altLang="en-US" sz="2800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0E10283A-787E-0548-B68A-A06D354223DD}"/>
              </a:ext>
            </a:extLst>
          </p:cNvPr>
          <p:cNvCxnSpPr>
            <a:cxnSpLocks/>
          </p:cNvCxnSpPr>
          <p:nvPr/>
        </p:nvCxnSpPr>
        <p:spPr bwMode="auto">
          <a:xfrm flipH="1">
            <a:off x="10920536" y="4005064"/>
            <a:ext cx="504056" cy="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5828A82-2645-1442-8689-41F566E75F61}"/>
              </a:ext>
            </a:extLst>
          </p:cNvPr>
          <p:cNvSpPr txBox="1"/>
          <p:nvPr/>
        </p:nvSpPr>
        <p:spPr>
          <a:xfrm>
            <a:off x="10904654" y="3489107"/>
            <a:ext cx="5199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8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1744" y="652873"/>
            <a:ext cx="7596225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79576" y="1483870"/>
                <a:ext cx="35330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GB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1483870"/>
                <a:ext cx="353308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75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94895" y="1929778"/>
                <a:ext cx="82256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/>
                      <m:t>Explain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how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you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can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tell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that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th</m:t>
                    </m:r>
                    <m:r>
                      <m:rPr>
                        <m:nor/>
                      </m:rPr>
                      <a:rPr lang="en-GB" sz="2400" b="0" i="0" dirty="0" smtClean="0"/>
                      <m:t>is</m:t>
                    </m:r>
                    <m:r>
                      <m:rPr>
                        <m:nor/>
                      </m:rPr>
                      <a:rPr lang="en-US" sz="2400" dirty="0" smtClean="0"/>
                      <m:t> </m:t>
                    </m:r>
                    <m:r>
                      <m:rPr>
                        <m:nor/>
                      </m:rPr>
                      <a:rPr lang="en-US" sz="2400" dirty="0" smtClean="0"/>
                      <m:t>function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</m:oMath>
                </a14:m>
                <a:r>
                  <a:rPr lang="en-US" sz="2400" dirty="0"/>
                  <a:t>has a zero between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=−3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=−2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895" y="1929778"/>
                <a:ext cx="822564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96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79576" y="3424100"/>
                <a:ext cx="89965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eriod" startAt="2"/>
                </a:pPr>
                <a:r>
                  <a:rPr lang="en-GB" sz="2400" dirty="0"/>
                  <a:t>How many real roots does the equation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0  have when  </a:t>
                </a: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GB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−1</m:t>
                    </m:r>
                  </m:oMath>
                </a14:m>
                <a:r>
                  <a:rPr lang="en-GB" sz="2400" dirty="0"/>
                  <a:t>  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3424100"/>
                <a:ext cx="8996565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949" t="-5147" r="-1016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79575" y="4803464"/>
                <a:ext cx="809623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 startAt="3"/>
                </a:pPr>
                <a:r>
                  <a:rPr lang="en-GB" sz="2400" dirty="0"/>
                  <a:t>How many real roots do each of these </a:t>
                </a:r>
                <a:r>
                  <a:rPr lang="en-GB" sz="2400" dirty="0" err="1"/>
                  <a:t>cubics</a:t>
                </a:r>
                <a:r>
                  <a:rPr lang="en-GB" sz="2400" dirty="0"/>
                  <a:t> have:</a:t>
                </a:r>
                <a:endParaRPr lang="en-US" sz="2400" dirty="0"/>
              </a:p>
              <a:p>
                <a:r>
                  <a:rPr lang="en-US" sz="2400" dirty="0"/>
                  <a:t>	a)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charset="0"/>
                        <a:cs typeface="Cambria Math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2=0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	b)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charset="0"/>
                        <a:cs typeface="Cambria Math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−2=0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5" y="4803464"/>
                <a:ext cx="8096237" cy="1938992"/>
              </a:xfrm>
              <a:prstGeom prst="rect">
                <a:avLst/>
              </a:prstGeom>
              <a:blipFill rotWithShape="1">
                <a:blip r:embed="rId6"/>
                <a:stretch>
                  <a:fillRect l="-1054" t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20292" y="5810138"/>
                <a:ext cx="5168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real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root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,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−2)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has no real roots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292" y="5810138"/>
                <a:ext cx="5168310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354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520292" y="5157192"/>
                <a:ext cx="43582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real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roots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292" y="5157192"/>
                <a:ext cx="435826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2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31168" y="2291811"/>
                <a:ext cx="57800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𝑓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changes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from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: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negative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 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10) </m:t>
                      </m:r>
                    </m:oMath>
                  </m:oMathPara>
                </a14:m>
                <a:endParaRPr lang="en-GB" sz="2400" b="0" i="0" dirty="0">
                  <a:solidFill>
                    <a:srgbClr val="FF0000"/>
                  </a:solidFill>
                  <a:latin typeface="Cambria Math" charset="0"/>
                </a:endParaRPr>
              </a:p>
              <a:p>
                <a:r>
                  <a:rPr lang="en-GB" sz="2400" b="0" dirty="0">
                    <a:solidFill>
                      <a:srgbClr val="FF0000"/>
                    </a:solidFill>
                  </a:rPr>
                  <a:t>				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to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: 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positive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(3)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168" y="2291811"/>
                <a:ext cx="5780029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949" b="-102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678908" y="2841315"/>
            <a:ext cx="7721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	Find this value to 3 significant figures.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727855" y="6179470"/>
                <a:ext cx="1640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7855" y="6179470"/>
                <a:ext cx="1640517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90256" y="4209517"/>
                <a:ext cx="16426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256" y="4209517"/>
                <a:ext cx="1642652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955203" y="3099830"/>
                <a:ext cx="16441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2.34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5203" y="3099830"/>
                <a:ext cx="1644104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0292" y="5425204"/>
                <a:ext cx="1696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, 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0292" y="5425204"/>
                <a:ext cx="1696080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74614" y="4209140"/>
                <a:ext cx="48289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One real root, as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614" y="4209140"/>
                <a:ext cx="4828951" cy="461665"/>
              </a:xfrm>
              <a:prstGeom prst="rect">
                <a:avLst/>
              </a:prstGeom>
              <a:blipFill rotWithShape="0">
                <a:blip r:embed="rId14"/>
                <a:stretch>
                  <a:fillRect l="-2020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715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9" grpId="0"/>
      <p:bldP spid="10" grpId="0"/>
      <p:bldP spid="11" grpId="0"/>
      <p:bldP spid="14" grpId="0"/>
      <p:bldP spid="15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258" y="1030131"/>
            <a:ext cx="607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5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7061" y="1295256"/>
                <a:ext cx="9721081" cy="41549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have considered factorising </a:t>
                </a:r>
                <a:r>
                  <a:rPr lang="en-GB" sz="2400" b="1" i="1" dirty="0"/>
                  <a:t>quadratics</a:t>
                </a:r>
                <a:r>
                  <a:rPr lang="en-GB" sz="2400" dirty="0"/>
                  <a:t> such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33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+35=</m:t>
                      </m:r>
                      <m:r>
                        <m:rPr>
                          <m:nor/>
                        </m:rPr>
                        <a:rPr lang="en-GB" sz="24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b="0" dirty="0"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b="0" dirty="0"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And we have have considered factorising </a:t>
                </a:r>
                <a:r>
                  <a:rPr lang="en-GB" sz="2400" b="1" i="1" dirty="0" err="1"/>
                  <a:t>cubics</a:t>
                </a:r>
                <a:r>
                  <a:rPr lang="en-GB" sz="2400" dirty="0"/>
                  <a:t> such as :</a:t>
                </a: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33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+35=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Now we also want to consider factorising </a:t>
                </a:r>
                <a:r>
                  <a:rPr lang="en-GB" sz="2400" b="1" i="1" dirty="0"/>
                  <a:t>higher order polynomials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such as:</a:t>
                </a: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33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+35=0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latin typeface="Cambria Math" charset="0"/>
                    <a:ea typeface="Cambria Math" charset="0"/>
                    <a:cs typeface="Cambria Math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7061" y="1295256"/>
                <a:ext cx="9721081" cy="4154984"/>
              </a:xfrm>
              <a:prstGeom prst="rect">
                <a:avLst/>
              </a:prstGeom>
              <a:blipFill rotWithShape="0">
                <a:blip r:embed="rId3"/>
                <a:stretch>
                  <a:fillRect l="-1004" t="-10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 Theorem</a:t>
            </a:r>
            <a:endParaRPr lang="en-US" alt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497061" y="5301208"/>
            <a:ext cx="8929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For this, we use the </a:t>
            </a:r>
            <a:r>
              <a:rPr lang="en-US" sz="2400" b="1" dirty="0"/>
              <a:t>Factor Theorem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0684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5600" y="1031051"/>
                <a:ext cx="9721081" cy="48936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When solving cubic equations, the ‘spotting’ of a linear root led immediately to finding a factor.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example, </a:t>
                </a:r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/>
                  <a:t> gives a zero value for the cubic:</a:t>
                </a:r>
                <a:endParaRPr lang="is-I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GB" sz="2400" b="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</m:t>
                    </m:r>
                  </m:oMath>
                </a14:m>
                <a:r>
                  <a:rPr lang="en-GB" sz="2400" dirty="0"/>
                  <a:t> must be a factor.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Leading us to: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𝑞𝑢𝑎𝑑𝑟𝑎𝑡𝑖𝑐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then solve the quadratic to find any remaining roots.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	  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latin typeface="Cambria Math" charset="0"/>
                    <a:ea typeface="Cambria Math" charset="0"/>
                    <a:cs typeface="Cambria Math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1031051"/>
                <a:ext cx="9721081" cy="4893647"/>
              </a:xfrm>
              <a:prstGeom prst="rect">
                <a:avLst/>
              </a:prstGeom>
              <a:blipFill rotWithShape="0">
                <a:blip r:embed="rId3"/>
                <a:stretch>
                  <a:fillRect l="-940" t="-8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57928" y="4805203"/>
                <a:ext cx="1183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𝑤𝑜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𝑟𝑜𝑜𝑡𝑠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928" y="4805203"/>
                <a:ext cx="118388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3711" t="-100000" r="-13918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196287" y="4817021"/>
                <a:ext cx="9281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287" y="4817021"/>
                <a:ext cx="928139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9211" r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495600" y="5289951"/>
            <a:ext cx="8929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can now apply the same technique to polynomials of any order. This is the </a:t>
            </a:r>
            <a:r>
              <a:rPr lang="en-US" sz="2400" b="1" dirty="0"/>
              <a:t>Factor Theorem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323210" y="4804609"/>
                <a:ext cx="9270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210" y="4804609"/>
                <a:ext cx="927049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 Theorem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186198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79361" y="812352"/>
                <a:ext cx="9721081" cy="6370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example: Find a factor of the quartic: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7</m:t>
                      </m:r>
                    </m:oMath>
                  </m:oMathPara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Using trial and improvement we can ‘spot’ a root.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Try simple values first, for example: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0, 1,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2,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2…</m:t>
                    </m:r>
                  </m:oMath>
                </a14:m>
                <a:r>
                  <a:rPr lang="en-US" sz="2400" dirty="0"/>
                  <a:t> </a:t>
                </a: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2400" b="0" i="1" smtClean="0"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−7</m:t>
                      </m:r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</m:t>
                      </m:r>
                    </m:oMath>
                  </m:oMathPara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</m:t>
                    </m:r>
                  </m:oMath>
                </a14:m>
                <a:r>
                  <a:rPr lang="en-GB" sz="2400" dirty="0"/>
                  <a:t> must be a factor.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Leading us to: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𝑐𝑢𝑏𝑖𝑐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d>
                      <m:d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</m:oMath>
                </a14:m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𝑐𝑥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𝑐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0070C0"/>
                    </a:solidFill>
                    <a:ea typeface="Cambria Math" charset="0"/>
                    <a:cs typeface="Cambria Math" charset="0"/>
                  </a:rPr>
                  <a:t>												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 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 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											</a:t>
                </a: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   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e>
                    </m:d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× </m:t>
                    </m:r>
                    <m:r>
                      <m:rPr>
                        <m:nor/>
                      </m:rPr>
                      <a:rPr lang="en-US" sz="2400" dirty="0"/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+7</m:t>
                    </m:r>
                    <m:r>
                      <m:rPr>
                        <m:nor/>
                      </m:rPr>
                      <a:rPr lang="en-US" sz="2400" dirty="0"/>
                      <m:t>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	  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r>
                  <a:rPr lang="en-GB" sz="2400" dirty="0">
                    <a:latin typeface="Cambria Math" charset="0"/>
                    <a:ea typeface="Cambria Math" charset="0"/>
                    <a:cs typeface="Cambria Math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9361" y="812352"/>
                <a:ext cx="9721081" cy="6370975"/>
              </a:xfrm>
              <a:prstGeom prst="rect">
                <a:avLst/>
              </a:prstGeom>
              <a:blipFill rotWithShape="0">
                <a:blip r:embed="rId3"/>
                <a:stretch>
                  <a:fillRect l="-940" t="-6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58531" y="4182505"/>
                <a:ext cx="3968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We can easily ‘see’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, and substitute in</a:t>
                </a:r>
                <a:r>
                  <a:rPr lang="is-IS" sz="1400" dirty="0">
                    <a:solidFill>
                      <a:srgbClr val="FF0000"/>
                    </a:solidFill>
                  </a:rPr>
                  <a:t>…</a:t>
                </a:r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531" y="4182505"/>
                <a:ext cx="3968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61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58531" y="4700521"/>
                <a:ext cx="30268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We can now expand, to find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531" y="4700521"/>
                <a:ext cx="3026854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605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>
            <a:off x="7032104" y="4869160"/>
            <a:ext cx="402339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839886" y="5016672"/>
                <a:ext cx="1492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Therefore,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886" y="5016672"/>
                <a:ext cx="149207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224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6384032" y="4740088"/>
            <a:ext cx="1512168" cy="38339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554857" y="4474721"/>
                <a:ext cx="176228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</m:oMath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857" y="4474721"/>
                <a:ext cx="1762286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034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 bwMode="auto">
          <a:xfrm flipH="1">
            <a:off x="9689769" y="4776725"/>
            <a:ext cx="1248631" cy="2187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02511" y="5216679"/>
                <a:ext cx="35550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−7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511" y="5216679"/>
                <a:ext cx="3555076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5844746" y="788361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915007" y="5228603"/>
            <a:ext cx="402339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855640" y="4445699"/>
                <a:ext cx="6622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𝑎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</m:oMath>
                  </m:oMathPara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4445699"/>
                <a:ext cx="662296" cy="3077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849965" y="4448929"/>
                <a:ext cx="6684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7</m:t>
                      </m:r>
                    </m:oMath>
                  </m:oMathPara>
                </a14:m>
                <a:endParaRPr lang="en-GB" sz="1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965" y="4448929"/>
                <a:ext cx="668453" cy="30777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 bwMode="auto">
          <a:xfrm>
            <a:off x="7470726" y="3637766"/>
            <a:ext cx="1320394" cy="335607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Arc 27"/>
          <p:cNvSpPr/>
          <p:nvPr/>
        </p:nvSpPr>
        <p:spPr bwMode="auto">
          <a:xfrm>
            <a:off x="7896200" y="3625850"/>
            <a:ext cx="3279769" cy="335606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 Theorem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660161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2" grpId="0"/>
      <p:bldP spid="22" grpId="0"/>
      <p:bldP spid="24" grpId="0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1744" y="732110"/>
            <a:ext cx="7596225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292" y="0"/>
            <a:ext cx="100117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72203" y="1631669"/>
                <a:ext cx="9497105" cy="835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Show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that</m:t>
                    </m:r>
                    <m:r>
                      <m:rPr>
                        <m:nor/>
                      </m:rPr>
                      <a:rPr lang="en-GB" sz="2400" b="0" i="0" dirty="0" smtClean="0"/>
                      <m:t> (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+1) </m:t>
                    </m:r>
                  </m:oMath>
                </a14:m>
                <a:r>
                  <a:rPr lang="en-US" sz="2400" dirty="0"/>
                  <a:t>is a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</m:t>
                    </m:r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203" y="1631669"/>
                <a:ext cx="9497105" cy="835165"/>
              </a:xfrm>
              <a:prstGeom prst="rect">
                <a:avLst/>
              </a:prstGeom>
              <a:blipFill rotWithShape="0">
                <a:blip r:embed="rId3"/>
                <a:stretch>
                  <a:fillRect l="-899" t="-56204" b="-29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4050" y="3754165"/>
                <a:ext cx="7372531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GB" sz="2400" dirty="0"/>
                  <a:t>Find a linear factor for each of these polynomials:</a:t>
                </a: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     a)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+7</m:t>
                    </m:r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     b)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</m:oMath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indent="-457200">
                  <a:buFont typeface="+mj-lt"/>
                  <a:buAutoNum type="alphaLcParenR"/>
                </a:pPr>
                <a:endParaRPr lang="en-GB" sz="2400" dirty="0"/>
              </a:p>
              <a:p>
                <a:pPr marL="457200" indent="-457200">
                  <a:buFont typeface="+mj-lt"/>
                  <a:buAutoNum type="alphaLcParenR"/>
                </a:pP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050" y="3754165"/>
                <a:ext cx="7372531" cy="1938992"/>
              </a:xfrm>
              <a:prstGeom prst="rect">
                <a:avLst/>
              </a:prstGeom>
              <a:blipFill>
                <a:blip r:embed="rId4"/>
                <a:stretch>
                  <a:fillRect l="-1207" t="-2614" r="-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12041" y="5681156"/>
                <a:ext cx="4871245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f>
                          <m:fPr>
                            <m:ctrlPr>
                              <a:rPr lang="bg-BG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f>
                          <m:fPr>
                            <m:ctrlPr>
                              <a:rPr lang="bg-BG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bg-BG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041" y="5681156"/>
                <a:ext cx="4871245" cy="61651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42527" y="2064957"/>
                <a:ext cx="68407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(−1)</m:t>
                          </m:r>
                        </m:e>
                        <m:sup>
                          <m: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(−1)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527" y="2064957"/>
                <a:ext cx="6840759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49533" y="2618954"/>
                <a:ext cx="9233753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Show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m:rPr>
                        <m:nor/>
                      </m:rPr>
                      <a:rPr lang="en-GB" sz="2400" dirty="0" smtClean="0"/>
                      <m:t>that</m:t>
                    </m:r>
                    <m:r>
                      <m:rPr>
                        <m:nor/>
                      </m:rPr>
                      <a:rPr lang="en-GB" sz="2400" dirty="0" smtClean="0"/>
                      <m:t> 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sz="2400" dirty="0"/>
                  <a:t>is a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10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−9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+56</m:t>
                    </m:r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9533" y="2618954"/>
                <a:ext cx="9233753" cy="465833"/>
              </a:xfrm>
              <a:prstGeom prst="rect">
                <a:avLst/>
              </a:prstGeom>
              <a:blipFill rotWithShape="0">
                <a:blip r:embed="rId7"/>
                <a:stretch>
                  <a:fillRect l="-858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68530" y="4123899"/>
                <a:ext cx="16426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−1)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530" y="4123899"/>
                <a:ext cx="1642652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655502" y="2996761"/>
                <a:ext cx="573246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−9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(8)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9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(8)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(8)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+56=0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502" y="2996761"/>
                <a:ext cx="5732467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15102" y="4522207"/>
                <a:ext cx="1696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5102" y="4522207"/>
                <a:ext cx="1696080" cy="461665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584050" y="5282848"/>
                <a:ext cx="793185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4"/>
                </a:pPr>
                <a:r>
                  <a:rPr lang="en-GB" sz="2400" dirty="0">
                    <a:solidFill>
                      <a:schemeClr val="tx1"/>
                    </a:solidFill>
                  </a:rPr>
                  <a:t>Show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</m:e>
                    </m:d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is a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11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050" y="5282848"/>
                <a:ext cx="7931851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1076" t="-56618" r="-77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43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10" grpId="0"/>
      <p:bldP spid="11" grpId="0"/>
      <p:bldP spid="15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279" y="1007566"/>
            <a:ext cx="57154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44891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40563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486555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0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78832" y="1184222"/>
                <a:ext cx="9721081" cy="31239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have seen previously that once we have spotted a linear factor,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try and work out the ‘missing’ expression by inspection.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can then solve the quadratic to find any remaining roots.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								  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−1)×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−2)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latin typeface="Cambria Math" charset="0"/>
                    <a:ea typeface="Cambria Math" charset="0"/>
                    <a:cs typeface="Cambria Math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8832" y="1184222"/>
                <a:ext cx="9721081" cy="3123932"/>
              </a:xfrm>
              <a:prstGeom prst="rect">
                <a:avLst/>
              </a:prstGeom>
              <a:blipFill rotWithShape="1">
                <a:blip r:embed="rId3"/>
                <a:stretch>
                  <a:fillRect l="-1004" t="-13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Factors of Higher Order Polynomials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39454" y="3819361"/>
                <a:ext cx="1183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𝑤𝑜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𝑟𝑜𝑜𝑡𝑠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454" y="3819361"/>
                <a:ext cx="118388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4227" t="-102667" r="-13918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77537" y="3791503"/>
                <a:ext cx="9281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7537" y="3791503"/>
                <a:ext cx="928139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9211" r="-915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478832" y="4333140"/>
            <a:ext cx="8929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Another method is </a:t>
            </a:r>
            <a:r>
              <a:rPr lang="en-US" sz="2400" b="1" i="1" dirty="0"/>
              <a:t>long division of polynomials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Once we have a linear factor, we use this to divide throughout the original polynomial to find what is ‘left’.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0305676" y="3791503"/>
                <a:ext cx="9270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676" y="3791503"/>
                <a:ext cx="927049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945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495600" y="720020"/>
                <a:ext cx="9721081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	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+8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𝑐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𝑢𝑏𝑖𝑐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)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So we divide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+8</m:t>
                    </m:r>
                  </m:oMath>
                </a14:m>
                <a:r>
                  <a:rPr lang="en-US" sz="2400" dirty="0"/>
                  <a:t>   by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5600" y="720020"/>
                <a:ext cx="9721081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940" b="-66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231904" y="2996952"/>
                <a:ext cx="45365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+8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04" y="2996952"/>
                <a:ext cx="4536504" cy="83099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191268" y="5216132"/>
                <a:ext cx="59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268" y="5216132"/>
                <a:ext cx="592535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/>
          <p:cNvCxnSpPr>
            <a:stCxn id="18" idx="1"/>
          </p:cNvCxnSpPr>
          <p:nvPr/>
        </p:nvCxnSpPr>
        <p:spPr bwMode="auto">
          <a:xfrm>
            <a:off x="5231904" y="3412451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95600" y="4165889"/>
                <a:ext cx="7459093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division is carried out in a very similar fashion to </a:t>
                </a:r>
              </a:p>
              <a:p>
                <a:r>
                  <a:rPr lang="en-US" sz="2400" dirty="0"/>
                  <a:t>regular long division: 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+8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4165889"/>
                <a:ext cx="7459093" cy="2308324"/>
              </a:xfrm>
              <a:prstGeom prst="rect">
                <a:avLst/>
              </a:prstGeom>
              <a:blipFill rotWithShape="0">
                <a:blip r:embed="rId6"/>
                <a:stretch>
                  <a:fillRect l="-1225" t="-1847" r="-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5125179" y="5661248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Arc 10"/>
          <p:cNvSpPr/>
          <p:nvPr/>
        </p:nvSpPr>
        <p:spPr bwMode="auto">
          <a:xfrm rot="1716009">
            <a:off x="4676771" y="5590233"/>
            <a:ext cx="481484" cy="692375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51222" y="5661248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222" y="5661248"/>
                <a:ext cx="978409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322886" y="5078731"/>
                <a:ext cx="31646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First, we see how many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.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886" y="5078731"/>
                <a:ext cx="3164649" cy="523220"/>
              </a:xfrm>
              <a:prstGeom prst="rect">
                <a:avLst/>
              </a:prstGeom>
              <a:blipFill rotWithShape="0">
                <a:blip r:embed="rId8"/>
                <a:stretch>
                  <a:fillRect l="-578"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60451" y="5661247"/>
                <a:ext cx="442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451" y="5661247"/>
                <a:ext cx="442429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urved Connector 16"/>
          <p:cNvCxnSpPr>
            <a:stCxn id="14" idx="0"/>
          </p:cNvCxnSpPr>
          <p:nvPr/>
        </p:nvCxnSpPr>
        <p:spPr bwMode="auto">
          <a:xfrm rot="16200000" flipH="1">
            <a:off x="4753376" y="5189536"/>
            <a:ext cx="69511" cy="1012933"/>
          </a:xfrm>
          <a:prstGeom prst="curvedConnector4">
            <a:avLst>
              <a:gd name="adj1" fmla="val -328869"/>
              <a:gd name="adj2" fmla="val 60919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16080" y="4831138"/>
                <a:ext cx="273331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+2)</m:t>
                    </m:r>
                  </m:oMath>
                </a14:m>
                <a:endParaRPr lang="en-GB" sz="1400" b="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80" y="4831138"/>
                <a:ext cx="2733312" cy="523220"/>
              </a:xfrm>
              <a:prstGeom prst="rect">
                <a:avLst/>
              </a:prstGeom>
              <a:blipFill rotWithShape="0">
                <a:blip r:embed="rId10"/>
                <a:stretch>
                  <a:fillRect l="-668" t="-235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16440" y="5936420"/>
                <a:ext cx="1451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440" y="5936420"/>
                <a:ext cx="1451423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61054" y="5667122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054" y="5667122"/>
                <a:ext cx="978409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20" idx="3"/>
          </p:cNvCxnSpPr>
          <p:nvPr/>
        </p:nvCxnSpPr>
        <p:spPr bwMode="auto">
          <a:xfrm flipH="1">
            <a:off x="6384036" y="5092748"/>
            <a:ext cx="3165356" cy="1182194"/>
          </a:xfrm>
          <a:prstGeom prst="curvedConnector3">
            <a:avLst>
              <a:gd name="adj1" fmla="val -7222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79" name="Straight Connector 15378"/>
          <p:cNvCxnSpPr/>
          <p:nvPr/>
        </p:nvCxnSpPr>
        <p:spPr bwMode="auto">
          <a:xfrm>
            <a:off x="5191268" y="6398085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80" name="TextBox 15379"/>
          <p:cNvSpPr txBox="1"/>
          <p:nvPr/>
        </p:nvSpPr>
        <p:spPr>
          <a:xfrm>
            <a:off x="8880965" y="6115796"/>
            <a:ext cx="343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0070C0"/>
                </a:solidFill>
              </a:rPr>
              <a:t>Then we subtract to see what remains</a:t>
            </a:r>
          </a:p>
        </p:txBody>
      </p:sp>
      <p:cxnSp>
        <p:nvCxnSpPr>
          <p:cNvPr id="15382" name="Straight Arrow Connector 15381"/>
          <p:cNvCxnSpPr/>
          <p:nvPr/>
        </p:nvCxnSpPr>
        <p:spPr bwMode="auto">
          <a:xfrm flipH="1">
            <a:off x="6225146" y="6381896"/>
            <a:ext cx="2650856" cy="23098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383" name="TextBox 15382"/>
          <p:cNvSpPr txBox="1"/>
          <p:nvPr/>
        </p:nvSpPr>
        <p:spPr>
          <a:xfrm>
            <a:off x="10571309" y="6497389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continued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Factors of Higher Order Polynomials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1599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12" grpId="0"/>
      <p:bldP spid="13" grpId="0"/>
      <p:bldP spid="14" grpId="0"/>
      <p:bldP spid="26" grpId="0"/>
      <p:bldP spid="15380" grpId="0"/>
      <p:bldP spid="153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33774" y="1101400"/>
                <a:ext cx="627889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+8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774" y="1101400"/>
                <a:ext cx="6278898" cy="15696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5487535" y="1743423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Arc 10"/>
          <p:cNvSpPr/>
          <p:nvPr/>
        </p:nvSpPr>
        <p:spPr bwMode="auto">
          <a:xfrm rot="1716009">
            <a:off x="5087998" y="1741140"/>
            <a:ext cx="481484" cy="692375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+7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13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10793" y="1303440"/>
                <a:ext cx="10590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793" y="1303440"/>
                <a:ext cx="1059008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832304" y="3264037"/>
                <a:ext cx="2172454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repeat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b="0" i="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b="0" i="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264037"/>
                <a:ext cx="2172454" cy="738664"/>
              </a:xfrm>
              <a:prstGeom prst="rect">
                <a:avLst/>
              </a:prstGeom>
              <a:blipFill rotWithShape="0">
                <a:blip r:embed="rId8"/>
                <a:stretch>
                  <a:fillRect l="-843" t="-33607" b="-15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62449" y="1829474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449" y="1829474"/>
                <a:ext cx="978409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20" idx="3"/>
          </p:cNvCxnSpPr>
          <p:nvPr/>
        </p:nvCxnSpPr>
        <p:spPr bwMode="auto">
          <a:xfrm flipH="1" flipV="1">
            <a:off x="6846213" y="1358431"/>
            <a:ext cx="4158545" cy="2274938"/>
          </a:xfrm>
          <a:prstGeom prst="curvedConnector3">
            <a:avLst>
              <a:gd name="adj1" fmla="val -26594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79" name="Straight Connector 15378"/>
          <p:cNvCxnSpPr/>
          <p:nvPr/>
        </p:nvCxnSpPr>
        <p:spPr bwMode="auto">
          <a:xfrm>
            <a:off x="5623312" y="275917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80" name="TextBox 15379"/>
          <p:cNvSpPr txBox="1"/>
          <p:nvPr/>
        </p:nvSpPr>
        <p:spPr>
          <a:xfrm>
            <a:off x="8717953" y="2404224"/>
            <a:ext cx="343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</p:txBody>
      </p:sp>
      <p:cxnSp>
        <p:nvCxnSpPr>
          <p:cNvPr id="15382" name="Straight Arrow Connector 15381"/>
          <p:cNvCxnSpPr/>
          <p:nvPr/>
        </p:nvCxnSpPr>
        <p:spPr bwMode="auto">
          <a:xfrm flipH="1">
            <a:off x="6957835" y="2595182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383" name="TextBox 15382"/>
          <p:cNvSpPr txBox="1"/>
          <p:nvPr/>
        </p:nvSpPr>
        <p:spPr>
          <a:xfrm>
            <a:off x="2495600" y="880651"/>
            <a:ext cx="13292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continued</a:t>
            </a:r>
            <a:r>
              <a:rPr lang="is-IS" dirty="0"/>
              <a:t>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07080" y="2811998"/>
                <a:ext cx="762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080" y="2811998"/>
                <a:ext cx="762453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H="1">
            <a:off x="7397865" y="3071693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3949951"/>
                <a:ext cx="283269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949951"/>
                <a:ext cx="2832699" cy="738664"/>
              </a:xfrm>
              <a:prstGeom prst="rect">
                <a:avLst/>
              </a:prstGeom>
              <a:blipFill rotWithShape="0">
                <a:blip r:embed="rId13"/>
                <a:stretch>
                  <a:fillRect l="-645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02050" y="3176652"/>
                <a:ext cx="16213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050" y="3176652"/>
                <a:ext cx="1621341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>
            <a:off x="6456802" y="3638317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553937" y="3682776"/>
                <a:ext cx="1857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937" y="3682776"/>
                <a:ext cx="1857514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40282" y="5162524"/>
                <a:ext cx="11177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+8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82" y="5162524"/>
                <a:ext cx="1117701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49570" y="3669573"/>
                <a:ext cx="9089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570" y="3669573"/>
                <a:ext cx="908903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199630" y="4136549"/>
                <a:ext cx="13013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4136549"/>
                <a:ext cx="1301318" cy="46166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07301" y="1293731"/>
                <a:ext cx="6936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301" y="1293731"/>
                <a:ext cx="693638" cy="461665"/>
              </a:xfrm>
              <a:prstGeom prst="rect">
                <a:avLst/>
              </a:prstGeom>
              <a:blipFill rotWithShape="0">
                <a:blip r:embed="rId19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 bwMode="auto">
          <a:xfrm>
            <a:off x="7218683" y="4598214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23391" y="4676759"/>
                <a:ext cx="6123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391" y="4676759"/>
                <a:ext cx="612347" cy="461665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438157" y="4685470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8157" y="4685470"/>
                <a:ext cx="736099" cy="461665"/>
              </a:xfrm>
              <a:prstGeom prst="rect">
                <a:avLst/>
              </a:prstGeom>
              <a:blipFill rotWithShape="0">
                <a:blip r:embed="rId21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693836" y="1312248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3836" y="1312248"/>
                <a:ext cx="736099" cy="461665"/>
              </a:xfrm>
              <a:prstGeom prst="rect">
                <a:avLst/>
              </a:prstGeom>
              <a:blipFill rotWithShape="0">
                <a:blip r:embed="rId22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 bwMode="auto">
          <a:xfrm>
            <a:off x="8040282" y="5631800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8040282" y="609329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8801795" y="562984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58793" y="5876777"/>
                <a:ext cx="49849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So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GB" sz="2400" b="0" dirty="0">
                    <a:ea typeface="Cambria Math" charset="0"/>
                    <a:cs typeface="Cambria Math" charset="0"/>
                  </a:rPr>
                  <a:t>   is a factor.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93" y="5876777"/>
                <a:ext cx="4984954" cy="461665"/>
              </a:xfrm>
              <a:prstGeom prst="rect">
                <a:avLst/>
              </a:prstGeom>
              <a:blipFill rotWithShape="0">
                <a:blip r:embed="rId23"/>
                <a:stretch>
                  <a:fillRect l="-1834" t="-9211" r="-110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458793" y="6364676"/>
                <a:ext cx="81497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and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+8=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+4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93" y="6364676"/>
                <a:ext cx="8149732" cy="461665"/>
              </a:xfrm>
              <a:prstGeom prst="rect">
                <a:avLst/>
              </a:prstGeom>
              <a:blipFill rotWithShape="1">
                <a:blip r:embed="rId24"/>
                <a:stretch>
                  <a:fillRect l="-11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2255827" y="3534380"/>
            <a:ext cx="32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  <a:p>
            <a:endParaRPr lang="en-US" sz="1400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5231905" y="3790342"/>
            <a:ext cx="1985783" cy="1592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84507" y="3968139"/>
                <a:ext cx="34471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+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6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07" y="3968139"/>
                <a:ext cx="3447162" cy="523220"/>
              </a:xfrm>
              <a:prstGeom prst="rect">
                <a:avLst/>
              </a:prstGeom>
              <a:blipFill rotWithShape="0">
                <a:blip r:embed="rId25"/>
                <a:stretch>
                  <a:fillRect l="-531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/>
          <p:nvPr/>
        </p:nvCxnSpPr>
        <p:spPr bwMode="auto">
          <a:xfrm flipV="1">
            <a:off x="5544764" y="4041776"/>
            <a:ext cx="2684800" cy="993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282547" y="4328979"/>
                <a:ext cx="2073068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547" y="4328979"/>
                <a:ext cx="2073068" cy="738664"/>
              </a:xfrm>
              <a:prstGeom prst="rect">
                <a:avLst/>
              </a:prstGeom>
              <a:blipFill rotWithShape="0">
                <a:blip r:embed="rId26"/>
                <a:stretch>
                  <a:fillRect l="-880" t="-34711" b="-16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78454" y="5093877"/>
                <a:ext cx="2646174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454" y="5093877"/>
                <a:ext cx="2646174" cy="738664"/>
              </a:xfrm>
              <a:prstGeom prst="rect">
                <a:avLst/>
              </a:prstGeom>
              <a:blipFill rotWithShape="0">
                <a:blip r:embed="rId27"/>
                <a:stretch>
                  <a:fillRect l="-691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9372679" y="4570766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8207876" y="4743188"/>
            <a:ext cx="1164803" cy="9806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</a:t>
                </a: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final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blipFill rotWithShape="0">
                <a:blip r:embed="rId28"/>
                <a:stretch>
                  <a:fillRect l="-813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 bwMode="auto">
          <a:xfrm flipH="1" flipV="1">
            <a:off x="8979889" y="5051987"/>
            <a:ext cx="467858" cy="1903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9499715" y="5680585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9328008" y="5648289"/>
            <a:ext cx="222765" cy="11058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97640" y="4646712"/>
                <a:ext cx="2085314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640" y="4646712"/>
                <a:ext cx="2085314" cy="738664"/>
              </a:xfrm>
              <a:prstGeom prst="rect">
                <a:avLst/>
              </a:prstGeom>
              <a:blipFill rotWithShape="0">
                <a:blip r:embed="rId29"/>
                <a:stretch>
                  <a:fillRect l="-877" t="-5785" b="-16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97639" y="5387199"/>
                <a:ext cx="172675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+2)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639" y="5387199"/>
                <a:ext cx="1726755" cy="738664"/>
              </a:xfrm>
              <a:prstGeom prst="rect">
                <a:avLst/>
              </a:prstGeom>
              <a:blipFill rotWithShape="0">
                <a:blip r:embed="rId30"/>
                <a:stretch>
                  <a:fillRect l="-1060" t="-5785" b="-15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10833015" y="5959085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</a:t>
            </a: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58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Factors of Higher Order Polynomials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0413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12" grpId="0"/>
      <p:bldP spid="13" grpId="0"/>
      <p:bldP spid="14" grpId="0"/>
      <p:bldP spid="26" grpId="0"/>
      <p:bldP spid="15380" grpId="0"/>
      <p:bldP spid="15383" grpId="0"/>
      <p:bldP spid="4" grpId="0"/>
      <p:bldP spid="5" grpId="0"/>
      <p:bldP spid="9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3" grpId="0"/>
      <p:bldP spid="34" grpId="0"/>
      <p:bldP spid="35" grpId="0"/>
      <p:bldP spid="37" grpId="0"/>
      <p:bldP spid="39" grpId="0"/>
      <p:bldP spid="40" grpId="0"/>
      <p:bldP spid="48" grpId="0"/>
      <p:bldP spid="50" grpId="0"/>
      <p:bldP spid="54" grpId="0"/>
      <p:bldP spid="57" grpId="0"/>
      <p:bldP spid="62" grpId="0"/>
      <p:bldP spid="66" grpId="0"/>
      <p:bldP spid="67" grpId="0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33774" y="1101400"/>
                <a:ext cx="644881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774" y="1101400"/>
                <a:ext cx="6448817" cy="15696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5487535" y="1743423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Arc 10"/>
          <p:cNvSpPr/>
          <p:nvPr/>
        </p:nvSpPr>
        <p:spPr bwMode="auto">
          <a:xfrm rot="1716009">
            <a:off x="5087998" y="1741140"/>
            <a:ext cx="481484" cy="692375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13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04505" y="1328179"/>
                <a:ext cx="991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505" y="1328179"/>
                <a:ext cx="99168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832304" y="3264037"/>
                <a:ext cx="230710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repeat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b="0" i="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b="0" i="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264037"/>
                <a:ext cx="2307106" cy="738664"/>
              </a:xfrm>
              <a:prstGeom prst="rect">
                <a:avLst/>
              </a:prstGeom>
              <a:blipFill rotWithShape="0">
                <a:blip r:embed="rId8"/>
                <a:stretch>
                  <a:fillRect l="-794" t="-33607" b="-15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−3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61578" y="1841581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578" y="1841581"/>
                <a:ext cx="978409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20" idx="3"/>
          </p:cNvCxnSpPr>
          <p:nvPr/>
        </p:nvCxnSpPr>
        <p:spPr bwMode="auto">
          <a:xfrm flipH="1" flipV="1">
            <a:off x="6846214" y="1358431"/>
            <a:ext cx="4293196" cy="2274938"/>
          </a:xfrm>
          <a:prstGeom prst="curvedConnector3">
            <a:avLst>
              <a:gd name="adj1" fmla="val -5325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79" name="Straight Connector 15378"/>
          <p:cNvCxnSpPr/>
          <p:nvPr/>
        </p:nvCxnSpPr>
        <p:spPr bwMode="auto">
          <a:xfrm>
            <a:off x="5623312" y="275917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80" name="TextBox 15379"/>
          <p:cNvSpPr txBox="1"/>
          <p:nvPr/>
        </p:nvSpPr>
        <p:spPr>
          <a:xfrm>
            <a:off x="8717953" y="2404224"/>
            <a:ext cx="343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</p:txBody>
      </p:sp>
      <p:cxnSp>
        <p:nvCxnSpPr>
          <p:cNvPr id="15382" name="Straight Arrow Connector 15381"/>
          <p:cNvCxnSpPr/>
          <p:nvPr/>
        </p:nvCxnSpPr>
        <p:spPr bwMode="auto">
          <a:xfrm flipH="1">
            <a:off x="6957835" y="2595182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83" name="TextBox 15382"/>
              <p:cNvSpPr txBox="1"/>
              <p:nvPr/>
            </p:nvSpPr>
            <p:spPr>
              <a:xfrm>
                <a:off x="3600345" y="646498"/>
                <a:ext cx="79158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</m:oMath>
                </a14:m>
                <a:r>
                  <a:rPr lang="en-US" sz="2400" dirty="0"/>
                  <a:t>    </a:t>
                </a:r>
                <a:r>
                  <a:rPr lang="en-GB" sz="2400" dirty="0"/>
                  <a:t>divided by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83" name="TextBox 153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345" y="646498"/>
                <a:ext cx="7915870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233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44456" y="2811033"/>
                <a:ext cx="991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456" y="2811033"/>
                <a:ext cx="991682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H="1">
            <a:off x="7397865" y="3071693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3949951"/>
                <a:ext cx="296735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949951"/>
                <a:ext cx="2967351" cy="738664"/>
              </a:xfrm>
              <a:prstGeom prst="rect">
                <a:avLst/>
              </a:prstGeom>
              <a:blipFill rotWithShape="0">
                <a:blip r:embed="rId14"/>
                <a:stretch>
                  <a:fillRect l="-616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51725" y="3188506"/>
                <a:ext cx="1850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−2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725" y="3188506"/>
                <a:ext cx="1850571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>
            <a:off x="6456802" y="3638317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53058" y="3668086"/>
                <a:ext cx="1857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−8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8" y="3668086"/>
                <a:ext cx="1857514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40282" y="5162524"/>
                <a:ext cx="11177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82" y="5162524"/>
                <a:ext cx="1117701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67579" y="3646017"/>
                <a:ext cx="1078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25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579" y="3646017"/>
                <a:ext cx="1078821" cy="461665"/>
              </a:xfrm>
              <a:prstGeom prst="rect">
                <a:avLst/>
              </a:prstGeom>
              <a:blipFill rotWithShape="0">
                <a:blip r:embed="rId18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879875" y="4110315"/>
                <a:ext cx="18703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−8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24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875" y="4110315"/>
                <a:ext cx="1870384" cy="46166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24085" y="1318436"/>
                <a:ext cx="6936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− 8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85" y="1318436"/>
                <a:ext cx="693638" cy="461665"/>
              </a:xfrm>
              <a:prstGeom prst="rect">
                <a:avLst/>
              </a:prstGeom>
              <a:blipFill rotWithShape="0">
                <a:blip r:embed="rId20"/>
                <a:stretch>
                  <a:fillRect t="-100000" r="-1491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 bwMode="auto">
          <a:xfrm>
            <a:off x="7218683" y="4598214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19851" y="4688211"/>
                <a:ext cx="442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851" y="4688211"/>
                <a:ext cx="442429" cy="46166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375879" y="4708471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879" y="4708471"/>
                <a:ext cx="736099" cy="461665"/>
              </a:xfrm>
              <a:prstGeom prst="rect">
                <a:avLst/>
              </a:prstGeom>
              <a:blipFill rotWithShape="0">
                <a:blip r:embed="rId22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561536" y="1322801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536" y="1322801"/>
                <a:ext cx="736099" cy="461665"/>
              </a:xfrm>
              <a:prstGeom prst="rect">
                <a:avLst/>
              </a:prstGeom>
              <a:blipFill rotWithShape="0">
                <a:blip r:embed="rId23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 bwMode="auto">
          <a:xfrm>
            <a:off x="8040282" y="5631800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8040282" y="609329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8801795" y="562984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58793" y="5876777"/>
                <a:ext cx="51548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So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GB" sz="2400" b="0" dirty="0">
                    <a:ea typeface="Cambria Math" charset="0"/>
                    <a:cs typeface="Cambria Math" charset="0"/>
                  </a:rPr>
                  <a:t>   is a factor.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93" y="5876777"/>
                <a:ext cx="5154873" cy="461665"/>
              </a:xfrm>
              <a:prstGeom prst="rect">
                <a:avLst/>
              </a:prstGeom>
              <a:blipFill rotWithShape="0">
                <a:blip r:embed="rId24"/>
                <a:stretch>
                  <a:fillRect l="-1773" t="-9211" r="-106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458793" y="6364676"/>
                <a:ext cx="84344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and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 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−3=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793" y="6364676"/>
                <a:ext cx="8434488" cy="461665"/>
              </a:xfrm>
              <a:prstGeom prst="rect">
                <a:avLst/>
              </a:prstGeom>
              <a:blipFill rotWithShape="1">
                <a:blip r:embed="rId25"/>
                <a:stretch>
                  <a:fillRect l="-108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2255827" y="3534380"/>
            <a:ext cx="32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  <a:p>
            <a:endParaRPr lang="en-US" sz="1400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5231905" y="3790342"/>
            <a:ext cx="1985783" cy="1592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84507" y="3968139"/>
                <a:ext cx="3577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25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07" y="3968139"/>
                <a:ext cx="3577005" cy="523220"/>
              </a:xfrm>
              <a:prstGeom prst="rect">
                <a:avLst/>
              </a:prstGeom>
              <a:blipFill rotWithShape="0">
                <a:blip r:embed="rId26"/>
                <a:stretch>
                  <a:fillRect l="-511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/>
          <p:nvPr/>
        </p:nvCxnSpPr>
        <p:spPr bwMode="auto">
          <a:xfrm flipV="1">
            <a:off x="5544764" y="4041776"/>
            <a:ext cx="2684800" cy="993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282547" y="4328979"/>
                <a:ext cx="230710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−8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547" y="4328979"/>
                <a:ext cx="2307106" cy="738664"/>
              </a:xfrm>
              <a:prstGeom prst="rect">
                <a:avLst/>
              </a:prstGeom>
              <a:blipFill rotWithShape="0">
                <a:blip r:embed="rId27"/>
                <a:stretch>
                  <a:fillRect l="-792" t="-34711" b="-16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78454" y="5093877"/>
                <a:ext cx="288021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454" y="5093877"/>
                <a:ext cx="2880212" cy="738664"/>
              </a:xfrm>
              <a:prstGeom prst="rect">
                <a:avLst/>
              </a:prstGeom>
              <a:blipFill rotWithShape="0">
                <a:blip r:embed="rId28"/>
                <a:stretch>
                  <a:fillRect l="-636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9372679" y="4570766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8207876" y="4743188"/>
            <a:ext cx="1164803" cy="9806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</a:t>
                </a: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final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blipFill rotWithShape="0">
                <a:blip r:embed="rId29"/>
                <a:stretch>
                  <a:fillRect l="-813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 bwMode="auto">
          <a:xfrm flipH="1" flipV="1">
            <a:off x="8979889" y="5051987"/>
            <a:ext cx="467858" cy="1903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9499715" y="5680585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9328008" y="5648289"/>
            <a:ext cx="222765" cy="11058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97640" y="4646712"/>
                <a:ext cx="1985928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640" y="4646712"/>
                <a:ext cx="1985928" cy="738664"/>
              </a:xfrm>
              <a:prstGeom prst="rect">
                <a:avLst/>
              </a:prstGeom>
              <a:blipFill rotWithShape="0">
                <a:blip r:embed="rId30"/>
                <a:stretch>
                  <a:fillRect l="-920" t="-5785" b="-16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97639" y="5387199"/>
                <a:ext cx="209544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−3)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639" y="5387199"/>
                <a:ext cx="2095445" cy="738664"/>
              </a:xfrm>
              <a:prstGeom prst="rect">
                <a:avLst/>
              </a:prstGeom>
              <a:blipFill rotWithShape="0">
                <a:blip r:embed="rId31"/>
                <a:stretch>
                  <a:fillRect l="-872" t="-5785" b="-15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/>
          <p:cNvSpPr txBox="1"/>
          <p:nvPr/>
        </p:nvSpPr>
        <p:spPr>
          <a:xfrm>
            <a:off x="10833015" y="5959085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</a:t>
            </a:r>
          </a:p>
        </p:txBody>
      </p:sp>
      <p:cxnSp>
        <p:nvCxnSpPr>
          <p:cNvPr id="55" name="Curved Connector 54"/>
          <p:cNvCxnSpPr/>
          <p:nvPr/>
        </p:nvCxnSpPr>
        <p:spPr bwMode="auto">
          <a:xfrm rot="16200000" flipH="1">
            <a:off x="5228331" y="1457563"/>
            <a:ext cx="69511" cy="1012933"/>
          </a:xfrm>
          <a:prstGeom prst="curvedConnector4">
            <a:avLst>
              <a:gd name="adj1" fmla="val -328869"/>
              <a:gd name="adj2" fmla="val 60919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77041" y="1212715"/>
                <a:ext cx="31646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First, we see how many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.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041" y="1212715"/>
                <a:ext cx="3164649" cy="523220"/>
              </a:xfrm>
              <a:prstGeom prst="rect">
                <a:avLst/>
              </a:prstGeom>
              <a:blipFill rotWithShape="0">
                <a:blip r:embed="rId32"/>
                <a:stretch>
                  <a:fillRect l="-578" t="-2326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01170" y="2274043"/>
                <a:ext cx="273331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−3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70" y="2274043"/>
                <a:ext cx="2733312" cy="738664"/>
              </a:xfrm>
              <a:prstGeom prst="rect">
                <a:avLst/>
              </a:prstGeom>
              <a:blipFill rotWithShape="0">
                <a:blip r:embed="rId33"/>
                <a:stretch>
                  <a:fillRect l="-668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60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Factors of Higher Order Polynomials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3055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animBg="1"/>
      <p:bldP spid="12" grpId="0"/>
      <p:bldP spid="13" grpId="0"/>
      <p:bldP spid="14" grpId="0"/>
      <p:bldP spid="26" grpId="0"/>
      <p:bldP spid="15380" grpId="0"/>
      <p:bldP spid="15383" grpId="0"/>
      <p:bldP spid="4" grpId="0"/>
      <p:bldP spid="5" grpId="0"/>
      <p:bldP spid="9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3" grpId="0"/>
      <p:bldP spid="34" grpId="0"/>
      <p:bldP spid="35" grpId="0"/>
      <p:bldP spid="37" grpId="0"/>
      <p:bldP spid="39" grpId="0"/>
      <p:bldP spid="40" grpId="0"/>
      <p:bldP spid="48" grpId="0"/>
      <p:bldP spid="50" grpId="0"/>
      <p:bldP spid="54" grpId="0"/>
      <p:bldP spid="57" grpId="0"/>
      <p:bldP spid="62" grpId="0"/>
      <p:bldP spid="66" grpId="0"/>
      <p:bldP spid="67" grpId="0"/>
      <p:bldP spid="68" grpId="0"/>
      <p:bldP spid="3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1744" y="732110"/>
            <a:ext cx="7596225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27891" y="4375552"/>
                <a:ext cx="94971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Solve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the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quartic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equation</m:t>
                    </m:r>
                    <m:r>
                      <m:rPr>
                        <m:nor/>
                      </m:rPr>
                      <a:rPr lang="en-GB" sz="2400" b="0" i="0" dirty="0" smtClean="0"/>
                      <m:t>: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32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+36=0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891" y="4375552"/>
                <a:ext cx="9497105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899" t="-3947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27891" y="1706959"/>
                <a:ext cx="9727919" cy="2173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sz="2400" dirty="0"/>
                  <a:t>Use long division to find the missing factors:</a:t>
                </a:r>
              </a:p>
              <a:p>
                <a:pPr marL="447675">
                  <a:spcAft>
                    <a:spcPts val="600"/>
                  </a:spcAft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a)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447675">
                  <a:spcAft>
                    <a:spcPts val="600"/>
                  </a:spcAft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b)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+6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         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   </m:t>
                    </m:r>
                  </m:oMath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47675">
                  <a:spcAft>
                    <a:spcPts val="600"/>
                  </a:spcAft>
                </a:pPr>
                <a:r>
                  <a:rPr lang="en-US" sz="2400" dirty="0">
                    <a:ea typeface="Cambria Math" charset="0"/>
                    <a:cs typeface="Cambria Math" charset="0"/>
                  </a:rPr>
                  <a:t>c)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14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−2)                </m:t>
                    </m:r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47675"/>
                <a:r>
                  <a:rPr lang="en-US" sz="2400" dirty="0">
                    <a:ea typeface="Cambria Math" charset="0"/>
                    <a:cs typeface="Cambria Math" charset="0"/>
                  </a:rPr>
                  <a:t>d)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9</m:t>
                            </m:r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9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+11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=(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+2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)       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        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    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891" y="1706959"/>
                <a:ext cx="9727919" cy="2173993"/>
              </a:xfrm>
              <a:prstGeom prst="rect">
                <a:avLst/>
              </a:prstGeom>
              <a:blipFill rotWithShape="1">
                <a:blip r:embed="rId4"/>
                <a:stretch>
                  <a:fillRect l="-877" t="-1961" b="-5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17653" y="2947256"/>
                <a:ext cx="19792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653" y="2947256"/>
                <a:ext cx="1979262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17311" y="4837217"/>
                <a:ext cx="68407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2, −2, −9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311" y="4837217"/>
                <a:ext cx="684075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27891" y="5580317"/>
                <a:ext cx="9233753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 startAt="3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Solve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m:rPr>
                        <m:nor/>
                      </m:rPr>
                      <a:rPr lang="en-GB" sz="2400" dirty="0" smtClean="0"/>
                      <m:t>the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m:rPr>
                        <m:nor/>
                      </m:rPr>
                      <a:rPr lang="en-GB" sz="2400" dirty="0" smtClean="0"/>
                      <m:t>quintic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m:rPr>
                        <m:nor/>
                      </m:rPr>
                      <a:rPr lang="en-GB" sz="2400" dirty="0" smtClean="0"/>
                      <m:t>equation</m:t>
                    </m:r>
                    <m:r>
                      <m:rPr>
                        <m:nor/>
                      </m:rPr>
                      <a:rPr lang="en-GB" sz="2400" dirty="0" smtClean="0"/>
                      <m:t>: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−8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−6=0</m:t>
                    </m:r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891" y="5580317"/>
                <a:ext cx="9233753" cy="465833"/>
              </a:xfrm>
              <a:prstGeom prst="rect">
                <a:avLst/>
              </a:prstGeom>
              <a:blipFill rotWithShape="1">
                <a:blip r:embed="rId7"/>
                <a:stretch>
                  <a:fillRect l="-924" t="-3896" b="-24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876123" y="2057174"/>
                <a:ext cx="2924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6123" y="2057174"/>
                <a:ext cx="292491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08" r="-417"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214765" y="6034977"/>
                <a:ext cx="3815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=−3, −1, 1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𝑟𝑒𝑝𝑒𝑎𝑡𝑒𝑑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2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65" y="6034977"/>
                <a:ext cx="3815275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84655" y="2516956"/>
                <a:ext cx="32639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655" y="2516956"/>
                <a:ext cx="3263951" cy="461665"/>
              </a:xfrm>
              <a:prstGeom prst="rect">
                <a:avLst/>
              </a:prstGeom>
              <a:blipFill rotWithShape="1"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44272" y="3408921"/>
                <a:ext cx="37420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272" y="3408921"/>
                <a:ext cx="3742050" cy="461665"/>
              </a:xfrm>
              <a:prstGeom prst="rect">
                <a:avLst/>
              </a:prstGeom>
              <a:blipFill rotWithShape="1">
                <a:blip r:embed="rId11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455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10" grpId="0"/>
      <p:bldP spid="11" grpId="0"/>
      <p:bldP spid="15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259" y="1030131"/>
            <a:ext cx="6075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</a:p>
          <a:p>
            <a:pPr algn="ctr"/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8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11624" y="1052736"/>
                <a:ext cx="9721081" cy="49705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In the previous section, we found a missing factor by dividing the polynomial by a linear factor.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could be confident, therefore, that there would be </a:t>
                </a:r>
                <a:r>
                  <a:rPr lang="en-GB" sz="2400" i="1" dirty="0"/>
                  <a:t>no</a:t>
                </a:r>
                <a:r>
                  <a:rPr lang="en-GB" sz="2400" dirty="0"/>
                  <a:t> remainder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(by knowing that the linear factor would definitely ‘go into’ the </a:t>
                </a:r>
                <a:br>
                  <a:rPr lang="en-GB" sz="2400" dirty="0"/>
                </a:br>
                <a:r>
                  <a:rPr lang="en-GB" sz="2400" dirty="0"/>
                  <a:t>original polynomial).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But what happens if we divide a polynomial by an expression that is </a:t>
                </a:r>
                <a:r>
                  <a:rPr lang="en-GB" sz="2400" i="1" dirty="0"/>
                  <a:t>not</a:t>
                </a:r>
                <a:r>
                  <a:rPr lang="en-GB" sz="2400" dirty="0"/>
                  <a:t> a factor?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For example: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solidFill>
                                    <a:srgbClr val="0070C0"/>
                                  </a:solidFill>
                                  <a:latin typeface="Cambria Math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solidFill>
                                    <a:srgbClr val="0070C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is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/>
                            <m:t>not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a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factor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of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 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  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4</m:t>
                      </m:r>
                    </m:oMath>
                  </m:oMathPara>
                </a14:m>
                <a:endParaRPr lang="en-GB" sz="2400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In scenarios such as this, there will be a remainder. </a:t>
                </a: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1624" y="1052736"/>
                <a:ext cx="9721081" cy="4970591"/>
              </a:xfrm>
              <a:prstGeom prst="rect">
                <a:avLst/>
              </a:prstGeom>
              <a:blipFill rotWithShape="1">
                <a:blip r:embed="rId3"/>
                <a:stretch>
                  <a:fillRect l="-1004" t="-859" b="-19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Remainders</a:t>
            </a:r>
            <a:endParaRPr lang="en-US" altLang="en-US" sz="2800" b="1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2649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Remainders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13307" y="1027027"/>
                <a:ext cx="5420010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307" y="1027027"/>
                <a:ext cx="5420010" cy="15696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5487535" y="1743423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Arc 10"/>
          <p:cNvSpPr/>
          <p:nvPr/>
        </p:nvSpPr>
        <p:spPr bwMode="auto">
          <a:xfrm rot="1716009">
            <a:off x="5087998" y="1741140"/>
            <a:ext cx="481484" cy="692375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17953" y="2781220"/>
                <a:ext cx="34776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953" y="2781220"/>
                <a:ext cx="3477619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25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832304" y="3264037"/>
                <a:ext cx="232127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repeat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b="0" i="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b="0" i="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?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264037"/>
                <a:ext cx="2321276" cy="738664"/>
              </a:xfrm>
              <a:prstGeom prst="rect">
                <a:avLst/>
              </a:prstGeom>
              <a:blipFill rotWithShape="1">
                <a:blip r:embed="rId7"/>
                <a:stretch>
                  <a:fillRect l="-787" t="-82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+3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47383" y="1829474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383" y="1829474"/>
                <a:ext cx="978409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20" idx="3"/>
          </p:cNvCxnSpPr>
          <p:nvPr/>
        </p:nvCxnSpPr>
        <p:spPr bwMode="auto">
          <a:xfrm flipH="1" flipV="1">
            <a:off x="6846214" y="1358431"/>
            <a:ext cx="4307366" cy="2274938"/>
          </a:xfrm>
          <a:prstGeom prst="curvedConnector3">
            <a:avLst>
              <a:gd name="adj1" fmla="val -5307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79" name="Straight Connector 15378"/>
          <p:cNvCxnSpPr/>
          <p:nvPr/>
        </p:nvCxnSpPr>
        <p:spPr bwMode="auto">
          <a:xfrm>
            <a:off x="5623312" y="275917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80" name="TextBox 15379"/>
          <p:cNvSpPr txBox="1"/>
          <p:nvPr/>
        </p:nvSpPr>
        <p:spPr>
          <a:xfrm>
            <a:off x="8717953" y="2404224"/>
            <a:ext cx="343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</p:txBody>
      </p:sp>
      <p:cxnSp>
        <p:nvCxnSpPr>
          <p:cNvPr id="15382" name="Straight Arrow Connector 15381"/>
          <p:cNvCxnSpPr/>
          <p:nvPr/>
        </p:nvCxnSpPr>
        <p:spPr bwMode="auto">
          <a:xfrm flipH="1">
            <a:off x="6957835" y="2595182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83" name="TextBox 15382"/>
              <p:cNvSpPr txBox="1"/>
              <p:nvPr/>
            </p:nvSpPr>
            <p:spPr>
              <a:xfrm>
                <a:off x="4055790" y="671345"/>
                <a:ext cx="60948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</m:oMath>
                </a14:m>
                <a:r>
                  <a:rPr lang="en-GB" sz="2400" i="1" dirty="0">
                    <a:latin typeface="Cambria Math" charset="0"/>
                    <a:ea typeface="Cambria Math" charset="0"/>
                    <a:cs typeface="Cambria Math" charset="0"/>
                  </a:rPr>
                  <a:t>       </a:t>
                </a:r>
                <a:r>
                  <a:rPr lang="en-GB" sz="2400" dirty="0"/>
                  <a:t>divided by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+3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83" name="TextBox 153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790" y="671345"/>
                <a:ext cx="609481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000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07080" y="2811998"/>
                <a:ext cx="762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080" y="2811998"/>
                <a:ext cx="762453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46212" y="2819723"/>
                <a:ext cx="8415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+7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12" y="2819723"/>
                <a:ext cx="841577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H="1">
            <a:off x="7397865" y="3071693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3949951"/>
                <a:ext cx="274556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3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+3)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949951"/>
                <a:ext cx="2745560" cy="738664"/>
              </a:xfrm>
              <a:prstGeom prst="rect">
                <a:avLst/>
              </a:prstGeom>
              <a:blipFill rotWithShape="0">
                <a:blip r:embed="rId13"/>
                <a:stretch>
                  <a:fillRect l="-667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02050" y="3176652"/>
                <a:ext cx="14712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9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050" y="3176652"/>
                <a:ext cx="1471237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>
            <a:off x="6456802" y="3638317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02761" y="3655629"/>
                <a:ext cx="1857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761" y="3655629"/>
                <a:ext cx="1857514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566696" y="3657317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696" y="3657317"/>
                <a:ext cx="736099" cy="461665"/>
              </a:xfrm>
              <a:prstGeom prst="rect">
                <a:avLst/>
              </a:prstGeom>
              <a:blipFill rotWithShape="0">
                <a:blip r:embed="rId16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925238" y="4150048"/>
                <a:ext cx="13775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−6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238" y="4150048"/>
                <a:ext cx="1377557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036648" y="1329787"/>
                <a:ext cx="6936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+ 3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648" y="1329787"/>
                <a:ext cx="693638" cy="461665"/>
              </a:xfrm>
              <a:prstGeom prst="rect">
                <a:avLst/>
              </a:prstGeom>
              <a:blipFill rotWithShape="0">
                <a:blip r:embed="rId18"/>
                <a:stretch>
                  <a:fillRect l="-877" t="-100000" r="-1491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 bwMode="auto">
          <a:xfrm>
            <a:off x="7218683" y="4598214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63251" y="4639923"/>
                <a:ext cx="4395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251" y="4639923"/>
                <a:ext cx="439544" cy="46166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69557" y="1334316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557" y="1334316"/>
                <a:ext cx="736099" cy="461665"/>
              </a:xfrm>
              <a:prstGeom prst="rect">
                <a:avLst/>
              </a:prstGeom>
              <a:blipFill rotWithShape="0">
                <a:blip r:embed="rId20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 bwMode="auto">
          <a:xfrm>
            <a:off x="7161927" y="5135543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4992682" y="5894706"/>
            <a:ext cx="4153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So t</a:t>
            </a:r>
            <a:r>
              <a:rPr lang="en-GB" sz="2400" dirty="0"/>
              <a:t>here is a remainder of 2. </a:t>
            </a:r>
            <a:endParaRPr lang="en-GB" sz="2400" dirty="0">
              <a:latin typeface="Cambria Math" charset="0"/>
              <a:ea typeface="Cambria Math" charset="0"/>
              <a:cs typeface="Cambria Math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55827" y="3534380"/>
            <a:ext cx="32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  <a:p>
            <a:endParaRPr lang="en-US" sz="1400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5231905" y="3790342"/>
            <a:ext cx="1985783" cy="1592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84507" y="3968139"/>
                <a:ext cx="33054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</m:oMath>
                </a14:m>
                <a:endParaRPr lang="en-US" sz="1400" dirty="0">
                  <a:solidFill>
                    <a:srgbClr val="0070C0"/>
                  </a:solidFill>
                </a:endParaRP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07" y="3968139"/>
                <a:ext cx="3305457" cy="523220"/>
              </a:xfrm>
              <a:prstGeom prst="rect">
                <a:avLst/>
              </a:prstGeom>
              <a:blipFill rotWithShape="1">
                <a:blip r:embed="rId21"/>
                <a:stretch>
                  <a:fillRect l="-554"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/>
          <p:nvPr/>
        </p:nvCxnSpPr>
        <p:spPr bwMode="auto">
          <a:xfrm flipV="1">
            <a:off x="5544764" y="4041776"/>
            <a:ext cx="2684800" cy="993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282547" y="4328979"/>
                <a:ext cx="233512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/>
                        <a:ea typeface="Cambria Math" charset="0"/>
                        <a:cs typeface="Cambria Math" charset="0"/>
                      </a:rPr>
                      <m:t> ?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547" y="4328979"/>
                <a:ext cx="2335126" cy="738664"/>
              </a:xfrm>
              <a:prstGeom prst="rect">
                <a:avLst/>
              </a:prstGeom>
              <a:blipFill rotWithShape="1">
                <a:blip r:embed="rId22"/>
                <a:stretch>
                  <a:fillRect l="-522" t="-82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78454" y="5093877"/>
                <a:ext cx="277858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+3)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454" y="5093877"/>
                <a:ext cx="2778581" cy="738664"/>
              </a:xfrm>
              <a:prstGeom prst="rect">
                <a:avLst/>
              </a:prstGeom>
              <a:blipFill rotWithShape="0">
                <a:blip r:embed="rId23"/>
                <a:stretch>
                  <a:fillRect l="-658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9372679" y="4570766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8207876" y="4743188"/>
            <a:ext cx="1164803" cy="9806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13700" y="1262316"/>
                <a:ext cx="31936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First, we see how many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.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700" y="1262316"/>
                <a:ext cx="3193647" cy="523220"/>
              </a:xfrm>
              <a:prstGeom prst="rect">
                <a:avLst/>
              </a:prstGeom>
              <a:blipFill rotWithShape="0">
                <a:blip r:embed="rId24"/>
                <a:stretch>
                  <a:fillRect l="-574"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75372" y="2360294"/>
                <a:ext cx="382717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+3)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372" y="2360294"/>
                <a:ext cx="3827175" cy="738664"/>
              </a:xfrm>
              <a:prstGeom prst="rect">
                <a:avLst/>
              </a:prstGeom>
              <a:blipFill rotWithShape="0">
                <a:blip r:embed="rId25"/>
                <a:stretch>
                  <a:fillRect l="-478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Curved Connector 57"/>
          <p:cNvCxnSpPr/>
          <p:nvPr/>
        </p:nvCxnSpPr>
        <p:spPr bwMode="auto">
          <a:xfrm rot="16200000" flipH="1">
            <a:off x="5161149" y="1420917"/>
            <a:ext cx="69511" cy="1012933"/>
          </a:xfrm>
          <a:prstGeom prst="curvedConnector4">
            <a:avLst>
              <a:gd name="adj1" fmla="val -328869"/>
              <a:gd name="adj2" fmla="val 60919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831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 animBg="1"/>
      <p:bldP spid="12" grpId="0"/>
      <p:bldP spid="13" grpId="0"/>
      <p:bldP spid="26" grpId="0"/>
      <p:bldP spid="15380" grpId="0"/>
      <p:bldP spid="15383" grpId="0"/>
      <p:bldP spid="4" grpId="0"/>
      <p:bldP spid="5" grpId="0"/>
      <p:bldP spid="9" grpId="0"/>
      <p:bldP spid="22" grpId="0"/>
      <p:bldP spid="23" grpId="0"/>
      <p:bldP spid="25" grpId="0"/>
      <p:bldP spid="29" grpId="0"/>
      <p:bldP spid="30" grpId="0"/>
      <p:bldP spid="31" grpId="0"/>
      <p:bldP spid="34" grpId="0"/>
      <p:bldP spid="37" grpId="0"/>
      <p:bldP spid="40" grpId="0"/>
      <p:bldP spid="48" grpId="0"/>
      <p:bldP spid="50" grpId="0"/>
      <p:bldP spid="54" grpId="0"/>
      <p:bldP spid="3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943678" y="1060573"/>
                <a:ext cx="8496945" cy="2677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4</m:t>
                    </m:r>
                  </m:oMath>
                </a14:m>
                <a:r>
                  <a:rPr lang="en-GB" sz="2400" b="0" i="1" dirty="0">
                    <a:latin typeface="Cambria Math" charset="0"/>
                    <a:ea typeface="Cambria Math" charset="0"/>
                    <a:cs typeface="Cambria Math" charset="0"/>
                  </a:rPr>
                  <a:t>    </a:t>
                </a:r>
                <a:r>
                  <a:rPr lang="en-GB" sz="2400" dirty="0"/>
                  <a:t>divided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+3</m:t>
                        </m:r>
                      </m:e>
                    </m:d>
                  </m:oMath>
                </a14:m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write this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</m:oMath>
                </a14:m>
                <a:r>
                  <a:rPr lang="en-GB" sz="2400" i="1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3678" y="1060573"/>
                <a:ext cx="8496945" cy="2677656"/>
              </a:xfrm>
              <a:prstGeom prst="rect">
                <a:avLst/>
              </a:prstGeom>
              <a:blipFill rotWithShape="0">
                <a:blip r:embed="rId3"/>
                <a:stretch>
                  <a:fillRect l="-1148" t="-17540" b="-223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Remainders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86419" y="345866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19" y="3458660"/>
                <a:ext cx="498855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56354" y="3332248"/>
                <a:ext cx="437615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2,  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𝑟𝑒𝑚𝑎𝑖𝑛𝑑𝑒𝑟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2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354" y="3332248"/>
                <a:ext cx="4376150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1393" t="-56618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725619" y="3712823"/>
                <a:ext cx="12348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619" y="3712823"/>
                <a:ext cx="1234890" cy="461665"/>
              </a:xfrm>
              <a:prstGeom prst="rect">
                <a:avLst/>
              </a:prstGeom>
              <a:blipFill rotWithShape="0">
                <a:blip r:embed="rId6"/>
                <a:stretch>
                  <a:fillRect r="-493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040" y="948757"/>
            <a:ext cx="2369284" cy="214081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 bwMode="auto">
          <a:xfrm>
            <a:off x="3143672" y="3738229"/>
            <a:ext cx="237626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945046" y="4218929"/>
            <a:ext cx="2741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 more commonly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686419" y="4209412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19" y="4209412"/>
                <a:ext cx="49885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44230" y="4175086"/>
                <a:ext cx="13664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230" y="4175086"/>
                <a:ext cx="1366464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893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21874" y="4068100"/>
                <a:ext cx="9680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874" y="4068100"/>
                <a:ext cx="968099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437361" y="4173506"/>
                <a:ext cx="1033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2+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361" y="4173506"/>
                <a:ext cx="1033745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8556863" y="4440244"/>
            <a:ext cx="4259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241683" y="4427595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1683" y="4427595"/>
                <a:ext cx="978409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928225" y="5650090"/>
                <a:ext cx="26763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−4</m:t>
                    </m:r>
                  </m:oMath>
                </a14:m>
                <a:r>
                  <a:rPr lang="en-GB" sz="2400" i="1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225" y="5650090"/>
                <a:ext cx="2676374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2278"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686419" y="5666358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19" y="5666358"/>
                <a:ext cx="49885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08230" y="5615277"/>
                <a:ext cx="36601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+3)+2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230" y="5615277"/>
                <a:ext cx="3660169" cy="461665"/>
              </a:xfrm>
              <a:prstGeom prst="rect">
                <a:avLst/>
              </a:prstGeom>
              <a:blipFill rotWithShape="0">
                <a:blip r:embed="rId16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45046" y="5119717"/>
            <a:ext cx="66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or:</a:t>
            </a:r>
          </a:p>
        </p:txBody>
      </p:sp>
    </p:spTree>
    <p:extLst>
      <p:ext uri="{BB962C8B-B14F-4D97-AF65-F5344CB8AC3E}">
        <p14:creationId xmlns:p14="http://schemas.microsoft.com/office/powerpoint/2010/main" val="16041368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12" grpId="0"/>
      <p:bldP spid="3" grpId="0"/>
      <p:bldP spid="15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Remainders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295" y="1326492"/>
                <a:ext cx="592535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933774" y="1101400"/>
                <a:ext cx="644881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774" y="1101400"/>
                <a:ext cx="6448817" cy="15696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>
            <a:off x="5487535" y="1743423"/>
            <a:ext cx="3600400" cy="1654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Arc 10"/>
          <p:cNvSpPr/>
          <p:nvPr/>
        </p:nvSpPr>
        <p:spPr bwMode="auto">
          <a:xfrm rot="1716009">
            <a:off x="5087998" y="1741140"/>
            <a:ext cx="481484" cy="692375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449" y="1823102"/>
                <a:ext cx="97840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953" y="2781220"/>
                <a:ext cx="356475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513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04505" y="1328179"/>
                <a:ext cx="991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4505" y="1328179"/>
                <a:ext cx="991682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832304" y="3264037"/>
                <a:ext cx="24559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repeat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b="0" i="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b="0" i="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?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−3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264037"/>
                <a:ext cx="2455929" cy="738664"/>
              </a:xfrm>
              <a:prstGeom prst="rect">
                <a:avLst/>
              </a:prstGeom>
              <a:blipFill rotWithShape="1">
                <a:blip r:embed="rId8"/>
                <a:stretch>
                  <a:fillRect l="-744" t="-82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−2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64" y="2327281"/>
                <a:ext cx="1451423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35423" y="1828799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423" y="1828799"/>
                <a:ext cx="978409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20" idx="3"/>
          </p:cNvCxnSpPr>
          <p:nvPr/>
        </p:nvCxnSpPr>
        <p:spPr bwMode="auto">
          <a:xfrm flipH="1" flipV="1">
            <a:off x="6846215" y="1358431"/>
            <a:ext cx="4442018" cy="2274938"/>
          </a:xfrm>
          <a:prstGeom prst="curvedConnector3">
            <a:avLst>
              <a:gd name="adj1" fmla="val -5146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79" name="Straight Connector 15378"/>
          <p:cNvCxnSpPr/>
          <p:nvPr/>
        </p:nvCxnSpPr>
        <p:spPr bwMode="auto">
          <a:xfrm>
            <a:off x="5623312" y="275917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80" name="TextBox 15379"/>
          <p:cNvSpPr txBox="1"/>
          <p:nvPr/>
        </p:nvSpPr>
        <p:spPr>
          <a:xfrm>
            <a:off x="8717953" y="2404224"/>
            <a:ext cx="343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</p:txBody>
      </p:sp>
      <p:cxnSp>
        <p:nvCxnSpPr>
          <p:cNvPr id="15382" name="Straight Arrow Connector 15381"/>
          <p:cNvCxnSpPr/>
          <p:nvPr/>
        </p:nvCxnSpPr>
        <p:spPr bwMode="auto">
          <a:xfrm flipH="1">
            <a:off x="6957835" y="2595182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83" name="TextBox 15382"/>
              <p:cNvSpPr txBox="1"/>
              <p:nvPr/>
            </p:nvSpPr>
            <p:spPr>
              <a:xfrm>
                <a:off x="3600345" y="646498"/>
                <a:ext cx="79158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Try: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</m:oMath>
                </a14:m>
                <a:r>
                  <a:rPr lang="en-US" sz="2400" dirty="0"/>
                  <a:t>    </a:t>
                </a:r>
                <a:r>
                  <a:rPr lang="en-GB" sz="2400" dirty="0"/>
                  <a:t>divided </a:t>
                </a:r>
                <a:r>
                  <a:rPr lang="en-GB" sz="2400" dirty="0">
                    <a:solidFill>
                      <a:schemeClr val="tx1"/>
                    </a:solidFill>
                  </a:rPr>
                  <a:t>by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83" name="TextBox 153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345" y="646498"/>
                <a:ext cx="7915870" cy="461665"/>
              </a:xfrm>
              <a:prstGeom prst="rect">
                <a:avLst/>
              </a:prstGeom>
              <a:blipFill rotWithShape="0">
                <a:blip r:embed="rId11"/>
                <a:stretch>
                  <a:fillRect l="-1233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44456" y="2811033"/>
                <a:ext cx="991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−3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456" y="2811033"/>
                <a:ext cx="991682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2</m:t>
                          </m:r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212" y="2819723"/>
                <a:ext cx="1059008" cy="461665"/>
              </a:xfrm>
              <a:prstGeom prst="rect">
                <a:avLst/>
              </a:prstGeom>
              <a:blipFill rotWithShape="0">
                <a:blip r:embed="rId13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 bwMode="auto">
          <a:xfrm flipH="1">
            <a:off x="7397865" y="3071693"/>
            <a:ext cx="1760118" cy="1557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3949951"/>
                <a:ext cx="283269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3949951"/>
                <a:ext cx="2832699" cy="738664"/>
              </a:xfrm>
              <a:prstGeom prst="rect">
                <a:avLst/>
              </a:prstGeom>
              <a:blipFill rotWithShape="0">
                <a:blip r:embed="rId14"/>
                <a:stretch>
                  <a:fillRect l="-645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51725" y="3188506"/>
                <a:ext cx="1850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−3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6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725" y="3188506"/>
                <a:ext cx="1850571" cy="46166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>
            <a:off x="6456802" y="3638317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28206" y="3620737"/>
                <a:ext cx="1857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−8</m:t>
                          </m:r>
                          <m:r>
                            <a:rPr lang="en-GB" sz="2400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06" y="3620737"/>
                <a:ext cx="1857514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855075" y="5065628"/>
                <a:ext cx="1611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−1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075" y="5065628"/>
                <a:ext cx="1611058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17964" y="3608686"/>
                <a:ext cx="1078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25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964" y="3608686"/>
                <a:ext cx="1078821" cy="461665"/>
              </a:xfrm>
              <a:prstGeom prst="rect">
                <a:avLst/>
              </a:prstGeom>
              <a:blipFill rotWithShape="0">
                <a:blip r:embed="rId18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836189" y="4062025"/>
                <a:ext cx="18703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−8</m:t>
                          </m:r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70C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16</m:t>
                      </m:r>
                      <m:r>
                        <a:rPr lang="en-GB" sz="2400" i="1">
                          <a:solidFill>
                            <a:srgbClr val="0070C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189" y="4062025"/>
                <a:ext cx="1870384" cy="46166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824085" y="1318436"/>
                <a:ext cx="6936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− 8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085" y="1318436"/>
                <a:ext cx="693638" cy="461665"/>
              </a:xfrm>
              <a:prstGeom prst="rect">
                <a:avLst/>
              </a:prstGeom>
              <a:blipFill rotWithShape="0">
                <a:blip r:embed="rId20"/>
                <a:stretch>
                  <a:fillRect t="-100000" r="-1491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 bwMode="auto">
          <a:xfrm>
            <a:off x="7218683" y="4598214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10214" y="4672740"/>
                <a:ext cx="719984" cy="477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214" y="4672740"/>
                <a:ext cx="719984" cy="47741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29207" y="4685496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</m:t>
                      </m:r>
                      <m:r>
                        <a:rPr lang="en-GB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207" y="4685496"/>
                <a:ext cx="736099" cy="461665"/>
              </a:xfrm>
              <a:prstGeom prst="rect">
                <a:avLst/>
              </a:prstGeom>
              <a:blipFill rotWithShape="0">
                <a:blip r:embed="rId22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561536" y="1322801"/>
                <a:ext cx="7360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1536" y="1322801"/>
                <a:ext cx="736099" cy="461665"/>
              </a:xfrm>
              <a:prstGeom prst="rect">
                <a:avLst/>
              </a:prstGeom>
              <a:blipFill rotWithShape="0">
                <a:blip r:embed="rId23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 bwMode="auto">
          <a:xfrm>
            <a:off x="8040282" y="5631800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8040282" y="6093296"/>
            <a:ext cx="119276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8740430" y="5680585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82681" y="6102143"/>
            <a:ext cx="4325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So t</a:t>
            </a:r>
            <a:r>
              <a:rPr lang="en-GB" sz="2400" dirty="0"/>
              <a:t>here is a remainder of 10. </a:t>
            </a:r>
            <a:endParaRPr lang="en-GB" sz="2400" dirty="0">
              <a:latin typeface="Cambria Math" charset="0"/>
              <a:ea typeface="Cambria Math" charset="0"/>
              <a:cs typeface="Cambria Math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55827" y="3534380"/>
            <a:ext cx="3207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what remains</a:t>
            </a:r>
          </a:p>
          <a:p>
            <a:endParaRPr lang="en-US" sz="1400" dirty="0"/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5231905" y="3790342"/>
            <a:ext cx="1985783" cy="1592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284507" y="3968139"/>
                <a:ext cx="3577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next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25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07" y="3968139"/>
                <a:ext cx="3577005" cy="523220"/>
              </a:xfrm>
              <a:prstGeom prst="rect">
                <a:avLst/>
              </a:prstGeom>
              <a:blipFill rotWithShape="1">
                <a:blip r:embed="rId24"/>
                <a:stretch>
                  <a:fillRect l="-511"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/>
          <p:nvPr/>
        </p:nvCxnSpPr>
        <p:spPr bwMode="auto">
          <a:xfrm flipV="1">
            <a:off x="5544764" y="4041776"/>
            <a:ext cx="2684800" cy="993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282547" y="4328979"/>
                <a:ext cx="24559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then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−8</m:t>
                        </m:r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?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547" y="4328979"/>
                <a:ext cx="2455929" cy="738664"/>
              </a:xfrm>
              <a:prstGeom prst="rect">
                <a:avLst/>
              </a:prstGeom>
              <a:blipFill rotWithShape="1">
                <a:blip r:embed="rId25"/>
                <a:stretch>
                  <a:fillRect l="-496" t="-82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278454" y="5093877"/>
                <a:ext cx="288021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454" y="5093877"/>
                <a:ext cx="2880212" cy="738664"/>
              </a:xfrm>
              <a:prstGeom prst="rect">
                <a:avLst/>
              </a:prstGeom>
              <a:blipFill rotWithShape="0">
                <a:blip r:embed="rId26"/>
                <a:stretch>
                  <a:fillRect l="-636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9372679" y="4570766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 flipH="1">
            <a:off x="8249902" y="4705406"/>
            <a:ext cx="1164803" cy="9806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0070C0"/>
                    </a:solidFill>
                  </a:rPr>
                  <a:t>And then ‘bring down’ the </a:t>
                </a: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final term</a:t>
                </a:r>
                <a:r>
                  <a:rPr lang="en-US" sz="1400" dirty="0">
                    <a:solidFill>
                      <a:srgbClr val="0070C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8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7746" y="5106254"/>
                <a:ext cx="2247475" cy="738664"/>
              </a:xfrm>
              <a:prstGeom prst="rect">
                <a:avLst/>
              </a:prstGeom>
              <a:blipFill rotWithShape="0">
                <a:blip r:embed="rId27"/>
                <a:stretch>
                  <a:fillRect l="-813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/>
          <p:cNvCxnSpPr/>
          <p:nvPr/>
        </p:nvCxnSpPr>
        <p:spPr bwMode="auto">
          <a:xfrm flipH="1" flipV="1">
            <a:off x="8979889" y="5051987"/>
            <a:ext cx="467858" cy="1903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9499715" y="5680585"/>
            <a:ext cx="21435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Then we subtract to see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what remains</a:t>
            </a:r>
          </a:p>
          <a:p>
            <a:endParaRPr lang="en-US" sz="1400" dirty="0"/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9328008" y="5648289"/>
            <a:ext cx="222765" cy="11058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97640" y="4646712"/>
                <a:ext cx="2200474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nd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How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many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‘go into’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/>
                        <a:ea typeface="Cambria Math" charset="0"/>
                        <a:cs typeface="Cambria Math" charset="0"/>
                      </a:rPr>
                      <m:t> ?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</a:t>
                </a:r>
                <a:endParaRPr lang="en-GB" sz="1400" dirty="0">
                  <a:solidFill>
                    <a:srgbClr val="0070C0"/>
                  </a:solidFill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640" y="4646712"/>
                <a:ext cx="2200474" cy="738664"/>
              </a:xfrm>
              <a:prstGeom prst="rect">
                <a:avLst/>
              </a:prstGeom>
              <a:blipFill rotWithShape="1">
                <a:blip r:embed="rId28"/>
                <a:stretch>
                  <a:fillRect l="-831" t="-82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98285" y="5410457"/>
                <a:ext cx="209544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9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−2)</m:t>
                    </m:r>
                    <m:r>
                      <a:rPr lang="en-GB" sz="1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285" y="5410457"/>
                <a:ext cx="2095445" cy="738664"/>
              </a:xfrm>
              <a:prstGeom prst="rect">
                <a:avLst/>
              </a:prstGeom>
              <a:blipFill rotWithShape="0">
                <a:blip r:embed="rId29"/>
                <a:stretch>
                  <a:fillRect l="-872" t="-5785" b="-15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Curved Connector 54"/>
          <p:cNvCxnSpPr/>
          <p:nvPr/>
        </p:nvCxnSpPr>
        <p:spPr bwMode="auto">
          <a:xfrm rot="16200000" flipH="1">
            <a:off x="5228331" y="1457563"/>
            <a:ext cx="69511" cy="1012933"/>
          </a:xfrm>
          <a:prstGeom prst="curvedConnector4">
            <a:avLst>
              <a:gd name="adj1" fmla="val -328869"/>
              <a:gd name="adj2" fmla="val 60919"/>
            </a:avLst>
          </a:prstGeom>
          <a:solidFill>
            <a:srgbClr val="00B8FF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77041" y="1212715"/>
                <a:ext cx="31646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First, we see how many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‘go into’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.</a:t>
                </a:r>
              </a:p>
              <a:p>
                <a:r>
                  <a:rPr lang="en-US" sz="1400" dirty="0">
                    <a:solidFill>
                      <a:srgbClr val="0070C0"/>
                    </a:solidFill>
                  </a:rPr>
                  <a:t>Answer: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041" y="1212715"/>
                <a:ext cx="3164649" cy="523220"/>
              </a:xfrm>
              <a:prstGeom prst="rect">
                <a:avLst/>
              </a:prstGeom>
              <a:blipFill rotWithShape="0">
                <a:blip r:embed="rId30"/>
                <a:stretch>
                  <a:fillRect l="-578" t="-2326" b="-10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01170" y="2274043"/>
                <a:ext cx="273331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</a:rPr>
                  <a:t>Then we multiply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0070C0"/>
                    </a:solidFill>
                  </a:rPr>
                  <a:t> with (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400" b="0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−2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GB" sz="1400" dirty="0">
                  <a:solidFill>
                    <a:srgbClr val="0070C0"/>
                  </a:solidFill>
                  <a:ea typeface="Cambria Math" charset="0"/>
                  <a:cs typeface="Cambria Math" charset="0"/>
                </a:endParaRPr>
              </a:p>
              <a:p>
                <a:r>
                  <a:rPr lang="en-GB" sz="1400" dirty="0">
                    <a:solidFill>
                      <a:srgbClr val="0070C0"/>
                    </a:solidFill>
                  </a:rPr>
                  <a:t>t</a:t>
                </a:r>
                <a:r>
                  <a:rPr lang="en-US" sz="1400" dirty="0">
                    <a:solidFill>
                      <a:srgbClr val="0070C0"/>
                    </a:solidFill>
                  </a:rPr>
                  <a:t>o give: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70" y="2274043"/>
                <a:ext cx="2733312" cy="738664"/>
              </a:xfrm>
              <a:prstGeom prst="rect">
                <a:avLst/>
              </a:prstGeom>
              <a:blipFill rotWithShape="0">
                <a:blip r:embed="rId31"/>
                <a:stretch>
                  <a:fillRect l="-668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31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11" grpId="0" animBg="1"/>
      <p:bldP spid="12" grpId="0"/>
      <p:bldP spid="13" grpId="0"/>
      <p:bldP spid="14" grpId="0"/>
      <p:bldP spid="26" grpId="0"/>
      <p:bldP spid="15380" grpId="0"/>
      <p:bldP spid="15383" grpId="0"/>
      <p:bldP spid="4" grpId="0"/>
      <p:bldP spid="5" grpId="0"/>
      <p:bldP spid="9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3" grpId="0"/>
      <p:bldP spid="34" grpId="0"/>
      <p:bldP spid="35" grpId="0"/>
      <p:bldP spid="37" grpId="0"/>
      <p:bldP spid="40" grpId="0"/>
      <p:bldP spid="48" grpId="0"/>
      <p:bldP spid="50" grpId="0"/>
      <p:bldP spid="54" grpId="0"/>
      <p:bldP spid="57" grpId="0"/>
      <p:bldP spid="62" grpId="0"/>
      <p:bldP spid="66" grpId="0"/>
      <p:bldP spid="67" grpId="0"/>
      <p:bldP spid="3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855640" y="1022730"/>
                <a:ext cx="8496945" cy="23083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endParaRPr lang="en-US" sz="2400" dirty="0">
                  <a:ea typeface="Cambria Math" charset="0"/>
                  <a:cs typeface="Cambria Math" charset="0"/>
                </a:endParaRPr>
              </a:p>
              <a:p>
                <a:r>
                  <a:rPr lang="en-US" sz="2400" dirty="0">
                    <a:ea typeface="Cambria Math" charset="0"/>
                    <a:cs typeface="Cambria Math" charset="0"/>
                  </a:rPr>
                  <a:t> 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</m:oMath>
                </a14:m>
                <a:r>
                  <a:rPr lang="en-US" sz="2400" dirty="0"/>
                  <a:t>    </a:t>
                </a:r>
                <a:r>
                  <a:rPr lang="en-GB" sz="2400" dirty="0"/>
                  <a:t>divided by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We can write this as: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</m:oMath>
                </a14:m>
                <a:r>
                  <a:rPr lang="en-US" sz="2400" dirty="0"/>
                  <a:t> </a:t>
                </a: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5640" y="1022730"/>
                <a:ext cx="8496945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0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Remainders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19213" y="3077735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9213" y="3077735"/>
                <a:ext cx="498855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058760" y="2999567"/>
                <a:ext cx="52299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+9,  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𝑟𝑒𝑚𝑎𝑖𝑛𝑑𝑒𝑟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10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760" y="2999567"/>
                <a:ext cx="5229928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1282" t="-55882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09826" y="3377130"/>
                <a:ext cx="12348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826" y="3377130"/>
                <a:ext cx="1234890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493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2945046" y="3312829"/>
            <a:ext cx="3311308" cy="1822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945046" y="4218929"/>
            <a:ext cx="2741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 more commonly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78443" y="4183465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443" y="4183465"/>
                <a:ext cx="49885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446082" y="4203106"/>
                <a:ext cx="394513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082" y="4203106"/>
                <a:ext cx="3945134" cy="830997"/>
              </a:xfrm>
              <a:prstGeom prst="rect">
                <a:avLst/>
              </a:prstGeom>
              <a:blipFill rotWithShape="0">
                <a:blip r:embed="rId8"/>
                <a:stretch>
                  <a:fillRect t="-55474" b="-29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907166" y="4172762"/>
                <a:ext cx="9680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166" y="4172762"/>
                <a:ext cx="968099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644137" y="4183227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137" y="4183227"/>
                <a:ext cx="498855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081309" y="4604299"/>
            <a:ext cx="749148" cy="1043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966678" y="4604793"/>
                <a:ext cx="9784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6678" y="4604793"/>
                <a:ext cx="978409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945046" y="5404175"/>
                <a:ext cx="37249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−8</m:t>
                    </m:r>
                  </m:oMath>
                </a14:m>
                <a:r>
                  <a:rPr lang="en-US" sz="2400" dirty="0"/>
                  <a:t> </a:t>
                </a:r>
                <a:endParaRPr lang="en-GB" sz="2400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046" y="5404175"/>
                <a:ext cx="3724994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514430" y="5386059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430" y="5386059"/>
                <a:ext cx="498855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763857" y="5386059"/>
                <a:ext cx="468369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 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+9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)(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−2)+10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857" y="5386059"/>
                <a:ext cx="4683694" cy="830997"/>
              </a:xfrm>
              <a:prstGeom prst="rect">
                <a:avLst/>
              </a:prstGeom>
              <a:blipFill rotWithShape="0">
                <a:blip r:embed="rId15"/>
                <a:stretch>
                  <a:fillRect l="-130" t="-56618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5046" y="5034103"/>
            <a:ext cx="951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or:</a:t>
            </a:r>
          </a:p>
        </p:txBody>
      </p:sp>
    </p:spTree>
    <p:extLst>
      <p:ext uri="{BB962C8B-B14F-4D97-AF65-F5344CB8AC3E}">
        <p14:creationId xmlns:p14="http://schemas.microsoft.com/office/powerpoint/2010/main" val="1935739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12" grpId="0"/>
      <p:bldP spid="17" grpId="0"/>
      <p:bldP spid="21" grpId="0"/>
      <p:bldP spid="22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1744" y="732110"/>
            <a:ext cx="7596225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292" y="0"/>
            <a:ext cx="100117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98554" y="4953384"/>
                <a:ext cx="9497105" cy="82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57188" indent="-357188">
                  <a:buFont typeface="+mj-lt"/>
                  <a:buAutoNum type="arabicPeriod" startAt="2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Find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the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linear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expressions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which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gives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a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remainder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of</m:t>
                    </m:r>
                    <m:r>
                      <m:rPr>
                        <m:nor/>
                      </m:rPr>
                      <a:rPr lang="en-GB" sz="2400" b="0" i="0" dirty="0" smtClean="0"/>
                      <m:t> 6 </m:t>
                    </m:r>
                    <m:r>
                      <m:rPr>
                        <m:nor/>
                      </m:rPr>
                      <a:rPr lang="en-GB" sz="2400" b="0" i="0" dirty="0" smtClean="0"/>
                      <m:t>when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divided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into</m:t>
                    </m:r>
                    <m:r>
                      <m:rPr>
                        <m:nor/>
                      </m:rPr>
                      <a:rPr lang="en-GB" sz="2400" b="0" i="0" dirty="0" smtClean="0"/>
                      <m:t>: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+22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554" y="4953384"/>
                <a:ext cx="9497105" cy="829907"/>
              </a:xfrm>
              <a:prstGeom prst="rect">
                <a:avLst/>
              </a:prstGeom>
              <a:blipFill rotWithShape="1">
                <a:blip r:embed="rId3"/>
                <a:stretch>
                  <a:fillRect l="-834" t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98554" y="1697599"/>
                <a:ext cx="6712863" cy="312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57188" indent="-357188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sz="2400" dirty="0"/>
                  <a:t>What is the remainder when:</a:t>
                </a:r>
                <a:endParaRPr lang="en-GB" sz="2400" i="1" dirty="0">
                  <a:solidFill>
                    <a:schemeClr val="tx1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/>
                <a:r>
                  <a:rPr lang="en-US" sz="2400" dirty="0">
                    <a:ea typeface="Cambria Math" charset="0"/>
                    <a:cs typeface="Cambria Math" charset="0"/>
                  </a:rPr>
                  <a:t>	a)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7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m:rPr>
                        <m:nor/>
                      </m:rPr>
                      <a:rPr lang="en-GB" sz="2400" dirty="0"/>
                      <m:t>is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divided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i="1" dirty="0">
                        <a:latin typeface="Cambria Math" charset="0"/>
                      </a:rPr>
                      <m:t> 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+3</m:t>
                        </m:r>
                      </m:e>
                    </m:d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>
                  <a:buFont typeface="+mj-lt"/>
                  <a:buAutoNum type="alphaLcParenR"/>
                </a:pP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/>
                <a:r>
                  <a:rPr lang="en-US" sz="2400" dirty="0">
                    <a:ea typeface="Cambria Math" charset="0"/>
                    <a:cs typeface="Cambria Math" charset="0"/>
                  </a:rPr>
                  <a:t>	b)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−7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  <a:ea typeface="Cambria Math" charset="0"/>
                        <a:cs typeface="Cambria Math" charset="0"/>
                      </a:rPr>
                      <m:t>  </m:t>
                    </m:r>
                    <m:r>
                      <m:rPr>
                        <m:nor/>
                      </m:rPr>
                      <a:rPr lang="en-GB" sz="2400" dirty="0"/>
                      <m:t>is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divided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i="1" dirty="0">
                        <a:latin typeface="Cambria Math" charset="0"/>
                      </a:rPr>
                      <m:t> 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−2</m:t>
                        </m:r>
                      </m:e>
                    </m:d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>
                  <a:buFont typeface="+mj-lt"/>
                  <a:buAutoNum type="alphaLcParenR"/>
                </a:pP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/>
                <a:r>
                  <a:rPr lang="en-US" sz="2400" dirty="0">
                    <a:ea typeface="Cambria Math" charset="0"/>
                    <a:cs typeface="Cambria Math" charset="0"/>
                  </a:rPr>
                  <a:t>	c)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−3  </m:t>
                    </m:r>
                    <m:r>
                      <m:rPr>
                        <m:nor/>
                      </m:rPr>
                      <a:rPr lang="en-GB" sz="2400" dirty="0"/>
                      <m:t>is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divided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i="1" dirty="0">
                        <a:latin typeface="Cambria Math" charset="0"/>
                      </a:rPr>
                      <m:t> 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+5</m:t>
                        </m:r>
                      </m:e>
                    </m:d>
                  </m:oMath>
                </a14:m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>
                  <a:buFont typeface="+mj-lt"/>
                  <a:buAutoNum type="alphaLcParenR"/>
                </a:pPr>
                <a:endParaRPr lang="en-GB" sz="24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357188" indent="-357188"/>
                <a:r>
                  <a:rPr lang="en-US" sz="2400" dirty="0">
                    <a:ea typeface="Cambria Math" charset="0"/>
                    <a:cs typeface="Cambria Math" charset="0"/>
                  </a:rPr>
                  <a:t>	d)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−7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10  </m:t>
                    </m:r>
                    <m:r>
                      <m:rPr>
                        <m:nor/>
                      </m:rPr>
                      <a:rPr lang="en-GB" sz="2400" dirty="0"/>
                      <m:t>is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divided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by</m:t>
                    </m:r>
                    <m:r>
                      <a:rPr lang="en-GB" sz="2400" i="1" dirty="0">
                        <a:latin typeface="Cambria Math" charset="0"/>
                      </a:rPr>
                      <m:t> 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+3</m:t>
                        </m:r>
                      </m:e>
                    </m:d>
                    <m:r>
                      <a:rPr lang="en-GB" sz="2400" b="0" i="1" smtClean="0">
                        <a:latin typeface="Cambria Math"/>
                        <a:ea typeface="Cambria Math" charset="0"/>
                        <a:cs typeface="Cambria Math" charset="0"/>
                      </a:rPr>
                      <m:t> ?</m:t>
                    </m:r>
                  </m:oMath>
                </a14:m>
                <a:endParaRPr lang="en-GB" sz="2400" dirty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554" y="1697599"/>
                <a:ext cx="6712863" cy="3123932"/>
              </a:xfrm>
              <a:prstGeom prst="rect">
                <a:avLst/>
              </a:prstGeom>
              <a:blipFill rotWithShape="1">
                <a:blip r:embed="rId4"/>
                <a:stretch>
                  <a:fillRect l="-1181" t="-1365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90648" y="3573111"/>
                <a:ext cx="9896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513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0648" y="3573111"/>
                <a:ext cx="98963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831357" y="2132856"/>
                <a:ext cx="594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6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357" y="2132856"/>
                <a:ext cx="59488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369155" y="5287941"/>
                <a:ext cx="22429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e>
                    </m:d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+8</m:t>
                        </m:r>
                      </m:e>
                    </m:d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9155" y="5287941"/>
                <a:ext cx="2242986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9775832" y="2807477"/>
                <a:ext cx="6017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832" y="2807477"/>
                <a:ext cx="60173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812182" y="4294841"/>
                <a:ext cx="609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40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182" y="4294841"/>
                <a:ext cx="60946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99882" y="5766601"/>
                <a:ext cx="58750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Solution:		So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16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 </a:t>
                </a:r>
                <a:r>
                  <a:rPr lang="en-US" sz="1600" i="1" dirty="0">
                    <a:solidFill>
                      <a:srgbClr val="FF0000"/>
                    </a:solidFill>
                  </a:rPr>
                  <a:t>can</a:t>
                </a:r>
                <a:r>
                  <a:rPr lang="en-US" sz="1600" dirty="0">
                    <a:solidFill>
                      <a:srgbClr val="FF0000"/>
                    </a:solidFill>
                  </a:rPr>
                  <a:t> be </a:t>
                </a:r>
                <a:r>
                  <a:rPr lang="en-US" sz="1600" dirty="0" err="1">
                    <a:solidFill>
                      <a:srgbClr val="FF0000"/>
                    </a:solidFill>
                  </a:rPr>
                  <a:t>factorised</a:t>
                </a:r>
                <a:r>
                  <a:rPr lang="en-US" sz="1600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Try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=−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		4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+(−</m:t>
                    </m:r>
                    <m:r>
                      <a:rPr lang="en-GB" sz="16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2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+16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=0  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  so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is a factor.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882" y="5766601"/>
                <a:ext cx="5875070" cy="584775"/>
              </a:xfrm>
              <a:prstGeom prst="rect">
                <a:avLst/>
              </a:prstGeom>
              <a:blipFill rotWithShape="1">
                <a:blip r:embed="rId10"/>
                <a:stretch>
                  <a:fillRect l="-622"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25872" y="6301213"/>
                <a:ext cx="54293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</a:rPr>
                  <a:t>Either use polynomial division and divide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+22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by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+2</m:t>
                        </m:r>
                      </m:e>
                    </m:d>
                  </m:oMath>
                </a14:m>
                <a:endParaRPr lang="en-US" sz="1400" dirty="0">
                  <a:solidFill>
                    <a:srgbClr val="FF0000"/>
                  </a:solidFill>
                </a:endParaRPr>
              </a:p>
              <a:p>
                <a:r>
                  <a:rPr lang="en-US" sz="1400" dirty="0">
                    <a:solidFill>
                      <a:srgbClr val="FF0000"/>
                    </a:solidFill>
                  </a:rPr>
                  <a:t>or look for another solution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+16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   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872" y="6301213"/>
                <a:ext cx="5429371" cy="523220"/>
              </a:xfrm>
              <a:prstGeom prst="rect">
                <a:avLst/>
              </a:prstGeom>
              <a:blipFill rotWithShape="0">
                <a:blip r:embed="rId11"/>
                <a:stretch>
                  <a:fillRect l="-337" t="-235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211737" y="6259552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Now: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87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10" grpId="0"/>
      <p:bldP spid="15" grpId="0"/>
      <p:bldP spid="3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23" y="1088523"/>
            <a:ext cx="6912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3367455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7" y="1963127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8" y="4509119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0"/>
            <a:ext cx="2207568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Factorising </a:t>
            </a:r>
          </a:p>
          <a:p>
            <a:pPr algn="ctr" eaLnBrk="1" hangingPunct="1">
              <a:spcAft>
                <a:spcPts val="3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Polynomials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8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purl.org/dc/terms/"/>
    <ds:schemaRef ds:uri="http://purl.org/dc/dcmitype/"/>
    <ds:schemaRef ds:uri="f7b00057-f5aa-46f4-8410-da255f325540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13877</TotalTime>
  <Words>4682</Words>
  <Application>Microsoft Office PowerPoint</Application>
  <PresentationFormat>Custom</PresentationFormat>
  <Paragraphs>757</Paragraphs>
  <Slides>34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Alapértelmezett terv</vt:lpstr>
      <vt:lpstr>Supporting and Enhancing Mathematics and Statistics UNIT: Factorising Polynomials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419</cp:revision>
  <cp:lastPrinted>2016-10-17T08:47:54Z</cp:lastPrinted>
  <dcterms:created xsi:type="dcterms:W3CDTF">2012-10-10T19:07:13Z</dcterms:created>
  <dcterms:modified xsi:type="dcterms:W3CDTF">2020-08-25T13:39:23Z</dcterms:modified>
</cp:coreProperties>
</file>