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55" r:id="rId5"/>
    <p:sldId id="356" r:id="rId6"/>
    <p:sldId id="357" r:id="rId7"/>
    <p:sldId id="389" r:id="rId8"/>
    <p:sldId id="372" r:id="rId9"/>
    <p:sldId id="369" r:id="rId10"/>
    <p:sldId id="392" r:id="rId11"/>
    <p:sldId id="391" r:id="rId12"/>
    <p:sldId id="399" r:id="rId13"/>
    <p:sldId id="395" r:id="rId14"/>
    <p:sldId id="371" r:id="rId15"/>
    <p:sldId id="397" r:id="rId16"/>
    <p:sldId id="396" r:id="rId17"/>
    <p:sldId id="374" r:id="rId18"/>
    <p:sldId id="398" r:id="rId19"/>
    <p:sldId id="384" r:id="rId20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44"/>
    <p:restoredTop sz="94809"/>
  </p:normalViewPr>
  <p:slideViewPr>
    <p:cSldViewPr>
      <p:cViewPr>
        <p:scale>
          <a:sx n="100" d="100"/>
          <a:sy n="100" d="100"/>
        </p:scale>
        <p:origin x="-234" y="-156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7/8/2020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700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32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37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826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384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4673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7758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900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8040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507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8440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7.png"/><Relationship Id="rId18" Type="http://schemas.openxmlformats.org/officeDocument/2006/relationships/image" Target="../media/image12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17" Type="http://schemas.openxmlformats.org/officeDocument/2006/relationships/image" Target="../media/image121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09.png"/><Relationship Id="rId15" Type="http://schemas.openxmlformats.org/officeDocument/2006/relationships/image" Target="../media/image119.pn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Relationship Id="rId14" Type="http://schemas.openxmlformats.org/officeDocument/2006/relationships/image" Target="../media/image1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Linear Equations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Linear Equations</a:t>
            </a:r>
          </a:p>
        </p:txBody>
      </p:sp>
      <p:sp>
        <p:nvSpPr>
          <p:cNvPr id="15363" name="TextBox 7">
            <a:extLst>
              <a:ext uri="{FF2B5EF4-FFF2-40B4-BE49-F238E27FC236}">
                <a16:creationId xmlns=""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2755" y="823774"/>
            <a:ext cx="777686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Linear Equations are an important part of algebra work. </a:t>
            </a:r>
          </a:p>
          <a:p>
            <a:endParaRPr lang="en-US" altLang="en-US" sz="2400" dirty="0"/>
          </a:p>
          <a:p>
            <a:r>
              <a:rPr lang="en-US" altLang="en-US" sz="2400" dirty="0"/>
              <a:t>You have three sections to work through and there are check up audits and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848" y="3212976"/>
            <a:ext cx="592137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Simplifying Expressions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Simple Equations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Solving Linear Equations</a:t>
            </a:r>
          </a:p>
        </p:txBody>
      </p:sp>
    </p:spTree>
    <p:extLst>
      <p:ext uri="{BB962C8B-B14F-4D97-AF65-F5344CB8AC3E}">
        <p14:creationId xmlns:p14="http://schemas.microsoft.com/office/powerpoint/2010/main" val="32500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Simplifying Expressions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8299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626" y="768491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An </a:t>
            </a:r>
            <a:r>
              <a:rPr lang="en-US" sz="2400" i="1" dirty="0"/>
              <a:t>expression</a:t>
            </a:r>
            <a:r>
              <a:rPr lang="en-US" sz="2400" dirty="0"/>
              <a:t> is a group of terms.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32978" y="1289647"/>
            <a:ext cx="9533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To </a:t>
            </a:r>
            <a:r>
              <a:rPr lang="en-US" sz="2400" b="1" dirty="0"/>
              <a:t>simplify an expression</a:t>
            </a:r>
            <a:r>
              <a:rPr lang="en-US" sz="2400" dirty="0"/>
              <a:t>, we collect together ‘like terms’, </a:t>
            </a:r>
          </a:p>
          <a:p>
            <a:pPr algn="ctr"/>
            <a:r>
              <a:rPr lang="en-US" sz="2400" dirty="0"/>
              <a:t>i.e. terms with the same variable.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28567" y="2299772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+mj-lt"/>
                <a:ea typeface="Times New Roman" charset="0"/>
                <a:cs typeface="Times New Roman" charset="0"/>
              </a:rPr>
              <a:t>Simplify</a:t>
            </a:r>
            <a:endParaRPr lang="en-US" sz="2400" i="1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432978" y="2180135"/>
            <a:ext cx="9434328" cy="457319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12536" y="2667609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043737" y="2243208"/>
                <a:ext cx="37526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</a:t>
                </a:r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737" y="2243208"/>
                <a:ext cx="3752614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43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430332" y="2674458"/>
                <a:ext cx="10807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7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9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0332" y="2674458"/>
                <a:ext cx="1080745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9040" t="-10667" r="-7345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312535" y="3345561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Simplify</a:t>
            </a:r>
            <a:endParaRPr lang="en-US" sz="2400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6073690" y="3311904"/>
                <a:ext cx="39172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8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/>
                  <a:t>11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11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</a:t>
                </a:r>
                <a:endParaRPr lang="en-US" sz="24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3690" y="3311904"/>
                <a:ext cx="3917291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333" t="-10526" r="-46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281219" y="3770639"/>
                <a:ext cx="19143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9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1219" y="3770639"/>
                <a:ext cx="1914307" cy="461665"/>
              </a:xfrm>
              <a:prstGeom prst="rect">
                <a:avLst/>
              </a:prstGeom>
              <a:blipFill rotWithShape="1">
                <a:blip r:embed="rId6"/>
                <a:stretch>
                  <a:fillRect t="-10667" r="-3822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328567" y="3751365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28566" y="4440970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Simplify</a:t>
            </a:r>
            <a:endParaRPr lang="en-US" sz="24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3325937" y="4846774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6090260" y="4429316"/>
                <a:ext cx="412164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/>
                  <a:t>2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9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/>
                  <a:t>2</a:t>
                </a:r>
                <a:r>
                  <a:rPr lang="en-GB" sz="24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12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9</a:t>
                </a:r>
                <a:endParaRPr lang="en-US" sz="24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0260" y="4429316"/>
                <a:ext cx="4121641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219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6464188" y="4909941"/>
                <a:ext cx="19014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8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4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i="1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4188" y="4909941"/>
                <a:ext cx="1901483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4808" t="-10526" r="-2244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4120050" y="5467385"/>
                <a:ext cx="6271910" cy="1477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/>
                  <a:t>Notes: </a:t>
                </a: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1800" dirty="0"/>
                  <a:t>The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800" dirty="0"/>
                  <a:t> and</a:t>
                </a:r>
                <a14:m>
                  <m:oMath xmlns:m="http://schemas.openxmlformats.org/officeDocument/2006/math">
                    <m:r>
                      <a:rPr lang="en-GB" sz="18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1800" dirty="0"/>
                  <a:t> signs go with the term which follows.</a:t>
                </a: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800" dirty="0"/>
                  <a:t> and </a:t>
                </a:r>
                <a:r>
                  <a:rPr lang="en-US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800" baseline="30000" dirty="0"/>
                  <a:t>2 </a:t>
                </a:r>
                <a:r>
                  <a:rPr lang="en-US" sz="1800" dirty="0"/>
                  <a:t> must be treated as if they were different letters.</a:t>
                </a:r>
              </a:p>
              <a:p>
                <a:r>
                  <a:rPr lang="en-US" sz="1800" dirty="0"/>
                  <a:t>	You can not add an </a:t>
                </a:r>
                <a:r>
                  <a:rPr lang="en-US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800" i="1" dirty="0" smtClean="0"/>
                  <a:t> </a:t>
                </a:r>
                <a:r>
                  <a:rPr lang="en-US" sz="1800" dirty="0"/>
                  <a:t>term to an </a:t>
                </a:r>
                <a:r>
                  <a:rPr lang="en-US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800" baseline="30000" dirty="0" smtClean="0"/>
                  <a:t>2</a:t>
                </a:r>
                <a:r>
                  <a:rPr lang="en-US" sz="1800" dirty="0" smtClean="0"/>
                  <a:t> </a:t>
                </a:r>
                <a:r>
                  <a:rPr lang="en-US" sz="1800" dirty="0"/>
                  <a:t>term.</a:t>
                </a:r>
              </a:p>
              <a:p>
                <a:pPr marL="342900" indent="-342900">
                  <a:buFont typeface="Arial" charset="0"/>
                  <a:buChar char="•"/>
                </a:pPr>
                <a:endParaRPr lang="en-US" sz="1800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0050" y="5467385"/>
                <a:ext cx="6271910" cy="1477328"/>
              </a:xfrm>
              <a:prstGeom prst="rect">
                <a:avLst/>
              </a:prstGeom>
              <a:blipFill rotWithShape="1">
                <a:blip r:embed="rId9"/>
                <a:stretch>
                  <a:fillRect l="-875" t="-20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/>
          <p:nvPr/>
        </p:nvSpPr>
        <p:spPr bwMode="auto">
          <a:xfrm>
            <a:off x="6090260" y="3345561"/>
            <a:ext cx="509796" cy="40580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7248128" y="3345561"/>
            <a:ext cx="792088" cy="42507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9234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 animBg="1"/>
      <p:bldP spid="2" grpId="0"/>
      <p:bldP spid="3" grpId="0"/>
      <p:bldP spid="4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2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Simplifying Expressions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04" y="164495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32978" y="1149380"/>
            <a:ext cx="9533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 simplify an expression with brackets, we first expand the expression.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28567" y="2299772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+mj-lt"/>
                <a:ea typeface="Times New Roman" charset="0"/>
                <a:cs typeface="Times New Roman" charset="0"/>
              </a:rPr>
              <a:t>Simplify</a:t>
            </a:r>
            <a:endParaRPr lang="en-US" sz="2400" i="1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12536" y="2667609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043737" y="2243208"/>
                <a:ext cx="37526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5(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3)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8 </a:t>
                </a:r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737" y="2243208"/>
                <a:ext cx="3752614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044735" y="2662140"/>
                <a:ext cx="3362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15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8	=</a:t>
                </a:r>
                <a:r>
                  <a:rPr lang="en-GB" sz="2400" dirty="0">
                    <a:solidFill>
                      <a:srgbClr val="FF0000"/>
                    </a:solidFill>
                  </a:rPr>
                  <a:t>	 	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4735" y="2662140"/>
                <a:ext cx="3362459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312535" y="3345561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Simplify</a:t>
            </a:r>
            <a:endParaRPr lang="en-US" sz="2400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6073690" y="3311904"/>
                <a:ext cx="29049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3(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7)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2(4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8)</a:t>
                </a:r>
                <a:endParaRPr lang="en-US" sz="24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3690" y="3311904"/>
                <a:ext cx="2904962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3145" t="-10526" r="-1048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075203" y="3779551"/>
                <a:ext cx="29692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/>
                        <m:t>3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21</m:t>
                      </m:r>
                      <m:r>
                        <a:rPr lang="en-GB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8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16 =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5203" y="3779551"/>
                <a:ext cx="2969210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328567" y="3751365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28566" y="4440970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Simplify</a:t>
            </a:r>
            <a:endParaRPr lang="en-US" sz="24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3325937" y="4846774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6090260" y="4429316"/>
                <a:ext cx="208903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(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5)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/>
                  <a:t>2</a:t>
                </a:r>
                <a:endParaRPr lang="en-US" sz="24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0260" y="4429316"/>
                <a:ext cx="2089033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4373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6105490" y="4890981"/>
                <a:ext cx="50324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/>
                  <a:t>2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/>
                  <a:t>2</a:t>
                </a:r>
                <a:r>
                  <a:rPr lang="en-US" sz="2400" dirty="0"/>
                  <a:t>	 =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5490" y="4890981"/>
                <a:ext cx="5032412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1939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3343821" y="5608928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Simplify</a:t>
            </a:r>
            <a:endParaRPr lang="en-US" sz="24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3343821" y="6037949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6073690" y="5557928"/>
                <a:ext cx="30604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8)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/>
                  <a:t>(3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</a:t>
                </a:r>
                <a:r>
                  <a:rPr lang="en-US" sz="2400" dirty="0"/>
                  <a:t>) </a:t>
                </a: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3690" y="5557928"/>
                <a:ext cx="3060453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2988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6043737" y="5968756"/>
                <a:ext cx="31729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baseline="30000" dirty="0" smtClean="0"/>
                  <a:t>2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8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baseline="30000" dirty="0" smtClean="0"/>
                  <a:t>2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/>
                  <a:t>	 =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737" y="5968756"/>
                <a:ext cx="3172985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2879" t="-10526" r="-2111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8961963" y="2657781"/>
                <a:ext cx="17187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5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23 </a:t>
                </a:r>
                <a:endParaRPr lang="en-US" sz="2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1963" y="2657781"/>
                <a:ext cx="1718740" cy="461665"/>
              </a:xfrm>
              <a:prstGeom prst="rect">
                <a:avLst/>
              </a:prstGeom>
              <a:blipFill rotWithShape="1">
                <a:blip r:embed="rId11"/>
                <a:stretch>
                  <a:fillRect t="-10526" r="-354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9166346" y="3782832"/>
                <a:ext cx="13099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5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5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6346" y="3782832"/>
                <a:ext cx="1309974" cy="461665"/>
              </a:xfrm>
              <a:prstGeom prst="rect">
                <a:avLst/>
              </a:prstGeom>
              <a:blipFill rotWithShape="1">
                <a:blip r:embed="rId12"/>
                <a:stretch>
                  <a:fillRect t="-10667" r="-4651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9349889" y="4846773"/>
                <a:ext cx="13308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7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5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889" y="4846773"/>
                <a:ext cx="1330814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7339" t="-10526" r="-3211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9389895" y="5966872"/>
                <a:ext cx="13484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4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6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2400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9895" y="5966872"/>
                <a:ext cx="1348446" cy="461665"/>
              </a:xfrm>
              <a:prstGeom prst="rect">
                <a:avLst/>
              </a:prstGeom>
              <a:blipFill rotWithShape="1">
                <a:blip r:embed="rId14"/>
                <a:stretch>
                  <a:fillRect l="-6757" t="-10526" r="-450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5301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" grpId="0"/>
      <p:bldP spid="3" grpId="0"/>
      <p:bldP spid="4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2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921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5011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Simplify each of these expressions.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892809" y="2088023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10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400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503712" y="3324105"/>
                <a:ext cx="410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8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7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712" y="3324105"/>
                <a:ext cx="4104456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8574050" y="2689668"/>
                <a:ext cx="170271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US" sz="2400" i="1" dirty="0">
                  <a:solidFill>
                    <a:srgbClr val="FF0000"/>
                  </a:solidFill>
                </a:endParaRPr>
              </a:p>
              <a:p>
                <a:endParaRPr lang="en-US" sz="2400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4050" y="2689668"/>
                <a:ext cx="1702710" cy="830997"/>
              </a:xfrm>
              <a:prstGeom prst="rect">
                <a:avLst/>
              </a:prstGeom>
              <a:blipFill rotWithShape="1">
                <a:blip r:embed="rId4"/>
                <a:stretch>
                  <a:fillRect t="-5839" r="-43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782429" y="2724958"/>
                <a:ext cx="32058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3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5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US" sz="2400" i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2429" y="2724958"/>
                <a:ext cx="3205871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85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746386" y="3914785"/>
                <a:ext cx="49859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/>
                      <m:t>8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/>
                      <m:t>7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8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7</a:t>
                </a: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6386" y="3914785"/>
                <a:ext cx="4985935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49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8574050" y="3291824"/>
                <a:ext cx="25042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10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20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7</a:t>
                </a: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4050" y="3291824"/>
                <a:ext cx="2504212" cy="461665"/>
              </a:xfrm>
              <a:prstGeom prst="rect">
                <a:avLst/>
              </a:prstGeom>
              <a:blipFill rotWithShape="1">
                <a:blip r:embed="rId7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8962789" y="3884938"/>
                <a:ext cx="56219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</a:rPr>
                      <m:t>8</m:t>
                    </m:r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 smtClean="0">
                        <a:solidFill>
                          <a:srgbClr val="FF0000"/>
                        </a:solidFill>
                      </a:rPr>
                      <m:t>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5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5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2789" y="3884938"/>
                <a:ext cx="5621990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325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3807802" y="2156446"/>
                <a:ext cx="31804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9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802" y="2156446"/>
                <a:ext cx="3180498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3071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8949877" y="4500864"/>
                <a:ext cx="1252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7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30</a:t>
                </a: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9877" y="4500864"/>
                <a:ext cx="1252266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7282" t="-9211" r="-4854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774286" y="4473968"/>
                <a:ext cx="33483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5(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6)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i="1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4286" y="4473968"/>
                <a:ext cx="3348373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273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3782429" y="5068582"/>
                <a:ext cx="41753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/>
                  <a:t>2</a:t>
                </a:r>
                <a:endParaRPr lang="en-US" sz="24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2429" y="5068582"/>
                <a:ext cx="4175374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219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3648818" y="5674345"/>
                <a:ext cx="35993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6)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i="1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818" y="5674345"/>
                <a:ext cx="3599310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271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3648818" y="6270903"/>
                <a:ext cx="4746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7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i="1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/>
                  <a:t>2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6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)</a:t>
                </a:r>
                <a:endParaRPr lang="en-US" sz="24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818" y="6270903"/>
                <a:ext cx="4746072" cy="461665"/>
              </a:xfrm>
              <a:prstGeom prst="rect">
                <a:avLst/>
              </a:prstGeom>
              <a:blipFill rotWithShape="1">
                <a:blip r:embed="rId14"/>
                <a:stretch>
                  <a:fillRect l="-2057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8949877" y="5054848"/>
                <a:ext cx="13035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7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baseline="300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endParaRPr lang="en-US" sz="2400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9877" y="5054848"/>
                <a:ext cx="1303562" cy="461665"/>
              </a:xfrm>
              <a:prstGeom prst="rect">
                <a:avLst/>
              </a:prstGeom>
              <a:blipFill rotWithShape="1">
                <a:blip r:embed="rId15"/>
                <a:stretch>
                  <a:fillRect l="-7009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8901984" y="5670774"/>
                <a:ext cx="24150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20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endParaRPr lang="en-US" sz="2400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1984" y="5670774"/>
                <a:ext cx="2415042" cy="461665"/>
              </a:xfrm>
              <a:prstGeom prst="rect">
                <a:avLst/>
              </a:prstGeom>
              <a:blipFill rotWithShape="1">
                <a:blip r:embed="rId16"/>
                <a:stretch>
                  <a:fillRect l="-3788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8745326" y="6286700"/>
                <a:ext cx="175881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10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endParaRPr lang="en-US" sz="2400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5326" y="6286700"/>
                <a:ext cx="1758815" cy="461665"/>
              </a:xfrm>
              <a:prstGeom prst="rect">
                <a:avLst/>
              </a:prstGeom>
              <a:blipFill rotWithShape="1">
                <a:blip r:embed="rId17"/>
                <a:stretch>
                  <a:fillRect l="-5556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8697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8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2988" y="1030131"/>
            <a:ext cx="5472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7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     </a:t>
            </a:r>
          </a:p>
          <a:p>
            <a:r>
              <a:rPr lang="en-US" altLang="en-US" sz="2400" dirty="0">
                <a:solidFill>
                  <a:srgbClr val="FFC000"/>
                </a:solidFill>
              </a:rPr>
              <a:t>                          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6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</a:p>
          <a:p>
            <a:r>
              <a:rPr lang="en-US" altLang="en-US" sz="2400" dirty="0">
                <a:solidFill>
                  <a:srgbClr val="00B050"/>
                </a:solidFill>
              </a:rPr>
              <a:t>                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2988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9033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Simple Equations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626" y="768491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An </a:t>
            </a:r>
            <a:r>
              <a:rPr lang="en-US" sz="2400" i="1" dirty="0"/>
              <a:t>equation</a:t>
            </a:r>
            <a:r>
              <a:rPr lang="en-US" sz="2400" dirty="0"/>
              <a:t> has terms on both sides of an equals sign.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32978" y="1218501"/>
            <a:ext cx="95333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To solve</a:t>
            </a:r>
            <a:r>
              <a:rPr lang="en-US" sz="2400" b="1" dirty="0"/>
              <a:t> simple equations</a:t>
            </a:r>
            <a:r>
              <a:rPr lang="en-US" sz="2400" dirty="0"/>
              <a:t>, we collect together ‘like terms’ on each side of the equals sign.</a:t>
            </a:r>
          </a:p>
          <a:p>
            <a:pPr algn="ctr"/>
            <a:r>
              <a:rPr lang="en-US" sz="2400" dirty="0"/>
              <a:t>Then, we make sure the equation </a:t>
            </a:r>
            <a:r>
              <a:rPr lang="en-US" sz="2400" i="1" dirty="0"/>
              <a:t>always</a:t>
            </a:r>
            <a:r>
              <a:rPr lang="en-US" sz="2400" dirty="0"/>
              <a:t> remains balanced:</a:t>
            </a:r>
          </a:p>
          <a:p>
            <a:pPr algn="ctr"/>
            <a:r>
              <a:rPr lang="en-US" sz="2400" dirty="0"/>
              <a:t>so whatever operation we do on one side of the equation, we must </a:t>
            </a:r>
            <a:r>
              <a:rPr lang="en-US" sz="2400" i="1" dirty="0"/>
              <a:t>also</a:t>
            </a:r>
            <a:r>
              <a:rPr lang="en-US" sz="2400" dirty="0"/>
              <a:t> do on the other.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28385" y="3388109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+mj-lt"/>
                <a:ea typeface="Times New Roman" charset="0"/>
                <a:cs typeface="Times New Roman" charset="0"/>
              </a:rPr>
              <a:t>Solve</a:t>
            </a:r>
            <a:endParaRPr lang="en-US" sz="2400" i="1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432978" y="3203231"/>
            <a:ext cx="9434328" cy="341538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07474" y="3781299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8915369" y="3311893"/>
                <a:ext cx="37526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5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14</a:t>
                </a:r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5369" y="3311893"/>
                <a:ext cx="3752614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435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9631537" y="3684314"/>
                <a:ext cx="12698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chemeClr val="tx1"/>
                    </a:solidFill>
                  </a:rPr>
                  <a:t>7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14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1537" y="3684314"/>
                <a:ext cx="1269899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7692" t="-9211" r="-4808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867586" y="48210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Solve</a:t>
            </a:r>
            <a:endParaRPr lang="en-US" sz="2400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8847835" y="4905984"/>
                <a:ext cx="19094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12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19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</a:t>
                </a:r>
                <a:endParaRPr lang="en-US" sz="24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7835" y="4905984"/>
                <a:ext cx="1909497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777" t="-10526" r="-286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2853720" y="5278727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59797" y="6192748"/>
            <a:ext cx="24144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Now divide both sides by 12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9554910" y="5719255"/>
                <a:ext cx="14237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12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24</a:t>
                </a:r>
                <a:endParaRPr lang="en-US" sz="24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4910" y="5719255"/>
                <a:ext cx="1423788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6410" t="-10526" r="-4274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8204958" y="5323835"/>
                <a:ext cx="33089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12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19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19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19 </a:t>
                </a:r>
                <a:endParaRPr lang="en-US" sz="24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4958" y="5323835"/>
                <a:ext cx="3308919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947" t="-10526" r="-110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9882453" y="6066005"/>
                <a:ext cx="9092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2453" y="6066005"/>
                <a:ext cx="909223" cy="461665"/>
              </a:xfrm>
              <a:prstGeom prst="rect">
                <a:avLst/>
              </a:prstGeom>
              <a:blipFill rotWithShape="1">
                <a:blip r:embed="rId8"/>
                <a:stretch>
                  <a:fillRect t="-9211" r="-8054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283934" y="5412925"/>
                <a:ext cx="387452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i="1" dirty="0"/>
                  <a:t>Eliminate the ‘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400" i="1" dirty="0"/>
                  <a:t>19’ by </a:t>
                </a:r>
                <a:r>
                  <a:rPr lang="en-US" sz="1400" i="1" dirty="0">
                    <a:solidFill>
                      <a:srgbClr val="0070C0"/>
                    </a:solidFill>
                  </a:rPr>
                  <a:t>adding 19 </a:t>
                </a:r>
                <a:r>
                  <a:rPr lang="en-US" sz="1400" i="1" dirty="0"/>
                  <a:t>to both sides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34" y="5412925"/>
                <a:ext cx="3874522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472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9787948" y="4052525"/>
                <a:ext cx="9343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𝑎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948" y="4052525"/>
                <a:ext cx="934358" cy="461665"/>
              </a:xfrm>
              <a:prstGeom prst="rect">
                <a:avLst/>
              </a:prstGeom>
              <a:blipFill rotWithShape="1">
                <a:blip r:embed="rId10"/>
                <a:stretch>
                  <a:fillRect t="-9211" r="-9150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4884573" y="4159548"/>
            <a:ext cx="23150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Now divide both sides by 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32346" y="3829166"/>
            <a:ext cx="15488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Collect like terms</a:t>
            </a:r>
          </a:p>
        </p:txBody>
      </p:sp>
    </p:spTree>
    <p:extLst>
      <p:ext uri="{BB962C8B-B14F-4D97-AF65-F5344CB8AC3E}">
        <p14:creationId xmlns:p14="http://schemas.microsoft.com/office/powerpoint/2010/main" val="10378759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 animBg="1"/>
      <p:bldP spid="2" grpId="0"/>
      <p:bldP spid="3" grpId="0"/>
      <p:bldP spid="4" grpId="0"/>
      <p:bldP spid="5" grpId="0"/>
      <p:bldP spid="11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Simple Equations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8128" y="118347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626" y="768491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Further examples 1: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12535" y="1287898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+mj-lt"/>
                <a:ea typeface="Times New Roman" charset="0"/>
                <a:cs typeface="Times New Roman" charset="0"/>
              </a:rPr>
              <a:t>Solve</a:t>
            </a:r>
            <a:endParaRPr lang="en-US" sz="2400" i="1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05939" y="1680618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730159" y="1211995"/>
                <a:ext cx="37526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i="1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8 </a:t>
                </a:r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159" y="1211995"/>
                <a:ext cx="3752614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43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141475" y="2034696"/>
                <a:ext cx="29084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i="1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5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5</a:t>
                </a:r>
                <a:r>
                  <a:rPr lang="en-GB" sz="2400" dirty="0">
                    <a:solidFill>
                      <a:schemeClr val="tx1"/>
                    </a:solidFill>
                  </a:rPr>
                  <a:t>	 =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/>
                  <a:t>8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5</a:t>
                </a:r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1475" y="2034696"/>
                <a:ext cx="2908489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3138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328567" y="304069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Solve</a:t>
            </a:r>
            <a:endParaRPr lang="en-US" sz="2400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6619209" y="3006471"/>
                <a:ext cx="18053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7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29</a:t>
                </a:r>
                <a:endParaRPr lang="en-US" sz="24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209" y="3006471"/>
                <a:ext cx="1805302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5405" t="-10526" r="-3041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7285008" y="4475970"/>
                <a:ext cx="11490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12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5008" y="4475970"/>
                <a:ext cx="1149097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305939" y="3488970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32412" y="5157667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Solve</a:t>
            </a:r>
            <a:endParaRPr lang="en-US" sz="24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3328567" y="5537845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336146" y="5164205"/>
                <a:ext cx="894412" cy="5870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7</a:t>
                </a:r>
                <a:endParaRPr 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6146" y="5164205"/>
                <a:ext cx="894412" cy="587084"/>
              </a:xfrm>
              <a:prstGeom prst="rect">
                <a:avLst/>
              </a:prstGeom>
              <a:blipFill>
                <a:blip r:embed="rId7"/>
                <a:stretch>
                  <a:fillRect t="-2128" r="-8451" b="-6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7272276" y="6368205"/>
                <a:ext cx="13152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56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2276" y="6368205"/>
                <a:ext cx="1315236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7407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25215" y="1573192"/>
                <a:ext cx="4943982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i="1" dirty="0"/>
                  <a:t>Eliminate the ‘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400" i="1" dirty="0"/>
                  <a:t> 5</a:t>
                </a:r>
                <a:r>
                  <a:rPr lang="en-US" sz="1400" i="1" dirty="0"/>
                  <a:t>’ by </a:t>
                </a:r>
                <a:r>
                  <a:rPr lang="en-US" sz="1400" i="1" dirty="0">
                    <a:solidFill>
                      <a:srgbClr val="0070C0"/>
                    </a:solidFill>
                  </a:rPr>
                  <a:t>subtracting </a:t>
                </a:r>
                <a:r>
                  <a:rPr lang="en-GB" sz="1400" i="1" dirty="0">
                    <a:solidFill>
                      <a:srgbClr val="0070C0"/>
                    </a:solidFill>
                  </a:rPr>
                  <a:t>5</a:t>
                </a:r>
                <a:r>
                  <a:rPr lang="en-US" sz="1400" i="1" dirty="0"/>
                  <a:t> from both sides;</a:t>
                </a:r>
              </a:p>
              <a:p>
                <a:r>
                  <a:rPr lang="en-US" sz="1400" i="1" dirty="0"/>
                  <a:t>Keep the ‘=‘ signs inline (i.e. directly underneath each other)</a:t>
                </a:r>
              </a:p>
              <a:p>
                <a:endParaRPr lang="en-US" sz="1400" i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5215" y="1573192"/>
                <a:ext cx="4943982" cy="738664"/>
              </a:xfrm>
              <a:prstGeom prst="rect">
                <a:avLst/>
              </a:prstGeom>
              <a:blipFill rotWithShape="0">
                <a:blip r:embed="rId9"/>
                <a:stretch>
                  <a:fillRect l="-370" t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7243954" y="2376017"/>
            <a:ext cx="944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 smtClean="0">
                <a:solidFill>
                  <a:srgbClr val="FF0000"/>
                </a:solidFill>
              </a:rPr>
              <a:t>  </a:t>
            </a:r>
            <a:r>
              <a:rPr lang="en-GB" sz="2400" dirty="0">
                <a:solidFill>
                  <a:srgbClr val="FF0000"/>
                </a:solidFill>
              </a:rPr>
              <a:t>= 3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026623" y="3342581"/>
                <a:ext cx="36533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i="1" dirty="0"/>
                  <a:t>Eliminate the ‘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1400" i="1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i="1" dirty="0"/>
                  <a:t>7’ by </a:t>
                </a:r>
                <a:r>
                  <a:rPr lang="en-US" sz="1400" i="1" dirty="0">
                    <a:solidFill>
                      <a:srgbClr val="0070C0"/>
                    </a:solidFill>
                  </a:rPr>
                  <a:t>adding </a:t>
                </a:r>
                <a:r>
                  <a:rPr lang="en-GB" sz="1400" i="1" dirty="0">
                    <a:solidFill>
                      <a:srgbClr val="0070C0"/>
                    </a:solidFill>
                  </a:rPr>
                  <a:t>7</a:t>
                </a:r>
                <a:r>
                  <a:rPr lang="en-US" sz="1400" i="1" dirty="0"/>
                  <a:t> to both sides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623" y="3342581"/>
                <a:ext cx="3653308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501" t="-82353" b="-10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6053928" y="3616874"/>
                <a:ext cx="29466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7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 7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29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 7</a:t>
                </a:r>
                <a:endParaRPr lang="en-US" sz="2400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3928" y="3616874"/>
                <a:ext cx="2946640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3106" t="-10526" r="-165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7152602" y="3939844"/>
                <a:ext cx="1252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36</a:t>
                </a:r>
                <a:endParaRPr lang="en-US" sz="2400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2602" y="3939844"/>
                <a:ext cx="1252266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7282" t="-10526" r="-5340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6625355" y="4303066"/>
            <a:ext cx="23150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Now divide both sides by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809667" y="5691733"/>
                <a:ext cx="38304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i="1" dirty="0"/>
                  <a:t>To eliminate the ‘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1400" i="1" dirty="0"/>
                  <a:t> 8’  </a:t>
                </a:r>
                <a:r>
                  <a:rPr lang="en-GB" sz="1400" i="1" dirty="0">
                    <a:solidFill>
                      <a:srgbClr val="0070C0"/>
                    </a:solidFill>
                  </a:rPr>
                  <a:t>multiply </a:t>
                </a:r>
                <a:r>
                  <a:rPr lang="en-US" sz="1400" i="1" dirty="0"/>
                  <a:t>both sides </a:t>
                </a:r>
                <a:r>
                  <a:rPr lang="en-US" sz="1400" i="1" dirty="0">
                    <a:solidFill>
                      <a:srgbClr val="0070C0"/>
                    </a:solidFill>
                  </a:rPr>
                  <a:t>by 8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9667" y="5691733"/>
                <a:ext cx="3830408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478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730159" y="5894181"/>
                <a:ext cx="246220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𝑥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8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7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8</a:t>
                </a:r>
                <a:endParaRPr lang="en-US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159" y="5894181"/>
                <a:ext cx="2462207" cy="584775"/>
              </a:xfrm>
              <a:prstGeom prst="rect">
                <a:avLst/>
              </a:prstGeom>
              <a:blipFill>
                <a:blip r:embed="rId14"/>
                <a:stretch>
                  <a:fillRect b="-6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/>
          <p:cNvSpPr/>
          <p:nvPr/>
        </p:nvSpPr>
        <p:spPr bwMode="auto">
          <a:xfrm>
            <a:off x="3305939" y="1230156"/>
            <a:ext cx="8046645" cy="160752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305939" y="3068691"/>
            <a:ext cx="8046645" cy="18689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305938" y="5115551"/>
            <a:ext cx="8046645" cy="162581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7438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2" grpId="0"/>
      <p:bldP spid="3" grpId="0"/>
      <p:bldP spid="4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0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Simple Equations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30" y="107813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626" y="768491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Further examples 2: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12535" y="1287898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+mj-lt"/>
                <a:ea typeface="Times New Roman" charset="0"/>
                <a:cs typeface="Times New Roman" charset="0"/>
              </a:rPr>
              <a:t>Solve</a:t>
            </a:r>
            <a:endParaRPr lang="en-US" sz="2400" i="1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05939" y="1680618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730159" y="1167655"/>
                <a:ext cx="37526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8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18 </a:t>
                </a:r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159" y="1167655"/>
                <a:ext cx="3752614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435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172047" y="1719308"/>
                <a:ext cx="3362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i="1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8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 8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18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 8 </a:t>
                </a:r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047" y="1719308"/>
                <a:ext cx="3362459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271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328567" y="304069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Solve</a:t>
            </a:r>
            <a:endParaRPr lang="en-US" sz="2400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6619209" y="3006471"/>
                <a:ext cx="18053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4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26</a:t>
                </a:r>
                <a:endParaRPr lang="en-US" sz="24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209" y="3006471"/>
                <a:ext cx="1805302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5405" t="-10526" r="-3041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7285008" y="4475970"/>
                <a:ext cx="9952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5008" y="4475970"/>
                <a:ext cx="995209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305939" y="3488970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32412" y="5157667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Solve</a:t>
            </a:r>
            <a:endParaRPr lang="en-US" sz="24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3328567" y="5537845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7120380" y="5115430"/>
                <a:ext cx="1308884" cy="6310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1" smtClean="0">
                            <a:latin typeface="Cambria Math"/>
                          </a:rPr>
                          <m:t>m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/>
                          <m:t>3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6</a:t>
                </a: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0380" y="5115430"/>
                <a:ext cx="1308884" cy="631070"/>
              </a:xfrm>
              <a:prstGeom prst="rect">
                <a:avLst/>
              </a:prstGeom>
              <a:blipFill rotWithShape="1">
                <a:blip r:embed="rId7"/>
                <a:stretch>
                  <a:fillRect r="-6512" b="-5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7243442" y="6356408"/>
                <a:ext cx="19920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18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3442" y="6356408"/>
                <a:ext cx="1992076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4587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25213" y="1501708"/>
                <a:ext cx="37126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i="1" dirty="0"/>
                  <a:t>Eliminate the ‘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1400" i="1" dirty="0"/>
                  <a:t> 8</a:t>
                </a:r>
                <a:r>
                  <a:rPr lang="en-US" sz="1400" i="1" dirty="0"/>
                  <a:t>’ by </a:t>
                </a:r>
                <a:r>
                  <a:rPr lang="en-GB" sz="1400" i="1" dirty="0">
                    <a:solidFill>
                      <a:srgbClr val="0070C0"/>
                    </a:solidFill>
                  </a:rPr>
                  <a:t>adding 8</a:t>
                </a:r>
                <a:r>
                  <a:rPr lang="en-US" sz="1400" i="1" dirty="0"/>
                  <a:t> to both sides;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5213" y="1501708"/>
                <a:ext cx="3712619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493"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7464152" y="2406943"/>
                <a:ext cx="11945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5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4152" y="2406943"/>
                <a:ext cx="1194509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7653" t="-10526" r="-6633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026623" y="3342581"/>
                <a:ext cx="36533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i="1" dirty="0"/>
                  <a:t>Eliminate the ‘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1400" i="1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i="1" dirty="0"/>
                  <a:t>4’ by </a:t>
                </a:r>
                <a:r>
                  <a:rPr lang="en-US" sz="1400" i="1" dirty="0">
                    <a:solidFill>
                      <a:srgbClr val="0070C0"/>
                    </a:solidFill>
                  </a:rPr>
                  <a:t>adding </a:t>
                </a:r>
                <a:r>
                  <a:rPr lang="en-GB" sz="1400" i="1" dirty="0">
                    <a:solidFill>
                      <a:srgbClr val="0070C0"/>
                    </a:solidFill>
                  </a:rPr>
                  <a:t>4</a:t>
                </a:r>
                <a:r>
                  <a:rPr lang="en-US" sz="1400" i="1" dirty="0"/>
                  <a:t> to both sides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623" y="3342581"/>
                <a:ext cx="3653308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501" t="-82353" b="-10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6053928" y="3616874"/>
                <a:ext cx="29466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4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 4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26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 4</a:t>
                </a:r>
                <a:endParaRPr lang="en-US" sz="2400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3928" y="3616874"/>
                <a:ext cx="2946640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3106" t="-10526" r="-165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7152602" y="3939844"/>
                <a:ext cx="1252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30</a:t>
                </a:r>
                <a:endParaRPr lang="en-US" sz="2400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2602" y="3939844"/>
                <a:ext cx="1252266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7282" t="-10526" r="-5340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6625355" y="4303066"/>
            <a:ext cx="23150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Now divide both sides by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809667" y="5691733"/>
                <a:ext cx="38304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i="1" dirty="0"/>
                  <a:t>To eliminate the ‘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1400" i="1" dirty="0"/>
                  <a:t> 3’  </a:t>
                </a:r>
                <a:r>
                  <a:rPr lang="en-GB" sz="1400" i="1" dirty="0">
                    <a:solidFill>
                      <a:srgbClr val="0070C0"/>
                    </a:solidFill>
                  </a:rPr>
                  <a:t>multiply </a:t>
                </a:r>
                <a:r>
                  <a:rPr lang="en-US" sz="1400" i="1" dirty="0"/>
                  <a:t>both sides </a:t>
                </a:r>
                <a:r>
                  <a:rPr lang="en-US" sz="1400" i="1" dirty="0">
                    <a:solidFill>
                      <a:srgbClr val="0070C0"/>
                    </a:solidFill>
                  </a:rPr>
                  <a:t>by 3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9667" y="5691733"/>
                <a:ext cx="3830408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478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6730159" y="5894181"/>
                <a:ext cx="3110257" cy="6481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i="1">
                            <a:latin typeface="Cambria Math"/>
                          </a:rPr>
                          <m:t>m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/>
                          <m:t>3</m:t>
                        </m:r>
                      </m:den>
                    </m:f>
                    <m:r>
                      <a:rPr lang="en-US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3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6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3</a:t>
                </a:r>
                <a:endParaRPr lang="en-US" sz="2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159" y="5894181"/>
                <a:ext cx="3110257" cy="648191"/>
              </a:xfrm>
              <a:prstGeom prst="rect">
                <a:avLst/>
              </a:prstGeom>
              <a:blipFill rotWithShape="1">
                <a:blip r:embed="rId15"/>
                <a:stretch>
                  <a:fillRect b="-3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/>
          <p:cNvSpPr/>
          <p:nvPr/>
        </p:nvSpPr>
        <p:spPr bwMode="auto">
          <a:xfrm>
            <a:off x="3305939" y="1230156"/>
            <a:ext cx="8046645" cy="160752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305939" y="3068691"/>
            <a:ext cx="8046645" cy="18689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305938" y="5115551"/>
            <a:ext cx="8046645" cy="162581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7281361" y="2071607"/>
                <a:ext cx="15488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10</a:t>
                </a:r>
                <a:endParaRPr lang="en-US" sz="24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1361" y="2071607"/>
                <a:ext cx="1548822" cy="461665"/>
              </a:xfrm>
              <a:prstGeom prst="rect">
                <a:avLst/>
              </a:prstGeom>
              <a:blipFill rotWithShape="1">
                <a:blip r:embed="rId16"/>
                <a:stretch>
                  <a:fillRect l="-5882" t="-10526" r="-3922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82616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2" grpId="0"/>
      <p:bldP spid="3" grpId="0"/>
      <p:bldP spid="4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0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 animBg="1"/>
      <p:bldP spid="28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921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4395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Solve each of these equations.</a:t>
            </a:r>
            <a:endParaRPr lang="en-US" sz="2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8371965" y="2092408"/>
                <a:ext cx="9092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1965" y="2092408"/>
                <a:ext cx="909223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9211" r="-7333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431704" y="3138699"/>
                <a:ext cx="410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5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12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62 </a:t>
                </a:r>
                <a:endParaRPr lang="en-US" sz="2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704" y="3138699"/>
                <a:ext cx="4104456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8350690" y="2616227"/>
                <a:ext cx="13949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50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0690" y="2616227"/>
                <a:ext cx="1394934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6987" t="-10526" r="-436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648818" y="2582417"/>
                <a:ext cx="32058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144 </a:t>
                </a:r>
                <a:endParaRPr lang="en-US" sz="2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818" y="2582417"/>
                <a:ext cx="3205871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048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755739" y="3727572"/>
                <a:ext cx="4985935" cy="587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charset="0"/>
                          </a:rPr>
                          <m:t>𝑚</m:t>
                        </m:r>
                      </m:num>
                      <m:den>
                        <m:r>
                          <a:rPr lang="en-GB" sz="2400" b="0" i="1" smtClean="0">
                            <a:latin typeface="Cambria Math" charset="0"/>
                          </a:rPr>
                          <m:t>7</m:t>
                        </m:r>
                      </m:den>
                    </m:f>
                    <m:r>
                      <a:rPr lang="en-GB" sz="2400" b="0" i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11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3727572"/>
                <a:ext cx="4985935" cy="587084"/>
              </a:xfrm>
              <a:prstGeom prst="rect">
                <a:avLst/>
              </a:prstGeom>
              <a:blipFill>
                <a:blip r:embed="rId7"/>
                <a:stretch>
                  <a:fillRect t="-2128" b="-4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8384352" y="3135010"/>
                <a:ext cx="13099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10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4352" y="3135010"/>
                <a:ext cx="1309974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6977" t="-10526" r="-6512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8385926" y="3656796"/>
                <a:ext cx="56219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77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5926" y="3656796"/>
                <a:ext cx="5621990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173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3674191" y="2071957"/>
                <a:ext cx="31804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9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5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31 </a:t>
                </a:r>
                <a:endParaRPr lang="en-US" sz="2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4191" y="2071957"/>
                <a:ext cx="3180498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3071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8424588" y="4227102"/>
                <a:ext cx="10579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11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4588" y="4227102"/>
                <a:ext cx="1057982" cy="461665"/>
              </a:xfrm>
              <a:prstGeom prst="rect">
                <a:avLst/>
              </a:prstGeom>
              <a:blipFill rotWithShape="1">
                <a:blip r:embed="rId11"/>
                <a:stretch>
                  <a:fillRect t="-9211" r="-5747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755739" y="4274357"/>
                <a:ext cx="33483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5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6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61</a:t>
                </a:r>
                <a:endParaRPr lang="en-US" sz="24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4274357"/>
                <a:ext cx="3348373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2732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3759008" y="4880586"/>
                <a:ext cx="41753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6 </a:t>
                </a:r>
                <a:endParaRPr lang="en-US" sz="24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9008" y="4880586"/>
                <a:ext cx="4175374" cy="461665"/>
              </a:xfrm>
              <a:prstGeom prst="rect">
                <a:avLst/>
              </a:prstGeom>
              <a:blipFill rotWithShape="1">
                <a:blip r:embed="rId13"/>
                <a:stretch>
                  <a:fillRect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3464785" y="5457230"/>
                <a:ext cx="35993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6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6 </a:t>
                </a:r>
                <a:endParaRPr lang="en-US" sz="24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4785" y="5457230"/>
                <a:ext cx="3599310" cy="461665"/>
              </a:xfrm>
              <a:prstGeom prst="rect">
                <a:avLst/>
              </a:prstGeom>
              <a:blipFill rotWithShape="1">
                <a:blip r:embed="rId14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3755739" y="6063459"/>
                <a:ext cx="4746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7(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35</a:t>
                </a:r>
                <a:endParaRPr lang="en-US" sz="24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6063459"/>
                <a:ext cx="4746072" cy="461665"/>
              </a:xfrm>
              <a:prstGeom prst="rect">
                <a:avLst/>
              </a:prstGeom>
              <a:blipFill rotWithShape="1">
                <a:blip r:embed="rId15"/>
                <a:stretch>
                  <a:fillRect l="-1926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8445267" y="4815975"/>
                <a:ext cx="12057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4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5267" y="4815975"/>
                <a:ext cx="1205779" cy="461665"/>
              </a:xfrm>
              <a:prstGeom prst="rect">
                <a:avLst/>
              </a:prstGeom>
              <a:blipFill rotWithShape="1">
                <a:blip r:embed="rId16"/>
                <a:stretch>
                  <a:fillRect t="-9211" r="-5556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8424588" y="5401948"/>
                <a:ext cx="24150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4588" y="5401948"/>
                <a:ext cx="2415042" cy="461665"/>
              </a:xfrm>
              <a:prstGeom prst="rect">
                <a:avLst/>
              </a:prstGeom>
              <a:blipFill rotWithShape="1">
                <a:blip r:embed="rId17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8445267" y="6030597"/>
                <a:ext cx="9092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9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5267" y="6030597"/>
                <a:ext cx="909223" cy="461665"/>
              </a:xfrm>
              <a:prstGeom prst="rect">
                <a:avLst/>
              </a:prstGeom>
              <a:blipFill rotWithShape="1">
                <a:blip r:embed="rId18"/>
                <a:stretch>
                  <a:fillRect t="-9211" r="-7333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3226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8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6" y="1088524"/>
            <a:ext cx="67503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7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     </a:t>
            </a:r>
          </a:p>
          <a:p>
            <a:r>
              <a:rPr lang="en-US" altLang="en-US" sz="2400" dirty="0">
                <a:solidFill>
                  <a:srgbClr val="FFC000"/>
                </a:solidFill>
              </a:rPr>
              <a:t>                          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6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</a:p>
          <a:p>
            <a:r>
              <a:rPr lang="en-US" altLang="en-US" sz="2400" dirty="0">
                <a:solidFill>
                  <a:srgbClr val="00B050"/>
                </a:solidFill>
              </a:rPr>
              <a:t>                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2988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42046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9089" y="1037572"/>
            <a:ext cx="9721081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Linear equations </a:t>
            </a:r>
            <a:r>
              <a:rPr lang="en-US" sz="2400" dirty="0"/>
              <a:t>are simple equations which would 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draw a straight (linear) line if plotted.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To </a:t>
            </a:r>
            <a:r>
              <a:rPr lang="en-US" sz="2400" b="1" dirty="0"/>
              <a:t>solve linear equations</a:t>
            </a:r>
            <a:r>
              <a:rPr lang="en-US" sz="2400" dirty="0"/>
              <a:t>, we sometimes need to complete 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a number of steps along the way.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Solving Linear Equations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470099" y="2687854"/>
                <a:ext cx="528221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For example,</a:t>
                </a:r>
                <a:r>
                  <a:rPr lang="en-GB" sz="2400" dirty="0"/>
                  <a:t> 	</a:t>
                </a:r>
                <a:r>
                  <a:rPr lang="en-GB" sz="2400" dirty="0" smtClean="0"/>
                  <a:t>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8</a:t>
                </a:r>
                <a:r>
                  <a:rPr lang="en-US" sz="2400" dirty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b="0" i="1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/>
                  <a:t>4(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5)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 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0099" y="2687854"/>
                <a:ext cx="5282215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173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339089" y="3345136"/>
            <a:ext cx="980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 solve an equation with brackets, we can first expand the expression.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956215" y="5546245"/>
                <a:ext cx="44283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/>
                      <m:t>3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8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4</a:t>
                </a:r>
                <a:r>
                  <a:rPr lang="en-GB" sz="2400" i="1" dirty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20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4</a:t>
                </a:r>
                <a:r>
                  <a:rPr lang="en-GB" sz="2400" i="1" dirty="0" smtClean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:endParaRPr lang="en-US" sz="2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6215" y="5546245"/>
                <a:ext cx="4428392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413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682390" y="6153549"/>
            <a:ext cx="4976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400" dirty="0"/>
              <a:t>this is continued on </a:t>
            </a:r>
            <a:r>
              <a:rPr lang="is-IS" sz="2400" dirty="0" smtClean="0"/>
              <a:t>the next </a:t>
            </a:r>
            <a:r>
              <a:rPr lang="is-IS" sz="2400" dirty="0"/>
              <a:t>slide...</a:t>
            </a: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5672501" y="3749573"/>
                <a:ext cx="30134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/>
                      <m:t>3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8</m:t>
                    </m:r>
                    <m:r>
                      <a:rPr lang="en-GB" sz="2400" b="0" i="1" dirty="0" smtClean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20 </a:t>
                </a:r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2501" y="3749573"/>
                <a:ext cx="3013454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81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485837" y="4325472"/>
                <a:ext cx="957433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Now look for the </a:t>
                </a:r>
                <a:r>
                  <a:rPr lang="en-US" sz="2400" i="1" dirty="0"/>
                  <a:t>smallest</a:t>
                </a:r>
                <a:r>
                  <a:rPr lang="en-US" sz="2400" dirty="0"/>
                  <a:t> number of </a:t>
                </a:r>
                <a:r>
                  <a:rPr lang="en-US" sz="2400" dirty="0" smtClean="0"/>
                  <a:t>‘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’ </a:t>
                </a:r>
                <a:r>
                  <a:rPr lang="en-US" sz="2400" dirty="0"/>
                  <a:t>and </a:t>
                </a:r>
                <a:r>
                  <a:rPr lang="en-US" sz="2400" i="1" dirty="0"/>
                  <a:t>eliminate </a:t>
                </a:r>
                <a:r>
                  <a:rPr lang="en-US" sz="2400" dirty="0"/>
                  <a:t>this term</a:t>
                </a:r>
              </a:p>
              <a:p>
                <a:pPr algn="ctr"/>
                <a:r>
                  <a:rPr lang="en-US" sz="2400" dirty="0"/>
                  <a:t>(remember:   </a:t>
                </a:r>
                <a14:m>
                  <m:oMath xmlns:m="http://schemas.openxmlformats.org/officeDocument/2006/math">
                    <m:r>
                      <a:rPr lang="en-GB" sz="2400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is</a:t>
                </a:r>
                <a:r>
                  <a:rPr lang="en-US" sz="2400" i="1" dirty="0"/>
                  <a:t> smaller </a:t>
                </a:r>
                <a:r>
                  <a:rPr lang="en-US" sz="2400" dirty="0"/>
                  <a:t>than </a:t>
                </a:r>
                <a:r>
                  <a:rPr lang="en-US" sz="2400" dirty="0" smtClean="0"/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).</a:t>
                </a:r>
                <a:endParaRPr lang="en-US" sz="2400" dirty="0"/>
              </a:p>
              <a:p>
                <a:pPr algn="ctr"/>
                <a:r>
                  <a:rPr lang="en-US" sz="2400" dirty="0"/>
                  <a:t>To </a:t>
                </a:r>
                <a:r>
                  <a:rPr lang="en-US" sz="2400" i="1" dirty="0"/>
                  <a:t>eliminate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i="1" dirty="0" smtClean="0"/>
                  <a:t> </a:t>
                </a:r>
                <a:r>
                  <a:rPr lang="en-US" sz="2400" dirty="0"/>
                  <a:t>we must </a:t>
                </a:r>
                <a14:m>
                  <m:oMath xmlns:m="http://schemas.openxmlformats.org/officeDocument/2006/math">
                    <m:r>
                      <a:rPr lang="en-GB" sz="240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4</a:t>
                </a:r>
                <a:r>
                  <a:rPr lang="en-GB" sz="2400" i="1" dirty="0" smtClean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 </a:t>
                </a:r>
                <a:endParaRPr lang="en-US" sz="24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5837" y="4325472"/>
                <a:ext cx="9574333" cy="1200329"/>
              </a:xfrm>
              <a:prstGeom prst="rect">
                <a:avLst/>
              </a:prstGeom>
              <a:blipFill rotWithShape="1">
                <a:blip r:embed="rId6"/>
                <a:stretch>
                  <a:fillRect t="-4082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113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-1320824" y="791007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Continued </a:t>
            </a:r>
            <a:r>
              <a:rPr lang="is-IS" sz="2400" dirty="0"/>
              <a:t>…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Solving Linear Equations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7" y="90815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172252" y="5628220"/>
                <a:ext cx="18793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	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4 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52" y="5628220"/>
                <a:ext cx="1879361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r="-2922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403101" y="4823101"/>
            <a:ext cx="7936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Now to find the value of one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/>
              <a:t>, we divide both sides by 7.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906324" y="1091570"/>
                <a:ext cx="44700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/>
                      <m:t>3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8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4</a:t>
                </a:r>
                <a:r>
                  <a:rPr lang="en-GB" sz="2400" i="1" dirty="0" smtClean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20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4</a:t>
                </a:r>
                <a:r>
                  <a:rPr lang="en-GB" sz="2400" i="1" dirty="0" smtClean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:endParaRPr lang="en-US" sz="2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6324" y="1091570"/>
                <a:ext cx="447007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54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941357" y="1622965"/>
            <a:ext cx="6860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Now, collect together any like terms </a:t>
            </a:r>
            <a:r>
              <a:rPr lang="en-GB" sz="2400"/>
              <a:t>on each side</a:t>
            </a: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421728" y="4257815"/>
                <a:ext cx="16342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7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28 </a:t>
                </a:r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1728" y="4257815"/>
                <a:ext cx="1634294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115" t="-9211" r="-446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435945" y="2740598"/>
                <a:ext cx="957433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To get the ‘</a:t>
                </a:r>
                <a:r>
                  <a:rPr lang="en-US" sz="2400" dirty="0" smtClean="0"/>
                  <a:t>7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’ </a:t>
                </a:r>
                <a:r>
                  <a:rPr lang="en-US" sz="2400" dirty="0"/>
                  <a:t>term on its own, we must </a:t>
                </a:r>
                <a:r>
                  <a:rPr lang="en-US" sz="2400" i="1" dirty="0"/>
                  <a:t>eliminate </a:t>
                </a:r>
                <a:r>
                  <a:rPr lang="en-US" sz="2400" dirty="0"/>
                  <a:t>the 8.</a:t>
                </a:r>
              </a:p>
              <a:p>
                <a:pPr algn="ctr"/>
                <a:r>
                  <a:rPr lang="en-US" sz="2400" dirty="0"/>
                  <a:t>(remember:  to </a:t>
                </a:r>
                <a:r>
                  <a:rPr lang="en-US" sz="2400" i="1" dirty="0"/>
                  <a:t>eliminate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8</a:t>
                </a:r>
                <a:r>
                  <a:rPr lang="en-US" sz="2400" dirty="0"/>
                  <a:t> we must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  <m:r>
                      <a:rPr lang="en-GB" sz="2400" b="0" i="0" dirty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8</a:t>
                </a:r>
                <a:r>
                  <a:rPr lang="en-US" sz="2400" dirty="0"/>
                  <a:t>)</a:t>
                </a: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5945" y="2740598"/>
                <a:ext cx="9574333" cy="830997"/>
              </a:xfrm>
              <a:prstGeom prst="rect">
                <a:avLst/>
              </a:prstGeom>
              <a:blipFill rotWithShape="1">
                <a:blip r:embed="rId6"/>
                <a:stretch>
                  <a:fillRect t="-5882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5663952" y="2032853"/>
                <a:ext cx="23246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7</m:t>
                    </m:r>
                    <m:r>
                      <m:rPr>
                        <m:nor/>
                      </m:rPr>
                      <a:rPr lang="en-GB" sz="24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en-GB" sz="2400" b="0" i="1" dirty="0" smtClean="0"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8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20</a:t>
                </a:r>
                <a:endParaRPr lang="en-US" sz="24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952" y="2032853"/>
                <a:ext cx="2324675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787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 bwMode="auto">
          <a:xfrm>
            <a:off x="6360189" y="5579830"/>
            <a:ext cx="1725844" cy="558443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5007024" y="3692529"/>
                <a:ext cx="36596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7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8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8</a:t>
                </a:r>
                <a:r>
                  <a:rPr lang="en-GB" sz="2400" dirty="0"/>
                  <a:t>	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20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8</a:t>
                </a:r>
                <a:endParaRPr lang="en-US" sz="2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024" y="3692529"/>
                <a:ext cx="3659656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2496" t="-10667" r="-1498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04055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4" grpId="0"/>
      <p:bldP spid="5" grpId="0"/>
      <p:bldP spid="9" grpId="0"/>
      <p:bldP spid="3" grpId="0"/>
      <p:bldP spid="10" grpId="0"/>
      <p:bldP spid="11" grpId="0" animBg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9089" y="763190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	Here is another example: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Solving Linear Equations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411" y="94638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214191" y="741474"/>
                <a:ext cx="2514150" cy="1005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m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dirty="0"/>
                          <m:t>2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10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 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4191" y="741474"/>
                <a:ext cx="2514150" cy="100508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578825" y="1495021"/>
            <a:ext cx="89288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 solve this equation, we first need to </a:t>
            </a:r>
            <a:r>
              <a:rPr lang="en-US" sz="2400" i="1" dirty="0"/>
              <a:t>multiply throughout by 2</a:t>
            </a:r>
            <a:r>
              <a:rPr lang="en-US" sz="2400" dirty="0"/>
              <a:t>; </a:t>
            </a:r>
          </a:p>
          <a:p>
            <a:r>
              <a:rPr lang="en-US" sz="2400" dirty="0"/>
              <a:t>this will </a:t>
            </a:r>
            <a:r>
              <a:rPr lang="en-US" sz="2400" i="1" dirty="0"/>
              <a:t>eliminate the ‘divide by 2’ </a:t>
            </a:r>
            <a:r>
              <a:rPr lang="en-US" sz="2400" dirty="0"/>
              <a:t>on the left hand side.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848741" y="3924901"/>
                <a:ext cx="18747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0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20</a:t>
                </a: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741" y="3924901"/>
                <a:ext cx="1874744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974" t="-9211" r="-3896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516930" y="4219341"/>
                <a:ext cx="837242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To get the ‘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</m:oMath>
                </a14:m>
                <a:r>
                  <a:rPr lang="en-US" sz="2400" dirty="0"/>
                  <a:t>’ term on its own, we must </a:t>
                </a:r>
                <a:r>
                  <a:rPr lang="en-US" sz="2400" i="1" dirty="0"/>
                  <a:t>eliminate </a:t>
                </a:r>
                <a:r>
                  <a:rPr lang="en-US" sz="2400" dirty="0"/>
                  <a:t>the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/>
                  <a:t>20.</a:t>
                </a:r>
              </a:p>
              <a:p>
                <a:r>
                  <a:rPr lang="en-US" sz="2400" dirty="0"/>
                  <a:t>(remember:  to </a:t>
                </a:r>
                <a:r>
                  <a:rPr lang="en-US" sz="2400" i="1" dirty="0"/>
                  <a:t>eliminate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20 we must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20</a:t>
                </a:r>
                <a:r>
                  <a:rPr lang="en-US" sz="2400" dirty="0"/>
                  <a:t>)</a:t>
                </a: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6930" y="4219341"/>
                <a:ext cx="8372420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165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763783" y="2237211"/>
                <a:ext cx="19933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6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20</a:t>
                </a: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3783" y="2237211"/>
                <a:ext cx="1993366" cy="461665"/>
              </a:xfrm>
              <a:prstGeom prst="rect">
                <a:avLst/>
              </a:prstGeom>
              <a:blipFill rotWithShape="1">
                <a:blip r:embed="rId6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537737" y="2700996"/>
                <a:ext cx="957433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Now look for the </a:t>
                </a:r>
                <a:r>
                  <a:rPr lang="en-US" sz="2400" i="1" dirty="0"/>
                  <a:t>smallest</a:t>
                </a:r>
                <a:r>
                  <a:rPr lang="en-US" sz="2400" dirty="0"/>
                  <a:t> number of ‘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</m:oMath>
                </a14:m>
                <a:r>
                  <a:rPr lang="en-US" sz="2400" dirty="0"/>
                  <a:t>’ and </a:t>
                </a:r>
                <a:r>
                  <a:rPr lang="en-US" sz="2400" i="1" dirty="0"/>
                  <a:t>eliminate </a:t>
                </a:r>
                <a:r>
                  <a:rPr lang="en-US" sz="2400" dirty="0"/>
                  <a:t>this term</a:t>
                </a:r>
              </a:p>
              <a:p>
                <a:r>
                  <a:rPr lang="en-US" sz="2400" dirty="0"/>
                  <a:t>To </a:t>
                </a:r>
                <a:r>
                  <a:rPr lang="en-US" sz="2400" i="1" dirty="0"/>
                  <a:t>eliminate</a:t>
                </a:r>
                <a:r>
                  <a:rPr lang="en-US" sz="2400" dirty="0"/>
                  <a:t> ‘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</m:oMath>
                </a14:m>
                <a:r>
                  <a:rPr lang="en-US" sz="2400" dirty="0"/>
                  <a:t>’</a:t>
                </a:r>
                <a:r>
                  <a:rPr lang="en-US" sz="2400" i="1" dirty="0"/>
                  <a:t> </a:t>
                </a:r>
                <a:r>
                  <a:rPr lang="en-US" sz="2400" dirty="0"/>
                  <a:t>we must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i="1" dirty="0"/>
                  <a:t>from </a:t>
                </a:r>
                <a:r>
                  <a:rPr lang="en-US" sz="2400" dirty="0"/>
                  <a:t>each side</a:t>
                </a:r>
                <a:r>
                  <a:rPr lang="en-US" sz="2400" i="1" dirty="0"/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7737" y="2700996"/>
                <a:ext cx="9574333" cy="830997"/>
              </a:xfrm>
              <a:prstGeom prst="rect">
                <a:avLst/>
              </a:prstGeom>
              <a:blipFill rotWithShape="1">
                <a:blip r:embed="rId7"/>
                <a:stretch>
                  <a:fillRect l="-955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675532" y="5294233"/>
                <a:ext cx="13217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2</m:t>
                    </m:r>
                    <m:r>
                      <m:rPr>
                        <m:nor/>
                      </m:rPr>
                      <a:rPr lang="en-GB" sz="2400" dirty="0"/>
                      <m:t>0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</m:oMath>
                </a14:m>
                <a:endParaRPr lang="en-US" sz="2400" i="1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5532" y="5294233"/>
                <a:ext cx="1321708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1382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214813" y="761523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2588202" y="5690935"/>
                <a:ext cx="919643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Now to find the value of one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</m:oMath>
                </a14:m>
                <a:r>
                  <a:rPr lang="en-US" sz="2400" dirty="0"/>
                  <a:t>, we divide both sides by 5 to give:</a:t>
                </a:r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202" y="5690935"/>
                <a:ext cx="9196430" cy="830997"/>
              </a:xfrm>
              <a:prstGeom prst="rect">
                <a:avLst/>
              </a:prstGeom>
              <a:blipFill rotWithShape="1">
                <a:blip r:embed="rId9"/>
                <a:stretch>
                  <a:fillRect l="-1061" t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2550225" y="6345587"/>
                <a:ext cx="72901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Which is, of course, exactly the same as: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4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225" y="6345587"/>
                <a:ext cx="7290191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1254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6790617" y="6001128"/>
                <a:ext cx="10123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4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en-US" sz="24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617" y="6001128"/>
                <a:ext cx="1012328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2410" t="-10526" r="-4819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6038135" y="4935609"/>
                <a:ext cx="34959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0</m:t>
                    </m:r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20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20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20</a:t>
                </a: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8135" y="4935609"/>
                <a:ext cx="3495957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698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6016491" y="3517714"/>
                <a:ext cx="36201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6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</m:oMath>
                </a14:m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20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</m:oMath>
                </a14:m>
                <a:endParaRPr lang="en-US" sz="2400" i="1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6491" y="3517714"/>
                <a:ext cx="3620194" cy="461665"/>
              </a:xfrm>
              <a:prstGeom prst="rect">
                <a:avLst/>
              </a:prstGeom>
              <a:blipFill rotWithShape="1">
                <a:blip r:embed="rId13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78363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4" grpId="0"/>
      <p:bldP spid="5" grpId="0"/>
      <p:bldP spid="6" grpId="0"/>
      <p:bldP spid="9" grpId="0"/>
      <p:bldP spid="3" grpId="0"/>
      <p:bldP spid="8" grpId="0"/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61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4395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Solve each of these equations.</a:t>
            </a:r>
            <a:endParaRPr lang="en-US" sz="2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8371965" y="2092408"/>
                <a:ext cx="9092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1965" y="2092408"/>
                <a:ext cx="909223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0000" t="-10526" r="-7333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431704" y="3138699"/>
                <a:ext cx="410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5(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12)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6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4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 smtClean="0"/>
                  <a:t>  </a:t>
                </a:r>
                <a:endParaRPr lang="en-US" sz="2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704" y="3138699"/>
                <a:ext cx="4104456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8350690" y="2616227"/>
                <a:ext cx="12057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0690" y="2616227"/>
                <a:ext cx="1205779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8081" t="-10526" r="-656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648818" y="2582417"/>
                <a:ext cx="32058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3(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 smtClean="0"/>
                  <a:t>3(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6)</a:t>
                </a:r>
                <a:endParaRPr lang="en-US" sz="2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818" y="2582417"/>
                <a:ext cx="3205871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048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755739" y="3726858"/>
                <a:ext cx="4985935" cy="631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1" smtClean="0">
                            <a:latin typeface="Cambria Math"/>
                          </a:rPr>
                          <m:t>m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/>
                          <m:t>3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2(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5)</a:t>
                </a: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3726858"/>
                <a:ext cx="4985935" cy="631070"/>
              </a:xfrm>
              <a:prstGeom prst="rect">
                <a:avLst/>
              </a:prstGeom>
              <a:blipFill rotWithShape="1">
                <a:blip r:embed="rId7"/>
                <a:stretch>
                  <a:fillRect b="-5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8384352" y="3135010"/>
                <a:ext cx="13099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66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4352" y="3135010"/>
                <a:ext cx="1309974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6977" t="-10526" r="-6512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8384352" y="3714019"/>
                <a:ext cx="56219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4352" y="3714019"/>
                <a:ext cx="5621990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162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3674191" y="2071957"/>
                <a:ext cx="31804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9(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18 </a:t>
                </a:r>
                <a:endParaRPr lang="en-US" sz="2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4191" y="2071957"/>
                <a:ext cx="3180498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3071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8424588" y="4227102"/>
                <a:ext cx="9092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4588" y="4227102"/>
                <a:ext cx="909223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10738" t="-10526" r="-7383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755739" y="4360252"/>
                <a:ext cx="33483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 smtClean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6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6</a:t>
                </a:r>
                <a:r>
                  <a:rPr lang="en-GB" sz="2400" dirty="0"/>
                  <a:t> </a:t>
                </a:r>
                <a:endParaRPr lang="en-US" sz="24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4360252"/>
                <a:ext cx="3348373" cy="461665"/>
              </a:xfrm>
              <a:prstGeom prst="rect">
                <a:avLst/>
              </a:prstGeom>
              <a:blipFill rotWithShape="1">
                <a:blip r:embed="rId12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3759008" y="4880586"/>
                <a:ext cx="41753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4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6 </a:t>
                </a:r>
                <a:r>
                  <a:rPr lang="en-GB" sz="2400" i="1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i="1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4)</a:t>
                </a:r>
                <a:r>
                  <a:rPr lang="en-GB" sz="2400" dirty="0"/>
                  <a:t> </a:t>
                </a:r>
                <a:endParaRPr lang="en-US" sz="24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9008" y="4880586"/>
                <a:ext cx="4175374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2336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3464785" y="5457230"/>
                <a:ext cx="35993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 smtClean="0"/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6</a:t>
                </a:r>
                <a:r>
                  <a:rPr lang="en-GB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4)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 smtClean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:endParaRPr lang="en-US" sz="24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4785" y="5457230"/>
                <a:ext cx="3599310" cy="461665"/>
              </a:xfrm>
              <a:prstGeom prst="rect">
                <a:avLst/>
              </a:prstGeom>
              <a:blipFill rotWithShape="1">
                <a:blip r:embed="rId1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3755739" y="6063459"/>
                <a:ext cx="4746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9(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4) </a:t>
                </a: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6063459"/>
                <a:ext cx="4746072" cy="461665"/>
              </a:xfrm>
              <a:prstGeom prst="rect">
                <a:avLst/>
              </a:prstGeom>
              <a:blipFill rotWithShape="1">
                <a:blip r:embed="rId15"/>
                <a:stretch>
                  <a:fillRect l="-1926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8445267" y="4815975"/>
                <a:ext cx="9765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4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5267" y="4815975"/>
                <a:ext cx="976549" cy="461665"/>
              </a:xfrm>
              <a:prstGeom prst="rect">
                <a:avLst/>
              </a:prstGeom>
              <a:blipFill rotWithShape="1">
                <a:blip r:embed="rId16"/>
                <a:stretch>
                  <a:fillRect l="-9317" t="-10526" r="-6832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8424588" y="5401948"/>
                <a:ext cx="24150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3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4588" y="5401948"/>
                <a:ext cx="2415042" cy="461665"/>
              </a:xfrm>
              <a:prstGeom prst="rect">
                <a:avLst/>
              </a:prstGeom>
              <a:blipFill rotWithShape="1">
                <a:blip r:embed="rId17"/>
                <a:stretch>
                  <a:fillRect l="-404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8445267" y="6030597"/>
                <a:ext cx="9092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5267" y="6030597"/>
                <a:ext cx="909223" cy="461665"/>
              </a:xfrm>
              <a:prstGeom prst="rect">
                <a:avLst/>
              </a:prstGeom>
              <a:blipFill rotWithShape="1">
                <a:blip r:embed="rId18"/>
                <a:stretch>
                  <a:fillRect l="-10000" t="-10526" r="-7333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5495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8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6" y="1088524"/>
            <a:ext cx="67503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and last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7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     </a:t>
            </a:r>
          </a:p>
          <a:p>
            <a:r>
              <a:rPr lang="en-US" altLang="en-US" sz="2400" dirty="0">
                <a:solidFill>
                  <a:srgbClr val="FFC000"/>
                </a:solidFill>
              </a:rPr>
              <a:t>                          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6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 </a:t>
            </a:r>
          </a:p>
          <a:p>
            <a:r>
              <a:rPr lang="en-US" altLang="en-US" sz="2400" dirty="0">
                <a:solidFill>
                  <a:srgbClr val="00B050"/>
                </a:solidFill>
              </a:rPr>
              <a:t>               </a:t>
            </a: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2988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3002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D26DF9-5106-4408-AEB8-21B8AFA51FB3}">
  <ds:schemaRefs>
    <ds:schemaRef ds:uri="http://schemas.microsoft.com/office/2006/documentManagement/types"/>
    <ds:schemaRef ds:uri="http://schemas.microsoft.com/office/2006/metadata/properties"/>
    <ds:schemaRef ds:uri="9ee75292-5076-4fcc-bc52-dcc754448144"/>
    <ds:schemaRef ds:uri="http://purl.org/dc/elements/1.1/"/>
    <ds:schemaRef ds:uri="f7b00057-f5aa-46f4-8410-da255f325540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24306</TotalTime>
  <Words>1630</Words>
  <Application>Microsoft Office PowerPoint</Application>
  <PresentationFormat>Custom</PresentationFormat>
  <Paragraphs>307</Paragraphs>
  <Slides>16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Alapértelmezett terv</vt:lpstr>
      <vt:lpstr>Supporting and Enhancing Mathematics and Statistics UNIT: Linear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539</cp:revision>
  <cp:lastPrinted>2016-10-17T08:47:54Z</cp:lastPrinted>
  <dcterms:created xsi:type="dcterms:W3CDTF">2012-10-10T19:07:13Z</dcterms:created>
  <dcterms:modified xsi:type="dcterms:W3CDTF">2020-07-08T14:31:25Z</dcterms:modified>
</cp:coreProperties>
</file>