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355" r:id="rId5"/>
    <p:sldId id="356" r:id="rId6"/>
    <p:sldId id="357" r:id="rId7"/>
    <p:sldId id="372" r:id="rId8"/>
    <p:sldId id="369" r:id="rId9"/>
    <p:sldId id="360" r:id="rId10"/>
    <p:sldId id="386" r:id="rId11"/>
    <p:sldId id="391" r:id="rId12"/>
    <p:sldId id="392" r:id="rId13"/>
    <p:sldId id="387" r:id="rId14"/>
    <p:sldId id="371" r:id="rId15"/>
    <p:sldId id="374" r:id="rId16"/>
    <p:sldId id="393" r:id="rId17"/>
    <p:sldId id="395" r:id="rId18"/>
    <p:sldId id="394" r:id="rId19"/>
    <p:sldId id="388" r:id="rId20"/>
    <p:sldId id="384" r:id="rId21"/>
    <p:sldId id="385" r:id="rId22"/>
    <p:sldId id="397" r:id="rId23"/>
    <p:sldId id="389" r:id="rId24"/>
    <p:sldId id="376" r:id="rId25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1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802" autoAdjust="0"/>
    <p:restoredTop sz="94809"/>
  </p:normalViewPr>
  <p:slideViewPr>
    <p:cSldViewPr>
      <p:cViewPr varScale="1">
        <p:scale>
          <a:sx n="65" d="100"/>
          <a:sy n="65" d="100"/>
        </p:scale>
        <p:origin x="258" y="4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4/29/2021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19700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437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83581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602584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326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05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7564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50717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6427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815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7273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56223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07453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93849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35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0.png"/><Relationship Id="rId5" Type="http://schemas.openxmlformats.org/officeDocument/2006/relationships/image" Target="../media/image21.png"/><Relationship Id="rId10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Number Sequences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12885"/>
            <a:ext cx="99124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Number Sequences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8865" y="967368"/>
            <a:ext cx="8053845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Number Sequences are an important part of algebra work. </a:t>
            </a:r>
          </a:p>
          <a:p>
            <a:endParaRPr lang="en-US" altLang="en-US" sz="2400" dirty="0"/>
          </a:p>
          <a:p>
            <a:r>
              <a:rPr lang="en-US" altLang="en-US" sz="2400" dirty="0"/>
              <a:t>You have four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75100" y="3192290"/>
            <a:ext cx="5921374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Simple Number Patterns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 err="1"/>
              <a:t>Recognising</a:t>
            </a:r>
            <a:r>
              <a:rPr lang="en-US" altLang="en-US" sz="2400" dirty="0"/>
              <a:t> Number Patterns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Extending Number Patterns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Formulae for Number Sequences</a:t>
            </a:r>
          </a:p>
        </p:txBody>
      </p:sp>
    </p:spTree>
    <p:extLst>
      <p:ext uri="{BB962C8B-B14F-4D97-AF65-F5344CB8AC3E}">
        <p14:creationId xmlns:p14="http://schemas.microsoft.com/office/powerpoint/2010/main" val="325000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Simple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42649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27329" y="1068806"/>
            <a:ext cx="96453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 list of numbers which form a pattern is called a </a:t>
            </a:r>
            <a:r>
              <a:rPr lang="en-US" sz="2400" i="1" dirty="0"/>
              <a:t>sequence</a:t>
            </a:r>
            <a:r>
              <a:rPr lang="en-US" sz="2400" dirty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438626" y="1916832"/>
            <a:ext cx="9533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To continue a number sequence, it is often very useful to </a:t>
            </a:r>
          </a:p>
          <a:p>
            <a:pPr algn="ctr"/>
            <a:r>
              <a:rPr lang="en-US" sz="2400" dirty="0"/>
              <a:t>look for the </a:t>
            </a:r>
            <a:r>
              <a:rPr lang="en-US" sz="2400" i="1" dirty="0" smtClean="0"/>
              <a:t>difference </a:t>
            </a:r>
            <a:r>
              <a:rPr lang="en-US" sz="2400" dirty="0" smtClean="0"/>
              <a:t>between numbers.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328567" y="2975206"/>
            <a:ext cx="1572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latin typeface="+mj-lt"/>
                <a:ea typeface="Times New Roman" charset="0"/>
                <a:cs typeface="Times New Roman" charset="0"/>
              </a:rPr>
              <a:t>Sequence</a:t>
            </a:r>
            <a:endParaRPr lang="en-US" sz="2400" i="1" dirty="0">
              <a:latin typeface="+mj-lt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408254" y="2768442"/>
            <a:ext cx="9448386" cy="3972926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312536" y="3390477"/>
            <a:ext cx="15888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/>
              <a:t>Difference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55754" y="2987365"/>
            <a:ext cx="345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7,  11,  15,  19,  23,  </a:t>
            </a:r>
            <a:r>
              <a:rPr lang="is-IS" sz="2400" dirty="0"/>
              <a:t>…</a:t>
            </a:r>
            <a:r>
              <a:rPr lang="en-US" sz="2400" dirty="0"/>
              <a:t> 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9708" y="3478744"/>
            <a:ext cx="214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4     4     4     4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28567" y="4058906"/>
            <a:ext cx="7257115" cy="238526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In this sequence, the difference is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. </a:t>
            </a:r>
          </a:p>
          <a:p>
            <a:r>
              <a:rPr lang="en-US" sz="2400" dirty="0"/>
              <a:t>The next two terms are: </a:t>
            </a:r>
          </a:p>
          <a:p>
            <a:r>
              <a:rPr lang="en-US" sz="2400" dirty="0"/>
              <a:t>										27 +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= 31, giving</a:t>
            </a:r>
          </a:p>
          <a:p>
            <a:r>
              <a:rPr lang="en-US" sz="2400" dirty="0"/>
              <a:t>				</a:t>
            </a:r>
          </a:p>
          <a:p>
            <a:r>
              <a:rPr lang="en-US" sz="2400" dirty="0"/>
              <a:t>					 </a:t>
            </a:r>
            <a:r>
              <a:rPr lang="en-US" sz="2400" dirty="0">
                <a:solidFill>
                  <a:srgbClr val="FF0000"/>
                </a:solidFill>
              </a:rPr>
              <a:t>7,  11,  15,  19,  23,  27, 31,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r>
              <a:rPr lang="en-US" sz="2400" dirty="0">
                <a:solidFill>
                  <a:srgbClr val="FF0000"/>
                </a:solidFill>
              </a:rPr>
              <a:t>  </a:t>
            </a:r>
          </a:p>
          <a:p>
            <a:endParaRPr lang="en-US" sz="2400" dirty="0"/>
          </a:p>
        </p:txBody>
      </p:sp>
      <p:cxnSp>
        <p:nvCxnSpPr>
          <p:cNvPr id="12" name="Straight Connector 11"/>
          <p:cNvCxnSpPr/>
          <p:nvPr/>
        </p:nvCxnSpPr>
        <p:spPr bwMode="auto">
          <a:xfrm>
            <a:off x="5859708" y="3390477"/>
            <a:ext cx="164284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6" name="Straight Connector 15"/>
          <p:cNvCxnSpPr/>
          <p:nvPr/>
        </p:nvCxnSpPr>
        <p:spPr bwMode="auto">
          <a:xfrm flipH="1">
            <a:off x="6023992" y="3390477"/>
            <a:ext cx="288032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/>
          <p:cNvCxnSpPr/>
          <p:nvPr/>
        </p:nvCxnSpPr>
        <p:spPr bwMode="auto">
          <a:xfrm>
            <a:off x="6312024" y="3390477"/>
            <a:ext cx="288032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2" name="Straight Connector 21"/>
          <p:cNvCxnSpPr/>
          <p:nvPr/>
        </p:nvCxnSpPr>
        <p:spPr bwMode="auto">
          <a:xfrm flipH="1">
            <a:off x="6595881" y="3369864"/>
            <a:ext cx="334635" cy="197663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4" name="Straight Connector 23"/>
          <p:cNvCxnSpPr/>
          <p:nvPr/>
        </p:nvCxnSpPr>
        <p:spPr bwMode="auto">
          <a:xfrm>
            <a:off x="6930516" y="3391854"/>
            <a:ext cx="263113" cy="182138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6" name="Straight Connector 25"/>
          <p:cNvCxnSpPr/>
          <p:nvPr/>
        </p:nvCxnSpPr>
        <p:spPr bwMode="auto">
          <a:xfrm flipH="1">
            <a:off x="7176120" y="3390477"/>
            <a:ext cx="360040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8" name="Straight Connector 27"/>
          <p:cNvCxnSpPr/>
          <p:nvPr/>
        </p:nvCxnSpPr>
        <p:spPr bwMode="auto">
          <a:xfrm>
            <a:off x="7536160" y="3390477"/>
            <a:ext cx="288032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0" name="Straight Connector 29"/>
          <p:cNvCxnSpPr/>
          <p:nvPr/>
        </p:nvCxnSpPr>
        <p:spPr bwMode="auto">
          <a:xfrm flipH="1">
            <a:off x="7824193" y="3390477"/>
            <a:ext cx="288031" cy="182539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375" name="TextBox 15374"/>
          <p:cNvSpPr txBox="1"/>
          <p:nvPr/>
        </p:nvSpPr>
        <p:spPr>
          <a:xfrm>
            <a:off x="7826272" y="4508661"/>
            <a:ext cx="23407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23 + </a:t>
            </a:r>
            <a:r>
              <a:rPr lang="en-US" sz="2400" dirty="0">
                <a:solidFill>
                  <a:srgbClr val="FF0000"/>
                </a:solidFill>
              </a:rPr>
              <a:t>4</a:t>
            </a:r>
            <a:r>
              <a:rPr lang="en-US" sz="2400" dirty="0"/>
              <a:t> = 27 and</a:t>
            </a:r>
          </a:p>
        </p:txBody>
      </p:sp>
    </p:spTree>
    <p:extLst>
      <p:ext uri="{BB962C8B-B14F-4D97-AF65-F5344CB8AC3E}">
        <p14:creationId xmlns:p14="http://schemas.microsoft.com/office/powerpoint/2010/main" val="71392341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 animBg="1"/>
      <p:bldP spid="2" grpId="0"/>
      <p:bldP spid="3" grpId="0"/>
      <p:bldP spid="4" grpId="0"/>
      <p:bldP spid="1537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58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1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449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next four numbers in each </a:t>
            </a:r>
            <a:r>
              <a:rPr lang="en-US" sz="2400" dirty="0" smtClean="0"/>
              <a:t>sequence.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7878586" y="2076186"/>
            <a:ext cx="20665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24, 29, 34, 39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31704" y="3138699"/>
                <a:ext cx="30953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7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9,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11,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13,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3138699"/>
                <a:ext cx="309539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1772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7878586" y="2591226"/>
            <a:ext cx="24096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71, 88, 105, 122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1704" y="2582417"/>
            <a:ext cx="23727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3, 20, 37, 54,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31704" y="3714599"/>
            <a:ext cx="1858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18,  9,  0,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878586" y="3124994"/>
                <a:ext cx="332174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15,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charset="0"/>
                        <a:ea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7,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19,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21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586" y="3124994"/>
                <a:ext cx="3321743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9333" r="-1835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878586" y="3658762"/>
                <a:ext cx="2896947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18,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27,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36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586" y="3658762"/>
                <a:ext cx="2896947" cy="830997"/>
              </a:xfrm>
              <a:prstGeom prst="rect">
                <a:avLst/>
              </a:prstGeom>
              <a:blipFill rotWithShape="1">
                <a:blip r:embed="rId5"/>
                <a:stretch>
                  <a:fillRect t="-5109" r="-21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431704" y="2071957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4, 9, 14, 19,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78586" y="4274357"/>
            <a:ext cx="2747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3,  3.25,  3.5,  3.75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431704" y="4274357"/>
            <a:ext cx="3395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2,   2.25,   2.5,   2.75,</a:t>
            </a:r>
            <a:r>
              <a:rPr lang="is-IS" sz="2400" dirty="0"/>
              <a:t>…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431704" y="4805094"/>
            <a:ext cx="3139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1.9,  3.3,  4.7,  6.1,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3431704" y="5448279"/>
                <a:ext cx="2329484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,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0" smtClean="0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,  1,  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0" smtClean="0">
                            <a:latin typeface="Cambria Math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,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1704" y="5448279"/>
                <a:ext cx="2329484" cy="616964"/>
              </a:xfrm>
              <a:prstGeom prst="rect">
                <a:avLst/>
              </a:prstGeom>
              <a:blipFill rotWithShape="1">
                <a:blip r:embed="rId6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431704" y="6270903"/>
            <a:ext cx="3398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0.91, 0.84, 0.77, 0.7,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78586" y="4804996"/>
            <a:ext cx="29815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7.5,  8.9,  10.3,  11.7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878586" y="5433949"/>
                <a:ext cx="2415042" cy="6169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charset="0"/>
                      </a:rPr>
                      <m:t>1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,  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, 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,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>
                    <a:solidFill>
                      <a:srgbClr val="FF0000"/>
                    </a:solidFill>
                    <a:latin typeface="Times New Roman" charset="0"/>
                    <a:ea typeface="Times New Roman" charset="0"/>
                    <a:cs typeface="Times New Roman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8586" y="5433949"/>
                <a:ext cx="2415042" cy="616964"/>
              </a:xfrm>
              <a:prstGeom prst="rect">
                <a:avLst/>
              </a:prstGeom>
              <a:blipFill rotWithShape="1">
                <a:blip r:embed="rId7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7878586" y="6253490"/>
            <a:ext cx="33473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0.63,  0.56,  0.49,  0.42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986973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5" grpId="0"/>
      <p:bldP spid="16" grpId="0"/>
      <p:bldP spid="17" grpId="0"/>
      <p:bldP spid="18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8898" y="1030131"/>
            <a:ext cx="54721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23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6523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1784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90332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1055" y="755873"/>
            <a:ext cx="947288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Some number sequences follow different patterns.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Look at </a:t>
            </a:r>
            <a:r>
              <a:rPr lang="en-US" sz="2400" dirty="0" smtClean="0"/>
              <a:t>the ones </a:t>
            </a:r>
            <a:r>
              <a:rPr lang="en-US" sz="2400" dirty="0"/>
              <a:t>below.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Can you spot the patterns?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Recognising</a:t>
            </a:r>
            <a:r>
              <a:rPr lang="en-US" altLang="en-US" sz="2800" b="1" dirty="0"/>
              <a:t>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5767" y="2389528"/>
            <a:ext cx="922345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Fibonacci Sequence:</a:t>
            </a:r>
          </a:p>
          <a:p>
            <a:endParaRPr lang="en-US" sz="2400" b="1" dirty="0"/>
          </a:p>
          <a:p>
            <a:endParaRPr lang="en-US" sz="2400" b="1" dirty="0"/>
          </a:p>
          <a:p>
            <a:r>
              <a:rPr lang="en-US" sz="2400" b="1" dirty="0"/>
              <a:t>Square Numbers: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Triangular Numbers: </a:t>
            </a:r>
          </a:p>
          <a:p>
            <a:pPr>
              <a:lnSpc>
                <a:spcPct val="150000"/>
              </a:lnSpc>
            </a:pPr>
            <a:r>
              <a:rPr lang="en-US" sz="1600" dirty="0"/>
              <a:t>(Note: Two consecutive </a:t>
            </a:r>
            <a:r>
              <a:rPr lang="en-US" sz="1600" i="1" dirty="0"/>
              <a:t>Triangular Numbers </a:t>
            </a:r>
            <a:r>
              <a:rPr lang="en-US" sz="1600" dirty="0"/>
              <a:t>sum to a </a:t>
            </a:r>
            <a:r>
              <a:rPr lang="en-US" sz="1600" i="1" dirty="0"/>
              <a:t>Square Number, for example: 10 + 15 = 25)</a:t>
            </a:r>
            <a:endParaRPr lang="en-US" sz="2400" dirty="0"/>
          </a:p>
          <a:p>
            <a:pPr>
              <a:lnSpc>
                <a:spcPct val="150000"/>
              </a:lnSpc>
            </a:pPr>
            <a:endParaRPr lang="en-US" sz="2400" dirty="0"/>
          </a:p>
          <a:p>
            <a:r>
              <a:rPr lang="is-IS" sz="2400" b="1" dirty="0"/>
              <a:t>Cube Numbers:</a:t>
            </a:r>
            <a:endParaRPr lang="is-I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6136730" y="4587691"/>
            <a:ext cx="4623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1,  3,  6,  10,  15,  21,  28,  36, ...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1082" y="2389528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1,  1,  2,  3,  5,  8,  13,  21,  34,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36730" y="3487997"/>
            <a:ext cx="41633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1,  4,  9,  16,  25,  36,  49,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95385" y="2096613"/>
            <a:ext cx="9721080" cy="459258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36730" y="5934907"/>
            <a:ext cx="3942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1,  8,  27,  64,  125,  216, ...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96326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8" grpId="0" animBg="1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Recognising</a:t>
            </a:r>
            <a:r>
              <a:rPr lang="en-US" altLang="en-US" sz="2800" b="1" dirty="0"/>
              <a:t>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23592" y="868915"/>
            <a:ext cx="964907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Fibonacci Sequence</a:t>
            </a:r>
            <a:r>
              <a:rPr lang="en-US" sz="2400" dirty="0"/>
              <a:t>:</a:t>
            </a:r>
          </a:p>
          <a:p>
            <a:r>
              <a:rPr lang="en-US" sz="2400" dirty="0"/>
              <a:t>is obtained by adding together two consecutive terms to obtain the next term. </a:t>
            </a:r>
          </a:p>
          <a:p>
            <a:r>
              <a:rPr lang="en-US" sz="2400" dirty="0"/>
              <a:t>							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b="1" dirty="0"/>
              <a:t>Square Numbers </a:t>
            </a:r>
            <a:r>
              <a:rPr lang="en-US" sz="2400" dirty="0"/>
              <a:t>sequence: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is obtained by squaring 1, then squaring 2, then squaring 3, then squaring 4, then squaring 5, ... 		</a:t>
            </a:r>
          </a:p>
          <a:p>
            <a:r>
              <a:rPr lang="en-US" sz="2400" b="1" dirty="0"/>
              <a:t>Triangular Numbers</a:t>
            </a:r>
            <a:r>
              <a:rPr lang="en-US" sz="2400" dirty="0"/>
              <a:t> sequence: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difference increases by 1 each time, starting with +2, then +3, then +4, </a:t>
            </a:r>
            <a:r>
              <a:rPr lang="is-IS" sz="2400" dirty="0"/>
              <a:t>…</a:t>
            </a:r>
            <a:endParaRPr lang="en-US" sz="2400" dirty="0"/>
          </a:p>
          <a:p>
            <a:r>
              <a:rPr lang="is-IS" sz="2400" b="1" dirty="0"/>
              <a:t>Cube Numbers </a:t>
            </a:r>
            <a:r>
              <a:rPr lang="is-IS" sz="2400" dirty="0"/>
              <a:t>sequence:</a:t>
            </a:r>
          </a:p>
          <a:p>
            <a:r>
              <a:rPr lang="en-US" sz="2400" dirty="0"/>
              <a:t>is obtained by cubing 1, then cubing 2, then cubing 3, then cubing 4, then cubing 5, ... </a:t>
            </a:r>
          </a:p>
          <a:p>
            <a:endParaRPr lang="en-US" sz="2400" dirty="0"/>
          </a:p>
          <a:p>
            <a:endParaRPr lang="is-I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397986" y="4293096"/>
            <a:ext cx="46233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1,  3,  6,  10,  15,  21,  28,  36, ...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397986" y="855738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1,  1,  2,  3,  5,  8,  13,  21,  34,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397986" y="3054537"/>
            <a:ext cx="4078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1,  4,  9,  16,  25,  36,  49,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97986" y="1619143"/>
            <a:ext cx="335348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 + 1 = </a:t>
            </a:r>
            <a:r>
              <a:rPr lang="en-US" sz="2400" dirty="0">
                <a:solidFill>
                  <a:srgbClr val="FF0000"/>
                </a:solidFill>
              </a:rPr>
              <a:t>2</a:t>
            </a:r>
          </a:p>
          <a:p>
            <a:r>
              <a:rPr lang="en-US" sz="2400" dirty="0"/>
              <a:t>1 + 2 = </a:t>
            </a:r>
            <a:r>
              <a:rPr lang="en-US" sz="2400" dirty="0">
                <a:solidFill>
                  <a:srgbClr val="FF0000"/>
                </a:solidFill>
              </a:rPr>
              <a:t>3</a:t>
            </a:r>
          </a:p>
          <a:p>
            <a:r>
              <a:rPr lang="en-US" sz="2400" dirty="0"/>
              <a:t>2 + 3 = </a:t>
            </a:r>
            <a:r>
              <a:rPr lang="en-US" sz="2400" dirty="0">
                <a:solidFill>
                  <a:srgbClr val="FF0000"/>
                </a:solidFill>
              </a:rPr>
              <a:t>5</a:t>
            </a:r>
          </a:p>
          <a:p>
            <a:r>
              <a:rPr lang="en-US" sz="2400" dirty="0"/>
              <a:t>3 + 5 = </a:t>
            </a:r>
            <a:r>
              <a:rPr lang="en-US" sz="2400" dirty="0">
                <a:solidFill>
                  <a:srgbClr val="FF0000"/>
                </a:solidFill>
              </a:rPr>
              <a:t>8</a:t>
            </a:r>
            <a:r>
              <a:rPr lang="en-US" sz="2400" dirty="0"/>
              <a:t>		and so 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450341" y="5373216"/>
            <a:ext cx="3942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1,  8,  27,  64,  125,  216, ...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410909" y="3774241"/>
            <a:ext cx="39340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2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3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4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 5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 6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 7</a:t>
            </a:r>
            <a:r>
              <a:rPr lang="en-US" sz="2400" baseline="30000" dirty="0">
                <a:solidFill>
                  <a:srgbClr val="FF0000"/>
                </a:solidFill>
              </a:rPr>
              <a:t>2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471588" y="6113307"/>
            <a:ext cx="34788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2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3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4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 5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 6</a:t>
            </a:r>
            <a:r>
              <a:rPr lang="en-US" sz="2400" baseline="30000" dirty="0">
                <a:solidFill>
                  <a:srgbClr val="FF0000"/>
                </a:solidFill>
              </a:rPr>
              <a:t>3</a:t>
            </a:r>
            <a:r>
              <a:rPr lang="en-US" sz="2400" dirty="0">
                <a:solidFill>
                  <a:srgbClr val="FF0000"/>
                </a:solidFill>
              </a:rPr>
              <a:t>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5076494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3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1055" y="755873"/>
            <a:ext cx="9472880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Number sequences sometimes require detective work.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Often they are very similar to ones previously encountered </a:t>
            </a:r>
            <a:r>
              <a:rPr lang="en-US" sz="2400" dirty="0" smtClean="0"/>
              <a:t>- </a:t>
            </a:r>
            <a:r>
              <a:rPr lang="en-US" sz="2400" dirty="0"/>
              <a:t>with just an added tweak or two.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Recognising</a:t>
            </a:r>
            <a:r>
              <a:rPr lang="en-US" altLang="en-US" sz="2800" b="1" dirty="0"/>
              <a:t>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455767" y="2230030"/>
            <a:ext cx="92234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Look at this one:</a:t>
            </a:r>
          </a:p>
          <a:p>
            <a:r>
              <a:rPr lang="en-US" sz="2400" dirty="0"/>
              <a:t>What comes next?</a:t>
            </a:r>
          </a:p>
          <a:p>
            <a:r>
              <a:rPr lang="en-US" sz="2400" dirty="0"/>
              <a:t>This is the </a:t>
            </a:r>
            <a:r>
              <a:rPr lang="en-US" sz="2400" i="1" dirty="0"/>
              <a:t>square number sequence </a:t>
            </a:r>
            <a:r>
              <a:rPr lang="en-US" sz="2400" dirty="0"/>
              <a:t>with one more added to each term.</a:t>
            </a:r>
          </a:p>
          <a:p>
            <a:endParaRPr lang="en-US" sz="2400" b="1" dirty="0"/>
          </a:p>
          <a:p>
            <a:r>
              <a:rPr lang="en-US" sz="2400" dirty="0"/>
              <a:t>And this one?</a:t>
            </a:r>
          </a:p>
          <a:p>
            <a:r>
              <a:rPr lang="en-US" sz="2400" dirty="0"/>
              <a:t>This is the </a:t>
            </a:r>
            <a:r>
              <a:rPr lang="en-US" sz="2400" i="1" dirty="0"/>
              <a:t>triangular number sequence </a:t>
            </a:r>
            <a:r>
              <a:rPr lang="en-US" sz="2400" dirty="0"/>
              <a:t>with each term doubled.</a:t>
            </a:r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Try this one</a:t>
            </a:r>
            <a:r>
              <a:rPr lang="is-IS" sz="2400" dirty="0"/>
              <a:t>…</a:t>
            </a:r>
          </a:p>
          <a:p>
            <a:r>
              <a:rPr lang="en-US" sz="2400" dirty="0"/>
              <a:t>Similar to the </a:t>
            </a:r>
            <a:r>
              <a:rPr lang="en-US" sz="2400" i="1" dirty="0" smtClean="0"/>
              <a:t>Fibonacci </a:t>
            </a:r>
            <a:r>
              <a:rPr lang="en-US" sz="2400" dirty="0"/>
              <a:t>sequence, this sequence is obtained by adding together two consecutive terms to obtain the next term.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66761" y="4097688"/>
            <a:ext cx="3684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2,  6,   12,  20,  30,  42, ...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43667" y="2197533"/>
            <a:ext cx="4249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2,  5,  10,  17,  26,  37,  50,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6761" y="3373693"/>
            <a:ext cx="5530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2,  5,  10,  17,  26,  37,  50,  65,  82, 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295385" y="2096613"/>
            <a:ext cx="9721080" cy="4592584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43667" y="5503608"/>
            <a:ext cx="345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1,  5,  6,  11,  17,  28,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71672" y="4779686"/>
            <a:ext cx="48798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2,  6,   12,  20,  30,  42,  56,  72, ...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52553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8" grpId="0" animBg="1"/>
      <p:bldP spid="9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276638" y="1043293"/>
            <a:ext cx="9472880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Describe how the following sequences are related, and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find the next term for each: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 err="1"/>
              <a:t>Recognising</a:t>
            </a:r>
            <a:r>
              <a:rPr lang="en-US" altLang="en-US" sz="2800" b="1" dirty="0"/>
              <a:t>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253024" y="1994253"/>
                <a:ext cx="9223455" cy="37856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/>
                  <a:t> 1,  1,  2,  3,  5,  8,  13,  21, 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/>
                  <a:t> 5,  5,  6,  7,  9, 12, 17, 25, </a:t>
                </a:r>
                <a:r>
                  <a:rPr lang="is-IS" sz="2400" dirty="0"/>
                  <a:t>…</a:t>
                </a:r>
              </a:p>
              <a:p>
                <a:pPr marL="457200" indent="-457200">
                  <a:buFont typeface="+mj-lt"/>
                  <a:buAutoNum type="alphaLcParenR"/>
                </a:pPr>
                <a:r>
                  <a:rPr lang="is-IS" sz="2400" dirty="0"/>
                  <a:t> </a:t>
                </a:r>
                <a:r>
                  <a:rPr lang="en-US" sz="2400" dirty="0"/>
                  <a:t>2,  2,  4,  6,  10,  16,  26,  42, 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Find the next 2 terms in this </a:t>
                </a:r>
                <a:r>
                  <a:rPr lang="en-US" sz="2400" dirty="0" smtClean="0"/>
                  <a:t>number </a:t>
                </a:r>
                <a:r>
                  <a:rPr lang="en-US" sz="2400" dirty="0"/>
                  <a:t>sequence:</a:t>
                </a:r>
              </a:p>
              <a:p>
                <a:r>
                  <a:rPr lang="en-US" sz="2400" dirty="0"/>
                  <a:t>	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1,  2,  7,  14,  23,  34, </a:t>
                </a:r>
                <a:r>
                  <a:rPr lang="is-IS" sz="2400" dirty="0"/>
                  <a:t>…</a:t>
                </a:r>
                <a:endParaRPr lang="en-US" sz="2400" dirty="0"/>
              </a:p>
              <a:p>
                <a:endParaRPr lang="en-US" sz="2400" b="1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3024" y="1994253"/>
                <a:ext cx="9223455" cy="3785652"/>
              </a:xfrm>
              <a:prstGeom prst="rect">
                <a:avLst/>
              </a:prstGeom>
              <a:blipFill rotWithShape="1">
                <a:blip r:embed="rId3"/>
                <a:stretch>
                  <a:fillRect l="-1058" t="-11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8551936" y="2332354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s-IS" sz="2400" dirty="0">
                <a:solidFill>
                  <a:srgbClr val="FF0000"/>
                </a:solidFill>
              </a:rPr>
              <a:t>38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9133" y="3226116"/>
            <a:ext cx="913583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first is the </a:t>
            </a:r>
            <a:r>
              <a:rPr lang="en-GB" sz="2400" i="1" dirty="0">
                <a:solidFill>
                  <a:srgbClr val="FF0000"/>
                </a:solidFill>
              </a:rPr>
              <a:t>Fibonacci </a:t>
            </a:r>
            <a:r>
              <a:rPr lang="en-GB" sz="2400" i="1" dirty="0" smtClean="0">
                <a:solidFill>
                  <a:srgbClr val="FF0000"/>
                </a:solidFill>
              </a:rPr>
              <a:t>sequence</a:t>
            </a:r>
            <a:r>
              <a:rPr lang="en-GB" sz="2400" dirty="0">
                <a:solidFill>
                  <a:srgbClr val="FF0000"/>
                </a:solidFill>
              </a:rPr>
              <a:t>;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endParaRPr lang="en-GB" sz="2400" dirty="0">
              <a:solidFill>
                <a:srgbClr val="FF0000"/>
              </a:solidFill>
            </a:endParaRPr>
          </a:p>
          <a:p>
            <a:r>
              <a:rPr lang="en-GB" sz="2400" dirty="0">
                <a:solidFill>
                  <a:srgbClr val="FF0000"/>
                </a:solidFill>
              </a:rPr>
              <a:t>the second is the </a:t>
            </a:r>
            <a:r>
              <a:rPr lang="en-GB" sz="2400" dirty="0" smtClean="0">
                <a:solidFill>
                  <a:srgbClr val="FF0000"/>
                </a:solidFill>
              </a:rPr>
              <a:t>Fibonacci </a:t>
            </a:r>
            <a:r>
              <a:rPr lang="en-GB" sz="2400" dirty="0">
                <a:solidFill>
                  <a:srgbClr val="FF0000"/>
                </a:solidFill>
              </a:rPr>
              <a:t>sequence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with 4 added to each </a:t>
            </a:r>
            <a:r>
              <a:rPr lang="en-GB" sz="2400" dirty="0" smtClean="0">
                <a:solidFill>
                  <a:srgbClr val="FF0000"/>
                </a:solidFill>
              </a:rPr>
              <a:t>term; </a:t>
            </a:r>
            <a:br>
              <a:rPr lang="en-GB" sz="2400" dirty="0" smtClean="0">
                <a:solidFill>
                  <a:srgbClr val="FF0000"/>
                </a:solidFill>
              </a:rPr>
            </a:br>
            <a:r>
              <a:rPr lang="en-GB" sz="2400" dirty="0" smtClean="0">
                <a:solidFill>
                  <a:srgbClr val="FF0000"/>
                </a:solidFill>
              </a:rPr>
              <a:t>the </a:t>
            </a:r>
            <a:r>
              <a:rPr lang="en-GB" sz="2400" dirty="0">
                <a:solidFill>
                  <a:srgbClr val="FF0000"/>
                </a:solidFill>
              </a:rPr>
              <a:t>third is the </a:t>
            </a:r>
            <a:r>
              <a:rPr lang="en-GB" sz="2400" dirty="0" smtClean="0">
                <a:solidFill>
                  <a:srgbClr val="FF0000"/>
                </a:solidFill>
              </a:rPr>
              <a:t>Fibonacci </a:t>
            </a:r>
            <a:r>
              <a:rPr lang="en-GB" sz="2400" dirty="0">
                <a:solidFill>
                  <a:srgbClr val="FF0000"/>
                </a:solidFill>
              </a:rPr>
              <a:t>sequence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with each term doubled.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34487" y="1994253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34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563856" y="2727237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39133" y="5517841"/>
            <a:ext cx="836479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This is the </a:t>
            </a:r>
            <a:r>
              <a:rPr lang="en-US" sz="2400" i="1" dirty="0">
                <a:solidFill>
                  <a:srgbClr val="FF0000"/>
                </a:solidFill>
              </a:rPr>
              <a:t>square number sequence </a:t>
            </a:r>
            <a:r>
              <a:rPr lang="en-US" sz="2400" dirty="0">
                <a:solidFill>
                  <a:srgbClr val="FF0000"/>
                </a:solidFill>
              </a:rPr>
              <a:t>with 2 subtracted from </a:t>
            </a:r>
          </a:p>
          <a:p>
            <a:r>
              <a:rPr lang="en-US" sz="2400" dirty="0">
                <a:solidFill>
                  <a:srgbClr val="FF0000"/>
                </a:solidFill>
              </a:rPr>
              <a:t>each term.</a:t>
            </a: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99381" y="4941868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47,  62</a:t>
            </a:r>
          </a:p>
        </p:txBody>
      </p:sp>
    </p:spTree>
    <p:extLst>
      <p:ext uri="{BB962C8B-B14F-4D97-AF65-F5344CB8AC3E}">
        <p14:creationId xmlns:p14="http://schemas.microsoft.com/office/powerpoint/2010/main" val="161607878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9" grpId="0"/>
      <p:bldP spid="3" grpId="0"/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363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2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6312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next two numbers in each sequence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562615" y="2223251"/>
            <a:ext cx="1468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216,  343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03712" y="3440710"/>
                <a:ext cx="289181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3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1,  2,  6, 11,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3440710"/>
                <a:ext cx="2891817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r="-211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8734137" y="2798133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45,  73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3712" y="2798133"/>
            <a:ext cx="3031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5,  6,  11,  17,  28,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3712" y="4087047"/>
            <a:ext cx="28825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1,  4,  9,  16,  25,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734137" y="3405015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17,  24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4137" y="4061950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36,  49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503712" y="2214369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1,  8,  27,  64,  125, </a:t>
            </a:r>
            <a:r>
              <a:rPr lang="is-IS" sz="2400" dirty="0"/>
              <a:t>...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34137" y="4765058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28,  36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03712" y="4742496"/>
            <a:ext cx="33954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1, 3,  6,  10,  15,  21,</a:t>
            </a:r>
            <a:r>
              <a:rPr lang="is-IS" sz="2400" dirty="0"/>
              <a:t>…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503712" y="5591728"/>
            <a:ext cx="3736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2,  8,  18,  32,  50,  72,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03712" y="6247537"/>
                <a:ext cx="46875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10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19, 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31</a:t>
                </a:r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46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6247537"/>
                <a:ext cx="4687502" cy="461665"/>
              </a:xfrm>
              <a:prstGeom prst="rect">
                <a:avLst/>
              </a:prstGeom>
              <a:blipFill rotWithShape="1">
                <a:blip r:embed="rId4"/>
                <a:stretch>
                  <a:fillRect t="-10526" r="-78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/>
          <p:cNvSpPr txBox="1"/>
          <p:nvPr/>
        </p:nvSpPr>
        <p:spPr>
          <a:xfrm>
            <a:off x="8648376" y="5567514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98,  128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471244" y="6266745"/>
                <a:ext cx="165141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64,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85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71244" y="6266745"/>
                <a:ext cx="1651414" cy="461665"/>
              </a:xfrm>
              <a:prstGeom prst="rect">
                <a:avLst/>
              </a:prstGeom>
              <a:blipFill rotWithShape="1">
                <a:blip r:embed="rId5"/>
                <a:stretch>
                  <a:fillRect t="-9211" r="-442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2727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13" grpId="0"/>
      <p:bldP spid="9" grpId="0"/>
      <p:bldP spid="14" grpId="0"/>
      <p:bldP spid="16" grpId="0"/>
      <p:bldP spid="17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2928" y="1139449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3418381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9696" y="2014053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</a:t>
            </a:r>
            <a:r>
              <a:rPr lang="en-US" altLang="en-US" sz="2400" dirty="0" smtClean="0">
                <a:solidFill>
                  <a:srgbClr val="00B050"/>
                </a:solidFill>
              </a:rPr>
              <a:t> </a:t>
            </a:r>
            <a:r>
              <a:rPr lang="en-US" altLang="en-US" sz="2400" dirty="0">
                <a:solidFill>
                  <a:srgbClr val="00B050"/>
                </a:solidFill>
              </a:rPr>
              <a:t>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957" y="4560045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420461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1037572"/>
            <a:ext cx="9721081" cy="18774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 formula or rule can be used to work out any term of a </a:t>
            </a:r>
            <a:r>
              <a:rPr lang="en-US" sz="2400" dirty="0" smtClean="0"/>
              <a:t>sequence </a:t>
            </a:r>
            <a:r>
              <a:rPr lang="en-US" sz="2400" dirty="0"/>
              <a:t>without having to work out all the terms.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Extending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63752" y="1866794"/>
            <a:ext cx="759374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For example, we can work out the 100</a:t>
            </a:r>
            <a:r>
              <a:rPr lang="en-US" sz="2400" baseline="30000" dirty="0"/>
              <a:t>th</a:t>
            </a:r>
            <a:r>
              <a:rPr lang="en-US" sz="2400" dirty="0"/>
              <a:t> term of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2,   5,   8,  11,  14,</a:t>
            </a:r>
            <a:r>
              <a:rPr lang="is-IS" sz="2400" dirty="0"/>
              <a:t>…</a:t>
            </a:r>
            <a:r>
              <a:rPr lang="en-US" sz="2400" dirty="0"/>
              <a:t>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without having to work out all the interspersing terms.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77225" y="3329274"/>
            <a:ext cx="79351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Let’s </a:t>
            </a:r>
            <a:r>
              <a:rPr lang="en-US" sz="2400" dirty="0"/>
              <a:t>look at this example first: 	</a:t>
            </a:r>
            <a:r>
              <a:rPr lang="en-US" sz="2400" dirty="0">
                <a:solidFill>
                  <a:srgbClr val="FF0000"/>
                </a:solidFill>
              </a:rPr>
              <a:t>3,  6,  9,  12,  15,  18,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85838" y="6304064"/>
            <a:ext cx="5420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This pattern can be extended to give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577225" y="3915002"/>
            <a:ext cx="84866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terms of the sequence can be obtained as shown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67782" y="4381955"/>
                <a:ext cx="3864521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tabLst>
                    <a:tab pos="1255713" algn="l"/>
                    <a:tab pos="1717675" algn="l"/>
                    <a:tab pos="2743200" algn="l"/>
                    <a:tab pos="3371850" algn="ctr"/>
                  </a:tabLst>
                </a:pPr>
                <a:r>
                  <a:rPr lang="en-US" sz="2400" dirty="0"/>
                  <a:t>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term	=	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</a:p>
              <a:p>
                <a:pPr>
                  <a:tabLst>
                    <a:tab pos="1255713" algn="l"/>
                    <a:tab pos="1717675" algn="l"/>
                    <a:tab pos="2743200" algn="l"/>
                    <a:tab pos="3371850" algn="ctr"/>
                  </a:tabLst>
                </a:pPr>
                <a:r>
                  <a:rPr lang="en-US" sz="2400" dirty="0"/>
                  <a:t>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term	=	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6</a:t>
                </a:r>
              </a:p>
              <a:p>
                <a:pPr>
                  <a:tabLst>
                    <a:tab pos="1255713" algn="l"/>
                    <a:tab pos="1717675" algn="l"/>
                    <a:tab pos="2743200" algn="l"/>
                    <a:tab pos="3371850" algn="ctr"/>
                  </a:tabLst>
                </a:pPr>
                <a:r>
                  <a:rPr lang="en-US" sz="2400" dirty="0"/>
                  <a:t>3</a:t>
                </a:r>
                <a:r>
                  <a:rPr lang="en-US" sz="2400" baseline="30000" dirty="0"/>
                  <a:t>rd</a:t>
                </a:r>
                <a:r>
                  <a:rPr lang="en-US" sz="2400" dirty="0"/>
                  <a:t> term	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9</a:t>
                </a:r>
              </a:p>
              <a:p>
                <a:pPr>
                  <a:tabLst>
                    <a:tab pos="1255713" algn="l"/>
                    <a:tab pos="1717675" algn="l"/>
                    <a:tab pos="2743200" algn="l"/>
                    <a:tab pos="3371850" algn="ctr"/>
                  </a:tabLst>
                </a:pPr>
                <a:r>
                  <a:rPr lang="en-US" sz="2400" dirty="0"/>
                  <a:t>4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term	=	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</a:t>
                </a:r>
              </a:p>
              <a:p>
                <a:pPr>
                  <a:tabLst>
                    <a:tab pos="1255713" algn="l"/>
                    <a:tab pos="1717675" algn="l"/>
                    <a:tab pos="2743200" algn="l"/>
                    <a:tab pos="3371850" algn="ctr"/>
                  </a:tabLst>
                </a:pPr>
                <a:r>
                  <a:rPr lang="en-US" sz="2400" dirty="0"/>
                  <a:t>5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term	=	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15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782" y="4381955"/>
                <a:ext cx="3864521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2524" t="-2201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9195283" y="6396596"/>
            <a:ext cx="28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Continued on next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363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5" grpId="0"/>
      <p:bldP spid="6" grpId="0"/>
      <p:bldP spid="3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Extending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367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3632" y="3392428"/>
            <a:ext cx="59611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We simply multiply the </a:t>
            </a:r>
            <a:r>
              <a:rPr lang="en-GB" sz="2400" b="1" dirty="0"/>
              <a:t>term number </a:t>
            </a:r>
            <a:r>
              <a:rPr lang="en-GB" sz="2400" dirty="0"/>
              <a:t>by 3.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77963" y="2276872"/>
            <a:ext cx="9900467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1200"/>
              </a:spcAft>
            </a:pPr>
            <a:r>
              <a:rPr lang="en-GB" sz="2400" dirty="0"/>
              <a:t>In fact, we can find any term we like.</a:t>
            </a:r>
          </a:p>
          <a:p>
            <a:r>
              <a:rPr lang="en-GB" sz="2400" dirty="0"/>
              <a:t>What about the </a:t>
            </a:r>
            <a:r>
              <a:rPr lang="en-GB" sz="2400" b="1" dirty="0"/>
              <a:t>1000</a:t>
            </a:r>
            <a:r>
              <a:rPr lang="en-GB" sz="2400" baseline="30000" dirty="0"/>
              <a:t>th</a:t>
            </a:r>
            <a:r>
              <a:rPr lang="en-GB" sz="2400" dirty="0"/>
              <a:t> term? Or the </a:t>
            </a:r>
            <a:r>
              <a:rPr lang="en-GB" sz="2400" b="1" dirty="0"/>
              <a:t>592</a:t>
            </a:r>
            <a:r>
              <a:rPr lang="en-GB" sz="2400" baseline="30000" dirty="0"/>
              <a:t>nd</a:t>
            </a:r>
            <a:r>
              <a:rPr lang="en-GB" sz="2400" dirty="0"/>
              <a:t> term? Or the </a:t>
            </a:r>
            <a:r>
              <a:rPr lang="en-GB" sz="2400" b="1" dirty="0"/>
              <a:t>millionth</a:t>
            </a:r>
            <a:r>
              <a:rPr lang="en-GB" sz="2400" dirty="0"/>
              <a:t> term?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291415" y="5666992"/>
                <a:ext cx="38164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term		=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		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1415" y="5666992"/>
                <a:ext cx="3816429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39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567608" y="4888574"/>
            <a:ext cx="782707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</a:t>
            </a:r>
            <a:r>
              <a:rPr lang="en-US" sz="2400" dirty="0" err="1"/>
              <a:t>generalise</a:t>
            </a:r>
            <a:r>
              <a:rPr lang="en-US" sz="2400" dirty="0"/>
              <a:t> </a:t>
            </a:r>
            <a:r>
              <a:rPr lang="en-US" sz="2400" dirty="0" smtClean="0"/>
              <a:t>this </a:t>
            </a:r>
            <a:r>
              <a:rPr lang="en-US" sz="2400" dirty="0"/>
              <a:t>by finding a rule for the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/>
              <a:t>th</a:t>
            </a:r>
            <a:r>
              <a:rPr lang="en-US" sz="2400" dirty="0"/>
              <a:t> term </a:t>
            </a:r>
          </a:p>
          <a:p>
            <a:r>
              <a:rPr lang="en-US" sz="2400" dirty="0"/>
              <a:t>(that is for a</a:t>
            </a:r>
            <a:r>
              <a:rPr lang="en-US" sz="2400" b="1" dirty="0"/>
              <a:t>n</a:t>
            </a:r>
            <a:r>
              <a:rPr lang="en-US" sz="2400" dirty="0"/>
              <a:t>y term).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021476" y="850194"/>
                <a:ext cx="4784964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20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 term		=	20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		=	60</a:t>
                </a:r>
              </a:p>
              <a:p>
                <a:r>
                  <a:rPr lang="en-US" sz="2400" dirty="0"/>
                  <a:t>and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100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>
                    <a:solidFill>
                      <a:srgbClr val="FF0000"/>
                    </a:solidFill>
                  </a:rPr>
                  <a:t> term 	=	100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	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=  300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1476" y="850194"/>
                <a:ext cx="4784964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2038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708730" y="4078799"/>
                <a:ext cx="54104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592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 term		=	592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  <a:ea typeface="Cambria Math" panose="02040503050406030204" pitchFamily="18" charset="0"/>
                      </a:rPr>
                      <m:t>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 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1776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8730" y="4078799"/>
                <a:ext cx="5410455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689" t="-100000" r="-901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5291415" y="6161175"/>
            <a:ext cx="2797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 smtClean="0">
                <a:solidFill>
                  <a:srgbClr val="FF0000"/>
                </a:solidFill>
              </a:rPr>
              <a:t>th</a:t>
            </a:r>
            <a:r>
              <a:rPr lang="en-US" sz="2400" dirty="0" smtClean="0">
                <a:solidFill>
                  <a:srgbClr val="FF0000"/>
                </a:solidFill>
              </a:rPr>
              <a:t>  </a:t>
            </a:r>
            <a:r>
              <a:rPr lang="en-US" sz="2400" dirty="0">
                <a:solidFill>
                  <a:srgbClr val="FF0000"/>
                </a:solidFill>
              </a:rPr>
              <a:t>term 		=	</a:t>
            </a:r>
            <a:r>
              <a:rPr lang="en-US" sz="2400" dirty="0" smtClean="0">
                <a:solidFill>
                  <a:srgbClr val="FF0000"/>
                </a:solidFill>
              </a:rPr>
              <a:t>3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5159896" y="6128657"/>
            <a:ext cx="3312368" cy="625395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07260" y="672765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1379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3" grpId="0"/>
      <p:bldP spid="10" grpId="0"/>
      <p:bldP spid="11" grpId="0"/>
      <p:bldP spid="12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Extending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803" y="174564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06305" y="882450"/>
            <a:ext cx="463460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Let’s look again at: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Can we work out the 100</a:t>
            </a:r>
            <a:r>
              <a:rPr lang="en-US" sz="2400" baseline="30000" dirty="0"/>
              <a:t>th</a:t>
            </a:r>
            <a:r>
              <a:rPr lang="en-US" sz="2400" dirty="0"/>
              <a:t> term?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918666" y="1745177"/>
            <a:ext cx="7271542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First we spot the pattern, and notice that there is a 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common difference of 3.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So the general term will be based on a multiple of 3.</a:t>
            </a:r>
          </a:p>
          <a:p>
            <a:pPr>
              <a:spcAft>
                <a:spcPts val="600"/>
              </a:spcAft>
            </a:pPr>
            <a:r>
              <a:rPr lang="en-GB" sz="2400" dirty="0"/>
              <a:t>But something else is happening too.</a:t>
            </a:r>
          </a:p>
          <a:p>
            <a:r>
              <a:rPr lang="en-GB" sz="2400" dirty="0"/>
              <a:t>We also need to subtract 1.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591364" y="6320947"/>
            <a:ext cx="54200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This pattern can be extended to give</a:t>
            </a:r>
            <a:r>
              <a:rPr lang="is-IS" sz="2400" dirty="0"/>
              <a:t>…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811831" y="882450"/>
            <a:ext cx="3029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2,   5,   8,  11,  14,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77225" y="3915002"/>
            <a:ext cx="8007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terms of the sequence are obtained as shown below: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967783" y="4381955"/>
                <a:ext cx="4159472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1</a:t>
                </a:r>
                <a:r>
                  <a:rPr lang="en-US" sz="2400" baseline="30000" dirty="0"/>
                  <a:t>st</a:t>
                </a:r>
                <a:r>
                  <a:rPr lang="en-US" sz="2400" dirty="0"/>
                  <a:t> term	=	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	=	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2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term	=	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 =	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3</a:t>
                </a:r>
                <a:r>
                  <a:rPr lang="en-US" sz="2400" baseline="30000" dirty="0"/>
                  <a:t>rd</a:t>
                </a:r>
                <a:r>
                  <a:rPr lang="en-US" sz="2400" dirty="0"/>
                  <a:t> term	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 =	</a:t>
                </a:r>
                <a:r>
                  <a:rPr lang="en-US" sz="2400" dirty="0" smtClean="0"/>
                  <a:t>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8</a:t>
                </a:r>
                <a:endParaRPr lang="en-US" sz="24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4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term	=	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 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11</a:t>
                </a:r>
              </a:p>
              <a:p>
                <a:r>
                  <a:rPr lang="en-US" sz="2400" dirty="0"/>
                  <a:t>5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term	=	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r>
                  <a:rPr lang="en-GB" sz="2400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 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14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7783" y="4381955"/>
                <a:ext cx="4159472" cy="1938992"/>
              </a:xfrm>
              <a:prstGeom prst="rect">
                <a:avLst/>
              </a:prstGeom>
              <a:blipFill rotWithShape="1">
                <a:blip r:embed="rId3"/>
                <a:stretch>
                  <a:fillRect l="-2346" t="-2201" r="-1320" b="-660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7799470" y="1251782"/>
            <a:ext cx="2626040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And the </a:t>
            </a:r>
            <a:r>
              <a:rPr lang="en-US" sz="2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/>
              <a:t>th</a:t>
            </a:r>
            <a:r>
              <a:rPr lang="en-US" sz="2400" dirty="0" smtClean="0"/>
              <a:t> </a:t>
            </a:r>
            <a:r>
              <a:rPr lang="en-US" sz="2400" dirty="0"/>
              <a:t>term?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95283" y="6396596"/>
            <a:ext cx="28648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Continued on next slide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425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3" grpId="0"/>
      <p:bldP spid="10" grpId="0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Extending Number Patterns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5393" y="63878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8418" y="3745215"/>
            <a:ext cx="75882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We simply multiply the </a:t>
            </a:r>
            <a:r>
              <a:rPr lang="en-GB" sz="2400" b="1" dirty="0"/>
              <a:t>term number </a:t>
            </a:r>
            <a:r>
              <a:rPr lang="en-GB" sz="2400" dirty="0"/>
              <a:t>by 10 and add 2.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4539167" y="1995535"/>
                <a:ext cx="4270400" cy="8925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6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>
                    <a:solidFill>
                      <a:srgbClr val="FF0000"/>
                    </a:solidFill>
                  </a:rPr>
                  <a:t>  term		=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	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 	</a:t>
                </a:r>
              </a:p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term 		=	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167" y="1995535"/>
                <a:ext cx="4270400" cy="892552"/>
              </a:xfrm>
              <a:prstGeom prst="rect">
                <a:avLst/>
              </a:prstGeom>
              <a:blipFill rotWithShape="1">
                <a:blip r:embed="rId3"/>
                <a:stretch>
                  <a:fillRect l="-2571" t="-6122" b="-108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2778418" y="3118369"/>
            <a:ext cx="5008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/>
              <a:t>th</a:t>
            </a:r>
            <a:r>
              <a:rPr lang="en-US" sz="2400" dirty="0" smtClean="0"/>
              <a:t> </a:t>
            </a:r>
            <a:r>
              <a:rPr lang="en-US" sz="2400" dirty="0"/>
              <a:t>term for this sequence: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539167" y="764070"/>
                <a:ext cx="5238935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20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 term		=	20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1 	=	59</a:t>
                </a:r>
              </a:p>
              <a:p>
                <a:r>
                  <a:rPr lang="en-US" sz="2400" dirty="0"/>
                  <a:t>and</a:t>
                </a:r>
              </a:p>
              <a:p>
                <a:r>
                  <a:rPr lang="en-US" sz="2400" dirty="0">
                    <a:solidFill>
                      <a:srgbClr val="FF0000"/>
                    </a:solidFill>
                  </a:rPr>
                  <a:t>100</a:t>
                </a:r>
                <a:r>
                  <a:rPr lang="en-US" sz="2400" baseline="30000" dirty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>
                    <a:solidFill>
                      <a:srgbClr val="FF0000"/>
                    </a:solidFill>
                  </a:rPr>
                  <a:t> term 	=	100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3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 	=	299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9167" y="764070"/>
                <a:ext cx="5238935" cy="1200329"/>
              </a:xfrm>
              <a:prstGeom prst="rect">
                <a:avLst/>
              </a:prstGeom>
              <a:blipFill rotWithShape="0">
                <a:blip r:embed="rId4"/>
                <a:stretch>
                  <a:fillRect l="-1863" t="-3553" r="-931" b="-111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8112224" y="3118368"/>
            <a:ext cx="391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12,  22,  32,  42,  52,  62,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484301" y="4686215"/>
                <a:ext cx="5864426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20</a:t>
                </a:r>
                <a:r>
                  <a:rPr lang="en-US" sz="2400" baseline="30000" dirty="0"/>
                  <a:t>th</a:t>
                </a:r>
                <a:r>
                  <a:rPr lang="en-US" sz="2400" dirty="0"/>
                  <a:t>  term		=	20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10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/>
                  <a:t> 2 	=	202</a:t>
                </a:r>
              </a:p>
              <a:p>
                <a:r>
                  <a:rPr lang="en-US" sz="2400" dirty="0"/>
                  <a:t>and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100</a:t>
                </a:r>
                <a:r>
                  <a:rPr lang="en-US" sz="2400" baseline="30000" dirty="0">
                    <a:solidFill>
                      <a:schemeClr val="tx1"/>
                    </a:solidFill>
                  </a:rPr>
                  <a:t>th</a:t>
                </a:r>
                <a:r>
                  <a:rPr lang="en-US" sz="2400" dirty="0">
                    <a:solidFill>
                      <a:schemeClr val="tx1"/>
                    </a:solidFill>
                  </a:rPr>
                  <a:t> term 	=	100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10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2 	=	1002</a:t>
                </a: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4301" y="4686215"/>
                <a:ext cx="5864426" cy="1569660"/>
              </a:xfrm>
              <a:prstGeom prst="rect">
                <a:avLst/>
              </a:prstGeom>
              <a:blipFill rotWithShape="0">
                <a:blip r:embed="rId5"/>
                <a:stretch>
                  <a:fillRect l="-1663" t="-29961" r="-6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536116" y="5890044"/>
                <a:ext cx="4270400" cy="123110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term		=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10	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	</a:t>
                </a:r>
              </a:p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term	 	=	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10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2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6116" y="5890044"/>
                <a:ext cx="4270400" cy="1231106"/>
              </a:xfrm>
              <a:prstGeom prst="rect">
                <a:avLst/>
              </a:prstGeom>
              <a:blipFill rotWithShape="1">
                <a:blip r:embed="rId6"/>
                <a:stretch>
                  <a:fillRect l="-2140" t="-39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2778418" y="4206880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example,</a:t>
            </a:r>
          </a:p>
        </p:txBody>
      </p:sp>
      <p:sp>
        <p:nvSpPr>
          <p:cNvPr id="14" name="Rectangle 13"/>
          <p:cNvSpPr/>
          <p:nvPr/>
        </p:nvSpPr>
        <p:spPr bwMode="auto">
          <a:xfrm>
            <a:off x="4484301" y="2419593"/>
            <a:ext cx="4176464" cy="41341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4484301" y="6318383"/>
            <a:ext cx="4241626" cy="416827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07260" y="672765"/>
            <a:ext cx="135485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Continued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543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3" grpId="0"/>
      <p:bldP spid="2" grpId="0"/>
      <p:bldP spid="11" grpId="0"/>
      <p:bldP spid="14" grpId="0" animBg="1"/>
      <p:bldP spid="16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6962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3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48818" y="1524020"/>
            <a:ext cx="74430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10</a:t>
            </a:r>
            <a:r>
              <a:rPr lang="en-US" sz="2400" baseline="30000" dirty="0"/>
              <a:t>th</a:t>
            </a:r>
            <a:r>
              <a:rPr lang="en-US" sz="2400" dirty="0"/>
              <a:t> and 20</a:t>
            </a:r>
            <a:r>
              <a:rPr lang="en-US" sz="2400" baseline="30000" dirty="0"/>
              <a:t>th</a:t>
            </a:r>
            <a:r>
              <a:rPr lang="en-US" sz="2400" dirty="0"/>
              <a:t> terms of each sequence below: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50690" y="2193661"/>
            <a:ext cx="12971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52,  102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503712" y="3440710"/>
                <a:ext cx="285526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4,  0,  4,  8, 12,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3440710"/>
                <a:ext cx="2855269" cy="461665"/>
              </a:xfrm>
              <a:prstGeom prst="rect">
                <a:avLst/>
              </a:prstGeom>
              <a:blipFill rotWithShape="1">
                <a:blip r:embed="rId3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8097415" y="2798133"/>
                <a:ext cx="197522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46, 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 smtClean="0">
                    <a:solidFill>
                      <a:srgbClr val="FF0000"/>
                    </a:solidFill>
                  </a:rPr>
                  <a:t>106 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415" y="2798133"/>
                <a:ext cx="1975221" cy="461665"/>
              </a:xfrm>
              <a:prstGeom prst="rect">
                <a:avLst/>
              </a:prstGeom>
              <a:blipFill>
                <a:blip r:embed="rId4"/>
                <a:stretch>
                  <a:fillRect t="-9211" r="-401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503712" y="2798133"/>
                <a:ext cx="26404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/>
                  <a:t>8,  2,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4,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/>
                  <a:t>10</a:t>
                </a:r>
                <a:r>
                  <a:rPr lang="en-GB" sz="2400" dirty="0"/>
                  <a:t>,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2798133"/>
                <a:ext cx="2640466" cy="461665"/>
              </a:xfrm>
              <a:prstGeom prst="rect">
                <a:avLst/>
              </a:prstGeom>
              <a:blipFill>
                <a:blip r:embed="rId5"/>
                <a:stretch>
                  <a:fillRect l="-369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03712" y="4087047"/>
                <a:ext cx="29722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3,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2,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7</a:t>
                </a:r>
                <a:r>
                  <a:rPr lang="en-US" sz="2400" dirty="0"/>
                  <a:t>, 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12,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4087047"/>
                <a:ext cx="2972289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285" t="-10526" r="-205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8350690" y="3340286"/>
            <a:ext cx="11256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32,  72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8097415" y="4012099"/>
                <a:ext cx="18036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42, 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92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7415" y="4012099"/>
                <a:ext cx="1803699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100000" r="-4392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3503712" y="2214369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7,  12,  17,  22, 27,  </a:t>
            </a:r>
            <a:r>
              <a:rPr lang="is-IS" sz="2400" dirty="0"/>
              <a:t>...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03712" y="4729607"/>
            <a:ext cx="60548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Find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 </a:t>
            </a:r>
            <a:r>
              <a:rPr lang="en-US" sz="2400" dirty="0"/>
              <a:t>terms of each sequence below:</a:t>
            </a:r>
            <a:endParaRPr lang="en-US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03712" y="5348428"/>
                <a:ext cx="296908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dirty="0" smtClean="0"/>
                      <m:t>4</m:t>
                    </m:r>
                  </m:oMath>
                </a14:m>
                <a:r>
                  <a:rPr lang="en-US" sz="2400" dirty="0"/>
                  <a:t>,  9,  14,  19,  24,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3712" y="5348428"/>
                <a:ext cx="2969083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821" t="-10526" r="-225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3503712" y="6047815"/>
            <a:ext cx="27991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22,  25,  28,  31,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350690" y="5334397"/>
                <a:ext cx="26125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term =	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5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 </a:t>
                </a: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5334397"/>
                <a:ext cx="2612575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738" t="-10526" r="-2570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350690" y="5998129"/>
                <a:ext cx="279756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 smtClean="0">
                    <a:solidFill>
                      <a:srgbClr val="FF0000"/>
                    </a:solidFill>
                  </a:rPr>
                  <a:t>th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term = 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3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19  </a:t>
                </a: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690" y="5998129"/>
                <a:ext cx="2797561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486" t="-10526" r="-2179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78130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8" grpId="0"/>
      <p:bldP spid="10" grpId="0"/>
      <p:bldP spid="12" grpId="0"/>
      <p:bldP spid="9" grpId="0"/>
      <p:bldP spid="14" grpId="0"/>
      <p:bldP spid="16" grpId="0"/>
      <p:bldP spid="17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1810" y="1088522"/>
            <a:ext cx="67503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3367454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98578" y="1963126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839" y="4509118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30024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39089" y="850498"/>
            <a:ext cx="9721081" cy="187743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 the last section we found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baseline="30000" dirty="0"/>
              <a:t>th</a:t>
            </a:r>
            <a:r>
              <a:rPr lang="en-US" sz="2400" i="1" dirty="0"/>
              <a:t>  term </a:t>
            </a:r>
            <a:r>
              <a:rPr lang="en-US" sz="2400" dirty="0"/>
              <a:t>for </a:t>
            </a:r>
            <a:r>
              <a:rPr lang="en-US" sz="2400" i="1" dirty="0"/>
              <a:t>linear sequences</a:t>
            </a:r>
            <a:r>
              <a:rPr lang="en-US" sz="2400" dirty="0"/>
              <a:t>, 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that is, for sequences which go up or down by a constant amount.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can also find a formulae for the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i="1" baseline="30000" dirty="0" smtClean="0"/>
              <a:t>th</a:t>
            </a:r>
            <a:r>
              <a:rPr lang="en-US" sz="2400" i="1" dirty="0" smtClean="0"/>
              <a:t>  </a:t>
            </a:r>
            <a:r>
              <a:rPr lang="en-US" sz="2400" i="1" dirty="0"/>
              <a:t>term </a:t>
            </a:r>
            <a:r>
              <a:rPr lang="en-US" sz="2400" dirty="0"/>
              <a:t>for other </a:t>
            </a:r>
            <a:r>
              <a:rPr lang="en-US" sz="2400" i="1" dirty="0"/>
              <a:t>sequences</a:t>
            </a:r>
            <a:r>
              <a:rPr lang="en-US" sz="2400" dirty="0"/>
              <a:t>.</a:t>
            </a:r>
          </a:p>
          <a:p>
            <a:pPr marL="0" indent="0" algn="ctr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Formulae for Number Sequences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50306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70999" y="2219173"/>
            <a:ext cx="19816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For example: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07962" y="2202054"/>
            <a:ext cx="27975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1,  4,  9,  16,  25,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70999" y="2771025"/>
            <a:ext cx="84714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refer to the </a:t>
            </a:r>
            <a:r>
              <a:rPr lang="en-US" sz="2400" i="1" dirty="0"/>
              <a:t>first term </a:t>
            </a:r>
            <a:r>
              <a:rPr lang="en-US" sz="2400" dirty="0"/>
              <a:t>as u</a:t>
            </a:r>
            <a:r>
              <a:rPr lang="en-US" sz="2400" baseline="-25000" dirty="0"/>
              <a:t>1,</a:t>
            </a:r>
            <a:r>
              <a:rPr lang="en-US" sz="2400" dirty="0"/>
              <a:t> to the </a:t>
            </a:r>
            <a:r>
              <a:rPr lang="en-US" sz="2400" i="1" dirty="0"/>
              <a:t>second term </a:t>
            </a:r>
            <a:r>
              <a:rPr lang="en-US" sz="2400" dirty="0"/>
              <a:t>as u</a:t>
            </a:r>
            <a:r>
              <a:rPr lang="en-US" sz="2400" baseline="-25000" dirty="0"/>
              <a:t>2,</a:t>
            </a:r>
            <a:r>
              <a:rPr lang="en-US" sz="2400" dirty="0"/>
              <a:t> </a:t>
            </a:r>
          </a:p>
          <a:p>
            <a:r>
              <a:rPr lang="en-US" sz="2400" dirty="0"/>
              <a:t>the </a:t>
            </a:r>
            <a:r>
              <a:rPr lang="en-US" sz="2400" i="1" dirty="0"/>
              <a:t>third term </a:t>
            </a:r>
            <a:r>
              <a:rPr lang="en-US" sz="2400" dirty="0"/>
              <a:t>as u</a:t>
            </a:r>
            <a:r>
              <a:rPr lang="en-US" sz="2400" baseline="-25000" dirty="0"/>
              <a:t>3,</a:t>
            </a:r>
            <a:r>
              <a:rPr lang="en-US" sz="2400" dirty="0"/>
              <a:t> and so 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07962" y="3437498"/>
                <a:ext cx="2908489" cy="193899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:r>
                  <a:rPr lang="en-US" sz="2400" dirty="0"/>
                  <a:t>	=	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</a:t>
                </a:r>
                <a:endParaRPr lang="en-US" sz="2400" baseline="-25000" dirty="0"/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2,	</a:t>
                </a:r>
                <a:r>
                  <a:rPr lang="en-US" sz="2400" dirty="0"/>
                  <a:t>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4</a:t>
                </a:r>
                <a:r>
                  <a:rPr lang="en-US" sz="2400" dirty="0"/>
                  <a:t>	 =	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</a:t>
                </a:r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3</a:t>
                </a:r>
                <a:r>
                  <a:rPr lang="en-US" sz="2400" dirty="0"/>
                  <a:t>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9</a:t>
                </a:r>
                <a:r>
                  <a:rPr lang="en-US" sz="2400" dirty="0"/>
                  <a:t>	 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</a:t>
                </a:r>
                <a:endParaRPr lang="en-US" sz="2400" baseline="-25000" dirty="0"/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4	</a:t>
                </a:r>
                <a:r>
                  <a:rPr lang="en-US" sz="2400" dirty="0"/>
                  <a:t>=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16</a:t>
                </a:r>
                <a:r>
                  <a:rPr lang="en-US" sz="2400" dirty="0"/>
                  <a:t>	 =	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 	</a:t>
                </a:r>
                <a:endParaRPr lang="en-US" sz="2400" baseline="-25000" dirty="0"/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5	</a:t>
                </a:r>
                <a:r>
                  <a:rPr lang="en-US" sz="2400" dirty="0"/>
                  <a:t>=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25</a:t>
                </a:r>
                <a:r>
                  <a:rPr lang="en-US" sz="2400" dirty="0"/>
                  <a:t>	 =	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5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7962" y="3437498"/>
                <a:ext cx="2908489" cy="1938992"/>
              </a:xfrm>
              <a:prstGeom prst="rect">
                <a:avLst/>
              </a:prstGeom>
              <a:blipFill rotWithShape="0">
                <a:blip r:embed="rId3"/>
                <a:stretch>
                  <a:fillRect l="-3354" t="-2201" b="-66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 bwMode="auto">
          <a:xfrm>
            <a:off x="2484736" y="2100270"/>
            <a:ext cx="9588382" cy="4569089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70999" y="5289408"/>
            <a:ext cx="80217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This sequence can be described by the </a:t>
            </a:r>
            <a:r>
              <a:rPr lang="en-GB" sz="2400" b="1" i="1" dirty="0"/>
              <a:t>general formula</a:t>
            </a:r>
            <a:r>
              <a:rPr lang="en-GB" sz="2400" dirty="0"/>
              <a:t>:</a:t>
            </a:r>
            <a:endParaRPr lang="en-US" sz="24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670143" y="5687961"/>
                <a:ext cx="200054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>
                    <a:solidFill>
                      <a:srgbClr val="FF0000"/>
                    </a:solidFill>
                  </a:rPr>
                  <a:t>u</a:t>
                </a:r>
                <a:r>
                  <a:rPr lang="en-US" sz="2400" i="1" baseline="-250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-25000" dirty="0">
                    <a:solidFill>
                      <a:srgbClr val="FF0000"/>
                    </a:solidFill>
                  </a:rPr>
                  <a:t>	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	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 </a:t>
                </a:r>
                <a:r>
                  <a:rPr lang="en-US" sz="2400" dirty="0"/>
                  <a:t>	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0143" y="5687961"/>
                <a:ext cx="200054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573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5670143" y="6100093"/>
            <a:ext cx="1514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u</a:t>
            </a:r>
            <a:r>
              <a:rPr lang="en-US" sz="2400" i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baseline="-25000" dirty="0">
                <a:solidFill>
                  <a:srgbClr val="FF0000"/>
                </a:solidFill>
              </a:rPr>
              <a:t>	</a:t>
            </a:r>
            <a:r>
              <a:rPr lang="en-US" sz="2400" dirty="0">
                <a:solidFill>
                  <a:srgbClr val="FF0000"/>
                </a:solidFill>
              </a:rPr>
              <a:t>= 	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 </a:t>
            </a:r>
            <a:r>
              <a:rPr lang="en-US" sz="2400" baseline="30000" dirty="0" smtClean="0">
                <a:solidFill>
                  <a:srgbClr val="FF0000"/>
                </a:solidFill>
              </a:rPr>
              <a:t>2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/>
          </a:p>
        </p:txBody>
      </p:sp>
      <p:sp>
        <p:nvSpPr>
          <p:cNvPr id="11" name="Rectangle 10"/>
          <p:cNvSpPr/>
          <p:nvPr/>
        </p:nvSpPr>
        <p:spPr bwMode="auto">
          <a:xfrm>
            <a:off x="5607962" y="6149626"/>
            <a:ext cx="1640166" cy="412132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2088" y="787241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50080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8" grpId="0" animBg="1"/>
      <p:bldP spid="9" grpId="0"/>
      <p:bldP spid="3" grpId="0"/>
      <p:bldP spid="10" grpId="0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743987" y="718356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b="1" dirty="0"/>
              <a:t>Example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Formulae for Number Sequences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1897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0754" y="1070615"/>
            <a:ext cx="87382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the formula below to find the first 6 terms of the sequence: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14678" y="1567623"/>
                <a:ext cx="245451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u</a:t>
                </a:r>
                <a:r>
                  <a:rPr lang="en-US" sz="2400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-25000" dirty="0"/>
                  <a:t>	</a:t>
                </a:r>
                <a:r>
                  <a:rPr lang="en-US" sz="2400" dirty="0"/>
                  <a:t>= 	3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US" sz="2400" baseline="30000" dirty="0"/>
                  <a:t>2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 	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678" y="1567623"/>
                <a:ext cx="2454518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372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2770999" y="2492636"/>
            <a:ext cx="4951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We can work out </a:t>
            </a:r>
            <a:r>
              <a:rPr lang="en-US" sz="2400"/>
              <a:t>each term in turn: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614678" y="2981691"/>
                <a:ext cx="4330994" cy="230832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1</a:t>
                </a:r>
                <a:r>
                  <a:rPr lang="en-US" sz="2400" dirty="0"/>
                  <a:t>	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(1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1)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	</a:t>
                </a:r>
                <a:r>
                  <a:rPr lang="en-US" sz="2400" dirty="0" smtClean="0">
                    <a:solidFill>
                      <a:srgbClr val="FF0000"/>
                    </a:solidFill>
                  </a:rPr>
                  <a:t>1</a:t>
                </a:r>
                <a:endParaRPr lang="en-US" sz="2400" baseline="-25000" dirty="0">
                  <a:solidFill>
                    <a:srgbClr val="FF0000"/>
                  </a:solidFill>
                </a:endParaRPr>
              </a:p>
              <a:p>
                <a:r>
                  <a:rPr lang="en-US" sz="2400" smtClean="0"/>
                  <a:t>u</a:t>
                </a:r>
                <a:r>
                  <a:rPr lang="en-US" sz="2400" baseline="-25000" smtClean="0"/>
                  <a:t>2</a:t>
                </a:r>
                <a:r>
                  <a:rPr lang="en-US" sz="2400" baseline="-25000" dirty="0"/>
                  <a:t>	</a:t>
                </a:r>
                <a:r>
                  <a:rPr lang="en-US" sz="2400" dirty="0"/>
                  <a:t>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2)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3</a:t>
                </a:r>
                <a:r>
                  <a:rPr lang="en-US" sz="2400" dirty="0"/>
                  <a:t>	=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3)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25</a:t>
                </a:r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4	</a:t>
                </a:r>
                <a:r>
                  <a:rPr lang="en-US" sz="2400" dirty="0"/>
                  <a:t>= 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(4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4)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 	</a:t>
                </a:r>
                <a:r>
                  <a:rPr lang="en-US" sz="2400" dirty="0">
                    <a:solidFill>
                      <a:srgbClr val="FF0000"/>
                    </a:solidFill>
                  </a:rPr>
                  <a:t>46</a:t>
                </a:r>
                <a:endParaRPr lang="en-US" sz="2400" baseline="-25000" dirty="0">
                  <a:solidFill>
                    <a:srgbClr val="FF0000"/>
                  </a:solidFill>
                </a:endParaRPr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5	</a:t>
                </a:r>
                <a:r>
                  <a:rPr lang="en-US" sz="2400" dirty="0"/>
                  <a:t>= 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5)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73</a:t>
                </a:r>
              </a:p>
              <a:p>
                <a:r>
                  <a:rPr lang="en-US" sz="2400" dirty="0"/>
                  <a:t>u</a:t>
                </a:r>
                <a:r>
                  <a:rPr lang="en-US" sz="2400" baseline="-25000" dirty="0"/>
                  <a:t>6	</a:t>
                </a:r>
                <a:r>
                  <a:rPr lang="en-US" sz="2400" dirty="0"/>
                  <a:t>= 	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 </m:t>
                    </m:r>
                  </m:oMath>
                </a14:m>
                <a:r>
                  <a:rPr lang="en-US" sz="2400" dirty="0"/>
                  <a:t>(6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</m:oMath>
                </a14:m>
                <a:r>
                  <a:rPr lang="en-US" sz="2400" dirty="0"/>
                  <a:t> 6)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	=	</a:t>
                </a:r>
                <a:r>
                  <a:rPr lang="en-US" sz="2400" dirty="0">
                    <a:solidFill>
                      <a:srgbClr val="FF0000"/>
                    </a:solidFill>
                  </a:rPr>
                  <a:t>106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14678" y="2981691"/>
                <a:ext cx="4330994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2110" t="-1847" r="-1266" b="-527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2743987" y="5490037"/>
            <a:ext cx="2581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/>
              <a:t>This </a:t>
            </a:r>
            <a:r>
              <a:rPr lang="en-GB" sz="2400"/>
              <a:t>sequence is: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670143" y="6100093"/>
            <a:ext cx="391004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1,  10,  25,  46,  73,  106,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72088" y="7872413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65902A-2AE8-644A-A13D-FD3FAC42C68D}"/>
              </a:ext>
            </a:extLst>
          </p:cNvPr>
          <p:cNvSpPr txBox="1"/>
          <p:nvPr/>
        </p:nvSpPr>
        <p:spPr>
          <a:xfrm>
            <a:off x="2770999" y="2026153"/>
            <a:ext cx="2172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76082685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3755739" y="706346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US" altLang="en-US" sz="2400" dirty="0">
                <a:solidFill>
                  <a:srgbClr val="FF0000"/>
                </a:solidFill>
              </a:rPr>
              <a:t>Here are some questions to check your progress; </a:t>
            </a:r>
          </a:p>
          <a:p>
            <a:r>
              <a:rPr lang="en-US" altLang="en-US" sz="2400" dirty="0">
                <a:solidFill>
                  <a:srgbClr val="FF0000"/>
                </a:solidFill>
              </a:rPr>
              <a:t>      there are more practice questions if needed.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07260" y="0"/>
            <a:ext cx="998474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C31660FE-8D9B-7745-9394-B1A076C0E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6960"/>
            <a:ext cx="2207260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UNIT:</a:t>
            </a:r>
            <a:endParaRPr lang="en-GB" sz="1200" dirty="0">
              <a:solidFill>
                <a:schemeClr val="bg1"/>
              </a:solidFill>
              <a:effectLst/>
              <a:latin typeface="Times New Roman"/>
              <a:ea typeface="Times New Roman"/>
            </a:endParaRP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marL="0" marR="0" algn="ctr" eaLnBrk="0" fontAlgn="base" hangingPunct="0">
              <a:spcBef>
                <a:spcPts val="0"/>
              </a:spcBef>
              <a:spcAft>
                <a:spcPts val="600"/>
              </a:spcAft>
            </a:pPr>
            <a:r>
              <a:rPr lang="en-US" sz="2000" b="1" kern="1200" dirty="0">
                <a:solidFill>
                  <a:schemeClr val="bg1"/>
                </a:solidFill>
                <a:effectLst/>
                <a:latin typeface="Arial"/>
                <a:ea typeface="MS PGothic"/>
                <a:cs typeface="Times New Roman"/>
              </a:rPr>
              <a:t>Section </a:t>
            </a:r>
            <a:r>
              <a:rPr lang="en-US" b="1" dirty="0">
                <a:solidFill>
                  <a:schemeClr val="bg1"/>
                </a:solidFill>
                <a:latin typeface="Arial"/>
                <a:ea typeface="MS PGothic"/>
                <a:cs typeface="Times New Roman"/>
              </a:rPr>
              <a:t>4</a:t>
            </a:r>
            <a:endParaRPr lang="en-US" sz="2000" b="1" kern="1200" dirty="0">
              <a:solidFill>
                <a:schemeClr val="bg1"/>
              </a:solidFill>
              <a:effectLst/>
              <a:latin typeface="Arial"/>
              <a:ea typeface="MS PGothic"/>
              <a:cs typeface="Times New Roman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88817" y="1555086"/>
            <a:ext cx="65165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 Find the 20</a:t>
            </a:r>
            <a:r>
              <a:rPr lang="en-US" sz="2400" baseline="30000" dirty="0"/>
              <a:t>th</a:t>
            </a:r>
            <a:r>
              <a:rPr lang="en-US" sz="2400" dirty="0"/>
              <a:t> term of each sequence below: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8356571" y="2028232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755739" y="3084400"/>
                <a:ext cx="19486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u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	=	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/>
                  <a:t>2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2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5739" y="3084400"/>
                <a:ext cx="1948610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688" t="-10526" r="-312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8231536" y="2458915"/>
                <a:ext cx="82426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10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536" y="2458915"/>
                <a:ext cx="824265" cy="461665"/>
              </a:xfrm>
              <a:prstGeom prst="rect">
                <a:avLst/>
              </a:prstGeom>
              <a:blipFill rotWithShape="0">
                <a:blip r:embed="rId4"/>
                <a:stretch>
                  <a:fillRect t="-100000" r="-10294" b="-132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30815" y="2552989"/>
                <a:ext cx="21778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 smtClean="0"/>
                  <a:t>u</a:t>
                </a:r>
                <a:r>
                  <a:rPr lang="en-US" sz="2400" i="1" baseline="-250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	=	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 50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815" y="2552989"/>
                <a:ext cx="2177840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202" t="-10526" r="-280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3315687" y="3649732"/>
            <a:ext cx="7847782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2.  List the first 6 terms of </a:t>
            </a:r>
            <a:r>
              <a:rPr lang="en-GB" sz="2400" dirty="0" smtClean="0"/>
              <a:t>u</a:t>
            </a:r>
            <a:r>
              <a:rPr lang="en-US" sz="2400" i="1" baseline="-25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dirty="0" smtClean="0"/>
              <a:t>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baseline="30000" dirty="0" smtClean="0"/>
              <a:t>2</a:t>
            </a:r>
            <a:endParaRPr lang="en-GB" sz="2400" baseline="30000" dirty="0"/>
          </a:p>
          <a:p>
            <a:pPr>
              <a:spcBef>
                <a:spcPts val="600"/>
              </a:spcBef>
            </a:pPr>
            <a:r>
              <a:rPr lang="en-GB" sz="2400" dirty="0">
                <a:latin typeface="+mj-lt"/>
              </a:rPr>
              <a:t>3.  Use your answer to write down the formula for the</a:t>
            </a:r>
          </a:p>
          <a:p>
            <a:r>
              <a:rPr lang="en-GB" sz="2400" dirty="0">
                <a:latin typeface="+mj-lt"/>
                <a:ea typeface="Times New Roman" charset="0"/>
                <a:cs typeface="Times New Roman" charset="0"/>
              </a:rPr>
              <a:t>  	following sequences:</a:t>
            </a:r>
            <a:endParaRPr lang="en-US" sz="2400" dirty="0">
              <a:latin typeface="+mj-lt"/>
              <a:ea typeface="Times New Roman" charset="0"/>
              <a:cs typeface="Times New Roman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56571" y="2916687"/>
            <a:ext cx="699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398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646" y="3693809"/>
            <a:ext cx="35654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1,  4,  9,  16,  25,  </a:t>
            </a:r>
            <a:r>
              <a:rPr lang="en-US" sz="2400" dirty="0">
                <a:solidFill>
                  <a:srgbClr val="FF0000"/>
                </a:solidFill>
              </a:rPr>
              <a:t>36,  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698643" y="2029109"/>
            <a:ext cx="3180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/>
              <a:t>u</a:t>
            </a:r>
            <a:r>
              <a:rPr lang="en-US" sz="24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dirty="0" smtClean="0"/>
              <a:t> </a:t>
            </a:r>
            <a:r>
              <a:rPr lang="en-GB" sz="2400" dirty="0"/>
              <a:t>	=	5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endParaRPr lang="en-US" sz="2400" b="1" i="1" dirty="0">
              <a:latin typeface="Times New Roman" panose="02020603050405020304" pitchFamily="18" charset="0"/>
              <a:ea typeface="Times New Roman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255882" y="4980358"/>
            <a:ext cx="15494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</a:rPr>
              <a:t>u</a:t>
            </a:r>
            <a:r>
              <a:rPr lang="en-US" sz="2400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dirty="0" smtClean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	=	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400" baseline="30000" dirty="0">
                <a:solidFill>
                  <a:srgbClr val="FF0000"/>
                </a:solidFill>
              </a:rPr>
              <a:t>2</a:t>
            </a:r>
            <a:endParaRPr lang="en-US" sz="2400" b="1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729681" y="5011101"/>
            <a:ext cx="3651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2,  8,  18,  32,  50,  72, </a:t>
            </a:r>
            <a:r>
              <a:rPr lang="is-IS" sz="2400" dirty="0"/>
              <a:t>…</a:t>
            </a:r>
            <a:endParaRPr lang="en-US" sz="2400" b="1" dirty="0">
              <a:latin typeface="Times New Roman" charset="0"/>
              <a:ea typeface="Times New Roman" charset="0"/>
              <a:cs typeface="Times New Roman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3537569" y="5561250"/>
                <a:ext cx="38311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/>
                  <a:t>4,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</a:t>
                </a:r>
                <a:r>
                  <a:rPr lang="en-US" sz="2400" dirty="0"/>
                  <a:t>,  4,  </a:t>
                </a:r>
                <a:r>
                  <a:rPr lang="en-GB" sz="2400" dirty="0"/>
                  <a:t>11</a:t>
                </a:r>
                <a:r>
                  <a:rPr lang="en-US" sz="2400" dirty="0"/>
                  <a:t>,  20,  31, 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7569" y="5561250"/>
                <a:ext cx="3831177" cy="461665"/>
              </a:xfrm>
              <a:prstGeom prst="rect">
                <a:avLst/>
              </a:prstGeom>
              <a:blipFill rotWithShape="0">
                <a:blip r:embed="rId6"/>
                <a:stretch>
                  <a:fillRect t="-10526" r="-1431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3505990" y="6053435"/>
                <a:ext cx="369364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2</a:t>
                </a:r>
                <a:r>
                  <a:rPr lang="en-US" sz="2400" dirty="0"/>
                  <a:t>,  4,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charset="0"/>
                      </a:rPr>
                      <m:t> </m:t>
                    </m:r>
                  </m:oMath>
                </a14:m>
                <a:r>
                  <a:rPr lang="en-GB" sz="2400" dirty="0"/>
                  <a:t>14</a:t>
                </a:r>
                <a:r>
                  <a:rPr lang="en-US" sz="2400" dirty="0"/>
                  <a:t>,  28,  46,  68</a:t>
                </a:r>
                <a:r>
                  <a:rPr lang="is-IS" sz="2400" dirty="0"/>
                  <a:t>…</a:t>
                </a:r>
                <a:endParaRPr lang="en-US" sz="2400" b="1" dirty="0"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5990" y="6053435"/>
                <a:ext cx="3693640" cy="461665"/>
              </a:xfrm>
              <a:prstGeom prst="rect">
                <a:avLst/>
              </a:prstGeom>
              <a:blipFill rotWithShape="0">
                <a:blip r:embed="rId7"/>
                <a:stretch>
                  <a:fillRect t="-101316" r="-1650" b="-131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8268510" y="5523103"/>
                <a:ext cx="194861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</a:t>
                </a:r>
                <a:r>
                  <a:rPr 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=	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</a:t>
                </a:r>
                <a:endParaRPr lang="en-US" sz="2400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510" y="5523103"/>
                <a:ext cx="1948610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688" t="-10526" r="-312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8268510" y="6038174"/>
                <a:ext cx="212013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</a:t>
                </a:r>
                <a:r>
                  <a:rPr lang="en-US" sz="2400" i="1" baseline="-250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	=	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n</a:t>
                </a:r>
                <a:r>
                  <a:rPr lang="en-GB" sz="2400" baseline="30000" dirty="0" smtClean="0">
                    <a:solidFill>
                      <a:srgbClr val="FF0000"/>
                    </a:solidFill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4</a:t>
                </a:r>
                <a:endParaRPr lang="en-US" sz="2400" b="1" dirty="0">
                  <a:solidFill>
                    <a:srgbClr val="FF0000"/>
                  </a:solidFill>
                  <a:latin typeface="Times New Roman" charset="0"/>
                  <a:ea typeface="Times New Roman" charset="0"/>
                  <a:cs typeface="Times New Roman" charset="0"/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68510" y="6038174"/>
                <a:ext cx="212013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10" t="-10667" r="-2874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5172075" y="651510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43874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4" grpId="0"/>
      <p:bldP spid="5" grpId="0"/>
      <p:bldP spid="6" grpId="0"/>
      <p:bldP spid="10" grpId="0"/>
      <p:bldP spid="12" grpId="0"/>
      <p:bldP spid="13" grpId="0"/>
      <p:bldP spid="9" grpId="0"/>
      <p:bldP spid="14" grpId="0"/>
      <p:bldP spid="16" grpId="0"/>
      <p:bldP spid="17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1">
            <a:extLst>
              <a:ext uri="{FF2B5EF4-FFF2-40B4-BE49-F238E27FC236}">
                <a16:creationId xmlns:a16="http://schemas.microsoft.com/office/drawing/2014/main" id="{6AD2163F-E5C2-E547-BBAD-58D9F2EC7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4793" y="4802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F84EC826-FF37-D74D-8488-4FFEF709F9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46557" y="1088524"/>
            <a:ext cx="69127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and last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CE0686E-3F23-D449-A7D1-D3026C68C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511" y="3367456"/>
            <a:ext cx="77768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</a:t>
            </a:r>
            <a:r>
              <a:rPr lang="en-US" altLang="en-US" sz="2400" dirty="0" smtClean="0">
                <a:solidFill>
                  <a:srgbClr val="FFC000"/>
                </a:solidFill>
              </a:rPr>
              <a:t>practice,</a:t>
            </a:r>
            <a:br>
              <a:rPr lang="en-US" altLang="en-US" sz="2400" dirty="0" smtClean="0">
                <a:solidFill>
                  <a:srgbClr val="FFC000"/>
                </a:solidFill>
              </a:rPr>
            </a:br>
            <a:r>
              <a:rPr lang="en-US" altLang="en-US" sz="2400" dirty="0" smtClean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C5D992-01E3-0B4D-8B4D-59BB344B36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4511" y="1963128"/>
            <a:ext cx="777686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</a:t>
            </a:r>
            <a:r>
              <a:rPr lang="en-US" altLang="en-US" sz="2400" dirty="0" smtClean="0">
                <a:solidFill>
                  <a:srgbClr val="00B050"/>
                </a:solidFill>
              </a:rPr>
              <a:t>section,</a:t>
            </a:r>
            <a:br>
              <a:rPr lang="en-US" altLang="en-US" sz="2400" dirty="0" smtClean="0">
                <a:solidFill>
                  <a:srgbClr val="00B050"/>
                </a:solidFill>
              </a:rPr>
            </a:br>
            <a:r>
              <a:rPr lang="en-US" altLang="en-US" sz="2400" b="1" dirty="0" smtClean="0">
                <a:solidFill>
                  <a:srgbClr val="00B050"/>
                </a:solidFill>
              </a:rPr>
              <a:t>click </a:t>
            </a:r>
            <a:r>
              <a:rPr lang="en-US" altLang="en-US" sz="2400" b="1" dirty="0">
                <a:solidFill>
                  <a:srgbClr val="00B050"/>
                </a:solidFill>
              </a:rPr>
              <a:t>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10F379-D1DE-224F-883E-C4D46216A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772" y="4509120"/>
            <a:ext cx="624634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 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A0B650-646F-FF4D-AE21-AEBB88CE5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19479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Number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Sequences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2769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purl.org/dc/terms/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9ee75292-5076-4fcc-bc52-dcc754448144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14971</TotalTime>
  <Words>2749</Words>
  <Application>Microsoft Office PowerPoint</Application>
  <PresentationFormat>Widescreen</PresentationFormat>
  <Paragraphs>378</Paragraphs>
  <Slides>21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ＭＳ Ｐゴシック</vt:lpstr>
      <vt:lpstr>Arial</vt:lpstr>
      <vt:lpstr>Calibri</vt:lpstr>
      <vt:lpstr>Cambria Math</vt:lpstr>
      <vt:lpstr>Times New Roman</vt:lpstr>
      <vt:lpstr>Alapértelmezett terv</vt:lpstr>
      <vt:lpstr>Supporting and Enhancing Mathematics and Statistics UNIT: Number Sequences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Russell Geach</cp:lastModifiedBy>
  <cp:revision>492</cp:revision>
  <cp:lastPrinted>2016-10-17T08:47:54Z</cp:lastPrinted>
  <dcterms:created xsi:type="dcterms:W3CDTF">2012-10-10T19:07:13Z</dcterms:created>
  <dcterms:modified xsi:type="dcterms:W3CDTF">2021-04-29T10:51:28Z</dcterms:modified>
</cp:coreProperties>
</file>