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55" r:id="rId5"/>
    <p:sldId id="356" r:id="rId6"/>
    <p:sldId id="365" r:id="rId7"/>
    <p:sldId id="366" r:id="rId8"/>
    <p:sldId id="357" r:id="rId9"/>
    <p:sldId id="367" r:id="rId10"/>
    <p:sldId id="283" r:id="rId11"/>
    <p:sldId id="368" r:id="rId12"/>
    <p:sldId id="370" r:id="rId13"/>
    <p:sldId id="371" r:id="rId14"/>
    <p:sldId id="359" r:id="rId15"/>
    <p:sldId id="373" r:id="rId16"/>
    <p:sldId id="374" r:id="rId17"/>
    <p:sldId id="375" r:id="rId18"/>
    <p:sldId id="358" r:id="rId19"/>
    <p:sldId id="372" r:id="rId20"/>
    <p:sldId id="361" r:id="rId2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61"/>
    <p:restoredTop sz="94656"/>
  </p:normalViewPr>
  <p:slideViewPr>
    <p:cSldViewPr>
      <p:cViewPr>
        <p:scale>
          <a:sx n="94" d="100"/>
          <a:sy n="94" d="100"/>
        </p:scale>
        <p:origin x="-96" y="-14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8/25/2020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96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857399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24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722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26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566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305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74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731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331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625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850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680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938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19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50.png"/><Relationship Id="rId7" Type="http://schemas.openxmlformats.org/officeDocument/2006/relationships/image" Target="../media/image5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570.png"/><Relationship Id="rId12" Type="http://schemas.openxmlformats.org/officeDocument/2006/relationships/image" Target="../media/image620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0.png"/><Relationship Id="rId11" Type="http://schemas.openxmlformats.org/officeDocument/2006/relationships/image" Target="../media/image63.png"/><Relationship Id="rId5" Type="http://schemas.openxmlformats.org/officeDocument/2006/relationships/image" Target="../media/image60.png"/><Relationship Id="rId15" Type="http://schemas.openxmlformats.org/officeDocument/2006/relationships/image" Target="../media/image65.png"/><Relationship Id="rId10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openxmlformats.org/officeDocument/2006/relationships/image" Target="../media/image61.png"/><Relationship Id="rId14" Type="http://schemas.openxmlformats.org/officeDocument/2006/relationships/image" Target="../media/image64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Powers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Powers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655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272" y="1120488"/>
            <a:ext cx="92890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altLang="en-US" sz="2400" b="1" dirty="0"/>
              <a:t>Powers</a:t>
            </a:r>
            <a:r>
              <a:rPr lang="en-GB" altLang="en-US" sz="2400" dirty="0"/>
              <a:t> play an important in algebraic work.</a:t>
            </a:r>
          </a:p>
          <a:p>
            <a:pPr algn="ctr"/>
            <a:endParaRPr lang="en-GB" altLang="en-US" sz="2400" dirty="0"/>
          </a:p>
          <a:p>
            <a:pPr algn="ctr"/>
            <a:r>
              <a:rPr lang="en-US" altLang="en-US" sz="2400" dirty="0"/>
              <a:t>You have two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7928" y="3212976"/>
            <a:ext cx="59213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Fractional Indices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Further Problems</a:t>
            </a:r>
          </a:p>
        </p:txBody>
      </p:sp>
    </p:spTree>
    <p:extLst>
      <p:ext uri="{BB962C8B-B14F-4D97-AF65-F5344CB8AC3E}">
        <p14:creationId xmlns:p14="http://schemas.microsoft.com/office/powerpoint/2010/main" val="79337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775727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Previously you will have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seen and used these indices rules: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Indices Rules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13715" y="3948740"/>
                <a:ext cx="1045223" cy="528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715" y="3948740"/>
                <a:ext cx="1045223" cy="52854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01786" y="4000862"/>
                <a:ext cx="2804101" cy="5286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</m:e>
                      <m:sup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4000862"/>
                <a:ext cx="2804101" cy="528606"/>
              </a:xfrm>
              <a:prstGeom prst="rect">
                <a:avLst/>
              </a:prstGeom>
              <a:blipFill rotWithShape="1">
                <a:blip r:embed="rId4"/>
                <a:stretch>
                  <a:fillRect l="-2391"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04452" y="4547009"/>
                <a:ext cx="1733981" cy="52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4452" y="4547009"/>
                <a:ext cx="1733981" cy="52854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01786" y="4547009"/>
                <a:ext cx="2832699" cy="528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e>
                      <m:sup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4547009"/>
                <a:ext cx="2832699" cy="528863"/>
              </a:xfrm>
              <a:prstGeom prst="rect">
                <a:avLst/>
              </a:prstGeom>
              <a:blipFill rotWithShape="1">
                <a:blip r:embed="rId6"/>
                <a:stretch>
                  <a:fillRect l="-2371"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3071664" y="1833216"/>
            <a:ext cx="8609506" cy="46921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70256" y="5148972"/>
                <a:ext cx="1176028" cy="538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</m:t>
                          </m:r>
                        </m:e>
                        <m:sup>
                          <m:f>
                            <m:fPr>
                              <m:ctrlPr>
                                <a:rPr lang="bg-BG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256" y="5148972"/>
                <a:ext cx="1176028" cy="53848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34748" y="5854067"/>
                <a:ext cx="1237582" cy="540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</m:t>
                          </m:r>
                        </m:e>
                        <m:sup>
                          <m:f>
                            <m:fPr>
                              <m:ctrlPr>
                                <a:rPr lang="bg-BG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ad>
                        <m:radPr>
                          <m:ctrlPr>
                            <a:rPr lang="uk-UA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</m:t>
                          </m:r>
                        </m:deg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748" y="5854067"/>
                <a:ext cx="1237582" cy="54008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01786" y="5178101"/>
                <a:ext cx="4301925" cy="513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example: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</m:e>
                    </m:rad>
                    <m:r>
                      <a:rPr lang="en-GB" b="0" i="1" smtClean="0">
                        <a:latin typeface="Cambria Math" charset="0"/>
                      </a:rPr>
                      <m:t>  =3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5178101"/>
                <a:ext cx="4301925" cy="513089"/>
              </a:xfrm>
              <a:prstGeom prst="rect">
                <a:avLst/>
              </a:prstGeom>
              <a:blipFill rotWithShape="1">
                <a:blip r:embed="rId9"/>
                <a:stretch>
                  <a:fillRect l="-156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64458" y="2003886"/>
                <a:ext cx="19779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sup>
                    </m:sSup>
                    <m:r>
                      <a:rPr lang="en-GB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458" y="2003886"/>
                <a:ext cx="1977914" cy="40011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13957" y="2501736"/>
                <a:ext cx="20454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957" y="2501736"/>
                <a:ext cx="2045432" cy="40011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01786" y="1997903"/>
                <a:ext cx="328808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 4</a:t>
                </a:r>
                <a:r>
                  <a:rPr lang="en-US" baseline="30000" dirty="0"/>
                  <a:t>3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4</a:t>
                </a:r>
                <a:r>
                  <a:rPr lang="en-US" baseline="30000" dirty="0"/>
                  <a:t>5</a:t>
                </a:r>
                <a:r>
                  <a:rPr lang="en-US" dirty="0"/>
                  <a:t> = 4</a:t>
                </a:r>
                <a:r>
                  <a:rPr lang="en-US" baseline="30000" dirty="0"/>
                  <a:t>8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1997903"/>
                <a:ext cx="3288080" cy="400110"/>
              </a:xfrm>
              <a:prstGeom prst="rect">
                <a:avLst/>
              </a:prstGeom>
              <a:blipFill rotWithShape="1">
                <a:blip r:embed="rId12"/>
                <a:stretch>
                  <a:fillRect l="-2041"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01786" y="2427804"/>
                <a:ext cx="33554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 6</a:t>
                </a:r>
                <a:r>
                  <a:rPr lang="en-US" baseline="30000" dirty="0"/>
                  <a:t>10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i="1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6</a:t>
                </a:r>
                <a:r>
                  <a:rPr lang="en-US" baseline="30000" dirty="0"/>
                  <a:t>3</a:t>
                </a:r>
                <a:r>
                  <a:rPr lang="en-US" dirty="0"/>
                  <a:t> = 6</a:t>
                </a:r>
                <a:r>
                  <a:rPr lang="en-US" baseline="30000" dirty="0"/>
                  <a:t>7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2427804"/>
                <a:ext cx="3355406" cy="400110"/>
              </a:xfrm>
              <a:prstGeom prst="rect">
                <a:avLst/>
              </a:prstGeom>
              <a:blipFill rotWithShape="1">
                <a:blip r:embed="rId13"/>
                <a:stretch>
                  <a:fillRect l="-2000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064835" y="2971900"/>
                <a:ext cx="929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835" y="2971900"/>
                <a:ext cx="929357" cy="400110"/>
              </a:xfrm>
              <a:prstGeom prst="rect">
                <a:avLst/>
              </a:prstGeom>
              <a:blipFill rotWithShape="1">
                <a:blip r:embed="rId14"/>
                <a:stretch>
                  <a:fillRect t="-6154" r="-5921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01786" y="2949486"/>
                <a:ext cx="26302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i="1">
                            <a:latin typeface="Cambria Math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/>
                  <a:t> 1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2949486"/>
                <a:ext cx="2630272" cy="400110"/>
              </a:xfrm>
              <a:prstGeom prst="rect">
                <a:avLst/>
              </a:prstGeom>
              <a:blipFill rotWithShape="1">
                <a:blip r:embed="rId15"/>
                <a:stretch>
                  <a:fillRect l="-2552" t="-6154" r="-13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714398" y="3455424"/>
                <a:ext cx="17279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sup>
                        </m:s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  <m:r>
                          <a:rPr lang="en-GB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398" y="3455424"/>
                <a:ext cx="1727974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1408" b="-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501786" y="3478636"/>
                <a:ext cx="3931782" cy="458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GB" i="1">
                                <a:latin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</m:e>
                      <m:sup>
                        <m:r>
                          <a:rPr lang="en-GB" i="1" dirty="0">
                            <a:latin typeface="Cambria Math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</m:e>
                      <m:sup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</m:e>
                      <m:sup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3478636"/>
                <a:ext cx="3931782" cy="458715"/>
              </a:xfrm>
              <a:prstGeom prst="rect">
                <a:avLst/>
              </a:prstGeom>
              <a:blipFill rotWithShape="1">
                <a:blip r:embed="rId17"/>
                <a:stretch>
                  <a:fillRect l="-1705" b="-2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501786" y="5862138"/>
                <a:ext cx="3573222" cy="513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example: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81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ctrlPr>
                          <a:rPr lang="uk-UA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deg>
                      <m:e>
                        <m:r>
                          <a:rPr lang="en-GB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81</m:t>
                        </m:r>
                      </m:e>
                    </m:rad>
                    <m:r>
                      <a:rPr lang="en-GB" i="1">
                        <a:latin typeface="Cambria Math" charset="0"/>
                      </a:rPr>
                      <m:t>=3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786" y="5862138"/>
                <a:ext cx="3573222" cy="513089"/>
              </a:xfrm>
              <a:prstGeom prst="rect">
                <a:avLst/>
              </a:prstGeom>
              <a:blipFill rotWithShape="1">
                <a:blip r:embed="rId18"/>
                <a:stretch>
                  <a:fillRect l="-187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47640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8" grpId="0" animBg="1"/>
      <p:bldP spid="9" grpId="0"/>
      <p:bldP spid="9" grpId="1"/>
      <p:bldP spid="10" grpId="0"/>
      <p:bldP spid="14" grpId="0"/>
      <p:bldP spid="12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814417"/>
                <a:ext cx="9721081" cy="55752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So we have seen: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 b="0" i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another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way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of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writing</m:t>
                    </m:r>
                    <m:r>
                      <a:rPr lang="en-GB" sz="2400" b="0" i="1" dirty="0" smtClean="0">
                        <a:latin typeface="Cambria Math" charset="0"/>
                      </a:rPr>
                      <m:t>     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another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way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of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writing</m:t>
                    </m:r>
                    <m:r>
                      <m:rPr>
                        <m:nor/>
                      </m:rPr>
                      <a:rPr lang="en-GB" sz="2400" b="0" i="0" dirty="0" smtClean="0"/>
                      <m:t>    </m:t>
                    </m:r>
                    <m:rad>
                      <m:radPr>
                        <m:ctrlPr>
                          <a:rPr lang="uk-UA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deg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another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way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of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writing</m:t>
                    </m:r>
                    <m:r>
                      <m:rPr>
                        <m:nor/>
                      </m:rPr>
                      <a:rPr lang="en-GB" sz="2400" b="0" i="0" dirty="0" smtClean="0"/>
                      <m:t>    </m:t>
                    </m:r>
                    <m:rad>
                      <m:radPr>
                        <m:ctrlPr>
                          <a:rPr lang="uk-UA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deg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another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way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of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writing</m:t>
                    </m:r>
                    <m:r>
                      <m:rPr>
                        <m:nor/>
                      </m:rPr>
                      <a:rPr lang="en-GB" sz="2400" b="0" i="0" dirty="0" smtClean="0"/>
                      <m:t>   </m:t>
                    </m:r>
                    <m:rad>
                      <m:radPr>
                        <m:ctrlPr>
                          <a:rPr lang="uk-UA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5</m:t>
                        </m:r>
                      </m:deg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And in general</a:t>
                </a:r>
                <a:r>
                  <a:rPr lang="is-IS" sz="2400" dirty="0"/>
                  <a:t>…</a:t>
                </a:r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</m:t>
                    </m:r>
                    <m:r>
                      <m:rPr>
                        <m:nor/>
                      </m:rPr>
                      <a:rPr lang="en-US" sz="2400" dirty="0"/>
                      <m:t>is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another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way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of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writing</m:t>
                    </m:r>
                    <m:r>
                      <m:rPr>
                        <m:nor/>
                      </m:rPr>
                      <a:rPr lang="en-GB" sz="2400" b="0" i="0" dirty="0" smtClean="0"/>
                      <m:t>    </m:t>
                    </m:r>
                    <m:rad>
                      <m:radPr>
                        <m:ctrlPr>
                          <a:rPr lang="uk-UA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deg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marL="0" indent="0"/>
                <a:r>
                  <a:rPr lang="en-US" sz="2400" dirty="0"/>
                  <a:t>Either (or both) of these alternative notations may be seen on calculators: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814417"/>
                <a:ext cx="9721081" cy="5575244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66" b="-16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1334" y="0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75920" y="6089534"/>
                <a:ext cx="61080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0" y="6089534"/>
                <a:ext cx="610808" cy="67056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24765" y="6160569"/>
                <a:ext cx="694997" cy="475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uk-UA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deg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765" y="6160569"/>
                <a:ext cx="694997" cy="47596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5321284" y="6160570"/>
            <a:ext cx="720080" cy="5780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124765" y="6160569"/>
            <a:ext cx="720080" cy="5780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367808" y="4581128"/>
            <a:ext cx="5688632" cy="9361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69357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1568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1</a:t>
                </a:r>
                <a:endParaRPr lang="en-US" sz="2400" dirty="0"/>
              </a:p>
              <a:p>
                <a:pPr eaLnBrk="1" hangingPunct="1">
                  <a:buClr>
                    <a:srgbClr val="000000"/>
                  </a:buClr>
                  <a:buSzPct val="100000"/>
                  <a:buAutoNum type="alphaLcParenR"/>
                  <a:defRPr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𝑟</m:t>
                    </m:r>
                  </m:oMath>
                </a14:m>
                <a:r>
                  <a:rPr lang="en-US" sz="2400" dirty="0"/>
                  <a:t> has the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, what is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?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buAutoNum type="alphaLcParenR"/>
                  <a:defRPr/>
                </a:pPr>
                <a:endParaRPr lang="en-US" sz="2400" dirty="0"/>
              </a:p>
              <a:p>
                <a:pPr eaLnBrk="1" hangingPunct="1">
                  <a:buClr>
                    <a:srgbClr val="000000"/>
                  </a:buClr>
                  <a:buSzPct val="100000"/>
                  <a:buAutoNum type="alphaLcParenR"/>
                  <a:defRPr/>
                </a:pPr>
                <a:endParaRPr lang="en-US" sz="2400" dirty="0"/>
              </a:p>
              <a:p>
                <a:pPr eaLnBrk="1" hangingPunct="1">
                  <a:buClr>
                    <a:srgbClr val="000000"/>
                  </a:buClr>
                  <a:buSzPct val="100000"/>
                  <a:buAutoNum type="alphaLcParenR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4200"/>
                  </a:spcAft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b)  Find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uk-UA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</m:t>
                        </m:r>
                      </m:deg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250</m:t>
                        </m:r>
                      </m:e>
                    </m:rad>
                  </m:oMath>
                </a14:m>
                <a:r>
                  <a:rPr lang="en-US" sz="2400" dirty="0"/>
                  <a:t>  to 4 </a:t>
                </a:r>
                <a:r>
                  <a:rPr lang="en-US" sz="2400" dirty="0" err="1"/>
                  <a:t>s.f.</a:t>
                </a:r>
                <a:r>
                  <a:rPr lang="en-US" sz="2400" dirty="0"/>
                  <a:t> without using the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  or 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uk-UA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deg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sz="2400" dirty="0"/>
                  <a:t>    functions on </a:t>
                </a:r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your calculator.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  You may use the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sz="2400" dirty="0"/>
                  <a:t>   function.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156861"/>
              </a:xfrm>
              <a:prstGeom prst="rect">
                <a:avLst/>
              </a:prstGeom>
              <a:blipFill rotWithShape="1">
                <a:blip r:embed="rId3"/>
                <a:stretch>
                  <a:fillRect l="-1004" t="-8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1334" y="0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Worked 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888743" y="1934877"/>
                <a:ext cx="3352328" cy="11727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ctrlPr>
                          <a:rPr lang="uk-UA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deg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6 </m:t>
                        </m:r>
                      </m:e>
                    </m:rad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6</m:t>
                            </m:r>
                          </m:e>
                          <m:sup>
                            <m:f>
                              <m:fPr>
                                <m:ctrlPr>
                                  <a:rPr lang="bg-BG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4</m:t>
                                </m:r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rad>
                          <m:radPr>
                            <m:ctrlPr>
                              <a:rPr lang="uk-UA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g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6 </m:t>
                            </m:r>
                          </m:e>
                        </m:rad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 smtClean="0">
                            <a:solidFill>
                              <a:srgbClr val="FF0000"/>
                            </a:solidFill>
                          </a:rPr>
                          <m:t> 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743" y="1934877"/>
                <a:ext cx="3352328" cy="1172757"/>
              </a:xfrm>
              <a:prstGeom prst="rect">
                <a:avLst/>
              </a:prstGeom>
              <a:blipFill rotWithShape="1">
                <a:blip r:embed="rId4"/>
                <a:stretch>
                  <a:fillRect l="-2727" b="-10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9162334" y="3857753"/>
            <a:ext cx="656933" cy="5780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9310" y="3852728"/>
            <a:ext cx="648072" cy="5780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31904" y="4797151"/>
            <a:ext cx="656933" cy="57802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8975" y="4929763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1.247</a:t>
            </a:r>
            <a:r>
              <a:rPr lang="en-US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24826" y="5301208"/>
                <a:ext cx="4996496" cy="1006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ad>
                          <m:radPr>
                            <m:ctrlPr>
                              <a:rPr lang="uk-UA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25</m:t>
                            </m:r>
                          </m:deg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250</m:t>
                            </m:r>
                          </m:e>
                        </m:rad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250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25</m:t>
                            </m:r>
                          </m:den>
                        </m:f>
                      </m:sup>
                    </m:sSup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250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0.04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and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250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0.04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1.24714686…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826" y="5301208"/>
                <a:ext cx="4996496" cy="1006750"/>
              </a:xfrm>
              <a:prstGeom prst="rect">
                <a:avLst/>
              </a:prstGeom>
              <a:blipFill rotWithShape="1">
                <a:blip r:embed="rId5"/>
                <a:stretch>
                  <a:fillRect l="-1829"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88743" y="3079313"/>
                <a:ext cx="3535007" cy="6682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6</m:t>
                            </m:r>
                          </m:e>
                          <m:sup>
                            <m:f>
                              <m:fPr>
                                <m:ctrlPr>
                                  <a:rPr lang="bg-BG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4</m:t>
                                </m:r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400" dirty="0" smtClean="0">
                            <a:solidFill>
                              <a:srgbClr val="FF0000"/>
                            </a:solidFill>
                          </a:rPr>
                          <m:t> 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e>
                      <m:sup>
                        <m:f>
                          <m:fPr>
                            <m:ctrlPr>
                              <a:rPr lang="bg-BG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n>
                        </m:f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743" y="3079313"/>
                <a:ext cx="3535007" cy="668260"/>
              </a:xfrm>
              <a:prstGeom prst="rect">
                <a:avLst/>
              </a:prstGeom>
              <a:blipFill rotWithShape="1">
                <a:blip r:embed="rId6"/>
                <a:stretch>
                  <a:fillRect l="-2586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224117" y="1500769"/>
            <a:ext cx="533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72119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 animBg="1"/>
      <p:bldP spid="10" grpId="1" animBg="1"/>
      <p:bldP spid="5" grpId="0"/>
      <p:bldP spid="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47101" y="692696"/>
                <a:ext cx="9721081" cy="28926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Expressions like 3</a:t>
                </a:r>
                <a:r>
                  <a:rPr lang="en-US" sz="2400" baseline="30000" dirty="0"/>
                  <a:t>4</a:t>
                </a:r>
                <a:r>
                  <a:rPr lang="en-US" sz="2400" dirty="0"/>
                  <a:t> ,</a:t>
                </a:r>
                <a:r>
                  <a:rPr lang="en-US" sz="2400" baseline="30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baseline="30000" smtClean="0">
                            <a:latin typeface="Cambria Math"/>
                          </a:rPr>
                        </m:ctrlPr>
                      </m:sSupPr>
                      <m:e/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will be very familiar.</a:t>
                </a:r>
              </a:p>
              <a:p>
                <a:pPr marL="0" indent="0" algn="ctr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 new point to consider may be</a:t>
                </a:r>
                <a:r>
                  <a:rPr lang="is-IS" sz="2400" dirty="0"/>
                  <a:t>…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Can any meaning and relevance be attached to 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is-IS" sz="2400" dirty="0"/>
                  <a:t>expressions </a:t>
                </a:r>
                <a:r>
                  <a:rPr lang="en-US" sz="2400" dirty="0"/>
                  <a:t>s</a:t>
                </a:r>
                <a:r>
                  <a:rPr lang="is-IS" sz="2400" dirty="0"/>
                  <a:t>uch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(1.38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9</m:t>
                        </m:r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  <m:r>
                          <m:rPr>
                            <m:nor/>
                          </m:rPr>
                          <a:rPr lang="en-US" sz="2400" dirty="0" smtClean="0"/>
                          <m:t> </m:t>
                        </m:r>
                      </m:e>
                      <m:sup>
                        <m:f>
                          <m:fPr>
                            <m:ctrlPr>
                              <a:rPr lang="bg-BG" sz="240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dirty="0" smtClean="0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dirty="0" smtClean="0">
                                <a:latin typeface="Cambria Math" charset="0"/>
                              </a:rPr>
                              <m:t>12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or 2</a:t>
                </a:r>
                <a:r>
                  <a:rPr lang="en-GB" sz="2400" baseline="30000" dirty="0"/>
                  <a:t>0.04  </a:t>
                </a:r>
                <a:r>
                  <a:rPr lang="en-US" sz="2400" dirty="0"/>
                  <a:t>?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Where might we see such expressions being used?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7101" y="692696"/>
                <a:ext cx="9721081" cy="2892651"/>
              </a:xfrm>
              <a:prstGeom prst="rect">
                <a:avLst/>
              </a:prstGeom>
              <a:blipFill rotWithShape="1">
                <a:blip r:embed="rId3"/>
                <a:stretch>
                  <a:fillRect b="-42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Exponential Growth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0215" y="3933056"/>
            <a:ext cx="9612449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Exponential growth occurs in many situations and </a:t>
            </a:r>
          </a:p>
          <a:p>
            <a:pPr algn="ctr">
              <a:spcAft>
                <a:spcPts val="1200"/>
              </a:spcAft>
            </a:pPr>
            <a:r>
              <a:rPr lang="en-GB" sz="2400" dirty="0"/>
              <a:t>fractional indices are often very useful.</a:t>
            </a:r>
          </a:p>
          <a:p>
            <a:pPr algn="ctr">
              <a:spcAft>
                <a:spcPts val="0"/>
              </a:spcAft>
            </a:pPr>
            <a:r>
              <a:rPr lang="en-GB" sz="2400" dirty="0"/>
              <a:t>A good example concerns credit card accounts where any </a:t>
            </a:r>
          </a:p>
          <a:p>
            <a:pPr algn="ctr">
              <a:spcAft>
                <a:spcPts val="600"/>
              </a:spcAft>
            </a:pPr>
            <a:r>
              <a:rPr lang="en-GB" sz="2400" dirty="0"/>
              <a:t>unpaid debt grows exponentially by a certain percentage each month.</a:t>
            </a:r>
          </a:p>
          <a:p>
            <a:pPr algn="ctr"/>
            <a:r>
              <a:rPr lang="en-GB" sz="2400" dirty="0"/>
              <a:t>Credit cards agreements quote a monthly interest rate </a:t>
            </a:r>
          </a:p>
          <a:p>
            <a:pPr algn="ctr"/>
            <a:r>
              <a:rPr lang="en-GB" sz="2400" dirty="0"/>
              <a:t>and the equivalent APR (annual percentage rate).</a:t>
            </a:r>
            <a:endParaRPr lang="en-US" sz="2400" dirty="0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56040" y="83671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150698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58271" y="692696"/>
                <a:ext cx="9721081" cy="5827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2</a:t>
                </a:r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What is the monthly interest rate if the APR is 38.95%  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overall annual percentage amount will be the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original (i.e. 100%) plus the 38.95% APR, that is 138.95%.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As a decimal, this is 1.3895, and this has been accrued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(by amounts being compounded) over 12 months.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To find the monthly amount we need to find the 12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root.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	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ctrlPr>
                              <a:rPr lang="uk-UA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12</m:t>
                            </m:r>
                          </m:deg>
                          <m:e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1.3895</m:t>
                            </m:r>
                          </m:e>
                        </m:rad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400" dirty="0"/>
                          <m:t>  </m:t>
                        </m:r>
                        <m:r>
                          <a:rPr lang="en-GB" sz="2400" i="1">
                            <a:latin typeface="Cambria Math" charset="0"/>
                          </a:rPr>
                          <m:t>(1.3895</m:t>
                        </m:r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2400" i="1" dirty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 dirty="0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 dirty="0">
                                <a:latin typeface="Cambria Math" charset="0"/>
                              </a:rPr>
                              <m:t>12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Since: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1.3895</m:t>
                        </m:r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2400" i="1" dirty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 dirty="0"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 dirty="0">
                                <a:latin typeface="Cambria Math" charset="0"/>
                              </a:rPr>
                              <m:t>12</m:t>
                            </m:r>
                          </m:den>
                        </m:f>
                      </m:sup>
                    </m:sSup>
                    <m:r>
                      <a:rPr lang="en-GB" sz="2400" b="0" i="1" smtClean="0">
                        <a:latin typeface="Cambria Math" charset="0"/>
                      </a:rPr>
                      <m:t>  </m:t>
                    </m:r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1.0277911</a:t>
                </a:r>
                <a:r>
                  <a:rPr lang="is-IS" sz="2400" dirty="0"/>
                  <a:t>….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monthly interest rate is         2.77911</a:t>
                </a:r>
                <a:r>
                  <a:rPr lang="is-IS" sz="2400" dirty="0"/>
                  <a:t>…% </a:t>
                </a:r>
                <a:r>
                  <a:rPr lang="en-US" sz="2400" dirty="0"/>
                  <a:t>   or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2.8%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0070C0"/>
                    </a:solidFill>
                  </a:rPr>
                  <a:t>[ Note: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0070C0"/>
                            </a:solidFill>
                          </a:rPr>
                          <m:t>(</m:t>
                        </m:r>
                        <m:r>
                          <a:rPr lang="en-GB" sz="2400" dirty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0070C0"/>
                            </a:solidFill>
                          </a:rPr>
                          <m:t>.0277911</m:t>
                        </m:r>
                        <m:r>
                          <m:rPr>
                            <m:nor/>
                          </m:rPr>
                          <a:rPr lang="is-IS" sz="2400" dirty="0">
                            <a:solidFill>
                              <a:srgbClr val="0070C0"/>
                            </a:solidFill>
                          </a:rPr>
                          <m:t>….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0070C0"/>
                            </a:solidFill>
                          </a:rPr>
                          <m:t>)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12</m:t>
                        </m:r>
                      </m:sup>
                    </m:sSup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1.3895 ]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8271" y="692696"/>
                <a:ext cx="9721081" cy="5827044"/>
              </a:xfrm>
              <a:prstGeom prst="rect">
                <a:avLst/>
              </a:prstGeom>
              <a:blipFill rotWithShape="1">
                <a:blip r:embed="rId3"/>
                <a:stretch>
                  <a:fillRect l="-940" t="-732" b="-146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1334" y="0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Worked 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12224" y="6985703"/>
                <a:ext cx="6624736" cy="361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1200" dirty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1200" dirty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12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f>
                      <m:fPr>
                        <m:ctrlPr>
                          <a:rPr lang="bg-BG" sz="1200" b="0" i="1" dirty="0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12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𝑚𝑜𝑛𝑡h𝑙𝑦</m:t>
                        </m:r>
                        <m:r>
                          <a:rPr lang="en-GB" sz="12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12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𝑖𝑛𝑡𝑒𝑟𝑒𝑠𝑡</m:t>
                        </m:r>
                        <m:r>
                          <a:rPr lang="en-GB" sz="12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12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𝑟𝑎𝑡𝑒</m:t>
                        </m:r>
                      </m:num>
                      <m:den>
                        <m:r>
                          <a:rPr lang="en-GB" sz="1200" b="0" i="1" dirty="0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100</m:t>
                        </m:r>
                      </m:den>
                    </m:f>
                    <m:r>
                      <m:rPr>
                        <m:nor/>
                      </m:rPr>
                      <a:rPr lang="en-GB" sz="1200" dirty="0">
                        <a:solidFill>
                          <a:srgbClr val="0070C0"/>
                        </a:solidFill>
                      </a:rPr>
                      <m:t>)</m:t>
                    </m:r>
                    <m:r>
                      <a:rPr lang="en-GB" sz="1200" i="1" dirty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</m:oMath>
                </a14:m>
                <a:r>
                  <a:rPr lang="en-GB" sz="1200" dirty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1200" dirty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1200" i="1" dirty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f>
                      <m:fPr>
                        <m:ctrlPr>
                          <a:rPr lang="bg-BG" sz="1200" i="1" dirty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𝑚𝑜𝑛𝑡h𝑙𝑦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𝑖𝑛𝑡𝑒𝑟𝑒𝑠𝑡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𝑟𝑎𝑡𝑒</m:t>
                        </m:r>
                      </m:num>
                      <m:den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0070C0"/>
                    </a:solidFill>
                  </a:rPr>
                  <a:t>)</a:t>
                </a:r>
                <a14:m>
                  <m:oMath xmlns:m="http://schemas.openxmlformats.org/officeDocument/2006/math">
                    <m:r>
                      <a:rPr lang="en-GB" sz="1200" i="1" dirty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</m:oMath>
                </a14:m>
                <a:r>
                  <a:rPr lang="en-GB" sz="1200" dirty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1200" dirty="0">
                        <a:solidFill>
                          <a:srgbClr val="0070C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1200" i="1" dirty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f>
                      <m:fPr>
                        <m:ctrlPr>
                          <a:rPr lang="bg-BG" sz="1200" i="1" dirty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𝑚𝑜𝑛𝑡h𝑙𝑦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𝑖𝑛𝑡𝑒𝑟𝑒𝑠𝑡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𝑟𝑎𝑡𝑒</m:t>
                        </m:r>
                      </m:num>
                      <m:den>
                        <m:r>
                          <a:rPr lang="en-GB" sz="1200" i="1" dirty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1200" dirty="0">
                    <a:solidFill>
                      <a:srgbClr val="0070C0"/>
                    </a:solidFill>
                  </a:rPr>
                  <a:t>)</a:t>
                </a:r>
                <a:r>
                  <a:rPr lang="en-GB" sz="1200" dirty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200" i="1" dirty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</m:oMath>
                </a14:m>
                <a:r>
                  <a:rPr lang="is-IS" sz="1200" dirty="0">
                    <a:solidFill>
                      <a:srgbClr val="0070C0"/>
                    </a:solidFill>
                  </a:rPr>
                  <a:t>….</a:t>
                </a:r>
                <a:endParaRPr lang="en-US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224" y="6985703"/>
                <a:ext cx="6624736" cy="361189"/>
              </a:xfrm>
              <a:prstGeom prst="rect">
                <a:avLst/>
              </a:prstGeom>
              <a:blipFill rotWithShape="0">
                <a:blip r:embed="rId4"/>
                <a:stretch>
                  <a:fillRect l="-92" t="-42373" b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904312" y="4309985"/>
                <a:ext cx="3141171" cy="932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Note: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dirty="0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400" b="0" i="1" dirty="0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GB" sz="1400" dirty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1400" i="1" dirty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bg-BG" sz="1400" i="1" dirty="0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1400" i="1" dirty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𝑚𝑜𝑛𝑡h𝑙𝑦</m:t>
                              </m:r>
                              <m:r>
                                <a:rPr lang="en-GB" sz="1400" i="1" dirty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en-GB" sz="1400" i="1" dirty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𝑖𝑛𝑡𝑒𝑟𝑒𝑠𝑡</m:t>
                              </m:r>
                              <m:r>
                                <a:rPr lang="en-GB" sz="1400" i="1" dirty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en-GB" sz="1400" i="1" dirty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𝑟𝑎𝑡𝑒</m:t>
                              </m:r>
                            </m:num>
                            <m:den>
                              <m:r>
                                <a:rPr lang="en-GB" sz="1400" i="1" dirty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100</m:t>
                              </m:r>
                            </m:den>
                          </m:f>
                          <m:r>
                            <a:rPr lang="en-GB" sz="1400" b="0" i="1" dirty="0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sz="1400" b="0" i="1" dirty="0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12</m:t>
                          </m:r>
                        </m:sup>
                      </m:sSup>
                      <m:r>
                        <a:rPr lang="en-GB" sz="1400" b="0" i="1" dirty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1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1.3895</m:t>
                      </m:r>
                    </m:oMath>
                  </m:oMathPara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4309985"/>
                <a:ext cx="3141171" cy="932243"/>
              </a:xfrm>
              <a:prstGeom prst="rect">
                <a:avLst/>
              </a:prstGeom>
              <a:blipFill rotWithShape="1">
                <a:blip r:embed="rId5"/>
                <a:stretch>
                  <a:fillRect l="-583" t="-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>
            <a:off x="8904312" y="4293096"/>
            <a:ext cx="3096344" cy="936104"/>
          </a:xfrm>
          <a:prstGeom prst="rect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96363" y="430886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Worked Example 3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1334" y="0"/>
            <a:ext cx="100061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Worked Example 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1340768"/>
            <a:ext cx="7301342" cy="29378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7"/>
          <a:stretch/>
        </p:blipFill>
        <p:spPr>
          <a:xfrm>
            <a:off x="3470092" y="4429635"/>
            <a:ext cx="7301342" cy="1991043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80376" y="641484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301132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96363" y="430886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Solution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1334" y="0"/>
            <a:ext cx="100061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948" y="1465201"/>
            <a:ext cx="6642100" cy="119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334" y="3284984"/>
            <a:ext cx="6668714" cy="2425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03035" y="1367572"/>
                <a:ext cx="17632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Formula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035" y="1367572"/>
                <a:ext cx="1763240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3806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068825" y="2689904"/>
            <a:ext cx="31486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value multiplies by 4, </a:t>
            </a:r>
          </a:p>
          <a:p>
            <a:r>
              <a:rPr lang="en-US" dirty="0">
                <a:solidFill>
                  <a:srgbClr val="FF0000"/>
                </a:solidFill>
              </a:rPr>
              <a:t>each time the power </a:t>
            </a:r>
          </a:p>
          <a:p>
            <a:r>
              <a:rPr lang="en-US" dirty="0">
                <a:solidFill>
                  <a:srgbClr val="FF0000"/>
                </a:solidFill>
              </a:rPr>
              <a:t>increases by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058129" y="4189089"/>
                <a:ext cx="2720040" cy="934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is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4 times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129" y="4189089"/>
                <a:ext cx="2720040" cy="934551"/>
              </a:xfrm>
              <a:prstGeom prst="rect">
                <a:avLst/>
              </a:prstGeom>
              <a:blipFill rotWithShape="0">
                <a:blip r:embed="rId6"/>
                <a:stretch>
                  <a:fillRect l="-246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56564" y="5559475"/>
                <a:ext cx="2705612" cy="9369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is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quarter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6564" y="5559475"/>
                <a:ext cx="2705612" cy="936923"/>
              </a:xfrm>
              <a:prstGeom prst="rect">
                <a:avLst/>
              </a:prstGeom>
              <a:blipFill rotWithShape="0">
                <a:blip r:embed="rId7"/>
                <a:stretch>
                  <a:fillRect l="-2477" b="-110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Curved Connector 11"/>
          <p:cNvCxnSpPr>
            <a:stCxn id="7" idx="2"/>
          </p:cNvCxnSpPr>
          <p:nvPr/>
        </p:nvCxnSpPr>
        <p:spPr bwMode="auto">
          <a:xfrm rot="5400000">
            <a:off x="9597901" y="1362126"/>
            <a:ext cx="581198" cy="139231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Curved Connector 20"/>
          <p:cNvCxnSpPr/>
          <p:nvPr/>
        </p:nvCxnSpPr>
        <p:spPr bwMode="auto">
          <a:xfrm rot="10800000">
            <a:off x="7104113" y="2492896"/>
            <a:ext cx="2171347" cy="576064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Curved Connector 22"/>
          <p:cNvCxnSpPr/>
          <p:nvPr/>
        </p:nvCxnSpPr>
        <p:spPr bwMode="auto">
          <a:xfrm rot="10800000">
            <a:off x="8040217" y="4117839"/>
            <a:ext cx="1152129" cy="460523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Curved Connector 25"/>
          <p:cNvCxnSpPr/>
          <p:nvPr/>
        </p:nvCxnSpPr>
        <p:spPr bwMode="auto">
          <a:xfrm rot="16200000" flipV="1">
            <a:off x="7761486" y="4999906"/>
            <a:ext cx="917500" cy="504056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8739043" y="3864403"/>
            <a:ext cx="3268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Note: The difference between the powers is 1</a:t>
            </a:r>
          </a:p>
        </p:txBody>
      </p:sp>
      <p:cxnSp>
        <p:nvCxnSpPr>
          <p:cNvPr id="15361" name="Curved Connector 15360"/>
          <p:cNvCxnSpPr/>
          <p:nvPr/>
        </p:nvCxnSpPr>
        <p:spPr bwMode="auto">
          <a:xfrm rot="10800000" flipV="1">
            <a:off x="11208569" y="4117838"/>
            <a:ext cx="569601" cy="538525"/>
          </a:xfrm>
          <a:prstGeom prst="curvedConnector3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63" name="Curved Connector 15362"/>
          <p:cNvCxnSpPr>
            <a:stCxn id="27" idx="3"/>
          </p:cNvCxnSpPr>
          <p:nvPr/>
        </p:nvCxnSpPr>
        <p:spPr bwMode="auto">
          <a:xfrm flipH="1">
            <a:off x="10584658" y="4002903"/>
            <a:ext cx="1422524" cy="2025035"/>
          </a:xfrm>
          <a:prstGeom prst="curvedConnector4">
            <a:avLst>
              <a:gd name="adj1" fmla="val -16070"/>
              <a:gd name="adj2" fmla="val 53420"/>
            </a:avLst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367" name="TextBox 15366"/>
          <p:cNvSpPr txBox="1"/>
          <p:nvPr/>
        </p:nvSpPr>
        <p:spPr>
          <a:xfrm>
            <a:off x="4196164" y="5716981"/>
            <a:ext cx="28777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value divides by 4, </a:t>
            </a:r>
          </a:p>
          <a:p>
            <a:r>
              <a:rPr lang="en-US" dirty="0">
                <a:solidFill>
                  <a:srgbClr val="FF0000"/>
                </a:solidFill>
              </a:rPr>
              <a:t>each time the power </a:t>
            </a:r>
          </a:p>
          <a:p>
            <a:r>
              <a:rPr lang="en-US" dirty="0">
                <a:solidFill>
                  <a:srgbClr val="FF0000"/>
                </a:solidFill>
              </a:rPr>
              <a:t>decreases by 1</a:t>
            </a:r>
          </a:p>
          <a:p>
            <a:endParaRPr lang="en-US" dirty="0"/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1083012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9" grpId="1"/>
      <p:bldP spid="10" grpId="0" build="allAtOnce"/>
      <p:bldP spid="27" grpId="0"/>
      <p:bldP spid="153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94628" y="695263"/>
            <a:ext cx="999737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</a:t>
            </a: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3117" y="1733741"/>
            <a:ext cx="9497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8775" indent="-358775">
              <a:buFont typeface="+mj-lt"/>
              <a:buAutoNum type="arabicPeriod"/>
              <a:tabLst>
                <a:tab pos="358775" algn="l"/>
              </a:tabLst>
            </a:pPr>
            <a:r>
              <a:rPr lang="en-US" sz="2400" dirty="0"/>
              <a:t>The APR on a credit card is 26.08% with monthly payments made.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1624" y="2206788"/>
            <a:ext cx="74254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2400" dirty="0"/>
              <a:t>Jamal has an outstanding credit card bill of £365. </a:t>
            </a:r>
          </a:p>
          <a:p>
            <a:r>
              <a:rPr lang="en-US" sz="2400" dirty="0"/>
              <a:t>	How much will this be after 6 months, assuming </a:t>
            </a:r>
          </a:p>
          <a:p>
            <a:r>
              <a:rPr lang="en-US" sz="2400" dirty="0"/>
              <a:t>	no other transactions take place?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11624" y="3378518"/>
            <a:ext cx="853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lphaLcParenR" startAt="2"/>
            </a:pPr>
            <a:r>
              <a:rPr lang="en-US" sz="2400" dirty="0"/>
              <a:t>Anais has a bill for £218. What is her bill after one month?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3117" y="4162254"/>
            <a:ext cx="93333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	Pond plants grow exponentially so that the area they </a:t>
            </a:r>
          </a:p>
          <a:p>
            <a:r>
              <a:rPr lang="en-US" sz="2400" dirty="0"/>
              <a:t>	cover doubles every week. On Saturday they cover 13% of the</a:t>
            </a:r>
          </a:p>
          <a:p>
            <a:r>
              <a:rPr lang="en-US" sz="2400" dirty="0"/>
              <a:t>	surface. What percentage do they cover by Sunday?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13117" y="5495403"/>
                <a:ext cx="8096237" cy="985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3"/>
                </a:pPr>
                <a:r>
                  <a:rPr lang="en-US" sz="2400" dirty="0"/>
                  <a:t>Solve these equations:</a:t>
                </a:r>
              </a:p>
              <a:p>
                <a:r>
                  <a:rPr lang="en-US" sz="2400" dirty="0"/>
                  <a:t>	a)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125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5</m:t>
                    </m:r>
                  </m:oMath>
                </a14:m>
                <a:r>
                  <a:rPr lang="en-US" sz="2400" dirty="0"/>
                  <a:t> 						b)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125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117" y="5495403"/>
                <a:ext cx="8096237" cy="985526"/>
              </a:xfrm>
              <a:prstGeom prst="rect">
                <a:avLst/>
              </a:prstGeom>
              <a:blipFill rotWithShape="1">
                <a:blip r:embed="rId3"/>
                <a:stretch>
                  <a:fillRect l="-978" t="-4321" b="-4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36360" y="5898563"/>
                <a:ext cx="101252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360" y="5898563"/>
                <a:ext cx="1012521" cy="786177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708885" y="5684654"/>
                <a:ext cx="129304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𝑦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f>
                        <m:fPr>
                          <m:ctrlPr>
                            <a:rPr lang="bg-BG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885" y="5684654"/>
                <a:ext cx="1293046" cy="7861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726241" y="2961925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£409.84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08637" y="3755986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£222.25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08637" y="5295579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14.35%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114234" y="4869083"/>
                <a:ext cx="1615314" cy="10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(200%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</m:oMath>
                </a14:m>
                <a:endParaRPr lang="en-GB" sz="1400" b="0" dirty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7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0.142857…</m:t>
                    </m:r>
                  </m:oMath>
                </a14:m>
                <a:endParaRPr lang="en-GB" sz="1400" b="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0.142857…</m:t>
                      </m:r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13%</m:t>
                      </m:r>
                    </m:oMath>
                  </m:oMathPara>
                </a14:m>
                <a:endParaRPr lang="en-GB" sz="1400" b="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r>
                  <a:rPr lang="en-GB" sz="1400" b="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=14.3531…%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4234" y="4869083"/>
                <a:ext cx="1615314" cy="1033168"/>
              </a:xfrm>
              <a:prstGeom prst="rect">
                <a:avLst/>
              </a:prstGeom>
              <a:blipFill rotWithShape="0">
                <a:blip r:embed="rId6"/>
                <a:stretch>
                  <a:fillRect l="-1132" t="-1183" b="-5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351808" y="6462000"/>
                <a:ext cx="1112741" cy="33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(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5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ctrlPr>
                          <a:rPr lang="uk-UA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deg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125</m:t>
                        </m:r>
                      </m:e>
                    </m:rad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808" y="6462000"/>
                <a:ext cx="1112741" cy="330219"/>
              </a:xfrm>
              <a:prstGeom prst="rect">
                <a:avLst/>
              </a:prstGeom>
              <a:blipFill rotWithShape="0">
                <a:blip r:embed="rId7"/>
                <a:stretch>
                  <a:fillRect l="-1639" b="-2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48141" y="6350741"/>
                <a:ext cx="1242712" cy="752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1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den>
                      </m:f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1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uk-UA" sz="14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125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  <a:p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8141" y="6350741"/>
                <a:ext cx="1242712" cy="75277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613903" y="6309560"/>
                <a:ext cx="799834" cy="6011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1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125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140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3903" y="6309560"/>
                <a:ext cx="799834" cy="601127"/>
              </a:xfrm>
              <a:prstGeom prst="rect">
                <a:avLst/>
              </a:prstGeom>
              <a:blipFill rotWithShape="0">
                <a:blip r:embed="rId9"/>
                <a:stretch>
                  <a:fillRect b="-2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552274" y="6360228"/>
                <a:ext cx="1532962" cy="405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125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d>
                          <m:dPr>
                            <m:ctrlP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g-BG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2274" y="6360228"/>
                <a:ext cx="1532962" cy="405367"/>
              </a:xfrm>
              <a:prstGeom prst="rect">
                <a:avLst/>
              </a:prstGeom>
              <a:blipFill rotWithShape="0">
                <a:blip r:embed="rId10"/>
                <a:stretch>
                  <a:fillRect t="-28358" b="-31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83707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7" grpId="0"/>
      <p:bldP spid="1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965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965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226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9945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539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this section, we will look at further problems involving fractional indices.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Remember: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𝑛</m:t>
                        </m:r>
                      </m:sup>
                    </m:sSup>
                    <m:r>
                      <a:rPr lang="en-US" sz="28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𝑚𝑛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use this result to think about expressions such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, in different ways.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see	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  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(3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 			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                                   </a:t>
                </a: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Sometimes, it makes sense (and is simpler) to choose one way over the other.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539209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70" b="-22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1334" y="0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Further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28248" y="4293096"/>
                <a:ext cx="2066335" cy="5989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(3</m:t>
                            </m:r>
                          </m:e>
                          <m:sup>
                            <m:f>
                              <m:fPr>
                                <m:ctrlPr>
                                  <a:rPr lang="bg-BG" sz="2400" i="1">
                                    <a:latin typeface="Cambria Math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5</m:t>
                                </m:r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=(</m:t>
                        </m:r>
                        <m:rad>
                          <m:radPr>
                            <m:ctrlPr>
                              <a:rPr lang="uk-UA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g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e>
                        </m:rad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248" y="4293096"/>
                <a:ext cx="2066335" cy="59894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943872" y="4293096"/>
                <a:ext cx="2601481" cy="62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     (3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=(</m:t>
                      </m:r>
                      <m:rad>
                        <m:radPr>
                          <m:ctrlPr>
                            <a:rPr lang="uk-UA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deg>
                        <m:e>
                          <m:sSup>
                            <m:sSupPr>
                              <m:ctrlPr>
                                <a:rPr lang="uk-UA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4293096"/>
                <a:ext cx="2601481" cy="62966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76027" y="4937345"/>
                <a:ext cx="1247265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=(</m:t>
                      </m:r>
                      <m:rad>
                        <m:radPr>
                          <m:ctrlPr>
                            <a:rPr lang="uk-UA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deg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9</m:t>
                          </m:r>
                        </m:e>
                      </m:rad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027" y="4937345"/>
                <a:ext cx="1247265" cy="50520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886181" y="3776963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256026" y="3663436"/>
                <a:ext cx="965329" cy="62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(3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sup>
                          </m:sSup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26" y="3663436"/>
                <a:ext cx="965329" cy="62966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 2</a:t>
            </a:r>
          </a:p>
        </p:txBody>
      </p:sp>
    </p:spTree>
    <p:extLst>
      <p:ext uri="{BB962C8B-B14F-4D97-AF65-F5344CB8AC3E}">
        <p14:creationId xmlns:p14="http://schemas.microsoft.com/office/powerpoint/2010/main" val="17033391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71368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Consider this one: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32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‘see’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  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 			or as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e>
                          <m:sup>
                            <m:f>
                              <m:fPr>
                                <m:ctrlPr>
                                  <a:rPr lang="bg-BG" sz="2400" i="1">
                                    <a:latin typeface="Cambria Math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5</m:t>
                                </m:r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this case, it makes much more sense to tackle the second version,</a:t>
                </a:r>
              </a:p>
              <a:p>
                <a:pPr marL="0" indent="0" eaLnBrk="1" hangingPunct="1">
                  <a:spcAft>
                    <a:spcPts val="3600"/>
                  </a:spcAft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Now consider: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27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spcAft>
                    <a:spcPts val="9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‘see’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27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	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(</m:t>
                            </m:r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27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 			</a:t>
                </a:r>
              </a:p>
              <a:p>
                <a:pPr marL="0" indent="0" eaLnBrk="1" hangingPunct="1">
                  <a:spcAft>
                    <a:spcPts val="9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Which version do you choose to solve?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Again, it probably, makes sense to tackle the second version:</a:t>
                </a:r>
              </a:p>
              <a:p>
                <a:r>
                  <a:rPr lang="en-US" sz="2400" dirty="0"/>
                  <a:t>									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7136890"/>
              </a:xfrm>
              <a:prstGeom prst="rect">
                <a:avLst/>
              </a:prstGeom>
              <a:blipFill rotWithShape="1">
                <a:blip r:embed="rId3"/>
                <a:stretch>
                  <a:fillRect l="-10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843123" y="2924944"/>
                <a:ext cx="3096344" cy="1410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44500">
                  <a:tabLst>
                    <a:tab pos="893763" algn="l"/>
                  </a:tabLs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e>
                          <m:sup>
                            <m:f>
                              <m:fPr>
                                <m:ctrlPr>
                                  <a:rPr lang="bg-BG" sz="2400" i="1">
                                    <a:latin typeface="Cambria Math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5</m:t>
                                </m:r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400" dirty="0"/>
                          <m:t>)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=(</m:t>
                        </m:r>
                        <m:rad>
                          <m:radPr>
                            <m:ctrlPr>
                              <a:rPr lang="uk-UA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g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e>
                        </m:rad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defTabSz="444500">
                  <a:tabLst>
                    <a:tab pos="893763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b="0" i="1" dirty="0">
                  <a:solidFill>
                    <a:srgbClr val="FF0000"/>
                  </a:solidFill>
                  <a:latin typeface="Cambria Math"/>
                  <a:ea typeface="Cambria Math" charset="0"/>
                  <a:cs typeface="Cambria Math" charset="0"/>
                </a:endParaRPr>
              </a:p>
              <a:p>
                <a:pPr defTabSz="444500">
                  <a:tabLst>
                    <a:tab pos="893763" algn="l"/>
                  </a:tabLst>
                </a:pPr>
                <a:r>
                  <a:rPr lang="en-GB" sz="2400" b="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=8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3123" y="2924944"/>
                <a:ext cx="3096344" cy="141057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979238" y="4440020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430173" y="4272474"/>
                <a:ext cx="825899" cy="62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(27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0173" y="4272474"/>
                <a:ext cx="825899" cy="629211"/>
              </a:xfrm>
              <a:prstGeom prst="rect">
                <a:avLst/>
              </a:prstGeom>
              <a:blipFill rotWithShape="1">
                <a:blip r:embed="rId5"/>
                <a:stretch>
                  <a:fillRect r="-11852" b="-3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 2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2211334" y="0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Further Problems</a:t>
            </a:r>
          </a:p>
        </p:txBody>
      </p:sp>
    </p:spTree>
    <p:extLst>
      <p:ext uri="{BB962C8B-B14F-4D97-AF65-F5344CB8AC3E}">
        <p14:creationId xmlns:p14="http://schemas.microsoft.com/office/powerpoint/2010/main" val="20444274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4" y="718255"/>
                <a:ext cx="10045117" cy="49700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In general: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 					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ad>
                      <m:radPr>
                        <m:ctrlPr>
                          <a:rPr lang="uk-UA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𝑞</m:t>
                        </m:r>
                      </m:deg>
                      <m:e>
                        <m:sSup>
                          <m:sSupPr>
                            <m:ctrlPr>
                              <a:rPr lang="uk-UA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sup>
                        </m:sSup>
                      </m:e>
                    </m:rad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		or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ad>
                          <m:radPr>
                            <m:ctrlPr>
                              <a:rPr lang="uk-UA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deg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rad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                             </a:t>
                </a:r>
                <a:endParaRPr lang="en-US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order of the root and the power does not matter.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This extends to negative indices.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m:t>       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chemeClr val="tx1"/>
                              </a:solidFill>
                            </a:rPr>
                            <m:t>   </m:t>
                          </m:r>
                          <m:r>
                            <a:rPr lang="en-GB" sz="2400" b="0" i="1" dirty="0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                           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bg-BG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bg-BG" sz="2400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(3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bg-BG" sz="2400" i="1">
                                          <a:latin typeface="Cambria Math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sz="2400" dirty="0"/>
                                <m:t>)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spcBef>
                    <a:spcPts val="600"/>
                  </a:spcBef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can be used for decimals too: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 sz="2400" dirty="0"/>
                            <m:t>          </m:t>
                          </m:r>
                          <m:r>
                            <a:rPr lang="en-GB" sz="2400" i="1" dirty="0">
                              <a:latin typeface="Cambria Math" charset="0"/>
                            </a:rPr>
                            <m:t>                          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1.2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4" y="718255"/>
                <a:ext cx="10045117" cy="4970079"/>
              </a:xfrm>
              <a:prstGeom prst="rect">
                <a:avLst/>
              </a:prstGeom>
              <a:blipFill rotWithShape="1">
                <a:blip r:embed="rId3"/>
                <a:stretch>
                  <a:fillRect l="-971" t="-8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015949" y="5589240"/>
                <a:ext cx="1627112" cy="11067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lang="en-GB" sz="24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10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sup>
                          </m:sSup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2400" dirty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=(</m:t>
                        </m:r>
                        <m:rad>
                          <m:radPr>
                            <m:ctrlPr>
                              <a:rPr lang="uk-UA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deg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10</m:t>
                            </m:r>
                          </m:e>
                        </m:rad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949" y="5589240"/>
                <a:ext cx="1627112" cy="110677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61258" y="5057905"/>
                <a:ext cx="1764522" cy="630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10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10</m:t>
                                  </m:r>
                                </m:den>
                              </m:f>
                            </m:sup>
                          </m:s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</m:e>
                        <m:sup>
                          <m:f>
                            <m:fPr>
                              <m:ctrlPr>
                                <a:rPr lang="bg-BG" sz="2400" b="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258" y="5057905"/>
                <a:ext cx="1764522" cy="6304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55507" y="5589240"/>
                <a:ext cx="1653594" cy="10902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(10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6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bg-BG" sz="2400" i="1" dirty="0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=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ad>
                        <m:radPr>
                          <m:ctrlPr>
                            <a:rPr lang="uk-UA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deg>
                        <m:e>
                          <m:sSup>
                            <m:sSupPr>
                              <m:ctrlPr>
                                <a:rPr lang="uk-UA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6</m:t>
                              </m:r>
                            </m:sup>
                          </m:sSup>
                        </m:e>
                      </m:rad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507" y="5589240"/>
                <a:ext cx="1653594" cy="109023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4081122" y="1341973"/>
            <a:ext cx="6624736" cy="9348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4911" y="5805002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692621" y="3785437"/>
                <a:ext cx="1017522" cy="8976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ad>
                            <m:radPr>
                              <m:ctrlPr>
                                <a:rPr lang="uk-UA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9</m:t>
                              </m:r>
                            </m:e>
                          </m:rad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2621" y="3785437"/>
                <a:ext cx="1017522" cy="89768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31497" y="3968554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97" y="3968554"/>
                <a:ext cx="49885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752463" y="7612655"/>
                <a:ext cx="965329" cy="62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(3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sup>
                          </m:sSup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2463" y="7612655"/>
                <a:ext cx="965329" cy="62966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38841" y="3968555"/>
                <a:ext cx="9677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𝑜𝑟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841" y="3968555"/>
                <a:ext cx="967765" cy="461665"/>
              </a:xfrm>
              <a:prstGeom prst="rect">
                <a:avLst/>
              </a:prstGeom>
              <a:blipFill rotWithShape="0">
                <a:blip r:embed="rId10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09101" y="3778705"/>
                <a:ext cx="1160126" cy="9111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ad>
                            <m:radPr>
                              <m:ctrlPr>
                                <a:rPr lang="uk-UA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uk-UA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101" y="3778705"/>
                <a:ext cx="1160126" cy="91114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 2</a:t>
            </a:r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2211334" y="0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Problems Using Fractional Indices</a:t>
            </a:r>
          </a:p>
        </p:txBody>
      </p:sp>
    </p:spTree>
    <p:extLst>
      <p:ext uri="{BB962C8B-B14F-4D97-AF65-F5344CB8AC3E}">
        <p14:creationId xmlns:p14="http://schemas.microsoft.com/office/powerpoint/2010/main" val="18503153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8" grpId="0"/>
      <p:bldP spid="9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51583" y="980728"/>
                <a:ext cx="9721081" cy="58726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1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Write these as fractions: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25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			b)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		      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32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0.4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53657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dirty="0"/>
                            <m:t>a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)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 </m:t>
                          </m:r>
                          <m:r>
                            <a:rPr lang="en-GB" sz="2400" b="0" i="1" dirty="0" smtClean="0">
                              <a:latin typeface="Cambria Math"/>
                            </a:rPr>
                            <m:t> 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25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sz="240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25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 smtClean="0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bg-BG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25</m:t>
                              </m:r>
                            </m:e>
                          </m:rad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/>
                          <a:ea typeface="Cambria Math" charset="0"/>
                          <a:cs typeface="Cambria Math" charset="0"/>
                        </a:rPr>
                        <m:t> </m:t>
                      </m:r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536575" algn="l"/>
                  </a:tabLst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53657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b</m:t>
                      </m:r>
                      <m:r>
                        <m:rPr>
                          <m:nor/>
                        </m:rPr>
                        <a:rPr lang="en-US" sz="2400" dirty="0"/>
                        <m:t>)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 </m:t>
                          </m:r>
                          <m:r>
                            <a:rPr lang="en-GB" sz="2400" b="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4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4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e>
                              </m:rad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/>
                          <a:ea typeface="Cambria Math" charset="0"/>
                          <a:cs typeface="Cambria Math" charset="0"/>
                        </a:rPr>
                        <m:t> </m:t>
                      </m:r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536575" algn="l"/>
                  </a:tabLst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tabLst>
                    <a:tab pos="53657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c</m:t>
                      </m:r>
                      <m:r>
                        <m:rPr>
                          <m:nor/>
                        </m:rPr>
                        <a:rPr lang="en-US" sz="2400" dirty="0"/>
                        <m:t>)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 </m:t>
                          </m:r>
                          <m:r>
                            <a:rPr lang="en-GB" sz="2400" b="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32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−0.4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32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10</m:t>
                              </m:r>
                            </m:den>
                          </m:f>
                        </m:sup>
                      </m:sSup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32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10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bg-BG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32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bg-BG" sz="2400" i="1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5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ad>
                                <m:radPr>
                                  <m:ctrlPr>
                                    <a:rPr lang="uk-UA" sz="2400" i="1" smtClean="0">
                                      <a:latin typeface="Cambria Math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5</m:t>
                                  </m:r>
                                </m:deg>
                                <m:e>
                                  <m:r>
                                    <a:rPr lang="en-GB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32</m:t>
                                  </m:r>
                                </m:e>
                              </m:rad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bg-BG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/>
                          <a:ea typeface="Cambria Math" charset="0"/>
                          <a:cs typeface="Cambria Math" charset="0"/>
                        </a:rPr>
                        <m:t> </m:t>
                      </m:r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583" y="980728"/>
                <a:ext cx="9721081" cy="5872633"/>
              </a:xfrm>
              <a:prstGeom prst="rect">
                <a:avLst/>
              </a:prstGeom>
              <a:blipFill rotWithShape="1">
                <a:blip r:embed="rId3"/>
                <a:stretch>
                  <a:fillRect l="-1004" t="-72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 2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211333" y="41238"/>
            <a:ext cx="998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Worked Example</a:t>
            </a:r>
          </a:p>
        </p:txBody>
      </p:sp>
    </p:spTree>
    <p:extLst>
      <p:ext uri="{BB962C8B-B14F-4D97-AF65-F5344CB8AC3E}">
        <p14:creationId xmlns:p14="http://schemas.microsoft.com/office/powerpoint/2010/main" val="16634096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91744" y="732110"/>
            <a:ext cx="7596225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2324" y="1538683"/>
            <a:ext cx="5269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Calculate the numerical values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99656" y="1861433"/>
                <a:ext cx="921984" cy="602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charset="0"/>
                          </a:rPr>
                          <m:t>3</m:t>
                        </m:r>
                      </m:e>
                      <m:sup>
                        <m:f>
                          <m:fPr>
                            <m:ctrlPr>
                              <a:rPr lang="bg-BG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0" smtClean="0">
                                <a:latin typeface="Cambria Math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2400" b="0" i="0" smtClean="0"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6" y="1861433"/>
                <a:ext cx="921984" cy="602216"/>
              </a:xfrm>
              <a:prstGeom prst="rect">
                <a:avLst/>
              </a:prstGeom>
              <a:blipFill rotWithShape="1">
                <a:blip r:embed="rId3"/>
                <a:stretch>
                  <a:fillRect l="-9934" b="-232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22909" y="1868037"/>
                <a:ext cx="1011624" cy="595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charset="0"/>
                          </a:rPr>
                          <m:t>5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0" smtClean="0">
                                <a:latin typeface="Cambria Math" charset="0"/>
                              </a:rPr>
                              <m:t>7</m:t>
                            </m:r>
                          </m:num>
                          <m:den>
                            <m:r>
                              <a:rPr lang="en-GB" sz="2400" b="0" i="0" smtClean="0"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909" y="1868037"/>
                <a:ext cx="1011624" cy="595612"/>
              </a:xfrm>
              <a:prstGeom prst="rect">
                <a:avLst/>
              </a:prstGeom>
              <a:blipFill rotWithShape="1">
                <a:blip r:embed="rId4"/>
                <a:stretch>
                  <a:fillRect l="-9639" b="-22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512324" y="3749271"/>
            <a:ext cx="8547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GB" sz="2400" dirty="0"/>
              <a:t>The population of a city is expected to grow exponentially </a:t>
            </a:r>
          </a:p>
          <a:p>
            <a:r>
              <a:rPr lang="en-GB" sz="2400" dirty="0"/>
              <a:t>	and to double in 15 years.</a:t>
            </a:r>
            <a:r>
              <a:rPr lang="en-US" sz="2400" dirty="0"/>
              <a:t> </a:t>
            </a:r>
            <a:r>
              <a:rPr lang="en-GB" sz="2400" dirty="0"/>
              <a:t>By what percentage would you </a:t>
            </a:r>
          </a:p>
          <a:p>
            <a:r>
              <a:rPr lang="en-GB" sz="2400" dirty="0"/>
              <a:t>	expect the population to have risen after</a:t>
            </a:r>
          </a:p>
          <a:p>
            <a:r>
              <a:rPr lang="en-GB" sz="2400" dirty="0"/>
              <a:t>	a)  four years, 				b) 10 years?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12324" y="5329060"/>
                <a:ext cx="8096237" cy="1454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3"/>
                </a:pPr>
                <a:r>
                  <a:rPr lang="en-GB" sz="2400" dirty="0"/>
                  <a:t>Rewrite these formulae without using fractional </a:t>
                </a:r>
                <a:br>
                  <a:rPr lang="en-GB" sz="2400" dirty="0"/>
                </a:br>
                <a:r>
                  <a:rPr lang="en-GB" sz="2400" dirty="0"/>
                  <a:t>or negative indices</a:t>
                </a:r>
                <a:r>
                  <a:rPr lang="en-US" sz="2400" dirty="0"/>
                  <a:t>:</a:t>
                </a:r>
              </a:p>
              <a:p>
                <a:r>
                  <a:rPr lang="en-US" sz="2400" dirty="0"/>
                  <a:t>	a)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𝑟</m:t>
                        </m:r>
                      </m:e>
                      <m:sup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								b)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bg-BG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den>
                        </m:f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f>
                          <m:fPr>
                            <m:ctrlPr>
                              <a:rPr lang="bg-BG" sz="2400" b="0" i="1" smtClean="0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324" y="5329060"/>
                <a:ext cx="8096237" cy="1454757"/>
              </a:xfrm>
              <a:prstGeom prst="rect">
                <a:avLst/>
              </a:prstGeom>
              <a:blipFill rotWithShape="1">
                <a:blip r:embed="rId5"/>
                <a:stretch>
                  <a:fillRect l="-979" t="-2929" b="-8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049850" y="5992385"/>
                <a:ext cx="904991" cy="8552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9850" y="5992385"/>
                <a:ext cx="904991" cy="85529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13654" y="6018770"/>
                <a:ext cx="984503" cy="802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3654" y="6018770"/>
                <a:ext cx="984503" cy="8025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78479" y="2587997"/>
                <a:ext cx="1005905" cy="627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bg-BG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479" y="2587997"/>
                <a:ext cx="1005905" cy="6279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250191" y="2532302"/>
                <a:ext cx="2543004" cy="1411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(0.4)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(</m:t>
                            </m:r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0.4</m:t>
                            </m:r>
                            <m:r>
                              <a:rPr lang="en-GB" sz="140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)</m:t>
                            </m:r>
                          </m:e>
                          <m:sup>
                            <m:f>
                              <m:fPr>
                                <m:ctrlPr>
                                  <a:rPr lang="bg-BG" sz="1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140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sz="140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8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sz="1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(0.4)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−</m:t>
                        </m:r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bg-BG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1400" dirty="0">
                            <a:solidFill>
                              <a:srgbClr val="FF0000"/>
                            </a:solidFill>
                          </a:rPr>
                          <m:t>0.7092</m:t>
                        </m:r>
                        <m:r>
                          <m:rPr>
                            <m:nor/>
                          </m:rPr>
                          <a:rPr lang="is-IS" sz="1400" dirty="0">
                            <a:solidFill>
                              <a:srgbClr val="FF0000"/>
                            </a:solidFill>
                          </a:rPr>
                          <m:t>…</m:t>
                        </m:r>
                      </m:den>
                    </m:f>
                  </m:oMath>
                </a14:m>
                <a:endParaRPr lang="en-US" sz="1400" dirty="0">
                  <a:solidFill>
                    <a:srgbClr val="FF0000"/>
                  </a:solidFill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</a:rPr>
                  <a:t>	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1.41 to 2 </a:t>
                </a:r>
                <a:r>
                  <a:rPr lang="en-US" dirty="0" err="1">
                    <a:solidFill>
                      <a:srgbClr val="FF0000"/>
                    </a:solidFill>
                  </a:rPr>
                  <a:t>d.p.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191" y="2532302"/>
                <a:ext cx="2543004" cy="1411990"/>
              </a:xfrm>
              <a:prstGeom prst="rect">
                <a:avLst/>
              </a:prstGeom>
              <a:blipFill rotWithShape="1">
                <a:blip r:embed="rId9"/>
                <a:stretch>
                  <a:fillRect r="-1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8349256" y="4883545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58.7%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49694" y="1865985"/>
                <a:ext cx="1796606" cy="597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charset="0"/>
                          </a:rPr>
                          <m:t>(0.4)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</a:rPr>
                          <m:t>−</m:t>
                        </m:r>
                        <m:f>
                          <m:fPr>
                            <m:ctrlPr>
                              <a:rPr lang="bg-BG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694" y="1865985"/>
                <a:ext cx="1796606" cy="597664"/>
              </a:xfrm>
              <a:prstGeom prst="rect">
                <a:avLst/>
              </a:prstGeom>
              <a:blipFill rotWithShape="1">
                <a:blip r:embed="rId10"/>
                <a:stretch>
                  <a:fillRect l="-5085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91839" y="3030941"/>
                <a:ext cx="3391883" cy="513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  <m:r>
                          <a:rPr lang="en-GB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43</m:t>
                        </m:r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7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2.19 to 2 </a:t>
                </a:r>
                <a:r>
                  <a:rPr lang="en-US" dirty="0" err="1">
                    <a:solidFill>
                      <a:srgbClr val="FF0000"/>
                    </a:solidFill>
                  </a:rPr>
                  <a:t>d.p.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839" y="3030941"/>
                <a:ext cx="3391883" cy="513539"/>
              </a:xfrm>
              <a:prstGeom prst="rect">
                <a:avLst/>
              </a:prstGeom>
              <a:blipFill rotWithShape="1">
                <a:blip r:embed="rId11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987950" y="2600923"/>
                <a:ext cx="798301" cy="647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7</m:t>
                              </m:r>
                            </m:sup>
                          </m:sSup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bg-BG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950" y="2600923"/>
                <a:ext cx="798301" cy="64703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96053" y="3049432"/>
                <a:ext cx="3515834" cy="513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78125</m:t>
                        </m:r>
                        <m:r>
                          <a:rPr lang="en-GB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279.51 to 2 </a:t>
                </a:r>
                <a:r>
                  <a:rPr lang="en-US" dirty="0" err="1">
                    <a:solidFill>
                      <a:srgbClr val="FF0000"/>
                    </a:solidFill>
                  </a:rPr>
                  <a:t>d.p.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053" y="3049432"/>
                <a:ext cx="3515834" cy="513089"/>
              </a:xfrm>
              <a:prstGeom prst="rect">
                <a:avLst/>
              </a:prstGeom>
              <a:blipFill rotWithShape="1">
                <a:blip r:embed="rId13"/>
                <a:stretch>
                  <a:fillRect r="-1040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347997" y="2219268"/>
                <a:ext cx="3304240" cy="388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0.4</m:t>
                        </m:r>
                        <m:r>
                          <a:rPr lang="en-GB" sz="1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400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1400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0.4</m:t>
                            </m:r>
                          </m:e>
                          <m:sup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140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40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1400" b="0" i="0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0.7092</a:t>
                </a:r>
                <a:r>
                  <a:rPr lang="is-IS" sz="1400" dirty="0">
                    <a:solidFill>
                      <a:srgbClr val="FF0000"/>
                    </a:solidFill>
                  </a:rPr>
                  <a:t>…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997" y="2219268"/>
                <a:ext cx="3304240" cy="388440"/>
              </a:xfrm>
              <a:prstGeom prst="rect">
                <a:avLst/>
              </a:prstGeom>
              <a:blipFill rotWithShape="0">
                <a:blip r:embed="rId14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454053" y="6056438"/>
                <a:ext cx="1067793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𝑟</m:t>
                              </m:r>
                            </m:e>
                          </m:rad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053" y="6056438"/>
                <a:ext cx="1067793" cy="668516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082944" y="6247613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18996" y="4883545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20.3%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696400" y="4483793"/>
                <a:ext cx="2920083" cy="1249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Double in 15 years </a:t>
                </a:r>
              </a:p>
              <a:p>
                <a:r>
                  <a:rPr lang="en-US" sz="1400" dirty="0">
                    <a:solidFill>
                      <a:srgbClr val="FF0000"/>
                    </a:solidFill>
                  </a:rPr>
                  <a:t>200%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FF0000"/>
                        </a:solidFill>
                        <a:latin typeface="Cambria Math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203025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…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𝐴𝑛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𝑖𝑛𝑐𝑟𝑒𝑎𝑠𝑒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𝑜𝑓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20.3025…%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400" y="4483793"/>
                <a:ext cx="2920083" cy="1249125"/>
              </a:xfrm>
              <a:prstGeom prst="rect">
                <a:avLst/>
              </a:prstGeom>
              <a:blipFill rotWithShape="1">
                <a:blip r:embed="rId16"/>
                <a:stretch>
                  <a:fillRect l="-626" t="-4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690160" y="5388694"/>
                <a:ext cx="2410853" cy="603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bg-BG" sz="1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GB" sz="1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15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1.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587401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…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𝐴𝑛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𝑖𝑛𝑐𝑟𝑒𝑎𝑠𝑒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𝑜𝑓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58.7401…%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60" y="5388694"/>
                <a:ext cx="2410853" cy="603691"/>
              </a:xfrm>
              <a:prstGeom prst="rect">
                <a:avLst/>
              </a:prstGeom>
              <a:blipFill rotWithShape="0">
                <a:blip r:embed="rId17"/>
                <a:stretch>
                  <a:fillRect b="-5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 2</a:t>
            </a:r>
          </a:p>
        </p:txBody>
      </p:sp>
    </p:spTree>
    <p:extLst>
      <p:ext uri="{BB962C8B-B14F-4D97-AF65-F5344CB8AC3E}">
        <p14:creationId xmlns:p14="http://schemas.microsoft.com/office/powerpoint/2010/main" val="9237153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9" grpId="0"/>
      <p:bldP spid="10" grpId="0"/>
      <p:bldP spid="11" grpId="0"/>
      <p:bldP spid="13" grpId="0"/>
      <p:bldP spid="14" grpId="0"/>
      <p:bldP spid="15" grpId="0"/>
      <p:bldP spid="23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571" y="1129303"/>
            <a:ext cx="6912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525" y="3408235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525" y="2003907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786" y="4549899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" y="18155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Powers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 2</a:t>
            </a:r>
          </a:p>
        </p:txBody>
      </p:sp>
    </p:spTree>
    <p:extLst>
      <p:ext uri="{BB962C8B-B14F-4D97-AF65-F5344CB8AC3E}">
        <p14:creationId xmlns:p14="http://schemas.microsoft.com/office/powerpoint/2010/main" val="182898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schemas.microsoft.com/office/2006/documentManagement/types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12699</TotalTime>
  <Words>1639</Words>
  <Application>Microsoft Office PowerPoint</Application>
  <PresentationFormat>Custom</PresentationFormat>
  <Paragraphs>297</Paragraphs>
  <Slides>17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Alapértelmezett terv</vt:lpstr>
      <vt:lpstr>Supporting and Enhancing Mathematics and Statistics UNIT: Powers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320</cp:revision>
  <cp:lastPrinted>2016-10-17T08:47:54Z</cp:lastPrinted>
  <dcterms:created xsi:type="dcterms:W3CDTF">2012-10-10T19:07:13Z</dcterms:created>
  <dcterms:modified xsi:type="dcterms:W3CDTF">2020-08-25T14:15:27Z</dcterms:modified>
</cp:coreProperties>
</file>