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355" r:id="rId5"/>
    <p:sldId id="283" r:id="rId6"/>
    <p:sldId id="356" r:id="rId7"/>
    <p:sldId id="357" r:id="rId8"/>
    <p:sldId id="358" r:id="rId9"/>
    <p:sldId id="360" r:id="rId10"/>
    <p:sldId id="489" r:id="rId11"/>
    <p:sldId id="462" r:id="rId12"/>
    <p:sldId id="361" r:id="rId13"/>
    <p:sldId id="362" r:id="rId14"/>
    <p:sldId id="491" r:id="rId15"/>
    <p:sldId id="364" r:id="rId16"/>
    <p:sldId id="365" r:id="rId17"/>
    <p:sldId id="366" r:id="rId18"/>
    <p:sldId id="490" r:id="rId19"/>
    <p:sldId id="465" r:id="rId20"/>
    <p:sldId id="493" r:id="rId21"/>
    <p:sldId id="464" r:id="rId22"/>
    <p:sldId id="369" r:id="rId23"/>
    <p:sldId id="463" r:id="rId24"/>
    <p:sldId id="466" r:id="rId25"/>
    <p:sldId id="467" r:id="rId26"/>
    <p:sldId id="468" r:id="rId27"/>
    <p:sldId id="469" r:id="rId28"/>
    <p:sldId id="470" r:id="rId29"/>
    <p:sldId id="471" r:id="rId30"/>
    <p:sldId id="472" r:id="rId31"/>
    <p:sldId id="473" r:id="rId32"/>
    <p:sldId id="474" r:id="rId33"/>
    <p:sldId id="494" r:id="rId34"/>
    <p:sldId id="475" r:id="rId35"/>
    <p:sldId id="476" r:id="rId36"/>
    <p:sldId id="477" r:id="rId37"/>
    <p:sldId id="478" r:id="rId38"/>
    <p:sldId id="479" r:id="rId39"/>
    <p:sldId id="480" r:id="rId40"/>
    <p:sldId id="481" r:id="rId41"/>
    <p:sldId id="485" r:id="rId42"/>
    <p:sldId id="482" r:id="rId43"/>
    <p:sldId id="483" r:id="rId44"/>
    <p:sldId id="486" r:id="rId45"/>
    <p:sldId id="487" r:id="rId46"/>
    <p:sldId id="488" r:id="rId47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91"/>
    <p:restoredTop sz="92022" autoAdjust="0"/>
  </p:normalViewPr>
  <p:slideViewPr>
    <p:cSldViewPr>
      <p:cViewPr varScale="1">
        <p:scale>
          <a:sx n="103" d="100"/>
          <a:sy n="103" d="100"/>
        </p:scale>
        <p:origin x="-114" y="-17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7/21/2020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156103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414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611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027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655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27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373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322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82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805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154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070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228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900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44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536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272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486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6399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042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515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345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347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6840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381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0092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135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558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50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2491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4802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2584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4701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5203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29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3.emf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10.png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emf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tif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1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48.png"/><Relationship Id="rId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image" Target="../media/image400.png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9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2.png"/><Relationship Id="rId21" Type="http://schemas.openxmlformats.org/officeDocument/2006/relationships/image" Target="../media/image30.emf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70.png"/><Relationship Id="rId20" Type="http://schemas.openxmlformats.org/officeDocument/2006/relationships/image" Target="../media/image2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8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28.emf"/><Relationship Id="rId4" Type="http://schemas.openxmlformats.org/officeDocument/2006/relationships/image" Target="../media/image57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85.png"/><Relationship Id="rId3" Type="http://schemas.openxmlformats.org/officeDocument/2006/relationships/image" Target="../media/image2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31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75.png"/><Relationship Id="rId1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png"/><Relationship Id="rId5" Type="http://schemas.openxmlformats.org/officeDocument/2006/relationships/image" Target="../media/image89.png"/><Relationship Id="rId4" Type="http://schemas.openxmlformats.org/officeDocument/2006/relationships/image" Target="../media/image36.emf"/><Relationship Id="rId9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4.png"/><Relationship Id="rId3" Type="http://schemas.openxmlformats.org/officeDocument/2006/relationships/image" Target="../media/image2.png"/><Relationship Id="rId7" Type="http://schemas.openxmlformats.org/officeDocument/2006/relationships/image" Target="../media/image90.png"/><Relationship Id="rId12" Type="http://schemas.openxmlformats.org/officeDocument/2006/relationships/image" Target="../media/image3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01.png"/><Relationship Id="rId4" Type="http://schemas.openxmlformats.org/officeDocument/2006/relationships/image" Target="../media/image99.png"/><Relationship Id="rId9" Type="http://schemas.openxmlformats.org/officeDocument/2006/relationships/image" Target="../media/image92.png"/><Relationship Id="rId14" Type="http://schemas.openxmlformats.org/officeDocument/2006/relationships/image" Target="../media/image9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35.emf"/><Relationship Id="rId3" Type="http://schemas.openxmlformats.org/officeDocument/2006/relationships/image" Target="../media/image2.png"/><Relationship Id="rId7" Type="http://schemas.openxmlformats.org/officeDocument/2006/relationships/image" Target="../media/image33.emf"/><Relationship Id="rId12" Type="http://schemas.openxmlformats.org/officeDocument/2006/relationships/image" Target="../media/image1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60.png"/><Relationship Id="rId11" Type="http://schemas.openxmlformats.org/officeDocument/2006/relationships/image" Target="../media/image112.png"/><Relationship Id="rId5" Type="http://schemas.openxmlformats.org/officeDocument/2006/relationships/image" Target="../media/image109.png"/><Relationship Id="rId10" Type="http://schemas.openxmlformats.org/officeDocument/2006/relationships/image" Target="../media/image111.png"/><Relationship Id="rId4" Type="http://schemas.openxmlformats.org/officeDocument/2006/relationships/image" Target="../media/image108.png"/><Relationship Id="rId9" Type="http://schemas.openxmlformats.org/officeDocument/2006/relationships/image" Target="../media/image9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10.png"/><Relationship Id="rId3" Type="http://schemas.openxmlformats.org/officeDocument/2006/relationships/image" Target="../media/image2.png"/><Relationship Id="rId7" Type="http://schemas.openxmlformats.org/officeDocument/2006/relationships/image" Target="../media/image117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image" Target="../media/image105.png"/><Relationship Id="rId5" Type="http://schemas.openxmlformats.org/officeDocument/2006/relationships/image" Target="../media/image115.png"/><Relationship Id="rId10" Type="http://schemas.openxmlformats.org/officeDocument/2006/relationships/image" Target="../media/image73.png"/><Relationship Id="rId4" Type="http://schemas.openxmlformats.org/officeDocument/2006/relationships/image" Target="../media/image114.png"/><Relationship Id="rId9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2.png"/><Relationship Id="rId7" Type="http://schemas.openxmlformats.org/officeDocument/2006/relationships/image" Target="../media/image7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0.png"/><Relationship Id="rId11" Type="http://schemas.openxmlformats.org/officeDocument/2006/relationships/image" Target="../media/image130.png"/><Relationship Id="rId5" Type="http://schemas.openxmlformats.org/officeDocument/2006/relationships/image" Target="../media/image127.png"/><Relationship Id="rId10" Type="http://schemas.openxmlformats.org/officeDocument/2006/relationships/image" Target="../media/image129.png"/><Relationship Id="rId4" Type="http://schemas.openxmlformats.org/officeDocument/2006/relationships/image" Target="../media/image126.png"/><Relationship Id="rId9" Type="http://schemas.openxmlformats.org/officeDocument/2006/relationships/image" Target="../media/image94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4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2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75.emf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25.png"/><Relationship Id="rId3" Type="http://schemas.openxmlformats.org/officeDocument/2006/relationships/image" Target="../media/image2.png"/><Relationship Id="rId7" Type="http://schemas.openxmlformats.org/officeDocument/2006/relationships/image" Target="../media/image147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6.png"/><Relationship Id="rId11" Type="http://schemas.openxmlformats.org/officeDocument/2006/relationships/image" Target="../media/image123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76.emf"/><Relationship Id="rId4" Type="http://schemas.openxmlformats.org/officeDocument/2006/relationships/image" Target="../media/image144.png"/><Relationship Id="rId9" Type="http://schemas.openxmlformats.org/officeDocument/2006/relationships/image" Target="../media/image149.png"/><Relationship Id="rId14" Type="http://schemas.openxmlformats.org/officeDocument/2006/relationships/image" Target="../media/image9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350.png"/><Relationship Id="rId18" Type="http://schemas.openxmlformats.org/officeDocument/2006/relationships/image" Target="../media/image162.png"/><Relationship Id="rId3" Type="http://schemas.openxmlformats.org/officeDocument/2006/relationships/image" Target="../media/image2.png"/><Relationship Id="rId21" Type="http://schemas.openxmlformats.org/officeDocument/2006/relationships/image" Target="../media/image165.png"/><Relationship Id="rId7" Type="http://schemas.openxmlformats.org/officeDocument/2006/relationships/image" Target="../media/image154.png"/><Relationship Id="rId12" Type="http://schemas.openxmlformats.org/officeDocument/2006/relationships/image" Target="../media/image980.png"/><Relationship Id="rId17" Type="http://schemas.openxmlformats.org/officeDocument/2006/relationships/image" Target="../media/image1400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161.pn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3.png"/><Relationship Id="rId11" Type="http://schemas.openxmlformats.org/officeDocument/2006/relationships/image" Target="../media/image1330.png"/><Relationship Id="rId5" Type="http://schemas.openxmlformats.org/officeDocument/2006/relationships/image" Target="../media/image1160.png"/><Relationship Id="rId15" Type="http://schemas.openxmlformats.org/officeDocument/2006/relationships/image" Target="../media/image160.png"/><Relationship Id="rId23" Type="http://schemas.openxmlformats.org/officeDocument/2006/relationships/image" Target="../media/image167.png"/><Relationship Id="rId10" Type="http://schemas.openxmlformats.org/officeDocument/2006/relationships/image" Target="../media/image157.png"/><Relationship Id="rId19" Type="http://schemas.openxmlformats.org/officeDocument/2006/relationships/image" Target="../media/image163.png"/><Relationship Id="rId4" Type="http://schemas.openxmlformats.org/officeDocument/2006/relationships/image" Target="../media/image77.emf"/><Relationship Id="rId9" Type="http://schemas.openxmlformats.org/officeDocument/2006/relationships/image" Target="../media/image156.png"/><Relationship Id="rId14" Type="http://schemas.openxmlformats.org/officeDocument/2006/relationships/image" Target="../media/image159.png"/><Relationship Id="rId22" Type="http://schemas.openxmlformats.org/officeDocument/2006/relationships/image" Target="../media/image16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Rates of Change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This unit is divided into the following seven sections: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Rates of Change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B587E0-0F7E-4BD0-BB58-D6F98D943611}"/>
              </a:ext>
            </a:extLst>
          </p:cNvPr>
          <p:cNvSpPr/>
          <p:nvPr/>
        </p:nvSpPr>
        <p:spPr>
          <a:xfrm>
            <a:off x="4583832" y="1700808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 Introduction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r>
              <a:rPr lang="en-US" sz="2400" dirty="0"/>
              <a:t>2.    Instantaneous Speed</a:t>
            </a:r>
          </a:p>
          <a:p>
            <a:endParaRPr lang="en-US" sz="2400" dirty="0"/>
          </a:p>
          <a:p>
            <a:r>
              <a:rPr lang="en-US" sz="2400" dirty="0"/>
              <a:t>3.    Finding the Gradient</a:t>
            </a:r>
          </a:p>
          <a:p>
            <a:endParaRPr lang="en-US" sz="2400" dirty="0"/>
          </a:p>
          <a:p>
            <a:r>
              <a:rPr lang="en-US" sz="2400" dirty="0"/>
              <a:t>4.    Gradient of Quadratics</a:t>
            </a:r>
          </a:p>
          <a:p>
            <a:endParaRPr lang="en-US" sz="2400" dirty="0"/>
          </a:p>
          <a:p>
            <a:r>
              <a:rPr lang="en-US" sz="2400" dirty="0"/>
              <a:t>5.    Differentiation</a:t>
            </a:r>
          </a:p>
          <a:p>
            <a:endParaRPr lang="en-US" sz="2400" dirty="0"/>
          </a:p>
          <a:p>
            <a:r>
              <a:rPr lang="en-US" sz="2400" dirty="0"/>
              <a:t>6.    </a:t>
            </a:r>
            <a:r>
              <a:rPr lang="en-US" sz="2400" dirty="0" err="1"/>
              <a:t>Optimisation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7.    Real Problems</a:t>
            </a:r>
            <a:endParaRPr lang="en-GB" sz="2400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There are </a:t>
            </a:r>
            <a:r>
              <a:rPr lang="en-US" sz="2400"/>
              <a:t>countless examples of </a:t>
            </a:r>
            <a:r>
              <a:rPr lang="en-US" sz="2400" dirty="0"/>
              <a:t>change: the thickness of the ozone layer is changing with time; the diameter of a metal ring changes with temperature; the air pressure on a mountain changes with altitude.  In many cases, however, what is important is not </a:t>
            </a:r>
            <a:r>
              <a:rPr lang="en-US" sz="2400" i="1" dirty="0"/>
              <a:t>whether</a:t>
            </a:r>
            <a:r>
              <a:rPr lang="en-US" sz="2400" dirty="0"/>
              <a:t> things change, but </a:t>
            </a:r>
            <a:r>
              <a:rPr lang="en-US" sz="2400" i="1" dirty="0"/>
              <a:t>how fast </a:t>
            </a:r>
            <a:r>
              <a:rPr lang="en-US" sz="2400" dirty="0"/>
              <a:t>they change.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Introduction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F153B84-C805-4B36-B13D-68D6BECCD7BA}"/>
              </a:ext>
            </a:extLst>
          </p:cNvPr>
          <p:cNvSpPr txBox="1"/>
          <p:nvPr/>
        </p:nvSpPr>
        <p:spPr>
          <a:xfrm>
            <a:off x="2350718" y="4231905"/>
            <a:ext cx="252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219A333-314D-4A61-9D4E-020894E7E00F}"/>
              </a:ext>
            </a:extLst>
          </p:cNvPr>
          <p:cNvSpPr/>
          <p:nvPr/>
        </p:nvSpPr>
        <p:spPr>
          <a:xfrm>
            <a:off x="2345492" y="4677962"/>
            <a:ext cx="97210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town of Dorchester in Dorset is 2 km from end to end, and a </a:t>
            </a:r>
            <a:br>
              <a:rPr lang="en-US" sz="2400" dirty="0"/>
            </a:br>
            <a:r>
              <a:rPr lang="en-US" sz="2400" dirty="0"/>
              <a:t>30 mph speed limit is in force throughout.  Although the A35 road now by-passes the town, many drivers consider it quicker, late at night when traffic is light, to drive through the </a:t>
            </a:r>
            <a:r>
              <a:rPr lang="en-US" sz="2400" dirty="0" err="1"/>
              <a:t>centre</a:t>
            </a:r>
            <a:r>
              <a:rPr lang="en-US" sz="2400" dirty="0"/>
              <a:t> of town.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605A88-763C-ED48-9C9A-2B7DD26DD277}"/>
              </a:ext>
            </a:extLst>
          </p:cNvPr>
          <p:cNvSpPr txBox="1"/>
          <p:nvPr/>
        </p:nvSpPr>
        <p:spPr>
          <a:xfrm>
            <a:off x="2345492" y="2776681"/>
            <a:ext cx="9367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very practical problem is in motion where the rate of change of distance with time is </a:t>
            </a:r>
            <a:r>
              <a:rPr lang="en-US" sz="2400" b="1" dirty="0"/>
              <a:t>speed </a:t>
            </a:r>
            <a:r>
              <a:rPr lang="en-US" sz="2400" dirty="0"/>
              <a:t>(velocity) and the rate of change of speed/velocity with time is </a:t>
            </a:r>
            <a:r>
              <a:rPr lang="en-US" sz="2400" b="1" dirty="0"/>
              <a:t>acceleration</a:t>
            </a:r>
            <a:r>
              <a:rPr lang="en-US" sz="2400" dirty="0"/>
              <a:t>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898887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1095920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a)	A driver took 2 minutes 40 seconds to drive through the town. Assuming the car stayed at a constant speed, was the speed limit broken?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b)	What is the shortest time a driver can take to drive through Dorchester and not break the speed limit ?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Introduction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ED85FD1-BCFF-4504-A6E5-796A2F3BEAE0}"/>
              </a:ext>
            </a:extLst>
          </p:cNvPr>
          <p:cNvSpPr/>
          <p:nvPr/>
        </p:nvSpPr>
        <p:spPr>
          <a:xfrm>
            <a:off x="2343822" y="715420"/>
            <a:ext cx="3209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(continued)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8669F29-90D1-47F3-859E-5C66592F60D7}"/>
              </a:ext>
            </a:extLst>
          </p:cNvPr>
          <p:cNvSpPr/>
          <p:nvPr/>
        </p:nvSpPr>
        <p:spPr>
          <a:xfrm>
            <a:off x="2343822" y="389404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8249038C-8BBF-4009-AC1B-05346D5248D2}"/>
                  </a:ext>
                </a:extLst>
              </p:cNvPr>
              <p:cNvSpPr/>
              <p:nvPr/>
            </p:nvSpPr>
            <p:spPr>
              <a:xfrm>
                <a:off x="5133692" y="3108518"/>
                <a:ext cx="384262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231F20"/>
                    </a:solidFill>
                    <a:latin typeface="Times-Roman"/>
                  </a:rPr>
                  <a:t>     1 km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en-GB" sz="2400" dirty="0">
                    <a:solidFill>
                      <a:srgbClr val="231F20"/>
                    </a:solidFill>
                    <a:latin typeface="Times-Roman"/>
                  </a:rPr>
                  <a:t>0.6214 miles</a:t>
                </a:r>
              </a:p>
              <a:p>
                <a:pPr algn="ctr"/>
                <a:r>
                  <a:rPr lang="en-GB" sz="2400" dirty="0">
                    <a:solidFill>
                      <a:srgbClr val="231F20"/>
                    </a:solidFill>
                    <a:latin typeface="Times-Roman"/>
                  </a:rPr>
                  <a:t>1 mile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en-GB" sz="2400" dirty="0">
                    <a:solidFill>
                      <a:srgbClr val="231F20"/>
                    </a:solidFill>
                    <a:latin typeface="Times-Roman"/>
                  </a:rPr>
                  <a:t>1.6093 km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249038C-8BBF-4009-AC1B-05346D5248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692" y="3108518"/>
                <a:ext cx="3842628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B6368BEE-C6DE-4D05-A160-24B63CEDFA77}"/>
                  </a:ext>
                </a:extLst>
              </p:cNvPr>
              <p:cNvSpPr txBox="1"/>
              <p:nvPr/>
            </p:nvSpPr>
            <p:spPr>
              <a:xfrm>
                <a:off x="2214136" y="4299148"/>
                <a:ext cx="10088882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 Average speed =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                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0.0125 km/s = 45 km/h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27.96 mph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So the speed limit of 30 mph was not broken.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6368BEE-C6DE-4D05-A160-24B63CEDF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136" y="4299148"/>
                <a:ext cx="10088882" cy="986296"/>
              </a:xfrm>
              <a:prstGeom prst="rect">
                <a:avLst/>
              </a:prstGeom>
              <a:blipFill rotWithShape="1">
                <a:blip r:embed="rId5"/>
                <a:stretch>
                  <a:fillRect l="-906" b="-1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04DBCB48-6DE7-4794-BF2F-77D52CF1C5DF}"/>
                  </a:ext>
                </a:extLst>
              </p:cNvPr>
              <p:cNvSpPr txBox="1"/>
              <p:nvPr/>
            </p:nvSpPr>
            <p:spPr>
              <a:xfrm>
                <a:off x="2214136" y="5590288"/>
                <a:ext cx="9596122" cy="986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2400" dirty="0">
                    <a:solidFill>
                      <a:srgbClr val="FF0000"/>
                    </a:solidFill>
                  </a:rPr>
                  <a:t>b) Time taken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0.6214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1.243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hours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1.243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=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2.486 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just"/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      													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29 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</m:func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4DBCB48-6DE7-4794-BF2F-77D52CF1C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136" y="5590288"/>
                <a:ext cx="9596122" cy="986296"/>
              </a:xfrm>
              <a:prstGeom prst="rect">
                <a:avLst/>
              </a:prstGeom>
              <a:blipFill rotWithShape="1">
                <a:blip r:embed="rId6"/>
                <a:stretch>
                  <a:fillRect l="-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A05188D-F263-4341-BBAF-A5522A7A5B59}"/>
              </a:ext>
            </a:extLst>
          </p:cNvPr>
          <p:cNvSpPr/>
          <p:nvPr/>
        </p:nvSpPr>
        <p:spPr bwMode="auto">
          <a:xfrm>
            <a:off x="5303912" y="3108518"/>
            <a:ext cx="3672408" cy="83099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946937" y="4196429"/>
            <a:ext cx="1308972" cy="746358"/>
            <a:chOff x="2639616" y="3034912"/>
            <a:chExt cx="2448272" cy="746358"/>
          </a:xfrm>
        </p:grpSpPr>
        <p:sp>
          <p:nvSpPr>
            <p:cNvPr id="6" name="TextBox 5"/>
            <p:cNvSpPr txBox="1"/>
            <p:nvPr/>
          </p:nvSpPr>
          <p:spPr>
            <a:xfrm>
              <a:off x="2639616" y="3034912"/>
              <a:ext cx="2448272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GB" dirty="0">
                  <a:solidFill>
                    <a:srgbClr val="FF0000"/>
                  </a:solidFill>
                </a:rPr>
                <a:t>distance</a:t>
              </a:r>
            </a:p>
            <a:p>
              <a:pPr algn="ctr"/>
              <a:r>
                <a:rPr lang="en-GB" dirty="0">
                  <a:solidFill>
                    <a:srgbClr val="FF0000"/>
                  </a:solidFill>
                </a:rPr>
                <a:t>time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2908980" y="3416300"/>
              <a:ext cx="1819421" cy="0"/>
            </a:xfrm>
            <a:prstGeom prst="line">
              <a:avLst/>
            </a:prstGeom>
            <a:solidFill>
              <a:srgbClr val="00B8FF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563013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16491" y="1103676"/>
            <a:ext cx="4651677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graph opposite is a distance-time graph for a car being driven through Dorchester.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Introduction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E34F415-5765-455C-9929-3F23CF61E984}"/>
              </a:ext>
            </a:extLst>
          </p:cNvPr>
          <p:cNvSpPr txBox="1"/>
          <p:nvPr/>
        </p:nvSpPr>
        <p:spPr>
          <a:xfrm>
            <a:off x="2304226" y="622552"/>
            <a:ext cx="1631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C5215A-E4E9-46D3-8D0A-B7F2876DF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5123" y="622552"/>
            <a:ext cx="5056877" cy="61908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1ACADA9-DA56-42DD-A4BF-A989FE47E646}"/>
              </a:ext>
            </a:extLst>
          </p:cNvPr>
          <p:cNvSpPr/>
          <p:nvPr/>
        </p:nvSpPr>
        <p:spPr>
          <a:xfrm>
            <a:off x="2263553" y="2308008"/>
            <a:ext cx="46516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a) Travelling through Dorchester the driver negotiated a major roundabout.  Where do you think it is, and how can you tell?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0D7B923-9D73-43C9-9657-C595CAA41907}"/>
              </a:ext>
            </a:extLst>
          </p:cNvPr>
          <p:cNvSpPr/>
          <p:nvPr/>
        </p:nvSpPr>
        <p:spPr>
          <a:xfrm>
            <a:off x="2327498" y="4040167"/>
            <a:ext cx="15362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EBD54E7-3F93-4C78-B51A-03772790F5FC}"/>
              </a:ext>
            </a:extLst>
          </p:cNvPr>
          <p:cNvSpPr/>
          <p:nvPr/>
        </p:nvSpPr>
        <p:spPr>
          <a:xfrm>
            <a:off x="2284537" y="4501832"/>
            <a:ext cx="43678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a) Roundabout is at Top of Town Car Park, as the gradient on the graph (i.e. speed) is reduced at that location.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068657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Introduction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E34F415-5765-455C-9929-3F23CF61E984}"/>
              </a:ext>
            </a:extLst>
          </p:cNvPr>
          <p:cNvSpPr txBox="1"/>
          <p:nvPr/>
        </p:nvSpPr>
        <p:spPr>
          <a:xfrm>
            <a:off x="2352850" y="673388"/>
            <a:ext cx="3215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(continued)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1ACADA9-DA56-42DD-A4BF-A989FE47E646}"/>
              </a:ext>
            </a:extLst>
          </p:cNvPr>
          <p:cNvSpPr/>
          <p:nvPr/>
        </p:nvSpPr>
        <p:spPr>
          <a:xfrm>
            <a:off x="2322046" y="1148494"/>
            <a:ext cx="47846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b)	What was the car’s average speed, in mph, between</a:t>
            </a:r>
          </a:p>
          <a:p>
            <a:r>
              <a:rPr lang="en-US" sz="2400" dirty="0" err="1"/>
              <a:t>i</a:t>
            </a:r>
            <a:r>
              <a:rPr lang="en-US" sz="2400" dirty="0"/>
              <a:t>)	Grey’s Bridge and Night Club</a:t>
            </a:r>
          </a:p>
          <a:p>
            <a:r>
              <a:rPr lang="en-US" sz="2400" dirty="0"/>
              <a:t>ii)	Night Club and Hospital?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0D7B923-9D73-43C9-9657-C595CAA41907}"/>
              </a:ext>
            </a:extLst>
          </p:cNvPr>
          <p:cNvSpPr/>
          <p:nvPr/>
        </p:nvSpPr>
        <p:spPr>
          <a:xfrm>
            <a:off x="2301473" y="279773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B5D6E490-E39C-4DC1-81C7-563EEB2308CD}"/>
                  </a:ext>
                </a:extLst>
              </p:cNvPr>
              <p:cNvSpPr txBox="1"/>
              <p:nvPr/>
            </p:nvSpPr>
            <p:spPr>
              <a:xfrm>
                <a:off x="2253763" y="3229113"/>
                <a:ext cx="5702954" cy="1217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500"/>
                  </a:spcAft>
                </a:pPr>
                <a:r>
                  <a:rPr lang="en-GB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Average speed =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m/s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5D6E490-E39C-4DC1-81C7-563EEB230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763" y="3229113"/>
                <a:ext cx="5702954" cy="1217128"/>
              </a:xfrm>
              <a:prstGeom prst="rect">
                <a:avLst/>
              </a:prstGeom>
              <a:blipFill rotWithShape="1">
                <a:blip r:embed="rId4"/>
                <a:stretch>
                  <a:fillRect l="-1711" t="-3518" b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096597DB-3014-479D-8211-D6477B770E20}"/>
                  </a:ext>
                </a:extLst>
              </p:cNvPr>
              <p:cNvSpPr txBox="1"/>
              <p:nvPr/>
            </p:nvSpPr>
            <p:spPr>
              <a:xfrm>
                <a:off x="4874465" y="3790465"/>
                <a:ext cx="2232248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0.6214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90 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÷3600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mph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6597DB-3014-479D-8211-D6477B770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465" y="3790465"/>
                <a:ext cx="2232248" cy="616964"/>
              </a:xfrm>
              <a:prstGeom prst="rect">
                <a:avLst/>
              </a:prstGeom>
              <a:blipFill>
                <a:blip r:embed="rId5"/>
                <a:stretch>
                  <a:fillRect l="-4545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D4D18D36-DD23-4432-A945-B8AD76DAF6B1}"/>
                  </a:ext>
                </a:extLst>
              </p:cNvPr>
              <p:cNvSpPr txBox="1"/>
              <p:nvPr/>
            </p:nvSpPr>
            <p:spPr>
              <a:xfrm>
                <a:off x="4859242" y="4446241"/>
                <a:ext cx="1954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24.9 mph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4D18D36-DD23-4432-A945-B8AD76DAF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242" y="4446241"/>
                <a:ext cx="1954235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4274A998-B7D9-4DC1-BA11-8DD6F4970C18}"/>
                  </a:ext>
                </a:extLst>
              </p:cNvPr>
              <p:cNvSpPr/>
              <p:nvPr/>
            </p:nvSpPr>
            <p:spPr>
              <a:xfrm>
                <a:off x="2253763" y="5029636"/>
                <a:ext cx="2824684" cy="11403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ii) Average speed =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m/s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274A998-B7D9-4DC1-BA11-8DD6F4970C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763" y="5029636"/>
                <a:ext cx="2824684" cy="1140377"/>
              </a:xfrm>
              <a:prstGeom prst="rect">
                <a:avLst/>
              </a:prstGeom>
              <a:blipFill rotWithShape="1">
                <a:blip r:embed="rId7"/>
                <a:stretch>
                  <a:fillRect l="-3456" t="-3743" r="-2376" b="-4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06977D91-D254-451E-A958-33459052800A}"/>
                  </a:ext>
                </a:extLst>
              </p:cNvPr>
              <p:cNvSpPr/>
              <p:nvPr/>
            </p:nvSpPr>
            <p:spPr>
              <a:xfrm>
                <a:off x="4732730" y="5598766"/>
                <a:ext cx="2295821" cy="617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0.6214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÷3600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mph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6977D91-D254-451E-A958-334590528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730" y="5598766"/>
                <a:ext cx="2295821" cy="617157"/>
              </a:xfrm>
              <a:prstGeom prst="rect">
                <a:avLst/>
              </a:prstGeom>
              <a:blipFill>
                <a:blip r:embed="rId8"/>
                <a:stretch>
                  <a:fillRect l="-3867" r="-3315"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90DA15B0-D3DD-4E29-B7FB-7EC0D3EDCEAA}"/>
                  </a:ext>
                </a:extLst>
              </p:cNvPr>
              <p:cNvSpPr/>
              <p:nvPr/>
            </p:nvSpPr>
            <p:spPr>
              <a:xfrm>
                <a:off x="4761116" y="6291584"/>
                <a:ext cx="17796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23.6 mph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0DA15B0-D3DD-4E29-B7FB-7EC0D3EDCE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116" y="6291584"/>
                <a:ext cx="1779654" cy="461665"/>
              </a:xfrm>
              <a:prstGeom prst="rect">
                <a:avLst/>
              </a:prstGeom>
              <a:blipFill>
                <a:blip r:embed="rId9"/>
                <a:stretch>
                  <a:fillRect t="-7895" r="-425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D2252AC-75F8-C546-A577-36C643123F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6713" y="695053"/>
            <a:ext cx="5056877" cy="6190824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946937" y="3028566"/>
            <a:ext cx="1308972" cy="746358"/>
            <a:chOff x="2639616" y="3034912"/>
            <a:chExt cx="2448272" cy="746358"/>
          </a:xfrm>
        </p:grpSpPr>
        <p:sp>
          <p:nvSpPr>
            <p:cNvPr id="17" name="TextBox 16"/>
            <p:cNvSpPr txBox="1"/>
            <p:nvPr/>
          </p:nvSpPr>
          <p:spPr>
            <a:xfrm>
              <a:off x="2639616" y="3034912"/>
              <a:ext cx="2448272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GB" dirty="0">
                  <a:solidFill>
                    <a:srgbClr val="FF0000"/>
                  </a:solidFill>
                </a:rPr>
                <a:t>distance</a:t>
              </a:r>
            </a:p>
            <a:p>
              <a:pPr algn="ctr"/>
              <a:r>
                <a:rPr lang="en-GB" dirty="0">
                  <a:solidFill>
                    <a:srgbClr val="FF0000"/>
                  </a:solidFill>
                </a:rPr>
                <a:t>time</a:t>
              </a:r>
            </a:p>
          </p:txBody>
        </p:sp>
        <p:cxnSp>
          <p:nvCxnSpPr>
            <p:cNvPr id="19" name="Straight Connector 18"/>
            <p:cNvCxnSpPr/>
            <p:nvPr/>
          </p:nvCxnSpPr>
          <p:spPr bwMode="auto">
            <a:xfrm>
              <a:off x="2908980" y="3416300"/>
              <a:ext cx="1819421" cy="0"/>
            </a:xfrm>
            <a:prstGeom prst="line">
              <a:avLst/>
            </a:prstGeom>
            <a:solidFill>
              <a:srgbClr val="00B8FF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oup 19"/>
          <p:cNvGrpSpPr/>
          <p:nvPr/>
        </p:nvGrpSpPr>
        <p:grpSpPr>
          <a:xfrm>
            <a:off x="4946937" y="4916589"/>
            <a:ext cx="1308972" cy="746358"/>
            <a:chOff x="2639616" y="3034912"/>
            <a:chExt cx="2448272" cy="746358"/>
          </a:xfrm>
        </p:grpSpPr>
        <p:sp>
          <p:nvSpPr>
            <p:cNvPr id="21" name="TextBox 20"/>
            <p:cNvSpPr txBox="1"/>
            <p:nvPr/>
          </p:nvSpPr>
          <p:spPr>
            <a:xfrm>
              <a:off x="2639616" y="3034912"/>
              <a:ext cx="2448272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GB" dirty="0">
                  <a:solidFill>
                    <a:srgbClr val="FF0000"/>
                  </a:solidFill>
                </a:rPr>
                <a:t>distance</a:t>
              </a:r>
            </a:p>
            <a:p>
              <a:pPr algn="ctr"/>
              <a:r>
                <a:rPr lang="en-GB" dirty="0">
                  <a:solidFill>
                    <a:srgbClr val="FF0000"/>
                  </a:solidFill>
                </a:rPr>
                <a:t>time</a:t>
              </a: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>
              <a:off x="2908980" y="3416300"/>
              <a:ext cx="1819421" cy="0"/>
            </a:xfrm>
            <a:prstGeom prst="line">
              <a:avLst/>
            </a:prstGeom>
            <a:solidFill>
              <a:srgbClr val="00B8FF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535642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1ACADA9-DA56-42DD-A4BF-A989FE47E646}"/>
              </a:ext>
            </a:extLst>
          </p:cNvPr>
          <p:cNvSpPr/>
          <p:nvPr/>
        </p:nvSpPr>
        <p:spPr>
          <a:xfrm>
            <a:off x="2322046" y="1148494"/>
            <a:ext cx="47846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Using the distance-time graph opposite, what was the car’s average speed, in mph, between Wessex Road and </a:t>
            </a:r>
            <a:r>
              <a:rPr lang="en-US" sz="2400" dirty="0" err="1"/>
              <a:t>Damer’s</a:t>
            </a:r>
            <a:r>
              <a:rPr lang="en-US" sz="2400" dirty="0"/>
              <a:t> Road?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0D7B923-9D73-43C9-9657-C595CAA41907}"/>
              </a:ext>
            </a:extLst>
          </p:cNvPr>
          <p:cNvSpPr/>
          <p:nvPr/>
        </p:nvSpPr>
        <p:spPr>
          <a:xfrm>
            <a:off x="2457018" y="3668136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5D2252AC-75F8-C546-A577-36C643123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713" y="695053"/>
            <a:ext cx="5056877" cy="61908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EA682414-9759-5B42-BA72-185CBC3F0476}"/>
                  </a:ext>
                </a:extLst>
              </p:cNvPr>
              <p:cNvSpPr/>
              <p:nvPr/>
            </p:nvSpPr>
            <p:spPr>
              <a:xfrm>
                <a:off x="2457018" y="4275885"/>
                <a:ext cx="358720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0.4 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0.6214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÷3600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mph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mph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A682414-9759-5B42-BA72-185CBC3F04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018" y="4275885"/>
                <a:ext cx="3587200" cy="616964"/>
              </a:xfrm>
              <a:prstGeom prst="rect">
                <a:avLst/>
              </a:prstGeom>
              <a:blipFill>
                <a:blip r:embed="rId5"/>
                <a:stretch>
                  <a:fillRect r="-1056"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268118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1: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55313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4" y="791287"/>
            <a:ext cx="9721081" cy="27546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Another method of finding the speed is to use a ‘radar gun’, which is focused on the car as it passes.  This gives the </a:t>
            </a:r>
            <a:r>
              <a:rPr lang="en-US" sz="2400" b="1" i="1" dirty="0"/>
              <a:t>instantaneous speed </a:t>
            </a:r>
            <a:r>
              <a:rPr lang="en-US" sz="2400" dirty="0"/>
              <a:t>of the vehicle, similar to that shown on the speedometer of the car.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On a distance-time graph, the </a:t>
            </a:r>
            <a:r>
              <a:rPr lang="en-US" sz="2400" b="1" i="1" dirty="0"/>
              <a:t>instantaneous speed </a:t>
            </a:r>
            <a:r>
              <a:rPr lang="en-US" sz="2400" dirty="0"/>
              <a:t>is indicated by the </a:t>
            </a:r>
            <a:r>
              <a:rPr lang="en-US" sz="2400" b="1" i="1" dirty="0"/>
              <a:t>steepness</a:t>
            </a:r>
            <a:r>
              <a:rPr lang="en-US" sz="2400" dirty="0"/>
              <a:t>, or </a:t>
            </a:r>
            <a:r>
              <a:rPr lang="en-US" sz="2400" b="1" i="1" dirty="0"/>
              <a:t>gradient</a:t>
            </a:r>
            <a:r>
              <a:rPr lang="en-US" sz="2400" i="1" dirty="0"/>
              <a:t>,</a:t>
            </a:r>
            <a:r>
              <a:rPr lang="en-US" sz="2400" dirty="0"/>
              <a:t> but when the graph is a complicated curve the gradient is difficult to pin down accurately.  One way is to draw a tangent to the curve and to work out the gradient.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4943872" y="1170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Instantaneous Speed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CD774FE-3BB8-4B30-BC8C-3C2AE219B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8288" y="3557297"/>
            <a:ext cx="3095165" cy="31081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BE94E38-D233-4A90-A7A6-CBA448F60707}"/>
              </a:ext>
            </a:extLst>
          </p:cNvPr>
          <p:cNvSpPr/>
          <p:nvPr/>
        </p:nvSpPr>
        <p:spPr>
          <a:xfrm>
            <a:off x="2351584" y="3905597"/>
            <a:ext cx="5951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 are many other examples of a graph where the gradient, or steepness, is useful. This property of the gradient has important applications to all kinds of graphs, as illustrated on the next slide.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87943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4943872" y="1170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Instantaneous Speed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79F7E85-D08C-49B8-88A1-13CA62504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640" y="870373"/>
            <a:ext cx="8280920" cy="26483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376B6CA-5777-4139-B4E7-CE650CEC2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736" y="3861048"/>
            <a:ext cx="2775520" cy="2593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FD691AD1-520C-41C3-8C23-99BAADB1A71A}"/>
                  </a:ext>
                </a:extLst>
              </p:cNvPr>
              <p:cNvSpPr/>
              <p:nvPr/>
            </p:nvSpPr>
            <p:spPr>
              <a:xfrm>
                <a:off x="2351584" y="3777152"/>
                <a:ext cx="684076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graph opposite shows how the air temperature changes with height above sea level.  The gradient of the tangent at P is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C/km</a:t>
                </a:r>
                <a:r>
                  <a:rPr lang="en-US" sz="2400" dirty="0"/>
                  <a:t>.  This indicates that,1 km above P, the temperature will be approximately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3°</m:t>
                    </m:r>
                  </m:oMath>
                </a14:m>
                <a:r>
                  <a:rPr lang="en-US" sz="2400" dirty="0"/>
                  <a:t>C higher.  The rate of change of temperature with distance is sometimes called the </a:t>
                </a:r>
                <a:r>
                  <a:rPr lang="en-US" sz="2400" b="1" dirty="0"/>
                  <a:t>temperature gradient.</a:t>
                </a:r>
                <a:endParaRPr lang="en-GB" sz="2400" b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D691AD1-520C-41C3-8C23-99BAADB1A7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3777152"/>
                <a:ext cx="6840760" cy="2677656"/>
              </a:xfrm>
              <a:prstGeom prst="rect">
                <a:avLst/>
              </a:prstGeom>
              <a:blipFill rotWithShape="1">
                <a:blip r:embed="rId6"/>
                <a:stretch>
                  <a:fillRect l="-1426" t="-1595" r="-3298" b="-4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863DAA5F-F8B5-4145-800A-E5921CC05CA0}"/>
              </a:ext>
            </a:extLst>
          </p:cNvPr>
          <p:cNvCxnSpPr>
            <a:cxnSpLocks/>
          </p:cNvCxnSpPr>
          <p:nvPr/>
        </p:nvCxnSpPr>
        <p:spPr bwMode="auto">
          <a:xfrm>
            <a:off x="10783015" y="4814354"/>
            <a:ext cx="0" cy="115212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6967A4D-48FB-4798-9E51-414308EEA7A0}"/>
              </a:ext>
            </a:extLst>
          </p:cNvPr>
          <p:cNvCxnSpPr>
            <a:cxnSpLocks/>
          </p:cNvCxnSpPr>
          <p:nvPr/>
        </p:nvCxnSpPr>
        <p:spPr bwMode="auto">
          <a:xfrm>
            <a:off x="9984432" y="5949280"/>
            <a:ext cx="792088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E70AB99-F273-4F4C-BBEA-BBE2AABA656D}"/>
              </a:ext>
            </a:extLst>
          </p:cNvPr>
          <p:cNvSpPr txBox="1"/>
          <p:nvPr/>
        </p:nvSpPr>
        <p:spPr>
          <a:xfrm>
            <a:off x="10200455" y="5987627"/>
            <a:ext cx="840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20km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A732068-5DEE-44FA-8B1B-2F6AFB4D35D1}"/>
              </a:ext>
            </a:extLst>
          </p:cNvPr>
          <p:cNvSpPr txBox="1"/>
          <p:nvPr/>
        </p:nvSpPr>
        <p:spPr>
          <a:xfrm>
            <a:off x="10776095" y="5224142"/>
            <a:ext cx="840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60°C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539279B-5969-4148-8BD1-310795DCD8BC}"/>
              </a:ext>
            </a:extLst>
          </p:cNvPr>
          <p:cNvSpPr txBox="1"/>
          <p:nvPr/>
        </p:nvSpPr>
        <p:spPr>
          <a:xfrm>
            <a:off x="10200456" y="522414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9794603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35560" y="71055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Instantaneous Speed: Example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76FB32C-5743-47C0-8883-8DCB2912AC2E}"/>
              </a:ext>
            </a:extLst>
          </p:cNvPr>
          <p:cNvSpPr/>
          <p:nvPr/>
        </p:nvSpPr>
        <p:spPr>
          <a:xfrm>
            <a:off x="2279576" y="1091623"/>
            <a:ext cx="96490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+mj-lt"/>
              </a:rPr>
              <a:t>In a game of rugby, imagine that a try has been scored, the ball being grounded on one side of the in-goal area. A kick at goal now follows. </a:t>
            </a:r>
          </a:p>
          <a:p>
            <a:r>
              <a:rPr lang="en-US" sz="2400" dirty="0">
                <a:solidFill>
                  <a:srgbClr val="231F20"/>
                </a:solidFill>
                <a:latin typeface="+mj-lt"/>
              </a:rPr>
              <a:t>The angle in which the ball must be kicked is denoted by </a:t>
            </a:r>
            <a:r>
              <a:rPr lang="en-US" sz="2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; the smaller the angle, the trickier the kick. The angle depends on how far back the kick is taken. The way it changes is shown in the table.</a:t>
            </a:r>
            <a:endParaRPr lang="en-GB" sz="24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643F1D0-2654-40D9-9D8B-D3CE6A964A24}"/>
              </a:ext>
            </a:extLst>
          </p:cNvPr>
          <p:cNvSpPr txBox="1"/>
          <p:nvPr/>
        </p:nvSpPr>
        <p:spPr>
          <a:xfrm>
            <a:off x="2279576" y="706709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CD0BEAB-D32B-4E9A-8AA0-42B183532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772" y="3155910"/>
            <a:ext cx="7750702" cy="12003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54D646-CA25-42B5-AD3A-F06BEF15B943}"/>
              </a:ext>
            </a:extLst>
          </p:cNvPr>
          <p:cNvSpPr/>
          <p:nvPr/>
        </p:nvSpPr>
        <p:spPr>
          <a:xfrm>
            <a:off x="2280017" y="4375770"/>
            <a:ext cx="914501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	Draw a graph of angle against distance.</a:t>
            </a:r>
          </a:p>
          <a:p>
            <a:r>
              <a:rPr lang="en-US" sz="2400" dirty="0"/>
              <a:t>b)	Estimate the gradient of the graph at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= 5 m, 15 m and 40 m.</a:t>
            </a:r>
          </a:p>
          <a:p>
            <a:r>
              <a:rPr lang="en-US" sz="2400" dirty="0"/>
              <a:t>     Interpret your answers.</a:t>
            </a:r>
          </a:p>
          <a:p>
            <a:r>
              <a:rPr lang="en-US" sz="2400" dirty="0"/>
              <a:t>c)  What is the best point from which to take the kick?  </a:t>
            </a:r>
          </a:p>
          <a:p>
            <a:r>
              <a:rPr lang="en-US" sz="2400" dirty="0"/>
              <a:t>     What is the gradient at this point?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80A128-7A67-8145-A338-067B372C250C}"/>
              </a:ext>
            </a:extLst>
          </p:cNvPr>
          <p:cNvSpPr txBox="1"/>
          <p:nvPr/>
        </p:nvSpPr>
        <p:spPr>
          <a:xfrm>
            <a:off x="8040216" y="6165304"/>
            <a:ext cx="3382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4425088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5216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Instantaneous Speed: Example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289291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289291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1310AE2-4B61-4D24-B425-899B8B18C2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8"/>
          <a:stretch/>
        </p:blipFill>
        <p:spPr>
          <a:xfrm>
            <a:off x="3032910" y="637695"/>
            <a:ext cx="8204789" cy="4176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66886FD-6B9D-4E1B-8EAD-DA5C2013C6D4}"/>
              </a:ext>
            </a:extLst>
          </p:cNvPr>
          <p:cNvSpPr txBox="1"/>
          <p:nvPr/>
        </p:nvSpPr>
        <p:spPr>
          <a:xfrm>
            <a:off x="5353384" y="2747303"/>
            <a:ext cx="503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8.5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6FEF1EA-ADC1-408B-8EAC-411D64D698B8}"/>
              </a:ext>
            </a:extLst>
          </p:cNvPr>
          <p:cNvSpPr txBox="1"/>
          <p:nvPr/>
        </p:nvSpPr>
        <p:spPr>
          <a:xfrm>
            <a:off x="4619836" y="3621961"/>
            <a:ext cx="625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4A2D2A8-D4A8-4F3C-BA58-FEFFB5C54524}"/>
              </a:ext>
            </a:extLst>
          </p:cNvPr>
          <p:cNvSpPr txBox="1"/>
          <p:nvPr/>
        </p:nvSpPr>
        <p:spPr>
          <a:xfrm>
            <a:off x="5856928" y="2232302"/>
            <a:ext cx="706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6EB286-2123-4576-9F53-31F6874EF390}"/>
              </a:ext>
            </a:extLst>
          </p:cNvPr>
          <p:cNvSpPr txBox="1"/>
          <p:nvPr/>
        </p:nvSpPr>
        <p:spPr>
          <a:xfrm>
            <a:off x="7464152" y="1717815"/>
            <a:ext cx="706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4.2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BE0468F-950F-474F-952E-3481F64B7F3D}"/>
              </a:ext>
            </a:extLst>
          </p:cNvPr>
          <p:cNvSpPr txBox="1"/>
          <p:nvPr/>
        </p:nvSpPr>
        <p:spPr>
          <a:xfrm>
            <a:off x="8448795" y="2778268"/>
            <a:ext cx="503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27AA11D-1EE6-4733-BA48-80C3A91A315D}"/>
              </a:ext>
            </a:extLst>
          </p:cNvPr>
          <p:cNvSpPr txBox="1"/>
          <p:nvPr/>
        </p:nvSpPr>
        <p:spPr>
          <a:xfrm>
            <a:off x="7363002" y="2332319"/>
            <a:ext cx="706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</a:rPr>
              <a:t>2.3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4CA423C-ADC6-456A-8EF0-6E38EC993703}"/>
              </a:ext>
            </a:extLst>
          </p:cNvPr>
          <p:cNvSpPr txBox="1"/>
          <p:nvPr/>
        </p:nvSpPr>
        <p:spPr>
          <a:xfrm>
            <a:off x="3719736" y="3806627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27A286B-02C1-42CB-A117-D30B314AE94A}"/>
              </a:ext>
            </a:extLst>
          </p:cNvPr>
          <p:cNvSpPr txBox="1"/>
          <p:nvPr/>
        </p:nvSpPr>
        <p:spPr>
          <a:xfrm>
            <a:off x="5353384" y="1357775"/>
            <a:ext cx="251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763EF04-B77F-41A3-9563-870E9F49B3CD}"/>
              </a:ext>
            </a:extLst>
          </p:cNvPr>
          <p:cNvSpPr txBox="1"/>
          <p:nvPr/>
        </p:nvSpPr>
        <p:spPr>
          <a:xfrm>
            <a:off x="3719736" y="231693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8AFBCBF-B1B9-4BA0-9D0C-6C959022F904}"/>
              </a:ext>
            </a:extLst>
          </p:cNvPr>
          <p:cNvSpPr txBox="1"/>
          <p:nvPr/>
        </p:nvSpPr>
        <p:spPr>
          <a:xfrm>
            <a:off x="7464152" y="1160915"/>
            <a:ext cx="490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5533376-C3E8-423E-84D3-379A615E9311}"/>
              </a:ext>
            </a:extLst>
          </p:cNvPr>
          <p:cNvSpPr txBox="1"/>
          <p:nvPr/>
        </p:nvSpPr>
        <p:spPr>
          <a:xfrm>
            <a:off x="10200456" y="2509903"/>
            <a:ext cx="346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A6075BD-EE72-4194-ABF8-1B30FD571159}"/>
              </a:ext>
            </a:extLst>
          </p:cNvPr>
          <p:cNvSpPr txBox="1"/>
          <p:nvPr/>
        </p:nvSpPr>
        <p:spPr>
          <a:xfrm>
            <a:off x="7104112" y="2005847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0DE2C6D7-3B6A-49DF-9E15-248B5ABC0213}"/>
                  </a:ext>
                </a:extLst>
              </p:cNvPr>
              <p:cNvSpPr txBox="1"/>
              <p:nvPr/>
            </p:nvSpPr>
            <p:spPr>
              <a:xfrm>
                <a:off x="2679438" y="4751216"/>
                <a:ext cx="10276296" cy="1669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 For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5 m the gradient of AB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8.5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0.71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for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15 m the gradient of CD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4.2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for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40 m the gradient of EF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2.3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1.15 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E2C6D7-3B6A-49DF-9E15-248B5ABC0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438" y="4751216"/>
                <a:ext cx="10276296" cy="1669368"/>
              </a:xfrm>
              <a:prstGeom prst="rect">
                <a:avLst/>
              </a:prstGeom>
              <a:blipFill>
                <a:blip r:embed="rId5"/>
                <a:stretch>
                  <a:fillRect l="-864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F1D70A9-ECB8-3747-81F2-3D6DB0996D30}"/>
              </a:ext>
            </a:extLst>
          </p:cNvPr>
          <p:cNvSpPr txBox="1"/>
          <p:nvPr/>
        </p:nvSpPr>
        <p:spPr>
          <a:xfrm>
            <a:off x="9480376" y="4950116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Gradient slowing down and then becoming negative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F7E42A7A-F969-CA42-8098-B61B6F3A1D2A}"/>
                  </a:ext>
                </a:extLst>
              </p:cNvPr>
              <p:cNvSpPr txBox="1"/>
              <p:nvPr/>
            </p:nvSpPr>
            <p:spPr>
              <a:xfrm>
                <a:off x="2679437" y="6311679"/>
                <a:ext cx="8889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c) Angle = 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when gradient = zero so angle is a maximum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7E42A7A-F969-CA42-8098-B61B6F3A1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437" y="6311679"/>
                <a:ext cx="8889171" cy="461665"/>
              </a:xfrm>
              <a:prstGeom prst="rect">
                <a:avLst/>
              </a:prstGeom>
              <a:blipFill>
                <a:blip r:embed="rId6"/>
                <a:stretch>
                  <a:fillRect l="-999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79437" y="763816"/>
            <a:ext cx="536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</a:t>
            </a:r>
            <a:endParaRPr lang="en-GB" sz="24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70242AD7-2E12-2849-915E-A770A929AFD4}"/>
              </a:ext>
            </a:extLst>
          </p:cNvPr>
          <p:cNvCxnSpPr>
            <a:cxnSpLocks/>
          </p:cNvCxnSpPr>
          <p:nvPr/>
        </p:nvCxnSpPr>
        <p:spPr bwMode="auto">
          <a:xfrm>
            <a:off x="4079776" y="1916832"/>
            <a:ext cx="1777152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174250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51307" y="6049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394FB1F-A1DB-4407-91BA-876C02CC93CA}"/>
              </a:ext>
            </a:extLst>
          </p:cNvPr>
          <p:cNvSpPr/>
          <p:nvPr/>
        </p:nvSpPr>
        <p:spPr>
          <a:xfrm>
            <a:off x="2276062" y="625171"/>
            <a:ext cx="965410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Harriet is a passenger in a car being driven along a motorway. 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She monitors the progress of the journey by counting the distance markers at the roadside.  </a:t>
            </a:r>
          </a:p>
          <a:p>
            <a:r>
              <a:rPr lang="en-US" sz="2400" dirty="0"/>
              <a:t>She writes down the distance travelled from the start every 5 minutes.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92A98BD-695C-49EE-8BA1-0D823C30A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5639" y="2373370"/>
            <a:ext cx="7700219" cy="162066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FE4A2AB-0ADB-4A33-AF87-EB716E857087}"/>
              </a:ext>
            </a:extLst>
          </p:cNvPr>
          <p:cNvSpPr/>
          <p:nvPr/>
        </p:nvSpPr>
        <p:spPr>
          <a:xfrm>
            <a:off x="2276062" y="3994037"/>
            <a:ext cx="95085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2400" dirty="0"/>
              <a:t>Draw a distance-time graph.  </a:t>
            </a:r>
          </a:p>
          <a:p>
            <a:r>
              <a:rPr lang="en-US" sz="2400" dirty="0"/>
              <a:t>	Estimate the instantaneous speed of the car in </a:t>
            </a:r>
            <a:r>
              <a:rPr lang="en-US" sz="2400" dirty="0" err="1"/>
              <a:t>mpm</a:t>
            </a:r>
            <a:r>
              <a:rPr lang="en-US" sz="2400" dirty="0"/>
              <a:t>* after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171721D-E5FB-4CC2-9B94-2B2837622056}"/>
              </a:ext>
            </a:extLst>
          </p:cNvPr>
          <p:cNvSpPr/>
          <p:nvPr/>
        </p:nvSpPr>
        <p:spPr>
          <a:xfrm>
            <a:off x="2773828" y="4756059"/>
            <a:ext cx="15199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i</a:t>
            </a:r>
            <a:r>
              <a:rPr lang="en-GB" sz="2400" dirty="0"/>
              <a:t>) 20 mins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5495D4B-0EE8-4E43-BF6A-B1F9B083CB0E}"/>
              </a:ext>
            </a:extLst>
          </p:cNvPr>
          <p:cNvSpPr/>
          <p:nvPr/>
        </p:nvSpPr>
        <p:spPr>
          <a:xfrm>
            <a:off x="5369067" y="4777992"/>
            <a:ext cx="1691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(ii) 40 mins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40909DF-688E-415B-B85D-7FC39486FDCA}"/>
              </a:ext>
            </a:extLst>
          </p:cNvPr>
          <p:cNvSpPr/>
          <p:nvPr/>
        </p:nvSpPr>
        <p:spPr>
          <a:xfrm>
            <a:off x="8262061" y="4777992"/>
            <a:ext cx="1657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iii) 55 mins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47C8078-1E70-494B-B5B2-E3BE3F30747C}"/>
              </a:ext>
            </a:extLst>
          </p:cNvPr>
          <p:cNvSpPr/>
          <p:nvPr/>
        </p:nvSpPr>
        <p:spPr>
          <a:xfrm>
            <a:off x="2342710" y="5176595"/>
            <a:ext cx="99844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b) The speed limit is 70 mph.</a:t>
            </a:r>
          </a:p>
          <a:p>
            <a:r>
              <a:rPr lang="en-US" sz="2400" dirty="0"/>
              <a:t>     When was the car exceeding the speed limit?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80AA5E1-9F2C-4E54-8195-BA98C60F98D2}"/>
              </a:ext>
            </a:extLst>
          </p:cNvPr>
          <p:cNvSpPr txBox="1"/>
          <p:nvPr/>
        </p:nvSpPr>
        <p:spPr>
          <a:xfrm>
            <a:off x="4404044" y="4773726"/>
            <a:ext cx="931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1.25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6CF6792-2E22-409B-B4AD-6367E28CAA87}"/>
              </a:ext>
            </a:extLst>
          </p:cNvPr>
          <p:cNvSpPr txBox="1"/>
          <p:nvPr/>
        </p:nvSpPr>
        <p:spPr>
          <a:xfrm>
            <a:off x="7075521" y="4779296"/>
            <a:ext cx="104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0.91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14B9FF9-59CD-4E56-AABE-0D39424A6E94}"/>
              </a:ext>
            </a:extLst>
          </p:cNvPr>
          <p:cNvSpPr txBox="1"/>
          <p:nvPr/>
        </p:nvSpPr>
        <p:spPr>
          <a:xfrm>
            <a:off x="9987909" y="4766372"/>
            <a:ext cx="629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6D5FEAB-51B2-4CC7-AF66-E5E02D144AA5}"/>
              </a:ext>
            </a:extLst>
          </p:cNvPr>
          <p:cNvSpPr txBox="1"/>
          <p:nvPr/>
        </p:nvSpPr>
        <p:spPr>
          <a:xfrm>
            <a:off x="2773828" y="5963450"/>
            <a:ext cx="5464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In the early stage and the last stage.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D8FB737-44FD-7C46-AC1F-878CAFA18C14}"/>
              </a:ext>
            </a:extLst>
          </p:cNvPr>
          <p:cNvSpPr txBox="1"/>
          <p:nvPr/>
        </p:nvSpPr>
        <p:spPr>
          <a:xfrm>
            <a:off x="7728030" y="6473152"/>
            <a:ext cx="3719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85175" y="5513986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    *</a:t>
            </a:r>
            <a:r>
              <a:rPr lang="en-US" sz="2200" dirty="0" err="1"/>
              <a:t>mpm</a:t>
            </a:r>
            <a:r>
              <a:rPr lang="en-US" sz="2200" dirty="0"/>
              <a:t>  is miles per minute</a:t>
            </a:r>
            <a:endParaRPr lang="en-GB" sz="2200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9434570" y="5513986"/>
            <a:ext cx="2495600" cy="769441"/>
          </a:xfrm>
          <a:prstGeom prst="rect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0616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2177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602" y="3285497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602" y="3285497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C8119C7-B4AB-4AAC-AC2D-F9EA7ACB55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773"/>
          <a:stretch/>
        </p:blipFill>
        <p:spPr>
          <a:xfrm>
            <a:off x="2327649" y="666247"/>
            <a:ext cx="5218676" cy="59767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4CFF99F-5748-4959-AAA2-17DEDF3FB7C9}"/>
              </a:ext>
            </a:extLst>
          </p:cNvPr>
          <p:cNvSpPr txBox="1"/>
          <p:nvPr/>
        </p:nvSpPr>
        <p:spPr>
          <a:xfrm>
            <a:off x="3714248" y="4522333"/>
            <a:ext cx="360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764900E-C6E9-4B5C-83E4-CDF5E7F3A98D}"/>
              </a:ext>
            </a:extLst>
          </p:cNvPr>
          <p:cNvSpPr txBox="1"/>
          <p:nvPr/>
        </p:nvSpPr>
        <p:spPr>
          <a:xfrm>
            <a:off x="4954882" y="286614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3A0AE31-0971-4115-8491-96C836C78B50}"/>
              </a:ext>
            </a:extLst>
          </p:cNvPr>
          <p:cNvSpPr txBox="1"/>
          <p:nvPr/>
        </p:nvSpPr>
        <p:spPr>
          <a:xfrm>
            <a:off x="5098898" y="350315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91CF6C1-9159-42C4-A112-90422FDD9F62}"/>
              </a:ext>
            </a:extLst>
          </p:cNvPr>
          <p:cNvSpPr txBox="1"/>
          <p:nvPr/>
        </p:nvSpPr>
        <p:spPr>
          <a:xfrm>
            <a:off x="6829490" y="1760768"/>
            <a:ext cx="144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AD9F13B-6555-4667-A011-3FEF9A1DE127}"/>
              </a:ext>
            </a:extLst>
          </p:cNvPr>
          <p:cNvSpPr txBox="1"/>
          <p:nvPr/>
        </p:nvSpPr>
        <p:spPr>
          <a:xfrm>
            <a:off x="5978759" y="2946943"/>
            <a:ext cx="275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0FE86C2-7E50-4B8F-8BDB-3862258C7114}"/>
              </a:ext>
            </a:extLst>
          </p:cNvPr>
          <p:cNvSpPr txBox="1"/>
          <p:nvPr/>
        </p:nvSpPr>
        <p:spPr>
          <a:xfrm>
            <a:off x="7124847" y="1129679"/>
            <a:ext cx="270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A54544-90E6-4F3B-AE84-F0FB327A2FAB}"/>
              </a:ext>
            </a:extLst>
          </p:cNvPr>
          <p:cNvSpPr txBox="1"/>
          <p:nvPr/>
        </p:nvSpPr>
        <p:spPr>
          <a:xfrm>
            <a:off x="4090786" y="627212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16CDB5-57E2-4149-B3E1-DED9E9C13097}"/>
              </a:ext>
            </a:extLst>
          </p:cNvPr>
          <p:cNvSpPr txBox="1"/>
          <p:nvPr/>
        </p:nvSpPr>
        <p:spPr>
          <a:xfrm>
            <a:off x="5609304" y="6272126"/>
            <a:ext cx="507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A243766-B98B-48B9-904B-10F4B07A3C49}"/>
              </a:ext>
            </a:extLst>
          </p:cNvPr>
          <p:cNvSpPr txBox="1"/>
          <p:nvPr/>
        </p:nvSpPr>
        <p:spPr>
          <a:xfrm>
            <a:off x="6829490" y="6272126"/>
            <a:ext cx="590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55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EFDA678-FF8E-46B9-BC94-BEC1FF2CFB43}"/>
              </a:ext>
            </a:extLst>
          </p:cNvPr>
          <p:cNvSpPr/>
          <p:nvPr/>
        </p:nvSpPr>
        <p:spPr>
          <a:xfrm>
            <a:off x="7558063" y="698451"/>
            <a:ext cx="2868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a) At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 </a:t>
            </a:r>
            <a:r>
              <a:rPr lang="en-GB" sz="2400" dirty="0" err="1">
                <a:solidFill>
                  <a:srgbClr val="FF0000"/>
                </a:solidFill>
                <a:latin typeface="Times" pitchFamily="2" charset="0"/>
              </a:rPr>
              <a:t>i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)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 x </a:t>
            </a:r>
            <a:r>
              <a:rPr lang="en-GB" sz="2400" dirty="0">
                <a:solidFill>
                  <a:srgbClr val="FF0000"/>
                </a:solidFill>
              </a:rPr>
              <a:t>= 20 mins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5634F72-7BAD-48D3-BB5A-77EF976EC64B}"/>
              </a:ext>
            </a:extLst>
          </p:cNvPr>
          <p:cNvSpPr/>
          <p:nvPr/>
        </p:nvSpPr>
        <p:spPr>
          <a:xfrm>
            <a:off x="7990849" y="1767766"/>
            <a:ext cx="23214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ii)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40 mins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BE5C945-FB09-4D01-A71D-AF439FAA847E}"/>
              </a:ext>
            </a:extLst>
          </p:cNvPr>
          <p:cNvSpPr/>
          <p:nvPr/>
        </p:nvSpPr>
        <p:spPr>
          <a:xfrm>
            <a:off x="7978566" y="2929864"/>
            <a:ext cx="2398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iii)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55 mins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6545DCB5-9224-4191-AAFD-433140438095}"/>
                  </a:ext>
                </a:extLst>
              </p:cNvPr>
              <p:cNvSpPr/>
              <p:nvPr/>
            </p:nvSpPr>
            <p:spPr>
              <a:xfrm>
                <a:off x="7838485" y="1129679"/>
                <a:ext cx="2471189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gradient, AB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545DCB5-9224-4191-AAFD-4331404380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485" y="1129679"/>
                <a:ext cx="2471189" cy="616964"/>
              </a:xfrm>
              <a:prstGeom prst="rect">
                <a:avLst/>
              </a:prstGeom>
              <a:blipFill rotWithShape="1">
                <a:blip r:embed="rId5"/>
                <a:stretch>
                  <a:fillRect l="-3951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51940E75-79D0-4732-BA6E-964C7C087079}"/>
                  </a:ext>
                </a:extLst>
              </p:cNvPr>
              <p:cNvSpPr/>
              <p:nvPr/>
            </p:nvSpPr>
            <p:spPr>
              <a:xfrm>
                <a:off x="7634936" y="2252036"/>
                <a:ext cx="2743059" cy="614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 gradient, CD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1940E75-79D0-4732-BA6E-964C7C0870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936" y="2252036"/>
                <a:ext cx="2743059" cy="614655"/>
              </a:xfrm>
              <a:prstGeom prst="rect">
                <a:avLst/>
              </a:prstGeom>
              <a:blipFill rotWithShape="1">
                <a:blip r:embed="rId6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D0118C4F-D87D-474D-8F21-9FABA9CFC73B}"/>
                  </a:ext>
                </a:extLst>
              </p:cNvPr>
              <p:cNvSpPr/>
              <p:nvPr/>
            </p:nvSpPr>
            <p:spPr>
              <a:xfrm>
                <a:off x="7770229" y="3452443"/>
                <a:ext cx="2520242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gradient, EF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0118C4F-D87D-474D-8F21-9FABA9CFC7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229" y="3452443"/>
                <a:ext cx="2520242" cy="616964"/>
              </a:xfrm>
              <a:prstGeom prst="rect">
                <a:avLst/>
              </a:prstGeom>
              <a:blipFill rotWithShape="1">
                <a:blip r:embed="rId7"/>
                <a:stretch>
                  <a:fillRect l="-3874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5E00705-CB8B-43ED-A134-74ADDB70721C}"/>
              </a:ext>
            </a:extLst>
          </p:cNvPr>
          <p:cNvSpPr txBox="1"/>
          <p:nvPr/>
        </p:nvSpPr>
        <p:spPr>
          <a:xfrm>
            <a:off x="10306604" y="1237400"/>
            <a:ext cx="2193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1.25 *</a:t>
            </a:r>
            <a:r>
              <a:rPr lang="en-GB" sz="2400" dirty="0" err="1">
                <a:solidFill>
                  <a:srgbClr val="FF0000"/>
                </a:solidFill>
              </a:rPr>
              <a:t>mpm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42D0F31B-A879-4613-87CC-1EAD947A1F02}"/>
                  </a:ext>
                </a:extLst>
              </p:cNvPr>
              <p:cNvSpPr/>
              <p:nvPr/>
            </p:nvSpPr>
            <p:spPr>
              <a:xfrm>
                <a:off x="10306604" y="3541832"/>
                <a:ext cx="18646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1.44 </a:t>
                </a:r>
                <a:r>
                  <a:rPr lang="en-GB" sz="2400" dirty="0" err="1">
                    <a:solidFill>
                      <a:srgbClr val="FF0000"/>
                    </a:solidFill>
                  </a:rPr>
                  <a:t>mpm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2D0F31B-A879-4613-87CC-1EAD947A1F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6604" y="3541832"/>
                <a:ext cx="1864613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9211" r="-294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2429373-9962-4C7E-894F-1DB4356E5F1B}"/>
              </a:ext>
            </a:extLst>
          </p:cNvPr>
          <p:cNvSpPr/>
          <p:nvPr/>
        </p:nvSpPr>
        <p:spPr>
          <a:xfrm>
            <a:off x="7558063" y="4365104"/>
            <a:ext cx="48253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3538" algn="l"/>
              </a:tabLst>
            </a:pPr>
            <a:r>
              <a:rPr lang="en-US" sz="2400" dirty="0">
                <a:solidFill>
                  <a:srgbClr val="FF0000"/>
                </a:solidFill>
              </a:rPr>
              <a:t>b) The speed limit is 1.16 </a:t>
            </a:r>
            <a:r>
              <a:rPr lang="en-US" sz="2400" dirty="0" err="1">
                <a:solidFill>
                  <a:srgbClr val="FF0000"/>
                </a:solidFill>
              </a:rPr>
              <a:t>mpm</a:t>
            </a:r>
            <a:r>
              <a:rPr lang="en-US" sz="2400" dirty="0">
                <a:solidFill>
                  <a:srgbClr val="FF0000"/>
                </a:solidFill>
              </a:rPr>
              <a:t>   	(70 mph). Hence speed limit 	broken from 0 to 20 mins and  	again in the last stage.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61D49219-EEB1-AA4D-81B4-B33DD9B4F892}"/>
                  </a:ext>
                </a:extLst>
              </p:cNvPr>
              <p:cNvSpPr/>
              <p:nvPr/>
            </p:nvSpPr>
            <p:spPr>
              <a:xfrm>
                <a:off x="10309674" y="2351598"/>
                <a:ext cx="18646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0.91 </a:t>
                </a:r>
                <a:r>
                  <a:rPr lang="en-GB" sz="2400" dirty="0" err="1">
                    <a:solidFill>
                      <a:srgbClr val="FF0000"/>
                    </a:solidFill>
                  </a:rPr>
                  <a:t>mpm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1D49219-EEB1-AA4D-81B4-B33DD9B4F8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674" y="2351598"/>
                <a:ext cx="1864613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9333" r="-3268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0192" y="6056682"/>
            <a:ext cx="3974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rgbClr val="FF0000"/>
                </a:solidFill>
              </a:rPr>
              <a:t>*</a:t>
            </a:r>
            <a:r>
              <a:rPr lang="en-US" sz="2200" dirty="0" err="1">
                <a:solidFill>
                  <a:srgbClr val="FF0000"/>
                </a:solidFill>
              </a:rPr>
              <a:t>mpm</a:t>
            </a:r>
            <a:r>
              <a:rPr lang="en-US" sz="2200" dirty="0">
                <a:solidFill>
                  <a:srgbClr val="FF0000"/>
                </a:solidFill>
              </a:rPr>
              <a:t>  is miles per minute</a:t>
            </a:r>
            <a:endParaRPr lang="en-GB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15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 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73129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0448" y="7667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Finding the Gradient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2E4015-BDC5-4CB4-8E61-C80E48053794}"/>
              </a:ext>
            </a:extLst>
          </p:cNvPr>
          <p:cNvSpPr txBox="1"/>
          <p:nvPr/>
        </p:nvSpPr>
        <p:spPr>
          <a:xfrm>
            <a:off x="2295913" y="665499"/>
            <a:ext cx="9429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If you know the equation of a line it is possible to calculate the gradient of the line without drawing a diagram.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A5A8D7-A162-470A-8BCA-5B93C1D31119}"/>
              </a:ext>
            </a:extLst>
          </p:cNvPr>
          <p:cNvSpPr txBox="1"/>
          <p:nvPr/>
        </p:nvSpPr>
        <p:spPr>
          <a:xfrm>
            <a:off x="2264525" y="1622094"/>
            <a:ext cx="322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D63EA3-DB01-4E27-BA3E-3277DC0BC525}"/>
              </a:ext>
            </a:extLst>
          </p:cNvPr>
          <p:cNvSpPr/>
          <p:nvPr/>
        </p:nvSpPr>
        <p:spPr>
          <a:xfrm>
            <a:off x="2264525" y="2042061"/>
            <a:ext cx="98153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the function  </a:t>
            </a:r>
            <a:r>
              <a:rPr lang="en-US" sz="2400" i="1" dirty="0">
                <a:latin typeface="Times" pitchFamily="2" charset="0"/>
              </a:rPr>
              <a:t>y</a:t>
            </a:r>
            <a:r>
              <a:rPr lang="en-US" sz="2400" dirty="0"/>
              <a:t> = 3</a:t>
            </a:r>
            <a:r>
              <a:rPr lang="en-US" sz="2400" i="1" dirty="0">
                <a:latin typeface="Times" pitchFamily="2" charset="0"/>
              </a:rPr>
              <a:t>x </a:t>
            </a:r>
            <a:r>
              <a:rPr lang="en-US" sz="2400" dirty="0"/>
              <a:t> find the gradient of the line.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59DEFB-3B86-4916-AFF6-52CBBB63696C}"/>
              </a:ext>
            </a:extLst>
          </p:cNvPr>
          <p:cNvSpPr txBox="1"/>
          <p:nvPr/>
        </p:nvSpPr>
        <p:spPr>
          <a:xfrm>
            <a:off x="2264525" y="2629324"/>
            <a:ext cx="2891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223DA950-3D40-4308-87A9-6780630C0B75}"/>
                  </a:ext>
                </a:extLst>
              </p:cNvPr>
              <p:cNvSpPr/>
              <p:nvPr/>
            </p:nvSpPr>
            <p:spPr>
              <a:xfrm>
                <a:off x="3088126" y="4976311"/>
                <a:ext cx="218842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23DA950-3D40-4308-87A9-6780630C0B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8126" y="4976311"/>
                <a:ext cx="2188420" cy="616964"/>
              </a:xfrm>
              <a:prstGeom prst="rect">
                <a:avLst/>
              </a:prstGeom>
              <a:blipFill>
                <a:blip r:embed="rId4"/>
                <a:stretch>
                  <a:fillRect l="-404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7A0222F0-B8E2-48D5-9744-4F4A36ED5A7E}"/>
                  </a:ext>
                </a:extLst>
              </p:cNvPr>
              <p:cNvSpPr txBox="1"/>
              <p:nvPr/>
            </p:nvSpPr>
            <p:spPr>
              <a:xfrm>
                <a:off x="5263722" y="4978620"/>
                <a:ext cx="1762784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3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0222F0-B8E2-48D5-9744-4F4A36ED5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722" y="4978620"/>
                <a:ext cx="1762784" cy="614655"/>
              </a:xfrm>
              <a:prstGeom prst="rect">
                <a:avLst/>
              </a:prstGeom>
              <a:blipFill>
                <a:blip r:embed="rId5"/>
                <a:stretch>
                  <a:fillRect l="-428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82DCC0F-2435-45E3-A595-5B5FC5C9D688}"/>
              </a:ext>
            </a:extLst>
          </p:cNvPr>
          <p:cNvSpPr txBox="1"/>
          <p:nvPr/>
        </p:nvSpPr>
        <p:spPr>
          <a:xfrm>
            <a:off x="2311394" y="5580999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Note: </a:t>
            </a:r>
          </a:p>
          <a:p>
            <a:r>
              <a:rPr lang="en-GB" sz="2400" dirty="0"/>
              <a:t>For the graph of the function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= </a:t>
            </a:r>
            <a:r>
              <a:rPr lang="en-GB" sz="2400" i="1" dirty="0">
                <a:latin typeface="Times" pitchFamily="2" charset="0"/>
                <a:ea typeface="Cambria Math" panose="02040503050406030204" pitchFamily="18" charset="0"/>
              </a:rPr>
              <a:t>m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where </a:t>
            </a:r>
            <a:r>
              <a:rPr lang="en-GB" sz="2400" i="1" dirty="0">
                <a:latin typeface="Times" pitchFamily="2" charset="0"/>
                <a:cs typeface="Times New Roman" panose="02020603050405020304" pitchFamily="18" charset="0"/>
              </a:rPr>
              <a:t>m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 is any number,</a:t>
            </a:r>
            <a:r>
              <a:rPr lang="en-GB" sz="2400" dirty="0"/>
              <a:t> the gradient equals “</a:t>
            </a:r>
            <a:r>
              <a:rPr lang="en-GB" sz="2400" i="1" dirty="0">
                <a:latin typeface="Times" pitchFamily="2" charset="0"/>
              </a:rPr>
              <a:t>m</a:t>
            </a:r>
            <a:r>
              <a:rPr lang="en-GB" sz="2400" dirty="0"/>
              <a:t>”.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275F7E53-A985-5743-AEAC-8CEECC6D19FA}"/>
                  </a:ext>
                </a:extLst>
              </p:cNvPr>
              <p:cNvSpPr txBox="1"/>
              <p:nvPr/>
            </p:nvSpPr>
            <p:spPr>
              <a:xfrm>
                <a:off x="2264524" y="3090989"/>
                <a:ext cx="6495772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We can choose any two points on the line,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for example, the points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1 and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2 (see graph opposite).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rgbClr val="FF0000"/>
                    </a:solidFill>
                  </a:rPr>
                  <a:t>At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= 1,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= 3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1=3 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so mark the point (1, 3) and at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2,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3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so mark point (2, 6).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75F7E53-A985-5743-AEAC-8CEECC6D1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524" y="3090989"/>
                <a:ext cx="6495772" cy="2015936"/>
              </a:xfrm>
              <a:prstGeom prst="rect">
                <a:avLst/>
              </a:prstGeom>
              <a:blipFill rotWithShape="1">
                <a:blip r:embed="rId6"/>
                <a:stretch>
                  <a:fillRect l="-1407" t="-2115" r="-2251" b="-6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8629701" y="2780928"/>
            <a:ext cx="3562299" cy="3871357"/>
            <a:chOff x="8517612" y="2780928"/>
            <a:chExt cx="3562299" cy="387135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xmlns="" id="{17A8AD14-8027-1B4A-A8C8-67D75FDDD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7612" y="2780928"/>
              <a:ext cx="3562299" cy="3871357"/>
            </a:xfrm>
            <a:prstGeom prst="rect">
              <a:avLst/>
            </a:prstGeom>
          </p:spPr>
        </p:pic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92C69B14-C146-E048-BABE-0AAC6D3F32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3069" y="4947546"/>
              <a:ext cx="360040" cy="0"/>
            </a:xfrm>
            <a:prstGeom prst="line">
              <a:avLst/>
            </a:prstGeom>
            <a:solidFill>
              <a:srgbClr val="00B8FF"/>
            </a:solidFill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CFF57FE5-FC71-BD4B-AD9D-24588A3568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73109" y="3795418"/>
              <a:ext cx="0" cy="1152128"/>
            </a:xfrm>
            <a:prstGeom prst="line">
              <a:avLst/>
            </a:prstGeom>
            <a:solidFill>
              <a:srgbClr val="00B8FF"/>
            </a:solidFill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6727723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0448" y="7667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Finding the Gradient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D447FA1-8AD6-4817-9DD0-6F257557C5DF}"/>
              </a:ext>
            </a:extLst>
          </p:cNvPr>
          <p:cNvSpPr/>
          <p:nvPr/>
        </p:nvSpPr>
        <p:spPr>
          <a:xfrm>
            <a:off x="2311688" y="660724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B973828-0F6D-444E-A7F7-3F66AB85BD92}"/>
              </a:ext>
            </a:extLst>
          </p:cNvPr>
          <p:cNvSpPr/>
          <p:nvPr/>
        </p:nvSpPr>
        <p:spPr>
          <a:xfrm>
            <a:off x="2311688" y="1122564"/>
            <a:ext cx="9815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For the function  </a:t>
            </a:r>
            <a:r>
              <a:rPr lang="en-US" sz="2400" i="1" dirty="0">
                <a:latin typeface="Times" pitchFamily="2" charset="0"/>
                <a:ea typeface="Cambria Math" panose="02040503050406030204" pitchFamily="18" charset="0"/>
              </a:rPr>
              <a:t>y</a:t>
            </a:r>
            <a:r>
              <a:rPr lang="en-US" sz="2400" dirty="0"/>
              <a:t> = 2</a:t>
            </a:r>
            <a:r>
              <a:rPr lang="en-US" sz="2400" i="1" dirty="0">
                <a:latin typeface="Times" pitchFamily="2" charset="0"/>
              </a:rPr>
              <a:t>x </a:t>
            </a:r>
            <a:r>
              <a:rPr lang="en-US" sz="2400" dirty="0"/>
              <a:t>+1  find the gradient of the line.</a:t>
            </a:r>
            <a:endParaRPr lang="en-GB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7C6063D-8D8D-48C2-B5BF-CFD83E40682F}"/>
              </a:ext>
            </a:extLst>
          </p:cNvPr>
          <p:cNvSpPr/>
          <p:nvPr/>
        </p:nvSpPr>
        <p:spPr>
          <a:xfrm>
            <a:off x="2311688" y="189309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C0DD8FAA-303B-40B2-8540-545CC0BBC66E}"/>
                  </a:ext>
                </a:extLst>
              </p:cNvPr>
              <p:cNvSpPr/>
              <p:nvPr/>
            </p:nvSpPr>
            <p:spPr>
              <a:xfrm>
                <a:off x="2420158" y="4180438"/>
                <a:ext cx="3602886" cy="6222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 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0DD8FAA-303B-40B2-8540-545CC0BBC6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158" y="4180438"/>
                <a:ext cx="3602886" cy="622222"/>
              </a:xfrm>
              <a:prstGeom prst="rect">
                <a:avLst/>
              </a:prstGeom>
              <a:blipFill>
                <a:blip r:embed="rId3"/>
                <a:stretch>
                  <a:fillRect l="-281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E883CBC4-4CAE-427F-BB88-ACC45807D0E4}"/>
                  </a:ext>
                </a:extLst>
              </p:cNvPr>
              <p:cNvSpPr/>
              <p:nvPr/>
            </p:nvSpPr>
            <p:spPr>
              <a:xfrm>
                <a:off x="5472369" y="4196897"/>
                <a:ext cx="663964" cy="6131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883CBC4-4CAE-427F-BB88-ACC45807D0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369" y="4196897"/>
                <a:ext cx="663964" cy="613117"/>
              </a:xfrm>
              <a:prstGeom prst="rect">
                <a:avLst/>
              </a:prstGeom>
              <a:blipFill>
                <a:blip r:embed="rId4"/>
                <a:stretch>
                  <a:fillRect l="-13208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338D912-113A-4BA8-B24D-D62EFE44BA9A}"/>
              </a:ext>
            </a:extLst>
          </p:cNvPr>
          <p:cNvSpPr/>
          <p:nvPr/>
        </p:nvSpPr>
        <p:spPr>
          <a:xfrm>
            <a:off x="6249622" y="4259561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7148E043-5AF6-C542-B275-C84937F09F02}"/>
                  </a:ext>
                </a:extLst>
              </p:cNvPr>
              <p:cNvSpPr txBox="1"/>
              <p:nvPr/>
            </p:nvSpPr>
            <p:spPr>
              <a:xfrm>
                <a:off x="2423592" y="2354759"/>
                <a:ext cx="5760640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As before, we choose any two points, for example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0 and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 (see graph).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At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0,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ea typeface="Cambria Math" panose="02040503050406030204" pitchFamily="18" charset="0"/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+ 1 = 1 giving (0, 1)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and at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2,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ea typeface="Cambria Math" panose="02040503050406030204" pitchFamily="18" charset="0"/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+ 1 = 5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(2, 5).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148E043-5AF6-C542-B275-C84937F09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2354759"/>
                <a:ext cx="5760640" cy="1646605"/>
              </a:xfrm>
              <a:prstGeom prst="rect">
                <a:avLst/>
              </a:prstGeom>
              <a:blipFill>
                <a:blip r:embed="rId5"/>
                <a:stretch>
                  <a:fillRect l="-1542" t="-2290" r="-1542" b="-6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4804EB0-503A-5A46-9FA4-1C1346EE44B6}"/>
              </a:ext>
            </a:extLst>
          </p:cNvPr>
          <p:cNvSpPr txBox="1"/>
          <p:nvPr/>
        </p:nvSpPr>
        <p:spPr>
          <a:xfrm>
            <a:off x="2318478" y="5504055"/>
            <a:ext cx="93610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Note: </a:t>
            </a:r>
            <a:r>
              <a:rPr lang="en-US" sz="2400" dirty="0"/>
              <a:t>In the same way, for the equation of any straight line:</a:t>
            </a:r>
          </a:p>
          <a:p>
            <a:r>
              <a:rPr lang="en-US" sz="2400" dirty="0"/>
              <a:t>                                 </a:t>
            </a:r>
            <a:r>
              <a:rPr lang="en-US" sz="2400" i="1" dirty="0">
                <a:latin typeface="Times" pitchFamily="2" charset="0"/>
                <a:ea typeface="Cambria Math" panose="02040503050406030204" pitchFamily="18" charset="0"/>
              </a:rPr>
              <a:t>y</a:t>
            </a:r>
            <a:r>
              <a:rPr lang="en-US" sz="2400" dirty="0"/>
              <a:t> = </a:t>
            </a:r>
            <a:r>
              <a:rPr lang="en-US" sz="2400" i="1" dirty="0">
                <a:latin typeface="Times" pitchFamily="2" charset="0"/>
              </a:rPr>
              <a:t>mx </a:t>
            </a:r>
            <a:r>
              <a:rPr lang="en-US" sz="2400" dirty="0"/>
              <a:t>+</a:t>
            </a:r>
            <a:r>
              <a:rPr lang="en-US" sz="2400" i="1" dirty="0"/>
              <a:t> </a:t>
            </a:r>
            <a:r>
              <a:rPr lang="en-US" sz="2400" i="1" dirty="0">
                <a:latin typeface="Times" pitchFamily="2" charset="0"/>
              </a:rPr>
              <a:t>c</a:t>
            </a:r>
            <a:endParaRPr lang="en-US" sz="2400" i="1" dirty="0"/>
          </a:p>
          <a:p>
            <a:r>
              <a:rPr lang="en-US" sz="2400" dirty="0"/>
              <a:t>where </a:t>
            </a:r>
            <a:r>
              <a:rPr lang="en-US" sz="2400" i="1" dirty="0">
                <a:latin typeface="Times" pitchFamily="2" charset="0"/>
              </a:rPr>
              <a:t>m</a:t>
            </a:r>
            <a:r>
              <a:rPr lang="en-US" sz="2400" dirty="0"/>
              <a:t> and </a:t>
            </a:r>
            <a:r>
              <a:rPr lang="en-US" sz="2400" i="1" dirty="0">
                <a:latin typeface="Times" pitchFamily="2" charset="0"/>
              </a:rPr>
              <a:t>c </a:t>
            </a:r>
            <a:r>
              <a:rPr lang="en-US" sz="2400" dirty="0"/>
              <a:t>are constants, the gradient will be </a:t>
            </a:r>
            <a:r>
              <a:rPr lang="en-US" sz="2400" i="1" dirty="0">
                <a:latin typeface="Times" pitchFamily="2" charset="0"/>
              </a:rPr>
              <a:t>m</a:t>
            </a:r>
            <a:r>
              <a:rPr lang="en-US" sz="2400" dirty="0"/>
              <a:t>.</a:t>
            </a:r>
            <a:r>
              <a:rPr lang="en-US" sz="2400" i="1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051962A-FC00-604C-86B4-9CDCEF368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6368" y="1588155"/>
            <a:ext cx="3438785" cy="38299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3EE0296F-AC46-694A-B1B5-8D4207166EF5}"/>
              </a:ext>
            </a:extLst>
          </p:cNvPr>
          <p:cNvCxnSpPr/>
          <p:nvPr/>
        </p:nvCxnSpPr>
        <p:spPr bwMode="auto">
          <a:xfrm>
            <a:off x="9336360" y="4503455"/>
            <a:ext cx="792088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26A70019-E2B4-E042-9300-98AB642C7BDA}"/>
              </a:ext>
            </a:extLst>
          </p:cNvPr>
          <p:cNvCxnSpPr/>
          <p:nvPr/>
        </p:nvCxnSpPr>
        <p:spPr bwMode="auto">
          <a:xfrm flipV="1">
            <a:off x="10128448" y="2996952"/>
            <a:ext cx="0" cy="1493441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08750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5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65114" y="68735"/>
            <a:ext cx="99268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Finding the Gradient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2E4015-BDC5-4CB4-8E61-C80E48053794}"/>
              </a:ext>
            </a:extLst>
          </p:cNvPr>
          <p:cNvSpPr txBox="1"/>
          <p:nvPr/>
        </p:nvSpPr>
        <p:spPr>
          <a:xfrm>
            <a:off x="2284132" y="710202"/>
            <a:ext cx="9429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If you know the equation of the curve it is possible to calculate the gradient at a point without having to draw tangents to the curve at that point, by looking at values around the point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A5A8D7-A162-470A-8BCA-5B93C1D31119}"/>
              </a:ext>
            </a:extLst>
          </p:cNvPr>
          <p:cNvSpPr txBox="1"/>
          <p:nvPr/>
        </p:nvSpPr>
        <p:spPr>
          <a:xfrm>
            <a:off x="2308968" y="2002316"/>
            <a:ext cx="1822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31D63EA3-DB01-4E27-BA3E-3277DC0BC525}"/>
                  </a:ext>
                </a:extLst>
              </p:cNvPr>
              <p:cNvSpPr/>
              <p:nvPr/>
            </p:nvSpPr>
            <p:spPr>
              <a:xfrm>
                <a:off x="2279576" y="2323685"/>
                <a:ext cx="525658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the function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US" sz="2400" dirty="0"/>
                  <a:t>,  find the values of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when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= 0.95 and      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= 1.05.  Use these values to estimate the gradient at point (1,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).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1D63EA3-DB01-4E27-BA3E-3277DC0BC5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2323685"/>
                <a:ext cx="5256584" cy="1569660"/>
              </a:xfrm>
              <a:prstGeom prst="rect">
                <a:avLst/>
              </a:prstGeom>
              <a:blipFill>
                <a:blip r:embed="rId4"/>
                <a:stretch>
                  <a:fillRect l="-1687" t="-3200" r="-1205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A936F9F1-F48D-46F6-A1A4-73A202C87DAF}"/>
                  </a:ext>
                </a:extLst>
              </p:cNvPr>
              <p:cNvSpPr/>
              <p:nvPr/>
            </p:nvSpPr>
            <p:spPr>
              <a:xfrm>
                <a:off x="2322180" y="4461742"/>
                <a:ext cx="86981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At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0.95,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4.1475  and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at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1.05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.8475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36F9F1-F48D-46F6-A1A4-73A202C87D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180" y="4461742"/>
                <a:ext cx="8698156" cy="830997"/>
              </a:xfrm>
              <a:prstGeom prst="rect">
                <a:avLst/>
              </a:prstGeom>
              <a:blipFill>
                <a:blip r:embed="rId5"/>
                <a:stretch>
                  <a:fillRect l="-1020" t="-5970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159DEFB-3B86-4916-AFF6-52CBBB63696C}"/>
              </a:ext>
            </a:extLst>
          </p:cNvPr>
          <p:cNvSpPr txBox="1"/>
          <p:nvPr/>
        </p:nvSpPr>
        <p:spPr>
          <a:xfrm>
            <a:off x="2258776" y="39436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7A0222F0-B8E2-48D5-9744-4F4A36ED5A7E}"/>
                  </a:ext>
                </a:extLst>
              </p:cNvPr>
              <p:cNvSpPr txBox="1"/>
              <p:nvPr/>
            </p:nvSpPr>
            <p:spPr>
              <a:xfrm>
                <a:off x="3503712" y="6055866"/>
                <a:ext cx="1992560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0.1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0222F0-B8E2-48D5-9744-4F4A36ED5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6055866"/>
                <a:ext cx="1992560" cy="616964"/>
              </a:xfrm>
              <a:prstGeom prst="rect">
                <a:avLst/>
              </a:prstGeom>
              <a:blipFill>
                <a:blip r:embed="rId6"/>
                <a:stretch>
                  <a:fillRect l="-637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BB158D4-F282-4E54-8F37-9F651AAC188F}"/>
              </a:ext>
            </a:extLst>
          </p:cNvPr>
          <p:cNvSpPr txBox="1"/>
          <p:nvPr/>
        </p:nvSpPr>
        <p:spPr>
          <a:xfrm>
            <a:off x="4499992" y="614779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21FDD82-F7D8-9344-814E-46E4362A23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0759" y="1910531"/>
            <a:ext cx="4094609" cy="48884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35A3DDD1-7BA6-C048-AD13-E5008E83313C}"/>
                  </a:ext>
                </a:extLst>
              </p:cNvPr>
              <p:cNvSpPr/>
              <p:nvPr/>
            </p:nvSpPr>
            <p:spPr>
              <a:xfrm>
                <a:off x="2322180" y="5371480"/>
                <a:ext cx="3704860" cy="6333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(−3.8475+4.1475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0.95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5A3DDD1-7BA6-C048-AD13-E5008E8331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180" y="5371480"/>
                <a:ext cx="3704860" cy="633379"/>
              </a:xfrm>
              <a:prstGeom prst="rect">
                <a:avLst/>
              </a:prstGeom>
              <a:blipFill>
                <a:blip r:embed="rId8"/>
                <a:stretch>
                  <a:fillRect l="-2389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6163908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Section 3: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883E1443-8D42-4365-9A2E-20C091783E13}"/>
                  </a:ext>
                </a:extLst>
              </p:cNvPr>
              <p:cNvSpPr/>
              <p:nvPr/>
            </p:nvSpPr>
            <p:spPr>
              <a:xfrm>
                <a:off x="2351584" y="1247163"/>
                <a:ext cx="9610972" cy="1238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/>
                  <a:t>Find the gradient of </a:t>
                </a:r>
                <a:r>
                  <a:rPr lang="en-US" sz="2400" i="1" dirty="0">
                    <a:latin typeface="Times" pitchFamily="2" charset="0"/>
                  </a:rPr>
                  <a:t>y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at different points, </a:t>
                </a:r>
                <a:r>
                  <a:rPr lang="en-US" sz="2400" i="1" dirty="0">
                    <a:latin typeface="Times" pitchFamily="2" charset="0"/>
                  </a:rPr>
                  <a:t>x </a:t>
                </a:r>
                <a:r>
                  <a:rPr lang="en-US" sz="2400" dirty="0">
                    <a:latin typeface="+mj-lt"/>
                  </a:rPr>
                  <a:t>= 1, 2 and 3 by using, for example, </a:t>
                </a:r>
                <a:r>
                  <a:rPr lang="en-US" sz="2400" i="1" dirty="0">
                    <a:latin typeface="Times" pitchFamily="2" charset="0"/>
                  </a:rPr>
                  <a:t>x </a:t>
                </a:r>
                <a:r>
                  <a:rPr lang="en-US" sz="2400" dirty="0"/>
                  <a:t>= 0.95 and </a:t>
                </a:r>
                <a:r>
                  <a:rPr lang="en-US" sz="2400" i="1" dirty="0">
                    <a:latin typeface="Times" pitchFamily="2" charset="0"/>
                  </a:rPr>
                  <a:t>x </a:t>
                </a:r>
                <a:r>
                  <a:rPr lang="en-US" sz="2400" dirty="0"/>
                  <a:t>= 1.05, etc.</a:t>
                </a:r>
                <a:endParaRPr lang="en-US" sz="2400" dirty="0">
                  <a:latin typeface="+mj-lt"/>
                </a:endParaRPr>
              </a:p>
              <a:p>
                <a:r>
                  <a:rPr lang="en-US" sz="2400" dirty="0">
                    <a:latin typeface="+mj-lt"/>
                  </a:rPr>
                  <a:t>Make a table of the results and describe the pattern.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83E1443-8D42-4365-9A2E-20C091783E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1247163"/>
                <a:ext cx="9610972" cy="1238801"/>
              </a:xfrm>
              <a:prstGeom prst="rect">
                <a:avLst/>
              </a:prstGeom>
              <a:blipFill rotWithShape="1">
                <a:blip r:embed="rId3"/>
                <a:stretch>
                  <a:fillRect l="-1015" t="-3941" b="-108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753F37D-E3CE-4869-881E-9F6CD58A4368}"/>
              </a:ext>
            </a:extLst>
          </p:cNvPr>
          <p:cNvSpPr/>
          <p:nvPr/>
        </p:nvSpPr>
        <p:spPr>
          <a:xfrm>
            <a:off x="2653247" y="2999241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0F78BBC4-AF7A-4885-9915-5E3DB19B1812}"/>
                  </a:ext>
                </a:extLst>
              </p:cNvPr>
              <p:cNvSpPr/>
              <p:nvPr/>
            </p:nvSpPr>
            <p:spPr>
              <a:xfrm>
                <a:off x="2653247" y="5348394"/>
                <a:ext cx="9759144" cy="83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It appears that the gradient is twice the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value,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that is, the gradient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is 2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x.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F78BBC4-AF7A-4885-9915-5E3DB19B18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247" y="5348394"/>
                <a:ext cx="9759144" cy="839332"/>
              </a:xfrm>
              <a:prstGeom prst="rect">
                <a:avLst/>
              </a:prstGeom>
              <a:blipFill rotWithShape="1">
                <a:blip r:embed="rId4"/>
                <a:stretch>
                  <a:fillRect l="-937" t="-5797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681998C-B95E-BE4B-8A2E-EC9278240A62}"/>
              </a:ext>
            </a:extLst>
          </p:cNvPr>
          <p:cNvSpPr txBox="1"/>
          <p:nvPr/>
        </p:nvSpPr>
        <p:spPr>
          <a:xfrm>
            <a:off x="2627351" y="3391236"/>
            <a:ext cx="62510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At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US" sz="2400" dirty="0">
                <a:solidFill>
                  <a:srgbClr val="FF0000"/>
                </a:solidFill>
              </a:rPr>
              <a:t>= 1, the gradient is estimated as 2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At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US" sz="2400" dirty="0">
                <a:solidFill>
                  <a:srgbClr val="FF0000"/>
                </a:solidFill>
              </a:rPr>
              <a:t>= 2, the gradient is estimated as 4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At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US" sz="2400" dirty="0">
                <a:solidFill>
                  <a:srgbClr val="FF0000"/>
                </a:solidFill>
              </a:rPr>
              <a:t>= 3, the gradient is estimated as 6</a:t>
            </a:r>
          </a:p>
          <a:p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2549248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71909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Using the results from Section 3 it is possible to draw the</a:t>
            </a:r>
            <a:br>
              <a:rPr lang="en-US" sz="2400" dirty="0"/>
            </a:br>
            <a:r>
              <a:rPr lang="en-US" sz="2400" dirty="0"/>
              <a:t>following conclusions: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Gradient of Quadratics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54A0811F-7664-49F3-BC2B-FE028B7006D7}"/>
                  </a:ext>
                </a:extLst>
              </p:cNvPr>
              <p:cNvSpPr/>
              <p:nvPr/>
            </p:nvSpPr>
            <p:spPr>
              <a:xfrm>
                <a:off x="2345810" y="1832076"/>
                <a:ext cx="972108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•	the gradient of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is given by 2, so the gradient of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US" sz="2400" dirty="0"/>
                  <a:t>=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is 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4A0811F-7664-49F3-BC2B-FE028B7006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810" y="1832076"/>
                <a:ext cx="9721081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0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91E7DC78-393B-412A-B1EB-81E82B4B25FB}"/>
                  </a:ext>
                </a:extLst>
              </p:cNvPr>
              <p:cNvSpPr txBox="1"/>
              <p:nvPr/>
            </p:nvSpPr>
            <p:spPr>
              <a:xfrm>
                <a:off x="4328049" y="4349167"/>
                <a:ext cx="55181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general equation of a quadratic is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400" dirty="0"/>
                  <a:t>=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GB" sz="2400" dirty="0"/>
              </a:p>
              <a:p>
                <a:pPr algn="ctr"/>
                <a:r>
                  <a:rPr lang="en-GB" sz="2400" dirty="0"/>
                  <a:t>Hence the gradient of a quadratic will be in the form </a:t>
                </a:r>
                <a:r>
                  <a:rPr lang="en-US" sz="2400" dirty="0"/>
                  <a:t> 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1E7DC78-393B-412A-B1EB-81E82B4B2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049" y="4349167"/>
                <a:ext cx="5518140" cy="1569660"/>
              </a:xfrm>
              <a:prstGeom prst="rect">
                <a:avLst/>
              </a:prstGeom>
              <a:blipFill rotWithShape="1">
                <a:blip r:embed="rId5"/>
                <a:stretch>
                  <a:fillRect t="-2713" r="-1326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45810" y="2437437"/>
                <a:ext cx="81369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+mn-lt"/>
                  </a:rPr>
                  <a:t> the gradient of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i="1" dirty="0">
                    <a:latin typeface="+mn-lt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+mn-lt"/>
                  </a:rPr>
                  <a:t>=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latin typeface="+mn-lt"/>
                  </a:rPr>
                  <a:t>, a straight line, is just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810" y="2437437"/>
                <a:ext cx="813690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4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345810" y="3013501"/>
            <a:ext cx="9510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</a:t>
            </a:r>
            <a:r>
              <a:rPr lang="en-US" dirty="0"/>
              <a:t>	</a:t>
            </a:r>
            <a:r>
              <a:rPr lang="en-US" sz="2400" dirty="0"/>
              <a:t>adding a constant,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/>
              <a:t>, merely moves the curve or line up or down     </a:t>
            </a:r>
          </a:p>
          <a:p>
            <a:r>
              <a:rPr lang="en-US" sz="2400" dirty="0"/>
              <a:t>     and does not alter the gradient.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44808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Gradient of Quadratics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763D6D9-BCD4-4848-A132-BA5069645F6F}"/>
              </a:ext>
            </a:extLst>
          </p:cNvPr>
          <p:cNvSpPr txBox="1"/>
          <p:nvPr/>
        </p:nvSpPr>
        <p:spPr>
          <a:xfrm>
            <a:off x="2392759" y="96032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AB8931BE-4F37-4C2A-8D82-86C74E5E7875}"/>
                  </a:ext>
                </a:extLst>
              </p:cNvPr>
              <p:cNvSpPr txBox="1"/>
              <p:nvPr/>
            </p:nvSpPr>
            <p:spPr>
              <a:xfrm>
                <a:off x="2392759" y="1337779"/>
                <a:ext cx="900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formula for the gradient of the curve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400" dirty="0"/>
                  <a:t>=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+ 7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+ 10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B8931BE-4F37-4C2A-8D82-86C74E5E7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759" y="1337779"/>
                <a:ext cx="900100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8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77D00B6-515A-4AED-A0D1-BD9B9AC92AEC}"/>
              </a:ext>
            </a:extLst>
          </p:cNvPr>
          <p:cNvSpPr/>
          <p:nvPr/>
        </p:nvSpPr>
        <p:spPr>
          <a:xfrm>
            <a:off x="2392759" y="190040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6F5A35-FDD9-4DB1-A868-15D337A4F4D0}"/>
              </a:ext>
            </a:extLst>
          </p:cNvPr>
          <p:cNvSpPr txBox="1"/>
          <p:nvPr/>
        </p:nvSpPr>
        <p:spPr>
          <a:xfrm>
            <a:off x="2392759" y="233033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Gradient = 10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+ 7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C59883A0-213B-411C-B25D-952B5314194C}"/>
                  </a:ext>
                </a:extLst>
              </p:cNvPr>
              <p:cNvSpPr/>
              <p:nvPr/>
            </p:nvSpPr>
            <p:spPr>
              <a:xfrm>
                <a:off x="2392759" y="4962672"/>
                <a:ext cx="7074839" cy="6687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If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400" dirty="0"/>
                  <a:t>=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b="0" dirty="0"/>
                  <a:t> </a:t>
                </a:r>
                <a:r>
                  <a:rPr lang="en-GB" sz="2400" dirty="0"/>
                  <a:t>, what is the gradient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</a:t>
                </a:r>
                <a:r>
                  <a:rPr lang="en-GB" sz="2400" dirty="0">
                    <a:cs typeface="Times New Roman" panose="02020603050405020304" pitchFamily="18" charset="0"/>
                  </a:rPr>
                  <a:t>15 ?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59883A0-213B-411C-B25D-952B53141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759" y="4962672"/>
                <a:ext cx="7074839" cy="668709"/>
              </a:xfrm>
              <a:prstGeom prst="rect">
                <a:avLst/>
              </a:prstGeom>
              <a:blipFill>
                <a:blip r:embed="rId5"/>
                <a:stretch>
                  <a:fillRect l="-1254"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0C74BA7-8AD6-4E5E-AC36-F135CEE810EC}"/>
              </a:ext>
            </a:extLst>
          </p:cNvPr>
          <p:cNvSpPr/>
          <p:nvPr/>
        </p:nvSpPr>
        <p:spPr>
          <a:xfrm>
            <a:off x="2392759" y="4604063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D297D73-095B-44E3-9CE4-7F3A27967E91}"/>
              </a:ext>
            </a:extLst>
          </p:cNvPr>
          <p:cNvSpPr/>
          <p:nvPr/>
        </p:nvSpPr>
        <p:spPr>
          <a:xfrm>
            <a:off x="2392759" y="56088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BDA23577-43B3-43A7-BD84-81B440F02A62}"/>
                  </a:ext>
                </a:extLst>
              </p:cNvPr>
              <p:cNvSpPr txBox="1"/>
              <p:nvPr/>
            </p:nvSpPr>
            <p:spPr>
              <a:xfrm>
                <a:off x="2392759" y="6008910"/>
                <a:ext cx="2647880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DA23577-43B3-43A7-BD84-81B440F02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759" y="6008910"/>
                <a:ext cx="2647880" cy="616964"/>
              </a:xfrm>
              <a:prstGeom prst="rect">
                <a:avLst/>
              </a:prstGeom>
              <a:blipFill rotWithShape="1">
                <a:blip r:embed="rId6"/>
                <a:stretch>
                  <a:fillRect l="-368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B7DD6CA-14D9-48C7-8BF0-0178AFB45FBF}"/>
              </a:ext>
            </a:extLst>
          </p:cNvPr>
          <p:cNvSpPr txBox="1"/>
          <p:nvPr/>
        </p:nvSpPr>
        <p:spPr>
          <a:xfrm>
            <a:off x="4757022" y="6027236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when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GB" sz="2400" dirty="0">
                <a:solidFill>
                  <a:srgbClr val="FF0000"/>
                </a:solidFill>
              </a:rPr>
              <a:t>=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546845BC-8DE9-45B8-9600-5CA92F62F920}"/>
                  </a:ext>
                </a:extLst>
              </p:cNvPr>
              <p:cNvSpPr/>
              <p:nvPr/>
            </p:nvSpPr>
            <p:spPr>
              <a:xfrm>
                <a:off x="7400395" y="5924634"/>
                <a:ext cx="226857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46845BC-8DE9-45B8-9600-5CA92F62F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395" y="5924634"/>
                <a:ext cx="2268570" cy="616964"/>
              </a:xfrm>
              <a:prstGeom prst="rect">
                <a:avLst/>
              </a:prstGeom>
              <a:blipFill>
                <a:blip r:embed="rId7"/>
                <a:stretch>
                  <a:fillRect l="-430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957DA86-2F1A-49CC-A647-36B902898FC7}"/>
              </a:ext>
            </a:extLst>
          </p:cNvPr>
          <p:cNvSpPr txBox="1"/>
          <p:nvPr/>
        </p:nvSpPr>
        <p:spPr>
          <a:xfrm>
            <a:off x="9799241" y="597467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2.3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6AE6AE8-B054-45E9-8B67-6F2FA7FE1F56}"/>
              </a:ext>
            </a:extLst>
          </p:cNvPr>
          <p:cNvSpPr/>
          <p:nvPr/>
        </p:nvSpPr>
        <p:spPr>
          <a:xfrm>
            <a:off x="2495600" y="5631381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D9BD499-E9FB-4D3F-9191-90859FCD68DB}"/>
              </a:ext>
            </a:extLst>
          </p:cNvPr>
          <p:cNvSpPr/>
          <p:nvPr/>
        </p:nvSpPr>
        <p:spPr>
          <a:xfrm>
            <a:off x="2392759" y="3221938"/>
            <a:ext cx="9183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formula for the gradient of the curve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sz="2400" dirty="0"/>
              <a:t>= 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+ 4)( 3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+ 2)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0E2AD1B5-3D2B-4E95-8524-AF58F91F2C57}"/>
              </a:ext>
            </a:extLst>
          </p:cNvPr>
          <p:cNvSpPr/>
          <p:nvPr/>
        </p:nvSpPr>
        <p:spPr>
          <a:xfrm>
            <a:off x="2392759" y="2821828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33F0EB5-B301-46B8-A556-C0ADF2AD25FD}"/>
              </a:ext>
            </a:extLst>
          </p:cNvPr>
          <p:cNvSpPr/>
          <p:nvPr/>
        </p:nvSpPr>
        <p:spPr>
          <a:xfrm>
            <a:off x="2392759" y="370220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DDAD21CE-1B5C-438D-B096-1BA1828E762A}"/>
                  </a:ext>
                </a:extLst>
              </p:cNvPr>
              <p:cNvSpPr txBox="1"/>
              <p:nvPr/>
            </p:nvSpPr>
            <p:spPr>
              <a:xfrm>
                <a:off x="2392759" y="4127864"/>
                <a:ext cx="87609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Expand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+ 4)( 3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+ 2) =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+16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+ 8    Gradient = 12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+</a:t>
                </a:r>
                <a:r>
                  <a:rPr lang="en-GB" sz="2400" dirty="0">
                    <a:solidFill>
                      <a:srgbClr val="FF0000"/>
                    </a:solidFill>
                  </a:rPr>
                  <a:t>16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DAD21CE-1B5C-438D-B096-1BA1828E7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759" y="4127864"/>
                <a:ext cx="876097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1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28C6250E-C422-FC42-8FA8-7857A188F648}"/>
                  </a:ext>
                </a:extLst>
              </p:cNvPr>
              <p:cNvSpPr txBox="1"/>
              <p:nvPr/>
            </p:nvSpPr>
            <p:spPr>
              <a:xfrm>
                <a:off x="6773246" y="6070465"/>
                <a:ext cx="5468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8C6250E-C422-FC42-8FA8-7857A188F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246" y="6070465"/>
                <a:ext cx="546890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3040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F44F00D-F3D6-4CB4-A259-60DEB3D3830C}"/>
              </a:ext>
            </a:extLst>
          </p:cNvPr>
          <p:cNvSpPr txBox="1"/>
          <p:nvPr/>
        </p:nvSpPr>
        <p:spPr>
          <a:xfrm>
            <a:off x="2314558" y="879814"/>
            <a:ext cx="1886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Exercise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8021A76-D089-4B8C-AC5D-8EC2246DE536}"/>
              </a:ext>
            </a:extLst>
          </p:cNvPr>
          <p:cNvSpPr/>
          <p:nvPr/>
        </p:nvSpPr>
        <p:spPr>
          <a:xfrm>
            <a:off x="2314558" y="1245433"/>
            <a:ext cx="7439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+mj-lt"/>
              </a:rPr>
              <a:t>Find formulae that give the gradients of these curves.</a:t>
            </a:r>
            <a:endParaRPr lang="en-GB" sz="24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3E73DF1-1F93-4274-9FF5-7F8C685B9457}"/>
              </a:ext>
            </a:extLst>
          </p:cNvPr>
          <p:cNvSpPr/>
          <p:nvPr/>
        </p:nvSpPr>
        <p:spPr>
          <a:xfrm>
            <a:off x="2314558" y="2756231"/>
            <a:ext cx="2837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gradient of</a:t>
            </a:r>
            <a:endParaRPr lang="en-GB" sz="240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CB57D6A-AA99-4206-B67F-BA2DE1C69546}"/>
              </a:ext>
            </a:extLst>
          </p:cNvPr>
          <p:cNvSpPr/>
          <p:nvPr/>
        </p:nvSpPr>
        <p:spPr>
          <a:xfrm>
            <a:off x="2314558" y="2359149"/>
            <a:ext cx="1452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376F0FD6-AB3C-4CCA-8735-5D0A4859D4AB}"/>
                  </a:ext>
                </a:extLst>
              </p:cNvPr>
              <p:cNvSpPr/>
              <p:nvPr/>
            </p:nvSpPr>
            <p:spPr>
              <a:xfrm>
                <a:off x="2314558" y="4272090"/>
                <a:ext cx="9034908" cy="1231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The gradient of the graph of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i="1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= 2 + 21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i="1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− 5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+mj-lt"/>
                  </a:rPr>
                  <a:t> </a:t>
                </a:r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gives the speed of a stone where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i="1" dirty="0">
                    <a:solidFill>
                      <a:srgbClr val="231F20"/>
                    </a:solidFill>
                    <a:latin typeface="+mj-lt"/>
                  </a:rPr>
                  <a:t> </a:t>
                </a:r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is the height in metres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i="1" dirty="0">
                    <a:solidFill>
                      <a:srgbClr val="231F20"/>
                    </a:solidFill>
                    <a:latin typeface="+mj-lt"/>
                  </a:rPr>
                  <a:t> </a:t>
                </a:r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the time in seconds. Find the speed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i="1" dirty="0">
                    <a:solidFill>
                      <a:srgbClr val="231F20"/>
                    </a:solidFill>
                    <a:latin typeface="+mj-lt"/>
                  </a:rPr>
                  <a:t> = </a:t>
                </a:r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0.5. 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76F0FD6-AB3C-4CCA-8735-5D0A4859D4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558" y="4272090"/>
                <a:ext cx="9034908" cy="1231940"/>
              </a:xfrm>
              <a:prstGeom prst="rect">
                <a:avLst/>
              </a:prstGeom>
              <a:blipFill rotWithShape="1">
                <a:blip r:embed="rId4"/>
                <a:stretch>
                  <a:fillRect l="-1080" t="-3960" r="-1822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89475FB-00B5-4ED6-975A-B79871676988}"/>
              </a:ext>
            </a:extLst>
          </p:cNvPr>
          <p:cNvSpPr/>
          <p:nvPr/>
        </p:nvSpPr>
        <p:spPr>
          <a:xfrm>
            <a:off x="2314558" y="3889174"/>
            <a:ext cx="1452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Exercise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616CC8B-46CC-49CD-9DF7-B96E4B51D896}"/>
              </a:ext>
            </a:extLst>
          </p:cNvPr>
          <p:cNvSpPr/>
          <p:nvPr/>
        </p:nvSpPr>
        <p:spPr>
          <a:xfrm>
            <a:off x="2380030" y="5850162"/>
            <a:ext cx="12105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6EB0730-F817-4384-B972-0C7FD565170F}"/>
              </a:ext>
            </a:extLst>
          </p:cNvPr>
          <p:cNvSpPr txBox="1"/>
          <p:nvPr/>
        </p:nvSpPr>
        <p:spPr>
          <a:xfrm>
            <a:off x="2314558" y="5547694"/>
            <a:ext cx="4708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Speed = 21 – 10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 </a:t>
            </a:r>
            <a:r>
              <a:rPr lang="en-GB" sz="2400" dirty="0">
                <a:solidFill>
                  <a:srgbClr val="FF0000"/>
                </a:solidFill>
              </a:rPr>
              <a:t>when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dirty="0">
                <a:solidFill>
                  <a:srgbClr val="FF0000"/>
                </a:solidFill>
              </a:rPr>
              <a:t> = 0.5</a:t>
            </a:r>
          </a:p>
          <a:p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67EFFA9-E714-4E5F-BDE9-7AAAA24559F5}"/>
              </a:ext>
            </a:extLst>
          </p:cNvPr>
          <p:cNvSpPr txBox="1"/>
          <p:nvPr/>
        </p:nvSpPr>
        <p:spPr>
          <a:xfrm>
            <a:off x="5190604" y="5846648"/>
            <a:ext cx="2993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23E88C1-EA35-4212-8EAB-F739420DDA4B}"/>
              </a:ext>
            </a:extLst>
          </p:cNvPr>
          <p:cNvSpPr/>
          <p:nvPr/>
        </p:nvSpPr>
        <p:spPr>
          <a:xfrm>
            <a:off x="2314558" y="6077480"/>
            <a:ext cx="7215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Speed = 21 – 5 = 16 metres per second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1768D85C-C9A2-46B1-A4C1-6B9E9AF8C726}"/>
                  </a:ext>
                </a:extLst>
              </p:cNvPr>
              <p:cNvSpPr txBox="1"/>
              <p:nvPr/>
            </p:nvSpPr>
            <p:spPr>
              <a:xfrm>
                <a:off x="2314558" y="1794383"/>
                <a:ext cx="28105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+ 12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768D85C-C9A2-46B1-A4C1-6B9E9AF8C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558" y="1794383"/>
                <a:ext cx="281057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47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87FF6F7B-1322-43EA-83DE-D530840CF503}"/>
                  </a:ext>
                </a:extLst>
              </p:cNvPr>
              <p:cNvSpPr/>
              <p:nvPr/>
            </p:nvSpPr>
            <p:spPr>
              <a:xfrm>
                <a:off x="7568583" y="1641607"/>
                <a:ext cx="1808957" cy="668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7FF6F7B-1322-43EA-83DE-D530840CF5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583" y="1641607"/>
                <a:ext cx="1808957" cy="668709"/>
              </a:xfrm>
              <a:prstGeom prst="rect">
                <a:avLst/>
              </a:prstGeom>
              <a:blipFill rotWithShape="1">
                <a:blip r:embed="rId6"/>
                <a:stretch>
                  <a:fillRect l="-5405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7D7335B3-AAC4-4654-A764-51B0F91E13B4}"/>
                  </a:ext>
                </a:extLst>
              </p:cNvPr>
              <p:cNvSpPr txBox="1"/>
              <p:nvPr/>
            </p:nvSpPr>
            <p:spPr>
              <a:xfrm>
                <a:off x="4799856" y="1794383"/>
                <a:ext cx="28083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12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8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7D7335B3-AAC4-4654-A764-51B0F91E1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1794383"/>
                <a:ext cx="2808312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254" t="-10526" r="-43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EC77D48F-1CFA-429C-8A85-E853EB1F405D}"/>
                  </a:ext>
                </a:extLst>
              </p:cNvPr>
              <p:cNvSpPr/>
              <p:nvPr/>
            </p:nvSpPr>
            <p:spPr>
              <a:xfrm>
                <a:off x="9322649" y="1707098"/>
                <a:ext cx="2710614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10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C77D48F-1CFA-429C-8A85-E853EB1F40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649" y="1707098"/>
                <a:ext cx="2710614" cy="616964"/>
              </a:xfrm>
              <a:prstGeom prst="rect">
                <a:avLst/>
              </a:prstGeom>
              <a:blipFill rotWithShape="1">
                <a:blip r:embed="rId8"/>
                <a:stretch>
                  <a:fillRect l="-337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6175F884-C98D-4550-A6B9-A5CDCFC2F3F3}"/>
                  </a:ext>
                </a:extLst>
              </p:cNvPr>
              <p:cNvSpPr txBox="1"/>
              <p:nvPr/>
            </p:nvSpPr>
            <p:spPr>
              <a:xfrm>
                <a:off x="2314558" y="3160000"/>
                <a:ext cx="49545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+ 10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2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175F884-C98D-4550-A6B9-A5CDCFC2F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558" y="3160000"/>
                <a:ext cx="495452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97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CEE2AB50-18D7-4FDB-A63F-9BDF885A55E8}"/>
                  </a:ext>
                </a:extLst>
              </p:cNvPr>
              <p:cNvSpPr txBox="1"/>
              <p:nvPr/>
            </p:nvSpPr>
            <p:spPr>
              <a:xfrm>
                <a:off x="6855218" y="3163129"/>
                <a:ext cx="31000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+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5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EE2AB50-18D7-4FDB-A63F-9BDF885A5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218" y="3163129"/>
                <a:ext cx="310002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15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64A8DA5-2216-4D8C-809A-4F17FD3A6255}"/>
              </a:ext>
            </a:extLst>
          </p:cNvPr>
          <p:cNvSpPr txBox="1"/>
          <p:nvPr/>
        </p:nvSpPr>
        <p:spPr>
          <a:xfrm>
            <a:off x="6855218" y="3568854"/>
            <a:ext cx="1950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When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0BD88ABD-4B64-4070-8B07-E7EA791BF0A8}"/>
                  </a:ext>
                </a:extLst>
              </p:cNvPr>
              <p:cNvSpPr txBox="1"/>
              <p:nvPr/>
            </p:nvSpPr>
            <p:spPr>
              <a:xfrm>
                <a:off x="8558150" y="3551914"/>
                <a:ext cx="23925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BD88ABD-4B64-4070-8B07-E7EA791BF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150" y="3551914"/>
                <a:ext cx="2392530" cy="461665"/>
              </a:xfrm>
              <a:prstGeom prst="rect">
                <a:avLst/>
              </a:prstGeom>
              <a:blipFill>
                <a:blip r:embed="rId11"/>
                <a:stretch>
                  <a:fillRect l="-3704" t="-8108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214945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12110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Differentiation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91C3061-543A-41D8-AAEF-3307DC642652}"/>
              </a:ext>
            </a:extLst>
          </p:cNvPr>
          <p:cNvSpPr/>
          <p:nvPr/>
        </p:nvSpPr>
        <p:spPr>
          <a:xfrm>
            <a:off x="2423592" y="980728"/>
            <a:ext cx="9262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+mj-lt"/>
              </a:rPr>
              <a:t>The process of finding ‘gradient functions’ is called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differentiation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. Another name for the gradient function is the derivative or derived function. </a:t>
            </a:r>
            <a:endParaRPr lang="en-GB" sz="24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49F3ACB-FAB2-4057-9821-C5DBE908847F}"/>
              </a:ext>
            </a:extLst>
          </p:cNvPr>
          <p:cNvSpPr/>
          <p:nvPr/>
        </p:nvSpPr>
        <p:spPr>
          <a:xfrm>
            <a:off x="2423592" y="3349669"/>
            <a:ext cx="9262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+mj-lt"/>
              </a:rPr>
              <a:t>The inventor of this technique is generally thought to have been the English physicist and mathematician </a:t>
            </a:r>
            <a:r>
              <a:rPr lang="en-US" sz="2400" i="1" dirty="0">
                <a:solidFill>
                  <a:srgbClr val="231F20"/>
                </a:solidFill>
                <a:latin typeface="+mj-lt"/>
              </a:rPr>
              <a:t>Sir Isaac Newton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(1643-1747), who developed it in order to explain the movement of stars and planets. However, the German mathematician </a:t>
            </a:r>
            <a:r>
              <a:rPr lang="en-US" sz="2400" i="1" dirty="0">
                <a:solidFill>
                  <a:srgbClr val="231F20"/>
                </a:solidFill>
                <a:latin typeface="+mj-lt"/>
              </a:rPr>
              <a:t>Gottfried Wilhelm Leibniz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(1646-1716) ran him close, and it was Leibniz who was the first actually to publish the idea, in the year 1684. Much vigorous and acrimonious discussion ensued as </a:t>
            </a:r>
            <a:r>
              <a:rPr lang="en-US" sz="2400" dirty="0">
                <a:latin typeface="+mj-lt"/>
              </a:rPr>
              <a:t>to who discovered the technique first. Today both are saluted for their genius.</a:t>
            </a:r>
            <a:endParaRPr lang="en-GB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534A2D09-FCC5-460E-B2D9-2D45FEF974A2}"/>
                  </a:ext>
                </a:extLst>
              </p:cNvPr>
              <p:cNvSpPr/>
              <p:nvPr/>
            </p:nvSpPr>
            <p:spPr>
              <a:xfrm>
                <a:off x="3738247" y="2130169"/>
                <a:ext cx="64617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+ 9 </a:t>
                </a:r>
                <a:r>
                  <a:rPr lang="en-US" sz="2400" dirty="0"/>
                  <a:t>is </a:t>
                </a:r>
                <a:r>
                  <a:rPr lang="en-US" sz="2400" b="1" dirty="0"/>
                  <a:t>differentiated </a:t>
                </a:r>
                <a:r>
                  <a:rPr lang="en-US" sz="2400" dirty="0"/>
                  <a:t>to give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− 8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34A2D09-FCC5-460E-B2D9-2D45FEF97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247" y="2130169"/>
                <a:ext cx="6461705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9E2984AB-3335-418E-9ECD-FFA8C069E0D9}"/>
                  </a:ext>
                </a:extLst>
              </p:cNvPr>
              <p:cNvSpPr/>
              <p:nvPr/>
            </p:nvSpPr>
            <p:spPr>
              <a:xfrm>
                <a:off x="3537879" y="2746762"/>
                <a:ext cx="70804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− 8 </a:t>
                </a:r>
                <a:r>
                  <a:rPr lang="en-US" sz="2400" dirty="0"/>
                  <a:t>is known as the derivative of </a:t>
                </a:r>
                <a:r>
                  <a:rPr lang="en-GB" sz="2400" dirty="0"/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+ 9</a:t>
                </a:r>
                <a:r>
                  <a:rPr lang="en-US" sz="2400" dirty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E2984AB-3335-418E-9ECD-FFA8C069E0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879" y="2746762"/>
                <a:ext cx="708046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91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6410784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Differentiation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34A2D09-FCC5-460E-B2D9-2D45FEF974A2}"/>
              </a:ext>
            </a:extLst>
          </p:cNvPr>
          <p:cNvSpPr/>
          <p:nvPr/>
        </p:nvSpPr>
        <p:spPr>
          <a:xfrm>
            <a:off x="3719736" y="199907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62D0609-725E-4C06-95B6-BD104C5EDEBB}"/>
              </a:ext>
            </a:extLst>
          </p:cNvPr>
          <p:cNvSpPr/>
          <p:nvPr/>
        </p:nvSpPr>
        <p:spPr>
          <a:xfrm>
            <a:off x="2567608" y="867961"/>
            <a:ext cx="8952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31F20"/>
                </a:solidFill>
                <a:latin typeface="+mj-lt"/>
              </a:rPr>
              <a:t>The notation used by Leibniz is still used today. The gradient of a straight line is</a:t>
            </a:r>
            <a:endParaRPr lang="en-GB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51C30FE3-0887-44C0-B9F0-620F3BA9B959}"/>
                  </a:ext>
                </a:extLst>
              </p:cNvPr>
              <p:cNvSpPr/>
              <p:nvPr/>
            </p:nvSpPr>
            <p:spPr>
              <a:xfrm>
                <a:off x="2567608" y="2387112"/>
                <a:ext cx="8064896" cy="932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231F20"/>
                    </a:solidFill>
                    <a:latin typeface="+mj-lt"/>
                  </a:rPr>
                  <a:t>which he shortened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 (read as '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dy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+mn-lt"/>
                    <a:cs typeface="Times New Roman" panose="02020603050405020304" pitchFamily="18" charset="0"/>
                  </a:rPr>
                  <a:t>by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dx</a:t>
                </a:r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').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1C30FE3-0887-44C0-B9F0-620F3BA9B9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387112"/>
                <a:ext cx="8064896" cy="932050"/>
              </a:xfrm>
              <a:prstGeom prst="rect">
                <a:avLst/>
              </a:prstGeom>
              <a:blipFill rotWithShape="1">
                <a:blip r:embed="rId4"/>
                <a:stretch>
                  <a:fillRect l="-11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46D9DBD0-72F3-4E17-AD5E-F13377270CA6}"/>
                  </a:ext>
                </a:extLst>
              </p:cNvPr>
              <p:cNvSpPr txBox="1"/>
              <p:nvPr/>
            </p:nvSpPr>
            <p:spPr>
              <a:xfrm>
                <a:off x="2536335" y="3226702"/>
                <a:ext cx="888670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Hence   </a:t>
                </a:r>
                <a:r>
                  <a:rPr lang="en-US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+ 12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− 8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D9DBD0-72F3-4E17-AD5E-F13377270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335" y="3226702"/>
                <a:ext cx="8886700" cy="624273"/>
              </a:xfrm>
              <a:prstGeom prst="rect">
                <a:avLst/>
              </a:prstGeom>
              <a:blipFill rotWithShape="1">
                <a:blip r:embed="rId5"/>
                <a:stretch>
                  <a:fillRect l="-1029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4E41611-A209-425B-BCC3-62DEBB785E93}"/>
              </a:ext>
            </a:extLst>
          </p:cNvPr>
          <p:cNvSpPr txBox="1"/>
          <p:nvPr/>
        </p:nvSpPr>
        <p:spPr>
          <a:xfrm>
            <a:off x="2346997" y="4020693"/>
            <a:ext cx="51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248B9D38-7905-49E7-85D5-1E4A9E5D686B}"/>
                  </a:ext>
                </a:extLst>
              </p:cNvPr>
              <p:cNvSpPr txBox="1"/>
              <p:nvPr/>
            </p:nvSpPr>
            <p:spPr>
              <a:xfrm>
                <a:off x="2860256" y="4511083"/>
                <a:ext cx="4698491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(6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+ 12) 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12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8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48B9D38-7905-49E7-85D5-1E4A9E5D6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256" y="4511083"/>
                <a:ext cx="4698491" cy="624273"/>
              </a:xfrm>
              <a:prstGeom prst="rect">
                <a:avLst/>
              </a:prstGeom>
              <a:blipFill rotWithShape="1"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CBD8230-3193-4D0F-9009-D0FF3625AFBE}"/>
              </a:ext>
            </a:extLst>
          </p:cNvPr>
          <p:cNvSpPr/>
          <p:nvPr/>
        </p:nvSpPr>
        <p:spPr>
          <a:xfrm>
            <a:off x="2325078" y="5358306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4DB95947-F66B-4542-8F78-7DB161B5DC94}"/>
                  </a:ext>
                </a:extLst>
              </p:cNvPr>
              <p:cNvSpPr txBox="1"/>
              <p:nvPr/>
            </p:nvSpPr>
            <p:spPr>
              <a:xfrm>
                <a:off x="2961778" y="6058962"/>
                <a:ext cx="38494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)</a:t>
                </a:r>
                <a:r>
                  <a:rPr lang="en-GB" sz="2400" i="1" dirty="0"/>
                  <a:t> =</a:t>
                </a:r>
                <a:r>
                  <a:rPr lang="en-GB" sz="2400" dirty="0"/>
                  <a:t>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+ 12 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DB95947-F66B-4542-8F78-7DB161B5D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778" y="6058962"/>
                <a:ext cx="384948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5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BC3148FC-EE5E-4652-87AA-63E09C766776}"/>
                  </a:ext>
                </a:extLst>
              </p:cNvPr>
              <p:cNvSpPr txBox="1"/>
              <p:nvPr/>
            </p:nvSpPr>
            <p:spPr>
              <a:xfrm>
                <a:off x="6913993" y="6001748"/>
                <a:ext cx="28803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2400" i="1" dirty="0"/>
                  <a:t>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12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8      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C3148FC-EE5E-4652-87AA-63E09C766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993" y="6001748"/>
                <a:ext cx="288032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691" t="-10667" r="-846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0350D8D4-F0E0-4759-A88C-969D0A8375E6}"/>
                  </a:ext>
                </a:extLst>
              </p:cNvPr>
              <p:cNvSpPr/>
              <p:nvPr/>
            </p:nvSpPr>
            <p:spPr>
              <a:xfrm>
                <a:off x="7668660" y="4458450"/>
                <a:ext cx="3326167" cy="9936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is the derivative with</a:t>
                </a:r>
              </a:p>
              <a:p>
                <a:pPr algn="ctr"/>
                <a:r>
                  <a:rPr lang="en-GB" sz="2400" dirty="0"/>
                  <a:t> respect to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350D8D4-F0E0-4759-A88C-969D0A8375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660" y="4458450"/>
                <a:ext cx="3326167" cy="993605"/>
              </a:xfrm>
              <a:prstGeom prst="rect">
                <a:avLst/>
              </a:prstGeom>
              <a:blipFill>
                <a:blip r:embed="rId11"/>
                <a:stretch>
                  <a:fillRect r="-2198" b="-13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17D64AB-87DF-4468-8248-F4B484BDE937}"/>
              </a:ext>
            </a:extLst>
          </p:cNvPr>
          <p:cNvSpPr txBox="1"/>
          <p:nvPr/>
        </p:nvSpPr>
        <p:spPr>
          <a:xfrm>
            <a:off x="9192344" y="6030325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(derived function)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809525" y="1470725"/>
            <a:ext cx="2793654" cy="759182"/>
            <a:chOff x="5809525" y="1470725"/>
            <a:chExt cx="2793654" cy="7591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5809525" y="1470725"/>
                  <a:ext cx="2793654" cy="7591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dirty="0"/>
                    <a:t>change in </a:t>
                  </a:r>
                  <a14:m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endParaRPr lang="en-GB" dirty="0"/>
                </a:p>
                <a:p>
                  <a:pPr algn="ctr"/>
                  <a:r>
                    <a:rPr lang="en-GB" dirty="0"/>
                    <a:t>change in </a:t>
                  </a:r>
                  <a14:m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9525" y="1470725"/>
                  <a:ext cx="2793654" cy="75918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t="-3200" b="-136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/>
            <p:cNvCxnSpPr/>
            <p:nvPr/>
          </p:nvCxnSpPr>
          <p:spPr bwMode="auto">
            <a:xfrm>
              <a:off x="6445649" y="1885468"/>
              <a:ext cx="1440160" cy="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74039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Differentiation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34A2D09-FCC5-460E-B2D9-2D45FEF974A2}"/>
              </a:ext>
            </a:extLst>
          </p:cNvPr>
          <p:cNvSpPr/>
          <p:nvPr/>
        </p:nvSpPr>
        <p:spPr>
          <a:xfrm>
            <a:off x="3719736" y="199907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63E6A8E-0E2A-464D-988A-1A3D834C253D}"/>
              </a:ext>
            </a:extLst>
          </p:cNvPr>
          <p:cNvSpPr txBox="1"/>
          <p:nvPr/>
        </p:nvSpPr>
        <p:spPr>
          <a:xfrm>
            <a:off x="2639615" y="883349"/>
            <a:ext cx="181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DF6F536D-A716-473F-B031-2CD19E4293B1}"/>
                  </a:ext>
                </a:extLst>
              </p:cNvPr>
              <p:cNvSpPr txBox="1"/>
              <p:nvPr/>
            </p:nvSpPr>
            <p:spPr>
              <a:xfrm>
                <a:off x="2583462" y="4434720"/>
                <a:ext cx="1439120" cy="615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</a:t>
                </a:r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F6F536D-A716-473F-B031-2CD19E429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462" y="4434720"/>
                <a:ext cx="1439120" cy="615874"/>
              </a:xfrm>
              <a:prstGeom prst="rect">
                <a:avLst/>
              </a:prstGeom>
              <a:blipFill rotWithShape="1">
                <a:blip r:embed="rId4"/>
                <a:stretch>
                  <a:fillRect l="-6780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049C06A7-7D30-4A59-9CFF-73D3FB826331}"/>
                  </a:ext>
                </a:extLst>
              </p:cNvPr>
              <p:cNvSpPr txBox="1"/>
              <p:nvPr/>
            </p:nvSpPr>
            <p:spPr>
              <a:xfrm>
                <a:off x="4109733" y="4434720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49C06A7-7D30-4A59-9CFF-73D3FB826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733" y="4434720"/>
                <a:ext cx="136815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666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5C143E4-EC9C-4C8F-9D00-27410A21E98C}"/>
                  </a:ext>
                </a:extLst>
              </p:cNvPr>
              <p:cNvSpPr txBox="1"/>
              <p:nvPr/>
            </p:nvSpPr>
            <p:spPr>
              <a:xfrm>
                <a:off x="5367651" y="4361046"/>
                <a:ext cx="200142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5C143E4-EC9C-4C8F-9D00-27410A21E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51" y="4361046"/>
                <a:ext cx="2001428" cy="624273"/>
              </a:xfrm>
              <a:prstGeom prst="rect">
                <a:avLst/>
              </a:prstGeom>
              <a:blipFill rotWithShape="1">
                <a:blip r:embed="rId6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106F5371-9E97-4A61-A428-F740FA2910A6}"/>
                  </a:ext>
                </a:extLst>
              </p:cNvPr>
              <p:cNvSpPr/>
              <p:nvPr/>
            </p:nvSpPr>
            <p:spPr>
              <a:xfrm>
                <a:off x="7316988" y="4361046"/>
                <a:ext cx="1404039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06F5371-9E97-4A61-A428-F740FA291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988" y="4361046"/>
                <a:ext cx="1404039" cy="624273"/>
              </a:xfrm>
              <a:prstGeom prst="rect">
                <a:avLst/>
              </a:prstGeom>
              <a:blipFill rotWithShape="1">
                <a:blip r:embed="rId7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792F208C-F3BD-49E0-8C45-4BA6B64778DF}"/>
                  </a:ext>
                </a:extLst>
              </p:cNvPr>
              <p:cNvSpPr/>
              <p:nvPr/>
            </p:nvSpPr>
            <p:spPr>
              <a:xfrm>
                <a:off x="2583462" y="3036644"/>
                <a:ext cx="13523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a) </a:t>
                </a:r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92F208C-F3BD-49E0-8C45-4BA6B64778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462" y="3036644"/>
                <a:ext cx="135235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720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6CF73E33-BEBE-4FB9-A4DA-97DBAD8928FF}"/>
                  </a:ext>
                </a:extLst>
              </p:cNvPr>
              <p:cNvSpPr/>
              <p:nvPr/>
            </p:nvSpPr>
            <p:spPr>
              <a:xfrm>
                <a:off x="2583462" y="3810446"/>
                <a:ext cx="13523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b) </a:t>
                </a:r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CF73E33-BEBE-4FB9-A4DA-97DBAD892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462" y="3810446"/>
                <a:ext cx="135235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720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05E55849-6B75-479E-A53E-5874F458A33C}"/>
                  </a:ext>
                </a:extLst>
              </p:cNvPr>
              <p:cNvSpPr/>
              <p:nvPr/>
            </p:nvSpPr>
            <p:spPr>
              <a:xfrm>
                <a:off x="5367651" y="3045541"/>
                <a:ext cx="1295098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5E55849-6B75-479E-A53E-5874F458A3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51" y="3045541"/>
                <a:ext cx="1295098" cy="624273"/>
              </a:xfrm>
              <a:prstGeom prst="rect">
                <a:avLst/>
              </a:prstGeom>
              <a:blipFill rotWithShape="1">
                <a:blip r:embed="rId10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069F4430-C244-46B1-B1DD-1E02A13790FD}"/>
                  </a:ext>
                </a:extLst>
              </p:cNvPr>
              <p:cNvSpPr/>
              <p:nvPr/>
            </p:nvSpPr>
            <p:spPr>
              <a:xfrm>
                <a:off x="7316988" y="3104163"/>
                <a:ext cx="1116652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69F4430-C244-46B1-B1DD-1E02A13790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988" y="3104163"/>
                <a:ext cx="1116652" cy="624273"/>
              </a:xfrm>
              <a:prstGeom prst="rect">
                <a:avLst/>
              </a:prstGeom>
              <a:blipFill rotWithShape="1">
                <a:blip r:embed="rId11"/>
                <a:stretch>
                  <a:fillRect r="-7650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B5B7B7C2-217C-4F8F-9180-4134CFBFA326}"/>
                  </a:ext>
                </a:extLst>
              </p:cNvPr>
              <p:cNvSpPr/>
              <p:nvPr/>
            </p:nvSpPr>
            <p:spPr>
              <a:xfrm>
                <a:off x="5367651" y="3728436"/>
                <a:ext cx="1301703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B7B7C2-217C-4F8F-9180-4134CFBFA3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51" y="3728436"/>
                <a:ext cx="1301703" cy="624273"/>
              </a:xfrm>
              <a:prstGeom prst="rect">
                <a:avLst/>
              </a:prstGeom>
              <a:blipFill rotWithShape="1">
                <a:blip r:embed="rId1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5219AA95-0573-476F-91E3-69015BCE57FF}"/>
                  </a:ext>
                </a:extLst>
              </p:cNvPr>
              <p:cNvSpPr txBox="1"/>
              <p:nvPr/>
            </p:nvSpPr>
            <p:spPr>
              <a:xfrm>
                <a:off x="4109733" y="5152402"/>
                <a:ext cx="12579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19AA95-0573-476F-91E3-69015BCE5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733" y="5152402"/>
                <a:ext cx="1257918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724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FD21916-91E7-4E0D-B3CF-6349C3725108}"/>
              </a:ext>
            </a:extLst>
          </p:cNvPr>
          <p:cNvSpPr/>
          <p:nvPr/>
        </p:nvSpPr>
        <p:spPr>
          <a:xfrm>
            <a:off x="2583462" y="5213202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d) </a:t>
            </a:r>
            <a:r>
              <a:rPr lang="en-GB" sz="2400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=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45596681-FADD-4AD2-8582-D000A786A98C}"/>
                  </a:ext>
                </a:extLst>
              </p:cNvPr>
              <p:cNvSpPr/>
              <p:nvPr/>
            </p:nvSpPr>
            <p:spPr>
              <a:xfrm>
                <a:off x="5367651" y="5067330"/>
                <a:ext cx="3152755" cy="62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0</a:t>
                </a:r>
                <a:r>
                  <a:rPr lang="en-GB" sz="2400" dirty="0"/>
                  <a:t>  (gradient zero)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5596681-FADD-4AD2-8582-D000A786A9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51" y="5067330"/>
                <a:ext cx="3152755" cy="624273"/>
              </a:xfrm>
              <a:prstGeom prst="rect">
                <a:avLst/>
              </a:prstGeom>
              <a:blipFill rotWithShape="1">
                <a:blip r:embed="rId14"/>
                <a:stretch>
                  <a:fillRect r="-2128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FC61380-31E1-4E33-A1BA-0D5D6683DD6A}"/>
              </a:ext>
            </a:extLst>
          </p:cNvPr>
          <p:cNvSpPr/>
          <p:nvPr/>
        </p:nvSpPr>
        <p:spPr>
          <a:xfrm>
            <a:off x="2583462" y="5890012"/>
            <a:ext cx="1165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e) </a:t>
            </a:r>
            <a:r>
              <a:rPr lang="en-GB" sz="2400" i="1" dirty="0"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55D5810F-5E45-4B15-90D1-EC9A59C69445}"/>
                  </a:ext>
                </a:extLst>
              </p:cNvPr>
              <p:cNvSpPr/>
              <p:nvPr/>
            </p:nvSpPr>
            <p:spPr>
              <a:xfrm>
                <a:off x="4109733" y="5870084"/>
                <a:ext cx="10043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5D5810F-5E45-4B15-90D1-EC9A59C694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733" y="5870084"/>
                <a:ext cx="1004314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909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3FB001BF-E311-4B2F-9569-1E41CAB09849}"/>
                  </a:ext>
                </a:extLst>
              </p:cNvPr>
              <p:cNvSpPr/>
              <p:nvPr/>
            </p:nvSpPr>
            <p:spPr>
              <a:xfrm>
                <a:off x="5367651" y="5781138"/>
                <a:ext cx="1320939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FB001BF-E311-4B2F-9569-1E41CAB098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51" y="5781138"/>
                <a:ext cx="1320939" cy="624273"/>
              </a:xfrm>
              <a:prstGeom prst="rect">
                <a:avLst/>
              </a:prstGeom>
              <a:blipFill rotWithShape="1">
                <a:blip r:embed="rId16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BDAE84BD-6A61-434E-B9CD-E725AA2949C8}"/>
                  </a:ext>
                </a:extLst>
              </p:cNvPr>
              <p:cNvSpPr/>
              <p:nvPr/>
            </p:nvSpPr>
            <p:spPr>
              <a:xfrm>
                <a:off x="7316988" y="5729805"/>
                <a:ext cx="998030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DAE84BD-6A61-434E-B9CD-E725AA2949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988" y="5729805"/>
                <a:ext cx="998030" cy="624273"/>
              </a:xfrm>
              <a:prstGeom prst="rect">
                <a:avLst/>
              </a:prstGeom>
              <a:blipFill rotWithShape="1">
                <a:blip r:embed="rId17"/>
                <a:stretch>
                  <a:fillRect r="-914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F96A9D3A-979C-4089-9BEE-B6D61738BBEC}"/>
                  </a:ext>
                </a:extLst>
              </p:cNvPr>
              <p:cNvSpPr/>
              <p:nvPr/>
            </p:nvSpPr>
            <p:spPr bwMode="auto">
              <a:xfrm>
                <a:off x="2521738" y="1701046"/>
                <a:ext cx="3856030" cy="624272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</a:pPr>
                <a:r>
                  <a:rPr lang="en-GB" sz="2400" dirty="0">
                    <a:latin typeface="Arial" charset="0"/>
                    <a:ea typeface="ＭＳ Ｐゴシック" charset="0"/>
                  </a:rPr>
                  <a:t>  </a:t>
                </a:r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>
                    <a:latin typeface="Arial" charset="0"/>
                    <a:ea typeface="ＭＳ Ｐゴシック" charset="0"/>
                  </a:rPr>
                  <a:t> </a:t>
                </a:r>
                <a:r>
                  <a:rPr kumimoji="0" lang="en-GB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rPr>
                  <a:t>= </a:t>
                </a:r>
                <a:r>
                  <a:rPr kumimoji="0" lang="en-GB" sz="24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GB" sz="2400" dirty="0"/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</a:t>
                </a:r>
                <a:r>
                  <a:rPr lang="en-GB" sz="2400" i="1" dirty="0">
                    <a:latin typeface="Times New Roman" panose="02020603050405020304" pitchFamily="18" charset="0"/>
                    <a:ea typeface="ＭＳ Ｐゴシック" charset="0"/>
                    <a:cs typeface="Times New Roman" panose="02020603050405020304" pitchFamily="18" charset="0"/>
                  </a:rPr>
                  <a:t>ab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kumimoji="0" lang="en-GB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96A9D3A-979C-4089-9BEE-B6D61738BB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1738" y="1701046"/>
                <a:ext cx="3856030" cy="624272"/>
              </a:xfrm>
              <a:prstGeom prst="rect">
                <a:avLst/>
              </a:prstGeom>
              <a:blipFill rotWithShape="1">
                <a:blip r:embed="rId18"/>
                <a:stretch>
                  <a:fillRect b="-7692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CB0AF1FB-EBE1-4E2B-9B00-DA2101AEF9A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59405" y="3758035"/>
            <a:ext cx="2777480" cy="27529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2D588BF3-8441-4124-8C5F-C30D42A10FD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78301" y="1345014"/>
            <a:ext cx="2209605" cy="18453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7396C556-233F-4DE3-8115-44D5970CD61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36827" y="1016839"/>
            <a:ext cx="2422578" cy="18453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D8373DE-04E4-4B56-BFAF-BFE61C960AF2}"/>
              </a:ext>
            </a:extLst>
          </p:cNvPr>
          <p:cNvSpPr txBox="1"/>
          <p:nvPr/>
        </p:nvSpPr>
        <p:spPr>
          <a:xfrm>
            <a:off x="6377769" y="976299"/>
            <a:ext cx="497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2C4065E-4FB7-4DF5-948C-831ACC51A50F}"/>
              </a:ext>
            </a:extLst>
          </p:cNvPr>
          <p:cNvSpPr/>
          <p:nvPr/>
        </p:nvSpPr>
        <p:spPr>
          <a:xfrm>
            <a:off x="9220309" y="890289"/>
            <a:ext cx="412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535143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4738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34A2D09-FCC5-460E-B2D9-2D45FEF974A2}"/>
              </a:ext>
            </a:extLst>
          </p:cNvPr>
          <p:cNvSpPr/>
          <p:nvPr/>
        </p:nvSpPr>
        <p:spPr>
          <a:xfrm>
            <a:off x="3719736" y="1999075"/>
            <a:ext cx="269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0B62514-6143-444B-8F82-05317504699A}"/>
              </a:ext>
            </a:extLst>
          </p:cNvPr>
          <p:cNvSpPr txBox="1"/>
          <p:nvPr/>
        </p:nvSpPr>
        <p:spPr>
          <a:xfrm>
            <a:off x="2564524" y="803808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A43A13A3-692E-4DC1-870C-8626C2537CE8}"/>
                  </a:ext>
                </a:extLst>
              </p:cNvPr>
              <p:cNvSpPr txBox="1"/>
              <p:nvPr/>
            </p:nvSpPr>
            <p:spPr>
              <a:xfrm>
                <a:off x="2593419" y="3277243"/>
                <a:ext cx="98813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2. What is the gradient of the curve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+ 6 at the point (3, 6) 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43A13A3-692E-4DC1-870C-8626C2537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419" y="3277243"/>
                <a:ext cx="988139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2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4EE3603A-27B0-4954-ADFC-5FCD2A5EB96B}"/>
                  </a:ext>
                </a:extLst>
              </p:cNvPr>
              <p:cNvSpPr txBox="1"/>
              <p:nvPr/>
            </p:nvSpPr>
            <p:spPr>
              <a:xfrm>
                <a:off x="2593419" y="1134639"/>
                <a:ext cx="7886293" cy="2108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1. Find the derivative of the following </a:t>
                </a:r>
                <a:r>
                  <a:rPr lang="en-US" sz="2400" dirty="0" smtClean="0"/>
                  <a:t>functions:</a:t>
                </a:r>
                <a:endParaRPr lang="en-US" sz="2400" dirty="0"/>
              </a:p>
              <a:p>
                <a:pPr>
                  <a:spcAft>
                    <a:spcPts val="1200"/>
                  </a:spcAft>
                </a:pPr>
                <a:r>
                  <a:rPr lang="en-US" sz="2400" dirty="0">
                    <a:latin typeface="+mn-lt"/>
                    <a:cs typeface="Times New Roman" panose="02020603050405020304" pitchFamily="18" charset="0"/>
                  </a:rPr>
                  <a:t>a)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+ 3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with respect to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/>
                  <a:t>b)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sz="2400" dirty="0"/>
                  <a:t> </a:t>
                </a:r>
                <a:r>
                  <a:rPr lang="en-US" sz="2400" dirty="0"/>
                  <a:t>=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−10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2400" dirty="0"/>
                  <a:t> with respect to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1800"/>
                  </a:spcAft>
                </a:pPr>
                <a:r>
                  <a:rPr lang="en-GB" sz="2400" dirty="0"/>
                  <a:t>c)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/>
                  <a:t>with respect to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x.</a:t>
                </a:r>
                <a:endParaRPr lang="en-GB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EE3603A-27B0-4954-ADFC-5FCD2A5EB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419" y="1134639"/>
                <a:ext cx="7886293" cy="2108591"/>
              </a:xfrm>
              <a:prstGeom prst="rect">
                <a:avLst/>
              </a:prstGeom>
              <a:blipFill rotWithShape="1">
                <a:blip r:embed="rId5"/>
                <a:stretch>
                  <a:fillRect l="-1159" t="-2023" b="-1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AD9CF48C-C808-47AA-81C4-09A1E870748A}"/>
                  </a:ext>
                </a:extLst>
              </p:cNvPr>
              <p:cNvSpPr txBox="1"/>
              <p:nvPr/>
            </p:nvSpPr>
            <p:spPr>
              <a:xfrm>
                <a:off x="2518528" y="4593339"/>
                <a:ext cx="95081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At what two points is the gradient of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/>
                  <a:t> =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−9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+ 36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11   </a:t>
                </a:r>
              </a:p>
              <a:p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    equal to 24</a:t>
                </a:r>
                <a:r>
                  <a:rPr lang="en-GB" sz="2400" dirty="0">
                    <a:latin typeface="+mj-lt"/>
                  </a:rPr>
                  <a:t> 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D9CF48C-C808-47AA-81C4-09A1E87074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528" y="4593339"/>
                <a:ext cx="950814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96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7D0BCB99-BD83-4FF0-9844-BF8E5CF205C3}"/>
                  </a:ext>
                </a:extLst>
              </p:cNvPr>
              <p:cNvSpPr txBox="1"/>
              <p:nvPr/>
            </p:nvSpPr>
            <p:spPr>
              <a:xfrm>
                <a:off x="9016191" y="1422662"/>
                <a:ext cx="288032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+10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+ 3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D0BCB99-BD83-4FF0-9844-BF8E5CF20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6191" y="1422662"/>
                <a:ext cx="2880320" cy="624273"/>
              </a:xfrm>
              <a:prstGeom prst="rect">
                <a:avLst/>
              </a:prstGeom>
              <a:blipFill rotWithShape="1">
                <a:blip r:embed="rId7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676A53A1-11F1-41F2-A9C1-5A40D4F73228}"/>
                  </a:ext>
                </a:extLst>
              </p:cNvPr>
              <p:cNvSpPr/>
              <p:nvPr/>
            </p:nvSpPr>
            <p:spPr>
              <a:xfrm>
                <a:off x="9016191" y="2010393"/>
                <a:ext cx="2601610" cy="647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nor/>
                          </m:rPr>
                          <a:rPr lang="en-GB" sz="2400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−20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+ 2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76A53A1-11F1-41F2-A9C1-5A40D4F73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6191" y="2010393"/>
                <a:ext cx="2601610" cy="647806"/>
              </a:xfrm>
              <a:prstGeom prst="rect">
                <a:avLst/>
              </a:prstGeom>
              <a:blipFill rotWithShape="1">
                <a:blip r:embed="rId8"/>
                <a:stretch>
                  <a:fillRect r="-2576" b="-84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A1EE7E41-EE8F-4C02-AC1B-A5EC9208B3A8}"/>
                  </a:ext>
                </a:extLst>
              </p:cNvPr>
              <p:cNvSpPr/>
              <p:nvPr/>
            </p:nvSpPr>
            <p:spPr>
              <a:xfrm>
                <a:off x="9016191" y="2598124"/>
                <a:ext cx="2482987" cy="615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GB" sz="2400" i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′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1EE7E41-EE8F-4C02-AC1B-A5EC9208B3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6191" y="2598124"/>
                <a:ext cx="2482987" cy="615874"/>
              </a:xfrm>
              <a:prstGeom prst="rect">
                <a:avLst/>
              </a:prstGeom>
              <a:blipFill rotWithShape="1">
                <a:blip r:embed="rId9"/>
                <a:stretch>
                  <a:fillRect l="-3686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CA6327EC-4228-49BE-B24A-B63E833D95FF}"/>
                  </a:ext>
                </a:extLst>
              </p:cNvPr>
              <p:cNvSpPr/>
              <p:nvPr/>
            </p:nvSpPr>
            <p:spPr>
              <a:xfrm>
                <a:off x="2723149" y="3758192"/>
                <a:ext cx="2078133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A6327EC-4228-49BE-B24A-B63E833D95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149" y="3758192"/>
                <a:ext cx="2078133" cy="624273"/>
              </a:xfrm>
              <a:prstGeom prst="rect">
                <a:avLst/>
              </a:prstGeom>
              <a:blipFill rotWithShape="1">
                <a:blip r:embed="rId10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820A79E5-9620-40C4-B68C-E57872D759E1}"/>
                  </a:ext>
                </a:extLst>
              </p:cNvPr>
              <p:cNvSpPr txBox="1"/>
              <p:nvPr/>
            </p:nvSpPr>
            <p:spPr>
              <a:xfrm>
                <a:off x="4954721" y="3839496"/>
                <a:ext cx="22237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3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820A79E5-9620-40C4-B68C-E57872D75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721" y="3839496"/>
                <a:ext cx="2223731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438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6B05A98F-42E1-446B-A6E9-F32B18F5A844}"/>
                  </a:ext>
                </a:extLst>
              </p:cNvPr>
              <p:cNvSpPr/>
              <p:nvPr/>
            </p:nvSpPr>
            <p:spPr>
              <a:xfrm>
                <a:off x="7390322" y="3758192"/>
                <a:ext cx="2393669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27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18=9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B05A98F-42E1-446B-A6E9-F32B18F5A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322" y="3758192"/>
                <a:ext cx="2393669" cy="624273"/>
              </a:xfrm>
              <a:prstGeom prst="rect">
                <a:avLst/>
              </a:prstGeom>
              <a:blipFill rotWithShape="1">
                <a:blip r:embed="rId1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1078F058-71B5-4FCF-B062-5771DD001C10}"/>
                  </a:ext>
                </a:extLst>
              </p:cNvPr>
              <p:cNvSpPr/>
              <p:nvPr/>
            </p:nvSpPr>
            <p:spPr>
              <a:xfrm>
                <a:off x="2723149" y="5574948"/>
                <a:ext cx="348287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18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+ 36 = 24</a:t>
                </a:r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078F058-71B5-4FCF-B062-5771DD001C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149" y="5574948"/>
                <a:ext cx="3482877" cy="624273"/>
              </a:xfrm>
              <a:prstGeom prst="rect">
                <a:avLst/>
              </a:prstGeom>
              <a:blipFill rotWithShape="1">
                <a:blip r:embed="rId13"/>
                <a:stretch>
                  <a:fillRect r="-192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7CD77D2E-C945-445F-B9C0-67BC52E9E4AB}"/>
                  </a:ext>
                </a:extLst>
              </p:cNvPr>
              <p:cNvSpPr txBox="1"/>
              <p:nvPr/>
            </p:nvSpPr>
            <p:spPr>
              <a:xfrm>
                <a:off x="8199310" y="5207906"/>
                <a:ext cx="28448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18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+ 12 = 0 </a:t>
                </a:r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CD77D2E-C945-445F-B9C0-67BC52E9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310" y="5207906"/>
                <a:ext cx="2844821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321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148FAEA0-0437-4EE3-A78F-471F5EBAC515}"/>
                  </a:ext>
                </a:extLst>
              </p:cNvPr>
              <p:cNvSpPr txBox="1"/>
              <p:nvPr/>
            </p:nvSpPr>
            <p:spPr>
              <a:xfrm>
                <a:off x="8587156" y="5658813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+ 2  = 0</a:t>
                </a:r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48FAEA0-0437-4EE3-A78F-471F5EBAC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156" y="5658813"/>
                <a:ext cx="2520280" cy="461665"/>
              </a:xfrm>
              <a:prstGeom prst="rect">
                <a:avLst/>
              </a:prstGeom>
              <a:blipFill rotWithShape="1">
                <a:blip r:embed="rId1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0EBF19BA-CF4F-4058-A559-0CDF5CFF6227}"/>
                  </a:ext>
                </a:extLst>
              </p:cNvPr>
              <p:cNvSpPr txBox="1"/>
              <p:nvPr/>
            </p:nvSpPr>
            <p:spPr>
              <a:xfrm>
                <a:off x="8400256" y="6093589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1)(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2) = 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0EBF19BA-CF4F-4058-A559-0CDF5CFF6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256" y="6093589"/>
                <a:ext cx="2520280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3874" t="-10667" r="-242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348AD5C5-1C17-4CA1-AAAF-6439F269B9E4}"/>
              </a:ext>
            </a:extLst>
          </p:cNvPr>
          <p:cNvSpPr txBox="1"/>
          <p:nvPr/>
        </p:nvSpPr>
        <p:spPr>
          <a:xfrm>
            <a:off x="5045966" y="6175112"/>
            <a:ext cx="2850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(1,18) and (2, 39)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1782095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5: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754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Optimisation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4F05A0A-6093-44AA-B9F8-659F1BD49DC3}"/>
              </a:ext>
            </a:extLst>
          </p:cNvPr>
          <p:cNvSpPr txBox="1"/>
          <p:nvPr/>
        </p:nvSpPr>
        <p:spPr>
          <a:xfrm>
            <a:off x="2170978" y="741317"/>
            <a:ext cx="9984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Optimisation</a:t>
            </a:r>
            <a:r>
              <a:rPr lang="en-US" sz="2400" dirty="0"/>
              <a:t> is the process of finding the </a:t>
            </a:r>
          </a:p>
          <a:p>
            <a:pPr algn="ctr"/>
            <a:r>
              <a:rPr lang="en-US" sz="2400" b="1" i="1" dirty="0"/>
              <a:t>maximum</a:t>
            </a:r>
            <a:r>
              <a:rPr lang="en-US" sz="2400" dirty="0"/>
              <a:t> or </a:t>
            </a:r>
            <a:r>
              <a:rPr lang="en-US" sz="2400" b="1" i="1" dirty="0"/>
              <a:t>minimum </a:t>
            </a:r>
            <a:r>
              <a:rPr lang="en-US" sz="2400" dirty="0"/>
              <a:t>of a function.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CCAE1E0-C787-4BFC-80B4-27EFD67C053F}"/>
              </a:ext>
            </a:extLst>
          </p:cNvPr>
          <p:cNvSpPr txBox="1"/>
          <p:nvPr/>
        </p:nvSpPr>
        <p:spPr>
          <a:xfrm>
            <a:off x="2385695" y="1837258"/>
            <a:ext cx="1642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endParaRPr lang="en-GB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5AEE371-DB3D-4F9B-9DCB-CB57A7D1A529}"/>
              </a:ext>
            </a:extLst>
          </p:cNvPr>
          <p:cNvSpPr/>
          <p:nvPr/>
        </p:nvSpPr>
        <p:spPr>
          <a:xfrm>
            <a:off x="2391747" y="2299588"/>
            <a:ext cx="5218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graph opposite shows a sketch of the function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/>
              <a:t>. What is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GB" sz="2400" i="1" dirty="0">
                <a:cs typeface="Arial" panose="020B0604020202020204" pitchFamily="34" charset="0"/>
              </a:rPr>
              <a:t>′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/>
              <a:t>  at the points A, B and C ?</a:t>
            </a: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6C56AE3-4999-413C-B8AC-ECA0D62FE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776" y="1888736"/>
            <a:ext cx="3528392" cy="24883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67E897-E9D0-49DC-9AC2-FE52379920AB}"/>
              </a:ext>
            </a:extLst>
          </p:cNvPr>
          <p:cNvSpPr txBox="1"/>
          <p:nvPr/>
        </p:nvSpPr>
        <p:spPr>
          <a:xfrm>
            <a:off x="2409027" y="3961128"/>
            <a:ext cx="1764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C3052F3-A922-4A71-9B12-C2CB7555B461}"/>
              </a:ext>
            </a:extLst>
          </p:cNvPr>
          <p:cNvSpPr/>
          <p:nvPr/>
        </p:nvSpPr>
        <p:spPr>
          <a:xfrm>
            <a:off x="2391747" y="4579067"/>
            <a:ext cx="9333837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Points A, B and C are </a:t>
            </a:r>
            <a:r>
              <a:rPr lang="en-US" sz="2400" b="1" i="1" dirty="0"/>
              <a:t>stationary points</a:t>
            </a:r>
            <a:r>
              <a:rPr lang="en-US" sz="2400" dirty="0"/>
              <a:t> where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GB" sz="2400" i="1" dirty="0">
                <a:cs typeface="Arial" panose="020B0604020202020204" pitchFamily="34" charset="0"/>
              </a:rPr>
              <a:t>′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/>
              <a:t> is equal to zero. </a:t>
            </a:r>
          </a:p>
          <a:p>
            <a:r>
              <a:rPr lang="en-US" sz="2400" dirty="0"/>
              <a:t>Here the gradient of the graph is equal to zero and the tangent is exactly horizontal at this point.</a:t>
            </a:r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D022BCE-B4EE-44E0-9E74-95ED1C004388}"/>
              </a:ext>
            </a:extLst>
          </p:cNvPr>
          <p:cNvSpPr/>
          <p:nvPr/>
        </p:nvSpPr>
        <p:spPr>
          <a:xfrm>
            <a:off x="-2930829" y="222244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.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7549106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Optimisation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363CB8E-4D25-47A1-A090-FBF2C136DC8B}"/>
              </a:ext>
            </a:extLst>
          </p:cNvPr>
          <p:cNvSpPr/>
          <p:nvPr/>
        </p:nvSpPr>
        <p:spPr>
          <a:xfrm>
            <a:off x="2446353" y="1022115"/>
            <a:ext cx="95162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The </a:t>
            </a:r>
            <a:r>
              <a:rPr lang="en-US" sz="2400" b="1" i="1" dirty="0"/>
              <a:t>maximum</a:t>
            </a:r>
            <a:r>
              <a:rPr lang="en-US" sz="2400" dirty="0"/>
              <a:t> and </a:t>
            </a:r>
            <a:r>
              <a:rPr lang="en-US" sz="2400" b="1" i="1" dirty="0"/>
              <a:t>minimum</a:t>
            </a:r>
            <a:r>
              <a:rPr lang="en-US" sz="2400" dirty="0"/>
              <a:t> points of any function </a:t>
            </a:r>
          </a:p>
          <a:p>
            <a:pPr algn="ctr"/>
            <a:r>
              <a:rPr lang="en-US" sz="2400" dirty="0"/>
              <a:t>can be found by working out where the gradient is zero. </a:t>
            </a:r>
          </a:p>
          <a:p>
            <a:endParaRPr lang="en-US" sz="2400" dirty="0"/>
          </a:p>
          <a:p>
            <a:pPr algn="ctr"/>
            <a:r>
              <a:rPr lang="en-US" sz="2400" dirty="0"/>
              <a:t>It should also be noted that stationary points can also turn out</a:t>
            </a:r>
          </a:p>
          <a:p>
            <a:pPr algn="ctr"/>
            <a:r>
              <a:rPr lang="en-US" sz="2400" dirty="0"/>
              <a:t> to be </a:t>
            </a:r>
            <a:r>
              <a:rPr lang="en-US" sz="2400" b="1" i="1" dirty="0"/>
              <a:t>points of inflection</a:t>
            </a:r>
            <a:r>
              <a:rPr lang="en-US" sz="2400" dirty="0"/>
              <a:t>; see below.</a:t>
            </a:r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D022BCE-B4EE-44E0-9E74-95ED1C004388}"/>
              </a:ext>
            </a:extLst>
          </p:cNvPr>
          <p:cNvSpPr/>
          <p:nvPr/>
        </p:nvSpPr>
        <p:spPr>
          <a:xfrm>
            <a:off x="-2930829" y="222244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.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75748B0-EBF0-42D4-82B8-BC65859FC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247" y="3822883"/>
            <a:ext cx="2343757" cy="24336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7E1C471-563D-4D00-9D62-5B6596EF3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434" y="3895255"/>
            <a:ext cx="2667552" cy="24336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E3AF6B4-50E4-4CF1-B131-C40D2AEBF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893" y="4026943"/>
            <a:ext cx="2955663" cy="21783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787030-44EA-4C25-A007-C88EE13354B6}"/>
              </a:ext>
            </a:extLst>
          </p:cNvPr>
          <p:cNvSpPr txBox="1"/>
          <p:nvPr/>
        </p:nvSpPr>
        <p:spPr>
          <a:xfrm>
            <a:off x="2975441" y="5116119"/>
            <a:ext cx="333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+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08A0408-D896-410D-AF74-CDB8CEE3991A}"/>
              </a:ext>
            </a:extLst>
          </p:cNvPr>
          <p:cNvSpPr/>
          <p:nvPr/>
        </p:nvSpPr>
        <p:spPr>
          <a:xfrm flipH="1">
            <a:off x="7968207" y="4725144"/>
            <a:ext cx="4432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+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6B6466CF-8677-4B03-8887-352EAFEC074C}"/>
                  </a:ext>
                </a:extLst>
              </p:cNvPr>
              <p:cNvSpPr/>
              <p:nvPr/>
            </p:nvSpPr>
            <p:spPr>
              <a:xfrm>
                <a:off x="4511824" y="5103128"/>
                <a:ext cx="55345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6B6466CF-8677-4B03-8887-352EAFEC07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5103128"/>
                <a:ext cx="553455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26615A3D-FBF7-442B-A803-6994DA27BC44}"/>
                  </a:ext>
                </a:extLst>
              </p:cNvPr>
              <p:cNvSpPr/>
              <p:nvPr/>
            </p:nvSpPr>
            <p:spPr>
              <a:xfrm>
                <a:off x="6223557" y="4725144"/>
                <a:ext cx="33374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26615A3D-FBF7-442B-A803-6994DA27BC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557" y="4725144"/>
                <a:ext cx="333746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2CC2FF8-F8F4-46EC-8959-622A41C07CFB}"/>
              </a:ext>
            </a:extLst>
          </p:cNvPr>
          <p:cNvSpPr/>
          <p:nvPr/>
        </p:nvSpPr>
        <p:spPr>
          <a:xfrm>
            <a:off x="9051536" y="5400039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+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291DF7F-9B92-42DB-B2B3-B6E8C3B699A7}"/>
              </a:ext>
            </a:extLst>
          </p:cNvPr>
          <p:cNvSpPr/>
          <p:nvPr/>
        </p:nvSpPr>
        <p:spPr>
          <a:xfrm flipH="1">
            <a:off x="10768098" y="4437112"/>
            <a:ext cx="3337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+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17374086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Optimisation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9F52DD-331F-4BE9-A7F3-3D096619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290" y="980728"/>
            <a:ext cx="2675344" cy="24693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A66D0D6-4582-4F41-91FB-0071D877C95E}"/>
              </a:ext>
            </a:extLst>
          </p:cNvPr>
          <p:cNvSpPr/>
          <p:nvPr/>
        </p:nvSpPr>
        <p:spPr>
          <a:xfrm>
            <a:off x="2351584" y="114177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A piece of card 20 cm by 20 cm has four identical square pieces of side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removed from the corners so that it forms a net for an open-topped box.  The problem is to find the dimensions of a box with the largest </a:t>
            </a:r>
            <a:r>
              <a:rPr lang="en-US" sz="2400" b="1" dirty="0"/>
              <a:t>(maximum) </a:t>
            </a:r>
            <a:r>
              <a:rPr lang="en-US" sz="2400" dirty="0"/>
              <a:t>volume.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33FD4CA-9E77-44EE-B8B6-08AE418DE55D}"/>
              </a:ext>
            </a:extLst>
          </p:cNvPr>
          <p:cNvSpPr txBox="1"/>
          <p:nvPr/>
        </p:nvSpPr>
        <p:spPr>
          <a:xfrm>
            <a:off x="2353409" y="73654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endParaRPr lang="en-GB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7B9166E-9CC2-4429-9D93-BE12A746729D}"/>
              </a:ext>
            </a:extLst>
          </p:cNvPr>
          <p:cNvSpPr/>
          <p:nvPr/>
        </p:nvSpPr>
        <p:spPr>
          <a:xfrm>
            <a:off x="2351584" y="345372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A6CC544C-FBEE-4373-96C1-22542C36502A}"/>
                  </a:ext>
                </a:extLst>
              </p:cNvPr>
              <p:cNvSpPr txBox="1"/>
              <p:nvPr/>
            </p:nvSpPr>
            <p:spPr>
              <a:xfrm>
                <a:off x="2351584" y="3806982"/>
                <a:ext cx="45041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Volume =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20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)(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20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endParaRPr lang="en-GB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6CC544C-FBEE-4373-96C1-22542C365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3806982"/>
                <a:ext cx="450412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16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3159D01B-92E4-4C17-8094-C1FB30C2228B}"/>
                  </a:ext>
                </a:extLst>
              </p:cNvPr>
              <p:cNvSpPr/>
              <p:nvPr/>
            </p:nvSpPr>
            <p:spPr>
              <a:xfrm>
                <a:off x="3431704" y="4268647"/>
                <a:ext cx="30543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=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− 80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+ 400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159D01B-92E4-4C17-8094-C1FB30C222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4268647"/>
                <a:ext cx="3054362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2441FCF-BEC3-4BDA-81B2-077B7BBBA390}"/>
                  </a:ext>
                </a:extLst>
              </p:cNvPr>
              <p:cNvSpPr txBox="1"/>
              <p:nvPr/>
            </p:nvSpPr>
            <p:spPr>
              <a:xfrm>
                <a:off x="2783632" y="4879840"/>
                <a:ext cx="391212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160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400 = 0</a:t>
                </a:r>
                <a:r>
                  <a:rPr lang="en-GB" sz="2400" dirty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441FCF-BEC3-4BDA-81B2-077B7BBBA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4879840"/>
                <a:ext cx="3912120" cy="624273"/>
              </a:xfrm>
              <a:prstGeom prst="rect">
                <a:avLst/>
              </a:prstGeom>
              <a:blipFill rotWithShape="1">
                <a:blip r:embed="rId7"/>
                <a:stretch>
                  <a:fillRect r="-312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7BFEABED-9467-4A96-AF26-9E60DBDC42AE}"/>
                  </a:ext>
                </a:extLst>
              </p:cNvPr>
              <p:cNvSpPr/>
              <p:nvPr/>
            </p:nvSpPr>
            <p:spPr>
              <a:xfrm>
                <a:off x="3461002" y="5504113"/>
                <a:ext cx="30809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100 = 0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BFEABED-9467-4A96-AF26-9E60DBDC4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002" y="5504113"/>
                <a:ext cx="308097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16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B5F8761-0DD5-437C-B2B4-3B0665C22C4E}"/>
              </a:ext>
            </a:extLst>
          </p:cNvPr>
          <p:cNvSpPr txBox="1"/>
          <p:nvPr/>
        </p:nvSpPr>
        <p:spPr>
          <a:xfrm>
            <a:off x="3562172" y="5965778"/>
            <a:ext cx="375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 = 10 cm  or 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 = 3.33 cm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55EE7FA-D9A9-4F82-B9E1-F4F3D9F84C99}"/>
              </a:ext>
            </a:extLst>
          </p:cNvPr>
          <p:cNvSpPr txBox="1"/>
          <p:nvPr/>
        </p:nvSpPr>
        <p:spPr>
          <a:xfrm>
            <a:off x="9840416" y="3806982"/>
            <a:ext cx="2675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The maximum volume is produced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when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 = 3.33 cm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BDD9DA0-8A01-4176-BE81-0C14FC995E9E}"/>
              </a:ext>
            </a:extLst>
          </p:cNvPr>
          <p:cNvSpPr txBox="1"/>
          <p:nvPr/>
        </p:nvSpPr>
        <p:spPr>
          <a:xfrm>
            <a:off x="2783632" y="6396335"/>
            <a:ext cx="5123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(10 cm will not create a box)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F1CD477-3CB4-4F56-9F98-659D42BF20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0136" y="3802517"/>
            <a:ext cx="2788243" cy="27522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40920103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Optimisation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C58C7983-0B65-4B58-884E-40217C04A932}"/>
                  </a:ext>
                </a:extLst>
              </p:cNvPr>
              <p:cNvSpPr/>
              <p:nvPr/>
            </p:nvSpPr>
            <p:spPr>
              <a:xfrm>
                <a:off x="2399152" y="901009"/>
                <a:ext cx="8844605" cy="10166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Find the two stationary points of the function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400" dirty="0"/>
                  <a:t>= 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and determine which is a maximum and which is a minimum.</a:t>
                </a:r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58C7983-0B65-4B58-884E-40217C04A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152" y="901009"/>
                <a:ext cx="8844605" cy="1016689"/>
              </a:xfrm>
              <a:prstGeom prst="rect">
                <a:avLst/>
              </a:prstGeom>
              <a:blipFill rotWithShape="1">
                <a:blip r:embed="rId4"/>
                <a:stretch>
                  <a:fillRect l="-1103" b="-10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737B64C-7531-4818-8543-BD3CC38C06B2}"/>
              </a:ext>
            </a:extLst>
          </p:cNvPr>
          <p:cNvSpPr txBox="1"/>
          <p:nvPr/>
        </p:nvSpPr>
        <p:spPr>
          <a:xfrm>
            <a:off x="2410881" y="61197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B40D498B-8C3A-4A88-88CF-80716057BC48}"/>
                  </a:ext>
                </a:extLst>
              </p:cNvPr>
              <p:cNvSpPr txBox="1"/>
              <p:nvPr/>
            </p:nvSpPr>
            <p:spPr>
              <a:xfrm>
                <a:off x="2439721" y="2260960"/>
                <a:ext cx="108012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𝑑𝑘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</a:t>
                </a:r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40D498B-8C3A-4A88-88CF-80716057B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721" y="2260960"/>
                <a:ext cx="1080120" cy="624273"/>
              </a:xfrm>
              <a:prstGeom prst="rect">
                <a:avLst/>
              </a:prstGeom>
              <a:blipFill rotWithShape="1">
                <a:blip r:embed="rId5"/>
                <a:stretch>
                  <a:fillRect r="-565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65F8CD6F-80F6-4159-959F-DD05CA49E081}"/>
                  </a:ext>
                </a:extLst>
              </p:cNvPr>
              <p:cNvSpPr/>
              <p:nvPr/>
            </p:nvSpPr>
            <p:spPr>
              <a:xfrm>
                <a:off x="3780732" y="2250863"/>
                <a:ext cx="1710533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𝑑𝑇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𝑑𝑘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5F8CD6F-80F6-4159-959F-DD05CA49E0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732" y="2250863"/>
                <a:ext cx="1710533" cy="624273"/>
              </a:xfrm>
              <a:prstGeom prst="rect">
                <a:avLst/>
              </a:prstGeom>
              <a:blipFill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2AFA9D7A-FE51-4A7D-B86A-728F95453DCB}"/>
                  </a:ext>
                </a:extLst>
              </p:cNvPr>
              <p:cNvSpPr txBox="1"/>
              <p:nvPr/>
            </p:nvSpPr>
            <p:spPr>
              <a:xfrm>
                <a:off x="6028123" y="2254676"/>
                <a:ext cx="1744595" cy="616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0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FA9D7A-FE51-4A7D-B86A-728F95453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8123" y="2254676"/>
                <a:ext cx="1744595" cy="616644"/>
              </a:xfrm>
              <a:prstGeom prst="rect">
                <a:avLst/>
              </a:prstGeom>
              <a:blipFill>
                <a:blip r:embed="rId7"/>
                <a:stretch>
                  <a:fillRect l="-5072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60EEA991-8C0E-4B94-BB8F-46A97142F941}"/>
              </a:ext>
            </a:extLst>
          </p:cNvPr>
          <p:cNvSpPr/>
          <p:nvPr/>
        </p:nvSpPr>
        <p:spPr>
          <a:xfrm>
            <a:off x="2399152" y="184183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60535910-8042-469D-B8FB-2450132787BD}"/>
                  </a:ext>
                </a:extLst>
              </p:cNvPr>
              <p:cNvSpPr txBox="1"/>
              <p:nvPr/>
            </p:nvSpPr>
            <p:spPr>
              <a:xfrm>
                <a:off x="8101698" y="2353306"/>
                <a:ext cx="10782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535910-8042-469D-B8FB-245013278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1698" y="2353306"/>
                <a:ext cx="1078295" cy="461665"/>
              </a:xfrm>
              <a:prstGeom prst="rect">
                <a:avLst/>
              </a:prstGeom>
              <a:blipFill>
                <a:blip r:embed="rId8"/>
                <a:stretch>
                  <a:fillRect l="-1163" t="-7895" r="-3488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2EE57066-A895-4751-ABD9-39D8DBF47E6F}"/>
                  </a:ext>
                </a:extLst>
              </p:cNvPr>
              <p:cNvSpPr txBox="1"/>
              <p:nvPr/>
            </p:nvSpPr>
            <p:spPr>
              <a:xfrm>
                <a:off x="9802026" y="2332166"/>
                <a:ext cx="2232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 or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EE57066-A895-4751-ABD9-39D8DBF47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2026" y="2332166"/>
                <a:ext cx="2232248" cy="461665"/>
              </a:xfrm>
              <a:prstGeom prst="rect">
                <a:avLst/>
              </a:prstGeom>
              <a:blipFill>
                <a:blip r:embed="rId9"/>
                <a:stretch>
                  <a:fillRect l="-3955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B096944-C530-46A7-9614-CE1B1C2CC71F}"/>
              </a:ext>
            </a:extLst>
          </p:cNvPr>
          <p:cNvSpPr txBox="1"/>
          <p:nvPr/>
        </p:nvSpPr>
        <p:spPr>
          <a:xfrm>
            <a:off x="6679116" y="3250580"/>
            <a:ext cx="5177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determine which is a maximum and which is a minimum, investigate values around these points.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43811605-4235-4007-A180-4C698CCF3DD7}"/>
                  </a:ext>
                </a:extLst>
              </p:cNvPr>
              <p:cNvSpPr txBox="1"/>
              <p:nvPr/>
            </p:nvSpPr>
            <p:spPr>
              <a:xfrm>
                <a:off x="3141190" y="3605273"/>
                <a:ext cx="309882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>
                    <a:solidFill>
                      <a:srgbClr val="FF0000"/>
                    </a:solidFill>
                  </a:rPr>
                  <a:t>2, 8) and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8) are the stationary points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43811605-4235-4007-A180-4C698CCF3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190" y="3605273"/>
                <a:ext cx="3098825" cy="1200329"/>
              </a:xfrm>
              <a:prstGeom prst="rect">
                <a:avLst/>
              </a:prstGeom>
              <a:blipFill rotWithShape="1">
                <a:blip r:embed="rId11"/>
                <a:stretch>
                  <a:fillRect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4E45B57-F8EA-457C-8539-210D37166E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15594" y="4847772"/>
            <a:ext cx="8091332" cy="18533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E61CE23-AF4E-4CC2-AE5C-A53245ABE9CC}"/>
              </a:ext>
            </a:extLst>
          </p:cNvPr>
          <p:cNvSpPr txBox="1"/>
          <p:nvPr/>
        </p:nvSpPr>
        <p:spPr>
          <a:xfrm>
            <a:off x="4606534" y="3185467"/>
            <a:ext cx="1535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Maximum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C16DC80-8077-4338-B643-69FAE07CC623}"/>
              </a:ext>
            </a:extLst>
          </p:cNvPr>
          <p:cNvSpPr/>
          <p:nvPr/>
        </p:nvSpPr>
        <p:spPr>
          <a:xfrm>
            <a:off x="2643333" y="3185467"/>
            <a:ext cx="1435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Minimum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EF589D7-EC89-9A44-8B85-41317FE25197}"/>
                  </a:ext>
                </a:extLst>
              </p:cNvPr>
              <p:cNvSpPr txBox="1"/>
              <p:nvPr/>
            </p:nvSpPr>
            <p:spPr>
              <a:xfrm>
                <a:off x="3333291" y="2373041"/>
                <a:ext cx="4508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F589D7-EC89-9A44-8B85-41317FE25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291" y="2373041"/>
                <a:ext cx="450881" cy="400110"/>
              </a:xfrm>
              <a:prstGeom prst="rect">
                <a:avLst/>
              </a:prstGeom>
              <a:blipFill>
                <a:blip r:embed="rId13"/>
                <a:stretch>
                  <a:fillRect r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A7F017B8-6CEB-B046-8073-F70F069C2D7A}"/>
                  </a:ext>
                </a:extLst>
              </p:cNvPr>
              <p:cNvSpPr txBox="1"/>
              <p:nvPr/>
            </p:nvSpPr>
            <p:spPr>
              <a:xfrm>
                <a:off x="5434412" y="2373041"/>
                <a:ext cx="4508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7F017B8-6CEB-B046-8073-F70F069C2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412" y="2373041"/>
                <a:ext cx="450881" cy="400110"/>
              </a:xfrm>
              <a:prstGeom prst="rect">
                <a:avLst/>
              </a:prstGeom>
              <a:blipFill>
                <a:blip r:embed="rId14"/>
                <a:stretch>
                  <a:fillRect r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A5611CE-A856-7948-87EC-A262F1BA719D}"/>
                  </a:ext>
                </a:extLst>
              </p:cNvPr>
              <p:cNvSpPr txBox="1"/>
              <p:nvPr/>
            </p:nvSpPr>
            <p:spPr>
              <a:xfrm>
                <a:off x="7535533" y="2373041"/>
                <a:ext cx="3018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5611CE-A856-7948-87EC-A262F1BA7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533" y="2373041"/>
                <a:ext cx="301832" cy="400110"/>
              </a:xfrm>
              <a:prstGeom prst="rect">
                <a:avLst/>
              </a:prstGeom>
              <a:blipFill>
                <a:blip r:embed="rId15"/>
                <a:stretch>
                  <a:fillRect r="-4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60A290FE-0267-C846-A068-C7702C1B38CB}"/>
                  </a:ext>
                </a:extLst>
              </p:cNvPr>
              <p:cNvSpPr txBox="1"/>
              <p:nvPr/>
            </p:nvSpPr>
            <p:spPr>
              <a:xfrm>
                <a:off x="9257776" y="2386815"/>
                <a:ext cx="4508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0A290FE-0267-C846-A068-C7702C1B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7776" y="2386815"/>
                <a:ext cx="450881" cy="400110"/>
              </a:xfrm>
              <a:prstGeom prst="rect">
                <a:avLst/>
              </a:prstGeom>
              <a:blipFill>
                <a:blip r:embed="rId14"/>
                <a:stretch>
                  <a:fillRect r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8035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2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Optimisation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54111B5-77C9-48C0-A6E2-1AE35234F630}"/>
              </a:ext>
            </a:extLst>
          </p:cNvPr>
          <p:cNvSpPr txBox="1"/>
          <p:nvPr/>
        </p:nvSpPr>
        <p:spPr>
          <a:xfrm>
            <a:off x="2420838" y="1213586"/>
            <a:ext cx="982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Another way of determining a maximum or minimum is to investigate gradients around the stationary points.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14CC27C-922E-4159-ACBD-AFC464317504}"/>
              </a:ext>
            </a:extLst>
          </p:cNvPr>
          <p:cNvSpPr txBox="1"/>
          <p:nvPr/>
        </p:nvSpPr>
        <p:spPr>
          <a:xfrm>
            <a:off x="2420838" y="735579"/>
            <a:ext cx="3253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  <a:r>
              <a:rPr lang="en-GB" b="1" dirty="0"/>
              <a:t>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A433F12A-FD7F-4D56-985E-0B7ABB7B9F0D}"/>
                  </a:ext>
                </a:extLst>
              </p:cNvPr>
              <p:cNvSpPr/>
              <p:nvPr/>
            </p:nvSpPr>
            <p:spPr>
              <a:xfrm>
                <a:off x="3162195" y="4246171"/>
                <a:ext cx="1710533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𝑑𝑇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𝑑𝑘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433F12A-FD7F-4D56-985E-0B7ABB7B9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195" y="4246171"/>
                <a:ext cx="1710533" cy="624273"/>
              </a:xfrm>
              <a:prstGeom prst="rect">
                <a:avLst/>
              </a:prstGeom>
              <a:blipFill rotWithShape="1"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C22EC69-5C0C-4811-8A98-D7F8D5462719}"/>
                  </a:ext>
                </a:extLst>
              </p:cNvPr>
              <p:cNvSpPr txBox="1"/>
              <p:nvPr/>
            </p:nvSpPr>
            <p:spPr>
              <a:xfrm>
                <a:off x="7484342" y="2047743"/>
                <a:ext cx="4690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/>
                  <a:t>2.1 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/>
                  <a:t> 1.9      1.9 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  2.1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FC22EC69-5C0C-4811-8A98-D7F8D5462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342" y="2047743"/>
                <a:ext cx="4690719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9211" r="-143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043E3D-193C-496F-8ED3-71EA9BE669A2}"/>
              </a:ext>
            </a:extLst>
          </p:cNvPr>
          <p:cNvSpPr txBox="1"/>
          <p:nvPr/>
        </p:nvSpPr>
        <p:spPr>
          <a:xfrm>
            <a:off x="6782213" y="2045536"/>
            <a:ext cx="746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759FF4FA-148E-47BE-9493-724EDC37AA3F}"/>
                  </a:ext>
                </a:extLst>
              </p:cNvPr>
              <p:cNvSpPr/>
              <p:nvPr/>
            </p:nvSpPr>
            <p:spPr>
              <a:xfrm>
                <a:off x="6961916" y="2717695"/>
                <a:ext cx="872739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𝑑𝑇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𝑑𝑘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59FF4FA-148E-47BE-9493-724EDC37AA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916" y="2717695"/>
                <a:ext cx="872739" cy="624273"/>
              </a:xfrm>
              <a:prstGeom prst="rect">
                <a:avLst/>
              </a:prstGeom>
              <a:blipFill>
                <a:blip r:embed="rId6"/>
                <a:stretch>
                  <a:fillRect r="-699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4301076-9D6F-48F9-A517-2392689E5E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818" y="2567887"/>
            <a:ext cx="1214144" cy="12607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E9672E4-209C-460B-99E0-8B3B9B1C6C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4472" y="2535587"/>
            <a:ext cx="1338212" cy="122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737840A-A69A-4A67-A81C-310B5C8E8E0A}"/>
              </a:ext>
            </a:extLst>
          </p:cNvPr>
          <p:cNvSpPr/>
          <p:nvPr/>
        </p:nvSpPr>
        <p:spPr>
          <a:xfrm>
            <a:off x="2420838" y="233553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43AF6E-CD5B-48C8-BD97-7B45C414CE48}"/>
              </a:ext>
            </a:extLst>
          </p:cNvPr>
          <p:cNvSpPr txBox="1"/>
          <p:nvPr/>
        </p:nvSpPr>
        <p:spPr>
          <a:xfrm>
            <a:off x="2420838" y="3716470"/>
            <a:ext cx="3989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Insert the values of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</a:t>
            </a:r>
            <a:r>
              <a:rPr lang="en-GB" sz="2400" dirty="0">
                <a:solidFill>
                  <a:srgbClr val="FF0000"/>
                </a:solidFill>
              </a:rPr>
              <a:t>into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3FC807CE-E56F-414B-B50F-A680A77C5E64}"/>
                  </a:ext>
                </a:extLst>
              </p:cNvPr>
              <p:cNvSpPr txBox="1"/>
              <p:nvPr/>
            </p:nvSpPr>
            <p:spPr>
              <a:xfrm>
                <a:off x="7760043" y="2886345"/>
                <a:ext cx="41979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 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       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                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      +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FC807CE-E56F-414B-B50F-A680A77C5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043" y="2886345"/>
                <a:ext cx="4197950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61671923-6174-4D2A-83EC-C21B25E377D7}"/>
                  </a:ext>
                </a:extLst>
              </p:cNvPr>
              <p:cNvSpPr txBox="1"/>
              <p:nvPr/>
            </p:nvSpPr>
            <p:spPr>
              <a:xfrm>
                <a:off x="2420838" y="2730520"/>
                <a:ext cx="372694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stationary points are    where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2 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61671923-6174-4D2A-83EC-C21B25E37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38" y="2730520"/>
                <a:ext cx="3726946" cy="830997"/>
              </a:xfrm>
              <a:prstGeom prst="rect">
                <a:avLst/>
              </a:prstGeom>
              <a:blipFill rotWithShape="1">
                <a:blip r:embed="rId10"/>
                <a:stretch>
                  <a:fillRect l="-2455" t="-5147" r="-671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29BA9340-B0E3-450A-8E20-E65955FC62B6}"/>
                  </a:ext>
                </a:extLst>
              </p:cNvPr>
              <p:cNvSpPr/>
              <p:nvPr/>
            </p:nvSpPr>
            <p:spPr>
              <a:xfrm>
                <a:off x="5885904" y="4177777"/>
                <a:ext cx="60500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(2,8) and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8) are the stationary points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id="{29BA9340-B0E3-450A-8E20-E65955FC62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904" y="4177777"/>
                <a:ext cx="605005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613" t="-9211" r="-70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3F42BDEF-5D75-455A-9C91-CC75A3E7207B}"/>
                  </a:ext>
                </a:extLst>
              </p:cNvPr>
              <p:cNvSpPr txBox="1"/>
              <p:nvPr/>
            </p:nvSpPr>
            <p:spPr>
              <a:xfrm>
                <a:off x="5087888" y="4757795"/>
                <a:ext cx="71776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(2, 8) is a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minimum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and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8) is a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maximum</a:t>
                </a:r>
                <a:endParaRPr lang="en-GB" sz="2400" b="1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3F42BDEF-5D75-455A-9C91-CC75A3E72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4757795"/>
                <a:ext cx="7177674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135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D3A11D49-4C9C-41A9-B3EC-73C4FE929F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07857" y="5414517"/>
            <a:ext cx="1635043" cy="12050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3617BAD-155D-4B0D-8108-C13397513FC2}"/>
              </a:ext>
            </a:extLst>
          </p:cNvPr>
          <p:cNvSpPr txBox="1"/>
          <p:nvPr/>
        </p:nvSpPr>
        <p:spPr>
          <a:xfrm>
            <a:off x="4481710" y="5404673"/>
            <a:ext cx="7693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If the stationary point was an inflection, the gradients on either side of the point would both be positive or negative.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5700286-75E0-4879-8FA2-344AA88C2E3E}"/>
              </a:ext>
            </a:extLst>
          </p:cNvPr>
          <p:cNvSpPr txBox="1"/>
          <p:nvPr/>
        </p:nvSpPr>
        <p:spPr>
          <a:xfrm>
            <a:off x="3660958" y="5459103"/>
            <a:ext cx="215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BF86AC0-26AD-45E7-9952-0B72158181C1}"/>
              </a:ext>
            </a:extLst>
          </p:cNvPr>
          <p:cNvSpPr txBox="1"/>
          <p:nvPr/>
        </p:nvSpPr>
        <p:spPr>
          <a:xfrm>
            <a:off x="2846667" y="6028936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2810182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8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6066" y="1499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6: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9191B4C1-366E-4230-A6AD-0B8CD5E61DF1}"/>
                  </a:ext>
                </a:extLst>
              </p:cNvPr>
              <p:cNvSpPr/>
              <p:nvPr/>
            </p:nvSpPr>
            <p:spPr>
              <a:xfrm>
                <a:off x="2497499" y="1186831"/>
                <a:ext cx="53777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1. A function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is defined as follows</a:t>
                </a:r>
                <a:endParaRPr lang="en-GB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id="{9191B4C1-366E-4230-A6AD-0B8CD5E61D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499" y="1186831"/>
                <a:ext cx="537775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814" t="-9333" r="-90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DC10F1E0-D116-4EB0-9DF2-A605CB7B36E5}"/>
                  </a:ext>
                </a:extLst>
              </p:cNvPr>
              <p:cNvSpPr/>
              <p:nvPr/>
            </p:nvSpPr>
            <p:spPr>
              <a:xfrm>
                <a:off x="2497499" y="2167692"/>
                <a:ext cx="889033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0, and hence find the coordinates of the maximum and minimum points.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C10F1E0-D116-4EB0-9DF2-A605CB7B3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499" y="2167692"/>
                <a:ext cx="8890338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097" t="-5147" r="-1920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FCB2FF87-5282-4BEA-AB27-2D7073040B14}"/>
                  </a:ext>
                </a:extLst>
              </p:cNvPr>
              <p:cNvSpPr/>
              <p:nvPr/>
            </p:nvSpPr>
            <p:spPr>
              <a:xfrm>
                <a:off x="2883464" y="1609955"/>
                <a:ext cx="40507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+mj-lt"/>
                  </a:rPr>
                  <a:t> 36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  <a:latin typeface="+mj-lt"/>
                    <a:cs typeface="Times New Roman" panose="02020603050405020304" pitchFamily="18" charset="0"/>
                  </a:rPr>
                  <a:t> + </a:t>
                </a:r>
                <a:r>
                  <a:rPr lang="en-GB" sz="2400" dirty="0">
                    <a:solidFill>
                      <a:schemeClr val="tx1"/>
                    </a:solidFill>
                    <a:latin typeface="+mj-lt"/>
                    <a:cs typeface="Times New Roman" panose="02020603050405020304" pitchFamily="18" charset="0"/>
                  </a:rPr>
                  <a:t>15</a:t>
                </a:r>
                <a:r>
                  <a:rPr lang="en-GB" sz="24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CB2FF87-5282-4BEA-AB27-2D7073040B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3464" y="1609955"/>
                <a:ext cx="405078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5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E432F6D-6C5C-4D25-9B61-AFA4FD6A5DE3}"/>
              </a:ext>
            </a:extLst>
          </p:cNvPr>
          <p:cNvSpPr/>
          <p:nvPr/>
        </p:nvSpPr>
        <p:spPr>
          <a:xfrm>
            <a:off x="2459810" y="3058324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E3F9F08E-2C18-407C-BBC0-F3F7993FC0A0}"/>
                  </a:ext>
                </a:extLst>
              </p:cNvPr>
              <p:cNvSpPr txBox="1"/>
              <p:nvPr/>
            </p:nvSpPr>
            <p:spPr>
              <a:xfrm>
                <a:off x="2468746" y="3444049"/>
                <a:ext cx="36399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)=3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36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3F9F08E-2C18-407C-BBC0-F3F7993FC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746" y="3444049"/>
                <a:ext cx="363995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50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1E80067A-A91B-4F6A-8C62-08BD18763368}"/>
                  </a:ext>
                </a:extLst>
              </p:cNvPr>
              <p:cNvSpPr/>
              <p:nvPr/>
            </p:nvSpPr>
            <p:spPr>
              <a:xfrm>
                <a:off x="2444404" y="3912176"/>
                <a:ext cx="25242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/>
                  <a:t> 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gives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E80067A-A91B-4F6A-8C62-08BD187633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404" y="3912176"/>
                <a:ext cx="2524217" cy="461665"/>
              </a:xfrm>
              <a:prstGeom prst="rect">
                <a:avLst/>
              </a:prstGeom>
              <a:blipFill>
                <a:blip r:embed="rId8"/>
                <a:stretch>
                  <a:fillRect l="-2010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3FBD799B-30AE-4CF5-A892-F87408295243}"/>
                  </a:ext>
                </a:extLst>
              </p:cNvPr>
              <p:cNvSpPr txBox="1"/>
              <p:nvPr/>
            </p:nvSpPr>
            <p:spPr>
              <a:xfrm>
                <a:off x="4908858" y="3950730"/>
                <a:ext cx="32251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36</a:t>
                </a:r>
                <a:endParaRPr lang="en-GB" sz="2400" dirty="0">
                  <a:latin typeface="+mj-lt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FBD799B-30AE-4CF5-A892-F87408295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58" y="3950730"/>
                <a:ext cx="322514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7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384EC8D1-F44C-41A9-BDA7-64CA1CE3724A}"/>
                  </a:ext>
                </a:extLst>
              </p:cNvPr>
              <p:cNvSpPr txBox="1"/>
              <p:nvPr/>
            </p:nvSpPr>
            <p:spPr>
              <a:xfrm>
                <a:off x="4908858" y="4503240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 =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12</a:t>
                </a:r>
                <a:endParaRPr lang="en-GB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84EC8D1-F44C-41A9-BDA7-64CA1CE37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58" y="4503240"/>
                <a:ext cx="2592288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69" t="-10667" r="-1408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0B3F847F-3A19-4D84-903F-379C624DD124}"/>
                  </a:ext>
                </a:extLst>
              </p:cNvPr>
              <p:cNvSpPr txBox="1"/>
              <p:nvPr/>
            </p:nvSpPr>
            <p:spPr>
              <a:xfrm>
                <a:off x="8535147" y="4503239"/>
                <a:ext cx="2852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 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+ 2)(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3F847F-3A19-4D84-903F-379C624DD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5147" y="4503239"/>
                <a:ext cx="2852690" cy="461665"/>
              </a:xfrm>
              <a:prstGeom prst="rect">
                <a:avLst/>
              </a:prstGeom>
              <a:blipFill>
                <a:blip r:embed="rId11"/>
                <a:stretch>
                  <a:fillRect l="-444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CCA7E820-2FE1-4BD0-B101-C250C538F2AD}"/>
                  </a:ext>
                </a:extLst>
              </p:cNvPr>
              <p:cNvSpPr txBox="1"/>
              <p:nvPr/>
            </p:nvSpPr>
            <p:spPr>
              <a:xfrm>
                <a:off x="3502406" y="5209106"/>
                <a:ext cx="43728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Hence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  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A7E820-2FE1-4BD0-B101-C250C538F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406" y="5209106"/>
                <a:ext cx="4372847" cy="461665"/>
              </a:xfrm>
              <a:prstGeom prst="rect">
                <a:avLst/>
              </a:prstGeom>
              <a:blipFill>
                <a:blip r:embed="rId12"/>
                <a:stretch>
                  <a:fillRect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C161BB61-ED75-2D4B-B077-684BA9BA71A8}"/>
                  </a:ext>
                </a:extLst>
              </p:cNvPr>
              <p:cNvSpPr txBox="1"/>
              <p:nvPr/>
            </p:nvSpPr>
            <p:spPr>
              <a:xfrm>
                <a:off x="7557089" y="4503240"/>
                <a:ext cx="5769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161BB61-ED75-2D4B-B077-684BA9BA7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089" y="4503240"/>
                <a:ext cx="576917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75436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8" grpId="0"/>
      <p:bldP spid="19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6: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DC1C06F-B821-483C-B9CF-22C215CFC8AE}"/>
              </a:ext>
            </a:extLst>
          </p:cNvPr>
          <p:cNvSpPr/>
          <p:nvPr/>
        </p:nvSpPr>
        <p:spPr>
          <a:xfrm>
            <a:off x="2554043" y="746628"/>
            <a:ext cx="9433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2. The makers of a car use the following polynomial model to express the petrol consumption,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/>
              <a:t> miles per gallon, in terms of the speed,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/>
              <a:t> miles per hour,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536E685-8E65-4C97-AEFC-BB1A51E98123}"/>
              </a:ext>
            </a:extLst>
          </p:cNvPr>
          <p:cNvSpPr/>
          <p:nvPr/>
        </p:nvSpPr>
        <p:spPr>
          <a:xfrm>
            <a:off x="2465512" y="2315435"/>
            <a:ext cx="9703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  Find the speed that </a:t>
            </a:r>
            <a:r>
              <a:rPr lang="en-US" sz="2400" dirty="0" err="1"/>
              <a:t>maximises</a:t>
            </a:r>
            <a:r>
              <a:rPr lang="en-US" sz="2400" dirty="0"/>
              <a:t> the petrol consumption,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38998C1B-162E-4119-BAE0-C2BB492B9147}"/>
                  </a:ext>
                </a:extLst>
              </p:cNvPr>
              <p:cNvSpPr txBox="1"/>
              <p:nvPr/>
            </p:nvSpPr>
            <p:spPr>
              <a:xfrm>
                <a:off x="5591944" y="1692394"/>
                <a:ext cx="3794180" cy="6687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−230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+15100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−145000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4000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8998C1B-162E-4119-BAE0-C2BB492B9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44" y="1692394"/>
                <a:ext cx="3794180" cy="668709"/>
              </a:xfrm>
              <a:prstGeom prst="rect">
                <a:avLst/>
              </a:prstGeom>
              <a:blipFill rotWithShape="1">
                <a:blip r:embed="rId4"/>
                <a:stretch>
                  <a:fillRect l="-2408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46F6558E-A2C2-4B20-AA80-2B0628159CC1}"/>
                  </a:ext>
                </a:extLst>
              </p:cNvPr>
              <p:cNvSpPr txBox="1"/>
              <p:nvPr/>
            </p:nvSpPr>
            <p:spPr>
              <a:xfrm>
                <a:off x="2589837" y="3189677"/>
                <a:ext cx="99280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F6558E-A2C2-4B20-AA80-2B0628159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837" y="3189677"/>
                <a:ext cx="992806" cy="62427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8722E3F7-F9C1-4264-9E14-5E6F5B97445E}"/>
                  </a:ext>
                </a:extLst>
              </p:cNvPr>
              <p:cNvSpPr txBox="1"/>
              <p:nvPr/>
            </p:nvSpPr>
            <p:spPr>
              <a:xfrm>
                <a:off x="3192460" y="3172918"/>
                <a:ext cx="4637579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4000</m:t>
                        </m:r>
                      </m:den>
                    </m:f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−460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+15100</m:t>
                        </m:r>
                      </m:e>
                    </m:d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22E3F7-F9C1-4264-9E14-5E6F5B974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2460" y="3172918"/>
                <a:ext cx="4637579" cy="616194"/>
              </a:xfrm>
              <a:prstGeom prst="rect">
                <a:avLst/>
              </a:prstGeom>
              <a:blipFill>
                <a:blip r:embed="rId6"/>
                <a:stretch>
                  <a:fillRect l="-1907" r="-1090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053C4A03-C982-4E18-8091-EE60FA5DB691}"/>
                  </a:ext>
                </a:extLst>
              </p:cNvPr>
              <p:cNvSpPr txBox="1"/>
              <p:nvPr/>
            </p:nvSpPr>
            <p:spPr>
              <a:xfrm>
                <a:off x="8419418" y="3250182"/>
                <a:ext cx="46375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−460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+15100=0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53C4A03-C982-4E18-8091-EE60FA5DB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418" y="3250182"/>
                <a:ext cx="4637579" cy="461665"/>
              </a:xfrm>
              <a:prstGeom prst="rect">
                <a:avLst/>
              </a:prstGeom>
              <a:blipFill>
                <a:blip r:embed="rId7"/>
                <a:stretch>
                  <a:fillRect l="-1913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93011D-9661-42C0-9D7B-71E2CEEA30B7}"/>
              </a:ext>
            </a:extLst>
          </p:cNvPr>
          <p:cNvSpPr txBox="1"/>
          <p:nvPr/>
        </p:nvSpPr>
        <p:spPr>
          <a:xfrm>
            <a:off x="2652987" y="3902715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the quadratic formulae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CB7E88C-A7E1-4722-B842-4DCC9E571B75}"/>
                  </a:ext>
                </a:extLst>
              </p:cNvPr>
              <p:cNvSpPr txBox="1"/>
              <p:nvPr/>
            </p:nvSpPr>
            <p:spPr>
              <a:xfrm>
                <a:off x="6816080" y="3890982"/>
                <a:ext cx="4978368" cy="1140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230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19 </m:t>
                        </m:r>
                      </m:e>
                    </m:rad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105.72</m:t>
                    </m:r>
                  </m:oMath>
                </a14:m>
                <a:endParaRPr lang="en-GB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or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230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47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607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CB7E88C-A7E1-4722-B842-4DCC9E571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80" y="3890982"/>
                <a:ext cx="4978368" cy="114069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EBEF2683-721D-4445-A1DD-D5524638D6B1}"/>
                  </a:ext>
                </a:extLst>
              </p:cNvPr>
              <p:cNvSpPr txBox="1"/>
              <p:nvPr/>
            </p:nvSpPr>
            <p:spPr>
              <a:xfrm>
                <a:off x="7721582" y="3246625"/>
                <a:ext cx="697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EF2683-721D-4445-A1DD-D5524638D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582" y="3246625"/>
                <a:ext cx="697836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E44A994D-9275-9E47-B388-2AD3B6F305F9}"/>
                  </a:ext>
                </a:extLst>
              </p:cNvPr>
              <p:cNvSpPr txBox="1"/>
              <p:nvPr/>
            </p:nvSpPr>
            <p:spPr>
              <a:xfrm>
                <a:off x="2609372" y="4990355"/>
                <a:ext cx="9469262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For maximum, consider the sign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𝑑𝑀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each side of these values of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v.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:endParaRPr lang="en-US" sz="2400" i="1" dirty="0">
                  <a:solidFill>
                    <a:srgbClr val="FF0000"/>
                  </a:solidFill>
                  <a:latin typeface="Times" pitchFamily="2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44A994D-9275-9E47-B388-2AD3B6F30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372" y="4990355"/>
                <a:ext cx="9469262" cy="624273"/>
              </a:xfrm>
              <a:prstGeom prst="rect">
                <a:avLst/>
              </a:prstGeom>
              <a:blipFill rotWithShape="1">
                <a:blip r:embed="rId10"/>
                <a:stretch>
                  <a:fillRect l="-966" r="-58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99E0097E-6F49-3E44-8BC7-C81E61EA30C2}"/>
                  </a:ext>
                </a:extLst>
              </p:cNvPr>
              <p:cNvSpPr txBox="1"/>
              <p:nvPr/>
            </p:nvSpPr>
            <p:spPr>
              <a:xfrm>
                <a:off x="2591369" y="5662182"/>
                <a:ext cx="10477339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For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47.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5,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𝑑𝑀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≈0.0047&gt;0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and for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=47.7, 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𝑑𝑀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−0.0040&lt;0 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so there is max value at 47.607 (and similarly min value at 105.72). 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9E0097E-6F49-3E44-8BC7-C81E61EA3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369" y="5662182"/>
                <a:ext cx="10477339" cy="993605"/>
              </a:xfrm>
              <a:prstGeom prst="rect">
                <a:avLst/>
              </a:prstGeom>
              <a:blipFill rotWithShape="1">
                <a:blip r:embed="rId11"/>
                <a:stretch>
                  <a:fillRect l="-873" b="-13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E9012D9-3CEC-6F44-9115-1D9242188558}"/>
              </a:ext>
            </a:extLst>
          </p:cNvPr>
          <p:cNvSpPr txBox="1"/>
          <p:nvPr/>
        </p:nvSpPr>
        <p:spPr>
          <a:xfrm>
            <a:off x="2603081" y="2777100"/>
            <a:ext cx="1662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22684117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5" grpId="0"/>
      <p:bldP spid="10" grpId="0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6: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sixth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7058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Real Problems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CB98023-F6FA-46B6-A711-D71ED63DF879}"/>
              </a:ext>
            </a:extLst>
          </p:cNvPr>
          <p:cNvSpPr/>
          <p:nvPr/>
        </p:nvSpPr>
        <p:spPr>
          <a:xfrm>
            <a:off x="2521834" y="1109613"/>
            <a:ext cx="9838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You have 120 m of fencing and want to make two enclosures as shown in the diagram.  The problem is to </a:t>
            </a:r>
            <a:r>
              <a:rPr lang="en-US" sz="2400" dirty="0" err="1"/>
              <a:t>maximise</a:t>
            </a:r>
            <a:r>
              <a:rPr lang="en-US" sz="2400" dirty="0"/>
              <a:t> the area,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/>
              <a:t>, enclosed.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ECDBCFC-187E-4C4C-9D4F-670083D5F190}"/>
              </a:ext>
            </a:extLst>
          </p:cNvPr>
          <p:cNvSpPr/>
          <p:nvPr/>
        </p:nvSpPr>
        <p:spPr>
          <a:xfrm>
            <a:off x="2521834" y="5361269"/>
            <a:ext cx="861472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 </a:t>
            </a:r>
            <a:endParaRPr lang="en-GB" sz="2400" dirty="0"/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45906AE-ADA4-4095-BA84-685F15C8D19F}"/>
              </a:ext>
            </a:extLst>
          </p:cNvPr>
          <p:cNvSpPr/>
          <p:nvPr/>
        </p:nvSpPr>
        <p:spPr>
          <a:xfrm>
            <a:off x="2491498" y="2253584"/>
            <a:ext cx="58367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Use the fact that the total length of fencing is 120 m to write an equation connecting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/>
              <a:t>.</a:t>
            </a:r>
          </a:p>
          <a:p>
            <a:r>
              <a:rPr lang="en-US" sz="2400" dirty="0"/>
              <a:t>Make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/>
              <a:t> the subject of this equation and hence write a formula for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/>
              <a:t> in terms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AD5A261-047D-4A22-8415-B120ED3FF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256" y="2114627"/>
            <a:ext cx="3675771" cy="22908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EACE34F-6CA0-476F-8A1A-CF8254C64846}"/>
              </a:ext>
            </a:extLst>
          </p:cNvPr>
          <p:cNvSpPr txBox="1"/>
          <p:nvPr/>
        </p:nvSpPr>
        <p:spPr>
          <a:xfrm>
            <a:off x="2521835" y="766923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248F406-3D40-8E46-9C28-8A522AB55796}"/>
              </a:ext>
            </a:extLst>
          </p:cNvPr>
          <p:cNvSpPr txBox="1"/>
          <p:nvPr/>
        </p:nvSpPr>
        <p:spPr>
          <a:xfrm>
            <a:off x="2530218" y="4945770"/>
            <a:ext cx="7996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Now differentiate with respect to </a:t>
            </a:r>
            <a:r>
              <a:rPr lang="en-US" sz="2400" i="1" dirty="0">
                <a:latin typeface="Times" pitchFamily="2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latin typeface="+mj-lt"/>
              </a:rPr>
              <a:t> and put it equal to zero to solve the problem.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10592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Real Problems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E29DEAA-2864-466C-9581-F95A8402DD0F}"/>
              </a:ext>
            </a:extLst>
          </p:cNvPr>
          <p:cNvSpPr/>
          <p:nvPr/>
        </p:nvSpPr>
        <p:spPr>
          <a:xfrm>
            <a:off x="2507982" y="64033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25C1F6A-832C-4A34-B1B4-A9792C45A1BC}"/>
              </a:ext>
            </a:extLst>
          </p:cNvPr>
          <p:cNvSpPr/>
          <p:nvPr/>
        </p:nvSpPr>
        <p:spPr>
          <a:xfrm>
            <a:off x="2482964" y="1134518"/>
            <a:ext cx="9361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area,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 =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x</a:t>
            </a:r>
            <a:r>
              <a:rPr lang="en-US" sz="2400" dirty="0">
                <a:solidFill>
                  <a:srgbClr val="FF0000"/>
                </a:solidFill>
              </a:rPr>
              <a:t> and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are connected by 120 = 3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400" dirty="0">
                <a:solidFill>
                  <a:srgbClr val="FF0000"/>
                </a:solidFill>
              </a:rPr>
              <a:t>+ 2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8D00AC87-777E-46B1-AC33-52CEDEFED405}"/>
                  </a:ext>
                </a:extLst>
              </p:cNvPr>
              <p:cNvSpPr txBox="1"/>
              <p:nvPr/>
            </p:nvSpPr>
            <p:spPr>
              <a:xfrm>
                <a:off x="4103516" y="1596183"/>
                <a:ext cx="6528988" cy="615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120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and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(120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D00AC87-777E-46B1-AC33-52CEDEFED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516" y="1596183"/>
                <a:ext cx="6528988" cy="615746"/>
              </a:xfrm>
              <a:prstGeom prst="rect">
                <a:avLst/>
              </a:prstGeom>
              <a:blipFill>
                <a:blip r:embed="rId4"/>
                <a:stretch>
                  <a:fillRect l="-1359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B646C85B-8F60-49A8-89AB-48171CACB428}"/>
                  </a:ext>
                </a:extLst>
              </p:cNvPr>
              <p:cNvSpPr txBox="1"/>
              <p:nvPr/>
            </p:nvSpPr>
            <p:spPr>
              <a:xfrm>
                <a:off x="4624526" y="2121743"/>
                <a:ext cx="4968552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(120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= 40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46C85B-8F60-49A8-89AB-48171CACB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526" y="2121743"/>
                <a:ext cx="4968552" cy="616515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F6E0435-37F1-42FC-AF33-08D031CC29B9}"/>
              </a:ext>
            </a:extLst>
          </p:cNvPr>
          <p:cNvSpPr txBox="1"/>
          <p:nvPr/>
        </p:nvSpPr>
        <p:spPr>
          <a:xfrm>
            <a:off x="2488314" y="2658894"/>
            <a:ext cx="782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To find the maximum area, we find the gradient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1BD44E65-6A90-4B0B-A326-7471C95CDC40}"/>
                  </a:ext>
                </a:extLst>
              </p:cNvPr>
              <p:cNvSpPr txBox="1"/>
              <p:nvPr/>
            </p:nvSpPr>
            <p:spPr>
              <a:xfrm>
                <a:off x="4104129" y="3134211"/>
                <a:ext cx="3489834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Gradient = 40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D44E65-6A90-4B0B-A326-7471C95CD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129" y="3134211"/>
                <a:ext cx="3489834" cy="614977"/>
              </a:xfrm>
              <a:prstGeom prst="rect">
                <a:avLst/>
              </a:prstGeom>
              <a:blipFill rotWithShape="1">
                <a:blip r:embed="rId6"/>
                <a:stretch>
                  <a:fillRect l="-2618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C94883-C12D-4A68-88AE-3F6B5E1FFB22}"/>
              </a:ext>
            </a:extLst>
          </p:cNvPr>
          <p:cNvSpPr txBox="1"/>
          <p:nvPr/>
        </p:nvSpPr>
        <p:spPr>
          <a:xfrm>
            <a:off x="7752184" y="3197473"/>
            <a:ext cx="2009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Hence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A1F9E6-A9E0-4530-B5CE-0F95C49C7895}"/>
              </a:ext>
            </a:extLst>
          </p:cNvPr>
          <p:cNvSpPr txBox="1"/>
          <p:nvPr/>
        </p:nvSpPr>
        <p:spPr>
          <a:xfrm>
            <a:off x="2474472" y="3735083"/>
            <a:ext cx="5501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</a:t>
            </a:r>
            <a:r>
              <a:rPr lang="en-US" sz="2400" dirty="0">
                <a:solidFill>
                  <a:srgbClr val="FF0000"/>
                </a:solidFill>
              </a:rPr>
              <a:t> 120 = 3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+ 2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 when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2400" dirty="0">
                <a:solidFill>
                  <a:srgbClr val="FF0000"/>
                </a:solidFill>
              </a:rPr>
              <a:t>= 30,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= 20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C897CB55-E3D3-4948-967E-924F1A73DD5C}"/>
                  </a:ext>
                </a:extLst>
              </p:cNvPr>
              <p:cNvSpPr txBox="1"/>
              <p:nvPr/>
            </p:nvSpPr>
            <p:spPr>
              <a:xfrm>
                <a:off x="7989336" y="3735082"/>
                <a:ext cx="3723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Area= 30 × 20 = 600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897CB55-E3D3-4948-967E-924F1A73D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336" y="3735082"/>
                <a:ext cx="372328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23" t="-1466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144BAE3-A708-4736-81CA-3F468670C20D}"/>
              </a:ext>
            </a:extLst>
          </p:cNvPr>
          <p:cNvSpPr/>
          <p:nvPr/>
        </p:nvSpPr>
        <p:spPr>
          <a:xfrm>
            <a:off x="2382605" y="4490130"/>
            <a:ext cx="94704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Note: The quantity that needed to be </a:t>
            </a:r>
            <a:r>
              <a:rPr lang="en-US" sz="2400" dirty="0" err="1">
                <a:latin typeface="+mj-lt"/>
              </a:rPr>
              <a:t>maximised</a:t>
            </a:r>
            <a:r>
              <a:rPr lang="en-US" sz="2400" dirty="0">
                <a:latin typeface="+mj-lt"/>
              </a:rPr>
              <a:t> was first expressed in terms of two quantities,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+mj-lt"/>
              </a:rPr>
              <a:t>. However,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i="1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were connected by the condition that the total length of fencing had to be 120 m. This sort of condition is known as a </a:t>
            </a:r>
            <a:r>
              <a:rPr lang="en-US" sz="2400" b="1" dirty="0">
                <a:latin typeface="+mj-lt"/>
              </a:rPr>
              <a:t>constraint</a:t>
            </a:r>
            <a:r>
              <a:rPr lang="en-US" sz="2400" dirty="0">
                <a:latin typeface="+mj-lt"/>
              </a:rPr>
              <a:t>. It allowed area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+mj-lt"/>
              </a:rPr>
              <a:t> to be expressed in terms of one quantity only, and thus the problem could be solved.</a:t>
            </a:r>
            <a:endParaRPr lang="en-GB" sz="2400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7</a:t>
            </a:r>
          </a:p>
        </p:txBody>
      </p:sp>
    </p:spTree>
    <p:extLst>
      <p:ext uri="{BB962C8B-B14F-4D97-AF65-F5344CB8AC3E}">
        <p14:creationId xmlns:p14="http://schemas.microsoft.com/office/powerpoint/2010/main" val="3263489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Real Problems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01EF58DE-9120-4274-8CD0-3F06A9D96647}"/>
                  </a:ext>
                </a:extLst>
              </p:cNvPr>
              <p:cNvSpPr/>
              <p:nvPr/>
            </p:nvSpPr>
            <p:spPr>
              <a:xfrm>
                <a:off x="2403985" y="1003005"/>
                <a:ext cx="5684440" cy="1508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A closed cylindrical can has a volume of 350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231F2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231F2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. Find the dimensions of the can that </a:t>
                </a:r>
                <a:r>
                  <a:rPr lang="en-US" sz="2400" dirty="0" err="1">
                    <a:solidFill>
                      <a:srgbClr val="231F20"/>
                    </a:solidFill>
                    <a:latin typeface="+mj-lt"/>
                  </a:rPr>
                  <a:t>minimise</a:t>
                </a:r>
                <a:r>
                  <a:rPr lang="en-US" sz="2400" dirty="0">
                    <a:solidFill>
                      <a:srgbClr val="231F20"/>
                    </a:solidFill>
                    <a:latin typeface="+mj-lt"/>
                  </a:rPr>
                  <a:t> the surface area.</a:t>
                </a:r>
                <a:endParaRPr lang="en-GB" sz="2400" b="1" dirty="0">
                  <a:solidFill>
                    <a:srgbClr val="231F20"/>
                  </a:solidFill>
                  <a:latin typeface="+mj-lt"/>
                </a:endParaRPr>
              </a:p>
              <a:p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1EF58DE-9120-4274-8CD0-3F06A9D966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985" y="1003005"/>
                <a:ext cx="5684440" cy="1508105"/>
              </a:xfrm>
              <a:prstGeom prst="rect">
                <a:avLst/>
              </a:prstGeom>
              <a:blipFill rotWithShape="1">
                <a:blip r:embed="rId4"/>
                <a:stretch>
                  <a:fillRect l="-1608" t="-2834" r="-21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9F95BF-0761-40DB-BA7C-2EB0F711D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309" y="790977"/>
            <a:ext cx="1872208" cy="18692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4AA98E-0396-47E6-A959-90F17264101D}"/>
              </a:ext>
            </a:extLst>
          </p:cNvPr>
          <p:cNvSpPr txBox="1"/>
          <p:nvPr/>
        </p:nvSpPr>
        <p:spPr>
          <a:xfrm>
            <a:off x="2403985" y="663162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2AF4393-D5FD-4362-8DD8-642C5CEA8D2C}"/>
              </a:ext>
            </a:extLst>
          </p:cNvPr>
          <p:cNvSpPr/>
          <p:nvPr/>
        </p:nvSpPr>
        <p:spPr>
          <a:xfrm>
            <a:off x="2383903" y="246020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AD33FAE6-9404-4B76-8DDD-0197E904B48F}"/>
                  </a:ext>
                </a:extLst>
              </p:cNvPr>
              <p:cNvSpPr/>
              <p:nvPr/>
            </p:nvSpPr>
            <p:spPr>
              <a:xfrm>
                <a:off x="2403985" y="2799497"/>
                <a:ext cx="8784976" cy="862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the radius be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/>
                  <a:t> cm and the height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dirty="0"/>
                  <a:t> cm.  Let the surface area be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; then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D33FAE6-9404-4B76-8DDD-0197E904B4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985" y="2799497"/>
                <a:ext cx="8784976" cy="862608"/>
              </a:xfrm>
              <a:prstGeom prst="rect">
                <a:avLst/>
              </a:prstGeom>
              <a:blipFill rotWithShape="1">
                <a:blip r:embed="rId6"/>
                <a:stretch>
                  <a:fillRect l="-1041" t="-5634"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EBBEEF63-E9BF-49EB-B377-63FCD92E196F}"/>
                  </a:ext>
                </a:extLst>
              </p:cNvPr>
              <p:cNvSpPr/>
              <p:nvPr/>
            </p:nvSpPr>
            <p:spPr>
              <a:xfrm>
                <a:off x="3708493" y="3600550"/>
                <a:ext cx="224266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+ 2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rh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BBEEF63-E9BF-49EB-B377-63FCD92E19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493" y="3600550"/>
                <a:ext cx="224266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076" t="-10667" r="-326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8433C5C-F93D-4D7D-B706-9DACDA83AC8B}"/>
              </a:ext>
            </a:extLst>
          </p:cNvPr>
          <p:cNvSpPr/>
          <p:nvPr/>
        </p:nvSpPr>
        <p:spPr>
          <a:xfrm>
            <a:off x="6314586" y="3600550"/>
            <a:ext cx="4447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(both ends and curved surface)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AAFA2953-452B-4E14-81CB-29811808A874}"/>
                  </a:ext>
                </a:extLst>
              </p:cNvPr>
              <p:cNvSpPr/>
              <p:nvPr/>
            </p:nvSpPr>
            <p:spPr>
              <a:xfrm>
                <a:off x="2403985" y="4066447"/>
                <a:ext cx="8784976" cy="1231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We need to find the minimum of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/>
                  <a:t> but at present,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/>
                  <a:t> involves two variables,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dirty="0"/>
                  <a:t>.  The fact that the volume has to be 350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 gives a connection between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dirty="0"/>
                  <a:t>; namely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AFA2953-452B-4E14-81CB-29811808A8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985" y="4066447"/>
                <a:ext cx="8784976" cy="1231940"/>
              </a:xfrm>
              <a:prstGeom prst="rect">
                <a:avLst/>
              </a:prstGeom>
              <a:blipFill rotWithShape="1">
                <a:blip r:embed="rId8"/>
                <a:stretch>
                  <a:fillRect l="-1041" t="-3960" r="-1457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F4212085-58AB-4EA0-9CB3-7BBF8F712C1A}"/>
                  </a:ext>
                </a:extLst>
              </p:cNvPr>
              <p:cNvSpPr/>
              <p:nvPr/>
            </p:nvSpPr>
            <p:spPr>
              <a:xfrm>
                <a:off x="4007768" y="5372573"/>
                <a:ext cx="34188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dirty="0"/>
                  <a:t> 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350 (constraint)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4212085-58AB-4EA0-9CB3-7BBF8F712C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68" y="5372573"/>
                <a:ext cx="3418885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713" t="-10526" r="-71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36EBCB3-F264-4BFA-9C81-A2F02A895901}"/>
                  </a:ext>
                </a:extLst>
              </p:cNvPr>
              <p:cNvSpPr txBox="1"/>
              <p:nvPr/>
            </p:nvSpPr>
            <p:spPr>
              <a:xfrm>
                <a:off x="7680176" y="5271856"/>
                <a:ext cx="1699133" cy="62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350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l-GR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36EBCB3-F264-4BFA-9C81-A2F02A895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76" y="5271856"/>
                <a:ext cx="1699133" cy="621902"/>
              </a:xfrm>
              <a:prstGeom prst="rect">
                <a:avLst/>
              </a:prstGeom>
              <a:blipFill rotWithShape="1">
                <a:blip r:embed="rId10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D64FEE4-BC35-4B77-A9B0-1D9271295C4C}"/>
                  </a:ext>
                </a:extLst>
              </p:cNvPr>
              <p:cNvSpPr txBox="1"/>
              <p:nvPr/>
            </p:nvSpPr>
            <p:spPr>
              <a:xfrm>
                <a:off x="3556112" y="5982611"/>
                <a:ext cx="7004383" cy="623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+ 2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350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l-GR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700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D64FEE4-BC35-4B77-A9B0-1D9271295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112" y="5982611"/>
                <a:ext cx="7004383" cy="623504"/>
              </a:xfrm>
              <a:prstGeom prst="rect">
                <a:avLst/>
              </a:prstGeom>
              <a:blipFill rotWithShape="1">
                <a:blip r:embed="rId11"/>
                <a:stretch>
                  <a:fillRect l="-1305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7</a:t>
            </a:r>
          </a:p>
        </p:txBody>
      </p:sp>
    </p:spTree>
    <p:extLst>
      <p:ext uri="{BB962C8B-B14F-4D97-AF65-F5344CB8AC3E}">
        <p14:creationId xmlns:p14="http://schemas.microsoft.com/office/powerpoint/2010/main" val="25882214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Real Problems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9C98814-2C2E-4936-9FA4-468FF2E849C3}"/>
              </a:ext>
            </a:extLst>
          </p:cNvPr>
          <p:cNvSpPr txBox="1"/>
          <p:nvPr/>
        </p:nvSpPr>
        <p:spPr>
          <a:xfrm>
            <a:off x="2498439" y="92887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95CA1D4-C5A0-4E10-BE2C-F9F97256401C}"/>
                  </a:ext>
                </a:extLst>
              </p:cNvPr>
              <p:cNvSpPr txBox="1"/>
              <p:nvPr/>
            </p:nvSpPr>
            <p:spPr>
              <a:xfrm>
                <a:off x="3540050" y="1521698"/>
                <a:ext cx="2088232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𝑑𝑆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700</m:t>
                        </m:r>
                      </m:num>
                      <m:den>
                        <m:sSup>
                          <m:sSupPr>
                            <m:ctrlP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95CA1D4-C5A0-4E10-BE2C-F9F972564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050" y="1521698"/>
                <a:ext cx="2088232" cy="624273"/>
              </a:xfrm>
              <a:prstGeom prst="rect">
                <a:avLst/>
              </a:prstGeom>
              <a:blipFill rotWithShape="1">
                <a:blip r:embed="rId4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87BA4CAC-E009-44C8-9C86-FAD1EC15929D}"/>
                  </a:ext>
                </a:extLst>
              </p:cNvPr>
              <p:cNvSpPr txBox="1"/>
              <p:nvPr/>
            </p:nvSpPr>
            <p:spPr>
              <a:xfrm>
                <a:off x="6070600" y="1505109"/>
                <a:ext cx="2088232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𝑑𝑆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0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7BA4CAC-E009-44C8-9C86-FAD1EC159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600" y="1505109"/>
                <a:ext cx="2088232" cy="624273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A9285AEB-CCC2-401E-8276-392F45526D10}"/>
                  </a:ext>
                </a:extLst>
              </p:cNvPr>
              <p:cNvSpPr txBox="1"/>
              <p:nvPr/>
            </p:nvSpPr>
            <p:spPr>
              <a:xfrm>
                <a:off x="7628106" y="1520888"/>
                <a:ext cx="2088232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>
                    <a:solidFill>
                      <a:srgbClr val="FF0000"/>
                    </a:solidFill>
                  </a:rPr>
                  <a:t>0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700</m:t>
                        </m:r>
                      </m:num>
                      <m:den>
                        <m:sSup>
                          <m:sSupPr>
                            <m:ctrlP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9285AEB-CCC2-401E-8276-392F45526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106" y="1520888"/>
                <a:ext cx="2088232" cy="624273"/>
              </a:xfrm>
              <a:prstGeom prst="rect">
                <a:avLst/>
              </a:prstGeom>
              <a:blipFill rotWithShape="1">
                <a:blip r:embed="rId6"/>
                <a:stretch>
                  <a:fillRect l="-4373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E080C3AF-9785-4554-B6FB-03DEA26CC27D}"/>
                  </a:ext>
                </a:extLst>
              </p:cNvPr>
              <p:cNvSpPr txBox="1"/>
              <p:nvPr/>
            </p:nvSpPr>
            <p:spPr>
              <a:xfrm>
                <a:off x="3417960" y="2417184"/>
                <a:ext cx="1689349" cy="62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700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l-GR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080C3AF-9785-4554-B6FB-03DEA26CC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7960" y="2417184"/>
                <a:ext cx="1689349" cy="622286"/>
              </a:xfrm>
              <a:prstGeom prst="rect">
                <a:avLst/>
              </a:prstGeom>
              <a:blipFill rotWithShape="1">
                <a:blip r:embed="rId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0224EEA7-648A-4A4F-B0EE-0DA4AA19F377}"/>
                  </a:ext>
                </a:extLst>
              </p:cNvPr>
              <p:cNvSpPr txBox="1"/>
              <p:nvPr/>
            </p:nvSpPr>
            <p:spPr>
              <a:xfrm>
                <a:off x="5555703" y="2499790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55.7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224EEA7-648A-4A4F-B0EE-0DA4AA19F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703" y="2499790"/>
                <a:ext cx="2088232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BFC9A28-B7DA-4C56-B8CC-7FC8FECBAC2E}"/>
              </a:ext>
            </a:extLst>
          </p:cNvPr>
          <p:cNvSpPr txBox="1"/>
          <p:nvPr/>
        </p:nvSpPr>
        <p:spPr>
          <a:xfrm>
            <a:off x="7643935" y="2515569"/>
            <a:ext cx="3835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3.82 cm to 3 </a:t>
            </a:r>
            <a:r>
              <a:rPr lang="en-GB" sz="24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s.f</a:t>
            </a:r>
            <a:endParaRPr lang="en-GB" sz="24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4234E41D-0AAF-4B22-90E2-6D503735CBF8}"/>
                  </a:ext>
                </a:extLst>
              </p:cNvPr>
              <p:cNvSpPr/>
              <p:nvPr/>
            </p:nvSpPr>
            <p:spPr>
              <a:xfrm>
                <a:off x="4061483" y="3242342"/>
                <a:ext cx="1119665" cy="6235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350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l-GR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234E41D-0AAF-4B22-90E2-6D503735CB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83" y="3242342"/>
                <a:ext cx="1119665" cy="623504"/>
              </a:xfrm>
              <a:prstGeom prst="rect">
                <a:avLst/>
              </a:prstGeom>
              <a:blipFill rotWithShape="1">
                <a:blip r:embed="rId9"/>
                <a:stretch>
                  <a:fillRect l="-815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0A878E3-42E8-48C6-B7BC-26A0CDB1DBA0}"/>
              </a:ext>
            </a:extLst>
          </p:cNvPr>
          <p:cNvSpPr txBox="1"/>
          <p:nvPr/>
        </p:nvSpPr>
        <p:spPr>
          <a:xfrm>
            <a:off x="5181148" y="3347040"/>
            <a:ext cx="657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GB" sz="2400" dirty="0">
                <a:solidFill>
                  <a:srgbClr val="FF0000"/>
                </a:solidFill>
              </a:rPr>
              <a:t> 7.64 cm to 3 </a:t>
            </a:r>
            <a:r>
              <a:rPr lang="en-GB" sz="2400" dirty="0" err="1">
                <a:solidFill>
                  <a:srgbClr val="FF0000"/>
                </a:solidFill>
              </a:rPr>
              <a:t>s.f</a:t>
            </a:r>
            <a:r>
              <a:rPr lang="en-GB" sz="2400" dirty="0">
                <a:solidFill>
                  <a:srgbClr val="FF0000"/>
                </a:solidFill>
              </a:rPr>
              <a:t> (from the equation above)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F19E0ED-40BA-445B-91EB-094C6D7D484C}"/>
              </a:ext>
            </a:extLst>
          </p:cNvPr>
          <p:cNvSpPr txBox="1"/>
          <p:nvPr/>
        </p:nvSpPr>
        <p:spPr>
          <a:xfrm>
            <a:off x="2498439" y="419429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dimensions of the can are as follows: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7B57905-5A40-4E05-AD97-29DFC8E98B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7000" y="4194290"/>
            <a:ext cx="2033734" cy="1607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735D0A7-D81F-45DE-A0EC-9758B6F9B66A}"/>
              </a:ext>
            </a:extLst>
          </p:cNvPr>
          <p:cNvSpPr txBox="1"/>
          <p:nvPr/>
        </p:nvSpPr>
        <p:spPr>
          <a:xfrm>
            <a:off x="4839727" y="4798903"/>
            <a:ext cx="352018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radius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GB" sz="2400" dirty="0">
                <a:solidFill>
                  <a:srgbClr val="FF0000"/>
                </a:solidFill>
              </a:rPr>
              <a:t> 3.82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diameter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GB" sz="2400" dirty="0">
                <a:solidFill>
                  <a:srgbClr val="FF0000"/>
                </a:solidFill>
              </a:rPr>
              <a:t> 7.64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height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GB" sz="2400" dirty="0">
                <a:solidFill>
                  <a:srgbClr val="FF0000"/>
                </a:solidFill>
              </a:rPr>
              <a:t> 7.64 cm </a:t>
            </a:r>
          </a:p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2C29BF1-CDF2-47F0-B23D-8E9AC460369A}"/>
              </a:ext>
            </a:extLst>
          </p:cNvPr>
          <p:cNvSpPr txBox="1"/>
          <p:nvPr/>
        </p:nvSpPr>
        <p:spPr>
          <a:xfrm>
            <a:off x="2529068" y="6126236"/>
            <a:ext cx="8105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 height of the can is approximately twice the radius.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CFEEABCD-65C6-48E6-9428-81D2DBF57C36}"/>
                  </a:ext>
                </a:extLst>
              </p:cNvPr>
              <p:cNvSpPr txBox="1"/>
              <p:nvPr/>
            </p:nvSpPr>
            <p:spPr>
              <a:xfrm>
                <a:off x="9818019" y="1528439"/>
                <a:ext cx="1735145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r>
                  <a:rPr lang="el-GR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π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700</m:t>
                        </m:r>
                      </m:num>
                      <m:den>
                        <m:sSup>
                          <m:sSup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FEEABCD-65C6-48E6-9428-81D2DBF57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8019" y="1528439"/>
                <a:ext cx="1735145" cy="614655"/>
              </a:xfrm>
              <a:prstGeom prst="rect">
                <a:avLst/>
              </a:prstGeom>
              <a:blipFill>
                <a:blip r:embed="rId11"/>
                <a:stretch>
                  <a:fillRect l="-5072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5B6AD6E7-37B4-0B41-8800-8B248B1D70CF}"/>
                  </a:ext>
                </a:extLst>
              </p:cNvPr>
              <p:cNvSpPr txBox="1"/>
              <p:nvPr/>
            </p:nvSpPr>
            <p:spPr>
              <a:xfrm>
                <a:off x="5555703" y="1628800"/>
                <a:ext cx="396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6AD6E7-37B4-0B41-8800-8B248B1D7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703" y="1628800"/>
                <a:ext cx="396281" cy="400110"/>
              </a:xfrm>
              <a:prstGeom prst="rect">
                <a:avLst/>
              </a:prstGeom>
              <a:blipFill>
                <a:blip r:embed="rId12"/>
                <a:stretch>
                  <a:fillRect r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A8DBD3E1-EBC7-3D45-B0CC-B9CC3D1BE4E6}"/>
                  </a:ext>
                </a:extLst>
              </p:cNvPr>
              <p:cNvSpPr txBox="1"/>
              <p:nvPr/>
            </p:nvSpPr>
            <p:spPr>
              <a:xfrm>
                <a:off x="7132694" y="1600691"/>
                <a:ext cx="396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DBD3E1-EBC7-3D45-B0CC-B9CC3D1BE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694" y="1600691"/>
                <a:ext cx="396281" cy="400110"/>
              </a:xfrm>
              <a:prstGeom prst="rect">
                <a:avLst/>
              </a:prstGeom>
              <a:blipFill>
                <a:blip r:embed="rId13"/>
                <a:stretch>
                  <a:fillRect r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6D0F60E-7EED-9142-9559-75AEA5742A51}"/>
                  </a:ext>
                </a:extLst>
              </p:cNvPr>
              <p:cNvSpPr txBox="1"/>
              <p:nvPr/>
            </p:nvSpPr>
            <p:spPr>
              <a:xfrm>
                <a:off x="9419188" y="1651848"/>
                <a:ext cx="396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6D0F60E-7EED-9142-9559-75AEA5742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9188" y="1651848"/>
                <a:ext cx="396281" cy="400110"/>
              </a:xfrm>
              <a:prstGeom prst="rect">
                <a:avLst/>
              </a:prstGeom>
              <a:blipFill>
                <a:blip r:embed="rId13"/>
                <a:stretch>
                  <a:fillRect r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1CFE0584-43B5-6F45-9D42-835FC85BDC5A}"/>
                  </a:ext>
                </a:extLst>
              </p:cNvPr>
              <p:cNvSpPr txBox="1"/>
              <p:nvPr/>
            </p:nvSpPr>
            <p:spPr>
              <a:xfrm>
                <a:off x="4847833" y="2552494"/>
                <a:ext cx="396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CFE0584-43B5-6F45-9D42-835FC85BD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833" y="2552494"/>
                <a:ext cx="396281" cy="400110"/>
              </a:xfrm>
              <a:prstGeom prst="rect">
                <a:avLst/>
              </a:prstGeom>
              <a:blipFill>
                <a:blip r:embed="rId14"/>
                <a:stretch>
                  <a:fillRect r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987C1776-0865-E049-A1D9-A8FF7EDBF1EF}"/>
                  </a:ext>
                </a:extLst>
              </p:cNvPr>
              <p:cNvSpPr txBox="1"/>
              <p:nvPr/>
            </p:nvSpPr>
            <p:spPr>
              <a:xfrm>
                <a:off x="7114716" y="2530567"/>
                <a:ext cx="396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87C1776-0865-E049-A1D9-A8FF7EDBF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716" y="2530567"/>
                <a:ext cx="396281" cy="400110"/>
              </a:xfrm>
              <a:prstGeom prst="rect">
                <a:avLst/>
              </a:prstGeom>
              <a:blipFill>
                <a:blip r:embed="rId15"/>
                <a:stretch>
                  <a:fillRect r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3542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6" grpId="0"/>
      <p:bldP spid="7" grpId="0"/>
      <p:bldP spid="8" grpId="0"/>
      <p:bldP spid="12" grpId="0"/>
      <p:bldP spid="13" grpId="0"/>
      <p:bldP spid="14" grpId="0"/>
      <p:bldP spid="18" grpId="0"/>
      <p:bldP spid="2" grpId="0"/>
      <p:bldP spid="21" grpId="0"/>
      <p:bldP spid="22" grpId="0"/>
      <p:bldP spid="24" grpId="0"/>
      <p:bldP spid="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7: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5CA2134-F0DB-47B5-918C-B329E131E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500" y="1053400"/>
            <a:ext cx="2598801" cy="15349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48DE7D48-259F-4A62-A392-6515072C1054}"/>
                  </a:ext>
                </a:extLst>
              </p:cNvPr>
              <p:cNvSpPr/>
              <p:nvPr/>
            </p:nvSpPr>
            <p:spPr>
              <a:xfrm>
                <a:off x="5323505" y="866891"/>
                <a:ext cx="7163126" cy="17235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A small closed water tank is in the shape of a cuboid with a square base. 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The total surface area is 15000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. </a:t>
                </a:r>
              </a:p>
              <a:p>
                <a:r>
                  <a:rPr lang="en-US" sz="2400" dirty="0"/>
                  <a:t>Find the maximum volume given this constriction</a:t>
                </a:r>
                <a:endParaRPr lang="en-GB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8DE7D48-259F-4A62-A392-6515072C10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3505" y="866891"/>
                <a:ext cx="7163126" cy="1723549"/>
              </a:xfrm>
              <a:prstGeom prst="rect">
                <a:avLst/>
              </a:prstGeom>
              <a:blipFill>
                <a:blip r:embed="rId5"/>
                <a:stretch>
                  <a:fillRect l="-1239" t="-2190" b="-6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2F52579-FDC8-430E-AA27-53F6529208DB}"/>
              </a:ext>
            </a:extLst>
          </p:cNvPr>
          <p:cNvSpPr/>
          <p:nvPr/>
        </p:nvSpPr>
        <p:spPr>
          <a:xfrm>
            <a:off x="2807799" y="2670687"/>
            <a:ext cx="8664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(Let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cm be the side of the square 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dirty="0"/>
              <a:t> cm be the </a:t>
            </a:r>
            <a:r>
              <a:rPr lang="en-US" sz="2400" dirty="0" smtClean="0"/>
              <a:t>height.)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FFC1478-239D-452E-A74E-D496E09C9D64}"/>
              </a:ext>
            </a:extLst>
          </p:cNvPr>
          <p:cNvSpPr txBox="1"/>
          <p:nvPr/>
        </p:nvSpPr>
        <p:spPr>
          <a:xfrm>
            <a:off x="2477246" y="3159689"/>
            <a:ext cx="1576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9860A550-163E-484D-8AEF-F1BFE7E5F86E}"/>
                  </a:ext>
                </a:extLst>
              </p:cNvPr>
              <p:cNvSpPr txBox="1"/>
              <p:nvPr/>
            </p:nvSpPr>
            <p:spPr>
              <a:xfrm>
                <a:off x="2503056" y="3518279"/>
                <a:ext cx="43204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Surface area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xh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so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60A550-163E-484D-8AEF-F1BFE7E5F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056" y="3518279"/>
                <a:ext cx="432048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26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08A43142-BE9C-4D8E-935B-96685D5133E4}"/>
                  </a:ext>
                </a:extLst>
              </p:cNvPr>
              <p:cNvSpPr/>
              <p:nvPr/>
            </p:nvSpPr>
            <p:spPr>
              <a:xfrm>
                <a:off x="6432312" y="3494816"/>
                <a:ext cx="27469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15000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xh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8A43142-BE9C-4D8E-935B-96685D5133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312" y="3494816"/>
                <a:ext cx="274697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3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1EF15E6C-9615-480B-8422-2B3F57F37FDB}"/>
                  </a:ext>
                </a:extLst>
              </p:cNvPr>
              <p:cNvSpPr txBox="1"/>
              <p:nvPr/>
            </p:nvSpPr>
            <p:spPr>
              <a:xfrm>
                <a:off x="9147222" y="3429000"/>
                <a:ext cx="2714910" cy="62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3750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EF15E6C-9615-480B-8422-2B3F57F37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7222" y="3429000"/>
                <a:ext cx="2714910" cy="621902"/>
              </a:xfrm>
              <a:prstGeom prst="rect">
                <a:avLst/>
              </a:prstGeom>
              <a:blipFill rotWithShape="1">
                <a:blip r:embed="rId8"/>
                <a:stretch>
                  <a:fillRect l="-3596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D8E9781E-C2FE-4ACE-BC6E-852AD6288E2A}"/>
                  </a:ext>
                </a:extLst>
              </p:cNvPr>
              <p:cNvSpPr txBox="1"/>
              <p:nvPr/>
            </p:nvSpPr>
            <p:spPr>
              <a:xfrm>
                <a:off x="2550675" y="4060191"/>
                <a:ext cx="216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Volume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8E9781E-C2FE-4ACE-BC6E-852AD6288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675" y="4060191"/>
                <a:ext cx="216024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22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25D5B532-0A16-4B6C-AA2C-3F83BE2F411C}"/>
                  </a:ext>
                </a:extLst>
              </p:cNvPr>
              <p:cNvSpPr txBox="1"/>
              <p:nvPr/>
            </p:nvSpPr>
            <p:spPr>
              <a:xfrm>
                <a:off x="4416726" y="3991052"/>
                <a:ext cx="3307748" cy="645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3750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5D5B532-0A16-4B6C-AA2C-3F83BE2F4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726" y="3991052"/>
                <a:ext cx="3307748" cy="64504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8E006094-19BC-425D-BC3B-622007218A4D}"/>
                  </a:ext>
                </a:extLst>
              </p:cNvPr>
              <p:cNvSpPr txBox="1"/>
              <p:nvPr/>
            </p:nvSpPr>
            <p:spPr>
              <a:xfrm>
                <a:off x="2222957" y="4501626"/>
                <a:ext cx="3292067" cy="833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 3750−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006094-19BC-425D-BC3B-622007218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957" y="4501626"/>
                <a:ext cx="3292067" cy="833498"/>
              </a:xfrm>
              <a:prstGeom prst="rect">
                <a:avLst/>
              </a:prstGeom>
              <a:blipFill>
                <a:blip r:embed="rId11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46CB4B96-0AB7-4002-9A27-3B74653A65B1}"/>
                  </a:ext>
                </a:extLst>
              </p:cNvPr>
              <p:cNvSpPr/>
              <p:nvPr/>
            </p:nvSpPr>
            <p:spPr>
              <a:xfrm>
                <a:off x="6542945" y="3991052"/>
                <a:ext cx="1967655" cy="6664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3750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6CB4B96-0AB7-4002-9A27-3B74653A6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945" y="3991052"/>
                <a:ext cx="1967655" cy="666401"/>
              </a:xfrm>
              <a:prstGeom prst="rect">
                <a:avLst/>
              </a:prstGeom>
              <a:blipFill rotWithShape="1">
                <a:blip r:embed="rId12"/>
                <a:stretch>
                  <a:fillRect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B1AE6BBC-5EDE-48E3-8FAE-79A3ABA8FB44}"/>
                  </a:ext>
                </a:extLst>
              </p:cNvPr>
              <p:cNvSpPr txBox="1"/>
              <p:nvPr/>
            </p:nvSpPr>
            <p:spPr>
              <a:xfrm>
                <a:off x="5766266" y="4516085"/>
                <a:ext cx="2416797" cy="831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3750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1AE6BBC-5EDE-48E3-8FAE-79A3ABA8FB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266" y="4516085"/>
                <a:ext cx="2416797" cy="831061"/>
              </a:xfrm>
              <a:prstGeom prst="rect">
                <a:avLst/>
              </a:prstGeom>
              <a:blipFill>
                <a:blip r:embed="rId13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48CA4BA5-DC19-4E76-806A-1BD470B9239B}"/>
                  </a:ext>
                </a:extLst>
              </p:cNvPr>
              <p:cNvSpPr txBox="1"/>
              <p:nvPr/>
            </p:nvSpPr>
            <p:spPr>
              <a:xfrm>
                <a:off x="8002598" y="4762428"/>
                <a:ext cx="20162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2500</a:t>
                </a:r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8CA4BA5-DC19-4E76-806A-1BD470B92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598" y="4762428"/>
                <a:ext cx="2016223" cy="461665"/>
              </a:xfrm>
              <a:prstGeom prst="rect">
                <a:avLst/>
              </a:prstGeom>
              <a:blipFill rotWithShape="1">
                <a:blip r:embed="rId14"/>
                <a:stretch>
                  <a:fillRect t="-9211" r="-241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738E3E78-2C28-4E48-B8AC-ADB066B7D035}"/>
                  </a:ext>
                </a:extLst>
              </p:cNvPr>
              <p:cNvSpPr txBox="1"/>
              <p:nvPr/>
            </p:nvSpPr>
            <p:spPr>
              <a:xfrm>
                <a:off x="9969355" y="4787033"/>
                <a:ext cx="20403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50 cm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38E3E78-2C28-4E48-B8AC-ADB066B7D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9355" y="4787033"/>
                <a:ext cx="2040338" cy="461665"/>
              </a:xfrm>
              <a:prstGeom prst="rect">
                <a:avLst/>
              </a:prstGeom>
              <a:blipFill rotWithShape="1">
                <a:blip r:embed="rId15"/>
                <a:stretch>
                  <a:fillRect t="-10526" r="-29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41509E0C-9F8D-4FE0-B99B-44B2960D6CDF}"/>
                  </a:ext>
                </a:extLst>
              </p:cNvPr>
              <p:cNvSpPr txBox="1"/>
              <p:nvPr/>
            </p:nvSpPr>
            <p:spPr>
              <a:xfrm>
                <a:off x="2478667" y="5477900"/>
                <a:ext cx="2232248" cy="621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3750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1509E0C-9F8D-4FE0-B99B-44B2960D6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667" y="5477900"/>
                <a:ext cx="2232248" cy="621902"/>
              </a:xfrm>
              <a:prstGeom prst="rect">
                <a:avLst/>
              </a:prstGeom>
              <a:blipFill rotWithShape="1">
                <a:blip r:embed="rId16"/>
                <a:stretch>
                  <a:fillRect l="-437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2D79205-BC1C-4537-AA2C-993C5667203E}"/>
                  </a:ext>
                </a:extLst>
              </p:cNvPr>
              <p:cNvSpPr txBox="1"/>
              <p:nvPr/>
            </p:nvSpPr>
            <p:spPr>
              <a:xfrm>
                <a:off x="4685180" y="5489922"/>
                <a:ext cx="2016224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3750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2D79205-BC1C-4537-AA2C-993C56672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180" y="5489922"/>
                <a:ext cx="2016224" cy="622222"/>
              </a:xfrm>
              <a:prstGeom prst="rect">
                <a:avLst/>
              </a:prstGeom>
              <a:blipFill>
                <a:blip r:embed="rId17"/>
                <a:stretch>
                  <a:fillRect l="-4375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A9D429FE-2A67-4E1F-8E1A-2C4DD259FD87}"/>
                  </a:ext>
                </a:extLst>
              </p:cNvPr>
              <p:cNvSpPr txBox="1"/>
              <p:nvPr/>
            </p:nvSpPr>
            <p:spPr>
              <a:xfrm>
                <a:off x="6262866" y="5587370"/>
                <a:ext cx="2232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50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A9D429FE-2A67-4E1F-8E1A-2C4DD259F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866" y="5587370"/>
                <a:ext cx="2232248" cy="461665"/>
              </a:xfrm>
              <a:prstGeom prst="rect">
                <a:avLst/>
              </a:prstGeom>
              <a:blipFill rotWithShape="1">
                <a:blip r:embed="rId18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3CA92638-8301-44D0-A17B-A92AE5405CA8}"/>
                  </a:ext>
                </a:extLst>
              </p:cNvPr>
              <p:cNvSpPr txBox="1"/>
              <p:nvPr/>
            </p:nvSpPr>
            <p:spPr>
              <a:xfrm>
                <a:off x="3664624" y="6253782"/>
                <a:ext cx="35733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volume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50 </a:t>
                </a:r>
                <a:r>
                  <a:rPr lang="en-GB" sz="2400" i="0" dirty="0">
                    <a:solidFill>
                      <a:srgbClr val="FF0000"/>
                    </a:solidFill>
                    <a:latin typeface="+mj-lt"/>
                  </a:rPr>
                  <a:t>×</a:t>
                </a:r>
                <a:r>
                  <a:rPr lang="en-GB" sz="2400" dirty="0">
                    <a:solidFill>
                      <a:srgbClr val="FF0000"/>
                    </a:solidFill>
                  </a:rPr>
                  <a:t> 50 × 50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3CA92638-8301-44D0-A17B-A92AE5405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624" y="6253782"/>
                <a:ext cx="3573337" cy="461665"/>
              </a:xfrm>
              <a:prstGeom prst="rect">
                <a:avLst/>
              </a:prstGeom>
              <a:blipFill rotWithShape="1">
                <a:blip r:embed="rId19"/>
                <a:stretch>
                  <a:fillRect l="-2560" t="-14474" r="-153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AF8D8FC6-8A8A-42A2-9C44-0F55F843BB91}"/>
                  </a:ext>
                </a:extLst>
              </p:cNvPr>
              <p:cNvSpPr txBox="1"/>
              <p:nvPr/>
            </p:nvSpPr>
            <p:spPr>
              <a:xfrm>
                <a:off x="7240870" y="6253782"/>
                <a:ext cx="2749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125000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F8D8FC6-8A8A-42A2-9C44-0F55F843B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870" y="6253782"/>
                <a:ext cx="2749298" cy="461665"/>
              </a:xfrm>
              <a:prstGeom prst="rect">
                <a:avLst/>
              </a:prstGeom>
              <a:blipFill rotWithShape="1">
                <a:blip r:embed="rId20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DFA55830-AC65-40F6-8CDE-2D51C616D9C6}"/>
                  </a:ext>
                </a:extLst>
              </p:cNvPr>
              <p:cNvSpPr txBox="1"/>
              <p:nvPr/>
            </p:nvSpPr>
            <p:spPr>
              <a:xfrm>
                <a:off x="9399582" y="6253782"/>
                <a:ext cx="19043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125 litres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DFA55830-AC65-40F6-8CDE-2D51C616D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582" y="6253782"/>
                <a:ext cx="1904346" cy="461665"/>
              </a:xfrm>
              <a:prstGeom prst="rect">
                <a:avLst/>
              </a:prstGeom>
              <a:blipFill rotWithShape="1">
                <a:blip r:embed="rId21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E2082494-632D-4D43-A9E2-B2B3609C0F7F}"/>
                  </a:ext>
                </a:extLst>
              </p:cNvPr>
              <p:cNvSpPr/>
              <p:nvPr/>
            </p:nvSpPr>
            <p:spPr>
              <a:xfrm>
                <a:off x="7850681" y="5587370"/>
                <a:ext cx="2738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and volume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</a:t>
                </a: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2082494-632D-4D43-A9E2-B2B3609C0F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681" y="5587370"/>
                <a:ext cx="2738955" cy="461665"/>
              </a:xfrm>
              <a:prstGeom prst="rect">
                <a:avLst/>
              </a:prstGeom>
              <a:blipFill rotWithShape="1">
                <a:blip r:embed="rId22"/>
                <a:stretch>
                  <a:fillRect l="-3563" t="-10667" r="-222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AA04F4A7-6E0E-7B47-B986-A27EB4A1E2AE}"/>
                  </a:ext>
                </a:extLst>
              </p:cNvPr>
              <p:cNvSpPr txBox="1"/>
              <p:nvPr/>
            </p:nvSpPr>
            <p:spPr>
              <a:xfrm>
                <a:off x="5008366" y="4787033"/>
                <a:ext cx="8858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A04F4A7-6E0E-7B47-B986-A27EB4A1E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366" y="4787033"/>
                <a:ext cx="885851" cy="46166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7</a:t>
            </a:r>
          </a:p>
        </p:txBody>
      </p:sp>
    </p:spTree>
    <p:extLst>
      <p:ext uri="{BB962C8B-B14F-4D97-AF65-F5344CB8AC3E}">
        <p14:creationId xmlns:p14="http://schemas.microsoft.com/office/powerpoint/2010/main" val="23567534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7: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seventh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" y="24298"/>
            <a:ext cx="221335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Rates of Change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7</a:t>
            </a:r>
          </a:p>
        </p:txBody>
      </p:sp>
    </p:spTree>
    <p:extLst>
      <p:ext uri="{BB962C8B-B14F-4D97-AF65-F5344CB8AC3E}">
        <p14:creationId xmlns:p14="http://schemas.microsoft.com/office/powerpoint/2010/main" val="185345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f7b00057-f5aa-46f4-8410-da255f32554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11044</TotalTime>
  <Words>4930</Words>
  <Application>Microsoft Office PowerPoint</Application>
  <PresentationFormat>Custom</PresentationFormat>
  <Paragraphs>630</Paragraphs>
  <Slides>43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Alapértelmezett terv</vt:lpstr>
      <vt:lpstr>Supporting and Enhancing Mathematics and Statistics UNIT: Rates of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476</cp:revision>
  <cp:lastPrinted>2016-10-17T08:47:54Z</cp:lastPrinted>
  <dcterms:created xsi:type="dcterms:W3CDTF">2012-10-10T19:07:13Z</dcterms:created>
  <dcterms:modified xsi:type="dcterms:W3CDTF">2020-07-21T21:35:09Z</dcterms:modified>
</cp:coreProperties>
</file>