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355" r:id="rId5"/>
    <p:sldId id="283" r:id="rId6"/>
    <p:sldId id="356" r:id="rId7"/>
    <p:sldId id="357" r:id="rId8"/>
    <p:sldId id="463" r:id="rId9"/>
    <p:sldId id="466" r:id="rId10"/>
    <p:sldId id="464" r:id="rId11"/>
    <p:sldId id="465" r:id="rId12"/>
    <p:sldId id="467" r:id="rId13"/>
    <p:sldId id="471" r:id="rId14"/>
    <p:sldId id="472" r:id="rId15"/>
    <p:sldId id="468" r:id="rId16"/>
    <p:sldId id="358" r:id="rId17"/>
    <p:sldId id="469" r:id="rId18"/>
    <p:sldId id="470" r:id="rId19"/>
    <p:sldId id="474" r:id="rId20"/>
    <p:sldId id="475" r:id="rId21"/>
    <p:sldId id="476" r:id="rId22"/>
    <p:sldId id="473" r:id="rId23"/>
    <p:sldId id="477" r:id="rId24"/>
    <p:sldId id="478" r:id="rId25"/>
    <p:sldId id="479" r:id="rId26"/>
    <p:sldId id="480" r:id="rId27"/>
    <p:sldId id="481" r:id="rId28"/>
    <p:sldId id="482" r:id="rId29"/>
    <p:sldId id="483" r:id="rId30"/>
    <p:sldId id="484" r:id="rId31"/>
    <p:sldId id="486" r:id="rId32"/>
    <p:sldId id="485" r:id="rId33"/>
    <p:sldId id="487" r:id="rId34"/>
    <p:sldId id="488" r:id="rId35"/>
    <p:sldId id="489" r:id="rId36"/>
    <p:sldId id="490" r:id="rId37"/>
    <p:sldId id="491" r:id="rId38"/>
    <p:sldId id="492" r:id="rId39"/>
    <p:sldId id="493" r:id="rId40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eville Davies" initials="ND" lastIdx="3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64" autoAdjust="0"/>
    <p:restoredTop sz="94656"/>
  </p:normalViewPr>
  <p:slideViewPr>
    <p:cSldViewPr>
      <p:cViewPr varScale="1">
        <p:scale>
          <a:sx n="107" d="100"/>
          <a:sy n="107" d="100"/>
        </p:scale>
        <p:origin x="536" y="168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7/30/20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59099641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85" y="5031616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emf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2.emf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png"/><Relationship Id="rId5" Type="http://schemas.openxmlformats.org/officeDocument/2006/relationships/image" Target="../media/image13.emf"/><Relationship Id="rId4" Type="http://schemas.openxmlformats.org/officeDocument/2006/relationships/image" Target="../media/image15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4.emf"/><Relationship Id="rId9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0.png"/><Relationship Id="rId3" Type="http://schemas.openxmlformats.org/officeDocument/2006/relationships/image" Target="../media/image2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0.png"/><Relationship Id="rId5" Type="http://schemas.openxmlformats.org/officeDocument/2006/relationships/image" Target="../media/image16.emf"/><Relationship Id="rId10" Type="http://schemas.openxmlformats.org/officeDocument/2006/relationships/image" Target="../media/image28.png"/><Relationship Id="rId4" Type="http://schemas.openxmlformats.org/officeDocument/2006/relationships/image" Target="../media/image15.emf"/><Relationship Id="rId9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.png"/><Relationship Id="rId7" Type="http://schemas.openxmlformats.org/officeDocument/2006/relationships/image" Target="../media/image29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1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26.emf"/><Relationship Id="rId9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4.png"/><Relationship Id="rId4" Type="http://schemas.openxmlformats.org/officeDocument/2006/relationships/image" Target="../media/image30.emf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emf"/><Relationship Id="rId3" Type="http://schemas.openxmlformats.org/officeDocument/2006/relationships/image" Target="../media/image2.png"/><Relationship Id="rId7" Type="http://schemas.openxmlformats.org/officeDocument/2006/relationships/image" Target="../media/image30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png"/><Relationship Id="rId11" Type="http://schemas.openxmlformats.org/officeDocument/2006/relationships/image" Target="../media/image43.png"/><Relationship Id="rId5" Type="http://schemas.openxmlformats.org/officeDocument/2006/relationships/image" Target="../media/image39.png"/><Relationship Id="rId10" Type="http://schemas.openxmlformats.org/officeDocument/2006/relationships/image" Target="../media/image42.png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emf"/><Relationship Id="rId5" Type="http://schemas.openxmlformats.org/officeDocument/2006/relationships/image" Target="../media/image49.png"/><Relationship Id="rId4" Type="http://schemas.openxmlformats.org/officeDocument/2006/relationships/image" Target="../media/image36.em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13" Type="http://schemas.openxmlformats.org/officeDocument/2006/relationships/image" Target="../media/image54.png"/><Relationship Id="rId18" Type="http://schemas.openxmlformats.org/officeDocument/2006/relationships/image" Target="../media/image48.png"/><Relationship Id="rId3" Type="http://schemas.openxmlformats.org/officeDocument/2006/relationships/image" Target="../media/image2.png"/><Relationship Id="rId7" Type="http://schemas.openxmlformats.org/officeDocument/2006/relationships/image" Target="../media/image410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5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0.png"/><Relationship Id="rId11" Type="http://schemas.openxmlformats.org/officeDocument/2006/relationships/image" Target="../media/image52.png"/><Relationship Id="rId5" Type="http://schemas.openxmlformats.org/officeDocument/2006/relationships/image" Target="../media/image310.png"/><Relationship Id="rId15" Type="http://schemas.openxmlformats.org/officeDocument/2006/relationships/image" Target="../media/image56.png"/><Relationship Id="rId10" Type="http://schemas.openxmlformats.org/officeDocument/2006/relationships/image" Target="../media/image51.png"/><Relationship Id="rId4" Type="http://schemas.openxmlformats.org/officeDocument/2006/relationships/image" Target="../media/image280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13" Type="http://schemas.openxmlformats.org/officeDocument/2006/relationships/image" Target="../media/image69.png"/><Relationship Id="rId3" Type="http://schemas.openxmlformats.org/officeDocument/2006/relationships/image" Target="../media/image2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5" Type="http://schemas.openxmlformats.org/officeDocument/2006/relationships/image" Target="../media/image61.png"/><Relationship Id="rId10" Type="http://schemas.openxmlformats.org/officeDocument/2006/relationships/image" Target="../media/image66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59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3" Type="http://schemas.openxmlformats.org/officeDocument/2006/relationships/image" Target="../media/image2.png"/><Relationship Id="rId7" Type="http://schemas.openxmlformats.org/officeDocument/2006/relationships/image" Target="../media/image73.png"/><Relationship Id="rId12" Type="http://schemas.openxmlformats.org/officeDocument/2006/relationships/image" Target="../media/image7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4.png"/><Relationship Id="rId14" Type="http://schemas.openxmlformats.org/officeDocument/2006/relationships/image" Target="../media/image81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2.png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4.png"/><Relationship Id="rId5" Type="http://schemas.openxmlformats.org/officeDocument/2006/relationships/image" Target="../media/image60.emf"/><Relationship Id="rId4" Type="http://schemas.openxmlformats.org/officeDocument/2006/relationships/image" Target="../media/image8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13" Type="http://schemas.openxmlformats.org/officeDocument/2006/relationships/image" Target="../media/image62.emf"/><Relationship Id="rId3" Type="http://schemas.openxmlformats.org/officeDocument/2006/relationships/image" Target="../media/image2.png"/><Relationship Id="rId7" Type="http://schemas.openxmlformats.org/officeDocument/2006/relationships/image" Target="../media/image90.png"/><Relationship Id="rId12" Type="http://schemas.openxmlformats.org/officeDocument/2006/relationships/image" Target="../media/image9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7.png"/><Relationship Id="rId11" Type="http://schemas.openxmlformats.org/officeDocument/2006/relationships/image" Target="../media/image92.png"/><Relationship Id="rId5" Type="http://schemas.openxmlformats.org/officeDocument/2006/relationships/image" Target="../media/image61.emf"/><Relationship Id="rId10" Type="http://schemas.openxmlformats.org/officeDocument/2006/relationships/image" Target="../media/image89.png"/><Relationship Id="rId4" Type="http://schemas.openxmlformats.org/officeDocument/2006/relationships/image" Target="../media/image86.png"/><Relationship Id="rId9" Type="http://schemas.openxmlformats.org/officeDocument/2006/relationships/image" Target="../media/image88.png"/><Relationship Id="rId14" Type="http://schemas.openxmlformats.org/officeDocument/2006/relationships/image" Target="../media/image9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3" Type="http://schemas.openxmlformats.org/officeDocument/2006/relationships/image" Target="../media/image2.png"/><Relationship Id="rId7" Type="http://schemas.openxmlformats.org/officeDocument/2006/relationships/image" Target="../media/image98.png"/><Relationship Id="rId12" Type="http://schemas.openxmlformats.org/officeDocument/2006/relationships/image" Target="../media/image10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7.png"/><Relationship Id="rId11" Type="http://schemas.openxmlformats.org/officeDocument/2006/relationships/image" Target="../media/image102.png"/><Relationship Id="rId5" Type="http://schemas.openxmlformats.org/officeDocument/2006/relationships/image" Target="../media/image64.emf"/><Relationship Id="rId10" Type="http://schemas.openxmlformats.org/officeDocument/2006/relationships/image" Target="../media/image101.png"/><Relationship Id="rId4" Type="http://schemas.openxmlformats.org/officeDocument/2006/relationships/image" Target="../media/image63.emf"/><Relationship Id="rId9" Type="http://schemas.openxmlformats.org/officeDocument/2006/relationships/image" Target="../media/image10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2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6.png"/><Relationship Id="rId5" Type="http://schemas.openxmlformats.org/officeDocument/2006/relationships/image" Target="../media/image65.emf"/><Relationship Id="rId4" Type="http://schemas.openxmlformats.org/officeDocument/2006/relationships/image" Target="../media/image10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png"/><Relationship Id="rId3" Type="http://schemas.openxmlformats.org/officeDocument/2006/relationships/image" Target="../media/image2.png"/><Relationship Id="rId7" Type="http://schemas.openxmlformats.org/officeDocument/2006/relationships/image" Target="../media/image11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1.png"/><Relationship Id="rId11" Type="http://schemas.openxmlformats.org/officeDocument/2006/relationships/image" Target="../media/image1090.png"/><Relationship Id="rId5" Type="http://schemas.openxmlformats.org/officeDocument/2006/relationships/image" Target="../media/image110.png"/><Relationship Id="rId10" Type="http://schemas.openxmlformats.org/officeDocument/2006/relationships/image" Target="../media/image115.png"/><Relationship Id="rId4" Type="http://schemas.openxmlformats.org/officeDocument/2006/relationships/image" Target="../media/image109.png"/><Relationship Id="rId9" Type="http://schemas.openxmlformats.org/officeDocument/2006/relationships/image" Target="../media/image11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5301208"/>
            <a:ext cx="11737304" cy="1325563"/>
          </a:xfrm>
        </p:spPr>
        <p:txBody>
          <a:bodyPr/>
          <a:lstStyle/>
          <a:p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/>
              <a:t>UNIT: Integration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 unit  of work on Integration is divided into the following six sections; you will though need to be familiar with differentiation to be able to fully access this unit.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Integration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81737C1-F2A1-402C-B265-E3ADC6B5006E}"/>
              </a:ext>
            </a:extLst>
          </p:cNvPr>
          <p:cNvSpPr/>
          <p:nvPr/>
        </p:nvSpPr>
        <p:spPr>
          <a:xfrm>
            <a:off x="4511824" y="2420888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tabLst>
                <a:tab pos="538163" algn="l"/>
              </a:tabLst>
            </a:pPr>
            <a:r>
              <a:rPr lang="en-US" sz="2400" dirty="0"/>
              <a:t>1. 	Estimating Future Population</a:t>
            </a:r>
          </a:p>
          <a:p>
            <a:pPr marL="457200" indent="-457200">
              <a:buAutoNum type="arabicPeriod"/>
              <a:tabLst>
                <a:tab pos="538163" algn="l"/>
              </a:tabLst>
            </a:pPr>
            <a:endParaRPr lang="en-US" sz="2400" dirty="0"/>
          </a:p>
          <a:p>
            <a:pPr>
              <a:tabLst>
                <a:tab pos="538163" algn="l"/>
              </a:tabLst>
            </a:pPr>
            <a:r>
              <a:rPr lang="en-US" sz="2400" dirty="0"/>
              <a:t>2. 	Notation for Area</a:t>
            </a:r>
          </a:p>
          <a:p>
            <a:pPr>
              <a:tabLst>
                <a:tab pos="538163" algn="l"/>
              </a:tabLst>
            </a:pPr>
            <a:endParaRPr lang="en-US" sz="2400" dirty="0"/>
          </a:p>
          <a:p>
            <a:pPr>
              <a:tabLst>
                <a:tab pos="538163" algn="l"/>
              </a:tabLst>
            </a:pPr>
            <a:r>
              <a:rPr lang="en-US" sz="2400" dirty="0"/>
              <a:t>3. 	General Formula</a:t>
            </a:r>
          </a:p>
          <a:p>
            <a:pPr>
              <a:tabLst>
                <a:tab pos="538163" algn="l"/>
              </a:tabLst>
            </a:pPr>
            <a:endParaRPr lang="en-US" sz="2400" dirty="0"/>
          </a:p>
          <a:p>
            <a:pPr>
              <a:tabLst>
                <a:tab pos="538163" algn="l"/>
              </a:tabLst>
            </a:pPr>
            <a:r>
              <a:rPr lang="en-US" sz="2400" dirty="0"/>
              <a:t>4. 	The Reverse of Differentiation</a:t>
            </a:r>
          </a:p>
          <a:p>
            <a:pPr>
              <a:tabLst>
                <a:tab pos="538163" algn="l"/>
              </a:tabLst>
            </a:pPr>
            <a:r>
              <a:rPr lang="en-US" sz="2400" dirty="0"/>
              <a:t> </a:t>
            </a:r>
          </a:p>
          <a:p>
            <a:pPr>
              <a:tabLst>
                <a:tab pos="538163" algn="l"/>
              </a:tabLst>
            </a:pPr>
            <a:r>
              <a:rPr lang="en-US" sz="2400" dirty="0"/>
              <a:t>5. 	Finding Areas</a:t>
            </a:r>
          </a:p>
          <a:p>
            <a:pPr>
              <a:tabLst>
                <a:tab pos="538163" algn="l"/>
              </a:tabLst>
            </a:pPr>
            <a:endParaRPr lang="en-US" sz="2400" dirty="0"/>
          </a:p>
          <a:p>
            <a:pPr>
              <a:tabLst>
                <a:tab pos="538163" algn="l"/>
              </a:tabLst>
            </a:pPr>
            <a:r>
              <a:rPr lang="en-US" sz="2400" dirty="0"/>
              <a:t>6. 	Initial Conditions</a:t>
            </a:r>
            <a:endParaRPr lang="en-GB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EC5ED6-A85B-EC43-9A38-F709C4D7C5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267765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Integration is the process of finding the area under a graph. An example of an area that integration can be used to calculate is the shaded one shown in the diagram.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Approximate Area under a Curve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9A6BF5F-E4DB-4F5A-9EC9-1315ED67C6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8288" y="1700808"/>
            <a:ext cx="3271932" cy="2830734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262497-4080-4BA3-8E90-F5E2F6666B6D}"/>
              </a:ext>
            </a:extLst>
          </p:cNvPr>
          <p:cNvSpPr/>
          <p:nvPr/>
        </p:nvSpPr>
        <p:spPr>
          <a:xfrm>
            <a:off x="2345811" y="4761814"/>
            <a:ext cx="9350931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Finding the area under a graph is not just important for its own sake. There are a number of problems in science and technology that need integration for solutions to practical problems. </a:t>
            </a:r>
          </a:p>
          <a:p>
            <a:r>
              <a:rPr lang="en-US" sz="2400" dirty="0"/>
              <a:t>Section 1 starts by looking at an example of such a problem. </a:t>
            </a:r>
            <a:endParaRPr lang="en-GB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1E413C-57C9-4ECD-94B9-7D1B3D9C51E9}"/>
              </a:ext>
            </a:extLst>
          </p:cNvPr>
          <p:cNvSpPr/>
          <p:nvPr/>
        </p:nvSpPr>
        <p:spPr>
          <a:xfrm>
            <a:off x="2345811" y="2401198"/>
            <a:ext cx="58384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There are several ways of estimating the area - this unit includes a brief look at such methods - but the main objective is to discover a way to find the area </a:t>
            </a:r>
            <a:r>
              <a:rPr lang="en-US" sz="2400" i="1" dirty="0"/>
              <a:t>exactly</a:t>
            </a:r>
            <a:r>
              <a:rPr lang="en-US" sz="2400" dirty="0"/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6BD2F1-B88D-2342-AD54-49A659030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9721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1196752"/>
            <a:ext cx="9721081" cy="60016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Shortly after the Second World War, it was decided to establish several ‘new towns’. Two well-known examples are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Crawley, near London, and Newton Aycliffe in the north-east; in these cases the ‘new towns’ were based on existing small communities.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 city of Milton Keynes though was built up on a completely new site, and has continued to expand.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Clearly such ambitious developments require careful planning and one factor that needs to be considered is population growth. Apart from anything else, the services and infrastructure of a new community need to be planned taking into account the projected population increase: chaos would ensue if, for instance, there were 5000 children but only enough schools for 3000!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Estimating Future Populations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FBF08F-55E0-F144-AFDE-8C9CC32A4E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7127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164660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Imagine you are planning a new town. You have been advised that planned population growth will conform to the following model: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Estimating Future Populations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5E4651E-EDB5-47C4-9E27-B0C691C534C6}"/>
              </a:ext>
            </a:extLst>
          </p:cNvPr>
          <p:cNvSpPr/>
          <p:nvPr/>
        </p:nvSpPr>
        <p:spPr>
          <a:xfrm>
            <a:off x="3215679" y="1585403"/>
            <a:ext cx="800086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i="1" dirty="0"/>
              <a:t>Initial growth rate 6000 people per year; thereafter the rate of growth will decrease by 30% every five years. </a:t>
            </a:r>
            <a:endParaRPr lang="en-GB" sz="2400" i="1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73F16C-0919-44E9-BCC7-3D2897004943}"/>
              </a:ext>
            </a:extLst>
          </p:cNvPr>
          <p:cNvSpPr/>
          <p:nvPr/>
        </p:nvSpPr>
        <p:spPr>
          <a:xfrm>
            <a:off x="2330130" y="3076382"/>
            <a:ext cx="5134022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/>
          </a:p>
          <a:p>
            <a:r>
              <a:rPr lang="en-US" sz="2400" dirty="0"/>
              <a:t>We start by setting up a mathematical model. Let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/>
              <a:t>stand for the time in years; when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/>
              <a:t> </a:t>
            </a:r>
            <a:r>
              <a:rPr lang="en-US" sz="2400" dirty="0"/>
              <a:t>= 0 the growth rate is 6000 people per year. </a:t>
            </a:r>
          </a:p>
          <a:p>
            <a:endParaRPr lang="en-US" sz="2400" dirty="0"/>
          </a:p>
          <a:p>
            <a:r>
              <a:rPr lang="en-US" sz="2400" dirty="0"/>
              <a:t>When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/>
              <a:t> = 5 (after 5 years) the growth rate is 6000 less 30%,</a:t>
            </a:r>
          </a:p>
          <a:p>
            <a:r>
              <a:rPr lang="en-US" sz="2400" dirty="0"/>
              <a:t>i.e.  0.7 × 6000 = 4200. </a:t>
            </a:r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4B1DA99-18A4-4F67-865D-D2846A7DB739}"/>
              </a:ext>
            </a:extLst>
          </p:cNvPr>
          <p:cNvSpPr/>
          <p:nvPr/>
        </p:nvSpPr>
        <p:spPr>
          <a:xfrm>
            <a:off x="2330130" y="2468073"/>
            <a:ext cx="909446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task is to estimate what the total population will be 30 years later. One approach to this problem is detailed below.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085AE4F-F6FF-42CB-9746-5FDEF8523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5666" y="3388515"/>
            <a:ext cx="3647008" cy="32342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06411E-59CA-1740-BCBE-A6DA699FD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8698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567844"/>
            <a:ext cx="9721081" cy="386259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A very rough estimate can be obtained by making this assumption: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assume the growth rate remains fixed at 6000 throughout the first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5 years. Then after 5 years the population will be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                                     5 × 6000 = 30 000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Now suppose the growth rate over the next five years is a constant 4200 per year. After 10 years the population will be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                                 30 000 + 5 × 4200 = 51 000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Continuing this process we obtain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an estimate for the population after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30 years by calculating: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Estimating Future Populations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C7D6F7D-B4C9-4521-AD5F-2C4233B8CDE1}"/>
              </a:ext>
            </a:extLst>
          </p:cNvPr>
          <p:cNvSpPr/>
          <p:nvPr/>
        </p:nvSpPr>
        <p:spPr>
          <a:xfrm>
            <a:off x="2301159" y="4476760"/>
            <a:ext cx="4940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 </a:t>
            </a:r>
            <a:r>
              <a:rPr lang="en-GB" sz="2400" dirty="0"/>
              <a:t>5× (6000 + 4200 + 2940 + 2058 + </a:t>
            </a:r>
          </a:p>
          <a:p>
            <a:r>
              <a:rPr lang="en-GB" sz="2400" dirty="0"/>
              <a:t>1441 + 1008 + 708) = 5 × 18355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FEB9EF9-558D-477C-A039-8EFA97E6D0AC}"/>
              </a:ext>
            </a:extLst>
          </p:cNvPr>
          <p:cNvSpPr/>
          <p:nvPr/>
        </p:nvSpPr>
        <p:spPr>
          <a:xfrm>
            <a:off x="5015880" y="5330915"/>
            <a:ext cx="13067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= </a:t>
            </a:r>
            <a:r>
              <a:rPr lang="en-GB" sz="2400" dirty="0">
                <a:solidFill>
                  <a:srgbClr val="FF0000"/>
                </a:solidFill>
              </a:rPr>
              <a:t>91775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7B9E9D-E47D-4EDA-AAEB-776192277DF1}"/>
              </a:ext>
            </a:extLst>
          </p:cNvPr>
          <p:cNvSpPr/>
          <p:nvPr/>
        </p:nvSpPr>
        <p:spPr>
          <a:xfrm>
            <a:off x="2345810" y="5982379"/>
            <a:ext cx="494099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This figure will clearly be an </a:t>
            </a:r>
            <a:r>
              <a:rPr lang="en-US" sz="2400" b="1" dirty="0"/>
              <a:t>over-estimate</a:t>
            </a:r>
            <a:r>
              <a:rPr lang="en-US" b="1" dirty="0"/>
              <a:t>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54C613C-581E-44AA-B379-6F0F1A058B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2706" y="3382457"/>
            <a:ext cx="3726966" cy="338093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8569147-C8DD-B34D-A140-CA628B023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486140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623719"/>
            <a:ext cx="9721081" cy="430887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2400" dirty="0"/>
              <a:t>A similar process can be applied to give an </a:t>
            </a:r>
            <a:r>
              <a:rPr lang="en-US" sz="2400" b="1" dirty="0"/>
              <a:t>under-estimate. </a:t>
            </a:r>
          </a:p>
          <a:p>
            <a:pPr>
              <a:spcAft>
                <a:spcPts val="600"/>
              </a:spcAft>
            </a:pPr>
            <a:r>
              <a:rPr lang="en-US" sz="2400" dirty="0"/>
              <a:t>The process starts as follows: </a:t>
            </a:r>
          </a:p>
          <a:p>
            <a:r>
              <a:rPr lang="en-US" sz="2400" dirty="0"/>
              <a:t>suppose the growth rate over the first five years is fixed at 4200.</a:t>
            </a:r>
          </a:p>
          <a:p>
            <a:r>
              <a:rPr lang="en-US" sz="2400" dirty="0"/>
              <a:t>Then after five years the population will be </a:t>
            </a:r>
          </a:p>
          <a:p>
            <a:r>
              <a:rPr lang="en-US" sz="2400" dirty="0"/>
              <a:t>                                       5 × 4200 = 21 000 </a:t>
            </a:r>
          </a:p>
          <a:p>
            <a:r>
              <a:rPr lang="en-US" sz="2400" dirty="0"/>
              <a:t>After 10 years the population will be </a:t>
            </a:r>
          </a:p>
          <a:p>
            <a:r>
              <a:rPr lang="en-US" sz="2400" dirty="0"/>
              <a:t>                                     21 000 + 5 × 2940 = 35 700. </a:t>
            </a:r>
          </a:p>
          <a:p>
            <a:r>
              <a:rPr lang="en-US" sz="2400" dirty="0"/>
              <a:t>Continuing this process we obtain a second estimate as: </a:t>
            </a:r>
            <a:endParaRPr lang="en-GB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Estimating Future Populations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91EF731-4F36-4C41-84DF-6EA5886D7059}"/>
              </a:ext>
            </a:extLst>
          </p:cNvPr>
          <p:cNvSpPr/>
          <p:nvPr/>
        </p:nvSpPr>
        <p:spPr>
          <a:xfrm>
            <a:off x="6267621" y="3738887"/>
            <a:ext cx="524713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  5 × (4200 + 2940 + 2058 + 1441 + 1008 + 708 + 494) = 5 × 12 849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B1E9C83-6175-433F-98F2-0BE0AEC98146}"/>
              </a:ext>
            </a:extLst>
          </p:cNvPr>
          <p:cNvSpPr/>
          <p:nvPr/>
        </p:nvSpPr>
        <p:spPr>
          <a:xfrm>
            <a:off x="10775442" y="4122188"/>
            <a:ext cx="139172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/>
              <a:t>= </a:t>
            </a:r>
            <a:r>
              <a:rPr lang="en-US" sz="2400" dirty="0">
                <a:solidFill>
                  <a:srgbClr val="FF0000"/>
                </a:solidFill>
              </a:rPr>
              <a:t>64245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C88805F-48A3-4A43-87D3-F9FB6374C78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" b="3028"/>
          <a:stretch/>
        </p:blipFill>
        <p:spPr>
          <a:xfrm>
            <a:off x="2345811" y="3861048"/>
            <a:ext cx="3751057" cy="290880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56C4179-1B24-47F9-B277-AA561EC1CF78}"/>
              </a:ext>
            </a:extLst>
          </p:cNvPr>
          <p:cNvSpPr/>
          <p:nvPr/>
        </p:nvSpPr>
        <p:spPr>
          <a:xfrm>
            <a:off x="6267621" y="4597822"/>
            <a:ext cx="5589019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We can use these two estimates to make a third, more realistic estimate of the population after 30 years’ growth, taking the average of the two values: 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        (</a:t>
            </a:r>
            <a:r>
              <a:rPr lang="en-US" sz="2400" dirty="0">
                <a:solidFill>
                  <a:srgbClr val="FF0000"/>
                </a:solidFill>
              </a:rPr>
              <a:t>91775 </a:t>
            </a:r>
            <a:r>
              <a:rPr lang="en-US" sz="2400" dirty="0"/>
              <a:t>+ </a:t>
            </a:r>
            <a:r>
              <a:rPr lang="en-US" sz="2400" dirty="0">
                <a:solidFill>
                  <a:srgbClr val="FF0000"/>
                </a:solidFill>
              </a:rPr>
              <a:t>64245</a:t>
            </a:r>
            <a:r>
              <a:rPr lang="en-US" sz="2400" dirty="0"/>
              <a:t>) ÷ 2 = 78 010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4A66EB2-F4A6-E34B-A1DA-A668D1702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57648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0948" y="732617"/>
            <a:ext cx="9721081" cy="15696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 two previous diagrams should give a good idea of what the processes we have just completed actually mean. We essentially found the area under two histograms; one estimate was too large, the other too small, with the ‘true’ answer lying somewhere in the middle.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Estimating Future Populations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2E814AE-2572-46F9-9C48-CB829DD9BB4A}"/>
              </a:ext>
            </a:extLst>
          </p:cNvPr>
          <p:cNvSpPr/>
          <p:nvPr/>
        </p:nvSpPr>
        <p:spPr>
          <a:xfrm>
            <a:off x="2334380" y="2240232"/>
            <a:ext cx="9857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dirty="0"/>
              <a:t>The graph of growth rate against time will not, in truth, be a ‘histogram’ at all. More  realistically, it will resemble the curve shown below on the left, which shows the growth rate decreasing continuously. </a:t>
            </a:r>
            <a:endParaRPr lang="en-GB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8EBCEA-C339-47B8-A34B-32547D7A7D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9147" y="3583342"/>
            <a:ext cx="3425320" cy="265942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3D23299-8BD1-47FC-AA10-56E6165470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20240" y="3583342"/>
            <a:ext cx="3494359" cy="26594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125C11C-F837-483F-9896-D0C0B84B60AD}"/>
              </a:ext>
            </a:extLst>
          </p:cNvPr>
          <p:cNvSpPr/>
          <p:nvPr/>
        </p:nvSpPr>
        <p:spPr>
          <a:xfrm>
            <a:off x="5718379" y="3809892"/>
            <a:ext cx="27448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figure on the right shows the same curve with the two histograms superimposed.</a:t>
            </a:r>
            <a:endParaRPr lang="en-GB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6A3721-920E-49CE-933A-0F1BC1D915E7}"/>
              </a:ext>
            </a:extLst>
          </p:cNvPr>
          <p:cNvSpPr/>
          <p:nvPr/>
        </p:nvSpPr>
        <p:spPr>
          <a:xfrm>
            <a:off x="2340948" y="6351711"/>
            <a:ext cx="102905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 ‘true’ estimate will be the exact area under the curve above.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DCF68D1-7DBB-BE4E-8980-DA6DF268E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661518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62653" y="994394"/>
            <a:ext cx="4843658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 sketch on the right shows the graph of the curve with equation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BBCB709C-F419-4860-955D-2B9384004658}"/>
                  </a:ext>
                </a:extLst>
              </p:cNvPr>
              <p:cNvSpPr txBox="1"/>
              <p:nvPr/>
            </p:nvSpPr>
            <p:spPr>
              <a:xfrm>
                <a:off x="2758858" y="1882304"/>
                <a:ext cx="47144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400" dirty="0"/>
                  <a:t>=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15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2 </m:t>
                        </m:r>
                      </m:sup>
                    </m:sSup>
                  </m:oMath>
                </a14:m>
                <a:r>
                  <a:rPr lang="en-GB" sz="2400" dirty="0"/>
                  <a:t>+ 12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+ 5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BCB709C-F419-4860-955D-2B9384004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58858" y="1882304"/>
                <a:ext cx="4714428" cy="461665"/>
              </a:xfrm>
              <a:prstGeom prst="rect">
                <a:avLst/>
              </a:prstGeom>
              <a:blipFill rotWithShape="1">
                <a:blip r:embed="rId4"/>
                <a:stretch>
                  <a:fillRect l="-207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6F9891B0-4C58-4860-B1D8-EC80D31F5F9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524" t="12048" r="13556" b="35233"/>
          <a:stretch/>
        </p:blipFill>
        <p:spPr>
          <a:xfrm>
            <a:off x="7206310" y="761229"/>
            <a:ext cx="4808445" cy="270381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BF7A130-9099-4802-AA72-02E6B26B823B}"/>
              </a:ext>
            </a:extLst>
          </p:cNvPr>
          <p:cNvSpPr txBox="1"/>
          <p:nvPr/>
        </p:nvSpPr>
        <p:spPr>
          <a:xfrm>
            <a:off x="2467493" y="3560219"/>
            <a:ext cx="83288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Copy and complete the table of values below.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24A62E-9887-4C58-A6CE-5DD69D9D182E}"/>
              </a:ext>
            </a:extLst>
          </p:cNvPr>
          <p:cNvSpPr txBox="1"/>
          <p:nvPr/>
        </p:nvSpPr>
        <p:spPr>
          <a:xfrm>
            <a:off x="2451795" y="4125933"/>
            <a:ext cx="96153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Use your table to estimate the shaded area in the diagram, using methods similar to that used in the previous problem.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E49AFF3-81D1-4F9C-B3CD-3D2068CD0CB8}"/>
              </a:ext>
            </a:extLst>
          </p:cNvPr>
          <p:cNvSpPr txBox="1"/>
          <p:nvPr/>
        </p:nvSpPr>
        <p:spPr>
          <a:xfrm>
            <a:off x="2758858" y="5108663"/>
            <a:ext cx="89289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2400" dirty="0"/>
              <a:t>   1.0    1.1    1.2    1.3    1.4    1.5    1.6     1.7     1.8    1.9     2.0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35E062-0C62-4250-8F72-8E18E92C9B1B}"/>
              </a:ext>
            </a:extLst>
          </p:cNvPr>
          <p:cNvSpPr txBox="1"/>
          <p:nvPr/>
        </p:nvSpPr>
        <p:spPr>
          <a:xfrm>
            <a:off x="2758858" y="5846973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endParaRPr lang="en-GB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DAA51D7-A4FD-4A90-A4ED-CE0C152DCA32}"/>
              </a:ext>
            </a:extLst>
          </p:cNvPr>
          <p:cNvCxnSpPr>
            <a:cxnSpLocks/>
          </p:cNvCxnSpPr>
          <p:nvPr/>
        </p:nvCxnSpPr>
        <p:spPr bwMode="auto">
          <a:xfrm>
            <a:off x="2576669" y="5638875"/>
            <a:ext cx="8847923" cy="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8A693A3-F5C1-448B-AC4B-81BB975E3765}"/>
              </a:ext>
            </a:extLst>
          </p:cNvPr>
          <p:cNvCxnSpPr/>
          <p:nvPr/>
        </p:nvCxnSpPr>
        <p:spPr bwMode="auto">
          <a:xfrm>
            <a:off x="3221612" y="5218820"/>
            <a:ext cx="0" cy="96646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7B03784-F80E-432D-A348-ACCA8F80871D}"/>
              </a:ext>
            </a:extLst>
          </p:cNvPr>
          <p:cNvSpPr txBox="1"/>
          <p:nvPr/>
        </p:nvSpPr>
        <p:spPr>
          <a:xfrm>
            <a:off x="3173310" y="5824581"/>
            <a:ext cx="17713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  6    5.37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1E51828-7374-49B1-82C7-839EF155F192}"/>
              </a:ext>
            </a:extLst>
          </p:cNvPr>
          <p:cNvSpPr txBox="1"/>
          <p:nvPr/>
        </p:nvSpPr>
        <p:spPr>
          <a:xfrm>
            <a:off x="4673413" y="5842606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4.71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E7E5ED2-42FF-4DD0-B588-3A60B3A58244}"/>
              </a:ext>
            </a:extLst>
          </p:cNvPr>
          <p:cNvSpPr txBox="1"/>
          <p:nvPr/>
        </p:nvSpPr>
        <p:spPr>
          <a:xfrm>
            <a:off x="5465501" y="5842606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4.04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951B7C2-F340-474B-B4E2-6C9DF7E44500}"/>
              </a:ext>
            </a:extLst>
          </p:cNvPr>
          <p:cNvSpPr txBox="1"/>
          <p:nvPr/>
        </p:nvSpPr>
        <p:spPr>
          <a:xfrm>
            <a:off x="6235888" y="5839437"/>
            <a:ext cx="7920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3.38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CD8757D-6C4A-4B3C-896D-7835145B35C9}"/>
              </a:ext>
            </a:extLst>
          </p:cNvPr>
          <p:cNvSpPr txBox="1"/>
          <p:nvPr/>
        </p:nvSpPr>
        <p:spPr>
          <a:xfrm>
            <a:off x="7051226" y="5824581"/>
            <a:ext cx="854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2.75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0153E7B-21E0-4B8B-BF1F-D1C6BE6F04F8}"/>
              </a:ext>
            </a:extLst>
          </p:cNvPr>
          <p:cNvSpPr txBox="1"/>
          <p:nvPr/>
        </p:nvSpPr>
        <p:spPr>
          <a:xfrm>
            <a:off x="7852398" y="5818437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2.18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C61DD0-9EE7-4B52-986A-68E3EBEEE4B5}"/>
              </a:ext>
            </a:extLst>
          </p:cNvPr>
          <p:cNvSpPr txBox="1"/>
          <p:nvPr/>
        </p:nvSpPr>
        <p:spPr>
          <a:xfrm>
            <a:off x="8574345" y="5467732"/>
            <a:ext cx="7920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 1.70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440E984-011A-476F-A045-1206B95645A8}"/>
              </a:ext>
            </a:extLst>
          </p:cNvPr>
          <p:cNvSpPr txBox="1"/>
          <p:nvPr/>
        </p:nvSpPr>
        <p:spPr>
          <a:xfrm>
            <a:off x="9422182" y="5842606"/>
            <a:ext cx="854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1.33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EB57CEC-D8A9-4052-8EB3-BDCD62D4FD07}"/>
              </a:ext>
            </a:extLst>
          </p:cNvPr>
          <p:cNvSpPr txBox="1"/>
          <p:nvPr/>
        </p:nvSpPr>
        <p:spPr>
          <a:xfrm>
            <a:off x="10234406" y="5832261"/>
            <a:ext cx="10650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1.09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4B74B52-FDFF-476D-8136-06B9E1E04AA8}"/>
              </a:ext>
            </a:extLst>
          </p:cNvPr>
          <p:cNvSpPr txBox="1"/>
          <p:nvPr/>
        </p:nvSpPr>
        <p:spPr>
          <a:xfrm>
            <a:off x="11081015" y="5841682"/>
            <a:ext cx="1117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1.0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78F5590-9CC1-B144-A1D6-1A7E5018BA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D276DD-380A-5940-9B27-96E5A3EB3699}"/>
              </a:ext>
            </a:extLst>
          </p:cNvPr>
          <p:cNvSpPr txBox="1"/>
          <p:nvPr/>
        </p:nvSpPr>
        <p:spPr>
          <a:xfrm>
            <a:off x="4944707" y="6381328"/>
            <a:ext cx="38155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Solution continues on next slide</a:t>
            </a:r>
          </a:p>
        </p:txBody>
      </p:sp>
    </p:spTree>
    <p:extLst>
      <p:ext uri="{BB962C8B-B14F-4D97-AF65-F5344CB8AC3E}">
        <p14:creationId xmlns:p14="http://schemas.microsoft.com/office/powerpoint/2010/main" val="3561223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3" grpId="0"/>
      <p:bldP spid="24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214136" y="1045348"/>
            <a:ext cx="942648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>
                <a:solidFill>
                  <a:srgbClr val="FF0000"/>
                </a:solidFill>
              </a:rPr>
              <a:t>Find the area of the curve by dividing it into vertical rectangles.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1: Fitness Check 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88DAD75-90CF-442A-A955-E9C4242CD5A4}"/>
              </a:ext>
            </a:extLst>
          </p:cNvPr>
          <p:cNvSpPr txBox="1"/>
          <p:nvPr/>
        </p:nvSpPr>
        <p:spPr>
          <a:xfrm>
            <a:off x="2217383" y="1649324"/>
            <a:ext cx="98420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0.1×( 6+5.37+4.71+4.04+3.38+2.75+2.18+1.70+1.33+1.09+1) = 3.355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36D008-D1BA-4C61-A571-4260346392E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0509" t="25838" r="16335" b="31091"/>
          <a:stretch/>
        </p:blipFill>
        <p:spPr>
          <a:xfrm>
            <a:off x="2582435" y="2286430"/>
            <a:ext cx="7632848" cy="347718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63357661-225B-4394-820C-A78CB7B04D1A}"/>
              </a:ext>
            </a:extLst>
          </p:cNvPr>
          <p:cNvSpPr/>
          <p:nvPr/>
        </p:nvSpPr>
        <p:spPr bwMode="auto">
          <a:xfrm>
            <a:off x="6235762" y="3145160"/>
            <a:ext cx="326194" cy="1463186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C59FF8-E3DE-467A-B2B6-9657C4DB77B8}"/>
              </a:ext>
            </a:extLst>
          </p:cNvPr>
          <p:cNvSpPr/>
          <p:nvPr/>
        </p:nvSpPr>
        <p:spPr bwMode="auto">
          <a:xfrm>
            <a:off x="6561956" y="3284984"/>
            <a:ext cx="326194" cy="1323362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FF4286A-02E4-4F03-BE0A-C9E3C8B7320C}"/>
              </a:ext>
            </a:extLst>
          </p:cNvPr>
          <p:cNvSpPr/>
          <p:nvPr/>
        </p:nvSpPr>
        <p:spPr bwMode="auto">
          <a:xfrm>
            <a:off x="6888150" y="3441700"/>
            <a:ext cx="326194" cy="1166646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AB052AC-E049-42BE-B0A1-F53A903F79ED}"/>
              </a:ext>
            </a:extLst>
          </p:cNvPr>
          <p:cNvSpPr/>
          <p:nvPr/>
        </p:nvSpPr>
        <p:spPr bwMode="auto">
          <a:xfrm>
            <a:off x="7214344" y="3573016"/>
            <a:ext cx="326194" cy="1035330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4AE03F7-D6D0-4637-A43A-3F9C4B2593C2}"/>
              </a:ext>
            </a:extLst>
          </p:cNvPr>
          <p:cNvSpPr/>
          <p:nvPr/>
        </p:nvSpPr>
        <p:spPr bwMode="auto">
          <a:xfrm>
            <a:off x="7544460" y="3789040"/>
            <a:ext cx="322272" cy="813607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0D7B78-F4CD-4C4B-93A7-51AAAE54CCF4}"/>
              </a:ext>
            </a:extLst>
          </p:cNvPr>
          <p:cNvSpPr/>
          <p:nvPr/>
        </p:nvSpPr>
        <p:spPr bwMode="auto">
          <a:xfrm>
            <a:off x="7866732" y="3933056"/>
            <a:ext cx="322272" cy="669591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5E25675-387D-47E4-A9F6-59A0A24FCF9A}"/>
              </a:ext>
            </a:extLst>
          </p:cNvPr>
          <p:cNvSpPr/>
          <p:nvPr/>
        </p:nvSpPr>
        <p:spPr bwMode="auto">
          <a:xfrm>
            <a:off x="8189004" y="4077072"/>
            <a:ext cx="322272" cy="525575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7D74C05-AC87-4FBA-B51E-DDA4A50A9E0F}"/>
              </a:ext>
            </a:extLst>
          </p:cNvPr>
          <p:cNvSpPr/>
          <p:nvPr/>
        </p:nvSpPr>
        <p:spPr bwMode="auto">
          <a:xfrm>
            <a:off x="8511276" y="4195843"/>
            <a:ext cx="322272" cy="406804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377CAD8-8F37-42BA-B455-45D00CDFC868}"/>
              </a:ext>
            </a:extLst>
          </p:cNvPr>
          <p:cNvSpPr/>
          <p:nvPr/>
        </p:nvSpPr>
        <p:spPr bwMode="auto">
          <a:xfrm>
            <a:off x="8833548" y="4267851"/>
            <a:ext cx="322272" cy="334796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1593EE9-D59D-42FB-84D8-4E1295664010}"/>
              </a:ext>
            </a:extLst>
          </p:cNvPr>
          <p:cNvSpPr/>
          <p:nvPr/>
        </p:nvSpPr>
        <p:spPr bwMode="auto">
          <a:xfrm>
            <a:off x="9155820" y="4368061"/>
            <a:ext cx="322272" cy="234586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8192F48-8E27-4A52-8A00-FEF5BF98397E}"/>
              </a:ext>
            </a:extLst>
          </p:cNvPr>
          <p:cNvSpPr/>
          <p:nvPr/>
        </p:nvSpPr>
        <p:spPr>
          <a:xfrm>
            <a:off x="3138069" y="6105257"/>
            <a:ext cx="81525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area under the curve is estimated as 3.355.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3E61289-DA87-46EE-BD88-629B1632709D}"/>
              </a:ext>
            </a:extLst>
          </p:cNvPr>
          <p:cNvSpPr txBox="1"/>
          <p:nvPr/>
        </p:nvSpPr>
        <p:spPr>
          <a:xfrm>
            <a:off x="2214136" y="672339"/>
            <a:ext cx="40216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 continued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C75EB2-47BF-5C47-A900-1DEA7C3C0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2148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4" grpId="0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 animBg="1"/>
      <p:bldP spid="18" grpId="0" animBg="1"/>
      <p:bldP spid="20" grpId="0" animBg="1"/>
      <p:bldP spid="21" grpId="0"/>
      <p:bldP spid="2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1: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4C7CE9-A599-6D46-A90D-E09B279543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1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468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4758301" cy="578619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Three examples have now been encountered in which it has been important to find the area under a graph. 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Mathematicians have for many centuries appreciated the importance of areas under curves. 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The process of working out such areas is called ‘</a:t>
            </a:r>
            <a:r>
              <a:rPr lang="en-US" sz="2400" b="1" dirty="0"/>
              <a:t>integration</a:t>
            </a:r>
            <a:r>
              <a:rPr lang="en-US" sz="2400" dirty="0"/>
              <a:t>’ and early approaches to the problem were similar to the method investigated so far; namely, the splitting of areas into several thin rectangles.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 under a Graph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7A8D82F-54F0-4395-B289-DD243675FC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2101" y="1412776"/>
            <a:ext cx="4573645" cy="44374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08975C2-C75B-3C44-A2B8-9E66C54B4B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9250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45811" y="791742"/>
                <a:ext cx="9852757" cy="286232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The notation developed by the German mathematician, </a:t>
                </a:r>
                <a:r>
                  <a:rPr lang="en-US" sz="2400" b="1" dirty="0"/>
                  <a:t>Leibnitz,</a:t>
                </a:r>
                <a:r>
                  <a:rPr lang="en-US" sz="2400" dirty="0"/>
                  <a:t> quickly became widely adopted and is still used today. The area under the curve </a:t>
                </a:r>
                <a:r>
                  <a:rPr lang="en-GB" sz="2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400" dirty="0">
                    <a:solidFill>
                      <a:schemeClr val="tx1"/>
                    </a:solidFill>
                  </a:rPr>
                  <a:t>= 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15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+ 12</a:t>
                </a:r>
                <a:r>
                  <a:rPr lang="en-GB" sz="2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chemeClr val="tx1"/>
                    </a:solidFill>
                  </a:rPr>
                  <a:t> + 5 between </a:t>
                </a:r>
                <a:r>
                  <a:rPr lang="en-GB" sz="2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 =1</m:t>
                    </m:r>
                  </m:oMath>
                </a14:m>
                <a:r>
                  <a:rPr lang="en-GB" sz="2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chemeClr val="tx1"/>
                    </a:solidFill>
                  </a:rPr>
                  <a:t> and </a:t>
                </a:r>
                <a:r>
                  <a:rPr lang="en-GB" sz="2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=2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 is written as</a:t>
                </a: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endParaRPr lang="en-GB" sz="2400" dirty="0">
                  <a:solidFill>
                    <a:schemeClr val="tx1"/>
                  </a:solidFill>
                </a:endParaRPr>
              </a:p>
              <a:p>
                <a:pPr marL="0" indent="0" eaLnBrk="1" hangingPunct="1">
                  <a:lnSpc>
                    <a:spcPct val="150000"/>
                  </a:lnSpc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and is read as the integral between 1 and 2 of  </a:t>
                </a:r>
                <a:r>
                  <a:rPr lang="en-GB" sz="2400" dirty="0">
                    <a:solidFill>
                      <a:schemeClr val="tx1"/>
                    </a:solidFill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15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2 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+ 12</a:t>
                </a:r>
                <a:r>
                  <a:rPr lang="en-GB" sz="2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chemeClr val="tx1"/>
                    </a:solidFill>
                  </a:rPr>
                  <a:t> + 5. </a:t>
                </a:r>
                <a:endParaRPr lang="en-US" sz="2400" dirty="0">
                  <a:solidFill>
                    <a:schemeClr val="tx1"/>
                  </a:solidFill>
                </a:endParaRPr>
              </a:p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45811" y="791742"/>
                <a:ext cx="9852757" cy="2862322"/>
              </a:xfrm>
              <a:prstGeom prst="rect">
                <a:avLst/>
              </a:prstGeom>
              <a:blipFill rotWithShape="1">
                <a:blip r:embed="rId3"/>
                <a:stretch>
                  <a:fillRect l="-990" t="-149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Notation for Area under a Graph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92096BC-844D-4D59-8564-CB05393728AC}"/>
              </a:ext>
            </a:extLst>
          </p:cNvPr>
          <p:cNvSpPr/>
          <p:nvPr/>
        </p:nvSpPr>
        <p:spPr>
          <a:xfrm>
            <a:off x="2381013" y="3582638"/>
            <a:ext cx="6965686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The  ∫ sign, known as the integral sign, derives from the ancient form of the letter S, for sum.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The ‘</a:t>
            </a:r>
            <a:r>
              <a:rPr lang="en-US" sz="2400" i="1" dirty="0">
                <a:latin typeface="Times" pitchFamily="2" charset="0"/>
              </a:rPr>
              <a:t>dx</a:t>
            </a:r>
            <a:r>
              <a:rPr lang="en-US" sz="2400" dirty="0"/>
              <a:t>’ represents the width of the small rectangles as they get smaller and smaller. </a:t>
            </a:r>
          </a:p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The notation above denotes the sum of many  very thin rectangles as the width tends to zero between the limits 𝑥 = 1 and 𝑥 = 2.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C10905-E464-437E-BA75-EAA1759C32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6699" y="3614717"/>
            <a:ext cx="2362175" cy="30485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8D63DE-D85F-4B42-A132-AB62E20AA2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367808" y="2060848"/>
                <a:ext cx="4320480" cy="8994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  <m:e>
                        <m:r>
                          <m:rPr>
                            <m:nor/>
                          </m:rPr>
                          <a:rPr lang="en-GB" sz="240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nor/>
                          </m:rPr>
                          <a:rPr lang="en-GB" sz="2400" dirty="0"/>
                          <m:t>4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GB" sz="2400" dirty="0"/>
                          <m:t>−15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2 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GB" sz="2400" dirty="0"/>
                          <m:t>+ 12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  <m:r>
                          <m:rPr>
                            <m:nor/>
                          </m:rPr>
                          <a:rPr lang="en-GB" sz="2400" dirty="0"/>
                          <m:t> + 5</m:t>
                        </m:r>
                      </m:e>
                    </m:nary>
                  </m:oMath>
                </a14:m>
                <a:r>
                  <a:rPr lang="en-US" sz="2400" dirty="0"/>
                  <a:t>)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</a:t>
                </a:r>
                <a:endParaRPr lang="en-US" sz="2400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08" y="2060848"/>
                <a:ext cx="4320480" cy="899413"/>
              </a:xfrm>
              <a:prstGeom prst="rect">
                <a:avLst/>
              </a:prstGeom>
              <a:blipFill rotWithShape="1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638559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3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24347" y="834627"/>
            <a:ext cx="9984432" cy="349326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The activities in the previous section highlighted the fact that, so far, the methods we have used to calculate areas have been estimates.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When the graph is a straight line, however, it is a simple matter to work out the area exactly. Consider the case of a stone thrown vertically downwards from a cliff-top. If its initial velocity is 5 metres per second then its velocity, </a:t>
            </a:r>
            <a:r>
              <a:rPr lang="en-US" sz="2400" i="1" dirty="0">
                <a:latin typeface="Times" pitchFamily="2" charset="0"/>
              </a:rPr>
              <a:t>v</a:t>
            </a:r>
            <a:r>
              <a:rPr lang="en-US" sz="2400" dirty="0"/>
              <a:t> metres per second after </a:t>
            </a:r>
            <a:r>
              <a:rPr lang="en-US" sz="2400" i="1" dirty="0">
                <a:latin typeface="Times" pitchFamily="2" charset="0"/>
              </a:rPr>
              <a:t>t </a:t>
            </a:r>
            <a:r>
              <a:rPr lang="en-US" sz="2400" dirty="0"/>
              <a:t>seconds, will be given approximately by the formula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 under a Straight Line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022116F-A170-4074-957C-75BBF4BFB15B}"/>
              </a:ext>
            </a:extLst>
          </p:cNvPr>
          <p:cNvSpPr/>
          <p:nvPr/>
        </p:nvSpPr>
        <p:spPr>
          <a:xfrm>
            <a:off x="2324347" y="4140606"/>
            <a:ext cx="9721081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How far will it have travelled after 5 seconds, assuming it hasn’t hit anything by then? </a:t>
            </a:r>
          </a:p>
          <a:p>
            <a:pPr marL="0" indent="0" eaLnBrk="1" hangingPunct="1">
              <a:spcBef>
                <a:spcPts val="600"/>
              </a:spcBef>
              <a:spcAft>
                <a:spcPts val="600"/>
              </a:spcAft>
              <a:buClr>
                <a:srgbClr val="000000"/>
              </a:buClr>
              <a:buSzPct val="100000"/>
              <a:defRPr/>
            </a:pPr>
            <a:r>
              <a:rPr lang="en-US" sz="2400" dirty="0"/>
              <a:t>The answer to this question can be worked out by finding the area under, that is, integrating, the velocity-time graph.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 problem requires finding the shaded area in the diagram on the next slide.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CBDD9A-7E41-43CB-AD4A-1B4D877680C3}"/>
              </a:ext>
            </a:extLst>
          </p:cNvPr>
          <p:cNvSpPr txBox="1"/>
          <p:nvPr/>
        </p:nvSpPr>
        <p:spPr>
          <a:xfrm>
            <a:off x="5663952" y="3673668"/>
            <a:ext cx="24925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  <a:r>
              <a:rPr lang="en-US" sz="2400" i="1" dirty="0">
                <a:latin typeface="Times" pitchFamily="2" charset="0"/>
              </a:rPr>
              <a:t>v </a:t>
            </a:r>
            <a:r>
              <a:rPr lang="en-US" sz="2400" dirty="0"/>
              <a:t>= 5 + 10</a:t>
            </a:r>
            <a:r>
              <a:rPr lang="en-US" sz="2400" i="1" dirty="0">
                <a:latin typeface="Times" pitchFamily="2" charset="0"/>
                <a:cs typeface="Times New Roman" panose="02020603050405020304" pitchFamily="18" charset="0"/>
              </a:rPr>
              <a:t>t</a:t>
            </a:r>
            <a:endParaRPr lang="en-GB" sz="2400" i="1" dirty="0">
              <a:latin typeface="Times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ADE871D-2016-EA4A-8509-FE0A09F447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8973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1034835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  Using the integral sign, this area can be written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Area under a Straight Line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E2B9858-3AA6-4DF2-A8A4-61B7AC0551DF}"/>
              </a:ext>
            </a:extLst>
          </p:cNvPr>
          <p:cNvSpPr/>
          <p:nvPr/>
        </p:nvSpPr>
        <p:spPr>
          <a:xfrm>
            <a:off x="2495600" y="2336052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dirty="0"/>
              <a:t>(Note that </a:t>
            </a:r>
            <a:r>
              <a:rPr lang="en-US" sz="2400" i="1" dirty="0">
                <a:latin typeface="Times" pitchFamily="2" charset="0"/>
              </a:rPr>
              <a:t>dt</a:t>
            </a:r>
            <a:r>
              <a:rPr lang="en-US" sz="2400" dirty="0"/>
              <a:t> is used here rather than </a:t>
            </a:r>
            <a:r>
              <a:rPr lang="en-US" sz="2400" i="1" dirty="0">
                <a:latin typeface="Times" pitchFamily="2" charset="0"/>
              </a:rPr>
              <a:t>dx </a:t>
            </a:r>
            <a:r>
              <a:rPr lang="en-US" sz="2400" dirty="0"/>
              <a:t>as the variable along the horizontal axis is </a:t>
            </a:r>
            <a:r>
              <a:rPr lang="en-US" sz="2400" i="1" dirty="0">
                <a:latin typeface="Times" pitchFamily="2" charset="0"/>
              </a:rPr>
              <a:t>t</a:t>
            </a:r>
            <a:r>
              <a:rPr lang="en-US" sz="2400" dirty="0"/>
              <a:t>.) 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B6306CC-F122-454B-9F72-5C3B3FBA0C45}"/>
                  </a:ext>
                </a:extLst>
              </p:cNvPr>
              <p:cNvSpPr/>
              <p:nvPr/>
            </p:nvSpPr>
            <p:spPr>
              <a:xfrm>
                <a:off x="4799856" y="1687498"/>
                <a:ext cx="2141355" cy="59163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(5+10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GB" sz="2400" dirty="0"/>
                  <a:t> 𝑑𝑡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1B6306CC-F122-454B-9F72-5C3B3FBA0C4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99856" y="1687498"/>
                <a:ext cx="2141355" cy="591637"/>
              </a:xfrm>
              <a:prstGeom prst="rect">
                <a:avLst/>
              </a:prstGeom>
              <a:blipFill>
                <a:blip r:embed="rId4"/>
                <a:stretch>
                  <a:fillRect l="-25882" t="-110638" r="-2941" b="-178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2D8CF314-3020-40D0-952D-11421B9292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3764" y="791742"/>
            <a:ext cx="2866900" cy="233411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50003D7-CB26-4E4C-B668-4D54AD5A194E}"/>
              </a:ext>
            </a:extLst>
          </p:cNvPr>
          <p:cNvSpPr/>
          <p:nvPr/>
        </p:nvSpPr>
        <p:spPr>
          <a:xfrm>
            <a:off x="2510193" y="3349753"/>
            <a:ext cx="9001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The shaded area is a trapezium, the area of which can be worked out using the general rule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BE889FB-FB82-436B-95B5-88B6907E74D3}"/>
                  </a:ext>
                </a:extLst>
              </p:cNvPr>
              <p:cNvSpPr txBox="1"/>
              <p:nvPr/>
            </p:nvSpPr>
            <p:spPr>
              <a:xfrm>
                <a:off x="3506170" y="4371748"/>
                <a:ext cx="7414365" cy="640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latin typeface="+mj-lt"/>
                  </a:rPr>
                  <a:t>Area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</a:rPr>
                              <m:t>sum</m:t>
                            </m:r>
                            <m:r>
                              <a:rPr lang="en-GB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</a:rPr>
                              <m:t>of</m:t>
                            </m:r>
                            <m:r>
                              <a:rPr lang="en-GB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</a:rPr>
                              <m:t>parallel</m:t>
                            </m:r>
                            <m:r>
                              <a:rPr lang="en-GB" sz="2400" b="0" i="0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</a:rPr>
                              <m:t>sides</m:t>
                            </m:r>
                          </m:e>
                        </m:d>
                        <m:r>
                          <a:rPr lang="en-GB" sz="24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 (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distance</m:t>
                        </m:r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between</m:t>
                        </m:r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them</m:t>
                        </m:r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BE889FB-FB82-436B-95B5-88B6907E74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6170" y="4371748"/>
                <a:ext cx="7414365" cy="640753"/>
              </a:xfrm>
              <a:prstGeom prst="rect">
                <a:avLst/>
              </a:prstGeom>
              <a:blipFill rotWithShape="1">
                <a:blip r:embed="rId6"/>
                <a:stretch>
                  <a:fillRect l="-1234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0A4D26F-1E44-4513-84AC-F93D5FF528F9}"/>
                  </a:ext>
                </a:extLst>
              </p:cNvPr>
              <p:cNvSpPr txBox="1"/>
              <p:nvPr/>
            </p:nvSpPr>
            <p:spPr>
              <a:xfrm>
                <a:off x="2495600" y="5377155"/>
                <a:ext cx="8280920" cy="640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In this case the calculation yields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5+55</m:t>
                            </m:r>
                          </m:e>
                        </m:d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5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=150 metres.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0A4D26F-1E44-4513-84AC-F93D5FF528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00" y="5377155"/>
                <a:ext cx="8280920" cy="640753"/>
              </a:xfrm>
              <a:prstGeom prst="rect">
                <a:avLst/>
              </a:prstGeom>
              <a:blipFill rotWithShape="1">
                <a:blip r:embed="rId7"/>
                <a:stretch>
                  <a:fillRect l="-1104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6C8C0967-F735-6647-BCAC-478407942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89694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2" grpId="0"/>
      <p:bldP spid="2" grpId="0"/>
      <p:bldP spid="3" grpId="0"/>
      <p:bldP spid="6" grpId="0"/>
      <p:bldP spid="7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280276" y="817142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Notation of Area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16CFC7-D926-4729-84DA-FC8EB5FB7517}"/>
              </a:ext>
            </a:extLst>
          </p:cNvPr>
          <p:cNvSpPr txBox="1"/>
          <p:nvPr/>
        </p:nvSpPr>
        <p:spPr>
          <a:xfrm>
            <a:off x="2297078" y="907148"/>
            <a:ext cx="1733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D797D3-11BA-47A8-9A5F-9CA5CE624B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8436" b="47832"/>
          <a:stretch/>
        </p:blipFill>
        <p:spPr>
          <a:xfrm>
            <a:off x="8053260" y="1071945"/>
            <a:ext cx="3730587" cy="305215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697281D-3E68-4D83-964A-D9F77F9A2BDD}"/>
                  </a:ext>
                </a:extLst>
              </p:cNvPr>
              <p:cNvSpPr txBox="1"/>
              <p:nvPr/>
            </p:nvSpPr>
            <p:spPr>
              <a:xfrm>
                <a:off x="2297078" y="1215443"/>
                <a:ext cx="6408712" cy="591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Calculate the integral  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b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  <m:e>
                        <m:d>
                          <m:d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20−3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US" sz="2400" dirty="0"/>
                  <a:t> </a:t>
                </a:r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4697281D-3E68-4D83-964A-D9F77F9A2B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078" y="1215443"/>
                <a:ext cx="6408712" cy="591637"/>
              </a:xfrm>
              <a:prstGeom prst="rect">
                <a:avLst/>
              </a:prstGeom>
              <a:blipFill>
                <a:blip r:embed="rId5"/>
                <a:stretch>
                  <a:fillRect l="-1522" b="-144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B0B29788-C54F-44AF-9F58-A4E3A63AA95D}"/>
              </a:ext>
            </a:extLst>
          </p:cNvPr>
          <p:cNvSpPr txBox="1"/>
          <p:nvPr/>
        </p:nvSpPr>
        <p:spPr>
          <a:xfrm>
            <a:off x="2280276" y="1800371"/>
            <a:ext cx="1733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A457C7-554C-454C-AFEE-73639A09481A}"/>
              </a:ext>
            </a:extLst>
          </p:cNvPr>
          <p:cNvSpPr txBox="1"/>
          <p:nvPr/>
        </p:nvSpPr>
        <p:spPr>
          <a:xfrm>
            <a:off x="2307650" y="2235189"/>
            <a:ext cx="55418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area required is shown in the sketch opposite. Again it is a trapezium.</a:t>
            </a:r>
          </a:p>
          <a:p>
            <a:r>
              <a:rPr lang="en-GB" sz="2400" dirty="0">
                <a:solidFill>
                  <a:srgbClr val="FF0000"/>
                </a:solidFill>
              </a:rPr>
              <a:t>To work out the lengths of the parallel sides you need to know the</a:t>
            </a:r>
          </a:p>
          <a:p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 y</a:t>
            </a:r>
            <a:r>
              <a:rPr lang="en-GB" sz="2400" dirty="0">
                <a:solidFill>
                  <a:srgbClr val="FF0000"/>
                </a:solidFill>
              </a:rPr>
              <a:t>-coordinates of A and B.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8913C77D-F03F-4D96-B245-BC58E3BF1834}"/>
                  </a:ext>
                </a:extLst>
              </p:cNvPr>
              <p:cNvSpPr txBox="1"/>
              <p:nvPr/>
            </p:nvSpPr>
            <p:spPr>
              <a:xfrm>
                <a:off x="2280276" y="4312010"/>
                <a:ext cx="898349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This can be worked out from the equation of the line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20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3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x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8913C77D-F03F-4D96-B245-BC58E3BF1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0276" y="4312010"/>
                <a:ext cx="8983498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018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8CDE837-FC79-4243-A4C4-C069138213B1}"/>
                  </a:ext>
                </a:extLst>
              </p:cNvPr>
              <p:cNvSpPr txBox="1"/>
              <p:nvPr/>
            </p:nvSpPr>
            <p:spPr>
              <a:xfrm>
                <a:off x="2374859" y="4980314"/>
                <a:ext cx="369574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At  A,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20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(3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4) = 8</a:t>
                </a: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88CDE837-FC79-4243-A4C4-C069138213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4859" y="4980314"/>
                <a:ext cx="3695741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640" t="-10526" r="-148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A97F2B5F-179F-40AA-A472-DDEB1DE72EDC}"/>
                  </a:ext>
                </a:extLst>
              </p:cNvPr>
              <p:cNvSpPr/>
              <p:nvPr/>
            </p:nvSpPr>
            <p:spPr>
              <a:xfrm>
                <a:off x="2374859" y="5746912"/>
                <a:ext cx="370646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At  B,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20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(3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/>
                      </a:rPr>
                      <m:t>×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6) = 2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="" xmlns:a16="http://schemas.microsoft.com/office/drawing/2014/main" id="{A97F2B5F-179F-40AA-A472-DDEB1DE72E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4859" y="5746912"/>
                <a:ext cx="3706464" cy="461665"/>
              </a:xfrm>
              <a:prstGeom prst="rect">
                <a:avLst/>
              </a:prstGeom>
              <a:blipFill rotWithShape="1">
                <a:blip r:embed="rId8"/>
                <a:stretch>
                  <a:fillRect l="-2632" t="-10667" r="-1480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D7990138-9E5B-48CC-A4FF-4B0D002A97F9}"/>
                  </a:ext>
                </a:extLst>
              </p:cNvPr>
              <p:cNvSpPr txBox="1"/>
              <p:nvPr/>
            </p:nvSpPr>
            <p:spPr>
              <a:xfrm>
                <a:off x="6582556" y="5411724"/>
                <a:ext cx="4049948" cy="640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So the area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8+2  </m:t>
                            </m:r>
                          </m:e>
                        </m:d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=10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7990138-9E5B-48CC-A4FF-4B0D002A97F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82556" y="5411724"/>
                <a:ext cx="4049948" cy="640753"/>
              </a:xfrm>
              <a:prstGeom prst="rect">
                <a:avLst/>
              </a:prstGeom>
              <a:blipFill rotWithShape="1">
                <a:blip r:embed="rId9"/>
                <a:stretch>
                  <a:fillRect l="-2410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0A224DEF-2F49-CC41-8EA8-83F83EAA1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2477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8" grpId="0"/>
      <p:bldP spid="9" grpId="0"/>
      <p:bldP spid="10" grpId="0"/>
      <p:bldP spid="11" grpId="0"/>
      <p:bldP spid="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5C2DA49-1B98-4D02-8809-65FF63D0FC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8083" y="1556792"/>
            <a:ext cx="3001121" cy="25382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72E33D-998B-4F23-BECC-649726A199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0790" y="4395923"/>
            <a:ext cx="3135888" cy="20621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A99A34F-D763-4974-BCA3-4D0348E98888}"/>
                  </a:ext>
                </a:extLst>
              </p:cNvPr>
              <p:cNvSpPr txBox="1"/>
              <p:nvPr/>
            </p:nvSpPr>
            <p:spPr>
              <a:xfrm>
                <a:off x="6532798" y="1266702"/>
                <a:ext cx="3960440" cy="593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chemeClr val="tx1"/>
                    </a:solidFill>
                  </a:rPr>
                  <a:t>1. Calculate 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  <m:e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+5) 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A99A34F-D763-4974-BCA3-4D0348E988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2798" y="1266702"/>
                <a:ext cx="3960440" cy="593945"/>
              </a:xfrm>
              <a:prstGeom prst="rect">
                <a:avLst/>
              </a:prstGeom>
              <a:blipFill>
                <a:blip r:embed="rId6"/>
                <a:stretch>
                  <a:fillRect l="-2236" t="-108333" b="-1708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E2CA72E9-B36D-4C9D-8FA6-3B40BC1345AD}"/>
              </a:ext>
            </a:extLst>
          </p:cNvPr>
          <p:cNvSpPr txBox="1"/>
          <p:nvPr/>
        </p:nvSpPr>
        <p:spPr>
          <a:xfrm>
            <a:off x="7305710" y="2389170"/>
            <a:ext cx="2376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2400" dirty="0">
                <a:solidFill>
                  <a:srgbClr val="FF0000"/>
                </a:solidFill>
              </a:rPr>
              <a:t>= 10 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 </a:t>
            </a:r>
            <a:r>
              <a:rPr lang="en-GB" sz="2400" dirty="0">
                <a:solidFill>
                  <a:srgbClr val="FF0000"/>
                </a:solidFill>
              </a:rPr>
              <a:t>= 15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DDB0AD-3101-4BE9-B0AC-0810D966D6D3}"/>
              </a:ext>
            </a:extLst>
          </p:cNvPr>
          <p:cNvSpPr txBox="1"/>
          <p:nvPr/>
        </p:nvSpPr>
        <p:spPr>
          <a:xfrm>
            <a:off x="7471087" y="2825817"/>
            <a:ext cx="1651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2400" dirty="0">
                <a:solidFill>
                  <a:srgbClr val="FF0000"/>
                </a:solidFill>
              </a:rPr>
              <a:t>= 0 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 </a:t>
            </a:r>
            <a:r>
              <a:rPr lang="en-GB" sz="2400" dirty="0">
                <a:solidFill>
                  <a:srgbClr val="FF0000"/>
                </a:solidFill>
              </a:rPr>
              <a:t>=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A7BEFB-94E4-4626-AAB2-F955C2D4C404}"/>
                  </a:ext>
                </a:extLst>
              </p:cNvPr>
              <p:cNvSpPr txBox="1"/>
              <p:nvPr/>
            </p:nvSpPr>
            <p:spPr>
              <a:xfrm>
                <a:off x="6816078" y="3260746"/>
                <a:ext cx="3677160" cy="640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Area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15+5</m:t>
                            </m:r>
                          </m:e>
                        </m:d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100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2A7BEFB-94E4-4626-AAB2-F955C2D4C4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78" y="3260746"/>
                <a:ext cx="3677160" cy="640753"/>
              </a:xfrm>
              <a:prstGeom prst="rect">
                <a:avLst/>
              </a:prstGeom>
              <a:blipFill rotWithShape="1">
                <a:blip r:embed="rId7"/>
                <a:stretch>
                  <a:fillRect l="-2488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6BF0CC-543F-46CB-8489-C2AC87ACE2CD}"/>
                  </a:ext>
                </a:extLst>
              </p:cNvPr>
              <p:cNvSpPr txBox="1"/>
              <p:nvPr/>
            </p:nvSpPr>
            <p:spPr>
              <a:xfrm>
                <a:off x="6488489" y="3973679"/>
                <a:ext cx="4152790" cy="5916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chemeClr val="tx1"/>
                    </a:solidFill>
                  </a:rPr>
                  <a:t>2. Calculate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  <m:e>
                        <m:d>
                          <m:dPr>
                            <m:ctrlP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+15</m:t>
                            </m:r>
                          </m:e>
                        </m:d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E6BF0CC-543F-46CB-8489-C2AC87ACE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8489" y="3973679"/>
                <a:ext cx="4152790" cy="591637"/>
              </a:xfrm>
              <a:prstGeom prst="rect">
                <a:avLst/>
              </a:prstGeom>
              <a:blipFill>
                <a:blip r:embed="rId8"/>
                <a:stretch>
                  <a:fillRect l="-2134" t="-110638" b="-1787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A32CC08-C76C-4029-A586-3632A0045B36}"/>
                  </a:ext>
                </a:extLst>
              </p:cNvPr>
              <p:cNvSpPr txBox="1"/>
              <p:nvPr/>
            </p:nvSpPr>
            <p:spPr>
              <a:xfrm>
                <a:off x="7504142" y="5069526"/>
                <a:ext cx="217783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y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11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A32CC08-C76C-4029-A586-3632A0045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4142" y="5069526"/>
                <a:ext cx="2177832" cy="461665"/>
              </a:xfrm>
              <a:prstGeom prst="rect">
                <a:avLst/>
              </a:prstGeom>
              <a:blipFill>
                <a:blip r:embed="rId9"/>
                <a:stretch>
                  <a:fillRect l="-4070" t="-10526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9A5CA503-8C5A-4CE0-B1D3-C834DCDD2239}"/>
              </a:ext>
            </a:extLst>
          </p:cNvPr>
          <p:cNvSpPr/>
          <p:nvPr/>
        </p:nvSpPr>
        <p:spPr>
          <a:xfrm>
            <a:off x="7597311" y="5457327"/>
            <a:ext cx="185018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2400" dirty="0">
                <a:solidFill>
                  <a:srgbClr val="FF0000"/>
                </a:solidFill>
              </a:rPr>
              <a:t>= 3 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21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47F23A3E-C01F-4AC1-A727-F53BE0F4EEF9}"/>
                  </a:ext>
                </a:extLst>
              </p:cNvPr>
              <p:cNvSpPr/>
              <p:nvPr/>
            </p:nvSpPr>
            <p:spPr>
              <a:xfrm>
                <a:off x="7008200" y="6035401"/>
                <a:ext cx="3200043" cy="6407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Area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21</m:t>
                            </m:r>
                          </m:e>
                        </m:d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80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7F23A3E-C01F-4AC1-A727-F53BE0F4EE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8200" y="6035401"/>
                <a:ext cx="3200043" cy="640753"/>
              </a:xfrm>
              <a:prstGeom prst="rect">
                <a:avLst/>
              </a:prstGeom>
              <a:blipFill rotWithShape="1">
                <a:blip r:embed="rId10"/>
                <a:stretch>
                  <a:fillRect l="-3048" r="-2667" b="-857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TextBox 15">
            <a:extLst>
              <a:ext uri="{FF2B5EF4-FFF2-40B4-BE49-F238E27FC236}">
                <a16:creationId xmlns:a16="http://schemas.microsoft.com/office/drawing/2014/main" id="{B732315C-1A1B-4E19-A978-C6A3C6B29F8F}"/>
              </a:ext>
            </a:extLst>
          </p:cNvPr>
          <p:cNvSpPr txBox="1"/>
          <p:nvPr/>
        </p:nvSpPr>
        <p:spPr>
          <a:xfrm>
            <a:off x="6816079" y="1906586"/>
            <a:ext cx="37733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Substitute into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 </a:t>
            </a:r>
            <a:r>
              <a:rPr lang="en-GB" sz="2400" dirty="0">
                <a:solidFill>
                  <a:srgbClr val="FF0000"/>
                </a:solidFill>
              </a:rPr>
              <a:t>+ 5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FAEB24A-0FB9-47B4-A5AB-543C0FED1D3D}"/>
              </a:ext>
            </a:extLst>
          </p:cNvPr>
          <p:cNvSpPr/>
          <p:nvPr/>
        </p:nvSpPr>
        <p:spPr>
          <a:xfrm>
            <a:off x="6930457" y="4574966"/>
            <a:ext cx="374173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Substitute into 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y </a:t>
            </a:r>
            <a:r>
              <a:rPr lang="en-GB" sz="2400" dirty="0">
                <a:solidFill>
                  <a:srgbClr val="FF0000"/>
                </a:solidFill>
              </a:rPr>
              <a:t>= 2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+ 15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CC8459-F2F8-324A-A938-4BE0C6C81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6A537E0-EEAB-2448-A4E0-132CB8C28FA5}"/>
              </a:ext>
            </a:extLst>
          </p:cNvPr>
          <p:cNvSpPr txBox="1"/>
          <p:nvPr/>
        </p:nvSpPr>
        <p:spPr>
          <a:xfrm>
            <a:off x="2658083" y="1556792"/>
            <a:ext cx="34157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F5742A-183F-A74B-9C5C-917AC47B404C}"/>
              </a:ext>
            </a:extLst>
          </p:cNvPr>
          <p:cNvSpPr txBox="1"/>
          <p:nvPr/>
        </p:nvSpPr>
        <p:spPr>
          <a:xfrm>
            <a:off x="2658083" y="4725144"/>
            <a:ext cx="341573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08891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" grpId="0" animBg="1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51584" y="734494"/>
            <a:ext cx="9984432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3. The speed of a car as it travels up a hill is given by 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                              </a:t>
            </a:r>
            <a:r>
              <a:rPr lang="en-US" sz="2400" i="1" dirty="0">
                <a:latin typeface="Times" pitchFamily="2" charset="0"/>
              </a:rPr>
              <a:t>v</a:t>
            </a:r>
            <a:r>
              <a:rPr lang="en-US" sz="2400" dirty="0"/>
              <a:t> = 20 − 3</a:t>
            </a:r>
            <a:r>
              <a:rPr lang="en-US" sz="2400" i="1" dirty="0">
                <a:latin typeface="Times" pitchFamily="2" charset="0"/>
              </a:rPr>
              <a:t>t </a:t>
            </a:r>
            <a:r>
              <a:rPr lang="en-US" sz="2400" dirty="0"/>
              <a:t> 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where </a:t>
            </a:r>
            <a:r>
              <a:rPr lang="en-US" sz="2400" i="1" dirty="0">
                <a:latin typeface="Times" pitchFamily="2" charset="0"/>
              </a:rPr>
              <a:t>t </a:t>
            </a:r>
            <a:r>
              <a:rPr lang="en-US" sz="2400" dirty="0"/>
              <a:t>is the time in seconds and </a:t>
            </a:r>
            <a:r>
              <a:rPr lang="en-US" sz="2400" i="1" dirty="0">
                <a:latin typeface="Times" pitchFamily="2" charset="0"/>
              </a:rPr>
              <a:t>v</a:t>
            </a:r>
            <a:r>
              <a:rPr lang="en-US" sz="2400" dirty="0"/>
              <a:t> is measured in </a:t>
            </a:r>
            <a:r>
              <a:rPr lang="en-US" sz="2400" dirty="0" err="1"/>
              <a:t>metres</a:t>
            </a:r>
            <a:r>
              <a:rPr lang="en-US" sz="2400" dirty="0"/>
              <a:t> per second.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2: Fitness Check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0804E9-E14F-4AB8-AC53-DA6522F71A7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8819" t="39495" r="2750" b="26830"/>
          <a:stretch/>
        </p:blipFill>
        <p:spPr>
          <a:xfrm>
            <a:off x="2513016" y="3687892"/>
            <a:ext cx="5904656" cy="230832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6623424-E191-42DB-8914-73BA7B24DD94}"/>
              </a:ext>
            </a:extLst>
          </p:cNvPr>
          <p:cNvSpPr/>
          <p:nvPr/>
        </p:nvSpPr>
        <p:spPr>
          <a:xfrm>
            <a:off x="2351584" y="2038763"/>
            <a:ext cx="10217124" cy="9079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eaLnBrk="1" hangingPunct="1">
              <a:spcAft>
                <a:spcPts val="600"/>
              </a:spcAft>
              <a:buClr>
                <a:srgbClr val="000000"/>
              </a:buClr>
              <a:buSzPct val="100000"/>
              <a:buFont typeface="+mj-lt"/>
              <a:buAutoNum type="alphaLcParenR"/>
              <a:defRPr/>
            </a:pPr>
            <a:r>
              <a:rPr lang="en-US" sz="2400" dirty="0"/>
              <a:t>Sketch a graph to show speed against time between </a:t>
            </a:r>
            <a:r>
              <a:rPr lang="en-US" sz="2400" i="1" dirty="0">
                <a:latin typeface="Times" pitchFamily="2" charset="0"/>
              </a:rPr>
              <a:t>t </a:t>
            </a:r>
            <a:r>
              <a:rPr lang="en-US" sz="2400" dirty="0"/>
              <a:t>= 0 and </a:t>
            </a:r>
            <a:r>
              <a:rPr lang="en-US" sz="2400" i="1" dirty="0">
                <a:latin typeface="Times" pitchFamily="2" charset="0"/>
              </a:rPr>
              <a:t>t</a:t>
            </a:r>
            <a:r>
              <a:rPr lang="en-US" sz="2400" dirty="0"/>
              <a:t> = 5.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b)	Integrate to find how far the car travels in the first 5 seconds.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BADA9FF-6F9B-4564-9426-5E3254DC93FE}"/>
                  </a:ext>
                </a:extLst>
              </p:cNvPr>
              <p:cNvSpPr txBox="1"/>
              <p:nvPr/>
            </p:nvSpPr>
            <p:spPr>
              <a:xfrm>
                <a:off x="8774653" y="3335253"/>
                <a:ext cx="3088885" cy="9685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We need to calculate       	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  <m:e>
                        <m:d>
                          <m:d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20−3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e>
                    </m:nary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BADA9FF-6F9B-4564-9426-5E3254DC93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74653" y="3335253"/>
                <a:ext cx="3088885" cy="968535"/>
              </a:xfrm>
              <a:prstGeom prst="rect">
                <a:avLst/>
              </a:prstGeom>
              <a:blipFill>
                <a:blip r:embed="rId5"/>
                <a:stretch>
                  <a:fillRect l="-3689" t="-29870" r="-20082" b="-1064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A53A4762-9FDB-4F67-9C7A-7BC7C2ED09C3}"/>
              </a:ext>
            </a:extLst>
          </p:cNvPr>
          <p:cNvSpPr txBox="1"/>
          <p:nvPr/>
        </p:nvSpPr>
        <p:spPr>
          <a:xfrm>
            <a:off x="8869481" y="4365266"/>
            <a:ext cx="24110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Substitute into </a:t>
            </a:r>
          </a:p>
          <a:p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v</a:t>
            </a:r>
            <a:r>
              <a:rPr lang="en-GB" sz="2400" dirty="0">
                <a:solidFill>
                  <a:srgbClr val="FF0000"/>
                </a:solidFill>
              </a:rPr>
              <a:t> = 20 – 3</a:t>
            </a:r>
            <a:r>
              <a:rPr lang="en-GB" sz="2400" i="1" dirty="0">
                <a:solidFill>
                  <a:srgbClr val="FF0000"/>
                </a:solidFill>
                <a:latin typeface="Times" pitchFamily="2" charset="0"/>
              </a:rPr>
              <a:t>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F97AA0B-DC89-461A-86A6-455F20D384F5}"/>
                  </a:ext>
                </a:extLst>
              </p:cNvPr>
              <p:cNvSpPr txBox="1"/>
              <p:nvPr/>
            </p:nvSpPr>
            <p:spPr>
              <a:xfrm>
                <a:off x="8869480" y="5322370"/>
                <a:ext cx="255511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t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0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  v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20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6F97AA0B-DC89-461A-86A6-455F20D384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9480" y="5322370"/>
                <a:ext cx="2555111" cy="461665"/>
              </a:xfrm>
              <a:prstGeom prst="rect">
                <a:avLst/>
              </a:prstGeom>
              <a:blipFill>
                <a:blip r:embed="rId6"/>
                <a:stretch>
                  <a:fillRect l="-3448" t="-10811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B386ED0-447F-4EE8-B946-BE1794D58C25}"/>
                  </a:ext>
                </a:extLst>
              </p:cNvPr>
              <p:cNvSpPr txBox="1"/>
              <p:nvPr/>
            </p:nvSpPr>
            <p:spPr>
              <a:xfrm>
                <a:off x="8869481" y="5790096"/>
                <a:ext cx="241109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t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5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en-US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⟹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  v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5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2B386ED0-447F-4EE8-B946-BE1794D58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69481" y="5790096"/>
                <a:ext cx="2411095" cy="461665"/>
              </a:xfrm>
              <a:prstGeom prst="rect">
                <a:avLst/>
              </a:prstGeom>
              <a:blipFill>
                <a:blip r:embed="rId7"/>
                <a:stretch>
                  <a:fillRect l="-3665" t="-13889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A610070-C0C1-47A2-8F20-77131DBB9144}"/>
                  </a:ext>
                </a:extLst>
              </p:cNvPr>
              <p:cNvSpPr txBox="1"/>
              <p:nvPr/>
            </p:nvSpPr>
            <p:spPr>
              <a:xfrm>
                <a:off x="7601699" y="6251761"/>
                <a:ext cx="4283302" cy="640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Distance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20+5</m:t>
                            </m:r>
                          </m:e>
                        </m:d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5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62.5 m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0A610070-C0C1-47A2-8F20-77131DBB91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1699" y="6251761"/>
                <a:ext cx="4283302" cy="640753"/>
              </a:xfrm>
              <a:prstGeom prst="rect">
                <a:avLst/>
              </a:prstGeom>
              <a:blipFill>
                <a:blip r:embed="rId8"/>
                <a:stretch>
                  <a:fillRect l="-2367" r="-1183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E026CA18-F723-4140-A754-0E22720459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363910" y="3335253"/>
            <a:ext cx="414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a)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77949" y="3365545"/>
            <a:ext cx="414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102263472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2: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A8C666B-8537-374A-BBF2-EE79BF15C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2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53137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General Formula for Area under a Straight Line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0B985F1-FCA2-443C-89D2-7FBBBD9BAF78}"/>
              </a:ext>
            </a:extLst>
          </p:cNvPr>
          <p:cNvSpPr/>
          <p:nvPr/>
        </p:nvSpPr>
        <p:spPr>
          <a:xfrm>
            <a:off x="2436870" y="980728"/>
            <a:ext cx="95389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It is straightforward to find the area under any straight line graph, say </a:t>
            </a:r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53C8BAB-3CB1-47F0-9D8F-4AF951DF8FCA}"/>
              </a:ext>
            </a:extLst>
          </p:cNvPr>
          <p:cNvSpPr/>
          <p:nvPr/>
        </p:nvSpPr>
        <p:spPr>
          <a:xfrm>
            <a:off x="2409711" y="1967681"/>
            <a:ext cx="524950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between 𝑥 = 𝑎  and  𝑥 = 𝑏,  as shown in the figure opposite. </a:t>
            </a:r>
            <a:endParaRPr lang="en-GB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20F246-E7B9-4BCB-B305-8DEED0AF1604}"/>
              </a:ext>
            </a:extLst>
          </p:cNvPr>
          <p:cNvSpPr/>
          <p:nvPr/>
        </p:nvSpPr>
        <p:spPr>
          <a:xfrm>
            <a:off x="5299824" y="1442393"/>
            <a:ext cx="161775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𝑦 = 𝑚𝑥 + 𝑐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0D1754C-FBA2-4F54-822A-7CA119641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4272" y="1701694"/>
            <a:ext cx="3100367" cy="295102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A344E67-378B-48FA-AA9B-219EE8FA5A8E}"/>
              </a:ext>
            </a:extLst>
          </p:cNvPr>
          <p:cNvSpPr txBox="1"/>
          <p:nvPr/>
        </p:nvSpPr>
        <p:spPr>
          <a:xfrm>
            <a:off x="2436870" y="2920631"/>
            <a:ext cx="603539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First find the value of </a:t>
            </a:r>
            <a:r>
              <a:rPr lang="en-GB" sz="2400" i="1" dirty="0">
                <a:latin typeface="Times" pitchFamily="2" charset="0"/>
              </a:rPr>
              <a:t>y </a:t>
            </a:r>
            <a:r>
              <a:rPr lang="en-GB" sz="2400" dirty="0"/>
              <a:t>for </a:t>
            </a:r>
            <a:r>
              <a:rPr lang="en-GB" sz="2400" i="1" dirty="0">
                <a:latin typeface="Times" pitchFamily="2" charset="0"/>
              </a:rPr>
              <a:t>a</a:t>
            </a:r>
            <a:r>
              <a:rPr lang="en-GB" sz="2400" dirty="0"/>
              <a:t> and </a:t>
            </a:r>
            <a:r>
              <a:rPr lang="en-GB" sz="2400" i="1" dirty="0">
                <a:latin typeface="Times" pitchFamily="2" charset="0"/>
              </a:rPr>
              <a:t>b; </a:t>
            </a:r>
            <a:r>
              <a:rPr lang="en-GB" sz="2400" dirty="0">
                <a:latin typeface="+mj-lt"/>
              </a:rPr>
              <a:t>that is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8369A3-68DA-4FDB-830F-B1D95DCC3645}"/>
              </a:ext>
            </a:extLst>
          </p:cNvPr>
          <p:cNvSpPr/>
          <p:nvPr/>
        </p:nvSpPr>
        <p:spPr>
          <a:xfrm>
            <a:off x="2834846" y="3504249"/>
            <a:ext cx="16257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𝑦 = 𝑚</a:t>
            </a:r>
            <a:r>
              <a:rPr lang="en-GB" sz="2400" i="1" dirty="0">
                <a:latin typeface="Times" pitchFamily="2" charset="0"/>
              </a:rPr>
              <a:t>a</a:t>
            </a:r>
            <a:r>
              <a:rPr lang="en-GB" sz="2400" dirty="0"/>
              <a:t> + 𝑐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C5173A-5C5F-4ADD-B193-4F4DF64EFC12}"/>
              </a:ext>
            </a:extLst>
          </p:cNvPr>
          <p:cNvSpPr/>
          <p:nvPr/>
        </p:nvSpPr>
        <p:spPr>
          <a:xfrm>
            <a:off x="5063646" y="3504249"/>
            <a:ext cx="16257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/>
              <a:t>𝑦 = 𝑚</a:t>
            </a:r>
            <a:r>
              <a:rPr lang="en-GB" sz="2400" i="1" dirty="0">
                <a:latin typeface="Times" pitchFamily="2" charset="0"/>
              </a:rPr>
              <a:t>b</a:t>
            </a:r>
            <a:r>
              <a:rPr lang="en-GB" sz="2400" dirty="0"/>
              <a:t> + 𝑐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E276C7D-B478-4B81-B078-38279E954747}"/>
              </a:ext>
            </a:extLst>
          </p:cNvPr>
          <p:cNvSpPr txBox="1"/>
          <p:nvPr/>
        </p:nvSpPr>
        <p:spPr>
          <a:xfrm>
            <a:off x="2273330" y="4137692"/>
            <a:ext cx="55508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area between </a:t>
            </a:r>
            <a:r>
              <a:rPr lang="en-GB" sz="2400" i="1" dirty="0">
                <a:latin typeface="Times" pitchFamily="2" charset="0"/>
              </a:rPr>
              <a:t>a</a:t>
            </a:r>
            <a:r>
              <a:rPr lang="en-GB" sz="2400" dirty="0"/>
              <a:t> and </a:t>
            </a:r>
            <a:r>
              <a:rPr lang="en-GB" sz="2400" i="1" dirty="0">
                <a:latin typeface="Times" pitchFamily="2" charset="0"/>
              </a:rPr>
              <a:t>b </a:t>
            </a:r>
            <a:r>
              <a:rPr lang="en-GB" sz="2400" dirty="0">
                <a:latin typeface="+mj-lt"/>
              </a:rPr>
              <a:t>is given by</a:t>
            </a:r>
            <a:endParaRPr lang="en-GB" sz="2400" i="1" dirty="0">
              <a:latin typeface="Times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DF207D4-D7E2-4F16-AF37-A82E0D0BD6DA}"/>
                  </a:ext>
                </a:extLst>
              </p:cNvPr>
              <p:cNvSpPr txBox="1"/>
              <p:nvPr/>
            </p:nvSpPr>
            <p:spPr>
              <a:xfrm>
                <a:off x="2273866" y="4678121"/>
                <a:ext cx="3854566" cy="6310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Area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𝑚𝑎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𝑚𝑏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DF207D4-D7E2-4F16-AF37-A82E0D0BD6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3866" y="4678121"/>
                <a:ext cx="3854566" cy="631070"/>
              </a:xfrm>
              <a:prstGeom prst="rect">
                <a:avLst/>
              </a:prstGeom>
              <a:blipFill rotWithShape="1">
                <a:blip r:embed="rId5"/>
                <a:stretch>
                  <a:fillRect l="-2373" b="-76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C8B0E77-C9EC-4FC7-A2DA-9409DAD2D21C}"/>
                  </a:ext>
                </a:extLst>
              </p:cNvPr>
              <p:cNvSpPr/>
              <p:nvPr/>
            </p:nvSpPr>
            <p:spPr>
              <a:xfrm>
                <a:off x="2295396" y="5355893"/>
                <a:ext cx="3310137" cy="6310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dirty="0"/>
                  <a:t>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𝑚𝑎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𝑚𝑏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)(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𝑏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C8B0E77-C9EC-4FC7-A2DA-9409DAD2D2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5396" y="5355893"/>
                <a:ext cx="3310137" cy="631070"/>
              </a:xfrm>
              <a:prstGeom prst="rect">
                <a:avLst/>
              </a:prstGeom>
              <a:blipFill rotWithShape="1">
                <a:blip r:embed="rId6"/>
                <a:stretch>
                  <a:fillRect b="-19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B2BB7C78-F0EC-498F-BCD7-C4A9EE052556}"/>
                  </a:ext>
                </a:extLst>
              </p:cNvPr>
              <p:cNvSpPr/>
              <p:nvPr/>
            </p:nvSpPr>
            <p:spPr>
              <a:xfrm>
                <a:off x="2983744" y="5987876"/>
                <a:ext cx="4159803" cy="66640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𝑚</m:t>
                        </m:r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𝑚𝑎𝑏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+2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𝑐𝑏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𝑚𝑎𝑏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𝑐𝑎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2BB7C78-F0EC-498F-BCD7-C4A9EE0525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3744" y="5987876"/>
                <a:ext cx="4159803" cy="666401"/>
              </a:xfrm>
              <a:prstGeom prst="rect">
                <a:avLst/>
              </a:prstGeom>
              <a:blipFill rotWithShape="1">
                <a:blip r:embed="rId7"/>
                <a:stretch>
                  <a:fillRect l="-2196"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CDEA94B-4932-44FB-AE01-A712F96D0347}"/>
                  </a:ext>
                </a:extLst>
              </p:cNvPr>
              <p:cNvSpPr txBox="1"/>
              <p:nvPr/>
            </p:nvSpPr>
            <p:spPr>
              <a:xfrm>
                <a:off x="7522231" y="4912022"/>
                <a:ext cx="5144447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Area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/>
                  <a:t> ( </a:t>
                </a:r>
                <a:r>
                  <a:rPr lang="en-GB" sz="2400" i="1" dirty="0">
                    <a:latin typeface="Times" pitchFamily="2" charset="0"/>
                    <a:cs typeface="Times New Roman" panose="02020603050405020304" pitchFamily="18" charset="0"/>
                  </a:rPr>
                  <a:t>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+</a:t>
                </a:r>
                <a:r>
                  <a:rPr lang="en-GB" sz="2400" i="1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cb</a:t>
                </a:r>
                <a:r>
                  <a:rPr lang="en-GB" sz="2400" dirty="0"/>
                  <a:t>) -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/>
                  <a:t> (</a:t>
                </a:r>
                <a:r>
                  <a:rPr lang="en-GB" sz="2400" i="1" dirty="0">
                    <a:latin typeface="Times" pitchFamily="2" charset="0"/>
                    <a:cs typeface="Times New Roman" panose="02020603050405020304" pitchFamily="18" charset="0"/>
                  </a:rPr>
                  <a:t>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+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ca</a:t>
                </a:r>
                <a:r>
                  <a:rPr lang="en-GB" sz="2400" dirty="0"/>
                  <a:t>)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CDEA94B-4932-44FB-AE01-A712F96D03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31" y="4912022"/>
                <a:ext cx="5144447" cy="613886"/>
              </a:xfrm>
              <a:prstGeom prst="rect">
                <a:avLst/>
              </a:prstGeom>
              <a:blipFill>
                <a:blip r:embed="rId8"/>
                <a:stretch>
                  <a:fillRect l="-1724" b="-122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83D0880-1E12-44C8-98E8-824CF4315BE8}"/>
                  </a:ext>
                </a:extLst>
              </p:cNvPr>
              <p:cNvSpPr txBox="1"/>
              <p:nvPr/>
            </p:nvSpPr>
            <p:spPr>
              <a:xfrm>
                <a:off x="8572844" y="5537884"/>
                <a:ext cx="2520280" cy="6787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sSup>
                            <m:sSup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𝑐𝑥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C83D0880-1E12-44C8-98E8-824CF4315BE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72844" y="5537884"/>
                <a:ext cx="2520280" cy="6787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29A650AB-4A8A-4B0A-90B4-3F2C0C3B66FF}"/>
              </a:ext>
            </a:extLst>
          </p:cNvPr>
          <p:cNvSpPr txBox="1"/>
          <p:nvPr/>
        </p:nvSpPr>
        <p:spPr>
          <a:xfrm>
            <a:off x="10509657" y="5470233"/>
            <a:ext cx="292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1B40A85E-DDDD-43FA-B8FA-4CF82982BDFA}"/>
              </a:ext>
            </a:extLst>
          </p:cNvPr>
          <p:cNvSpPr txBox="1"/>
          <p:nvPr/>
        </p:nvSpPr>
        <p:spPr>
          <a:xfrm>
            <a:off x="10509657" y="5982392"/>
            <a:ext cx="2920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9E12947-81B5-4CB0-B9E7-CA6512B4AA57}"/>
              </a:ext>
            </a:extLst>
          </p:cNvPr>
          <p:cNvSpPr txBox="1"/>
          <p:nvPr/>
        </p:nvSpPr>
        <p:spPr>
          <a:xfrm>
            <a:off x="8572844" y="5715723"/>
            <a:ext cx="4754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=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A0C9AB5-00A9-094D-9F00-68FA848685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E263645-26FC-B84D-B61D-703A8B876B10}"/>
              </a:ext>
            </a:extLst>
          </p:cNvPr>
          <p:cNvSpPr txBox="1"/>
          <p:nvPr/>
        </p:nvSpPr>
        <p:spPr>
          <a:xfrm>
            <a:off x="7311498" y="6368526"/>
            <a:ext cx="46805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Note the convention used here for limits </a:t>
            </a:r>
          </a:p>
        </p:txBody>
      </p:sp>
    </p:spTree>
    <p:extLst>
      <p:ext uri="{BB962C8B-B14F-4D97-AF65-F5344CB8AC3E}">
        <p14:creationId xmlns:p14="http://schemas.microsoft.com/office/powerpoint/2010/main" val="246594317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8" grpId="0"/>
      <p:bldP spid="9" grpId="0"/>
      <p:bldP spid="10" grpId="0"/>
      <p:bldP spid="11" grpId="0"/>
      <p:bldP spid="12" grpId="0"/>
      <p:bldP spid="13" grpId="0"/>
      <p:bldP spid="16" grpId="0"/>
      <p:bldP spid="17" grpId="0"/>
      <p:bldP spid="18" grpId="0"/>
      <p:bldP spid="19" grpId="0"/>
      <p:bldP spid="20" grpId="0"/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General Formula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8329E7E-2785-4437-B8A2-70323E4C62EB}"/>
              </a:ext>
            </a:extLst>
          </p:cNvPr>
          <p:cNvSpPr/>
          <p:nvPr/>
        </p:nvSpPr>
        <p:spPr>
          <a:xfrm>
            <a:off x="2220704" y="1547316"/>
            <a:ext cx="9977864" cy="20159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2400" dirty="0"/>
              <a:t>It is called an </a:t>
            </a:r>
            <a:r>
              <a:rPr lang="en-US" sz="2400" b="1" dirty="0"/>
              <a:t>indefinite integral </a:t>
            </a:r>
            <a:r>
              <a:rPr lang="en-US" sz="2400" dirty="0"/>
              <a:t>of the function  𝑚𝑥 + 𝑐, since in this form it has no limits. One way of thinking of it is as the ‘area function’ for the graph of  𝑦 = 𝑚𝑥 + 𝑐.  </a:t>
            </a:r>
          </a:p>
          <a:p>
            <a:pPr>
              <a:spcBef>
                <a:spcPts val="600"/>
              </a:spcBef>
            </a:pPr>
            <a:r>
              <a:rPr lang="en-US" sz="2400" dirty="0"/>
              <a:t>For the moment the ‘area function’, or indefinite integral, will be denoted by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400" dirty="0"/>
              <a:t>(</a:t>
            </a:r>
            <a:r>
              <a:rPr lang="en-US" sz="2400" i="1" dirty="0">
                <a:latin typeface="Times" pitchFamily="2" charset="0"/>
              </a:rPr>
              <a:t>x</a:t>
            </a:r>
            <a:r>
              <a:rPr lang="en-US" sz="2400" dirty="0"/>
              <a:t>), whereas the area between 𝑥 = 𝑎 and 𝑥 = 𝑏 is given by </a:t>
            </a:r>
            <a:endParaRPr lang="en-GB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3D5B1F-01BC-48C4-A548-2D326AB2BD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5760" y="3735786"/>
            <a:ext cx="6098705" cy="10187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6323992-154B-4169-B133-DFF6EC166ADD}"/>
              </a:ext>
            </a:extLst>
          </p:cNvPr>
          <p:cNvSpPr txBox="1"/>
          <p:nvPr/>
        </p:nvSpPr>
        <p:spPr>
          <a:xfrm>
            <a:off x="2214136" y="5021582"/>
            <a:ext cx="11449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For the straight line function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GB" sz="2400" dirty="0"/>
              <a:t>=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mx </a:t>
            </a:r>
            <a:r>
              <a:rPr lang="en-GB" sz="2400" dirty="0"/>
              <a:t>+ c, this is called a </a:t>
            </a:r>
            <a:r>
              <a:rPr lang="en-GB" sz="2400" b="1" dirty="0"/>
              <a:t>definite integral</a:t>
            </a:r>
            <a:r>
              <a:rPr lang="en-GB" sz="2400" dirty="0"/>
              <a:t>.</a:t>
            </a:r>
            <a:endParaRPr lang="en-GB" sz="2400" b="1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0C3E861-8297-482F-BC3F-6E791B3F3412}"/>
                  </a:ext>
                </a:extLst>
              </p:cNvPr>
              <p:cNvSpPr txBox="1"/>
              <p:nvPr/>
            </p:nvSpPr>
            <p:spPr>
              <a:xfrm>
                <a:off x="2567608" y="729735"/>
                <a:ext cx="9085599" cy="6450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The function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" pitchFamily="2" charset="0"/>
                          </a:rPr>
                          <m:t>m</m:t>
                        </m:r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en-GB" sz="2400" dirty="0"/>
                          <m:t>+ </m:t>
                        </m:r>
                        <m:r>
                          <m:rPr>
                            <m:nor/>
                          </m:rPr>
                          <a:rPr lang="en-GB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cx</m:t>
                        </m:r>
                      </m:e>
                    </m:d>
                  </m:oMath>
                </a14:m>
                <a:r>
                  <a:rPr lang="en-GB" sz="2400" dirty="0">
                    <a:latin typeface="+mj-lt"/>
                    <a:cs typeface="Times New Roman" panose="02020603050405020304" pitchFamily="18" charset="0"/>
                  </a:rPr>
                  <a:t> can be used to find areas efficiently. 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0C3E861-8297-482F-BC3F-6E791B3F34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729735"/>
                <a:ext cx="9085599" cy="645048"/>
              </a:xfrm>
              <a:prstGeom prst="rect">
                <a:avLst/>
              </a:prstGeom>
              <a:blipFill>
                <a:blip r:embed="rId5"/>
                <a:stretch>
                  <a:fillRect l="-976" b="-38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3FB42A75-9EDD-F84E-8827-315CFD1DA2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7169871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General Formula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F92937-B457-485D-ADC4-5CF2291B1437}"/>
              </a:ext>
            </a:extLst>
          </p:cNvPr>
          <p:cNvSpPr txBox="1"/>
          <p:nvPr/>
        </p:nvSpPr>
        <p:spPr>
          <a:xfrm>
            <a:off x="2388311" y="996066"/>
            <a:ext cx="9090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Find the area under 𝑦 = 3𝑥 − 5 between 𝑥 = 2  and  𝑥 = 10. 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BAD87F3-3AA2-4E83-B040-C1130734F36F}"/>
                  </a:ext>
                </a:extLst>
              </p:cNvPr>
              <p:cNvSpPr txBox="1"/>
              <p:nvPr/>
            </p:nvSpPr>
            <p:spPr>
              <a:xfrm>
                <a:off x="2413874" y="1733324"/>
                <a:ext cx="5844541" cy="657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Area =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sup>
                      <m:e>
                        <m:d>
                          <m:d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−5</m:t>
                            </m:r>
                          </m:e>
                        </m:d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sSup>
                              <m:sSupPr>
                                <m:ctrlP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−5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BAD87F3-3AA2-4E83-B040-C1130734F3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3874" y="1733324"/>
                <a:ext cx="5844541" cy="657168"/>
              </a:xfrm>
              <a:prstGeom prst="rect">
                <a:avLst/>
              </a:prstGeom>
              <a:blipFill>
                <a:blip r:embed="rId4"/>
                <a:stretch>
                  <a:fillRect l="-1518" t="-96226" b="-1490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ECAEC155-43F4-4357-97F3-8AED0D5BFA96}"/>
              </a:ext>
            </a:extLst>
          </p:cNvPr>
          <p:cNvSpPr txBox="1"/>
          <p:nvPr/>
        </p:nvSpPr>
        <p:spPr>
          <a:xfrm>
            <a:off x="7106331" y="170615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10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889D8E-1563-4250-AEC9-8D709DABD721}"/>
              </a:ext>
            </a:extLst>
          </p:cNvPr>
          <p:cNvSpPr txBox="1"/>
          <p:nvPr/>
        </p:nvSpPr>
        <p:spPr>
          <a:xfrm>
            <a:off x="7179727" y="2059434"/>
            <a:ext cx="3960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8746522-5C21-490D-A3FE-2D813FECF1F3}"/>
                  </a:ext>
                </a:extLst>
              </p:cNvPr>
              <p:cNvSpPr txBox="1"/>
              <p:nvPr/>
            </p:nvSpPr>
            <p:spPr>
              <a:xfrm>
                <a:off x="3103568" y="2293592"/>
                <a:ext cx="5512711" cy="6664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10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−5×10)−(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2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2)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8746522-5C21-490D-A3FE-2D813FECF1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568" y="2293592"/>
                <a:ext cx="5512711" cy="666401"/>
              </a:xfrm>
              <a:prstGeom prst="rect">
                <a:avLst/>
              </a:prstGeom>
              <a:blipFill rotWithShape="1">
                <a:blip r:embed="rId5"/>
                <a:stretch>
                  <a:fillRect l="-1659"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C2064E4-EFD9-4D6B-BD52-7C0C90B15028}"/>
                  </a:ext>
                </a:extLst>
              </p:cNvPr>
              <p:cNvSpPr txBox="1"/>
              <p:nvPr/>
            </p:nvSpPr>
            <p:spPr>
              <a:xfrm>
                <a:off x="3103569" y="2939733"/>
                <a:ext cx="53466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( 150 – 50 )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( 6 – 10 ) = 104 units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id="{5C2064E4-EFD9-4D6B-BD52-7C0C90B150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03569" y="2939733"/>
                <a:ext cx="5346604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710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Picture 12">
            <a:extLst>
              <a:ext uri="{FF2B5EF4-FFF2-40B4-BE49-F238E27FC236}">
                <a16:creationId xmlns:a16="http://schemas.microsoft.com/office/drawing/2014/main" id="{B26657D2-2D92-4B01-BC3F-3CA3AD67712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4839" r="9291"/>
          <a:stretch/>
        </p:blipFill>
        <p:spPr>
          <a:xfrm>
            <a:off x="9550975" y="1766624"/>
            <a:ext cx="1884101" cy="877409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81EE8FF-03C2-439E-AAD0-C833F4C4E75F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83549"/>
          <a:stretch/>
        </p:blipFill>
        <p:spPr>
          <a:xfrm>
            <a:off x="8738864" y="1766624"/>
            <a:ext cx="864096" cy="877409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5A1EDD2-39C7-421A-83B4-5FE13E80FC92}"/>
              </a:ext>
            </a:extLst>
          </p:cNvPr>
          <p:cNvSpPr/>
          <p:nvPr/>
        </p:nvSpPr>
        <p:spPr>
          <a:xfrm>
            <a:off x="1919536" y="3830336"/>
            <a:ext cx="97381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     Determine the area under the graph of  𝑦 = 12 − 8𝑥</a:t>
            </a:r>
          </a:p>
          <a:p>
            <a:r>
              <a:rPr lang="en-US" sz="2400" dirty="0"/>
              <a:t>     between 𝑥 = 1 and  </a:t>
            </a:r>
            <a:r>
              <a:rPr 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/>
              <a:t> = 3.</a:t>
            </a:r>
          </a:p>
          <a:p>
            <a:endParaRPr lang="en-GB" sz="24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87ACAE-F047-4F53-800F-A7A60AF36A72}"/>
              </a:ext>
            </a:extLst>
          </p:cNvPr>
          <p:cNvSpPr/>
          <p:nvPr/>
        </p:nvSpPr>
        <p:spPr>
          <a:xfrm>
            <a:off x="2388311" y="3450019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C618010-D60D-4958-AB48-E4714124EAD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52510" y="3459655"/>
            <a:ext cx="2337045" cy="251528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36085C1-40D7-48AF-AFFD-B35E3D833A9A}"/>
                  </a:ext>
                </a:extLst>
              </p:cNvPr>
              <p:cNvSpPr/>
              <p:nvPr/>
            </p:nvSpPr>
            <p:spPr>
              <a:xfrm>
                <a:off x="2388311" y="4976424"/>
                <a:ext cx="5236370" cy="6423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Area =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  <m:e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12−8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−8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sSup>
                              <m:sSup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+12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836085C1-40D7-48AF-AFFD-B35E3D833A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8311" y="4976424"/>
                <a:ext cx="5236370" cy="642355"/>
              </a:xfrm>
              <a:prstGeom prst="rect">
                <a:avLst/>
              </a:prstGeom>
              <a:blipFill>
                <a:blip r:embed="rId9"/>
                <a:stretch>
                  <a:fillRect l="-1695" t="-100000" b="-156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216ECDA3-F2E1-49F2-9B3E-AEC6ECF276A1}"/>
              </a:ext>
            </a:extLst>
          </p:cNvPr>
          <p:cNvSpPr txBox="1"/>
          <p:nvPr/>
        </p:nvSpPr>
        <p:spPr>
          <a:xfrm>
            <a:off x="7392793" y="4917074"/>
            <a:ext cx="322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F5721BC-21C6-45C9-BF48-A97C50F1B2A3}"/>
              </a:ext>
            </a:extLst>
          </p:cNvPr>
          <p:cNvSpPr txBox="1"/>
          <p:nvPr/>
        </p:nvSpPr>
        <p:spPr>
          <a:xfrm>
            <a:off x="7377749" y="5310056"/>
            <a:ext cx="3224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73A034B-8AB4-4A9E-845E-531F06436496}"/>
                  </a:ext>
                </a:extLst>
              </p:cNvPr>
              <p:cNvSpPr/>
              <p:nvPr/>
            </p:nvSpPr>
            <p:spPr>
              <a:xfrm>
                <a:off x="2961046" y="5535234"/>
                <a:ext cx="5280163" cy="6664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−8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x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)−(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−8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ea typeface="Cambria Math"/>
                          </a:rPr>
                          <m:t>×</m:t>
                        </m:r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73A034B-8AB4-4A9E-845E-531F064364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61046" y="5535234"/>
                <a:ext cx="5280163" cy="666401"/>
              </a:xfrm>
              <a:prstGeom prst="rect">
                <a:avLst/>
              </a:prstGeom>
              <a:blipFill rotWithShape="1">
                <a:blip r:embed="rId10"/>
                <a:stretch>
                  <a:fillRect l="-1848" b="-82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96974C5F-944E-49E8-B637-767C425EE2DB}"/>
                  </a:ext>
                </a:extLst>
              </p:cNvPr>
              <p:cNvSpPr/>
              <p:nvPr/>
            </p:nvSpPr>
            <p:spPr>
              <a:xfrm>
                <a:off x="2978864" y="6201635"/>
                <a:ext cx="533992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(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36 +36 )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4 +12 )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8 units</a:t>
                </a: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6974C5F-944E-49E8-B637-767C425EE2D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8864" y="6201635"/>
                <a:ext cx="5339923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1826" t="-9211" r="-799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3AC9569E-346A-4E28-A29E-F953C3F6F57F}"/>
              </a:ext>
            </a:extLst>
          </p:cNvPr>
          <p:cNvSpPr txBox="1"/>
          <p:nvPr/>
        </p:nvSpPr>
        <p:spPr>
          <a:xfrm>
            <a:off x="9170912" y="6120881"/>
            <a:ext cx="39104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70C0"/>
                </a:solidFill>
              </a:rPr>
              <a:t>Note: area is negative </a:t>
            </a:r>
          </a:p>
          <a:p>
            <a:r>
              <a:rPr lang="en-GB" dirty="0">
                <a:solidFill>
                  <a:srgbClr val="0070C0"/>
                </a:solidFill>
              </a:rPr>
              <a:t>below the </a:t>
            </a:r>
            <a:r>
              <a:rPr lang="en-GB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dirty="0">
                <a:solidFill>
                  <a:srgbClr val="0070C0"/>
                </a:solidFill>
              </a:rPr>
              <a:t>-axis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89996F-65A8-4547-AB89-A582EF1E5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744445A-CD74-BC4A-93BF-D378E303A025}"/>
              </a:ext>
            </a:extLst>
          </p:cNvPr>
          <p:cNvSpPr txBox="1"/>
          <p:nvPr/>
        </p:nvSpPr>
        <p:spPr>
          <a:xfrm>
            <a:off x="2388311" y="4648649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FA60B4-F81B-CF4D-BB57-ECEB683A1C57}"/>
              </a:ext>
            </a:extLst>
          </p:cNvPr>
          <p:cNvSpPr txBox="1"/>
          <p:nvPr/>
        </p:nvSpPr>
        <p:spPr>
          <a:xfrm>
            <a:off x="2388311" y="597669"/>
            <a:ext cx="212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Example 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CD37E2-FE83-5C42-81D4-DFDA40795F8D}"/>
              </a:ext>
            </a:extLst>
          </p:cNvPr>
          <p:cNvSpPr txBox="1"/>
          <p:nvPr/>
        </p:nvSpPr>
        <p:spPr>
          <a:xfrm>
            <a:off x="2388311" y="1393467"/>
            <a:ext cx="2123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2577334-AB8F-8046-BBE4-CCC3FA680D35}"/>
              </a:ext>
            </a:extLst>
          </p:cNvPr>
          <p:cNvSpPr/>
          <p:nvPr/>
        </p:nvSpPr>
        <p:spPr bwMode="auto">
          <a:xfrm>
            <a:off x="8738865" y="1754147"/>
            <a:ext cx="2696212" cy="889886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60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9" grpId="0"/>
      <p:bldP spid="10" grpId="0"/>
      <p:bldP spid="11" grpId="0"/>
      <p:bldP spid="16" grpId="0"/>
      <p:bldP spid="17" grpId="0"/>
      <p:bldP spid="18" grpId="0"/>
      <p:bldP spid="19" grpId="0"/>
      <p:bldP spid="20" grpId="0"/>
      <p:bldP spid="21" grpId="0"/>
      <p:bldP spid="21" grpId="1"/>
      <p:bldP spid="6" grpId="0"/>
      <p:bldP spid="7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AB8D1C4-A796-45D8-9868-0C1B2FC8C1EB}"/>
              </a:ext>
            </a:extLst>
          </p:cNvPr>
          <p:cNvSpPr/>
          <p:nvPr/>
        </p:nvSpPr>
        <p:spPr>
          <a:xfrm>
            <a:off x="2395786" y="1064514"/>
            <a:ext cx="93888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1. Use the area function method to calculate the following areas.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E084A60-70DF-48C2-8156-83AAEC184BD9}"/>
              </a:ext>
            </a:extLst>
          </p:cNvPr>
          <p:cNvSpPr/>
          <p:nvPr/>
        </p:nvSpPr>
        <p:spPr>
          <a:xfrm>
            <a:off x="2428771" y="1846678"/>
            <a:ext cx="8054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a) The area under  𝑦 = 6𝑥 + 1  between  𝑥 = 0 and 𝑥 = 3.</a:t>
            </a:r>
            <a:endParaRPr lang="en-GB" sz="240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487313-1D41-4246-BB36-53078043E34B}"/>
              </a:ext>
            </a:extLst>
          </p:cNvPr>
          <p:cNvSpPr/>
          <p:nvPr/>
        </p:nvSpPr>
        <p:spPr>
          <a:xfrm>
            <a:off x="2425889" y="4318824"/>
            <a:ext cx="828092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b) The area under  𝑠 = 13 − 5𝑡  between  𝑡 = −2 and  𝑡 = 1.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B720D37-2596-4A6B-B5A2-E568EF65A660}"/>
                  </a:ext>
                </a:extLst>
              </p:cNvPr>
              <p:cNvSpPr/>
              <p:nvPr/>
            </p:nvSpPr>
            <p:spPr>
              <a:xfrm>
                <a:off x="2800594" y="2371773"/>
                <a:ext cx="4800353" cy="6423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Area =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  <m:e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+1 </m:t>
                            </m:r>
                          </m:e>
                        </m:d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6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sSup>
                              <m:sSup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B720D37-2596-4A6B-B5A2-E568EF65A66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594" y="2371773"/>
                <a:ext cx="4800353" cy="642355"/>
              </a:xfrm>
              <a:prstGeom prst="rect">
                <a:avLst/>
              </a:prstGeom>
              <a:blipFill>
                <a:blip r:embed="rId4"/>
                <a:stretch>
                  <a:fillRect l="-1904" b="-76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D578D0-E852-4CF6-BDEE-6F87C0A7EB8F}"/>
                  </a:ext>
                </a:extLst>
              </p:cNvPr>
              <p:cNvSpPr/>
              <p:nvPr/>
            </p:nvSpPr>
            <p:spPr>
              <a:xfrm>
                <a:off x="2800594" y="5010837"/>
                <a:ext cx="5165838" cy="6423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Area =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</m:sub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d>
                          <m:d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  <m:sSup>
                              <m:sSup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</m:d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3D578D0-E852-4CF6-BDEE-6F87C0A7EB8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0594" y="5010837"/>
                <a:ext cx="5165838" cy="642355"/>
              </a:xfrm>
              <a:prstGeom prst="rect">
                <a:avLst/>
              </a:prstGeom>
              <a:blipFill>
                <a:blip r:embed="rId5"/>
                <a:stretch>
                  <a:fillRect l="-1769" b="-76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E201D409-5E74-48DF-86D7-19E859BE49E4}"/>
              </a:ext>
            </a:extLst>
          </p:cNvPr>
          <p:cNvSpPr txBox="1"/>
          <p:nvPr/>
        </p:nvSpPr>
        <p:spPr>
          <a:xfrm>
            <a:off x="7382938" y="2265404"/>
            <a:ext cx="436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ACE12B9-ED3A-45D0-9E3F-440FCFC3C5DD}"/>
              </a:ext>
            </a:extLst>
          </p:cNvPr>
          <p:cNvSpPr txBox="1"/>
          <p:nvPr/>
        </p:nvSpPr>
        <p:spPr>
          <a:xfrm>
            <a:off x="7382937" y="2779379"/>
            <a:ext cx="4360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1D05C34-F6B4-49E5-AFFB-C7A7E5FD360D}"/>
              </a:ext>
            </a:extLst>
          </p:cNvPr>
          <p:cNvSpPr txBox="1"/>
          <p:nvPr/>
        </p:nvSpPr>
        <p:spPr>
          <a:xfrm>
            <a:off x="7845594" y="4900933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A7C8FD-AEAC-45D5-B022-7C704D9C64C8}"/>
              </a:ext>
            </a:extLst>
          </p:cNvPr>
          <p:cNvSpPr txBox="1"/>
          <p:nvPr/>
        </p:nvSpPr>
        <p:spPr>
          <a:xfrm>
            <a:off x="7818954" y="5421767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-2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B71C80E-8E53-4E8B-B531-4407C6439221}"/>
                  </a:ext>
                </a:extLst>
              </p:cNvPr>
              <p:cNvSpPr/>
              <p:nvPr/>
            </p:nvSpPr>
            <p:spPr>
              <a:xfrm>
                <a:off x="3329112" y="3273076"/>
                <a:ext cx="4705775" cy="6664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)−(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B71C80E-8E53-4E8B-B531-4407C64392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9112" y="3273076"/>
                <a:ext cx="4705775" cy="666401"/>
              </a:xfrm>
              <a:prstGeom prst="rect">
                <a:avLst/>
              </a:prstGeom>
              <a:blipFill rotWithShape="1">
                <a:blip r:embed="rId6"/>
                <a:stretch>
                  <a:fillRect l="-1943" b="-82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42CE145-51D5-4A2C-9C9F-DE794B45E2F5}"/>
                  </a:ext>
                </a:extLst>
              </p:cNvPr>
              <p:cNvSpPr/>
              <p:nvPr/>
            </p:nvSpPr>
            <p:spPr>
              <a:xfrm>
                <a:off x="3238959" y="5829160"/>
                <a:ext cx="5809732" cy="6664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1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+13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×1)−(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−5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×</m:t>
                        </m:r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−2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+13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42CE145-51D5-4A2C-9C9F-DE794B45E2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38959" y="5829160"/>
                <a:ext cx="5809732" cy="666401"/>
              </a:xfrm>
              <a:prstGeom prst="rect">
                <a:avLst/>
              </a:prstGeom>
              <a:blipFill rotWithShape="1">
                <a:blip r:embed="rId7"/>
                <a:stretch>
                  <a:fillRect l="-1574"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60FA3BE4-9DDF-45D6-8357-646D6EF7F12A}"/>
              </a:ext>
            </a:extLst>
          </p:cNvPr>
          <p:cNvSpPr txBox="1"/>
          <p:nvPr/>
        </p:nvSpPr>
        <p:spPr>
          <a:xfrm>
            <a:off x="7809868" y="3409837"/>
            <a:ext cx="26735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= 27 + 3 – 0 = 30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3510E4-D1A3-469F-A054-4CD3D70CB415}"/>
              </a:ext>
            </a:extLst>
          </p:cNvPr>
          <p:cNvSpPr txBox="1"/>
          <p:nvPr/>
        </p:nvSpPr>
        <p:spPr>
          <a:xfrm>
            <a:off x="8902241" y="5931527"/>
            <a:ext cx="29543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= 10.5 + 36 = 46.5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F8C262-F952-1E44-8F6D-C8874B7F6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8343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3: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48189EA-09FB-724D-932F-900C5B0373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3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2904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The Reverse of Differentiation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5A96539-D9EA-474F-958B-5EBD1E5B6264}"/>
              </a:ext>
            </a:extLst>
          </p:cNvPr>
          <p:cNvSpPr/>
          <p:nvPr/>
        </p:nvSpPr>
        <p:spPr>
          <a:xfrm>
            <a:off x="2218244" y="791742"/>
            <a:ext cx="95050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Now we move on to search for a method of integrating more difficult functions. For straight lines, the formula of the line and its indefinite integral are connected by the following rule.</a:t>
            </a:r>
            <a:endParaRPr lang="en-GB" sz="24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700E59-2C43-42C5-8062-3125A9EA42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089" y="2071771"/>
            <a:ext cx="6234248" cy="12003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35C3A75-DC5F-455F-8EBC-D7538AC6E05F}"/>
                  </a:ext>
                </a:extLst>
              </p:cNvPr>
              <p:cNvSpPr/>
              <p:nvPr/>
            </p:nvSpPr>
            <p:spPr>
              <a:xfrm>
                <a:off x="2214136" y="3416300"/>
                <a:ext cx="9642504" cy="15676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In the previous section, the equation of the line was 𝑦 = 3𝑥 − 5. The corresponding indefinite integral was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</a:t>
                </a:r>
                <a:r>
                  <a:rPr lang="en-US" sz="2400" dirty="0"/>
                  <a:t>(</a:t>
                </a:r>
                <a:r>
                  <a:rPr lang="en-US" sz="2400" i="1" dirty="0">
                    <a:latin typeface="Times" pitchFamily="2" charset="0"/>
                  </a:rPr>
                  <a:t>x)</a:t>
                </a:r>
                <a:r>
                  <a:rPr lang="en-US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3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 dirty="0" smtClean="0">
                        <a:latin typeface="Cambria Math"/>
                      </a:rPr>
                      <m:t> − </m:t>
                    </m:r>
                  </m:oMath>
                </a14:m>
                <a:r>
                  <a:rPr lang="en-GB" sz="2400" dirty="0"/>
                  <a:t>5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x.  </a:t>
                </a:r>
              </a:p>
              <a:p>
                <a:r>
                  <a:rPr lang="en-GB" sz="2400" dirty="0">
                    <a:latin typeface="+mj-lt"/>
                    <a:cs typeface="Times New Roman" panose="02020603050405020304" pitchFamily="18" charset="0"/>
                  </a:rPr>
                  <a:t>Hence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𝑑𝐴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>
                    <a:latin typeface="+mj-lt"/>
                    <a:cs typeface="Times New Roman" panose="02020603050405020304" pitchFamily="18" charset="0"/>
                  </a:rPr>
                  <a:t> = 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latin typeface="+mj-lt"/>
                    <a:cs typeface="Times New Roman" panose="02020603050405020304" pitchFamily="18" charset="0"/>
                  </a:rPr>
                  <a:t> 5 = </a:t>
                </a:r>
                <a:r>
                  <a:rPr lang="en-US" sz="2400" dirty="0"/>
                  <a:t>𝑦.</a:t>
                </a:r>
                <a:endParaRPr lang="en-GB" sz="2400" dirty="0">
                  <a:latin typeface="+mj-lt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35C3A75-DC5F-455F-8EBC-D7538AC6E05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14136" y="3416300"/>
                <a:ext cx="9642504" cy="1567673"/>
              </a:xfrm>
              <a:prstGeom prst="rect">
                <a:avLst/>
              </a:prstGeom>
              <a:blipFill rotWithShape="1">
                <a:blip r:embed="rId5"/>
                <a:stretch>
                  <a:fillRect l="-948" t="-3101" b="-23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8AA337DE-05BD-4235-A42A-5EB4947B7F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73826" y="4077073"/>
            <a:ext cx="2594609" cy="236069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78E0C691-C58B-4501-851B-78CF5B89C612}"/>
              </a:ext>
            </a:extLst>
          </p:cNvPr>
          <p:cNvSpPr/>
          <p:nvPr/>
        </p:nvSpPr>
        <p:spPr>
          <a:xfrm>
            <a:off x="5357235" y="4838542"/>
            <a:ext cx="400109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In general the area under a graph showing the rate of change of some quantity</a:t>
            </a:r>
          </a:p>
          <a:p>
            <a:r>
              <a:rPr lang="en-US" sz="2400" dirty="0"/>
              <a:t>will give the quantity itself</a:t>
            </a:r>
            <a:r>
              <a:rPr lang="en-US" dirty="0"/>
              <a:t>.  </a:t>
            </a:r>
            <a:endParaRPr lang="en-GB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15C33BC-D7B1-4964-B46B-C4D568639C31}"/>
              </a:ext>
            </a:extLst>
          </p:cNvPr>
          <p:cNvSpPr/>
          <p:nvPr/>
        </p:nvSpPr>
        <p:spPr bwMode="auto">
          <a:xfrm>
            <a:off x="2299158" y="5128174"/>
            <a:ext cx="2535063" cy="1309590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dirty="0"/>
              <a:t>Integration is the reverse of differentiation.</a:t>
            </a:r>
            <a:endParaRPr lang="en-GB" sz="24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878E8C4-D2C3-DA4E-8F98-C4FF1CD4E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81389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The Reverse of Differentiation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61146DC-9D11-46AF-86D4-8B1DFC9934B4}"/>
              </a:ext>
            </a:extLst>
          </p:cNvPr>
          <p:cNvSpPr txBox="1"/>
          <p:nvPr/>
        </p:nvSpPr>
        <p:spPr>
          <a:xfrm>
            <a:off x="2495600" y="708665"/>
            <a:ext cx="22075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96B4CB5-CDF8-4273-9FDF-854A777B1698}"/>
              </a:ext>
            </a:extLst>
          </p:cNvPr>
          <p:cNvSpPr txBox="1"/>
          <p:nvPr/>
        </p:nvSpPr>
        <p:spPr>
          <a:xfrm>
            <a:off x="2572883" y="1192296"/>
            <a:ext cx="62986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Calculate these indefinite integrals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4407CC-6152-441A-8893-3175EE47DA71}"/>
                  </a:ext>
                </a:extLst>
              </p:cNvPr>
              <p:cNvSpPr txBox="1"/>
              <p:nvPr/>
            </p:nvSpPr>
            <p:spPr>
              <a:xfrm>
                <a:off x="2606991" y="1649277"/>
                <a:ext cx="1058175" cy="9687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A4407CC-6152-441A-8893-3175EE47DA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6991" y="1649277"/>
                <a:ext cx="1058175" cy="96872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79E5233-6EEE-4776-B0F2-328C4AE02288}"/>
                  </a:ext>
                </a:extLst>
              </p:cNvPr>
              <p:cNvSpPr/>
              <p:nvPr/>
            </p:nvSpPr>
            <p:spPr>
              <a:xfrm>
                <a:off x="2575197" y="2579056"/>
                <a:ext cx="1242841" cy="1061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79E5233-6EEE-4776-B0F2-328C4AE0228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197" y="2579056"/>
                <a:ext cx="1242841" cy="106106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84010A5-50B9-4696-A2DB-6CD2F1BDE3C7}"/>
                  </a:ext>
                </a:extLst>
              </p:cNvPr>
              <p:cNvSpPr/>
              <p:nvPr/>
            </p:nvSpPr>
            <p:spPr>
              <a:xfrm>
                <a:off x="2572883" y="3711955"/>
                <a:ext cx="1242841" cy="1061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84010A5-50B9-4696-A2DB-6CD2F1BDE3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883" y="3711955"/>
                <a:ext cx="1242841" cy="106106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62B8B3F-51DF-4E65-BFA0-E1074407AFF2}"/>
                  </a:ext>
                </a:extLst>
              </p:cNvPr>
              <p:cNvSpPr/>
              <p:nvPr/>
            </p:nvSpPr>
            <p:spPr>
              <a:xfrm>
                <a:off x="5478513" y="1671147"/>
                <a:ext cx="1204176" cy="8996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462B8B3F-51DF-4E65-BFA0-E1074407AF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8513" y="1671147"/>
                <a:ext cx="1204176" cy="89967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57FB8BF-59DD-47F0-BE93-A632F2BCC95C}"/>
                  </a:ext>
                </a:extLst>
              </p:cNvPr>
              <p:cNvSpPr/>
              <p:nvPr/>
            </p:nvSpPr>
            <p:spPr>
              <a:xfrm>
                <a:off x="5493912" y="2640528"/>
                <a:ext cx="1204176" cy="8996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57FB8BF-59DD-47F0-BE93-A632F2BCC9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93912" y="2640528"/>
                <a:ext cx="1204176" cy="89967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5C7FA86-F0CC-463A-BE15-FBC3ABAD32E9}"/>
                  </a:ext>
                </a:extLst>
              </p:cNvPr>
              <p:cNvSpPr/>
              <p:nvPr/>
            </p:nvSpPr>
            <p:spPr>
              <a:xfrm>
                <a:off x="5470968" y="3691161"/>
                <a:ext cx="1204176" cy="8996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−4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45C7FA86-F0CC-463A-BE15-FBC3ABAD32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0968" y="3691161"/>
                <a:ext cx="1204176" cy="89967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6EDB63FF-0C59-4E13-BD45-5DF20FDFAA6F}"/>
                  </a:ext>
                </a:extLst>
              </p:cNvPr>
              <p:cNvSpPr/>
              <p:nvPr/>
            </p:nvSpPr>
            <p:spPr>
              <a:xfrm>
                <a:off x="3665166" y="5153294"/>
                <a:ext cx="6463281" cy="624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/>
                  <a:t>= </a:t>
                </a:r>
                <a:r>
                  <a:rPr lang="en-GB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GB" sz="2400" dirty="0"/>
                  <a:t> + K    since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</a:t>
                </a:r>
                <a:r>
                  <a:rPr lang="en-GB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EDB63FF-0C59-4E13-BD45-5DF20FDFAA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5166" y="5153294"/>
                <a:ext cx="6463281" cy="624273"/>
              </a:xfrm>
              <a:prstGeom prst="rect">
                <a:avLst/>
              </a:prstGeom>
              <a:blipFill rotWithShape="1">
                <a:blip r:embed="rId10"/>
                <a:stretch>
                  <a:fillRect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29DE5EE-3975-4A28-A039-248B6FE09ABD}"/>
                  </a:ext>
                </a:extLst>
              </p:cNvPr>
              <p:cNvSpPr/>
              <p:nvPr/>
            </p:nvSpPr>
            <p:spPr>
              <a:xfrm>
                <a:off x="3978474" y="5965502"/>
                <a:ext cx="4709815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/>
                  <a:t>+ K since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/>
                  <a:t>) =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E29DE5EE-3975-4A28-A039-248B6FE09AB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78474" y="5965502"/>
                <a:ext cx="4709815" cy="624273"/>
              </a:xfrm>
              <a:prstGeom prst="rect">
                <a:avLst/>
              </a:prstGeom>
              <a:blipFill>
                <a:blip r:embed="rId11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1BC772F-40ED-4F88-AD9C-2A22F091D602}"/>
                  </a:ext>
                </a:extLst>
              </p:cNvPr>
              <p:cNvSpPr txBox="1"/>
              <p:nvPr/>
            </p:nvSpPr>
            <p:spPr>
              <a:xfrm>
                <a:off x="3818038" y="1788519"/>
                <a:ext cx="1652930" cy="664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k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31BC772F-40ED-4F88-AD9C-2A22F091D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038" y="1788519"/>
                <a:ext cx="1652930" cy="664926"/>
              </a:xfrm>
              <a:prstGeom prst="rect">
                <a:avLst/>
              </a:prstGeom>
              <a:blipFill>
                <a:blip r:embed="rId12"/>
                <a:stretch>
                  <a:fillRect l="-5344" b="-11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812F27E-723B-4032-8EAB-6F6373B7C23B}"/>
                  </a:ext>
                </a:extLst>
              </p:cNvPr>
              <p:cNvSpPr/>
              <p:nvPr/>
            </p:nvSpPr>
            <p:spPr>
              <a:xfrm>
                <a:off x="3759889" y="2747480"/>
                <a:ext cx="1283172" cy="6727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k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9812F27E-723B-4032-8EAB-6F6373B7C2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889" y="2747480"/>
                <a:ext cx="1283172" cy="672748"/>
              </a:xfrm>
              <a:prstGeom prst="rect">
                <a:avLst/>
              </a:prstGeom>
              <a:blipFill>
                <a:blip r:embed="rId13"/>
                <a:stretch>
                  <a:fillRect l="-6863" b="-94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85C946C-DFAC-4C6F-9496-D33A3DB301B7}"/>
                  </a:ext>
                </a:extLst>
              </p:cNvPr>
              <p:cNvSpPr/>
              <p:nvPr/>
            </p:nvSpPr>
            <p:spPr>
              <a:xfrm>
                <a:off x="3716435" y="3818236"/>
                <a:ext cx="1283172" cy="6687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k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F85C946C-DFAC-4C6F-9496-D33A3DB301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6435" y="3818236"/>
                <a:ext cx="1283172" cy="668709"/>
              </a:xfrm>
              <a:prstGeom prst="rect">
                <a:avLst/>
              </a:prstGeom>
              <a:blipFill>
                <a:blip r:embed="rId14"/>
                <a:stretch>
                  <a:fillRect l="-6863" b="-11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7A9CA19-4079-4769-9F4A-10E859808E74}"/>
                  </a:ext>
                </a:extLst>
              </p:cNvPr>
              <p:cNvSpPr/>
              <p:nvPr/>
            </p:nvSpPr>
            <p:spPr>
              <a:xfrm>
                <a:off x="6795848" y="1725800"/>
                <a:ext cx="2616486" cy="66556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−1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k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k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7A9CA19-4079-4769-9F4A-10E859808E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5848" y="1725800"/>
                <a:ext cx="2616486" cy="665567"/>
              </a:xfrm>
              <a:prstGeom prst="rect">
                <a:avLst/>
              </a:prstGeom>
              <a:blipFill rotWithShape="1">
                <a:blip r:embed="rId15"/>
                <a:stretch>
                  <a:fillRect l="-3730" r="-2564" b="-82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A16F0FA-CD6E-40C0-A010-9A306A092E69}"/>
                  </a:ext>
                </a:extLst>
              </p:cNvPr>
              <p:cNvSpPr/>
              <p:nvPr/>
            </p:nvSpPr>
            <p:spPr>
              <a:xfrm>
                <a:off x="6668794" y="2747480"/>
                <a:ext cx="2862579" cy="6664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k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 k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A16F0FA-CD6E-40C0-A010-9A306A092E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68794" y="2747480"/>
                <a:ext cx="2862579" cy="666401"/>
              </a:xfrm>
              <a:prstGeom prst="rect">
                <a:avLst/>
              </a:prstGeom>
              <a:blipFill rotWithShape="1">
                <a:blip r:embed="rId16"/>
                <a:stretch>
                  <a:fillRect l="-3404" r="-2128" b="-82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FB14C3F-FFD0-4E6B-8CB6-EA3A8CC0CFAE}"/>
                  </a:ext>
                </a:extLst>
              </p:cNvPr>
              <p:cNvSpPr/>
              <p:nvPr/>
            </p:nvSpPr>
            <p:spPr>
              <a:xfrm>
                <a:off x="6652200" y="3723140"/>
                <a:ext cx="2862579" cy="6682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k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 k</a:t>
                </a:r>
                <a:endParaRPr lang="en-GB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FB14C3F-FFD0-4E6B-8CB6-EA3A8CC0CF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2200" y="3723140"/>
                <a:ext cx="2862579" cy="668260"/>
              </a:xfrm>
              <a:prstGeom prst="rect">
                <a:avLst/>
              </a:prstGeom>
              <a:blipFill rotWithShape="1">
                <a:blip r:embed="rId17"/>
                <a:stretch>
                  <a:fillRect l="-3191" r="-2340" b="-82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TextBox 21">
            <a:extLst>
              <a:ext uri="{FF2B5EF4-FFF2-40B4-BE49-F238E27FC236}">
                <a16:creationId xmlns:a16="http://schemas.microsoft.com/office/drawing/2014/main" id="{56A7BAEF-C235-47C5-BD6C-33693FCFDEA3}"/>
              </a:ext>
            </a:extLst>
          </p:cNvPr>
          <p:cNvSpPr txBox="1"/>
          <p:nvPr/>
        </p:nvSpPr>
        <p:spPr>
          <a:xfrm>
            <a:off x="2674169" y="4714162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F0A51A0-14A1-4156-90BA-FBAD99EDD3E7}"/>
                  </a:ext>
                </a:extLst>
              </p:cNvPr>
              <p:cNvSpPr/>
              <p:nvPr/>
            </p:nvSpPr>
            <p:spPr bwMode="auto">
              <a:xfrm>
                <a:off x="9000720" y="766447"/>
                <a:ext cx="2838533" cy="819340"/>
              </a:xfrm>
              <a:prstGeom prst="rect">
                <a:avLst/>
              </a:prstGeom>
              <a:solidFill>
                <a:srgbClr val="00B8FF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1" hangingPunct="1">
                  <a:buClr>
                    <a:srgbClr val="000000"/>
                  </a:buClr>
                  <a:buSzPct val="100000"/>
                </a:pP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+1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0" lang="en-GB" sz="24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charset="0"/>
                    <a:ea typeface="ＭＳ Ｐゴシック" charset="0"/>
                  </a:rPr>
                  <a:t>+ </a:t>
                </a:r>
                <a:r>
                  <a:rPr kumimoji="0" lang="en-GB" sz="2400" i="1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pitchFamily="2" charset="0"/>
                    <a:ea typeface="ＭＳ Ｐゴシック" charset="0"/>
                  </a:rPr>
                  <a:t>k</a:t>
                </a:r>
              </a:p>
            </p:txBody>
          </p:sp>
        </mc:Choice>
        <mc:Fallback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9F0A51A0-14A1-4156-90BA-FBAD99EDD3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000720" y="766447"/>
                <a:ext cx="2838533" cy="819340"/>
              </a:xfrm>
              <a:prstGeom prst="rect">
                <a:avLst/>
              </a:prstGeom>
              <a:blipFill>
                <a:blip r:embed="rId18"/>
                <a:stretch>
                  <a:fillRect l="-20000" t="-72727" b="-103030"/>
                </a:stretch>
              </a:blip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0798CA5C-1A02-4728-BCDE-0C12CF2260B7}"/>
              </a:ext>
            </a:extLst>
          </p:cNvPr>
          <p:cNvSpPr txBox="1"/>
          <p:nvPr/>
        </p:nvSpPr>
        <p:spPr>
          <a:xfrm>
            <a:off x="2572883" y="4688596"/>
            <a:ext cx="51072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Special Indefinite Integrals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A39DAB6-26F9-4A1D-AFC4-A50C4BDF5CEF}"/>
              </a:ext>
            </a:extLst>
          </p:cNvPr>
          <p:cNvSpPr/>
          <p:nvPr/>
        </p:nvSpPr>
        <p:spPr bwMode="auto">
          <a:xfrm>
            <a:off x="10272464" y="1674773"/>
            <a:ext cx="1566789" cy="494624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r>
              <a:rPr lang="en-GB" dirty="0"/>
              <a:t>where </a:t>
            </a:r>
            <a:r>
              <a:rPr lang="en-GB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dirty="0"/>
              <a:t> &gt;0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4E8782D-2E1B-2141-BC86-18AD14440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08528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The Reverse of Differentiation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368E8F-0E79-4CF2-83DA-AE186F96D393}"/>
              </a:ext>
            </a:extLst>
          </p:cNvPr>
          <p:cNvSpPr txBox="1"/>
          <p:nvPr/>
        </p:nvSpPr>
        <p:spPr>
          <a:xfrm>
            <a:off x="2495600" y="797916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More Examples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75F717-F013-4C0C-B0BF-F07D81BE963E}"/>
              </a:ext>
            </a:extLst>
          </p:cNvPr>
          <p:cNvSpPr txBox="1"/>
          <p:nvPr/>
        </p:nvSpPr>
        <p:spPr>
          <a:xfrm>
            <a:off x="2495600" y="1183034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Determine the following indefinite integrals.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BDF2EF2-34EA-4BA9-81CB-D27A53443395}"/>
                  </a:ext>
                </a:extLst>
              </p:cNvPr>
              <p:cNvSpPr txBox="1"/>
              <p:nvPr/>
            </p:nvSpPr>
            <p:spPr>
              <a:xfrm>
                <a:off x="2810102" y="1803023"/>
                <a:ext cx="2160240" cy="519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  =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BDF2EF2-34EA-4BA9-81CB-D27A53443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0102" y="1803023"/>
                <a:ext cx="2160240" cy="519116"/>
              </a:xfrm>
              <a:prstGeom prst="rect">
                <a:avLst/>
              </a:prstGeom>
              <a:blipFill rotWithShape="1">
                <a:blip r:embed="rId4"/>
                <a:stretch>
                  <a:fillRect l="-6215" t="-142353" b="-20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EFE998D-D71E-4BDA-B39F-1CCFC64FCC04}"/>
                  </a:ext>
                </a:extLst>
              </p:cNvPr>
              <p:cNvSpPr txBox="1"/>
              <p:nvPr/>
            </p:nvSpPr>
            <p:spPr>
              <a:xfrm>
                <a:off x="2810102" y="2513058"/>
                <a:ext cx="1935270" cy="614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b)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GB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</m:e>
                    </m:nary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  =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EFE998D-D71E-4BDA-B39F-1CCFC64FCC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0102" y="2513058"/>
                <a:ext cx="1935270" cy="614527"/>
              </a:xfrm>
              <a:prstGeom prst="rect">
                <a:avLst/>
              </a:prstGeom>
              <a:blipFill rotWithShape="1">
                <a:blip r:embed="rId5"/>
                <a:stretch>
                  <a:fillRect l="-5047" b="-79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6391626-F2AC-4CF7-9385-7C509ED671B5}"/>
                  </a:ext>
                </a:extLst>
              </p:cNvPr>
              <p:cNvSpPr/>
              <p:nvPr/>
            </p:nvSpPr>
            <p:spPr>
              <a:xfrm>
                <a:off x="2810102" y="3426543"/>
                <a:ext cx="2842125" cy="6166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c)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/>
                      </a:rPr>
                      <m:t> 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( 3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nary>
                  </m:oMath>
                </a14:m>
                <a:r>
                  <a:rPr lang="en-GB" sz="2400" dirty="0"/>
                  <a:t> 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 = 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6391626-F2AC-4CF7-9385-7C509ED671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0102" y="3426543"/>
                <a:ext cx="2842125" cy="616644"/>
              </a:xfrm>
              <a:prstGeom prst="rect">
                <a:avLst/>
              </a:prstGeom>
              <a:blipFill rotWithShape="1">
                <a:blip r:embed="rId6"/>
                <a:stretch>
                  <a:fillRect l="-3433" r="-1073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AF5DC5B-8DF1-473D-AA0D-D721A920588B}"/>
                  </a:ext>
                </a:extLst>
              </p:cNvPr>
              <p:cNvSpPr/>
              <p:nvPr/>
            </p:nvSpPr>
            <p:spPr>
              <a:xfrm>
                <a:off x="2810102" y="4223847"/>
                <a:ext cx="2444192" cy="6682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d)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nary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 =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AF5DC5B-8DF1-473D-AA0D-D721A92058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10102" y="4223847"/>
                <a:ext cx="2444192" cy="668260"/>
              </a:xfrm>
              <a:prstGeom prst="rect">
                <a:avLst/>
              </a:prstGeom>
              <a:blipFill rotWithShape="1">
                <a:blip r:embed="rId7"/>
                <a:stretch>
                  <a:fillRect l="-3990"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E6B9FDA-2469-4E9D-A643-93504C040EED}"/>
                  </a:ext>
                </a:extLst>
              </p:cNvPr>
              <p:cNvSpPr txBox="1"/>
              <p:nvPr/>
            </p:nvSpPr>
            <p:spPr>
              <a:xfrm>
                <a:off x="4745372" y="1684101"/>
                <a:ext cx="2993935" cy="6649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5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den>
                        </m:f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nary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E6B9FDA-2469-4E9D-A643-93504C040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5372" y="1684101"/>
                <a:ext cx="2993935" cy="664926"/>
              </a:xfrm>
              <a:prstGeom prst="rect">
                <a:avLst/>
              </a:prstGeom>
              <a:blipFill>
                <a:blip r:embed="rId8"/>
                <a:stretch>
                  <a:fillRect l="-3049" b="-82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598B730-3FFE-484B-85A1-C72CA8A16D81}"/>
                  </a:ext>
                </a:extLst>
              </p:cNvPr>
              <p:cNvSpPr txBox="1"/>
              <p:nvPr/>
            </p:nvSpPr>
            <p:spPr>
              <a:xfrm>
                <a:off x="4653063" y="2493027"/>
                <a:ext cx="3178552" cy="6145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7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−3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nary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598B730-3FFE-484B-85A1-C72CA8A16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3063" y="2493027"/>
                <a:ext cx="3178552" cy="614527"/>
              </a:xfrm>
              <a:prstGeom prst="rect">
                <a:avLst/>
              </a:prstGeom>
              <a:blipFill rotWithShape="1">
                <a:blip r:embed="rId9"/>
                <a:stretch>
                  <a:fillRect l="-2874" b="-79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2BBD882-933A-47DC-810A-6A738EE04F5A}"/>
                  </a:ext>
                </a:extLst>
              </p:cNvPr>
              <p:cNvSpPr txBox="1"/>
              <p:nvPr/>
            </p:nvSpPr>
            <p:spPr>
              <a:xfrm>
                <a:off x="5559901" y="3416300"/>
                <a:ext cx="2952328" cy="615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2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</m:e>
                    </m:nary>
                  </m:oMath>
                </a14:m>
                <a:endParaRPr lang="en-GB" sz="2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2BBD882-933A-47DC-810A-6A738EE04F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9901" y="3416300"/>
                <a:ext cx="2952328" cy="615874"/>
              </a:xfrm>
              <a:prstGeom prst="rect">
                <a:avLst/>
              </a:prstGeom>
              <a:blipFill>
                <a:blip r:embed="rId10"/>
                <a:stretch>
                  <a:fillRect l="-13305" t="-106122" b="-1653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207EF3D-EE1E-475D-83D1-AD516F592A46}"/>
                  </a:ext>
                </a:extLst>
              </p:cNvPr>
              <p:cNvSpPr txBox="1"/>
              <p:nvPr/>
            </p:nvSpPr>
            <p:spPr>
              <a:xfrm>
                <a:off x="8256240" y="3416300"/>
                <a:ext cx="2398092" cy="6687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 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endParaRPr lang="en-GB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207EF3D-EE1E-475D-83D1-AD516F592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56240" y="3416300"/>
                <a:ext cx="2398092" cy="668709"/>
              </a:xfrm>
              <a:prstGeom prst="rect">
                <a:avLst/>
              </a:prstGeom>
              <a:blipFill rotWithShape="1">
                <a:blip r:embed="rId11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1E21298-301B-414F-9DDF-57AB5A68A146}"/>
                  </a:ext>
                </a:extLst>
              </p:cNvPr>
              <p:cNvSpPr txBox="1"/>
              <p:nvPr/>
            </p:nvSpPr>
            <p:spPr>
              <a:xfrm>
                <a:off x="4871271" y="4212834"/>
                <a:ext cx="5332641" cy="668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 </m:t>
                        </m:r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 =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k</a:t>
                </a:r>
                <a:endParaRPr lang="en-GB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1E21298-301B-414F-9DDF-57AB5A68A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71271" y="4212834"/>
                <a:ext cx="5332641" cy="668260"/>
              </a:xfrm>
              <a:prstGeom prst="rect">
                <a:avLst/>
              </a:prstGeom>
              <a:blipFill>
                <a:blip r:embed="rId12"/>
                <a:stretch>
                  <a:fillRect l="-7637" t="-90566" b="-1528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287306E-4FB1-44E1-BBAE-14686A5A8F48}"/>
                  </a:ext>
                </a:extLst>
              </p:cNvPr>
              <p:cNvSpPr txBox="1"/>
              <p:nvPr/>
            </p:nvSpPr>
            <p:spPr>
              <a:xfrm>
                <a:off x="8824156" y="4223847"/>
                <a:ext cx="2055775" cy="6687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287306E-4FB1-44E1-BBAE-14686A5A8F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4156" y="4223847"/>
                <a:ext cx="2055775" cy="668709"/>
              </a:xfrm>
              <a:prstGeom prst="rect">
                <a:avLst/>
              </a:prstGeom>
              <a:blipFill rotWithShape="1">
                <a:blip r:embed="rId13"/>
                <a:stretch>
                  <a:fillRect l="-4748"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86650134-DABC-4046-AE84-7EEC4C8774B0}"/>
              </a:ext>
            </a:extLst>
          </p:cNvPr>
          <p:cNvSpPr txBox="1"/>
          <p:nvPr/>
        </p:nvSpPr>
        <p:spPr>
          <a:xfrm>
            <a:off x="2495600" y="5047340"/>
            <a:ext cx="277414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To summarise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65F3434-3DE4-FB4A-A4B1-6DCE0D3A8C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CEC447E-6CB0-1145-83D9-B9C13D506A43}"/>
                  </a:ext>
                </a:extLst>
              </p:cNvPr>
              <p:cNvSpPr txBox="1"/>
              <p:nvPr/>
            </p:nvSpPr>
            <p:spPr>
              <a:xfrm>
                <a:off x="2543736" y="5488797"/>
                <a:ext cx="8306796" cy="109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1500"/>
                  </a:spcAft>
                </a:pPr>
                <a:r>
                  <a:rPr lang="en-US" sz="2400" dirty="0">
                    <a:latin typeface="+mj-lt"/>
                  </a:rPr>
                  <a:t>If </a:t>
                </a:r>
                <a:r>
                  <a:rPr lang="en-US" sz="2400" i="1" dirty="0">
                    <a:latin typeface="Times" pitchFamily="2" charset="0"/>
                  </a:rPr>
                  <a:t>f </a:t>
                </a:r>
                <a:r>
                  <a:rPr lang="en-US" sz="2400" dirty="0">
                    <a:latin typeface="+mj-lt"/>
                  </a:rPr>
                  <a:t>and </a:t>
                </a:r>
                <a:r>
                  <a:rPr lang="en-US" sz="2400" i="1" dirty="0">
                    <a:latin typeface="Times" pitchFamily="2" charset="0"/>
                  </a:rPr>
                  <a:t>g</a:t>
                </a:r>
                <a:r>
                  <a:rPr lang="en-US" sz="2400" dirty="0">
                    <a:latin typeface="+mj-lt"/>
                  </a:rPr>
                  <a:t> and functions of </a:t>
                </a:r>
                <a:r>
                  <a:rPr lang="en-US" sz="2400" i="1" dirty="0">
                    <a:latin typeface="Times" pitchFamily="2" charset="0"/>
                  </a:rPr>
                  <a:t>x</a:t>
                </a:r>
                <a:r>
                  <a:rPr lang="en-US" sz="2400" dirty="0">
                    <a:latin typeface="+mj-lt"/>
                  </a:rPr>
                  <a:t> and </a:t>
                </a:r>
                <a:r>
                  <a:rPr lang="en-US" sz="2400" i="1" dirty="0">
                    <a:latin typeface="Times" pitchFamily="2" charset="0"/>
                  </a:rPr>
                  <a:t>a</a:t>
                </a:r>
                <a:r>
                  <a:rPr lang="en-US" sz="2400" dirty="0">
                    <a:latin typeface="+mj-lt"/>
                  </a:rPr>
                  <a:t> and </a:t>
                </a:r>
                <a:r>
                  <a:rPr lang="en-US" sz="2400" i="1" dirty="0">
                    <a:latin typeface="Times" pitchFamily="2" charset="0"/>
                  </a:rPr>
                  <a:t>b</a:t>
                </a:r>
                <a:r>
                  <a:rPr lang="en-US" sz="2400" dirty="0">
                    <a:latin typeface="+mj-lt"/>
                  </a:rPr>
                  <a:t> are constants, then:</a:t>
                </a:r>
              </a:p>
              <a:p>
                <a:r>
                  <a:rPr lang="en-US" sz="2400" dirty="0"/>
                  <a:t>      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𝑎𝑓</m:t>
                            </m:r>
                            <m:d>
                              <m:dPr>
                                <m:ctrlP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𝑏𝑔</m:t>
                            </m:r>
                            <m:d>
                              <m:dPr>
                                <m:ctrlP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nary>
                          <m:naryPr>
                            <m:limLoc m:val="undOvr"/>
                            <m:subHide m:val="on"/>
                            <m:supHide m:val="on"/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𝑑𝑥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  <m:nary>
                              <m:naryPr>
                                <m:limLoc m:val="undOvr"/>
                                <m:subHide m:val="on"/>
                                <m:supHide m:val="on"/>
                                <m:ctrlP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naryPr>
                              <m:sub/>
                              <m:sup/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  <m:d>
                                  <m:dPr>
                                    <m:ctrlP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GB" sz="24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e>
                                </m:d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𝑑𝑥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</m:e>
                            </m:nary>
                          </m:e>
                        </m:nary>
                      </m:e>
                    </m:nary>
                  </m:oMath>
                </a14:m>
                <a:r>
                  <a:rPr lang="en-US" dirty="0"/>
                  <a:t>  </a:t>
                </a:r>
              </a:p>
            </p:txBody>
          </p:sp>
        </mc:Choice>
        <mc:Fallback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CEC447E-6CB0-1145-83D9-B9C13D506A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736" y="5488797"/>
                <a:ext cx="8306796" cy="1099660"/>
              </a:xfrm>
              <a:prstGeom prst="rect">
                <a:avLst/>
              </a:prstGeom>
              <a:blipFill>
                <a:blip r:embed="rId14"/>
                <a:stretch>
                  <a:fillRect l="-1069" t="-14943" b="-954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4FBEA5A7-E43B-5244-9F5B-BD11DE3CF32E}"/>
              </a:ext>
            </a:extLst>
          </p:cNvPr>
          <p:cNvSpPr/>
          <p:nvPr/>
        </p:nvSpPr>
        <p:spPr bwMode="auto">
          <a:xfrm>
            <a:off x="3080385" y="6046961"/>
            <a:ext cx="6771658" cy="549830"/>
          </a:xfrm>
          <a:prstGeom prst="rect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17498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75F717-F013-4C0C-B0BF-F07D81BE963E}"/>
              </a:ext>
            </a:extLst>
          </p:cNvPr>
          <p:cNvSpPr txBox="1"/>
          <p:nvPr/>
        </p:nvSpPr>
        <p:spPr>
          <a:xfrm>
            <a:off x="3899886" y="1056870"/>
            <a:ext cx="62646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Determine the following indefinite integrals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BDF2EF2-34EA-4BA9-81CB-D27A53443395}"/>
                  </a:ext>
                </a:extLst>
              </p:cNvPr>
              <p:cNvSpPr txBox="1"/>
              <p:nvPr/>
            </p:nvSpPr>
            <p:spPr>
              <a:xfrm>
                <a:off x="2387511" y="1844621"/>
                <a:ext cx="2042229" cy="518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  = </a:t>
                </a: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BDF2EF2-34EA-4BA9-81CB-D27A53443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7511" y="1844621"/>
                <a:ext cx="2042229" cy="518796"/>
              </a:xfrm>
              <a:prstGeom prst="rect">
                <a:avLst/>
              </a:prstGeom>
              <a:blipFill rotWithShape="1">
                <a:blip r:embed="rId4"/>
                <a:stretch>
                  <a:fillRect l="-6567" t="-142353" r="-5672" b="-20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CEFE998D-D71E-4BDA-B39F-1CCFC64FCC04}"/>
                  </a:ext>
                </a:extLst>
              </p:cNvPr>
              <p:cNvSpPr txBox="1"/>
              <p:nvPr/>
            </p:nvSpPr>
            <p:spPr>
              <a:xfrm>
                <a:off x="2387511" y="2572591"/>
                <a:ext cx="1935270" cy="616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b)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GB" sz="240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p>
                            </m:sSup>
                          </m:den>
                        </m:f>
                      </m:e>
                    </m:nary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  =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EFE998D-D71E-4BDA-B39F-1CCFC64FCC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7511" y="2572591"/>
                <a:ext cx="1935270" cy="616644"/>
              </a:xfrm>
              <a:prstGeom prst="rect">
                <a:avLst/>
              </a:prstGeom>
              <a:blipFill rotWithShape="1">
                <a:blip r:embed="rId5"/>
                <a:stretch>
                  <a:fillRect l="-5047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6391626-F2AC-4CF7-9385-7C509ED671B5}"/>
                  </a:ext>
                </a:extLst>
              </p:cNvPr>
              <p:cNvSpPr/>
              <p:nvPr/>
            </p:nvSpPr>
            <p:spPr>
              <a:xfrm>
                <a:off x="2387511" y="3440007"/>
                <a:ext cx="2909451" cy="6166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c) 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/>
                      </a:rPr>
                      <m:t> 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( 2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nary>
                  </m:oMath>
                </a14:m>
                <a:r>
                  <a:rPr lang="en-GB" sz="2400" dirty="0"/>
                  <a:t> 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 = 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6391626-F2AC-4CF7-9385-7C509ED671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7511" y="3440007"/>
                <a:ext cx="2909451" cy="616644"/>
              </a:xfrm>
              <a:prstGeom prst="rect">
                <a:avLst/>
              </a:prstGeom>
              <a:blipFill rotWithShape="1">
                <a:blip r:embed="rId6"/>
                <a:stretch>
                  <a:fillRect l="-3354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5AF5DC5B-8DF1-473D-AA0D-D721A920588B}"/>
                  </a:ext>
                </a:extLst>
              </p:cNvPr>
              <p:cNvSpPr/>
              <p:nvPr/>
            </p:nvSpPr>
            <p:spPr>
              <a:xfrm>
                <a:off x="2387511" y="4239470"/>
                <a:ext cx="2444192" cy="6682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d) 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GB" sz="240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+4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</m:e>
                    </m:nary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 =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AF5DC5B-8DF1-473D-AA0D-D721A92058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7511" y="4239470"/>
                <a:ext cx="2444192" cy="668260"/>
              </a:xfrm>
              <a:prstGeom prst="rect">
                <a:avLst/>
              </a:prstGeom>
              <a:blipFill rotWithShape="1">
                <a:blip r:embed="rId7"/>
                <a:stretch>
                  <a:fillRect l="-3990" r="-249"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E6B9FDA-2469-4E9D-A643-93504C040EED}"/>
                  </a:ext>
                </a:extLst>
              </p:cNvPr>
              <p:cNvSpPr txBox="1"/>
              <p:nvPr/>
            </p:nvSpPr>
            <p:spPr>
              <a:xfrm>
                <a:off x="4429740" y="1726517"/>
                <a:ext cx="2993935" cy="672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3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sup>
                            </m:sSup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den>
                        </m:f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nary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E6B9FDA-2469-4E9D-A643-93504C040E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740" y="1726517"/>
                <a:ext cx="2993935" cy="672748"/>
              </a:xfrm>
              <a:prstGeom prst="rect">
                <a:avLst/>
              </a:prstGeom>
              <a:blipFill>
                <a:blip r:embed="rId8"/>
                <a:stretch>
                  <a:fillRect l="-3259" b="-7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D598B730-3FFE-484B-85A1-C72CA8A16D81}"/>
                  </a:ext>
                </a:extLst>
              </p:cNvPr>
              <p:cNvSpPr txBox="1"/>
              <p:nvPr/>
            </p:nvSpPr>
            <p:spPr>
              <a:xfrm>
                <a:off x="4341284" y="2590482"/>
                <a:ext cx="3178552" cy="6166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−4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=−</m:t>
                        </m:r>
                        <m:f>
                          <m:f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den>
                        </m:f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</m:nary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598B730-3FFE-484B-85A1-C72CA8A16D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1284" y="2590482"/>
                <a:ext cx="3178552" cy="616644"/>
              </a:xfrm>
              <a:prstGeom prst="rect">
                <a:avLst/>
              </a:prstGeom>
              <a:blipFill rotWithShape="1">
                <a:blip r:embed="rId9"/>
                <a:stretch>
                  <a:fillRect l="-2874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2BBD882-933A-47DC-810A-6A738EE04F5A}"/>
                  </a:ext>
                </a:extLst>
              </p:cNvPr>
              <p:cNvSpPr txBox="1"/>
              <p:nvPr/>
            </p:nvSpPr>
            <p:spPr>
              <a:xfrm>
                <a:off x="5159896" y="3444737"/>
                <a:ext cx="2952328" cy="615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3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=</m:t>
                        </m:r>
                      </m:e>
                    </m:nary>
                  </m:oMath>
                </a14:m>
                <a:endParaRPr lang="en-GB" sz="2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2BBD882-933A-47DC-810A-6A738EE04F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96" y="3444737"/>
                <a:ext cx="2952328" cy="615874"/>
              </a:xfrm>
              <a:prstGeom prst="rect">
                <a:avLst/>
              </a:prstGeom>
              <a:blipFill rotWithShape="1">
                <a:blip r:embed="rId10"/>
                <a:stretch>
                  <a:fillRect l="-3093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4207EF3D-EE1E-475D-83D1-AD516F592A46}"/>
                  </a:ext>
                </a:extLst>
              </p:cNvPr>
              <p:cNvSpPr txBox="1"/>
              <p:nvPr/>
            </p:nvSpPr>
            <p:spPr>
              <a:xfrm>
                <a:off x="7981662" y="3416300"/>
                <a:ext cx="2398092" cy="672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3 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endParaRPr lang="en-GB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207EF3D-EE1E-475D-83D1-AD516F592A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1662" y="3416300"/>
                <a:ext cx="2398092" cy="672748"/>
              </a:xfrm>
              <a:prstGeom prst="rect">
                <a:avLst/>
              </a:prstGeom>
              <a:blipFill rotWithShape="1">
                <a:blip r:embed="rId11"/>
                <a:stretch>
                  <a:fillRect b="-720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1E21298-301B-414F-9DDF-57AB5A68A146}"/>
                  </a:ext>
                </a:extLst>
              </p:cNvPr>
              <p:cNvSpPr txBox="1"/>
              <p:nvPr/>
            </p:nvSpPr>
            <p:spPr>
              <a:xfrm>
                <a:off x="4694059" y="4213777"/>
                <a:ext cx="2952329" cy="6161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 </m:t>
                        </m:r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+4)</m:t>
                        </m:r>
                      </m:e>
                    </m:nary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E1E21298-301B-414F-9DDF-57AB5A68A1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94059" y="4213777"/>
                <a:ext cx="2952329" cy="616194"/>
              </a:xfrm>
              <a:prstGeom prst="rect">
                <a:avLst/>
              </a:prstGeom>
              <a:blipFill>
                <a:blip r:embed="rId12"/>
                <a:stretch>
                  <a:fillRect l="-13305" t="-106122" b="-1653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287306E-4FB1-44E1-BBAE-14686A5A8F48}"/>
                  </a:ext>
                </a:extLst>
              </p:cNvPr>
              <p:cNvSpPr txBox="1"/>
              <p:nvPr/>
            </p:nvSpPr>
            <p:spPr>
              <a:xfrm>
                <a:off x="4429740" y="5744934"/>
                <a:ext cx="3090096" cy="6687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15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4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287306E-4FB1-44E1-BBAE-14686A5A8F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9740" y="5744934"/>
                <a:ext cx="3090096" cy="668709"/>
              </a:xfrm>
              <a:prstGeom prst="rect">
                <a:avLst/>
              </a:prstGeom>
              <a:blipFill>
                <a:blip r:embed="rId13"/>
                <a:stretch>
                  <a:fillRect l="-3156"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DBEC32A-5493-419A-9FA9-DC1AA6336DF3}"/>
                  </a:ext>
                </a:extLst>
              </p:cNvPr>
              <p:cNvSpPr/>
              <p:nvPr/>
            </p:nvSpPr>
            <p:spPr>
              <a:xfrm>
                <a:off x="4369029" y="4969831"/>
                <a:ext cx="2930739" cy="6682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+4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+ k</a:t>
                </a:r>
                <a:endParaRPr lang="en-GB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4DBEC32A-5493-419A-9FA9-DC1AA6336DF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9029" y="4969831"/>
                <a:ext cx="2930739" cy="668260"/>
              </a:xfrm>
              <a:prstGeom prst="rect">
                <a:avLst/>
              </a:prstGeom>
              <a:blipFill>
                <a:blip r:embed="rId14"/>
                <a:stretch>
                  <a:fillRect l="-3333" r="-2292"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69D7DC4B-244A-F64F-BF77-3E5ACEA39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1532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4: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7EE285-3CBF-6849-BBB7-94CB0F60B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4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7412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The original aim of this unit was to calculate exact values of areas under curves. The groundwork for this has now been done. The procedure is best explained through a worked example but, before you read through it, you might like to remind yourself how indefinite integrals were used to work out areas under straight lines in Section 2. 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Finding Areas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0F06A37-2FCB-4AE5-AFBD-95026DB4244D}"/>
                  </a:ext>
                </a:extLst>
              </p:cNvPr>
              <p:cNvSpPr/>
              <p:nvPr/>
            </p:nvSpPr>
            <p:spPr>
              <a:xfrm>
                <a:off x="2312872" y="3026201"/>
                <a:ext cx="7566255" cy="86260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Calculate the area under the curve  𝑦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 + 2</a:t>
                </a:r>
              </a:p>
              <a:p>
                <a:r>
                  <a:rPr lang="en-US" sz="2400" dirty="0"/>
                  <a:t>between 𝑥 = 1 and 𝑥 = 4. </a:t>
                </a:r>
                <a:endParaRPr lang="en-GB" sz="24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0F06A37-2FCB-4AE5-AFBD-95026DB424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2872" y="3026201"/>
                <a:ext cx="7566255" cy="862608"/>
              </a:xfrm>
              <a:prstGeom prst="rect">
                <a:avLst/>
              </a:prstGeom>
              <a:blipFill>
                <a:blip r:embed="rId4"/>
                <a:stretch>
                  <a:fillRect l="-1208" t="-5634" b="-1197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805FBE4B-B069-4C50-9883-4DC9B339F4D1}"/>
              </a:ext>
            </a:extLst>
          </p:cNvPr>
          <p:cNvSpPr txBox="1"/>
          <p:nvPr/>
        </p:nvSpPr>
        <p:spPr>
          <a:xfrm>
            <a:off x="2320160" y="2678413"/>
            <a:ext cx="24482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0F96BA-A2C9-47EF-A630-01AADEB6AD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5868" y="2889590"/>
            <a:ext cx="3058244" cy="253927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5B5440CA-ADB5-47AE-A1D3-541791E699CC}"/>
              </a:ext>
            </a:extLst>
          </p:cNvPr>
          <p:cNvSpPr/>
          <p:nvPr/>
        </p:nvSpPr>
        <p:spPr>
          <a:xfrm>
            <a:off x="2310935" y="3794587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5B41EA9-B291-4BF7-94A8-CDFB4C6C1CB4}"/>
                  </a:ext>
                </a:extLst>
              </p:cNvPr>
              <p:cNvSpPr txBox="1"/>
              <p:nvPr/>
            </p:nvSpPr>
            <p:spPr>
              <a:xfrm>
                <a:off x="2524120" y="4059148"/>
                <a:ext cx="3685108" cy="6762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+2)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 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GB" sz="240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+2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GB" sz="2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C5B41EA9-B291-4BF7-94A8-CDFB4C6C1C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120" y="4059148"/>
                <a:ext cx="3685108" cy="676211"/>
              </a:xfrm>
              <a:prstGeom prst="rect">
                <a:avLst/>
              </a:prstGeom>
              <a:blipFill>
                <a:blip r:embed="rId6"/>
                <a:stretch>
                  <a:fillRect b="-630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08A8BEB1-B743-481C-9CA1-6A8D8F35DA0B}"/>
              </a:ext>
            </a:extLst>
          </p:cNvPr>
          <p:cNvSpPr txBox="1"/>
          <p:nvPr/>
        </p:nvSpPr>
        <p:spPr>
          <a:xfrm>
            <a:off x="5708445" y="3955598"/>
            <a:ext cx="327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4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FDD2AD-7A11-43DC-8C3E-B133381DB2FD}"/>
              </a:ext>
            </a:extLst>
          </p:cNvPr>
          <p:cNvSpPr/>
          <p:nvPr/>
        </p:nvSpPr>
        <p:spPr>
          <a:xfrm>
            <a:off x="5678211" y="4513947"/>
            <a:ext cx="32733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CD87EB22-9172-42E0-9FEC-08A2E21C6EE1}"/>
                  </a:ext>
                </a:extLst>
              </p:cNvPr>
              <p:cNvSpPr txBox="1"/>
              <p:nvPr/>
            </p:nvSpPr>
            <p:spPr>
              <a:xfrm>
                <a:off x="4183410" y="4785503"/>
                <a:ext cx="5080942" cy="668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+ 4×2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GB" sz="2400" dirty="0">
                    <a:solidFill>
                      <a:srgbClr val="FF0000"/>
                    </a:solidFill>
                  </a:rPr>
                  <a:t>)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 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+ 2×1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D87EB22-9172-42E0-9FEC-08A2E21C6E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83410" y="4785503"/>
                <a:ext cx="5080942" cy="668260"/>
              </a:xfrm>
              <a:prstGeom prst="rect">
                <a:avLst/>
              </a:prstGeom>
              <a:blipFill rotWithShape="1">
                <a:blip r:embed="rId7"/>
                <a:stretch>
                  <a:fillRect l="-1799"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CBD0666-DAF0-4AAA-903D-F2C0D60ECDF7}"/>
                  </a:ext>
                </a:extLst>
              </p:cNvPr>
              <p:cNvSpPr txBox="1"/>
              <p:nvPr/>
            </p:nvSpPr>
            <p:spPr>
              <a:xfrm>
                <a:off x="4206409" y="5557895"/>
                <a:ext cx="3826383" cy="616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+ 8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+ 2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CBD0666-DAF0-4AAA-903D-F2C0D60ECD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6409" y="5557895"/>
                <a:ext cx="3826383" cy="616515"/>
              </a:xfrm>
              <a:prstGeom prst="rect">
                <a:avLst/>
              </a:prstGeom>
              <a:blipFill rotWithShape="1">
                <a:blip r:embed="rId8"/>
                <a:stretch>
                  <a:fillRect l="-2389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3236540E-0DA7-404B-83E7-CE118780EAF8}"/>
              </a:ext>
            </a:extLst>
          </p:cNvPr>
          <p:cNvSpPr txBox="1"/>
          <p:nvPr/>
        </p:nvSpPr>
        <p:spPr>
          <a:xfrm>
            <a:off x="7680176" y="5635319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= 21 + 6 = 27 units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535A3B-4D58-4097-9219-8AAF2BD714E7}"/>
              </a:ext>
            </a:extLst>
          </p:cNvPr>
          <p:cNvSpPr txBox="1"/>
          <p:nvPr/>
        </p:nvSpPr>
        <p:spPr>
          <a:xfrm>
            <a:off x="5708445" y="6204681"/>
            <a:ext cx="860550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(In these calculations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sz="2400" dirty="0"/>
              <a:t> cancels out.</a:t>
            </a:r>
            <a:r>
              <a:rPr lang="en-GB" dirty="0"/>
              <a:t>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AD28D3C-3835-F744-A3E2-15B21D133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5594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Finding Areas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C6ACC0-5B5D-4AA8-B872-1022A9A390FB}"/>
              </a:ext>
            </a:extLst>
          </p:cNvPr>
          <p:cNvSpPr txBox="1"/>
          <p:nvPr/>
        </p:nvSpPr>
        <p:spPr>
          <a:xfrm>
            <a:off x="2363699" y="581341"/>
            <a:ext cx="1707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C15E914D-975C-46D5-93BE-8EEEC790C481}"/>
                  </a:ext>
                </a:extLst>
              </p:cNvPr>
              <p:cNvSpPr/>
              <p:nvPr/>
            </p:nvSpPr>
            <p:spPr>
              <a:xfrm>
                <a:off x="2371465" y="967068"/>
                <a:ext cx="7141126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>
                    <a:latin typeface="+mj-lt"/>
                  </a:rPr>
                  <a:t>Work out the area under the graph of 𝑦 = 10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US" sz="2400" dirty="0">
                    <a:latin typeface="+mj-lt"/>
                  </a:rPr>
                  <a:t> + 3𝑥 </a:t>
                </a:r>
              </a:p>
              <a:p>
                <a:r>
                  <a:rPr lang="en-US" sz="2400" dirty="0">
                    <a:latin typeface="+mj-lt"/>
                  </a:rPr>
                  <a:t>between 𝑥 = −1 and 𝑥 = 3, to one decimal place.</a:t>
                </a:r>
                <a:endParaRPr lang="en-GB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15E914D-975C-46D5-93BE-8EEEC790C4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1465" y="967068"/>
                <a:ext cx="7141126" cy="830997"/>
              </a:xfrm>
              <a:prstGeom prst="rect">
                <a:avLst/>
              </a:prstGeom>
              <a:blipFill rotWithShape="1">
                <a:blip r:embed="rId4"/>
                <a:stretch>
                  <a:fillRect l="-1281" t="-5882" r="-1110" b="-169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09C90824-B01A-409F-A152-F67C40B259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78134" y="914354"/>
            <a:ext cx="2517180" cy="264290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4C96BDA-BB1A-48DE-8596-990AE8F2E8A6}"/>
              </a:ext>
            </a:extLst>
          </p:cNvPr>
          <p:cNvSpPr/>
          <p:nvPr/>
        </p:nvSpPr>
        <p:spPr>
          <a:xfrm>
            <a:off x="2385891" y="1711114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B14CC4B-0C91-4DD0-BE70-CED3D659EFA8}"/>
                  </a:ext>
                </a:extLst>
              </p:cNvPr>
              <p:cNvSpPr txBox="1"/>
              <p:nvPr/>
            </p:nvSpPr>
            <p:spPr>
              <a:xfrm>
                <a:off x="2477266" y="2006954"/>
                <a:ext cx="2238426" cy="9204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  <m:e>
                          <m:sSup>
                            <m:sSup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(10</m:t>
                              </m:r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+3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B14CC4B-0C91-4DD0-BE70-CED3D659EF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7266" y="2006954"/>
                <a:ext cx="2238426" cy="920445"/>
              </a:xfrm>
              <a:prstGeom prst="rect">
                <a:avLst/>
              </a:prstGeom>
              <a:blipFill>
                <a:blip r:embed="rId6"/>
                <a:stretch>
                  <a:fillRect l="-54802" t="-158108" r="-21469" b="-2337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6AC176B-D0C4-478B-8FAB-DCF272B3B49A}"/>
                  </a:ext>
                </a:extLst>
              </p:cNvPr>
              <p:cNvSpPr txBox="1"/>
              <p:nvPr/>
            </p:nvSpPr>
            <p:spPr>
              <a:xfrm>
                <a:off x="4844129" y="2091358"/>
                <a:ext cx="2238426" cy="7866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10</m:t>
                          </m:r>
                          <m:sSup>
                            <m:sSup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 </m:t>
                          </m:r>
                          <m:f>
                            <m:fPr>
                              <m:ctrlP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6AC176B-D0C4-478B-8FAB-DCF272B3B4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4129" y="2091358"/>
                <a:ext cx="2238426" cy="78669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BC8B263F-8C67-49CF-BBE4-45BD21F6AEBA}"/>
              </a:ext>
            </a:extLst>
          </p:cNvPr>
          <p:cNvSpPr txBox="1"/>
          <p:nvPr/>
        </p:nvSpPr>
        <p:spPr>
          <a:xfrm>
            <a:off x="6648679" y="1973391"/>
            <a:ext cx="5356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3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3DD8518-40FC-47DF-A9E0-AE8D7F6EA289}"/>
              </a:ext>
            </a:extLst>
          </p:cNvPr>
          <p:cNvSpPr txBox="1"/>
          <p:nvPr/>
        </p:nvSpPr>
        <p:spPr>
          <a:xfrm>
            <a:off x="6600968" y="2627262"/>
            <a:ext cx="677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-1</a:t>
            </a:r>
          </a:p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8DB673B-C69A-4939-9AC5-73AFA8739840}"/>
                  </a:ext>
                </a:extLst>
              </p:cNvPr>
              <p:cNvSpPr txBox="1"/>
              <p:nvPr/>
            </p:nvSpPr>
            <p:spPr>
              <a:xfrm>
                <a:off x="2422595" y="2960456"/>
                <a:ext cx="5058332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(10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– (10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 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8DB673B-C69A-4939-9AC5-73AFA87398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2595" y="2960456"/>
                <a:ext cx="5058332" cy="614655"/>
              </a:xfrm>
              <a:prstGeom prst="rect">
                <a:avLst/>
              </a:prstGeom>
              <a:blipFill>
                <a:blip r:embed="rId8"/>
                <a:stretch>
                  <a:fillRect l="-1807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36CA2254-F480-4FE3-BC21-1EE3C9E894FA}"/>
              </a:ext>
            </a:extLst>
          </p:cNvPr>
          <p:cNvSpPr/>
          <p:nvPr/>
        </p:nvSpPr>
        <p:spPr>
          <a:xfrm>
            <a:off x="2385891" y="3563815"/>
            <a:ext cx="619913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= 214.35537 − 5.1787944 = 209.2 to 1 </a:t>
            </a:r>
            <a:r>
              <a:rPr lang="en-GB" sz="2400" dirty="0" err="1">
                <a:solidFill>
                  <a:srgbClr val="FF0000"/>
                </a:solidFill>
              </a:rPr>
              <a:t>d.p.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13D3FA2-7749-43D7-82E4-727105F1EF20}"/>
              </a:ext>
            </a:extLst>
          </p:cNvPr>
          <p:cNvSpPr/>
          <p:nvPr/>
        </p:nvSpPr>
        <p:spPr>
          <a:xfrm>
            <a:off x="2385891" y="4051005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ADA7146-2B04-48C7-BFA2-53EC55BD5B2D}"/>
                  </a:ext>
                </a:extLst>
              </p:cNvPr>
              <p:cNvSpPr txBox="1"/>
              <p:nvPr/>
            </p:nvSpPr>
            <p:spPr>
              <a:xfrm>
                <a:off x="4204677" y="3991292"/>
                <a:ext cx="4113871" cy="5939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Evaluate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sup>
                      <m:e>
                        <m:sSup>
                          <m:sSupPr>
                            <m:ctrlPr>
                              <a:rPr lang="en-GB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−8)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dirty="0"/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ADA7146-2B04-48C7-BFA2-53EC55BD5B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4677" y="3991292"/>
                <a:ext cx="4113871" cy="593945"/>
              </a:xfrm>
              <a:prstGeom prst="rect">
                <a:avLst/>
              </a:prstGeom>
              <a:blipFill>
                <a:blip r:embed="rId9"/>
                <a:stretch>
                  <a:fillRect l="-2154" t="-108333" b="-1729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C030C85-7FD7-4D2F-91E7-1E460D94A249}"/>
                  </a:ext>
                </a:extLst>
              </p:cNvPr>
              <p:cNvSpPr txBox="1"/>
              <p:nvPr/>
            </p:nvSpPr>
            <p:spPr>
              <a:xfrm>
                <a:off x="4216616" y="4843134"/>
                <a:ext cx="3024336" cy="813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GB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−8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C030C85-7FD7-4D2F-91E7-1E460D94A2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6616" y="4843134"/>
                <a:ext cx="3024336" cy="81394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925D8764-0594-49A6-8970-1B921E1E72F4}"/>
              </a:ext>
            </a:extLst>
          </p:cNvPr>
          <p:cNvSpPr txBox="1"/>
          <p:nvPr/>
        </p:nvSpPr>
        <p:spPr>
          <a:xfrm>
            <a:off x="6621565" y="4793808"/>
            <a:ext cx="4860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BF953D-0E3D-4C52-BA2F-325320AABBE1}"/>
              </a:ext>
            </a:extLst>
          </p:cNvPr>
          <p:cNvSpPr txBox="1"/>
          <p:nvPr/>
        </p:nvSpPr>
        <p:spPr>
          <a:xfrm>
            <a:off x="6648679" y="5340861"/>
            <a:ext cx="9375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0F766FEC-AF2E-4566-9988-C09703CCA390}"/>
                  </a:ext>
                </a:extLst>
              </p:cNvPr>
              <p:cNvSpPr txBox="1"/>
              <p:nvPr/>
            </p:nvSpPr>
            <p:spPr>
              <a:xfrm>
                <a:off x="2443687" y="5677367"/>
                <a:ext cx="6964681" cy="668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24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GB" sz="2400" b="1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8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F766FEC-AF2E-4566-9988-C09703CCA3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43687" y="5677367"/>
                <a:ext cx="6964681" cy="668260"/>
              </a:xfrm>
              <a:prstGeom prst="rect">
                <a:avLst/>
              </a:prstGeom>
              <a:blipFill rotWithShape="1">
                <a:blip r:embed="rId11"/>
                <a:stretch>
                  <a:fillRect l="-1401"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1CA49DA9-F93D-42A6-8355-B8F6913F028F}"/>
                  </a:ext>
                </a:extLst>
              </p:cNvPr>
              <p:cNvSpPr txBox="1"/>
              <p:nvPr/>
            </p:nvSpPr>
            <p:spPr>
              <a:xfrm>
                <a:off x="2382804" y="6386210"/>
                <a:ext cx="41397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dirty="0">
                    <a:solidFill>
                      <a:srgbClr val="FF0000"/>
                    </a:solidFill>
                  </a:rPr>
                  <a:t>72 – 36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48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1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CA49DA9-F93D-42A6-8355-B8F6913F02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2804" y="6386210"/>
                <a:ext cx="4139782" cy="461665"/>
              </a:xfrm>
              <a:prstGeom prst="rect">
                <a:avLst/>
              </a:prstGeom>
              <a:blipFill rotWithShape="1">
                <a:blip r:embed="rId12"/>
                <a:stretch>
                  <a:fillRect t="-9333" b="-3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>
            <a:extLst>
              <a:ext uri="{FF2B5EF4-FFF2-40B4-BE49-F238E27FC236}">
                <a16:creationId xmlns:a16="http://schemas.microsoft.com/office/drawing/2014/main" id="{0E3AA41C-4207-47BE-9D2C-71044ECF2FB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9512591" y="3609977"/>
            <a:ext cx="2482723" cy="316398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7C9BF7B0-DE5F-324A-A168-812C7501A2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CBDFB05-EDD4-1348-A7AA-35CC8521B3CF}"/>
                  </a:ext>
                </a:extLst>
              </p:cNvPr>
              <p:cNvSpPr txBox="1"/>
              <p:nvPr/>
            </p:nvSpPr>
            <p:spPr>
              <a:xfrm>
                <a:off x="2316258" y="4909039"/>
                <a:ext cx="1909909" cy="7843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  <m:e>
                          <m:sSup>
                            <m:sSup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−8)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CBDFB05-EDD4-1348-A7AA-35CC8521B3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16258" y="4909039"/>
                <a:ext cx="1909909" cy="784382"/>
              </a:xfrm>
              <a:prstGeom prst="rect">
                <a:avLst/>
              </a:prstGeom>
              <a:blipFill>
                <a:blip r:embed="rId14"/>
                <a:stretch>
                  <a:fillRect l="-51316" t="-154839" r="-25658" b="-2322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6D4D4F9D-8463-9E40-821F-C03091B5F538}"/>
              </a:ext>
            </a:extLst>
          </p:cNvPr>
          <p:cNvSpPr txBox="1"/>
          <p:nvPr/>
        </p:nvSpPr>
        <p:spPr>
          <a:xfrm>
            <a:off x="2375944" y="4512670"/>
            <a:ext cx="1727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138238556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6" grpId="0"/>
      <p:bldP spid="17" grpId="0"/>
      <p:bldP spid="18" grpId="0"/>
      <p:bldP spid="19" grpId="0"/>
      <p:bldP spid="20" grpId="0"/>
      <p:bldP spid="21" grpId="0"/>
      <p:bldP spid="4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7A5CFFD-0CC4-4C95-8DFA-E6DDA84849C2}"/>
              </a:ext>
            </a:extLst>
          </p:cNvPr>
          <p:cNvSpPr/>
          <p:nvPr/>
        </p:nvSpPr>
        <p:spPr>
          <a:xfrm>
            <a:off x="2391178" y="939516"/>
            <a:ext cx="88086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Work out the shaded areas below. Use integral notation when setting out your solutions.</a:t>
            </a:r>
            <a:endParaRPr lang="en-GB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CC86C8-3BD0-4936-843B-E8BAF49DAA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237"/>
          <a:stretch/>
        </p:blipFill>
        <p:spPr>
          <a:xfrm>
            <a:off x="2802094" y="1907375"/>
            <a:ext cx="2475259" cy="223245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9A754D1-6089-40A9-9751-575480DB0A9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120"/>
          <a:stretch/>
        </p:blipFill>
        <p:spPr>
          <a:xfrm>
            <a:off x="2802094" y="4365104"/>
            <a:ext cx="2475259" cy="231928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719FF56-C01B-4F86-8F86-3DB8DD22D9B9}"/>
                  </a:ext>
                </a:extLst>
              </p:cNvPr>
              <p:cNvSpPr txBox="1"/>
              <p:nvPr/>
            </p:nvSpPr>
            <p:spPr>
              <a:xfrm>
                <a:off x="5766090" y="4247472"/>
                <a:ext cx="2455098" cy="9531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trlPr>
                            <a:rPr lang="en-GB" sz="240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  <m: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sSup>
                            <m:sSupPr>
                              <m:ctrlPr>
                                <a:rPr lang="en-GB" sz="24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−3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+18) 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=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C719FF56-C01B-4F86-8F86-3DB8DD22D9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6090" y="4247472"/>
                <a:ext cx="2455098" cy="953146"/>
              </a:xfrm>
              <a:prstGeom prst="rect">
                <a:avLst/>
              </a:prstGeom>
              <a:blipFill rotWithShape="1">
                <a:blip r:embed="rId6"/>
                <a:stretch>
                  <a:fillRect r="-2456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7C0EDC7-9726-4B3E-8199-6699453DE158}"/>
                  </a:ext>
                </a:extLst>
              </p:cNvPr>
              <p:cNvSpPr txBox="1"/>
              <p:nvPr/>
            </p:nvSpPr>
            <p:spPr>
              <a:xfrm>
                <a:off x="5423566" y="2029326"/>
                <a:ext cx="3155202" cy="5992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a)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(25−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nary>
                  </m:oMath>
                </a14:m>
                <a:r>
                  <a:rPr lang="en-GB" sz="2400" dirty="0"/>
                  <a:t>)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7C0EDC7-9726-4B3E-8199-6699453DE1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23566" y="2029326"/>
                <a:ext cx="3155202" cy="599203"/>
              </a:xfrm>
              <a:prstGeom prst="rect">
                <a:avLst/>
              </a:prstGeom>
              <a:blipFill rotWithShape="1">
                <a:blip r:embed="rId7"/>
                <a:stretch>
                  <a:fillRect l="-3095" b="-1326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67A6DC51-CDE6-4B1E-9273-F060C9B2E6F0}"/>
                  </a:ext>
                </a:extLst>
              </p:cNvPr>
              <p:cNvSpPr txBox="1"/>
              <p:nvPr/>
            </p:nvSpPr>
            <p:spPr>
              <a:xfrm>
                <a:off x="8087992" y="1866075"/>
                <a:ext cx="2140264" cy="9257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25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7A6DC51-CDE6-4B1E-9273-F060C9B2E6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87992" y="1866075"/>
                <a:ext cx="2140264" cy="925703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4A11028D-4A9A-4086-8623-0A5EFAB53D40}"/>
                  </a:ext>
                </a:extLst>
              </p:cNvPr>
              <p:cNvSpPr txBox="1"/>
              <p:nvPr/>
            </p:nvSpPr>
            <p:spPr>
              <a:xfrm>
                <a:off x="8858950" y="4198940"/>
                <a:ext cx="2738612" cy="9257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40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den>
                          </m:f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GB" sz="2400" b="0" i="1" smtClean="0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+18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A11028D-4A9A-4086-8623-0A5EFAB53D4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58950" y="4198940"/>
                <a:ext cx="2738612" cy="925703"/>
              </a:xfrm>
              <a:prstGeom prst="rect">
                <a:avLst/>
              </a:prstGeom>
              <a:blipFill rotWithShape="1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4E6083B0-C067-49F6-8E56-51BE9B8A061F}"/>
              </a:ext>
            </a:extLst>
          </p:cNvPr>
          <p:cNvSpPr txBox="1"/>
          <p:nvPr/>
        </p:nvSpPr>
        <p:spPr>
          <a:xfrm>
            <a:off x="9761235" y="1770513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0FDEF4A-3176-46F8-AA55-A68E427C3811}"/>
              </a:ext>
            </a:extLst>
          </p:cNvPr>
          <p:cNvSpPr txBox="1"/>
          <p:nvPr/>
        </p:nvSpPr>
        <p:spPr>
          <a:xfrm>
            <a:off x="9761235" y="2448057"/>
            <a:ext cx="3454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3CF5CA5-E8B7-44B1-B298-CA0F80A900D2}"/>
              </a:ext>
            </a:extLst>
          </p:cNvPr>
          <p:cNvSpPr txBox="1"/>
          <p:nvPr/>
        </p:nvSpPr>
        <p:spPr>
          <a:xfrm>
            <a:off x="10970262" y="4021813"/>
            <a:ext cx="2271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CE716D1-9A3B-446F-A78B-FD7009895F01}"/>
                  </a:ext>
                </a:extLst>
              </p:cNvPr>
              <p:cNvSpPr txBox="1"/>
              <p:nvPr/>
            </p:nvSpPr>
            <p:spPr>
              <a:xfrm>
                <a:off x="10821028" y="4881332"/>
                <a:ext cx="75757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3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id="{2CE716D1-9A3B-446F-A78B-FD7009895F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821028" y="4881332"/>
                <a:ext cx="757579" cy="400110"/>
              </a:xfrm>
              <a:prstGeom prst="rect">
                <a:avLst/>
              </a:prstGeom>
              <a:blipFill rotWithShape="1">
                <a:blip r:embed="rId10"/>
                <a:stretch>
                  <a:fillRect t="-6154" b="-2923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62A1B99-727E-4543-8BA0-6CEACCD78B19}"/>
                  </a:ext>
                </a:extLst>
              </p:cNvPr>
              <p:cNvSpPr txBox="1"/>
              <p:nvPr/>
            </p:nvSpPr>
            <p:spPr>
              <a:xfrm>
                <a:off x="8182923" y="2860395"/>
                <a:ext cx="3649904" cy="668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( 125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(0) = 83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62A1B99-727E-4543-8BA0-6CEACCD78B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82923" y="2860395"/>
                <a:ext cx="3649904" cy="668260"/>
              </a:xfrm>
              <a:prstGeom prst="rect">
                <a:avLst/>
              </a:prstGeom>
              <a:blipFill rotWithShape="1">
                <a:blip r:embed="rId11"/>
                <a:stretch>
                  <a:fillRect l="-2504"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63748C0E-1B3D-4323-B1D7-DC58CC58FDDF}"/>
                  </a:ext>
                </a:extLst>
              </p:cNvPr>
              <p:cNvSpPr txBox="1"/>
              <p:nvPr/>
            </p:nvSpPr>
            <p:spPr>
              <a:xfrm>
                <a:off x="5345579" y="5191545"/>
                <a:ext cx="6672931" cy="6664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3×4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+ 72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k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(−3)</m:t>
                            </m:r>
                          </m:e>
                          <m:sup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(−3)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−54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k</a:t>
                </a:r>
                <a:r>
                  <a:rPr lang="en-GB" sz="2400" dirty="0">
                    <a:solidFill>
                      <a:srgbClr val="FF0000"/>
                    </a:solidFill>
                  </a:rPr>
                  <a:t>) 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3748C0E-1B3D-4323-B1D7-DC58CC58FD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5579" y="5191545"/>
                <a:ext cx="6672931" cy="666401"/>
              </a:xfrm>
              <a:prstGeom prst="rect">
                <a:avLst/>
              </a:prstGeom>
              <a:blipFill rotWithShape="1">
                <a:blip r:embed="rId12"/>
                <a:stretch>
                  <a:fillRect l="-1461" r="-2374" b="-82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C9D7A4D5-BFD5-4CE3-B2D3-7AE80C5B21A8}"/>
              </a:ext>
            </a:extLst>
          </p:cNvPr>
          <p:cNvSpPr txBox="1"/>
          <p:nvPr/>
        </p:nvSpPr>
        <p:spPr>
          <a:xfrm>
            <a:off x="5369570" y="6026251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= 199.75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0946156-E446-9F4F-A5FE-66C071DC27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9829DB3-3F31-7244-B862-AAC263EF8A8A}"/>
              </a:ext>
            </a:extLst>
          </p:cNvPr>
          <p:cNvSpPr txBox="1"/>
          <p:nvPr/>
        </p:nvSpPr>
        <p:spPr>
          <a:xfrm>
            <a:off x="5423566" y="4424215"/>
            <a:ext cx="685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b)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449396" y="1894958"/>
            <a:ext cx="412756" cy="39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a)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389338" y="4369271"/>
            <a:ext cx="412756" cy="398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b)</a:t>
            </a:r>
          </a:p>
        </p:txBody>
      </p:sp>
    </p:spTree>
    <p:extLst>
      <p:ext uri="{BB962C8B-B14F-4D97-AF65-F5344CB8AC3E}">
        <p14:creationId xmlns:p14="http://schemas.microsoft.com/office/powerpoint/2010/main" val="108969107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5: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D0EC6B-574F-C049-A463-42BF447D97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5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415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475918" y="791742"/>
            <a:ext cx="972108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US" sz="2400" dirty="0"/>
              <a:t>We will see how important the initial conditions are in applications.</a:t>
            </a: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Initial Conditions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96368B36-295C-4A27-961C-CC7A67F29566}"/>
                  </a:ext>
                </a:extLst>
              </p:cNvPr>
              <p:cNvSpPr/>
              <p:nvPr/>
            </p:nvSpPr>
            <p:spPr>
              <a:xfrm>
                <a:off x="2458046" y="1765532"/>
                <a:ext cx="6096000" cy="156966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r>
                  <a:rPr lang="en-US" sz="2400" dirty="0"/>
                  <a:t>A particle P is moving along a straight line with velocity 4 + 6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2400" dirty="0"/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1" dirty="0"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sz="2400" dirty="0"/>
                  <a:t>.  When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US" sz="2400" dirty="0"/>
                  <a:t> = 0, P is a distance of 8 metres from a fixed point F. Find an expression for the distance FP. </a:t>
                </a:r>
                <a:endParaRPr lang="en-GB" sz="24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6368B36-295C-4A27-961C-CC7A67F2956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58046" y="1765532"/>
                <a:ext cx="6096000" cy="1569660"/>
              </a:xfrm>
              <a:prstGeom prst="rect">
                <a:avLst/>
              </a:prstGeom>
              <a:blipFill rotWithShape="1">
                <a:blip r:embed="rId4"/>
                <a:stretch>
                  <a:fillRect l="-1500" t="-2724" r="-2100" b="-85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>
            <a:extLst>
              <a:ext uri="{FF2B5EF4-FFF2-40B4-BE49-F238E27FC236}">
                <a16:creationId xmlns:a16="http://schemas.microsoft.com/office/drawing/2014/main" id="{F90BC690-E039-45EF-87DA-0EA8F62EE3D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2304" y="2024498"/>
            <a:ext cx="2749588" cy="136262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CC48E04-CC16-4ADB-9CC4-82611E2B1F33}"/>
              </a:ext>
            </a:extLst>
          </p:cNvPr>
          <p:cNvSpPr txBox="1"/>
          <p:nvPr/>
        </p:nvSpPr>
        <p:spPr>
          <a:xfrm>
            <a:off x="2475918" y="3275253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C1F547-B12B-4346-A02E-C86623291608}"/>
              </a:ext>
            </a:extLst>
          </p:cNvPr>
          <p:cNvSpPr txBox="1"/>
          <p:nvPr/>
        </p:nvSpPr>
        <p:spPr>
          <a:xfrm>
            <a:off x="2425736" y="3704423"/>
            <a:ext cx="9984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distance is the area underneath the line in a velocity time graph.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26ABDB1C-27EB-4A87-A64B-8975410CB79F}"/>
                  </a:ext>
                </a:extLst>
              </p:cNvPr>
              <p:cNvSpPr txBox="1"/>
              <p:nvPr/>
            </p:nvSpPr>
            <p:spPr>
              <a:xfrm>
                <a:off x="4833855" y="4188718"/>
                <a:ext cx="3327989" cy="519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FP =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4+6</m:t>
                            </m:r>
                            <m:r>
                              <m:rPr>
                                <m:nor/>
                              </m:rP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𝑡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nor/>
                                  </m:rPr>
                                  <a:rPr lang="en-US" sz="2400" i="1" dirty="0">
                                    <a:solidFill>
                                      <a:srgbClr val="FF0000"/>
                                    </a:solidFill>
                                    <a:latin typeface="Times New Roman" panose="02020603050405020304" pitchFamily="18" charset="0"/>
                                    <a:cs typeface="Times New Roman" panose="02020603050405020304" pitchFamily="18" charset="0"/>
                                  </a:rPr>
                                  <m:t>𝑡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r>
                          <m:rPr>
                            <m:nor/>
                          </m:r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d</m:t>
                        </m:r>
                        <m:r>
                          <m:rPr>
                            <m:nor/>
                          </m:rPr>
                          <a:rPr lang="en-US" sz="2400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𝑡</m:t>
                        </m:r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6ABDB1C-27EB-4A87-A64B-8975410CB7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3855" y="4188718"/>
                <a:ext cx="3327989" cy="519116"/>
              </a:xfrm>
              <a:prstGeom prst="rect">
                <a:avLst/>
              </a:prstGeom>
              <a:blipFill rotWithShape="1">
                <a:blip r:embed="rId6"/>
                <a:stretch>
                  <a:fillRect l="-2930" t="-142353" b="-20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19CDDF04-9639-4DCE-85D7-D13D9C8AC220}"/>
                  </a:ext>
                </a:extLst>
              </p:cNvPr>
              <p:cNvSpPr txBox="1"/>
              <p:nvPr/>
            </p:nvSpPr>
            <p:spPr>
              <a:xfrm>
                <a:off x="5231904" y="4650383"/>
                <a:ext cx="2734781" cy="668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4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𝑡</a:t>
                </a:r>
                <a:r>
                  <a:rPr lang="en-GB" sz="2400" dirty="0">
                    <a:solidFill>
                      <a:srgbClr val="FF0000"/>
                    </a:solidFill>
                  </a:rPr>
                  <a:t> 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9CDDF04-9639-4DCE-85D7-D13D9C8AC2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1904" y="4650383"/>
                <a:ext cx="2734781" cy="668260"/>
              </a:xfrm>
              <a:prstGeom prst="rect">
                <a:avLst/>
              </a:prstGeom>
              <a:blipFill rotWithShape="1">
                <a:blip r:embed="rId7"/>
                <a:stretch>
                  <a:fillRect l="-3341" b="-82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DBD461C9-D6D9-4D97-9509-03A67C4760E6}"/>
              </a:ext>
            </a:extLst>
          </p:cNvPr>
          <p:cNvSpPr txBox="1"/>
          <p:nvPr/>
        </p:nvSpPr>
        <p:spPr>
          <a:xfrm>
            <a:off x="2345811" y="5419978"/>
            <a:ext cx="85848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solidFill>
                  <a:srgbClr val="FF0000"/>
                </a:solidFill>
              </a:rPr>
              <a:t>FP = 8 when </a:t>
            </a:r>
            <a:r>
              <a:rPr lang="en-US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𝑡</a:t>
            </a:r>
            <a:r>
              <a:rPr lang="en-GB" sz="2400" dirty="0">
                <a:solidFill>
                  <a:srgbClr val="FF0000"/>
                </a:solidFill>
              </a:rPr>
              <a:t> = 0, so the constant =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D1828F41-ABA4-4FE0-9859-D54FE20F77B4}"/>
                  </a:ext>
                </a:extLst>
              </p:cNvPr>
              <p:cNvSpPr txBox="1"/>
              <p:nvPr/>
            </p:nvSpPr>
            <p:spPr>
              <a:xfrm>
                <a:off x="4541281" y="5982979"/>
                <a:ext cx="4750505" cy="6682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Hence, FP = 4</a:t>
                </a:r>
                <a:r>
                  <a:rPr lang="en-US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𝑡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+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8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1828F41-ABA4-4FE0-9859-D54FE20F77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1281" y="5982979"/>
                <a:ext cx="4750505" cy="668260"/>
              </a:xfrm>
              <a:prstGeom prst="rect">
                <a:avLst/>
              </a:prstGeom>
              <a:blipFill rotWithShape="1">
                <a:blip r:embed="rId8"/>
                <a:stretch>
                  <a:fillRect l="-2054"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9F3A019E-AB49-044A-B79A-44C826E12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6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CADEEF7-6489-7645-A1CE-8433ACDB3D2A}"/>
              </a:ext>
            </a:extLst>
          </p:cNvPr>
          <p:cNvSpPr txBox="1"/>
          <p:nvPr/>
        </p:nvSpPr>
        <p:spPr>
          <a:xfrm>
            <a:off x="2475918" y="1408120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283662642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/>
      <p:bldP spid="12" grpId="0"/>
      <p:bldP spid="13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6: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EB3306D4-9002-4738-A25B-2D3B90926FD8}"/>
                  </a:ext>
                </a:extLst>
              </p:cNvPr>
              <p:cNvSpPr/>
              <p:nvPr/>
            </p:nvSpPr>
            <p:spPr>
              <a:xfrm>
                <a:off x="2462076" y="819669"/>
                <a:ext cx="9144000" cy="283154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US" sz="2400" dirty="0"/>
                  <a:t>The speed of a falling object in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s</m:t>
                        </m:r>
                      </m:e>
                      <m:sup>
                        <m:r>
                          <a:rPr lang="en-GB" sz="2400" b="0" i="0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sz="2400" dirty="0"/>
                  <a:t> is given by the formula: </a:t>
                </a:r>
              </a:p>
              <a:p>
                <a:pPr>
                  <a:spcAft>
                    <a:spcPts val="600"/>
                  </a:spcAft>
                </a:pPr>
                <a:r>
                  <a:rPr lang="en-US" sz="2400" dirty="0"/>
                  <a:t>             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2</a:t>
                </a:r>
                <a:r>
                  <a:rPr lang="en-US" sz="2400" dirty="0"/>
                  <a:t> − </a:t>
                </a:r>
                <a:r>
                  <a:rPr lang="en-US" sz="24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10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/>
                  <a:t>, where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/>
                  <a:t> is the time in seconds.</a:t>
                </a:r>
              </a:p>
              <a:p>
                <a:r>
                  <a:rPr lang="en-US" sz="2400" dirty="0"/>
                  <a:t>When </a:t>
                </a:r>
                <a:r>
                  <a:rPr lang="en-US" sz="2400" i="1" dirty="0">
                    <a:latin typeface="Times" pitchFamily="2" charset="0"/>
                  </a:rPr>
                  <a:t>t</a:t>
                </a:r>
                <a:r>
                  <a:rPr lang="en-US" sz="2400" dirty="0"/>
                  <a:t> = 0 its height </a:t>
                </a:r>
                <a:r>
                  <a:rPr lang="en-US" sz="2400" i="1" dirty="0">
                    <a:latin typeface="Times" pitchFamily="2" charset="0"/>
                  </a:rPr>
                  <a:t>h</a:t>
                </a:r>
                <a:r>
                  <a:rPr lang="en-US" sz="2400" dirty="0"/>
                  <a:t> above the ground is 1000 m.</a:t>
                </a:r>
              </a:p>
              <a:p>
                <a:endParaRPr lang="en-US" sz="2400" dirty="0"/>
              </a:p>
              <a:p>
                <a:pPr marL="457200" indent="-457200">
                  <a:buFont typeface="+mj-lt"/>
                  <a:buAutoNum type="alphaLcParenR"/>
                </a:pPr>
                <a:r>
                  <a:rPr lang="en-US" sz="2400" dirty="0"/>
                  <a:t>Find a formula for </a:t>
                </a:r>
                <a:r>
                  <a:rPr lang="en-US" sz="2400" i="1" dirty="0">
                    <a:latin typeface="Times" pitchFamily="2" charset="0"/>
                  </a:rPr>
                  <a:t>h</a:t>
                </a:r>
                <a:r>
                  <a:rPr lang="en-US" sz="2400" dirty="0"/>
                  <a:t> in terms of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US" sz="2400" dirty="0"/>
                  <a:t>.</a:t>
                </a:r>
              </a:p>
              <a:p>
                <a:pPr marL="457200" indent="-457200">
                  <a:buAutoNum type="alphaLcParenR"/>
                </a:pPr>
                <a:endParaRPr lang="en-US" sz="2400" dirty="0"/>
              </a:p>
              <a:p>
                <a:r>
                  <a:rPr lang="en-US" sz="2400" dirty="0"/>
                  <a:t>b)	When does the object hit the ground?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B3306D4-9002-4738-A25B-2D3B90926FD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2076" y="819669"/>
                <a:ext cx="9144000" cy="2831544"/>
              </a:xfrm>
              <a:prstGeom prst="rect">
                <a:avLst/>
              </a:prstGeom>
              <a:blipFill rotWithShape="1">
                <a:blip r:embed="rId4"/>
                <a:stretch>
                  <a:fillRect l="-1067" t="-1720" b="-408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id="{DB41997A-85E2-41B7-A328-342B7AD6F267}"/>
              </a:ext>
            </a:extLst>
          </p:cNvPr>
          <p:cNvSpPr/>
          <p:nvPr/>
        </p:nvSpPr>
        <p:spPr>
          <a:xfrm>
            <a:off x="2546647" y="3692577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8E72174-4E72-415C-86DD-D9232FD8D569}"/>
                  </a:ext>
                </a:extLst>
              </p:cNvPr>
              <p:cNvSpPr txBox="1"/>
              <p:nvPr/>
            </p:nvSpPr>
            <p:spPr>
              <a:xfrm>
                <a:off x="2783632" y="4157607"/>
                <a:ext cx="3600400" cy="518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0" dirty="0">
                    <a:solidFill>
                      <a:srgbClr val="FF0000"/>
                    </a:solidFill>
                  </a:rPr>
                  <a:t>a)  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d>
                          <m:d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2−10</m:t>
                            </m:r>
                            <m:r>
                              <m:rPr>
                                <m:nor/>
                              </m:rPr>
                              <a:rPr lang="en-US" sz="2400" i="1" dirty="0">
                                <a:solidFill>
                                  <a:srgbClr val="FF0000"/>
                                </a:solidFill>
                                <a:latin typeface="Times New Roman" panose="02020603050405020304" pitchFamily="18" charset="0"/>
                                <a:cs typeface="Times New Roman" panose="02020603050405020304" pitchFamily="18" charset="0"/>
                              </a:rPr>
                              <m:t>t</m:t>
                            </m:r>
                          </m:e>
                        </m:d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nor/>
                          </m:rPr>
                          <a:rPr lang="en-US" sz="2400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8E72174-4E72-415C-86DD-D9232FD8D5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83632" y="4157607"/>
                <a:ext cx="3600400" cy="518796"/>
              </a:xfrm>
              <a:prstGeom prst="rect">
                <a:avLst/>
              </a:prstGeom>
              <a:blipFill rotWithShape="1">
                <a:blip r:embed="rId5"/>
                <a:stretch>
                  <a:fillRect l="-2712" t="-142353" b="-20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60C0ACD-2256-485C-93D8-0BFA4BE37D43}"/>
                  </a:ext>
                </a:extLst>
              </p:cNvPr>
              <p:cNvSpPr txBox="1"/>
              <p:nvPr/>
            </p:nvSpPr>
            <p:spPr>
              <a:xfrm>
                <a:off x="6131821" y="4010002"/>
                <a:ext cx="1834156" cy="66640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</a:t>
                </a:r>
                <a:r>
                  <a:rPr lang="en-GB" sz="2400" dirty="0"/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endParaRPr lang="en-GB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60C0ACD-2256-485C-93D8-0BFA4BE37D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821" y="4010002"/>
                <a:ext cx="1834156" cy="666401"/>
              </a:xfrm>
              <a:prstGeom prst="rect">
                <a:avLst/>
              </a:prstGeom>
              <a:blipFill rotWithShape="1">
                <a:blip r:embed="rId6"/>
                <a:stretch>
                  <a:fillRect l="-5316" r="-3987" b="-82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BF8EB6E5-940C-4EF5-B77C-8733EA98831C}"/>
              </a:ext>
            </a:extLst>
          </p:cNvPr>
          <p:cNvSpPr txBox="1"/>
          <p:nvPr/>
        </p:nvSpPr>
        <p:spPr>
          <a:xfrm>
            <a:off x="2546647" y="4922264"/>
            <a:ext cx="407436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400" dirty="0">
              <a:solidFill>
                <a:srgbClr val="FF0000"/>
              </a:solidFill>
            </a:endParaRPr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9D0622-01ED-427C-AF35-834100A73D08}"/>
              </a:ext>
            </a:extLst>
          </p:cNvPr>
          <p:cNvSpPr txBox="1"/>
          <p:nvPr/>
        </p:nvSpPr>
        <p:spPr>
          <a:xfrm>
            <a:off x="2814284" y="5428246"/>
            <a:ext cx="93777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+mn-lt"/>
                <a:cs typeface="Times New Roman" panose="02020603050405020304" pitchFamily="18" charset="0"/>
              </a:rPr>
              <a:t>b)</a:t>
            </a:r>
            <a:r>
              <a:rPr lang="en-US" sz="2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When the value of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h</a:t>
            </a:r>
            <a:r>
              <a:rPr lang="en-US" sz="2400" dirty="0">
                <a:solidFill>
                  <a:srgbClr val="FF0000"/>
                </a:solidFill>
              </a:rPr>
              <a:t> is zero, the object will have hit the ground.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A58D94F2-7C23-4E15-AC38-D6456B508352}"/>
                  </a:ext>
                </a:extLst>
              </p:cNvPr>
              <p:cNvSpPr txBox="1"/>
              <p:nvPr/>
            </p:nvSpPr>
            <p:spPr>
              <a:xfrm>
                <a:off x="7948360" y="4186173"/>
                <a:ext cx="255196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= 2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1" dirty="0" smtClean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k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58D94F2-7C23-4E15-AC38-D6456B5083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8360" y="4186173"/>
                <a:ext cx="2551969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3828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230F8191-C96B-4B4C-A1AA-11D7C8FACDB1}"/>
                  </a:ext>
                </a:extLst>
              </p:cNvPr>
              <p:cNvSpPr txBox="1"/>
              <p:nvPr/>
            </p:nvSpPr>
            <p:spPr>
              <a:xfrm>
                <a:off x="7766162" y="6151838"/>
                <a:ext cx="286552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</m:oMath>
                </a14:m>
                <a:r>
                  <a:rPr lang="en-US" sz="2400" i="1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14.34 seconds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30F8191-C96B-4B4C-A1AA-11D7C8FACD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66162" y="6151838"/>
                <a:ext cx="2865528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ADF4268D-7A19-4765-BF41-E0824C42CE69}"/>
              </a:ext>
            </a:extLst>
          </p:cNvPr>
          <p:cNvSpPr txBox="1"/>
          <p:nvPr/>
        </p:nvSpPr>
        <p:spPr>
          <a:xfrm>
            <a:off x="4407303" y="4806025"/>
            <a:ext cx="46644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solidFill>
                  <a:srgbClr val="FF0000"/>
                </a:solidFill>
                <a:latin typeface="Times" pitchFamily="2" charset="0"/>
                <a:ea typeface="Cambria Math" panose="02040503050406030204" pitchFamily="18" charset="0"/>
              </a:rPr>
              <a:t>h</a:t>
            </a:r>
            <a:r>
              <a:rPr lang="en-US" sz="2400" dirty="0">
                <a:solidFill>
                  <a:srgbClr val="FF0000"/>
                </a:solidFill>
                <a:latin typeface="Times" pitchFamily="2" charset="0"/>
              </a:rPr>
              <a:t> </a:t>
            </a:r>
            <a:r>
              <a:rPr lang="en-US" sz="2400" dirty="0">
                <a:solidFill>
                  <a:srgbClr val="FF0000"/>
                </a:solidFill>
              </a:rPr>
              <a:t>= 1000 when </a:t>
            </a:r>
            <a:r>
              <a:rPr lang="en-US" sz="2400" i="1" dirty="0">
                <a:solidFill>
                  <a:srgbClr val="FF0000"/>
                </a:solidFill>
                <a:latin typeface="Times" pitchFamily="2" charset="0"/>
              </a:rPr>
              <a:t>t </a:t>
            </a:r>
            <a:r>
              <a:rPr lang="en-US" sz="2400" dirty="0">
                <a:solidFill>
                  <a:srgbClr val="FF0000"/>
                </a:solidFill>
              </a:rPr>
              <a:t>= 0  so</a:t>
            </a:r>
            <a:endParaRPr lang="en-GB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990604E4-C48A-45B8-9908-1D6E5FCA09B5}"/>
                  </a:ext>
                </a:extLst>
              </p:cNvPr>
              <p:cNvSpPr txBox="1"/>
              <p:nvPr/>
            </p:nvSpPr>
            <p:spPr>
              <a:xfrm>
                <a:off x="8052050" y="4806023"/>
                <a:ext cx="288032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i="1" dirty="0">
                    <a:solidFill>
                      <a:srgbClr val="FF0000"/>
                    </a:solidFill>
                    <a:latin typeface="Times" pitchFamily="2" charset="0"/>
                    <a:ea typeface="Cambria Math" panose="02040503050406030204" pitchFamily="18" charset="0"/>
                  </a:rPr>
                  <a:t>h</a:t>
                </a:r>
                <a:r>
                  <a:rPr lang="en-US" sz="2400" dirty="0">
                    <a:solidFill>
                      <a:srgbClr val="FF0000"/>
                    </a:solidFill>
                    <a:latin typeface="Times" pitchFamily="2" charset="0"/>
                  </a:rPr>
                  <a:t> </a:t>
                </a:r>
                <a:r>
                  <a:rPr lang="en-US" sz="2400" dirty="0">
                    <a:solidFill>
                      <a:srgbClr val="FF0000"/>
                    </a:solidFill>
                  </a:rPr>
                  <a:t>= 2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1" dirty="0" smtClean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t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US" sz="2400" dirty="0">
                    <a:solidFill>
                      <a:srgbClr val="FF0000"/>
                    </a:solidFill>
                  </a:rPr>
                  <a:t> 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+ 1000</a:t>
                </a:r>
                <a:endParaRPr lang="en-GB" sz="2400" dirty="0"/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90604E4-C48A-45B8-9908-1D6E5FCA09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2050" y="4806023"/>
                <a:ext cx="2880320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339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7383D521-5F97-41CA-8072-8ECEF9F15805}"/>
                  </a:ext>
                </a:extLst>
              </p:cNvPr>
              <p:cNvSpPr/>
              <p:nvPr/>
            </p:nvSpPr>
            <p:spPr>
              <a:xfrm>
                <a:off x="4472606" y="6163893"/>
                <a:ext cx="27264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FF0000"/>
                    </a:solidFill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US" sz="2400" i="1" dirty="0">
                            <a:solidFill>
                              <a:srgbClr val="FF0000"/>
                            </a:solidFill>
                            <a:latin typeface="Times New Roman" panose="02020603050405020304" pitchFamily="18" charset="0"/>
                            <a:cs typeface="Times New Roman" panose="02020603050405020304" pitchFamily="18" charset="0"/>
                          </a:rPr>
                          <m:t>t</m:t>
                        </m:r>
                      </m:e>
                      <m:sup>
                        <m:r>
                          <a:rPr lang="en-US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1000 = 0</a:t>
                </a:r>
                <a:endParaRPr lang="en-GB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383D521-5F97-41CA-8072-8ECEF9F158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72606" y="6163893"/>
                <a:ext cx="2726452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3579" t="-10526" r="-246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89A23885-446D-6A48-B12F-170FF29B8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6</a:t>
            </a:r>
            <a:endParaRPr lang="en-US" altLang="en-US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FA9F44-8912-AF42-AD40-AD13B84771D0}"/>
                  </a:ext>
                </a:extLst>
              </p:cNvPr>
              <p:cNvSpPr txBox="1"/>
              <p:nvPr/>
            </p:nvSpPr>
            <p:spPr>
              <a:xfrm>
                <a:off x="7182188" y="6182615"/>
                <a:ext cx="73208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59FA9F44-8912-AF42-AD40-AD13B84771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2188" y="6182615"/>
                <a:ext cx="732086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37607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  <p:bldP spid="16" grpId="0"/>
      <p:bldP spid="19" grpId="0"/>
      <p:bldP spid="20" grpId="0"/>
      <p:bldP spid="21" grpId="0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7315" y="0"/>
            <a:ext cx="9984432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3000" b="1" dirty="0"/>
              <a:t> </a:t>
            </a:r>
            <a:r>
              <a:rPr lang="en-US" altLang="en-US" sz="2800" b="1" dirty="0"/>
              <a:t>Section 6: Review</a:t>
            </a:r>
          </a:p>
        </p:txBody>
      </p:sp>
      <p:sp>
        <p:nvSpPr>
          <p:cNvPr id="11" name="TextBox 1">
            <a:extLst>
              <a:ext uri="{FF2B5EF4-FFF2-40B4-BE49-F238E27FC236}">
                <a16:creationId xmlns:a16="http://schemas.microsoft.com/office/drawing/2014/main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sixth section.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well done!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6B20A6-77B8-B54E-A579-3E7305B43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888"/>
            <a:ext cx="22075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b="1" dirty="0">
                <a:solidFill>
                  <a:schemeClr val="bg1"/>
                </a:solidFill>
              </a:rPr>
              <a:t>UNIT: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b="1" dirty="0">
                <a:solidFill>
                  <a:schemeClr val="bg1"/>
                </a:solidFill>
              </a:rPr>
              <a:t>Integration</a:t>
            </a:r>
          </a:p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altLang="en-US" b="1" dirty="0">
                <a:solidFill>
                  <a:schemeClr val="bg1"/>
                </a:solidFill>
              </a:rPr>
              <a:t>Section 6</a:t>
            </a:r>
            <a:endParaRPr lang="en-US" altLang="en-US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2037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D26DF9-5106-4408-AEB8-21B8AFA51FB3}">
  <ds:schemaRefs>
    <ds:schemaRef ds:uri="9ee75292-5076-4fcc-bc52-dcc754448144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f7b00057-f5aa-46f4-8410-da255f325540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9426</TotalTime>
  <Words>3610</Words>
  <Application>Microsoft Macintosh PowerPoint</Application>
  <PresentationFormat>Widescreen</PresentationFormat>
  <Paragraphs>492</Paragraphs>
  <Slides>36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1" baseType="lpstr">
      <vt:lpstr>Arial</vt:lpstr>
      <vt:lpstr>Cambria Math</vt:lpstr>
      <vt:lpstr>Times</vt:lpstr>
      <vt:lpstr>Times New Roman</vt:lpstr>
      <vt:lpstr>Alapértelmezett terv</vt:lpstr>
      <vt:lpstr>Supporting and Enhancing Mathematics and Statistics UNIT: Integration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David Burghes</cp:lastModifiedBy>
  <cp:revision>385</cp:revision>
  <cp:lastPrinted>2016-10-17T08:47:54Z</cp:lastPrinted>
  <dcterms:created xsi:type="dcterms:W3CDTF">2012-10-10T19:07:13Z</dcterms:created>
  <dcterms:modified xsi:type="dcterms:W3CDTF">2020-07-30T20:56:07Z</dcterms:modified>
</cp:coreProperties>
</file>