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45"/>
  </p:notesMasterIdLst>
  <p:handoutMasterIdLst>
    <p:handoutMasterId r:id="rId46"/>
  </p:handoutMasterIdLst>
  <p:sldIdLst>
    <p:sldId id="355" r:id="rId5"/>
    <p:sldId id="283" r:id="rId6"/>
    <p:sldId id="356" r:id="rId7"/>
    <p:sldId id="500" r:id="rId8"/>
    <p:sldId id="357" r:id="rId9"/>
    <p:sldId id="463" r:id="rId10"/>
    <p:sldId id="464" r:id="rId11"/>
    <p:sldId id="465" r:id="rId12"/>
    <p:sldId id="466" r:id="rId13"/>
    <p:sldId id="462" r:id="rId14"/>
    <p:sldId id="470" r:id="rId15"/>
    <p:sldId id="358" r:id="rId16"/>
    <p:sldId id="467" r:id="rId17"/>
    <p:sldId id="472" r:id="rId18"/>
    <p:sldId id="468" r:id="rId19"/>
    <p:sldId id="471" r:id="rId20"/>
    <p:sldId id="476" r:id="rId21"/>
    <p:sldId id="477" r:id="rId22"/>
    <p:sldId id="473" r:id="rId23"/>
    <p:sldId id="497" r:id="rId24"/>
    <p:sldId id="474" r:id="rId25"/>
    <p:sldId id="478" r:id="rId26"/>
    <p:sldId id="498" r:id="rId27"/>
    <p:sldId id="475" r:id="rId28"/>
    <p:sldId id="479" r:id="rId29"/>
    <p:sldId id="480" r:id="rId30"/>
    <p:sldId id="481" r:id="rId31"/>
    <p:sldId id="482" r:id="rId32"/>
    <p:sldId id="485" r:id="rId33"/>
    <p:sldId id="483" r:id="rId34"/>
    <p:sldId id="486" r:id="rId35"/>
    <p:sldId id="488" r:id="rId36"/>
    <p:sldId id="489" r:id="rId37"/>
    <p:sldId id="490" r:id="rId38"/>
    <p:sldId id="491" r:id="rId39"/>
    <p:sldId id="499" r:id="rId40"/>
    <p:sldId id="492" r:id="rId41"/>
    <p:sldId id="494" r:id="rId42"/>
    <p:sldId id="496" r:id="rId43"/>
    <p:sldId id="495" r:id="rId44"/>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w Russell" initials="AR" lastIdx="2" clrIdx="0"/>
  <p:cmAuthor id="2" name="Neville Davies" initials="ND" lastIdx="29" clrIdx="1"/>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99" autoAdjust="0"/>
    <p:restoredTop sz="86377" autoAdjust="0"/>
  </p:normalViewPr>
  <p:slideViewPr>
    <p:cSldViewPr>
      <p:cViewPr varScale="1">
        <p:scale>
          <a:sx n="80" d="100"/>
          <a:sy n="80" d="100"/>
        </p:scale>
        <p:origin x="642" y="90"/>
      </p:cViewPr>
      <p:guideLst>
        <p:guide orient="horz" pos="2160"/>
        <p:guide pos="3840"/>
      </p:guideLst>
    </p:cSldViewPr>
  </p:slideViewPr>
  <p:outlineViewPr>
    <p:cViewPr varScale="1">
      <p:scale>
        <a:sx n="170" d="200"/>
        <a:sy n="170" d="200"/>
      </p:scale>
      <p:origin x="0" y="-1578"/>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9/23/2020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2713872001"/>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1023449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8023828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563502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200">
                <a:solidFill>
                  <a:schemeClr val="tx1"/>
                </a:solidFill>
              </a:defRPr>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sz="28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dirty="0"/>
              <a:t>Click to edit Master subtitle style</a:t>
            </a:r>
            <a:endParaRPr lang="en-US" dirty="0"/>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1085" y="5031616"/>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5.emf"/><Relationship Id="rId5" Type="http://schemas.openxmlformats.org/officeDocument/2006/relationships/image" Target="../media/image6.png"/><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2.png"/><Relationship Id="rId9" Type="http://schemas.openxmlformats.org/officeDocument/2006/relationships/image" Target="../media/image22.png"/></Relationships>
</file>

<file path=ppt/slides/_rels/slide14.xml.rels><?xml version="1.0" encoding="UTF-8" standalone="yes"?>
<Relationships xmlns="http://schemas.openxmlformats.org/package/2006/relationships"><Relationship Id="rId8" Type="http://schemas.openxmlformats.org/officeDocument/2006/relationships/image" Target="../media/image270.png"/><Relationship Id="rId3" Type="http://schemas.openxmlformats.org/officeDocument/2006/relationships/image" Target="../media/image2.png"/><Relationship Id="rId7" Type="http://schemas.openxmlformats.org/officeDocument/2006/relationships/image" Target="../media/image260.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7.png"/><Relationship Id="rId11" Type="http://schemas.openxmlformats.org/officeDocument/2006/relationships/image" Target="../media/image30.png"/><Relationship Id="rId5" Type="http://schemas.openxmlformats.org/officeDocument/2006/relationships/image" Target="../media/image26.png"/><Relationship Id="rId10" Type="http://schemas.openxmlformats.org/officeDocument/2006/relationships/image" Target="../media/image240.png"/><Relationship Id="rId4" Type="http://schemas.openxmlformats.org/officeDocument/2006/relationships/image" Target="../media/image10.emf"/><Relationship Id="rId9"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11.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34.png"/><Relationship Id="rId4" Type="http://schemas.openxmlformats.org/officeDocument/2006/relationships/image" Target="../media/image12.emf"/></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png"/><Relationship Id="rId7" Type="http://schemas.openxmlformats.org/officeDocument/2006/relationships/image" Target="../media/image40.png"/><Relationship Id="rId12" Type="http://schemas.openxmlformats.org/officeDocument/2006/relationships/image" Target="../media/image13.emf"/><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14.emf"/><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90.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6.tiff"/><Relationship Id="rId5" Type="http://schemas.openxmlformats.org/officeDocument/2006/relationships/image" Target="../media/image49.png"/><Relationship Id="rId4" Type="http://schemas.openxmlformats.org/officeDocument/2006/relationships/image" Target="../media/image15.tiff"/></Relationships>
</file>

<file path=ppt/slides/_rels/slide26.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20.emf"/><Relationship Id="rId3" Type="http://schemas.openxmlformats.org/officeDocument/2006/relationships/image" Target="../media/image2.png"/><Relationship Id="rId7" Type="http://schemas.openxmlformats.org/officeDocument/2006/relationships/image" Target="../media/image32.png"/><Relationship Id="rId12" Type="http://schemas.openxmlformats.org/officeDocument/2006/relationships/image" Target="../media/image19.emf"/><Relationship Id="rId17" Type="http://schemas.openxmlformats.org/officeDocument/2006/relationships/image" Target="../media/image63.png"/><Relationship Id="rId2" Type="http://schemas.openxmlformats.org/officeDocument/2006/relationships/notesSlide" Target="../notesSlides/notesSlide22.xml"/><Relationship Id="rId16" Type="http://schemas.openxmlformats.org/officeDocument/2006/relationships/image" Target="../media/image62.png"/><Relationship Id="rId1" Type="http://schemas.openxmlformats.org/officeDocument/2006/relationships/slideLayout" Target="../slideLayouts/slideLayout3.xml"/><Relationship Id="rId6" Type="http://schemas.openxmlformats.org/officeDocument/2006/relationships/image" Target="../media/image31.png"/><Relationship Id="rId11" Type="http://schemas.openxmlformats.org/officeDocument/2006/relationships/image" Target="../media/image18.emf"/><Relationship Id="rId5" Type="http://schemas.openxmlformats.org/officeDocument/2006/relationships/image" Target="../media/image25.png"/><Relationship Id="rId15" Type="http://schemas.openxmlformats.org/officeDocument/2006/relationships/image" Target="../media/image61.png"/><Relationship Id="rId10" Type="http://schemas.openxmlformats.org/officeDocument/2006/relationships/image" Target="../media/image17.emf"/><Relationship Id="rId4" Type="http://schemas.openxmlformats.org/officeDocument/2006/relationships/image" Target="../media/image50.png"/><Relationship Id="rId9" Type="http://schemas.openxmlformats.org/officeDocument/2006/relationships/image" Target="../media/image47.png"/><Relationship Id="rId14" Type="http://schemas.openxmlformats.org/officeDocument/2006/relationships/image" Target="../media/image21.emf"/></Relationships>
</file>

<file path=ppt/slides/_rels/slide27.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59.png"/><Relationship Id="rId3" Type="http://schemas.openxmlformats.org/officeDocument/2006/relationships/image" Target="../media/image2.png"/><Relationship Id="rId7" Type="http://schemas.openxmlformats.org/officeDocument/2006/relationships/image" Target="../media/image54.png"/><Relationship Id="rId12" Type="http://schemas.openxmlformats.org/officeDocument/2006/relationships/image" Target="../media/image650.png"/><Relationship Id="rId2" Type="http://schemas.openxmlformats.org/officeDocument/2006/relationships/notesSlide" Target="../notesSlides/notesSlide23.xml"/><Relationship Id="rId16" Type="http://schemas.openxmlformats.org/officeDocument/2006/relationships/image" Target="../media/image22.emf"/><Relationship Id="rId1" Type="http://schemas.openxmlformats.org/officeDocument/2006/relationships/slideLayout" Target="../slideLayouts/slideLayout3.xml"/><Relationship Id="rId6" Type="http://schemas.openxmlformats.org/officeDocument/2006/relationships/image" Target="../media/image56.png"/><Relationship Id="rId11" Type="http://schemas.openxmlformats.org/officeDocument/2006/relationships/image" Target="../media/image57.png"/><Relationship Id="rId5" Type="http://schemas.openxmlformats.org/officeDocument/2006/relationships/image" Target="../media/image53.png"/><Relationship Id="rId15" Type="http://schemas.openxmlformats.org/officeDocument/2006/relationships/image" Target="../media/image60.png"/><Relationship Id="rId10" Type="http://schemas.openxmlformats.org/officeDocument/2006/relationships/image" Target="../media/image630.png"/><Relationship Id="rId4" Type="http://schemas.openxmlformats.org/officeDocument/2006/relationships/image" Target="../media/image64.png"/><Relationship Id="rId9" Type="http://schemas.openxmlformats.org/officeDocument/2006/relationships/image" Target="../media/image55.png"/><Relationship Id="rId14" Type="http://schemas.openxmlformats.org/officeDocument/2006/relationships/image" Target="../media/image670.png"/></Relationships>
</file>

<file path=ppt/slides/_rels/slide28.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790.png"/><Relationship Id="rId3" Type="http://schemas.openxmlformats.org/officeDocument/2006/relationships/image" Target="../media/image2.png"/><Relationship Id="rId7" Type="http://schemas.openxmlformats.org/officeDocument/2006/relationships/image" Target="../media/image75.png"/><Relationship Id="rId12"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23.emf"/><Relationship Id="rId11" Type="http://schemas.openxmlformats.org/officeDocument/2006/relationships/image" Target="../media/image79.png"/><Relationship Id="rId5" Type="http://schemas.openxmlformats.org/officeDocument/2006/relationships/image" Target="../media/image73.png"/><Relationship Id="rId10" Type="http://schemas.openxmlformats.org/officeDocument/2006/relationships/image" Target="../media/image78.png"/><Relationship Id="rId4" Type="http://schemas.openxmlformats.org/officeDocument/2006/relationships/image" Target="../media/image72.png"/><Relationship Id="rId9" Type="http://schemas.openxmlformats.org/officeDocument/2006/relationships/image" Target="../media/image77.png"/><Relationship Id="rId14" Type="http://schemas.openxmlformats.org/officeDocument/2006/relationships/image" Target="../media/image80.png"/></Relationships>
</file>

<file path=ppt/slides/_rels/slide29.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90.png"/><Relationship Id="rId3" Type="http://schemas.openxmlformats.org/officeDocument/2006/relationships/image" Target="../media/image2.png"/><Relationship Id="rId7" Type="http://schemas.openxmlformats.org/officeDocument/2006/relationships/image" Target="../media/image68.png"/><Relationship Id="rId12" Type="http://schemas.openxmlformats.org/officeDocument/2006/relationships/image" Target="../media/image89.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67.png"/><Relationship Id="rId11" Type="http://schemas.openxmlformats.org/officeDocument/2006/relationships/image" Target="../media/image88.png"/><Relationship Id="rId5" Type="http://schemas.openxmlformats.org/officeDocument/2006/relationships/image" Target="../media/image66.png"/><Relationship Id="rId10" Type="http://schemas.openxmlformats.org/officeDocument/2006/relationships/image" Target="../media/image87.png"/><Relationship Id="rId4" Type="http://schemas.openxmlformats.org/officeDocument/2006/relationships/image" Target="../media/image65.png"/><Relationship Id="rId9" Type="http://schemas.openxmlformats.org/officeDocument/2006/relationships/image" Target="../media/image86.png"/><Relationship Id="rId14" Type="http://schemas.openxmlformats.org/officeDocument/2006/relationships/image" Target="../media/image9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910.png"/><Relationship Id="rId5" Type="http://schemas.openxmlformats.org/officeDocument/2006/relationships/image" Target="../media/image93.png"/><Relationship Id="rId4" Type="http://schemas.openxmlformats.org/officeDocument/2006/relationships/image" Target="../media/image92.png"/></Relationships>
</file>

<file path=ppt/slides/_rels/slide3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2.png"/><Relationship Id="rId7" Type="http://schemas.openxmlformats.org/officeDocument/2006/relationships/image" Target="../media/image97.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96.png"/><Relationship Id="rId5" Type="http://schemas.openxmlformats.org/officeDocument/2006/relationships/image" Target="../media/image940.png"/><Relationship Id="rId10" Type="http://schemas.openxmlformats.org/officeDocument/2006/relationships/image" Target="../media/image100.png"/><Relationship Id="rId4" Type="http://schemas.openxmlformats.org/officeDocument/2006/relationships/image" Target="../media/image24.emf"/><Relationship Id="rId9" Type="http://schemas.openxmlformats.org/officeDocument/2006/relationships/image" Target="../media/image71.png"/></Relationships>
</file>

<file path=ppt/slides/_rels/slide33.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08.png"/><Relationship Id="rId3" Type="http://schemas.openxmlformats.org/officeDocument/2006/relationships/image" Target="../media/image2.png"/><Relationship Id="rId7" Type="http://schemas.openxmlformats.org/officeDocument/2006/relationships/image" Target="../media/image104.png"/><Relationship Id="rId12" Type="http://schemas.openxmlformats.org/officeDocument/2006/relationships/image" Target="../media/image1000.png"/><Relationship Id="rId17" Type="http://schemas.openxmlformats.org/officeDocument/2006/relationships/image" Target="../media/image111.png"/><Relationship Id="rId2" Type="http://schemas.openxmlformats.org/officeDocument/2006/relationships/notesSlide" Target="../notesSlides/notesSlide28.xml"/><Relationship Id="rId16" Type="http://schemas.openxmlformats.org/officeDocument/2006/relationships/image" Target="../media/image110.png"/><Relationship Id="rId1" Type="http://schemas.openxmlformats.org/officeDocument/2006/relationships/slideLayout" Target="../slideLayouts/slideLayout3.xml"/><Relationship Id="rId6" Type="http://schemas.openxmlformats.org/officeDocument/2006/relationships/image" Target="../media/image103.png"/><Relationship Id="rId11" Type="http://schemas.openxmlformats.org/officeDocument/2006/relationships/image" Target="../media/image107.png"/><Relationship Id="rId5" Type="http://schemas.openxmlformats.org/officeDocument/2006/relationships/image" Target="../media/image102.png"/><Relationship Id="rId15" Type="http://schemas.openxmlformats.org/officeDocument/2006/relationships/image" Target="../media/image109.png"/><Relationship Id="rId10" Type="http://schemas.openxmlformats.org/officeDocument/2006/relationships/image" Target="../media/image106.png"/><Relationship Id="rId4" Type="http://schemas.openxmlformats.org/officeDocument/2006/relationships/image" Target="../media/image101.png"/><Relationship Id="rId9" Type="http://schemas.openxmlformats.org/officeDocument/2006/relationships/image" Target="../media/image24.emf"/><Relationship Id="rId14" Type="http://schemas.openxmlformats.org/officeDocument/2006/relationships/image" Target="../media/image102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112.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image" Target="../media/image1070.png"/><Relationship Id="rId4" Type="http://schemas.openxmlformats.org/officeDocument/2006/relationships/image" Target="../media/image25.emf"/></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7.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27.emf"/><Relationship Id="rId5" Type="http://schemas.openxmlformats.org/officeDocument/2006/relationships/image" Target="../media/image115.png"/><Relationship Id="rId4" Type="http://schemas.openxmlformats.org/officeDocument/2006/relationships/image" Target="../media/image26.emf"/><Relationship Id="rId9" Type="http://schemas.openxmlformats.org/officeDocument/2006/relationships/image" Target="../media/image113.png"/></Relationships>
</file>

<file path=ppt/slides/_rels/slide38.xml.rels><?xml version="1.0" encoding="UTF-8" standalone="yes"?>
<Relationships xmlns="http://schemas.openxmlformats.org/package/2006/relationships"><Relationship Id="rId8" Type="http://schemas.openxmlformats.org/officeDocument/2006/relationships/image" Target="../media/image1120.png"/><Relationship Id="rId3" Type="http://schemas.openxmlformats.org/officeDocument/2006/relationships/image" Target="../media/image2.png"/><Relationship Id="rId7" Type="http://schemas.openxmlformats.org/officeDocument/2006/relationships/image" Target="../media/image120.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119.png"/><Relationship Id="rId5" Type="http://schemas.openxmlformats.org/officeDocument/2006/relationships/image" Target="../media/image1090.png"/><Relationship Id="rId10" Type="http://schemas.openxmlformats.org/officeDocument/2006/relationships/image" Target="../media/image122.png"/><Relationship Id="rId4" Type="http://schemas.openxmlformats.org/officeDocument/2006/relationships/image" Target="../media/image28.emf"/><Relationship Id="rId9" Type="http://schemas.openxmlformats.org/officeDocument/2006/relationships/image" Target="../media/image81.png"/></Relationships>
</file>

<file path=ppt/slides/_rels/slide39.xml.rels><?xml version="1.0" encoding="UTF-8" standalone="yes"?>
<Relationships xmlns="http://schemas.openxmlformats.org/package/2006/relationships"><Relationship Id="rId8" Type="http://schemas.openxmlformats.org/officeDocument/2006/relationships/image" Target="../media/image1190.png"/><Relationship Id="rId3" Type="http://schemas.openxmlformats.org/officeDocument/2006/relationships/image" Target="../media/image2.png"/><Relationship Id="rId7" Type="http://schemas.openxmlformats.org/officeDocument/2006/relationships/image" Target="../media/image126.png"/><Relationship Id="rId12" Type="http://schemas.openxmlformats.org/officeDocument/2006/relationships/image" Target="../media/image1230.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125.png"/><Relationship Id="rId11" Type="http://schemas.openxmlformats.org/officeDocument/2006/relationships/image" Target="../media/image1220.png"/><Relationship Id="rId5" Type="http://schemas.openxmlformats.org/officeDocument/2006/relationships/image" Target="../media/image124.png"/><Relationship Id="rId10" Type="http://schemas.openxmlformats.org/officeDocument/2006/relationships/image" Target="../media/image1210.png"/><Relationship Id="rId4" Type="http://schemas.openxmlformats.org/officeDocument/2006/relationships/image" Target="../media/image123.png"/><Relationship Id="rId9" Type="http://schemas.openxmlformats.org/officeDocument/2006/relationships/image" Target="../media/image120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344" y="5301208"/>
            <a:ext cx="11737304" cy="1325563"/>
          </a:xfrm>
        </p:spPr>
        <p:txBody>
          <a:bodyPr/>
          <a:lstStyle/>
          <a:p>
            <a:r>
              <a:rPr lang="en-GB" sz="3600" dirty="0"/>
              <a:t>Supporting and Enhancing Mathematics and Statistics</a:t>
            </a:r>
            <a:br>
              <a:rPr lang="en-GB" sz="3600" dirty="0"/>
            </a:br>
            <a:r>
              <a:rPr lang="en-GB" sz="3600" b="1" dirty="0"/>
              <a:t>UNIT: Growth and Decay</a:t>
            </a:r>
            <a:endParaRPr lang="en-GB" sz="3600" dirty="0"/>
          </a:p>
        </p:txBody>
      </p:sp>
    </p:spTree>
    <p:extLst>
      <p:ext uri="{BB962C8B-B14F-4D97-AF65-F5344CB8AC3E}">
        <p14:creationId xmlns:p14="http://schemas.microsoft.com/office/powerpoint/2010/main" val="3689271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5811" y="791742"/>
            <a:ext cx="9721081"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The unit of work on Growth and Decay is divided into the following six sections:</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Growth and Decay</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297D49E7-4B2D-461C-8A46-1A5115D9EB6A}"/>
              </a:ext>
            </a:extLst>
          </p:cNvPr>
          <p:cNvSpPr/>
          <p:nvPr/>
        </p:nvSpPr>
        <p:spPr>
          <a:xfrm>
            <a:off x="4367808" y="1911274"/>
            <a:ext cx="6096000" cy="4154984"/>
          </a:xfrm>
          <a:prstGeom prst="rect">
            <a:avLst/>
          </a:prstGeom>
        </p:spPr>
        <p:txBody>
          <a:bodyPr>
            <a:spAutoFit/>
          </a:bodyPr>
          <a:lstStyle/>
          <a:p>
            <a:pPr>
              <a:tabLst>
                <a:tab pos="541338" algn="l"/>
              </a:tabLst>
            </a:pPr>
            <a:r>
              <a:rPr lang="en-US" sz="2400" dirty="0"/>
              <a:t>1. 	Modelling Population</a:t>
            </a:r>
          </a:p>
          <a:p>
            <a:pPr marL="457200" indent="-457200">
              <a:buAutoNum type="arabicPeriod"/>
              <a:tabLst>
                <a:tab pos="541338" algn="l"/>
              </a:tabLst>
            </a:pPr>
            <a:endParaRPr lang="en-US" sz="2400" dirty="0"/>
          </a:p>
          <a:p>
            <a:pPr>
              <a:tabLst>
                <a:tab pos="541338" algn="l"/>
              </a:tabLst>
            </a:pPr>
            <a:r>
              <a:rPr lang="en-US" sz="2400" dirty="0"/>
              <a:t>2. 	Models of Growth and Decay</a:t>
            </a:r>
          </a:p>
          <a:p>
            <a:pPr>
              <a:tabLst>
                <a:tab pos="541338" algn="l"/>
              </a:tabLst>
            </a:pPr>
            <a:endParaRPr lang="en-US" sz="2400" dirty="0"/>
          </a:p>
          <a:p>
            <a:pPr>
              <a:tabLst>
                <a:tab pos="541338" algn="l"/>
              </a:tabLst>
            </a:pPr>
            <a:r>
              <a:rPr lang="en-US" sz="2400" dirty="0"/>
              <a:t>3. 	Carbon Dating</a:t>
            </a:r>
          </a:p>
          <a:p>
            <a:pPr>
              <a:tabLst>
                <a:tab pos="541338" algn="l"/>
              </a:tabLst>
            </a:pPr>
            <a:endParaRPr lang="en-US" sz="2400" dirty="0"/>
          </a:p>
          <a:p>
            <a:pPr>
              <a:tabLst>
                <a:tab pos="541338" algn="l"/>
              </a:tabLst>
            </a:pPr>
            <a:r>
              <a:rPr lang="en-US" sz="2400" dirty="0"/>
              <a:t>4. 	Rate of Growth</a:t>
            </a:r>
          </a:p>
          <a:p>
            <a:pPr>
              <a:tabLst>
                <a:tab pos="541338" algn="l"/>
              </a:tabLst>
            </a:pPr>
            <a:endParaRPr lang="en-US" sz="2400" dirty="0"/>
          </a:p>
          <a:p>
            <a:pPr>
              <a:tabLst>
                <a:tab pos="541338" algn="l"/>
              </a:tabLst>
            </a:pPr>
            <a:r>
              <a:rPr lang="en-US" sz="2400" dirty="0"/>
              <a:t>5. 	Solving Exponential Equations</a:t>
            </a:r>
          </a:p>
          <a:p>
            <a:pPr>
              <a:tabLst>
                <a:tab pos="541338" algn="l"/>
              </a:tabLst>
            </a:pPr>
            <a:endParaRPr lang="en-US" sz="2400" dirty="0"/>
          </a:p>
          <a:p>
            <a:pPr>
              <a:tabLst>
                <a:tab pos="541338" algn="l"/>
              </a:tabLst>
            </a:pPr>
            <a:r>
              <a:rPr lang="en-US" sz="2400" dirty="0"/>
              <a:t>6. 	Problems of Logarithms</a:t>
            </a:r>
            <a:endParaRPr lang="en-GB" sz="2400" dirty="0"/>
          </a:p>
        </p:txBody>
      </p:sp>
      <p:sp>
        <p:nvSpPr>
          <p:cNvPr id="3" name="Rectangle 2">
            <a:extLst>
              <a:ext uri="{FF2B5EF4-FFF2-40B4-BE49-F238E27FC236}">
                <a16:creationId xmlns:a16="http://schemas.microsoft.com/office/drawing/2014/main" id="{4A9C3A01-BF23-CC4D-ABE0-9571AE330A22}"/>
              </a:ext>
            </a:extLst>
          </p:cNvPr>
          <p:cNvSpPr/>
          <p:nvPr/>
        </p:nvSpPr>
        <p:spPr>
          <a:xfrm>
            <a:off x="0" y="44624"/>
            <a:ext cx="2198831" cy="1092607"/>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endParaRPr lang="en-US" altLang="en-US" b="1"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7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5811" y="791742"/>
            <a:ext cx="9721081" cy="3200876"/>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endParaRPr lang="en-US" sz="2400" dirty="0"/>
          </a:p>
          <a:p>
            <a:pPr marL="0" indent="0" eaLnBrk="1" hangingPunct="1">
              <a:spcAft>
                <a:spcPts val="1200"/>
              </a:spcAft>
              <a:buClr>
                <a:srgbClr val="000000"/>
              </a:buClr>
              <a:buSzPct val="100000"/>
              <a:defRPr/>
            </a:pPr>
            <a:r>
              <a:rPr lang="en-GB" sz="2400" dirty="0"/>
              <a:t>Amoebae reproduce by fission, or splitting in two after a certain time. The "parent" cell divides into two smaller copies of itself. The nucleus also divides into two.</a:t>
            </a:r>
            <a:endParaRPr lang="en-US" sz="2400" dirty="0"/>
          </a:p>
          <a:p>
            <a:pPr marL="0" indent="0" eaLnBrk="1" hangingPunct="1">
              <a:spcAft>
                <a:spcPts val="1200"/>
              </a:spcAft>
              <a:buClr>
                <a:srgbClr val="000000"/>
              </a:buClr>
              <a:buSzPct val="100000"/>
              <a:defRPr/>
            </a:pPr>
            <a:r>
              <a:rPr lang="en-US" sz="2400" dirty="0"/>
              <a:t>Radioactive substances have 'half lives' which are determined by the time it takes the radioactivity to halve.  In 2020 the world was in the grips of a COVID-19 pandemic caused by severe acute respiratory syndrome coronavirus 2. </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Modelling Population</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77E17378-42D2-4434-80AE-CB8DA3AE82BD}"/>
              </a:ext>
            </a:extLst>
          </p:cNvPr>
          <p:cNvSpPr/>
          <p:nvPr/>
        </p:nvSpPr>
        <p:spPr>
          <a:xfrm>
            <a:off x="2345811" y="4043136"/>
            <a:ext cx="9281262" cy="830997"/>
          </a:xfrm>
          <a:prstGeom prst="rect">
            <a:avLst/>
          </a:prstGeom>
        </p:spPr>
        <p:txBody>
          <a:bodyPr wrap="square">
            <a:spAutoFit/>
          </a:bodyPr>
          <a:lstStyle/>
          <a:p>
            <a:pPr marL="0" indent="0" eaLnBrk="1" hangingPunct="1">
              <a:buClr>
                <a:srgbClr val="000000"/>
              </a:buClr>
              <a:buSzPct val="100000"/>
              <a:defRPr/>
            </a:pPr>
            <a:r>
              <a:rPr lang="en-US" sz="2400" dirty="0"/>
              <a:t>These are examples of systems which are modelled by what we call 'exponential</a:t>
            </a:r>
            <a:r>
              <a:rPr lang="en-US" sz="2400"/>
              <a:t>' functions</a:t>
            </a:r>
            <a:r>
              <a:rPr lang="en-US" sz="2400" dirty="0"/>
              <a:t>.</a:t>
            </a:r>
          </a:p>
        </p:txBody>
      </p:sp>
      <p:sp>
        <p:nvSpPr>
          <p:cNvPr id="10" name="Rectangle 9">
            <a:extLst>
              <a:ext uri="{FF2B5EF4-FFF2-40B4-BE49-F238E27FC236}">
                <a16:creationId xmlns:a16="http://schemas.microsoft.com/office/drawing/2014/main" id="{FF0F69AC-33AA-0147-9F20-9761DFDCBEFF}"/>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1</a:t>
            </a:r>
            <a:endParaRPr lang="en-US" altLang="en-US" b="1" dirty="0">
              <a:solidFill>
                <a:schemeClr val="bg1"/>
              </a:solidFill>
            </a:endParaRPr>
          </a:p>
        </p:txBody>
      </p:sp>
      <p:sp>
        <p:nvSpPr>
          <p:cNvPr id="5" name="TextBox 4"/>
          <p:cNvSpPr txBox="1"/>
          <p:nvPr/>
        </p:nvSpPr>
        <p:spPr>
          <a:xfrm>
            <a:off x="2345811" y="5029725"/>
            <a:ext cx="9179910" cy="830997"/>
          </a:xfrm>
          <a:prstGeom prst="rect">
            <a:avLst/>
          </a:prstGeom>
          <a:noFill/>
        </p:spPr>
        <p:txBody>
          <a:bodyPr wrap="square" rtlCol="0">
            <a:spAutoFit/>
          </a:bodyPr>
          <a:lstStyle/>
          <a:p>
            <a:r>
              <a:rPr lang="en-US" sz="2400" dirty="0"/>
              <a:t>The graph on the next slide shows the growth in total COVID-19 cases day-to-day for several countries.</a:t>
            </a:r>
          </a:p>
        </p:txBody>
      </p:sp>
    </p:spTree>
    <p:extLst>
      <p:ext uri="{BB962C8B-B14F-4D97-AF65-F5344CB8AC3E}">
        <p14:creationId xmlns:p14="http://schemas.microsoft.com/office/powerpoint/2010/main" val="18679721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Modelling Population</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BA541763-08AE-4C62-A2F3-563346F6453F}"/>
              </a:ext>
            </a:extLst>
          </p:cNvPr>
          <p:cNvPicPr>
            <a:picLocks noChangeAspect="1"/>
          </p:cNvPicPr>
          <p:nvPr/>
        </p:nvPicPr>
        <p:blipFill rotWithShape="1">
          <a:blip r:embed="rId4"/>
          <a:srcRect l="12202" t="27939" r="37264" b="20711"/>
          <a:stretch/>
        </p:blipFill>
        <p:spPr>
          <a:xfrm>
            <a:off x="2567608" y="908720"/>
            <a:ext cx="9453374" cy="5400600"/>
          </a:xfrm>
          <a:prstGeom prst="rect">
            <a:avLst/>
          </a:prstGeom>
        </p:spPr>
      </p:pic>
      <p:sp>
        <p:nvSpPr>
          <p:cNvPr id="10" name="Rectangle 9">
            <a:extLst>
              <a:ext uri="{FF2B5EF4-FFF2-40B4-BE49-F238E27FC236}">
                <a16:creationId xmlns:a16="http://schemas.microsoft.com/office/drawing/2014/main" id="{FF0F69AC-33AA-0147-9F20-9761DFDCBEFF}"/>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1</a:t>
            </a:r>
            <a:endParaRPr lang="en-US" altLang="en-US" b="1" dirty="0">
              <a:solidFill>
                <a:schemeClr val="bg1"/>
              </a:solidFill>
            </a:endParaRPr>
          </a:p>
        </p:txBody>
      </p:sp>
    </p:spTree>
    <p:extLst>
      <p:ext uri="{BB962C8B-B14F-4D97-AF65-F5344CB8AC3E}">
        <p14:creationId xmlns:p14="http://schemas.microsoft.com/office/powerpoint/2010/main" val="29152975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57541" y="895251"/>
            <a:ext cx="9721081" cy="2677656"/>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We will form a model to describe  population growth, and then use it to predict the year when the population would be twice the size it was in 1989. </a:t>
            </a:r>
          </a:p>
          <a:p>
            <a:pPr marL="0" indent="0" eaLnBrk="1" hangingPunct="1">
              <a:buClr>
                <a:srgbClr val="000000"/>
              </a:buClr>
              <a:buSzPct val="100000"/>
              <a:defRPr/>
            </a:pPr>
            <a:r>
              <a:rPr lang="en-US" sz="2400" dirty="0"/>
              <a:t>The world population at the end of 1989 was approximately 4.5 billion. If the population grew each year by 3%, what would be the population at the end of 1990, 1991 and 1992? </a:t>
            </a:r>
          </a:p>
          <a:p>
            <a:pPr marL="0" indent="0" eaLnBrk="1" hangingPunct="1">
              <a:buClr>
                <a:srgbClr val="000000"/>
              </a:buClr>
              <a:buSzPct val="100000"/>
              <a:defRPr/>
            </a:pPr>
            <a:endParaRPr lang="en-US"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Modelling Population</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600ED3BE-7593-4413-A1D1-61CC3BD4621D}"/>
              </a:ext>
            </a:extLst>
          </p:cNvPr>
          <p:cNvSpPr/>
          <p:nvPr/>
        </p:nvSpPr>
        <p:spPr>
          <a:xfrm>
            <a:off x="2340823" y="3241645"/>
            <a:ext cx="1412566" cy="461665"/>
          </a:xfrm>
          <a:prstGeom prst="rect">
            <a:avLst/>
          </a:prstGeom>
        </p:spPr>
        <p:txBody>
          <a:bodyPr wrap="none">
            <a:spAutoFit/>
          </a:bodyPr>
          <a:lstStyle/>
          <a:p>
            <a:r>
              <a:rPr lang="en-GB" sz="2400" b="1" dirty="0"/>
              <a:t>Solution</a:t>
            </a: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1EC66730-D31B-4C4A-A103-B61FE8C36E37}"/>
                  </a:ext>
                </a:extLst>
              </p:cNvPr>
              <p:cNvSpPr/>
              <p:nvPr/>
            </p:nvSpPr>
            <p:spPr>
              <a:xfrm>
                <a:off x="2357541" y="3654425"/>
                <a:ext cx="8884934" cy="2539157"/>
              </a:xfrm>
              <a:prstGeom prst="rect">
                <a:avLst/>
              </a:prstGeom>
            </p:spPr>
            <p:txBody>
              <a:bodyPr wrap="square">
                <a:spAutoFit/>
              </a:bodyPr>
              <a:lstStyle/>
              <a:p>
                <a:r>
                  <a:rPr lang="en-US" sz="2400" dirty="0">
                    <a:solidFill>
                      <a:srgbClr val="FF0000"/>
                    </a:solidFill>
                  </a:rPr>
                  <a:t>At the end of 1990, it would be 4.5 billion×1.03 = 4.635 billion.</a:t>
                </a:r>
              </a:p>
              <a:p>
                <a:pPr>
                  <a:spcAft>
                    <a:spcPts val="600"/>
                  </a:spcAft>
                </a:pPr>
                <a:r>
                  <a:rPr lang="en-US" sz="2400" dirty="0">
                    <a:solidFill>
                      <a:srgbClr val="FF0000"/>
                    </a:solidFill>
                  </a:rPr>
                  <a:t>The predicted population at the end of 1991 can be found in a similar way:</a:t>
                </a:r>
              </a:p>
              <a:p>
                <a:pPr>
                  <a:spcAft>
                    <a:spcPts val="600"/>
                  </a:spcAft>
                </a:pPr>
                <a:r>
                  <a:rPr lang="en-US" sz="2400" dirty="0">
                    <a:solidFill>
                      <a:srgbClr val="FF0000"/>
                    </a:solidFill>
                  </a:rPr>
                  <a:t>                  4.5 billion×1.03×1.03 </a:t>
                </a:r>
                <a14:m>
                  <m:oMath xmlns:m="http://schemas.openxmlformats.org/officeDocument/2006/math">
                    <m:r>
                      <a:rPr lang="en-US" sz="2400" i="1" dirty="0" smtClean="0">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 4.774 billion.</a:t>
                </a:r>
              </a:p>
              <a:p>
                <a:pPr>
                  <a:spcAft>
                    <a:spcPts val="600"/>
                  </a:spcAft>
                </a:pPr>
                <a:r>
                  <a:rPr lang="en-US" sz="2400" dirty="0">
                    <a:solidFill>
                      <a:srgbClr val="FF0000"/>
                    </a:solidFill>
                  </a:rPr>
                  <a:t>By the end of 1992, the predicted population would be: </a:t>
                </a:r>
              </a:p>
              <a:p>
                <a:r>
                  <a:rPr lang="en-US" sz="2400" dirty="0">
                    <a:solidFill>
                      <a:srgbClr val="FF0000"/>
                    </a:solidFill>
                  </a:rPr>
                  <a:t>                               4.5 billion ×</a:t>
                </a:r>
                <a14:m>
                  <m:oMath xmlns:m="http://schemas.openxmlformats.org/officeDocument/2006/math">
                    <m:sSup>
                      <m:sSupPr>
                        <m:ctrlPr>
                          <a:rPr lang="en-US" sz="2400" i="1" smtClean="0">
                            <a:solidFill>
                              <a:srgbClr val="FF0000"/>
                            </a:solidFill>
                            <a:latin typeface="Cambria Math" panose="02040503050406030204" pitchFamily="18" charset="0"/>
                          </a:rPr>
                        </m:ctrlPr>
                      </m:sSupPr>
                      <m:e>
                        <m:r>
                          <a:rPr lang="en-GB" sz="2400" b="0" i="1" smtClean="0">
                            <a:solidFill>
                              <a:srgbClr val="FF0000"/>
                            </a:solidFill>
                            <a:latin typeface="Cambria Math" panose="02040503050406030204" pitchFamily="18" charset="0"/>
                          </a:rPr>
                          <m:t>1.03</m:t>
                        </m:r>
                      </m:e>
                      <m:sup>
                        <m:r>
                          <a:rPr lang="en-GB" sz="2400" b="0" i="1" smtClean="0">
                            <a:solidFill>
                              <a:srgbClr val="FF0000"/>
                            </a:solidFill>
                            <a:latin typeface="Cambria Math" panose="02040503050406030204" pitchFamily="18" charset="0"/>
                          </a:rPr>
                          <m:t>3</m:t>
                        </m:r>
                      </m:sup>
                    </m:sSup>
                  </m:oMath>
                </a14:m>
                <a:r>
                  <a:rPr lang="en-US" dirty="0">
                    <a:solidFill>
                      <a:srgbClr val="FF0000"/>
                    </a:solidFill>
                    <a:ea typeface="Cambria Math" panose="02040503050406030204" pitchFamily="18" charset="0"/>
                  </a:rPr>
                  <a:t> </a:t>
                </a:r>
                <a14:m>
                  <m:oMath xmlns:m="http://schemas.openxmlformats.org/officeDocument/2006/math">
                    <m:r>
                      <a:rPr lang="en-US" sz="2400" i="1" dirty="0">
                        <a:solidFill>
                          <a:srgbClr val="FF0000"/>
                        </a:solidFill>
                        <a:latin typeface="Cambria Math" panose="02040503050406030204" pitchFamily="18" charset="0"/>
                        <a:ea typeface="Cambria Math" panose="02040503050406030204" pitchFamily="18" charset="0"/>
                      </a:rPr>
                      <m:t>≈</m:t>
                    </m:r>
                  </m:oMath>
                </a14:m>
                <a:r>
                  <a:rPr lang="en-GB" sz="2400" dirty="0"/>
                  <a:t> </a:t>
                </a:r>
                <a:r>
                  <a:rPr lang="en-GB" sz="2400" dirty="0">
                    <a:solidFill>
                      <a:srgbClr val="FF0000"/>
                    </a:solidFill>
                  </a:rPr>
                  <a:t>4.917 billion</a:t>
                </a:r>
              </a:p>
            </p:txBody>
          </p:sp>
        </mc:Choice>
        <mc:Fallback xmlns="">
          <p:sp>
            <p:nvSpPr>
              <p:cNvPr id="5" name="Rectangle 4">
                <a:extLst>
                  <a:ext uri="{FF2B5EF4-FFF2-40B4-BE49-F238E27FC236}">
                    <a16:creationId xmlns:a16="http://schemas.microsoft.com/office/drawing/2014/main" xmlns:a14="http://schemas.microsoft.com/office/drawing/2010/main" xmlns="" id="{1EC66730-D31B-4C4A-A103-B61FE8C36E37}"/>
                  </a:ext>
                </a:extLst>
              </p:cNvPr>
              <p:cNvSpPr>
                <a:spLocks noRot="1" noChangeAspect="1" noMove="1" noResize="1" noEditPoints="1" noAdjustHandles="1" noChangeArrowheads="1" noChangeShapeType="1" noTextEdit="1"/>
              </p:cNvSpPr>
              <p:nvPr/>
            </p:nvSpPr>
            <p:spPr>
              <a:xfrm>
                <a:off x="2357541" y="3654425"/>
                <a:ext cx="8884934" cy="2539157"/>
              </a:xfrm>
              <a:prstGeom prst="rect">
                <a:avLst/>
              </a:prstGeom>
              <a:blipFill rotWithShape="1">
                <a:blip r:embed="rId4"/>
                <a:stretch>
                  <a:fillRect l="-1098" t="-2638" b="-4796"/>
                </a:stretch>
              </a:blipFill>
            </p:spPr>
            <p:txBody>
              <a:bodyPr/>
              <a:lstStyle/>
              <a:p>
                <a:r>
                  <a:rPr lang="en-GB">
                    <a:noFill/>
                  </a:rPr>
                  <a:t> </a:t>
                </a:r>
              </a:p>
            </p:txBody>
          </p:sp>
        </mc:Fallback>
      </mc:AlternateContent>
      <p:sp>
        <p:nvSpPr>
          <p:cNvPr id="11" name="Rectangle 10">
            <a:extLst>
              <a:ext uri="{FF2B5EF4-FFF2-40B4-BE49-F238E27FC236}">
                <a16:creationId xmlns:a16="http://schemas.microsoft.com/office/drawing/2014/main" id="{4DB330EB-F560-EE42-AA7F-096E418B46D0}"/>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1</a:t>
            </a:r>
            <a:endParaRPr lang="en-US" altLang="en-US" b="1" dirty="0">
              <a:solidFill>
                <a:schemeClr val="bg1"/>
              </a:solidFill>
            </a:endParaRPr>
          </a:p>
        </p:txBody>
      </p:sp>
    </p:spTree>
    <p:extLst>
      <p:ext uri="{BB962C8B-B14F-4D97-AF65-F5344CB8AC3E}">
        <p14:creationId xmlns:p14="http://schemas.microsoft.com/office/powerpoint/2010/main" val="42907127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4093" y="984542"/>
            <a:ext cx="972108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In general, the population is modelled by</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Modelling Population</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10B87A3F-2929-46E4-AE8F-ADA4EECAB856}"/>
              </a:ext>
            </a:extLst>
          </p:cNvPr>
          <p:cNvSpPr txBox="1"/>
          <p:nvPr/>
        </p:nvSpPr>
        <p:spPr>
          <a:xfrm>
            <a:off x="2344092" y="613012"/>
            <a:ext cx="4255963" cy="461665"/>
          </a:xfrm>
          <a:prstGeom prst="rect">
            <a:avLst/>
          </a:prstGeom>
          <a:noFill/>
        </p:spPr>
        <p:txBody>
          <a:bodyPr wrap="square" rtlCol="0">
            <a:spAutoFit/>
          </a:bodyPr>
          <a:lstStyle/>
          <a:p>
            <a:r>
              <a:rPr lang="en-GB" sz="2400" b="1" dirty="0"/>
              <a:t>Example (Continued)</a:t>
            </a:r>
          </a:p>
        </p:txBody>
      </p:sp>
      <p:pic>
        <p:nvPicPr>
          <p:cNvPr id="4" name="Picture 3">
            <a:extLst>
              <a:ext uri="{FF2B5EF4-FFF2-40B4-BE49-F238E27FC236}">
                <a16:creationId xmlns:a16="http://schemas.microsoft.com/office/drawing/2014/main" id="{12BAE5B6-FD10-4BA0-95CB-235AB6C7A259}"/>
              </a:ext>
            </a:extLst>
          </p:cNvPr>
          <p:cNvPicPr>
            <a:picLocks noChangeAspect="1"/>
          </p:cNvPicPr>
          <p:nvPr/>
        </p:nvPicPr>
        <p:blipFill rotWithShape="1">
          <a:blip r:embed="rId4"/>
          <a:srcRect l="19932" t="21896" r="5323" b="13725"/>
          <a:stretch/>
        </p:blipFill>
        <p:spPr>
          <a:xfrm>
            <a:off x="2324441" y="1918654"/>
            <a:ext cx="5587426" cy="3166530"/>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9ACCC49-B8F5-47E9-8DDA-5761868CA0FD}"/>
                  </a:ext>
                </a:extLst>
              </p:cNvPr>
              <p:cNvSpPr txBox="1"/>
              <p:nvPr/>
            </p:nvSpPr>
            <p:spPr>
              <a:xfrm>
                <a:off x="8286599" y="963494"/>
                <a:ext cx="4536504" cy="461665"/>
              </a:xfrm>
              <a:prstGeom prst="rect">
                <a:avLst/>
              </a:prstGeom>
              <a:noFill/>
            </p:spPr>
            <p:txBody>
              <a:bodyPr wrap="square" rtlCol="0">
                <a:spAutoFit/>
              </a:bodyPr>
              <a:lstStyle/>
              <a:p>
                <a:r>
                  <a:rPr lang="en-GB" sz="2400" i="1" dirty="0">
                    <a:latin typeface="Times New Roman" panose="02020603050405020304" pitchFamily="18" charset="0"/>
                    <a:cs typeface="Times New Roman" panose="02020603050405020304" pitchFamily="18" charset="0"/>
                  </a:rPr>
                  <a:t>P</a:t>
                </a:r>
                <a:r>
                  <a:rPr lang="en-GB" sz="2400" dirty="0"/>
                  <a:t>(</a:t>
                </a:r>
                <a:r>
                  <a:rPr lang="en-GB" sz="2400" i="1" dirty="0">
                    <a:latin typeface="Times" pitchFamily="2" charset="0"/>
                  </a:rPr>
                  <a:t>t</a:t>
                </a:r>
                <a:r>
                  <a:rPr lang="en-GB" sz="2400" dirty="0"/>
                  <a:t>) = </a:t>
                </a:r>
                <a:r>
                  <a:rPr lang="en-US" sz="2400" dirty="0"/>
                  <a:t>4.5 billion ×</a:t>
                </a:r>
                <a14:m>
                  <m:oMath xmlns:m="http://schemas.openxmlformats.org/officeDocument/2006/math">
                    <m:sSup>
                      <m:sSupPr>
                        <m:ctrlPr>
                          <a:rPr lang="en-US" sz="2400" i="1">
                            <a:latin typeface="Cambria Math" panose="02040503050406030204" pitchFamily="18" charset="0"/>
                          </a:rPr>
                        </m:ctrlPr>
                      </m:sSupPr>
                      <m:e>
                        <m:r>
                          <a:rPr lang="en-GB" sz="2400" i="1">
                            <a:latin typeface="Cambria Math" panose="02040503050406030204" pitchFamily="18" charset="0"/>
                          </a:rPr>
                          <m:t>1.03</m:t>
                        </m:r>
                      </m:e>
                      <m:sup>
                        <m:r>
                          <a:rPr lang="en-GB" sz="2400" b="0" i="1" smtClean="0">
                            <a:latin typeface="Cambria Math" panose="02040503050406030204" pitchFamily="18" charset="0"/>
                          </a:rPr>
                          <m:t>𝑡</m:t>
                        </m:r>
                      </m:sup>
                    </m:sSup>
                  </m:oMath>
                </a14:m>
                <a:endParaRPr lang="en-US" sz="2400" dirty="0"/>
              </a:p>
            </p:txBody>
          </p:sp>
        </mc:Choice>
        <mc:Fallback xmlns="">
          <p:sp>
            <p:nvSpPr>
              <p:cNvPr id="5" name="TextBox 4">
                <a:extLst>
                  <a:ext uri="{FF2B5EF4-FFF2-40B4-BE49-F238E27FC236}">
                    <a16:creationId xmlns:a16="http://schemas.microsoft.com/office/drawing/2014/main" xmlns:a14="http://schemas.microsoft.com/office/drawing/2010/main" xmlns="" id="{19ACCC49-B8F5-47E9-8DDA-5761868CA0FD}"/>
                  </a:ext>
                </a:extLst>
              </p:cNvPr>
              <p:cNvSpPr txBox="1">
                <a:spLocks noRot="1" noChangeAspect="1" noMove="1" noResize="1" noEditPoints="1" noAdjustHandles="1" noChangeArrowheads="1" noChangeShapeType="1" noTextEdit="1"/>
              </p:cNvSpPr>
              <p:nvPr/>
            </p:nvSpPr>
            <p:spPr>
              <a:xfrm>
                <a:off x="8286599" y="963494"/>
                <a:ext cx="4536504" cy="461665"/>
              </a:xfrm>
              <a:prstGeom prst="rect">
                <a:avLst/>
              </a:prstGeom>
              <a:blipFill rotWithShape="1">
                <a:blip r:embed="rId5"/>
                <a:stretch>
                  <a:fillRect l="-2013" t="-14474" b="-30263"/>
                </a:stretch>
              </a:blipFill>
            </p:spPr>
            <p:txBody>
              <a:bodyPr/>
              <a:lstStyle/>
              <a:p>
                <a:r>
                  <a:rPr lang="en-GB">
                    <a:noFill/>
                  </a:rPr>
                  <a:t> </a:t>
                </a:r>
              </a:p>
            </p:txBody>
          </p:sp>
        </mc:Fallback>
      </mc:AlternateContent>
      <p:sp>
        <p:nvSpPr>
          <p:cNvPr id="6" name="TextBox 5">
            <a:extLst>
              <a:ext uri="{FF2B5EF4-FFF2-40B4-BE49-F238E27FC236}">
                <a16:creationId xmlns:a16="http://schemas.microsoft.com/office/drawing/2014/main" id="{A8F8BA7D-47CD-48A4-B170-820A74CA0844}"/>
              </a:ext>
            </a:extLst>
          </p:cNvPr>
          <p:cNvSpPr txBox="1"/>
          <p:nvPr/>
        </p:nvSpPr>
        <p:spPr>
          <a:xfrm>
            <a:off x="2366654" y="1411821"/>
            <a:ext cx="7004450" cy="461665"/>
          </a:xfrm>
          <a:prstGeom prst="rect">
            <a:avLst/>
          </a:prstGeom>
          <a:noFill/>
        </p:spPr>
        <p:txBody>
          <a:bodyPr wrap="square" rtlCol="0">
            <a:spAutoFit/>
          </a:bodyPr>
          <a:lstStyle/>
          <a:p>
            <a:r>
              <a:rPr lang="en-GB" sz="2400" dirty="0"/>
              <a:t>This gives the following table and graph:</a:t>
            </a:r>
          </a:p>
        </p:txBody>
      </p:sp>
      <p:pic>
        <p:nvPicPr>
          <p:cNvPr id="8" name="Picture 7">
            <a:extLst>
              <a:ext uri="{FF2B5EF4-FFF2-40B4-BE49-F238E27FC236}">
                <a16:creationId xmlns:a16="http://schemas.microsoft.com/office/drawing/2014/main" id="{2A2F5AFA-F1DB-43B4-AD21-1EA7E228F7FD}"/>
              </a:ext>
            </a:extLst>
          </p:cNvPr>
          <p:cNvPicPr>
            <a:picLocks noChangeAspect="1"/>
          </p:cNvPicPr>
          <p:nvPr/>
        </p:nvPicPr>
        <p:blipFill>
          <a:blip r:embed="rId6"/>
          <a:stretch>
            <a:fillRect/>
          </a:stretch>
        </p:blipFill>
        <p:spPr>
          <a:xfrm>
            <a:off x="7993138" y="1920477"/>
            <a:ext cx="4032542" cy="4632717"/>
          </a:xfrm>
          <a:prstGeom prst="rect">
            <a:avLst/>
          </a:prstGeom>
        </p:spPr>
      </p:pic>
      <p:sp>
        <p:nvSpPr>
          <p:cNvPr id="11" name="TextBox 10">
            <a:extLst>
              <a:ext uri="{FF2B5EF4-FFF2-40B4-BE49-F238E27FC236}">
                <a16:creationId xmlns:a16="http://schemas.microsoft.com/office/drawing/2014/main" id="{0C1EDE3A-A767-4775-8DC4-E420B79BFD8D}"/>
              </a:ext>
            </a:extLst>
          </p:cNvPr>
          <p:cNvSpPr txBox="1"/>
          <p:nvPr/>
        </p:nvSpPr>
        <p:spPr>
          <a:xfrm>
            <a:off x="2333905" y="5180056"/>
            <a:ext cx="5616624" cy="1569660"/>
          </a:xfrm>
          <a:prstGeom prst="rect">
            <a:avLst/>
          </a:prstGeom>
          <a:noFill/>
        </p:spPr>
        <p:txBody>
          <a:bodyPr wrap="square" rtlCol="0">
            <a:spAutoFit/>
          </a:bodyPr>
          <a:lstStyle/>
          <a:p>
            <a:r>
              <a:rPr lang="en-GB" sz="2400" dirty="0"/>
              <a:t>This model estimates that the population would have doubled by </a:t>
            </a:r>
            <a:br>
              <a:rPr lang="en-GB" sz="2400" dirty="0"/>
            </a:br>
            <a:r>
              <a:rPr lang="en-GB" sz="2400" dirty="0"/>
              <a:t>2013 to 7.14 billion. In fact there has been zero growth for some years now!</a:t>
            </a:r>
          </a:p>
        </p:txBody>
      </p:sp>
      <p:sp>
        <p:nvSpPr>
          <p:cNvPr id="9" name="Rectangle 8">
            <a:extLst>
              <a:ext uri="{FF2B5EF4-FFF2-40B4-BE49-F238E27FC236}">
                <a16:creationId xmlns:a16="http://schemas.microsoft.com/office/drawing/2014/main" id="{C41428D2-6990-3042-8629-7A148FDBE7B6}"/>
              </a:ext>
            </a:extLst>
          </p:cNvPr>
          <p:cNvSpPr/>
          <p:nvPr/>
        </p:nvSpPr>
        <p:spPr bwMode="auto">
          <a:xfrm>
            <a:off x="8273172" y="877332"/>
            <a:ext cx="3426025" cy="679159"/>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5" name="Rectangle 14">
            <a:extLst>
              <a:ext uri="{FF2B5EF4-FFF2-40B4-BE49-F238E27FC236}">
                <a16:creationId xmlns:a16="http://schemas.microsoft.com/office/drawing/2014/main" id="{DBEFE4D0-5120-CC41-AF13-483A497BB6BD}"/>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1</a:t>
            </a:r>
            <a:endParaRPr lang="en-US" altLang="en-US" b="1" dirty="0">
              <a:solidFill>
                <a:schemeClr val="bg1"/>
              </a:solidFill>
            </a:endParaRPr>
          </a:p>
        </p:txBody>
      </p:sp>
    </p:spTree>
    <p:extLst>
      <p:ext uri="{BB962C8B-B14F-4D97-AF65-F5344CB8AC3E}">
        <p14:creationId xmlns:p14="http://schemas.microsoft.com/office/powerpoint/2010/main" val="35572996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279973" y="3720129"/>
            <a:ext cx="9852757" cy="3570208"/>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spcAft>
                <a:spcPts val="600"/>
              </a:spcAft>
              <a:buClr>
                <a:srgbClr val="000000"/>
              </a:buClr>
              <a:buSzPct val="100000"/>
              <a:defRPr/>
            </a:pPr>
            <a:r>
              <a:rPr lang="en-US" sz="2400" dirty="0"/>
              <a:t>Equations of the form above can also be used to describe populations that are declining so the constant </a:t>
            </a:r>
            <a:r>
              <a:rPr lang="en-US" sz="2400" i="1" dirty="0">
                <a:latin typeface="Times" pitchFamily="2" charset="0"/>
              </a:rPr>
              <a:t>a</a:t>
            </a:r>
            <a:r>
              <a:rPr lang="en-US" sz="2400" dirty="0"/>
              <a:t> would be less than 1. </a:t>
            </a:r>
          </a:p>
          <a:p>
            <a:pPr marL="0" indent="0" eaLnBrk="1" hangingPunct="1">
              <a:spcAft>
                <a:spcPts val="600"/>
              </a:spcAft>
              <a:buClr>
                <a:srgbClr val="000000"/>
              </a:buClr>
              <a:buSzPct val="100000"/>
              <a:defRPr/>
            </a:pPr>
            <a:r>
              <a:rPr lang="en-US" sz="2400" dirty="0"/>
              <a:t>Some species are endangered because they have declining populations for various reasons such as hunting, habitat destruction, new predators or infertility.</a:t>
            </a:r>
          </a:p>
          <a:p>
            <a:pPr marL="0" indent="0" eaLnBrk="1" hangingPunct="1">
              <a:buClr>
                <a:srgbClr val="000000"/>
              </a:buClr>
              <a:buSzPct val="100000"/>
              <a:defRPr/>
            </a:pPr>
            <a:r>
              <a:rPr lang="en-US" sz="2400" dirty="0"/>
              <a:t>Models are made to help predict future trends in fish stock levels, which take into account many features like fishing techniques and  environmental conditions.</a:t>
            </a:r>
          </a:p>
          <a:p>
            <a:pPr marL="0" indent="0" eaLnBrk="1" hangingPunct="1">
              <a:buClr>
                <a:srgbClr val="000000"/>
              </a:buClr>
              <a:buSzPct val="100000"/>
              <a:defRPr/>
            </a:pPr>
            <a:endParaRPr lang="en-US"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Modelling Population</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58F1852-2C37-4A24-BC32-D27F062293CF}"/>
                  </a:ext>
                </a:extLst>
              </p:cNvPr>
              <p:cNvSpPr txBox="1"/>
              <p:nvPr/>
            </p:nvSpPr>
            <p:spPr>
              <a:xfrm>
                <a:off x="2387588" y="738644"/>
                <a:ext cx="9613068" cy="2462213"/>
              </a:xfrm>
              <a:prstGeom prst="rect">
                <a:avLst/>
              </a:prstGeom>
              <a:noFill/>
            </p:spPr>
            <p:txBody>
              <a:bodyPr wrap="square" rtlCol="0">
                <a:spAutoFit/>
              </a:bodyPr>
              <a:lstStyle/>
              <a:p>
                <a:r>
                  <a:rPr lang="en-GB" sz="2400" dirty="0"/>
                  <a:t>The model used in the previous example can be represented by the equation:</a:t>
                </a:r>
              </a:p>
              <a:p>
                <a:pPr>
                  <a:spcAft>
                    <a:spcPts val="600"/>
                  </a:spcAft>
                </a:pPr>
                <a:r>
                  <a:rPr lang="en-GB" sz="2400" dirty="0"/>
                  <a:t>                                       </a:t>
                </a:r>
                <a:r>
                  <a:rPr lang="en-GB" sz="2400" i="1" dirty="0">
                    <a:latin typeface="Times" pitchFamily="2" charset="0"/>
                  </a:rPr>
                  <a:t>P</a:t>
                </a:r>
                <a:r>
                  <a:rPr lang="en-GB" sz="2400" dirty="0">
                    <a:latin typeface="Times" pitchFamily="2" charset="0"/>
                  </a:rPr>
                  <a:t>(</a:t>
                </a:r>
                <a:r>
                  <a:rPr lang="en-GB" sz="2400" i="1" dirty="0">
                    <a:latin typeface="Times" pitchFamily="2" charset="0"/>
                  </a:rPr>
                  <a:t>t</a:t>
                </a:r>
                <a:r>
                  <a:rPr lang="en-GB" sz="2400" dirty="0">
                    <a:latin typeface="Times" pitchFamily="2" charset="0"/>
                  </a:rPr>
                  <a:t>)</a:t>
                </a:r>
                <a:r>
                  <a:rPr lang="en-GB" sz="2400" dirty="0"/>
                  <a:t> =</a:t>
                </a:r>
                <a14:m>
                  <m:oMath xmlns:m="http://schemas.openxmlformats.org/officeDocument/2006/math">
                    <m:sSub>
                      <m:sSubPr>
                        <m:ctrlPr>
                          <a:rPr lang="en-GB" sz="2400" i="1" dirty="0" smtClean="0">
                            <a:latin typeface="Cambria Math" panose="02040503050406030204" pitchFamily="18" charset="0"/>
                          </a:rPr>
                        </m:ctrlPr>
                      </m:sSubPr>
                      <m:e>
                        <m:r>
                          <a:rPr lang="en-GB" sz="2400" b="0" i="1" dirty="0" smtClean="0">
                            <a:latin typeface="Cambria Math" panose="02040503050406030204" pitchFamily="18" charset="0"/>
                          </a:rPr>
                          <m:t>𝑃</m:t>
                        </m:r>
                      </m:e>
                      <m:sub>
                        <m:r>
                          <a:rPr lang="en-GB" sz="2400" b="0" i="1" dirty="0" smtClean="0">
                            <a:latin typeface="Cambria Math" panose="02040503050406030204" pitchFamily="18" charset="0"/>
                          </a:rPr>
                          <m:t>0</m:t>
                        </m:r>
                      </m:sub>
                    </m:sSub>
                    <m:sSup>
                      <m:sSupPr>
                        <m:ctrlPr>
                          <a:rPr lang="en-GB" sz="2400" i="1" smtClean="0">
                            <a:latin typeface="Cambria Math" panose="02040503050406030204" pitchFamily="18" charset="0"/>
                          </a:rPr>
                        </m:ctrlPr>
                      </m:sSupPr>
                      <m:e>
                        <m:r>
                          <a:rPr lang="en-GB" sz="2400" b="0" i="1" smtClean="0">
                            <a:latin typeface="Cambria Math" panose="02040503050406030204" pitchFamily="18" charset="0"/>
                          </a:rPr>
                          <m:t> </m:t>
                        </m:r>
                        <m:r>
                          <a:rPr lang="en-GB" sz="2400" b="0" i="1" smtClean="0">
                            <a:latin typeface="Cambria Math" panose="02040503050406030204" pitchFamily="18" charset="0"/>
                          </a:rPr>
                          <m:t>𝑎</m:t>
                        </m:r>
                      </m:e>
                      <m:sup>
                        <m:r>
                          <a:rPr lang="en-GB" sz="2400" b="0" i="1" smtClean="0">
                            <a:latin typeface="Cambria Math" panose="02040503050406030204" pitchFamily="18" charset="0"/>
                          </a:rPr>
                          <m:t>𝑡</m:t>
                        </m:r>
                      </m:sup>
                    </m:sSup>
                  </m:oMath>
                </a14:m>
                <a:r>
                  <a:rPr lang="en-GB" sz="2400" dirty="0"/>
                  <a:t> </a:t>
                </a:r>
              </a:p>
              <a:p>
                <a:pPr>
                  <a:spcAft>
                    <a:spcPts val="600"/>
                  </a:spcAft>
                </a:pPr>
                <a:r>
                  <a:rPr lang="en-GB" sz="2400" dirty="0"/>
                  <a:t>where </a:t>
                </a:r>
                <a:r>
                  <a:rPr lang="en-GB" sz="2400" i="1" dirty="0">
                    <a:latin typeface="Times New Roman" panose="02020603050405020304" pitchFamily="18" charset="0"/>
                    <a:cs typeface="Times New Roman" panose="02020603050405020304" pitchFamily="18" charset="0"/>
                  </a:rPr>
                  <a:t>P</a:t>
                </a:r>
                <a:r>
                  <a:rPr lang="en-GB" sz="2400" dirty="0"/>
                  <a:t> is the population at the end of year number </a:t>
                </a:r>
                <a:r>
                  <a:rPr lang="en-GB" sz="2400" i="1" dirty="0">
                    <a:latin typeface="Times New Roman" panose="02020603050405020304" pitchFamily="18" charset="0"/>
                    <a:cs typeface="Times New Roman" panose="02020603050405020304" pitchFamily="18" charset="0"/>
                  </a:rPr>
                  <a:t>t, </a:t>
                </a:r>
                <a14:m>
                  <m:oMath xmlns:m="http://schemas.openxmlformats.org/officeDocument/2006/math">
                    <m:sSub>
                      <m:sSubPr>
                        <m:ctrlPr>
                          <a:rPr lang="en-GB" sz="2400" i="1" dirty="0" smtClean="0">
                            <a:latin typeface="Cambria Math" panose="02040503050406030204" pitchFamily="18" charset="0"/>
                          </a:rPr>
                        </m:ctrlPr>
                      </m:sSubPr>
                      <m:e>
                        <m:r>
                          <a:rPr lang="en-GB" sz="2400" i="1" dirty="0">
                            <a:latin typeface="Cambria Math" panose="02040503050406030204" pitchFamily="18" charset="0"/>
                          </a:rPr>
                          <m:t>𝑃</m:t>
                        </m:r>
                      </m:e>
                      <m:sub>
                        <m:r>
                          <a:rPr lang="en-GB" sz="2400" i="1" dirty="0">
                            <a:latin typeface="Cambria Math" panose="02040503050406030204" pitchFamily="18" charset="0"/>
                          </a:rPr>
                          <m:t>0</m:t>
                        </m:r>
                      </m:sub>
                    </m:sSub>
                  </m:oMath>
                </a14:m>
                <a:r>
                  <a:rPr lang="en-GB" sz="2400" dirty="0"/>
                  <a:t> is the initial population at year </a:t>
                </a:r>
                <a:r>
                  <a:rPr lang="en-GB" sz="2400" i="1" dirty="0">
                    <a:latin typeface="Times New Roman" panose="02020603050405020304" pitchFamily="18" charset="0"/>
                    <a:cs typeface="Times New Roman" panose="02020603050405020304" pitchFamily="18" charset="0"/>
                  </a:rPr>
                  <a:t>t</a:t>
                </a:r>
                <a:r>
                  <a:rPr lang="en-GB" sz="2400" i="1" dirty="0"/>
                  <a:t> </a:t>
                </a:r>
                <a:r>
                  <a:rPr lang="en-GB" sz="2400" dirty="0"/>
                  <a:t>= 0 and </a:t>
                </a:r>
                <a:r>
                  <a:rPr lang="en-GB" sz="2400" i="1" dirty="0">
                    <a:latin typeface="Times New Roman" panose="02020603050405020304" pitchFamily="18" charset="0"/>
                    <a:cs typeface="Times New Roman" panose="02020603050405020304" pitchFamily="18" charset="0"/>
                  </a:rPr>
                  <a:t>a</a:t>
                </a:r>
                <a:r>
                  <a:rPr lang="en-GB" sz="2400" dirty="0"/>
                  <a:t> is a constant.</a:t>
                </a:r>
              </a:p>
              <a:p>
                <a:r>
                  <a:rPr lang="en-GB" sz="2400" dirty="0"/>
                  <a:t>So for the world population described above                            </a:t>
                </a:r>
              </a:p>
            </p:txBody>
          </p:sp>
        </mc:Choice>
        <mc:Fallback xmlns="">
          <p:sp>
            <p:nvSpPr>
              <p:cNvPr id="6" name="TextBox 5">
                <a:extLst>
                  <a:ext uri="{FF2B5EF4-FFF2-40B4-BE49-F238E27FC236}">
                    <a16:creationId xmlns:a16="http://schemas.microsoft.com/office/drawing/2014/main" xmlns:a14="http://schemas.microsoft.com/office/drawing/2010/main" xmlns="" id="{F58F1852-2C37-4A24-BC32-D27F062293CF}"/>
                  </a:ext>
                </a:extLst>
              </p:cNvPr>
              <p:cNvSpPr txBox="1">
                <a:spLocks noRot="1" noChangeAspect="1" noMove="1" noResize="1" noEditPoints="1" noAdjustHandles="1" noChangeArrowheads="1" noChangeShapeType="1" noTextEdit="1"/>
              </p:cNvSpPr>
              <p:nvPr/>
            </p:nvSpPr>
            <p:spPr>
              <a:xfrm>
                <a:off x="2387588" y="738644"/>
                <a:ext cx="9613068" cy="2462213"/>
              </a:xfrm>
              <a:prstGeom prst="rect">
                <a:avLst/>
              </a:prstGeom>
              <a:blipFill rotWithShape="1">
                <a:blip r:embed="rId4"/>
                <a:stretch>
                  <a:fillRect l="-1015" t="-1733" b="-495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294F995-0C1F-48C3-82CE-76E122C44123}"/>
                  </a:ext>
                </a:extLst>
              </p:cNvPr>
              <p:cNvSpPr txBox="1"/>
              <p:nvPr/>
            </p:nvSpPr>
            <p:spPr>
              <a:xfrm>
                <a:off x="4295800" y="3258464"/>
                <a:ext cx="6264696" cy="461665"/>
              </a:xfrm>
              <a:prstGeom prst="rect">
                <a:avLst/>
              </a:prstGeom>
              <a:noFill/>
            </p:spPr>
            <p:txBody>
              <a:bodyPr wrap="square" rtlCol="0">
                <a:spAutoFit/>
              </a:bodyPr>
              <a:lstStyle/>
              <a:p>
                <a:r>
                  <a:rPr lang="en-GB" sz="2400" i="1" dirty="0">
                    <a:latin typeface="Times" pitchFamily="2" charset="0"/>
                  </a:rPr>
                  <a:t>P</a:t>
                </a:r>
                <a:r>
                  <a:rPr lang="en-GB" sz="2400" dirty="0">
                    <a:latin typeface="Times" pitchFamily="2" charset="0"/>
                  </a:rPr>
                  <a:t>(</a:t>
                </a:r>
                <a:r>
                  <a:rPr lang="en-GB" sz="2400" i="1" dirty="0">
                    <a:latin typeface="Times" pitchFamily="2" charset="0"/>
                  </a:rPr>
                  <a:t>t</a:t>
                </a:r>
                <a:r>
                  <a:rPr lang="en-GB" sz="2400" dirty="0">
                    <a:latin typeface="Times" pitchFamily="2" charset="0"/>
                  </a:rPr>
                  <a:t>)</a:t>
                </a:r>
                <a:r>
                  <a:rPr lang="en-GB" sz="2400" dirty="0"/>
                  <a:t> = </a:t>
                </a:r>
                <a:r>
                  <a:rPr lang="en-US" sz="2400" dirty="0"/>
                  <a:t>4.5 billion ×</a:t>
                </a:r>
                <a14:m>
                  <m:oMath xmlns:m="http://schemas.openxmlformats.org/officeDocument/2006/math">
                    <m:sSup>
                      <m:sSupPr>
                        <m:ctrlPr>
                          <a:rPr lang="en-US" sz="2400" i="1">
                            <a:latin typeface="Cambria Math" panose="02040503050406030204" pitchFamily="18" charset="0"/>
                          </a:rPr>
                        </m:ctrlPr>
                      </m:sSupPr>
                      <m:e>
                        <m:r>
                          <a:rPr lang="en-GB" sz="2400" i="1">
                            <a:latin typeface="Cambria Math" panose="02040503050406030204" pitchFamily="18" charset="0"/>
                          </a:rPr>
                          <m:t>1.03</m:t>
                        </m:r>
                      </m:e>
                      <m:sup>
                        <m:r>
                          <a:rPr lang="en-GB" sz="2400" b="0" i="1" smtClean="0">
                            <a:latin typeface="Cambria Math" panose="02040503050406030204" pitchFamily="18" charset="0"/>
                          </a:rPr>
                          <m:t>𝑡</m:t>
                        </m:r>
                      </m:sup>
                    </m:sSup>
                    <m:r>
                      <a:rPr lang="en-GB" sz="2400" b="0" i="1" smtClean="0">
                        <a:latin typeface="Cambria Math" panose="02040503050406030204" pitchFamily="18" charset="0"/>
                      </a:rPr>
                      <m:t> </m:t>
                    </m:r>
                  </m:oMath>
                </a14:m>
                <a:r>
                  <a:rPr lang="en-GB" sz="2400" dirty="0"/>
                  <a:t> for </a:t>
                </a:r>
                <a:r>
                  <a:rPr lang="en-GB" sz="2400" i="1" dirty="0">
                    <a:latin typeface="Times New Roman" panose="02020603050405020304" pitchFamily="18" charset="0"/>
                    <a:cs typeface="Times New Roman" panose="02020603050405020304" pitchFamily="18" charset="0"/>
                  </a:rPr>
                  <a:t>t</a:t>
                </a:r>
                <a:r>
                  <a:rPr lang="en-GB" sz="2400" dirty="0"/>
                  <a:t> = 1, 2, 3</a:t>
                </a:r>
              </a:p>
            </p:txBody>
          </p:sp>
        </mc:Choice>
        <mc:Fallback xmlns="">
          <p:sp>
            <p:nvSpPr>
              <p:cNvPr id="2" name="TextBox 1">
                <a:extLst>
                  <a:ext uri="{FF2B5EF4-FFF2-40B4-BE49-F238E27FC236}">
                    <a16:creationId xmlns:a16="http://schemas.microsoft.com/office/drawing/2014/main" xmlns:a14="http://schemas.microsoft.com/office/drawing/2010/main" xmlns="" id="{E294F995-0C1F-48C3-82CE-76E122C44123}"/>
                  </a:ext>
                </a:extLst>
              </p:cNvPr>
              <p:cNvSpPr txBox="1">
                <a:spLocks noRot="1" noChangeAspect="1" noMove="1" noResize="1" noEditPoints="1" noAdjustHandles="1" noChangeArrowheads="1" noChangeShapeType="1" noTextEdit="1"/>
              </p:cNvSpPr>
              <p:nvPr/>
            </p:nvSpPr>
            <p:spPr>
              <a:xfrm>
                <a:off x="4295800" y="3258464"/>
                <a:ext cx="6264696" cy="461665"/>
              </a:xfrm>
              <a:prstGeom prst="rect">
                <a:avLst/>
              </a:prstGeom>
              <a:blipFill rotWithShape="1">
                <a:blip r:embed="rId5"/>
                <a:stretch>
                  <a:fillRect l="-1558" t="-14667" b="-32000"/>
                </a:stretch>
              </a:blipFill>
            </p:spPr>
            <p:txBody>
              <a:bodyPr/>
              <a:lstStyle/>
              <a:p>
                <a:r>
                  <a:rPr lang="en-GB">
                    <a:noFill/>
                  </a:rPr>
                  <a:t> </a:t>
                </a:r>
              </a:p>
            </p:txBody>
          </p:sp>
        </mc:Fallback>
      </mc:AlternateContent>
      <p:sp>
        <p:nvSpPr>
          <p:cNvPr id="10" name="Rectangle 9">
            <a:extLst>
              <a:ext uri="{FF2B5EF4-FFF2-40B4-BE49-F238E27FC236}">
                <a16:creationId xmlns:a16="http://schemas.microsoft.com/office/drawing/2014/main" id="{B0B2DD76-A1D7-8C47-95E1-FB793497A19E}"/>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1</a:t>
            </a:r>
            <a:endParaRPr lang="en-US" altLang="en-US" b="1" dirty="0">
              <a:solidFill>
                <a:schemeClr val="bg1"/>
              </a:solidFill>
            </a:endParaRPr>
          </a:p>
        </p:txBody>
      </p:sp>
    </p:spTree>
    <p:extLst>
      <p:ext uri="{BB962C8B-B14F-4D97-AF65-F5344CB8AC3E}">
        <p14:creationId xmlns:p14="http://schemas.microsoft.com/office/powerpoint/2010/main" val="40047558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2" grpId="0"/>
      <p:bldP spid="6"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279576" y="1393612"/>
            <a:ext cx="936262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US" sz="2400" dirty="0"/>
              <a:t> </a:t>
            </a:r>
            <a:endParaRPr lang="en-GB"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EC2DF888-DA92-46D3-89B0-0992085EF591}"/>
              </a:ext>
            </a:extLst>
          </p:cNvPr>
          <p:cNvSpPr/>
          <p:nvPr/>
        </p:nvSpPr>
        <p:spPr>
          <a:xfrm>
            <a:off x="2533175" y="683229"/>
            <a:ext cx="9183646" cy="1938992"/>
          </a:xfrm>
          <a:prstGeom prst="rect">
            <a:avLst/>
          </a:prstGeom>
        </p:spPr>
        <p:txBody>
          <a:bodyPr wrap="square">
            <a:spAutoFit/>
          </a:bodyPr>
          <a:lstStyle/>
          <a:p>
            <a:r>
              <a:rPr lang="en-US" sz="2400" dirty="0"/>
              <a:t>Produce a model of a fish population based on the assumption that it is declining by 15% each year. Use the model, with initial population 100 000 to find the number of years before the population becomes so low that it is in danger of being unable to sustain itself, say less than 20 000.</a:t>
            </a:r>
          </a:p>
        </p:txBody>
      </p:sp>
      <p:sp>
        <p:nvSpPr>
          <p:cNvPr id="6" name="Rectangle 5">
            <a:extLst>
              <a:ext uri="{FF2B5EF4-FFF2-40B4-BE49-F238E27FC236}">
                <a16:creationId xmlns:a16="http://schemas.microsoft.com/office/drawing/2014/main" id="{297542A9-024E-4C84-8F74-BB79ABA2C06A}"/>
              </a:ext>
            </a:extLst>
          </p:cNvPr>
          <p:cNvSpPr/>
          <p:nvPr/>
        </p:nvSpPr>
        <p:spPr>
          <a:xfrm>
            <a:off x="2606533" y="2697879"/>
            <a:ext cx="1297150" cy="461665"/>
          </a:xfrm>
          <a:prstGeom prst="rect">
            <a:avLst/>
          </a:prstGeom>
        </p:spPr>
        <p:txBody>
          <a:bodyPr wrap="none">
            <a:spAutoFit/>
          </a:bodyPr>
          <a:lstStyle/>
          <a:p>
            <a:r>
              <a:rPr lang="en-GB" sz="2400" b="1" dirty="0"/>
              <a:t>Answer</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00817EF-2827-4F6A-A9F0-84411768AC96}"/>
                  </a:ext>
                </a:extLst>
              </p:cNvPr>
              <p:cNvSpPr txBox="1"/>
              <p:nvPr/>
            </p:nvSpPr>
            <p:spPr>
              <a:xfrm>
                <a:off x="2641563" y="3391636"/>
                <a:ext cx="4677531" cy="461665"/>
              </a:xfrm>
              <a:prstGeom prst="rect">
                <a:avLst/>
              </a:prstGeom>
              <a:noFill/>
            </p:spPr>
            <p:txBody>
              <a:bodyPr wrap="square" rtlCol="0">
                <a:spAutoFit/>
              </a:bodyPr>
              <a:lstStyle/>
              <a:p>
                <a:r>
                  <a:rPr lang="en-GB" sz="2400" dirty="0">
                    <a:solidFill>
                      <a:srgbClr val="FF0000"/>
                    </a:solidFill>
                    <a:latin typeface="+mj-lt"/>
                  </a:rPr>
                  <a:t>Assume</a:t>
                </a:r>
                <a:r>
                  <a:rPr lang="en-GB" sz="2400" i="1" dirty="0">
                    <a:solidFill>
                      <a:srgbClr val="FF0000"/>
                    </a:solidFill>
                    <a:latin typeface="Times" pitchFamily="2" charset="0"/>
                  </a:rPr>
                  <a:t> P</a:t>
                </a:r>
                <a:r>
                  <a:rPr lang="en-GB" sz="2400" dirty="0">
                    <a:solidFill>
                      <a:srgbClr val="FF0000"/>
                    </a:solidFill>
                  </a:rPr>
                  <a:t>(</a:t>
                </a:r>
                <a:r>
                  <a:rPr lang="en-GB" sz="2400" i="1" dirty="0">
                    <a:solidFill>
                      <a:srgbClr val="FF0000"/>
                    </a:solidFill>
                    <a:latin typeface="Times" pitchFamily="2" charset="0"/>
                  </a:rPr>
                  <a:t>t</a:t>
                </a:r>
                <a:r>
                  <a:rPr lang="en-GB" sz="2400" dirty="0">
                    <a:solidFill>
                      <a:srgbClr val="FF0000"/>
                    </a:solidFill>
                  </a:rPr>
                  <a:t>) = 100,000 × </a:t>
                </a:r>
                <a14:m>
                  <m:oMath xmlns:m="http://schemas.openxmlformats.org/officeDocument/2006/math">
                    <m:sSup>
                      <m:sSupPr>
                        <m:ctrlPr>
                          <a:rPr lang="en-GB" sz="2400" i="1" smtClean="0">
                            <a:solidFill>
                              <a:srgbClr val="FF0000"/>
                            </a:solidFill>
                            <a:latin typeface="Cambria Math" panose="02040503050406030204" pitchFamily="18" charset="0"/>
                          </a:rPr>
                        </m:ctrlPr>
                      </m:sSupPr>
                      <m:e>
                        <m:r>
                          <a:rPr lang="en-GB" sz="2400" b="0" i="1" smtClean="0">
                            <a:solidFill>
                              <a:srgbClr val="FF0000"/>
                            </a:solidFill>
                            <a:latin typeface="Cambria Math" panose="02040503050406030204" pitchFamily="18" charset="0"/>
                          </a:rPr>
                          <m:t>0.85</m:t>
                        </m:r>
                      </m:e>
                      <m:sup>
                        <m:r>
                          <a:rPr lang="en-GB" sz="2400" b="0" i="1" smtClean="0">
                            <a:solidFill>
                              <a:srgbClr val="FF0000"/>
                            </a:solidFill>
                            <a:latin typeface="Cambria Math" panose="02040503050406030204" pitchFamily="18" charset="0"/>
                          </a:rPr>
                          <m:t>𝑡</m:t>
                        </m:r>
                      </m:sup>
                    </m:sSup>
                  </m:oMath>
                </a14:m>
                <a:endParaRPr lang="en-GB" sz="2400" dirty="0"/>
              </a:p>
            </p:txBody>
          </p:sp>
        </mc:Choice>
        <mc:Fallback xmlns="">
          <p:sp>
            <p:nvSpPr>
              <p:cNvPr id="7" name="TextBox 6">
                <a:extLst>
                  <a:ext uri="{FF2B5EF4-FFF2-40B4-BE49-F238E27FC236}">
                    <a16:creationId xmlns:a16="http://schemas.microsoft.com/office/drawing/2014/main" xmlns:a14="http://schemas.microsoft.com/office/drawing/2010/main" xmlns="" id="{600817EF-2827-4F6A-A9F0-84411768AC96}"/>
                  </a:ext>
                </a:extLst>
              </p:cNvPr>
              <p:cNvSpPr txBox="1">
                <a:spLocks noRot="1" noChangeAspect="1" noMove="1" noResize="1" noEditPoints="1" noAdjustHandles="1" noChangeArrowheads="1" noChangeShapeType="1" noTextEdit="1"/>
              </p:cNvSpPr>
              <p:nvPr/>
            </p:nvSpPr>
            <p:spPr>
              <a:xfrm>
                <a:off x="2641563" y="3391636"/>
                <a:ext cx="4677531" cy="461665"/>
              </a:xfrm>
              <a:prstGeom prst="rect">
                <a:avLst/>
              </a:prstGeom>
              <a:blipFill rotWithShape="1">
                <a:blip r:embed="rId4"/>
                <a:stretch>
                  <a:fillRect l="-1953" t="-14474" b="-30263"/>
                </a:stretch>
              </a:blipFill>
            </p:spPr>
            <p:txBody>
              <a:bodyPr/>
              <a:lstStyle/>
              <a:p>
                <a:r>
                  <a:rPr lang="en-GB">
                    <a:noFill/>
                  </a:rPr>
                  <a:t> </a:t>
                </a:r>
              </a:p>
            </p:txBody>
          </p:sp>
        </mc:Fallback>
      </mc:AlternateContent>
      <p:sp>
        <p:nvSpPr>
          <p:cNvPr id="8" name="TextBox 7">
            <a:extLst>
              <a:ext uri="{FF2B5EF4-FFF2-40B4-BE49-F238E27FC236}">
                <a16:creationId xmlns:a16="http://schemas.microsoft.com/office/drawing/2014/main" id="{2F92D93E-8C1F-4144-9590-42FB14E37C6C}"/>
              </a:ext>
            </a:extLst>
          </p:cNvPr>
          <p:cNvSpPr txBox="1"/>
          <p:nvPr/>
        </p:nvSpPr>
        <p:spPr>
          <a:xfrm>
            <a:off x="7399319" y="3173662"/>
            <a:ext cx="1324636" cy="707886"/>
          </a:xfrm>
          <a:prstGeom prst="rect">
            <a:avLst/>
          </a:prstGeom>
          <a:noFill/>
        </p:spPr>
        <p:txBody>
          <a:bodyPr wrap="square" rtlCol="0">
            <a:spAutoFit/>
          </a:bodyPr>
          <a:lstStyle/>
          <a:p>
            <a:pPr algn="ctr"/>
            <a:r>
              <a:rPr lang="en-GB" dirty="0">
                <a:solidFill>
                  <a:srgbClr val="FF0000"/>
                </a:solidFill>
              </a:rPr>
              <a:t>Years Elapsed</a:t>
            </a:r>
          </a:p>
        </p:txBody>
      </p:sp>
      <p:sp>
        <p:nvSpPr>
          <p:cNvPr id="9" name="TextBox 8">
            <a:extLst>
              <a:ext uri="{FF2B5EF4-FFF2-40B4-BE49-F238E27FC236}">
                <a16:creationId xmlns:a16="http://schemas.microsoft.com/office/drawing/2014/main" id="{0E11D9B4-1AD4-4139-8819-6B575C5700FF}"/>
              </a:ext>
            </a:extLst>
          </p:cNvPr>
          <p:cNvSpPr txBox="1"/>
          <p:nvPr/>
        </p:nvSpPr>
        <p:spPr>
          <a:xfrm>
            <a:off x="9002640" y="3456801"/>
            <a:ext cx="1656184" cy="400110"/>
          </a:xfrm>
          <a:prstGeom prst="rect">
            <a:avLst/>
          </a:prstGeom>
          <a:noFill/>
        </p:spPr>
        <p:txBody>
          <a:bodyPr wrap="square" rtlCol="0">
            <a:spAutoFit/>
          </a:bodyPr>
          <a:lstStyle/>
          <a:p>
            <a:r>
              <a:rPr lang="en-GB" dirty="0">
                <a:solidFill>
                  <a:srgbClr val="FF0000"/>
                </a:solidFill>
              </a:rPr>
              <a:t>Population</a:t>
            </a:r>
          </a:p>
        </p:txBody>
      </p:sp>
      <p:sp>
        <p:nvSpPr>
          <p:cNvPr id="10" name="TextBox 9">
            <a:extLst>
              <a:ext uri="{FF2B5EF4-FFF2-40B4-BE49-F238E27FC236}">
                <a16:creationId xmlns:a16="http://schemas.microsoft.com/office/drawing/2014/main" id="{725B9942-4E18-4064-93CA-5C10EC0385E1}"/>
              </a:ext>
            </a:extLst>
          </p:cNvPr>
          <p:cNvSpPr txBox="1"/>
          <p:nvPr/>
        </p:nvSpPr>
        <p:spPr>
          <a:xfrm>
            <a:off x="7833793" y="3918937"/>
            <a:ext cx="925319" cy="400110"/>
          </a:xfrm>
          <a:prstGeom prst="rect">
            <a:avLst/>
          </a:prstGeom>
          <a:noFill/>
        </p:spPr>
        <p:txBody>
          <a:bodyPr wrap="square" rtlCol="0">
            <a:spAutoFit/>
          </a:bodyPr>
          <a:lstStyle/>
          <a:p>
            <a:r>
              <a:rPr lang="en-GB" dirty="0">
                <a:solidFill>
                  <a:srgbClr val="FF0000"/>
                </a:solidFill>
              </a:rPr>
              <a:t>0</a:t>
            </a:r>
          </a:p>
        </p:txBody>
      </p:sp>
      <p:sp>
        <p:nvSpPr>
          <p:cNvPr id="15" name="TextBox 14">
            <a:extLst>
              <a:ext uri="{FF2B5EF4-FFF2-40B4-BE49-F238E27FC236}">
                <a16:creationId xmlns:a16="http://schemas.microsoft.com/office/drawing/2014/main" id="{02F86DA4-6E8A-4E43-A993-769D734F6C9C}"/>
              </a:ext>
            </a:extLst>
          </p:cNvPr>
          <p:cNvSpPr txBox="1"/>
          <p:nvPr/>
        </p:nvSpPr>
        <p:spPr>
          <a:xfrm>
            <a:off x="7844326" y="4696915"/>
            <a:ext cx="925319" cy="400110"/>
          </a:xfrm>
          <a:prstGeom prst="rect">
            <a:avLst/>
          </a:prstGeom>
          <a:noFill/>
        </p:spPr>
        <p:txBody>
          <a:bodyPr wrap="square" rtlCol="0">
            <a:spAutoFit/>
          </a:bodyPr>
          <a:lstStyle/>
          <a:p>
            <a:r>
              <a:rPr lang="en-GB" dirty="0">
                <a:solidFill>
                  <a:srgbClr val="FF0000"/>
                </a:solidFill>
              </a:rPr>
              <a:t>2</a:t>
            </a:r>
          </a:p>
        </p:txBody>
      </p:sp>
      <p:sp>
        <p:nvSpPr>
          <p:cNvPr id="16" name="TextBox 15">
            <a:extLst>
              <a:ext uri="{FF2B5EF4-FFF2-40B4-BE49-F238E27FC236}">
                <a16:creationId xmlns:a16="http://schemas.microsoft.com/office/drawing/2014/main" id="{84C51847-AF93-41E0-8485-0AC4BC6FDBC1}"/>
              </a:ext>
            </a:extLst>
          </p:cNvPr>
          <p:cNvSpPr txBox="1"/>
          <p:nvPr/>
        </p:nvSpPr>
        <p:spPr>
          <a:xfrm>
            <a:off x="7844326" y="4303556"/>
            <a:ext cx="925319" cy="400110"/>
          </a:xfrm>
          <a:prstGeom prst="rect">
            <a:avLst/>
          </a:prstGeom>
          <a:noFill/>
        </p:spPr>
        <p:txBody>
          <a:bodyPr wrap="square" rtlCol="0">
            <a:spAutoFit/>
          </a:bodyPr>
          <a:lstStyle/>
          <a:p>
            <a:r>
              <a:rPr lang="en-GB" dirty="0">
                <a:solidFill>
                  <a:srgbClr val="FF0000"/>
                </a:solidFill>
              </a:rPr>
              <a:t>1</a:t>
            </a:r>
          </a:p>
        </p:txBody>
      </p:sp>
      <p:sp>
        <p:nvSpPr>
          <p:cNvPr id="17" name="TextBox 16">
            <a:extLst>
              <a:ext uri="{FF2B5EF4-FFF2-40B4-BE49-F238E27FC236}">
                <a16:creationId xmlns:a16="http://schemas.microsoft.com/office/drawing/2014/main" id="{F50483E1-7174-4D04-95D8-ACB7ECE180FE}"/>
              </a:ext>
            </a:extLst>
          </p:cNvPr>
          <p:cNvSpPr txBox="1"/>
          <p:nvPr/>
        </p:nvSpPr>
        <p:spPr>
          <a:xfrm>
            <a:off x="7833793" y="5320924"/>
            <a:ext cx="925319" cy="400110"/>
          </a:xfrm>
          <a:prstGeom prst="rect">
            <a:avLst/>
          </a:prstGeom>
          <a:noFill/>
        </p:spPr>
        <p:txBody>
          <a:bodyPr wrap="square" rtlCol="0">
            <a:spAutoFit/>
          </a:bodyPr>
          <a:lstStyle/>
          <a:p>
            <a:r>
              <a:rPr lang="en-GB" dirty="0">
                <a:solidFill>
                  <a:srgbClr val="FF0000"/>
                </a:solidFill>
              </a:rPr>
              <a:t>9</a:t>
            </a:r>
          </a:p>
        </p:txBody>
      </p:sp>
      <p:sp>
        <p:nvSpPr>
          <p:cNvPr id="20" name="TextBox 19">
            <a:extLst>
              <a:ext uri="{FF2B5EF4-FFF2-40B4-BE49-F238E27FC236}">
                <a16:creationId xmlns:a16="http://schemas.microsoft.com/office/drawing/2014/main" id="{8236ECA3-E6F5-4E5B-8640-A9FE33B27B2A}"/>
              </a:ext>
            </a:extLst>
          </p:cNvPr>
          <p:cNvSpPr txBox="1"/>
          <p:nvPr/>
        </p:nvSpPr>
        <p:spPr>
          <a:xfrm>
            <a:off x="9237593" y="3924894"/>
            <a:ext cx="1389518" cy="400110"/>
          </a:xfrm>
          <a:prstGeom prst="rect">
            <a:avLst/>
          </a:prstGeom>
          <a:noFill/>
        </p:spPr>
        <p:txBody>
          <a:bodyPr wrap="square" rtlCol="0">
            <a:spAutoFit/>
          </a:bodyPr>
          <a:lstStyle/>
          <a:p>
            <a:r>
              <a:rPr lang="en-GB" dirty="0">
                <a:solidFill>
                  <a:srgbClr val="FF0000"/>
                </a:solidFill>
              </a:rPr>
              <a:t>100 000</a:t>
            </a:r>
          </a:p>
        </p:txBody>
      </p:sp>
      <p:sp>
        <p:nvSpPr>
          <p:cNvPr id="22" name="TextBox 21">
            <a:extLst>
              <a:ext uri="{FF2B5EF4-FFF2-40B4-BE49-F238E27FC236}">
                <a16:creationId xmlns:a16="http://schemas.microsoft.com/office/drawing/2014/main" id="{B889F7C8-0D37-4B9A-A6A1-01E361501B86}"/>
              </a:ext>
            </a:extLst>
          </p:cNvPr>
          <p:cNvSpPr txBox="1"/>
          <p:nvPr/>
        </p:nvSpPr>
        <p:spPr>
          <a:xfrm>
            <a:off x="7750261" y="5751907"/>
            <a:ext cx="925319" cy="400110"/>
          </a:xfrm>
          <a:prstGeom prst="rect">
            <a:avLst/>
          </a:prstGeom>
          <a:noFill/>
        </p:spPr>
        <p:txBody>
          <a:bodyPr wrap="square" rtlCol="0">
            <a:spAutoFit/>
          </a:bodyPr>
          <a:lstStyle/>
          <a:p>
            <a:r>
              <a:rPr lang="en-GB" dirty="0">
                <a:solidFill>
                  <a:srgbClr val="FF0000"/>
                </a:solidFill>
              </a:rPr>
              <a:t>10</a:t>
            </a:r>
          </a:p>
        </p:txBody>
      </p:sp>
      <p:sp>
        <p:nvSpPr>
          <p:cNvPr id="23" name="TextBox 22">
            <a:extLst>
              <a:ext uri="{FF2B5EF4-FFF2-40B4-BE49-F238E27FC236}">
                <a16:creationId xmlns:a16="http://schemas.microsoft.com/office/drawing/2014/main" id="{C5D6E218-111E-4AEC-8D2B-3674FB66E054}"/>
              </a:ext>
            </a:extLst>
          </p:cNvPr>
          <p:cNvSpPr txBox="1"/>
          <p:nvPr/>
        </p:nvSpPr>
        <p:spPr>
          <a:xfrm>
            <a:off x="9317818" y="4281658"/>
            <a:ext cx="1389518" cy="400110"/>
          </a:xfrm>
          <a:prstGeom prst="rect">
            <a:avLst/>
          </a:prstGeom>
          <a:noFill/>
        </p:spPr>
        <p:txBody>
          <a:bodyPr wrap="square" rtlCol="0">
            <a:spAutoFit/>
          </a:bodyPr>
          <a:lstStyle/>
          <a:p>
            <a:r>
              <a:rPr lang="en-GB" dirty="0">
                <a:solidFill>
                  <a:srgbClr val="FF0000"/>
                </a:solidFill>
              </a:rPr>
              <a:t>85 000</a:t>
            </a:r>
          </a:p>
        </p:txBody>
      </p:sp>
      <p:sp>
        <p:nvSpPr>
          <p:cNvPr id="24" name="TextBox 23">
            <a:extLst>
              <a:ext uri="{FF2B5EF4-FFF2-40B4-BE49-F238E27FC236}">
                <a16:creationId xmlns:a16="http://schemas.microsoft.com/office/drawing/2014/main" id="{AFCB552D-671A-4864-95DF-D231EC59D6C2}"/>
              </a:ext>
            </a:extLst>
          </p:cNvPr>
          <p:cNvSpPr txBox="1"/>
          <p:nvPr/>
        </p:nvSpPr>
        <p:spPr>
          <a:xfrm>
            <a:off x="9342764" y="4691259"/>
            <a:ext cx="1389518" cy="400110"/>
          </a:xfrm>
          <a:prstGeom prst="rect">
            <a:avLst/>
          </a:prstGeom>
          <a:noFill/>
        </p:spPr>
        <p:txBody>
          <a:bodyPr wrap="square" rtlCol="0">
            <a:spAutoFit/>
          </a:bodyPr>
          <a:lstStyle/>
          <a:p>
            <a:r>
              <a:rPr lang="en-GB" dirty="0">
                <a:solidFill>
                  <a:srgbClr val="FF0000"/>
                </a:solidFill>
              </a:rPr>
              <a:t>72 250</a:t>
            </a:r>
          </a:p>
        </p:txBody>
      </p:sp>
      <p:sp>
        <p:nvSpPr>
          <p:cNvPr id="25" name="TextBox 24">
            <a:extLst>
              <a:ext uri="{FF2B5EF4-FFF2-40B4-BE49-F238E27FC236}">
                <a16:creationId xmlns:a16="http://schemas.microsoft.com/office/drawing/2014/main" id="{FFEF3FDC-996E-4A10-B665-0EB974195F09}"/>
              </a:ext>
            </a:extLst>
          </p:cNvPr>
          <p:cNvSpPr txBox="1"/>
          <p:nvPr/>
        </p:nvSpPr>
        <p:spPr>
          <a:xfrm>
            <a:off x="9309962" y="5321146"/>
            <a:ext cx="1389518" cy="400110"/>
          </a:xfrm>
          <a:prstGeom prst="rect">
            <a:avLst/>
          </a:prstGeom>
          <a:noFill/>
        </p:spPr>
        <p:txBody>
          <a:bodyPr wrap="square" rtlCol="0">
            <a:spAutoFit/>
          </a:bodyPr>
          <a:lstStyle/>
          <a:p>
            <a:r>
              <a:rPr lang="en-GB" dirty="0">
                <a:solidFill>
                  <a:srgbClr val="FF0000"/>
                </a:solidFill>
              </a:rPr>
              <a:t>23 162</a:t>
            </a:r>
          </a:p>
        </p:txBody>
      </p:sp>
      <p:sp>
        <p:nvSpPr>
          <p:cNvPr id="28" name="TextBox 27">
            <a:extLst>
              <a:ext uri="{FF2B5EF4-FFF2-40B4-BE49-F238E27FC236}">
                <a16:creationId xmlns:a16="http://schemas.microsoft.com/office/drawing/2014/main" id="{38D5EFD7-D8E2-4D68-8383-237C233726EF}"/>
              </a:ext>
            </a:extLst>
          </p:cNvPr>
          <p:cNvSpPr txBox="1"/>
          <p:nvPr/>
        </p:nvSpPr>
        <p:spPr>
          <a:xfrm>
            <a:off x="9269306" y="5784386"/>
            <a:ext cx="1389518" cy="400110"/>
          </a:xfrm>
          <a:prstGeom prst="rect">
            <a:avLst/>
          </a:prstGeom>
          <a:noFill/>
        </p:spPr>
        <p:txBody>
          <a:bodyPr wrap="square" rtlCol="0">
            <a:spAutoFit/>
          </a:bodyPr>
          <a:lstStyle/>
          <a:p>
            <a:r>
              <a:rPr lang="en-GB" dirty="0">
                <a:solidFill>
                  <a:srgbClr val="FF0000"/>
                </a:solidFill>
              </a:rPr>
              <a:t>19 687</a:t>
            </a:r>
          </a:p>
        </p:txBody>
      </p:sp>
      <p:sp>
        <p:nvSpPr>
          <p:cNvPr id="11" name="TextBox 10">
            <a:extLst>
              <a:ext uri="{FF2B5EF4-FFF2-40B4-BE49-F238E27FC236}">
                <a16:creationId xmlns:a16="http://schemas.microsoft.com/office/drawing/2014/main" id="{190B1037-FD59-41EB-9BCA-787DE5D9C7F5}"/>
              </a:ext>
            </a:extLst>
          </p:cNvPr>
          <p:cNvSpPr txBox="1"/>
          <p:nvPr/>
        </p:nvSpPr>
        <p:spPr>
          <a:xfrm>
            <a:off x="2629857" y="4132244"/>
            <a:ext cx="4681325" cy="830997"/>
          </a:xfrm>
          <a:prstGeom prst="rect">
            <a:avLst/>
          </a:prstGeom>
          <a:noFill/>
        </p:spPr>
        <p:txBody>
          <a:bodyPr wrap="square" rtlCol="0">
            <a:spAutoFit/>
          </a:bodyPr>
          <a:lstStyle/>
          <a:p>
            <a:r>
              <a:rPr lang="en-GB" sz="2400" dirty="0">
                <a:solidFill>
                  <a:srgbClr val="FF0000"/>
                </a:solidFill>
              </a:rPr>
              <a:t>The “action” level of 20 000 is at 10 years. </a:t>
            </a:r>
          </a:p>
        </p:txBody>
      </p:sp>
      <p:sp>
        <p:nvSpPr>
          <p:cNvPr id="2" name="TextBox 1">
            <a:extLst>
              <a:ext uri="{FF2B5EF4-FFF2-40B4-BE49-F238E27FC236}">
                <a16:creationId xmlns:a16="http://schemas.microsoft.com/office/drawing/2014/main" id="{419B1499-5C1B-9845-B2D2-61C541D41F8B}"/>
              </a:ext>
            </a:extLst>
          </p:cNvPr>
          <p:cNvSpPr txBox="1"/>
          <p:nvPr/>
        </p:nvSpPr>
        <p:spPr>
          <a:xfrm>
            <a:off x="3006831" y="6317066"/>
            <a:ext cx="8784976" cy="400110"/>
          </a:xfrm>
          <a:prstGeom prst="rect">
            <a:avLst/>
          </a:prstGeom>
          <a:noFill/>
        </p:spPr>
        <p:txBody>
          <a:bodyPr wrap="square" rtlCol="0">
            <a:spAutoFit/>
          </a:bodyPr>
          <a:lstStyle/>
          <a:p>
            <a:r>
              <a:rPr lang="en-US" dirty="0">
                <a:solidFill>
                  <a:srgbClr val="0070C0"/>
                </a:solidFill>
              </a:rPr>
              <a:t>More details are shown graphically for information on the next slide.</a:t>
            </a:r>
          </a:p>
        </p:txBody>
      </p:sp>
      <p:sp>
        <p:nvSpPr>
          <p:cNvPr id="30" name="Rectangle 29">
            <a:extLst>
              <a:ext uri="{FF2B5EF4-FFF2-40B4-BE49-F238E27FC236}">
                <a16:creationId xmlns:a16="http://schemas.microsoft.com/office/drawing/2014/main" id="{CF45153C-1234-7643-83D4-062864571017}"/>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1</a:t>
            </a:r>
            <a:endParaRPr lang="en-US" altLang="en-US" b="1" dirty="0">
              <a:solidFill>
                <a:schemeClr val="bg1"/>
              </a:solidFill>
            </a:endParaRPr>
          </a:p>
        </p:txBody>
      </p:sp>
    </p:spTree>
    <p:extLst>
      <p:ext uri="{BB962C8B-B14F-4D97-AF65-F5344CB8AC3E}">
        <p14:creationId xmlns:p14="http://schemas.microsoft.com/office/powerpoint/2010/main" val="2079966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5" grpId="0"/>
      <p:bldP spid="16" grpId="0"/>
      <p:bldP spid="17" grpId="0"/>
      <p:bldP spid="20" grpId="0"/>
      <p:bldP spid="22" grpId="0"/>
      <p:bldP spid="23" grpId="0"/>
      <p:bldP spid="24" grpId="0"/>
      <p:bldP spid="25" grpId="0"/>
      <p:bldP spid="28" grpId="0"/>
      <p:bldP spid="11"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351584" y="31557"/>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5601891F-E245-4345-85C2-9F5A9AC03718}"/>
              </a:ext>
            </a:extLst>
          </p:cNvPr>
          <p:cNvPicPr>
            <a:picLocks noChangeAspect="1"/>
          </p:cNvPicPr>
          <p:nvPr/>
        </p:nvPicPr>
        <p:blipFill>
          <a:blip r:embed="rId4"/>
          <a:stretch>
            <a:fillRect/>
          </a:stretch>
        </p:blipFill>
        <p:spPr>
          <a:xfrm>
            <a:off x="2709595" y="1369506"/>
            <a:ext cx="5468551" cy="5050601"/>
          </a:xfrm>
          <a:prstGeom prst="rect">
            <a:avLst/>
          </a:prstGeom>
        </p:spPr>
      </p:pic>
      <p:sp>
        <p:nvSpPr>
          <p:cNvPr id="4" name="TextBox 3">
            <a:extLst>
              <a:ext uri="{FF2B5EF4-FFF2-40B4-BE49-F238E27FC236}">
                <a16:creationId xmlns:a16="http://schemas.microsoft.com/office/drawing/2014/main" id="{B2FECF41-E48B-487F-852E-093D2E469CA1}"/>
              </a:ext>
            </a:extLst>
          </p:cNvPr>
          <p:cNvSpPr txBox="1"/>
          <p:nvPr/>
        </p:nvSpPr>
        <p:spPr>
          <a:xfrm>
            <a:off x="2709595" y="777585"/>
            <a:ext cx="2880320" cy="461665"/>
          </a:xfrm>
          <a:prstGeom prst="rect">
            <a:avLst/>
          </a:prstGeom>
          <a:noFill/>
        </p:spPr>
        <p:txBody>
          <a:bodyPr wrap="square" rtlCol="0">
            <a:spAutoFit/>
          </a:bodyPr>
          <a:lstStyle/>
          <a:p>
            <a:r>
              <a:rPr lang="en-GB" sz="2400" b="1" dirty="0"/>
              <a:t>Note</a:t>
            </a:r>
          </a:p>
        </p:txBody>
      </p:sp>
      <p:sp>
        <p:nvSpPr>
          <p:cNvPr id="5" name="TextBox 4">
            <a:extLst>
              <a:ext uri="{FF2B5EF4-FFF2-40B4-BE49-F238E27FC236}">
                <a16:creationId xmlns:a16="http://schemas.microsoft.com/office/drawing/2014/main" id="{F679A3C3-C821-43B6-B7C0-7E91041C2E14}"/>
              </a:ext>
            </a:extLst>
          </p:cNvPr>
          <p:cNvSpPr txBox="1"/>
          <p:nvPr/>
        </p:nvSpPr>
        <p:spPr>
          <a:xfrm>
            <a:off x="8688288" y="1677283"/>
            <a:ext cx="2880320" cy="1569660"/>
          </a:xfrm>
          <a:prstGeom prst="rect">
            <a:avLst/>
          </a:prstGeom>
          <a:noFill/>
        </p:spPr>
        <p:txBody>
          <a:bodyPr wrap="square" rtlCol="0">
            <a:spAutoFit/>
          </a:bodyPr>
          <a:lstStyle/>
          <a:p>
            <a:r>
              <a:rPr lang="en-GB" sz="2400" dirty="0"/>
              <a:t>This graph shows how the level of fish stocks will decline with time.</a:t>
            </a:r>
          </a:p>
        </p:txBody>
      </p:sp>
      <p:sp>
        <p:nvSpPr>
          <p:cNvPr id="6" name="TextBox 5">
            <a:extLst>
              <a:ext uri="{FF2B5EF4-FFF2-40B4-BE49-F238E27FC236}">
                <a16:creationId xmlns:a16="http://schemas.microsoft.com/office/drawing/2014/main" id="{099B742B-99EB-4458-8F37-5E62EBD45A3E}"/>
              </a:ext>
            </a:extLst>
          </p:cNvPr>
          <p:cNvSpPr txBox="1"/>
          <p:nvPr/>
        </p:nvSpPr>
        <p:spPr>
          <a:xfrm>
            <a:off x="8387567" y="3611058"/>
            <a:ext cx="3181041" cy="830997"/>
          </a:xfrm>
          <a:prstGeom prst="rect">
            <a:avLst/>
          </a:prstGeom>
          <a:noFill/>
        </p:spPr>
        <p:txBody>
          <a:bodyPr wrap="square" rtlCol="0">
            <a:spAutoFit/>
          </a:bodyPr>
          <a:lstStyle/>
          <a:p>
            <a:pPr algn="ctr"/>
            <a:r>
              <a:rPr lang="en-GB" sz="2400" dirty="0">
                <a:solidFill>
                  <a:srgbClr val="FF0000"/>
                </a:solidFill>
              </a:rPr>
              <a:t>The “action level” is reached at year 10.</a:t>
            </a:r>
          </a:p>
        </p:txBody>
      </p:sp>
      <p:cxnSp>
        <p:nvCxnSpPr>
          <p:cNvPr id="7" name="Straight Connector 6">
            <a:extLst>
              <a:ext uri="{FF2B5EF4-FFF2-40B4-BE49-F238E27FC236}">
                <a16:creationId xmlns:a16="http://schemas.microsoft.com/office/drawing/2014/main" id="{B01D4655-E79E-4BE1-87A7-165C1CDB6C6A}"/>
              </a:ext>
            </a:extLst>
          </p:cNvPr>
          <p:cNvCxnSpPr>
            <a:cxnSpLocks/>
          </p:cNvCxnSpPr>
          <p:nvPr/>
        </p:nvCxnSpPr>
        <p:spPr bwMode="auto">
          <a:xfrm>
            <a:off x="3287688" y="5085184"/>
            <a:ext cx="3816424" cy="0"/>
          </a:xfrm>
          <a:prstGeom prst="line">
            <a:avLst/>
          </a:prstGeom>
          <a:solidFill>
            <a:srgbClr val="00B8FF"/>
          </a:solidFill>
          <a:ln w="28575" cap="flat" cmpd="sng" algn="ctr">
            <a:solidFill>
              <a:srgbClr val="FF0000"/>
            </a:solidFill>
            <a:prstDash val="dash"/>
            <a:round/>
            <a:headEnd type="none" w="med" len="med"/>
            <a:tailEnd type="none" w="med" len="med"/>
          </a:ln>
          <a:effectLst/>
        </p:spPr>
      </p:cxnSp>
      <p:cxnSp>
        <p:nvCxnSpPr>
          <p:cNvPr id="10" name="Straight Connector 9">
            <a:extLst>
              <a:ext uri="{FF2B5EF4-FFF2-40B4-BE49-F238E27FC236}">
                <a16:creationId xmlns:a16="http://schemas.microsoft.com/office/drawing/2014/main" id="{9A1F85ED-AA40-4D31-8E14-2A260ABCDF09}"/>
              </a:ext>
            </a:extLst>
          </p:cNvPr>
          <p:cNvCxnSpPr>
            <a:cxnSpLocks/>
          </p:cNvCxnSpPr>
          <p:nvPr/>
        </p:nvCxnSpPr>
        <p:spPr bwMode="auto">
          <a:xfrm>
            <a:off x="7103913" y="5085184"/>
            <a:ext cx="0" cy="864096"/>
          </a:xfrm>
          <a:prstGeom prst="line">
            <a:avLst/>
          </a:prstGeom>
          <a:solidFill>
            <a:srgbClr val="00B8FF"/>
          </a:solidFill>
          <a:ln w="28575" cap="flat" cmpd="sng" algn="ctr">
            <a:solidFill>
              <a:srgbClr val="FF0000"/>
            </a:solidFill>
            <a:prstDash val="dash"/>
            <a:round/>
            <a:headEnd type="none" w="med" len="med"/>
            <a:tailEnd type="none" w="med" len="med"/>
          </a:ln>
          <a:effectLst/>
        </p:spPr>
      </p:cxnSp>
      <p:sp>
        <p:nvSpPr>
          <p:cNvPr id="13" name="Rectangle 12">
            <a:extLst>
              <a:ext uri="{FF2B5EF4-FFF2-40B4-BE49-F238E27FC236}">
                <a16:creationId xmlns:a16="http://schemas.microsoft.com/office/drawing/2014/main" id="{54D0B0B3-B1D7-DC43-97FF-40F2FD8BC129}"/>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1</a:t>
            </a:r>
            <a:endParaRPr lang="en-US" altLang="en-US" b="1" dirty="0">
              <a:solidFill>
                <a:schemeClr val="bg1"/>
              </a:solidFill>
            </a:endParaRPr>
          </a:p>
        </p:txBody>
      </p:sp>
    </p:spTree>
    <p:extLst>
      <p:ext uri="{BB962C8B-B14F-4D97-AF65-F5344CB8AC3E}">
        <p14:creationId xmlns:p14="http://schemas.microsoft.com/office/powerpoint/2010/main" val="18012973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Section 1: Review</a:t>
            </a:r>
          </a:p>
        </p:txBody>
      </p:sp>
      <p:sp>
        <p:nvSpPr>
          <p:cNvPr id="11"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first section.</a:t>
            </a:r>
          </a:p>
        </p:txBody>
      </p:sp>
      <p:sp>
        <p:nvSpPr>
          <p:cNvPr id="12" name="TextBox 11">
            <a:extLst>
              <a:ext uri="{FF2B5EF4-FFF2-40B4-BE49-F238E27FC236}">
                <a16:creationId xmlns:a16="http://schemas.microsoft.com/office/drawing/2014/main"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7" name="Rectangle 6">
            <a:extLst>
              <a:ext uri="{FF2B5EF4-FFF2-40B4-BE49-F238E27FC236}">
                <a16:creationId xmlns:a16="http://schemas.microsoft.com/office/drawing/2014/main" id="{8A8B61CD-A52A-D149-B4E1-407925CD80A2}"/>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1</a:t>
            </a:r>
            <a:endParaRPr lang="en-US" altLang="en-US" b="1" dirty="0">
              <a:solidFill>
                <a:schemeClr val="bg1"/>
              </a:solidFill>
            </a:endParaRPr>
          </a:p>
        </p:txBody>
      </p:sp>
    </p:spTree>
    <p:extLst>
      <p:ext uri="{BB962C8B-B14F-4D97-AF65-F5344CB8AC3E}">
        <p14:creationId xmlns:p14="http://schemas.microsoft.com/office/powerpoint/2010/main" val="355313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5811" y="721731"/>
            <a:ext cx="9721081" cy="1569660"/>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The previous models show how mathematics can be used to model growth and decay of populations.  Another example is bacteria, which divide in two every minute.  The growth in numbers is illustrated in the table below.</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Models of Growth and Decay</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D3457452-12F1-4C1F-939E-F05933FCACB5}"/>
              </a:ext>
            </a:extLst>
          </p:cNvPr>
          <p:cNvPicPr>
            <a:picLocks noChangeAspect="1"/>
          </p:cNvPicPr>
          <p:nvPr/>
        </p:nvPicPr>
        <p:blipFill>
          <a:blip r:embed="rId4"/>
          <a:stretch>
            <a:fillRect/>
          </a:stretch>
        </p:blipFill>
        <p:spPr>
          <a:xfrm>
            <a:off x="5715208" y="2065041"/>
            <a:ext cx="6222444" cy="4748335"/>
          </a:xfrm>
          <a:prstGeom prst="rect">
            <a:avLst/>
          </a:prstGeom>
        </p:spPr>
      </p:pic>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1B16EDAC-8884-4C14-9381-6D62BEEEF67A}"/>
                  </a:ext>
                </a:extLst>
              </p:cNvPr>
              <p:cNvSpPr/>
              <p:nvPr/>
            </p:nvSpPr>
            <p:spPr>
              <a:xfrm>
                <a:off x="2366706" y="2770242"/>
                <a:ext cx="3310054" cy="3416320"/>
              </a:xfrm>
              <a:prstGeom prst="rect">
                <a:avLst/>
              </a:prstGeom>
            </p:spPr>
            <p:txBody>
              <a:bodyPr wrap="square">
                <a:spAutoFit/>
              </a:bodyPr>
              <a:lstStyle/>
              <a:p>
                <a:r>
                  <a:rPr lang="en-US" sz="2400" dirty="0"/>
                  <a:t>The table shows a pattern for the number of bacteria at any time after the bacteria was introduced.  From this pattern, it is easy to see that after</a:t>
                </a:r>
                <a:r>
                  <a:rPr lang="en-US" sz="2400" i="1" dirty="0">
                    <a:latin typeface="Times New Roman" panose="02020603050405020304" pitchFamily="18" charset="0"/>
                    <a:cs typeface="Times New Roman" panose="02020603050405020304" pitchFamily="18" charset="0"/>
                  </a:rPr>
                  <a:t> t </a:t>
                </a:r>
                <a:r>
                  <a:rPr lang="en-US" sz="2400" dirty="0"/>
                  <a:t>minutes the number of bacteria</a:t>
                </a:r>
              </a:p>
              <a:p>
                <a:r>
                  <a:rPr lang="en-US" sz="2400" dirty="0"/>
                  <a:t>will be </a:t>
                </a:r>
                <a14:m>
                  <m:oMath xmlns:m="http://schemas.openxmlformats.org/officeDocument/2006/math">
                    <m:sSup>
                      <m:sSupPr>
                        <m:ctrlPr>
                          <a:rPr lang="en-US" sz="2400" i="1" smtClean="0">
                            <a:latin typeface="Cambria Math" panose="02040503050406030204" pitchFamily="18" charset="0"/>
                          </a:rPr>
                        </m:ctrlPr>
                      </m:sSupPr>
                      <m:e>
                        <m:r>
                          <a:rPr lang="en-GB" sz="2400" b="0" i="1" smtClean="0">
                            <a:latin typeface="Cambria Math" panose="02040503050406030204" pitchFamily="18" charset="0"/>
                          </a:rPr>
                          <m:t>2</m:t>
                        </m:r>
                      </m:e>
                      <m:sup>
                        <m:r>
                          <a:rPr lang="en-GB" sz="2400" b="0" i="1" smtClean="0">
                            <a:latin typeface="Cambria Math" panose="02040503050406030204" pitchFamily="18" charset="0"/>
                          </a:rPr>
                          <m:t>𝑡</m:t>
                        </m:r>
                      </m:sup>
                    </m:sSup>
                  </m:oMath>
                </a14:m>
                <a:r>
                  <a:rPr lang="en-US" sz="2400" dirty="0"/>
                  <a:t> .</a:t>
                </a:r>
                <a:endParaRPr lang="en-GB" sz="2400" dirty="0"/>
              </a:p>
            </p:txBody>
          </p:sp>
        </mc:Choice>
        <mc:Fallback xmlns="">
          <p:sp>
            <p:nvSpPr>
              <p:cNvPr id="4" name="Rectangle 3">
                <a:extLst>
                  <a:ext uri="{FF2B5EF4-FFF2-40B4-BE49-F238E27FC236}">
                    <a16:creationId xmlns:a16="http://schemas.microsoft.com/office/drawing/2014/main" xmlns:a14="http://schemas.microsoft.com/office/drawing/2010/main" xmlns="" id="{1B16EDAC-8884-4C14-9381-6D62BEEEF67A}"/>
                  </a:ext>
                </a:extLst>
              </p:cNvPr>
              <p:cNvSpPr>
                <a:spLocks noRot="1" noChangeAspect="1" noMove="1" noResize="1" noEditPoints="1" noAdjustHandles="1" noChangeArrowheads="1" noChangeShapeType="1" noTextEdit="1"/>
              </p:cNvSpPr>
              <p:nvPr/>
            </p:nvSpPr>
            <p:spPr>
              <a:xfrm>
                <a:off x="2366706" y="2770242"/>
                <a:ext cx="3310054" cy="3416320"/>
              </a:xfrm>
              <a:prstGeom prst="rect">
                <a:avLst/>
              </a:prstGeom>
              <a:blipFill rotWithShape="1">
                <a:blip r:embed="rId5"/>
                <a:stretch>
                  <a:fillRect l="-2762" t="-1248" r="-4236" b="-3209"/>
                </a:stretch>
              </a:blipFill>
            </p:spPr>
            <p:txBody>
              <a:bodyPr/>
              <a:lstStyle/>
              <a:p>
                <a:r>
                  <a:rPr lang="en-GB">
                    <a:noFill/>
                  </a:rPr>
                  <a:t> </a:t>
                </a:r>
              </a:p>
            </p:txBody>
          </p:sp>
        </mc:Fallback>
      </mc:AlternateContent>
      <p:sp>
        <p:nvSpPr>
          <p:cNvPr id="8" name="Rectangle 7">
            <a:extLst>
              <a:ext uri="{FF2B5EF4-FFF2-40B4-BE49-F238E27FC236}">
                <a16:creationId xmlns:a16="http://schemas.microsoft.com/office/drawing/2014/main" id="{1B362939-8D7B-CF43-9E81-CBCD99ECD353}"/>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2</a:t>
            </a:r>
            <a:endParaRPr lang="en-US" altLang="en-US" b="1" dirty="0">
              <a:solidFill>
                <a:schemeClr val="bg1"/>
              </a:solidFill>
            </a:endParaRPr>
          </a:p>
        </p:txBody>
      </p:sp>
    </p:spTree>
    <p:extLst>
      <p:ext uri="{BB962C8B-B14F-4D97-AF65-F5344CB8AC3E}">
        <p14:creationId xmlns:p14="http://schemas.microsoft.com/office/powerpoint/2010/main" val="35777938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5372" name="TextBox 1"/>
              <p:cNvSpPr txBox="1">
                <a:spLocks noChangeArrowheads="1"/>
              </p:cNvSpPr>
              <p:nvPr/>
            </p:nvSpPr>
            <p:spPr bwMode="auto">
              <a:xfrm>
                <a:off x="2345811" y="791742"/>
                <a:ext cx="9721081" cy="1569660"/>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Therefore, </a:t>
                </a:r>
                <a:r>
                  <a:rPr lang="en-US" sz="2400" i="1" dirty="0">
                    <a:latin typeface="Times" pitchFamily="2" charset="0"/>
                  </a:rPr>
                  <a:t>n</a:t>
                </a:r>
                <a:r>
                  <a:rPr lang="en-US" sz="2400" dirty="0"/>
                  <a:t> = </a:t>
                </a:r>
                <a14:m>
                  <m:oMath xmlns:m="http://schemas.openxmlformats.org/officeDocument/2006/math">
                    <m:sSup>
                      <m:sSupPr>
                        <m:ctrlPr>
                          <a:rPr lang="en-US" sz="2400" i="1">
                            <a:latin typeface="Cambria Math" panose="02040503050406030204" pitchFamily="18" charset="0"/>
                          </a:rPr>
                        </m:ctrlPr>
                      </m:sSupPr>
                      <m:e>
                        <m:r>
                          <a:rPr lang="en-GB" sz="2400" i="1">
                            <a:latin typeface="Cambria Math" panose="02040503050406030204" pitchFamily="18" charset="0"/>
                          </a:rPr>
                          <m:t>2</m:t>
                        </m:r>
                      </m:e>
                      <m:sup>
                        <m:r>
                          <a:rPr lang="en-GB" sz="2400" i="1">
                            <a:latin typeface="Cambria Math" panose="02040503050406030204" pitchFamily="18" charset="0"/>
                          </a:rPr>
                          <m:t>𝑡</m:t>
                        </m:r>
                      </m:sup>
                    </m:sSup>
                  </m:oMath>
                </a14:m>
                <a:r>
                  <a:rPr lang="en-US" sz="2400" dirty="0"/>
                  <a:t> is a model for the bacteria growth. The graph for the function is shown here, for the values of </a:t>
                </a:r>
                <a:r>
                  <a:rPr lang="en-US" sz="2400" i="1" dirty="0">
                    <a:latin typeface="Times New Roman" panose="02020603050405020304" pitchFamily="18" charset="0"/>
                    <a:cs typeface="Times New Roman" panose="02020603050405020304" pitchFamily="18" charset="0"/>
                  </a:rPr>
                  <a:t>t </a:t>
                </a:r>
                <a:r>
                  <a:rPr lang="en-US" sz="2400" dirty="0"/>
                  <a:t>between 0 and 4.</a:t>
                </a:r>
              </a:p>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p:txBody>
          </p:sp>
        </mc:Choice>
        <mc:Fallback xmlns="">
          <p:sp>
            <p:nvSpPr>
              <p:cNvPr id="15372" name="TextBox 1"/>
              <p:cNvSpPr txBox="1">
                <a:spLocks noRot="1" noChangeAspect="1" noMove="1" noResize="1" noEditPoints="1" noAdjustHandles="1" noChangeArrowheads="1" noChangeShapeType="1" noTextEdit="1"/>
              </p:cNvSpPr>
              <p:nvPr/>
            </p:nvSpPr>
            <p:spPr bwMode="auto">
              <a:xfrm>
                <a:off x="2345811" y="791742"/>
                <a:ext cx="9721081" cy="1569660"/>
              </a:xfrm>
              <a:prstGeom prst="rect">
                <a:avLst/>
              </a:prstGeom>
              <a:blipFill rotWithShape="1">
                <a:blip r:embed="rId3"/>
                <a:stretch>
                  <a:fillRect l="-1004" t="-3113" r="-125"/>
                </a:stretch>
              </a:blipFill>
              <a:ln>
                <a:noFill/>
              </a:ln>
            </p:spPr>
            <p:txBody>
              <a:bodyPr/>
              <a:lstStyle/>
              <a:p>
                <a:r>
                  <a:rPr lang="en-GB">
                    <a:noFill/>
                  </a:rPr>
                  <a:t> </a:t>
                </a:r>
              </a:p>
            </p:txBody>
          </p:sp>
        </mc:Fallback>
      </mc:AlternateContent>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Models of Growth and Decay</a:t>
            </a:r>
          </a:p>
        </p:txBody>
      </p:sp>
      <p:pic>
        <p:nvPicPr>
          <p:cNvPr id="15374"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255638F1-FCA0-4104-B0A6-BE05209D03CC}"/>
              </a:ext>
            </a:extLst>
          </p:cNvPr>
          <p:cNvPicPr>
            <a:picLocks noChangeAspect="1"/>
          </p:cNvPicPr>
          <p:nvPr/>
        </p:nvPicPr>
        <p:blipFill rotWithShape="1">
          <a:blip r:embed="rId5"/>
          <a:srcRect l="30425" t="20705" r="25375" b="-1352"/>
          <a:stretch/>
        </p:blipFill>
        <p:spPr>
          <a:xfrm>
            <a:off x="2646543" y="1960894"/>
            <a:ext cx="3462157" cy="2769990"/>
          </a:xfrm>
          <a:prstGeom prst="rect">
            <a:avLst/>
          </a:prstGeom>
        </p:spPr>
      </p:pic>
      <p:sp>
        <p:nvSpPr>
          <p:cNvPr id="4" name="Rectangle 3">
            <a:extLst>
              <a:ext uri="{FF2B5EF4-FFF2-40B4-BE49-F238E27FC236}">
                <a16:creationId xmlns:a16="http://schemas.microsoft.com/office/drawing/2014/main" id="{C2E70657-B1A8-4473-8683-F089FC05A85A}"/>
              </a:ext>
            </a:extLst>
          </p:cNvPr>
          <p:cNvSpPr/>
          <p:nvPr/>
        </p:nvSpPr>
        <p:spPr>
          <a:xfrm>
            <a:off x="2495600" y="4897106"/>
            <a:ext cx="9150789" cy="1646605"/>
          </a:xfrm>
          <a:prstGeom prst="rect">
            <a:avLst/>
          </a:prstGeom>
        </p:spPr>
        <p:txBody>
          <a:bodyPr wrap="square">
            <a:spAutoFit/>
          </a:bodyPr>
          <a:lstStyle/>
          <a:p>
            <a:pPr>
              <a:spcAft>
                <a:spcPts val="600"/>
              </a:spcAft>
            </a:pPr>
            <a:r>
              <a:rPr lang="en-US" sz="2400" dirty="0"/>
              <a:t>Drawing a smooth curve through these discrete points gives a continuous model of growth. </a:t>
            </a:r>
          </a:p>
          <a:p>
            <a:r>
              <a:rPr lang="en-US" sz="2400" dirty="0"/>
              <a:t>Many situations which have models like this have continuous not discrete domains, so the curve is typical of this type of function.</a:t>
            </a:r>
            <a:endParaRPr lang="en-GB" sz="2400" dirty="0"/>
          </a:p>
        </p:txBody>
      </p:sp>
      <p:pic>
        <p:nvPicPr>
          <p:cNvPr id="6" name="Picture 5">
            <a:extLst>
              <a:ext uri="{FF2B5EF4-FFF2-40B4-BE49-F238E27FC236}">
                <a16:creationId xmlns:a16="http://schemas.microsoft.com/office/drawing/2014/main" id="{401CC728-FEBE-4EC3-A301-2EF84436A690}"/>
              </a:ext>
            </a:extLst>
          </p:cNvPr>
          <p:cNvPicPr>
            <a:picLocks noChangeAspect="1"/>
          </p:cNvPicPr>
          <p:nvPr/>
        </p:nvPicPr>
        <p:blipFill>
          <a:blip r:embed="rId6"/>
          <a:stretch>
            <a:fillRect/>
          </a:stretch>
        </p:blipFill>
        <p:spPr>
          <a:xfrm>
            <a:off x="7358566" y="1833987"/>
            <a:ext cx="3462157" cy="2896897"/>
          </a:xfrm>
          <a:prstGeom prst="rect">
            <a:avLst/>
          </a:prstGeom>
        </p:spPr>
      </p:pic>
      <p:sp>
        <p:nvSpPr>
          <p:cNvPr id="10" name="Rectangle 9">
            <a:extLst>
              <a:ext uri="{FF2B5EF4-FFF2-40B4-BE49-F238E27FC236}">
                <a16:creationId xmlns:a16="http://schemas.microsoft.com/office/drawing/2014/main" id="{211A7052-E0DE-D347-A9D7-848B95061011}"/>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2</a:t>
            </a:r>
            <a:endParaRPr lang="en-US" altLang="en-US" b="1" dirty="0">
              <a:solidFill>
                <a:schemeClr val="bg1"/>
              </a:solidFill>
            </a:endParaRPr>
          </a:p>
        </p:txBody>
      </p:sp>
    </p:spTree>
    <p:extLst>
      <p:ext uri="{BB962C8B-B14F-4D97-AF65-F5344CB8AC3E}">
        <p14:creationId xmlns:p14="http://schemas.microsoft.com/office/powerpoint/2010/main" val="11638559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5372" name="TextBox 1"/>
              <p:cNvSpPr txBox="1">
                <a:spLocks noChangeArrowheads="1"/>
              </p:cNvSpPr>
              <p:nvPr/>
            </p:nvSpPr>
            <p:spPr bwMode="auto">
              <a:xfrm>
                <a:off x="2345811" y="791742"/>
                <a:ext cx="9721081" cy="1569660"/>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Any function of the form </a:t>
                </a:r>
                <a14:m>
                  <m:oMath xmlns:m="http://schemas.openxmlformats.org/officeDocument/2006/math">
                    <m:sSup>
                      <m:sSupPr>
                        <m:ctrlPr>
                          <a:rPr lang="en-US" sz="2400" i="1" smtClean="0">
                            <a:latin typeface="Cambria Math" panose="02040503050406030204" pitchFamily="18" charset="0"/>
                          </a:rPr>
                        </m:ctrlPr>
                      </m:sSupPr>
                      <m:e>
                        <m:r>
                          <a:rPr lang="en-GB" sz="2400" b="0" i="1" smtClean="0">
                            <a:latin typeface="Cambria Math" panose="02040503050406030204" pitchFamily="18" charset="0"/>
                          </a:rPr>
                          <m:t>𝑎</m:t>
                        </m:r>
                      </m:e>
                      <m:sup>
                        <m:r>
                          <a:rPr lang="en-GB" sz="2400" b="0" i="1" smtClean="0">
                            <a:latin typeface="Cambria Math" panose="02040503050406030204" pitchFamily="18" charset="0"/>
                          </a:rPr>
                          <m:t>𝑥</m:t>
                        </m:r>
                      </m:sup>
                    </m:sSup>
                  </m:oMath>
                </a14:m>
                <a:r>
                  <a:rPr lang="en-US" sz="2400" dirty="0"/>
                  <a:t> , where </a:t>
                </a:r>
                <a:r>
                  <a:rPr lang="en-US" sz="2400" i="1" dirty="0">
                    <a:latin typeface="Times" pitchFamily="2" charset="0"/>
                  </a:rPr>
                  <a:t>a</a:t>
                </a:r>
                <a:r>
                  <a:rPr lang="en-US" sz="2400" dirty="0"/>
                  <a:t> is a positive constant is called an exponential function (as </a:t>
                </a:r>
                <a:r>
                  <a:rPr lang="en-US" sz="2400" i="1" dirty="0">
                    <a:latin typeface="Times" pitchFamily="2" charset="0"/>
                  </a:rPr>
                  <a:t>x</a:t>
                </a:r>
                <a:r>
                  <a:rPr lang="en-US" sz="2400" dirty="0"/>
                  <a:t> is the 'exponent' or power of </a:t>
                </a:r>
                <a:r>
                  <a:rPr lang="en-US" sz="2400" i="1" dirty="0">
                    <a:latin typeface="Times" pitchFamily="2" charset="0"/>
                  </a:rPr>
                  <a:t>a</a:t>
                </a:r>
                <a:r>
                  <a:rPr lang="en-US" sz="2400" dirty="0"/>
                  <a:t>) .  Although the example above was only defined for positive values of the exponent ( </a:t>
                </a:r>
                <a:r>
                  <a:rPr lang="en-US" sz="2400" i="1" dirty="0">
                    <a:latin typeface="Times" pitchFamily="2" charset="0"/>
                  </a:rPr>
                  <a:t>t</a:t>
                </a:r>
                <a:r>
                  <a:rPr lang="en-US" sz="2400" dirty="0"/>
                  <a:t> ≥ 0 ), exponential functions are defined for any real value.</a:t>
                </a:r>
              </a:p>
            </p:txBody>
          </p:sp>
        </mc:Choice>
        <mc:Fallback xmlns="">
          <p:sp>
            <p:nvSpPr>
              <p:cNvPr id="15372" name="TextBox 1"/>
              <p:cNvSpPr txBox="1">
                <a:spLocks noRot="1" noChangeAspect="1" noMove="1" noResize="1" noEditPoints="1" noAdjustHandles="1" noChangeArrowheads="1" noChangeShapeType="1" noTextEdit="1"/>
              </p:cNvSpPr>
              <p:nvPr/>
            </p:nvSpPr>
            <p:spPr bwMode="auto">
              <a:xfrm>
                <a:off x="2345811" y="791742"/>
                <a:ext cx="9721081" cy="1569660"/>
              </a:xfrm>
              <a:prstGeom prst="rect">
                <a:avLst/>
              </a:prstGeom>
              <a:blipFill rotWithShape="1">
                <a:blip r:embed="rId3"/>
                <a:stretch>
                  <a:fillRect l="-1004" t="-3113" r="-1317" b="-8171"/>
                </a:stretch>
              </a:blipFill>
              <a:ln>
                <a:noFill/>
              </a:ln>
            </p:spPr>
            <p:txBody>
              <a:bodyPr/>
              <a:lstStyle/>
              <a:p>
                <a:r>
                  <a:rPr lang="en-GB">
                    <a:noFill/>
                  </a:rPr>
                  <a:t> </a:t>
                </a:r>
              </a:p>
            </p:txBody>
          </p:sp>
        </mc:Fallback>
      </mc:AlternateContent>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Models of Growth and Decay</a:t>
            </a:r>
          </a:p>
        </p:txBody>
      </p:sp>
      <p:pic>
        <p:nvPicPr>
          <p:cNvPr id="15374"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6E33089-1539-43BB-981F-5EBA3BA14913}"/>
                  </a:ext>
                </a:extLst>
              </p:cNvPr>
              <p:cNvSpPr txBox="1"/>
              <p:nvPr/>
            </p:nvSpPr>
            <p:spPr>
              <a:xfrm>
                <a:off x="3598305" y="2416407"/>
                <a:ext cx="6768752" cy="615746"/>
              </a:xfrm>
              <a:prstGeom prst="rect">
                <a:avLst/>
              </a:prstGeom>
              <a:noFill/>
            </p:spPr>
            <p:txBody>
              <a:bodyPr wrap="square" rtlCol="0">
                <a:spAutoFit/>
              </a:bodyPr>
              <a:lstStyle/>
              <a:p>
                <a:r>
                  <a:rPr lang="en-GB" sz="2400" dirty="0"/>
                  <a:t>For instance, if  </a:t>
                </a:r>
                <a14:m>
                  <m:oMath xmlns:m="http://schemas.openxmlformats.org/officeDocument/2006/math">
                    <m:r>
                      <a:rPr lang="en-GB" sz="2400" i="1">
                        <a:latin typeface="Cambria Math" panose="02040503050406030204" pitchFamily="18" charset="0"/>
                      </a:rPr>
                      <m:t>𝑓</m:t>
                    </m:r>
                    <m:d>
                      <m:dPr>
                        <m:ctrlPr>
                          <a:rPr lang="en-GB" sz="2400" i="1">
                            <a:latin typeface="Cambria Math" panose="02040503050406030204" pitchFamily="18" charset="0"/>
                          </a:rPr>
                        </m:ctrlPr>
                      </m:dPr>
                      <m:e>
                        <m:r>
                          <a:rPr lang="en-GB" sz="2400" b="0" i="1" smtClean="0">
                            <a:latin typeface="Cambria Math" panose="02040503050406030204" pitchFamily="18" charset="0"/>
                          </a:rPr>
                          <m:t>𝑥</m:t>
                        </m:r>
                      </m:e>
                    </m:d>
                  </m:oMath>
                </a14:m>
                <a:r>
                  <a:rPr lang="en-GB" sz="2400" dirty="0"/>
                  <a:t> = </a:t>
                </a:r>
                <a14:m>
                  <m:oMath xmlns:m="http://schemas.openxmlformats.org/officeDocument/2006/math">
                    <m:sSup>
                      <m:sSupPr>
                        <m:ctrlPr>
                          <a:rPr lang="en-GB" sz="2400" i="1" smtClean="0">
                            <a:latin typeface="Cambria Math" panose="02040503050406030204" pitchFamily="18" charset="0"/>
                          </a:rPr>
                        </m:ctrlPr>
                      </m:sSupPr>
                      <m:e>
                        <m:r>
                          <a:rPr lang="en-GB" sz="2400" b="0" i="1" smtClean="0">
                            <a:latin typeface="Cambria Math" panose="02040503050406030204" pitchFamily="18" charset="0"/>
                          </a:rPr>
                          <m:t>3</m:t>
                        </m:r>
                      </m:e>
                      <m:sup>
                        <m:r>
                          <a:rPr lang="en-GB" sz="2400" b="0" i="1" smtClean="0">
                            <a:latin typeface="Cambria Math" panose="02040503050406030204" pitchFamily="18" charset="0"/>
                          </a:rPr>
                          <m:t>𝑥</m:t>
                        </m:r>
                      </m:sup>
                    </m:sSup>
                    <m:r>
                      <a:rPr lang="en-GB" sz="2400" b="0" i="1" smtClean="0">
                        <a:latin typeface="Cambria Math" panose="02040503050406030204" pitchFamily="18" charset="0"/>
                      </a:rPr>
                      <m:t>, </m:t>
                    </m:r>
                    <m:r>
                      <m:rPr>
                        <m:sty m:val="p"/>
                      </m:rPr>
                      <a:rPr lang="en-GB" sz="2400" b="0" i="0" smtClean="0">
                        <a:latin typeface="Cambria Math" panose="02040503050406030204" pitchFamily="18" charset="0"/>
                      </a:rPr>
                      <m:t>then</m:t>
                    </m:r>
                    <m:r>
                      <a:rPr lang="en-GB" sz="2400" b="0" i="0" smtClean="0">
                        <a:latin typeface="Cambria Math" panose="02040503050406030204" pitchFamily="18" charset="0"/>
                      </a:rPr>
                      <m:t> </m:t>
                    </m:r>
                    <m:r>
                      <a:rPr lang="en-GB" sz="2400" b="0" i="1" smtClean="0">
                        <a:latin typeface="Cambria Math" panose="02040503050406030204" pitchFamily="18" charset="0"/>
                      </a:rPr>
                      <m:t>𝑓</m:t>
                    </m:r>
                    <m:d>
                      <m:dPr>
                        <m:ctrlPr>
                          <a:rPr lang="en-GB" sz="2400" b="0" i="1" smtClean="0">
                            <a:latin typeface="Cambria Math" panose="02040503050406030204" pitchFamily="18" charset="0"/>
                          </a:rPr>
                        </m:ctrlPr>
                      </m:dPr>
                      <m:e>
                        <m:r>
                          <a:rPr lang="en-GB" sz="2400" b="0" i="1" smtClean="0">
                            <a:latin typeface="Cambria Math" panose="02040503050406030204" pitchFamily="18" charset="0"/>
                          </a:rPr>
                          <m:t>−1</m:t>
                        </m:r>
                      </m:e>
                    </m:d>
                    <m:r>
                      <a:rPr lang="en-GB" sz="2400" b="0" i="1" smtClean="0">
                        <a:latin typeface="Cambria Math" panose="02040503050406030204" pitchFamily="18" charset="0"/>
                      </a:rPr>
                      <m:t>=</m:t>
                    </m:r>
                    <m:sSup>
                      <m:sSupPr>
                        <m:ctrlPr>
                          <a:rPr lang="en-GB" sz="2400" b="0" i="1" smtClean="0">
                            <a:latin typeface="Cambria Math" panose="02040503050406030204" pitchFamily="18" charset="0"/>
                          </a:rPr>
                        </m:ctrlPr>
                      </m:sSupPr>
                      <m:e>
                        <m:r>
                          <a:rPr lang="en-GB" sz="2400" b="0" i="1" smtClean="0">
                            <a:latin typeface="Cambria Math" panose="02040503050406030204" pitchFamily="18" charset="0"/>
                          </a:rPr>
                          <m:t>3</m:t>
                        </m:r>
                      </m:e>
                      <m:sup>
                        <m:r>
                          <a:rPr lang="en-GB" sz="2400" b="0" i="1" smtClean="0">
                            <a:latin typeface="Cambria Math" panose="02040503050406030204" pitchFamily="18" charset="0"/>
                          </a:rPr>
                          <m:t>−1</m:t>
                        </m:r>
                      </m:sup>
                    </m:sSup>
                  </m:oMath>
                </a14:m>
                <a:r>
                  <a:rPr lang="en-GB" sz="2400" dirty="0"/>
                  <a:t>= </a:t>
                </a:r>
                <a14:m>
                  <m:oMath xmlns:m="http://schemas.openxmlformats.org/officeDocument/2006/math">
                    <m:f>
                      <m:fPr>
                        <m:ctrlPr>
                          <a:rPr lang="en-GB" sz="2400" i="1" dirty="0" smtClean="0">
                            <a:latin typeface="Cambria Math" panose="02040503050406030204" pitchFamily="18" charset="0"/>
                          </a:rPr>
                        </m:ctrlPr>
                      </m:fPr>
                      <m:num>
                        <m:r>
                          <a:rPr lang="en-GB" sz="2400" b="0" i="1" dirty="0" smtClean="0">
                            <a:latin typeface="Cambria Math" panose="02040503050406030204" pitchFamily="18" charset="0"/>
                          </a:rPr>
                          <m:t>1</m:t>
                        </m:r>
                      </m:num>
                      <m:den>
                        <m:r>
                          <a:rPr lang="en-GB" sz="2400" b="0" i="1" dirty="0" smtClean="0">
                            <a:latin typeface="Cambria Math" panose="02040503050406030204" pitchFamily="18" charset="0"/>
                          </a:rPr>
                          <m:t>3</m:t>
                        </m:r>
                      </m:den>
                    </m:f>
                  </m:oMath>
                </a14:m>
                <a:endParaRPr lang="en-GB" sz="2400" dirty="0"/>
              </a:p>
            </p:txBody>
          </p:sp>
        </mc:Choice>
        <mc:Fallback xmlns="">
          <p:sp>
            <p:nvSpPr>
              <p:cNvPr id="4" name="TextBox 3">
                <a:extLst>
                  <a:ext uri="{FF2B5EF4-FFF2-40B4-BE49-F238E27FC236}">
                    <a16:creationId xmlns:a16="http://schemas.microsoft.com/office/drawing/2014/main" xmlns:a14="http://schemas.microsoft.com/office/drawing/2010/main" xmlns="" id="{26E33089-1539-43BB-981F-5EBA3BA14913}"/>
                  </a:ext>
                </a:extLst>
              </p:cNvPr>
              <p:cNvSpPr txBox="1">
                <a:spLocks noRot="1" noChangeAspect="1" noMove="1" noResize="1" noEditPoints="1" noAdjustHandles="1" noChangeArrowheads="1" noChangeShapeType="1" noTextEdit="1"/>
              </p:cNvSpPr>
              <p:nvPr/>
            </p:nvSpPr>
            <p:spPr>
              <a:xfrm>
                <a:off x="3598305" y="2416407"/>
                <a:ext cx="6768752" cy="615746"/>
              </a:xfrm>
              <a:prstGeom prst="rect">
                <a:avLst/>
              </a:prstGeom>
              <a:blipFill rotWithShape="1">
                <a:blip r:embed="rId5"/>
                <a:stretch>
                  <a:fillRect l="-1350" b="-8911"/>
                </a:stretch>
              </a:blipFill>
            </p:spPr>
            <p:txBody>
              <a:bodyPr/>
              <a:lstStyle/>
              <a:p>
                <a:r>
                  <a:rPr lang="en-GB">
                    <a:noFill/>
                  </a:rPr>
                  <a:t> </a:t>
                </a:r>
              </a:p>
            </p:txBody>
          </p:sp>
        </mc:Fallback>
      </mc:AlternateContent>
      <p:sp>
        <p:nvSpPr>
          <p:cNvPr id="5" name="TextBox 4">
            <a:extLst>
              <a:ext uri="{FF2B5EF4-FFF2-40B4-BE49-F238E27FC236}">
                <a16:creationId xmlns:a16="http://schemas.microsoft.com/office/drawing/2014/main" id="{9788E193-4FD5-40F8-B84A-79F68D229825}"/>
              </a:ext>
            </a:extLst>
          </p:cNvPr>
          <p:cNvSpPr txBox="1"/>
          <p:nvPr/>
        </p:nvSpPr>
        <p:spPr>
          <a:xfrm>
            <a:off x="2308895" y="3005477"/>
            <a:ext cx="2304256" cy="461665"/>
          </a:xfrm>
          <a:prstGeom prst="rect">
            <a:avLst/>
          </a:prstGeom>
          <a:noFill/>
        </p:spPr>
        <p:txBody>
          <a:bodyPr wrap="square" rtlCol="0">
            <a:spAutoFit/>
          </a:bodyPr>
          <a:lstStyle/>
          <a:p>
            <a:r>
              <a:rPr lang="en-GB" sz="2400" b="1" dirty="0"/>
              <a:t>Example</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7D5409D0-EEA6-4C2B-A43A-186605AA056D}"/>
                  </a:ext>
                </a:extLst>
              </p:cNvPr>
              <p:cNvSpPr/>
              <p:nvPr/>
            </p:nvSpPr>
            <p:spPr>
              <a:xfrm>
                <a:off x="2341423" y="3384200"/>
                <a:ext cx="9624392" cy="1200329"/>
              </a:xfrm>
              <a:prstGeom prst="rect">
                <a:avLst/>
              </a:prstGeom>
            </p:spPr>
            <p:txBody>
              <a:bodyPr wrap="square">
                <a:spAutoFit/>
              </a:bodyPr>
              <a:lstStyle/>
              <a:p>
                <a:r>
                  <a:rPr lang="en-US" sz="2400" dirty="0"/>
                  <a:t>a)	Use a graphic calculator or computer to help you make sketches of these functions,  </a:t>
                </a:r>
                <a:r>
                  <a:rPr lang="en-US" sz="2400" dirty="0" err="1"/>
                  <a:t>i</a:t>
                </a:r>
                <a:r>
                  <a:rPr lang="en-US" sz="2400" dirty="0"/>
                  <a:t>) to iv) below, using the same pair of axes.  Use a range of the values between </a:t>
                </a:r>
                <a14:m>
                  <m:oMath xmlns:m="http://schemas.openxmlformats.org/officeDocument/2006/math">
                    <m:r>
                      <a:rPr lang="en-US" sz="2400" i="1" dirty="0" smtClean="0">
                        <a:latin typeface="Cambria Math"/>
                      </a:rPr>
                      <m:t>−</m:t>
                    </m:r>
                  </m:oMath>
                </a14:m>
                <a:r>
                  <a:rPr lang="en-US" sz="2400" dirty="0"/>
                  <a:t>3 and +3, and 0 to +30 on the </a:t>
                </a:r>
                <a:r>
                  <a:rPr lang="en-US" sz="2400" i="1" dirty="0">
                    <a:latin typeface="Times New Roman" panose="02020603050405020304" pitchFamily="18" charset="0"/>
                    <a:cs typeface="Times New Roman" panose="02020603050405020304" pitchFamily="18" charset="0"/>
                  </a:rPr>
                  <a:t>y</a:t>
                </a:r>
                <a:r>
                  <a:rPr lang="en-US" sz="2400" dirty="0"/>
                  <a:t>-axis.</a:t>
                </a:r>
                <a:endParaRPr lang="en-GB" sz="2400" dirty="0"/>
              </a:p>
            </p:txBody>
          </p:sp>
        </mc:Choice>
        <mc:Fallback xmlns="">
          <p:sp>
            <p:nvSpPr>
              <p:cNvPr id="6" name="Rectangle 5">
                <a:extLst>
                  <a:ext uri="{FF2B5EF4-FFF2-40B4-BE49-F238E27FC236}">
                    <a16:creationId xmlns:a16="http://schemas.microsoft.com/office/drawing/2014/main" xmlns="" id="{7D5409D0-EEA6-4C2B-A43A-186605AA056D}"/>
                  </a:ext>
                </a:extLst>
              </p:cNvPr>
              <p:cNvSpPr>
                <a:spLocks noRot="1" noChangeAspect="1" noMove="1" noResize="1" noEditPoints="1" noAdjustHandles="1" noChangeArrowheads="1" noChangeShapeType="1" noTextEdit="1"/>
              </p:cNvSpPr>
              <p:nvPr/>
            </p:nvSpPr>
            <p:spPr>
              <a:xfrm>
                <a:off x="2341423" y="3384200"/>
                <a:ext cx="9624392" cy="1200329"/>
              </a:xfrm>
              <a:prstGeom prst="rect">
                <a:avLst/>
              </a:prstGeom>
              <a:blipFill rotWithShape="1">
                <a:blip r:embed="rId6"/>
                <a:stretch>
                  <a:fillRect l="-950" t="-3553" r="-1140" b="-10660"/>
                </a:stretch>
              </a:blipFill>
            </p:spPr>
            <p:txBody>
              <a:bodyPr/>
              <a:lstStyle/>
              <a:p>
                <a:r>
                  <a:rPr lang="en-GB">
                    <a:noFill/>
                  </a:rPr>
                  <a:t> </a:t>
                </a:r>
              </a:p>
            </p:txBody>
          </p:sp>
        </mc:Fallback>
      </mc:AlternateContent>
      <p:sp>
        <p:nvSpPr>
          <p:cNvPr id="7" name="Rectangle 6">
            <a:extLst>
              <a:ext uri="{FF2B5EF4-FFF2-40B4-BE49-F238E27FC236}">
                <a16:creationId xmlns:a16="http://schemas.microsoft.com/office/drawing/2014/main" id="{5E641440-68E1-44AF-9766-E9E38D9752D3}"/>
              </a:ext>
            </a:extLst>
          </p:cNvPr>
          <p:cNvSpPr/>
          <p:nvPr/>
        </p:nvSpPr>
        <p:spPr>
          <a:xfrm>
            <a:off x="6015689" y="4602021"/>
            <a:ext cx="255198" cy="400110"/>
          </a:xfrm>
          <a:prstGeom prst="rect">
            <a:avLst/>
          </a:prstGeom>
        </p:spPr>
        <p:txBody>
          <a:bodyPr wrap="none">
            <a:spAutoFit/>
          </a:bodyPr>
          <a:lstStyle/>
          <a:p>
            <a:r>
              <a:rPr lang="en-US" dirty="0"/>
              <a:t>.</a:t>
            </a:r>
            <a:endParaRPr lang="en-GB" dirty="0"/>
          </a:p>
        </p:txBody>
      </p:sp>
      <p:sp>
        <p:nvSpPr>
          <p:cNvPr id="8" name="Rectangle 7">
            <a:extLst>
              <a:ext uri="{FF2B5EF4-FFF2-40B4-BE49-F238E27FC236}">
                <a16:creationId xmlns:a16="http://schemas.microsoft.com/office/drawing/2014/main" id="{3528E70E-FA74-415E-BC9E-0BF03A7A4498}"/>
              </a:ext>
            </a:extLst>
          </p:cNvPr>
          <p:cNvSpPr/>
          <p:nvPr/>
        </p:nvSpPr>
        <p:spPr>
          <a:xfrm>
            <a:off x="2364222" y="5247257"/>
            <a:ext cx="5747086" cy="461665"/>
          </a:xfrm>
          <a:prstGeom prst="rect">
            <a:avLst/>
          </a:prstGeom>
        </p:spPr>
        <p:txBody>
          <a:bodyPr wrap="none">
            <a:spAutoFit/>
          </a:bodyPr>
          <a:lstStyle/>
          <a:p>
            <a:r>
              <a:rPr lang="en-US" sz="2400" dirty="0"/>
              <a:t>b) Do the curves have a common point?</a:t>
            </a:r>
            <a:endParaRPr lang="en-GB" sz="2400" dirty="0"/>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92779EB2-93E1-4F96-9D45-9409A2604230}"/>
                  </a:ext>
                </a:extLst>
              </p:cNvPr>
              <p:cNvSpPr/>
              <p:nvPr/>
            </p:nvSpPr>
            <p:spPr>
              <a:xfrm>
                <a:off x="2364222" y="5676854"/>
                <a:ext cx="8030019" cy="461665"/>
              </a:xfrm>
              <a:prstGeom prst="rect">
                <a:avLst/>
              </a:prstGeom>
            </p:spPr>
            <p:txBody>
              <a:bodyPr wrap="none">
                <a:spAutoFit/>
              </a:bodyPr>
              <a:lstStyle/>
              <a:p>
                <a:r>
                  <a:rPr lang="en-US" sz="2400" dirty="0"/>
                  <a:t>c) What is the relationship between </a:t>
                </a:r>
                <a14:m>
                  <m:oMath xmlns:m="http://schemas.openxmlformats.org/officeDocument/2006/math">
                    <m:r>
                      <a:rPr lang="en-GB" sz="2400" b="0" i="1" smtClean="0">
                        <a:latin typeface="Cambria Math" panose="02040503050406030204" pitchFamily="18" charset="0"/>
                      </a:rPr>
                      <m:t>𝑦</m:t>
                    </m:r>
                    <m:r>
                      <a:rPr lang="en-GB" sz="2400" b="0" i="1" smtClean="0">
                        <a:latin typeface="Cambria Math" panose="02040503050406030204" pitchFamily="18" charset="0"/>
                      </a:rPr>
                      <m:t>=</m:t>
                    </m:r>
                    <m:sSup>
                      <m:sSupPr>
                        <m:ctrlPr>
                          <a:rPr lang="en-GB" sz="2400" b="0" i="1" smtClean="0">
                            <a:latin typeface="Cambria Math" panose="02040503050406030204" pitchFamily="18" charset="0"/>
                          </a:rPr>
                        </m:ctrlPr>
                      </m:sSupPr>
                      <m:e>
                        <m:r>
                          <a:rPr lang="en-GB" sz="2400" b="0" i="1" smtClean="0">
                            <a:latin typeface="Cambria Math" panose="02040503050406030204" pitchFamily="18" charset="0"/>
                          </a:rPr>
                          <m:t>2</m:t>
                        </m:r>
                      </m:e>
                      <m:sup>
                        <m:r>
                          <a:rPr lang="en-GB" sz="2400" b="0" i="1" smtClean="0">
                            <a:latin typeface="Cambria Math" panose="02040503050406030204" pitchFamily="18" charset="0"/>
                          </a:rPr>
                          <m:t>𝑥</m:t>
                        </m:r>
                      </m:sup>
                    </m:sSup>
                    <m:r>
                      <a:rPr lang="en-GB" sz="2400" b="0" i="1" smtClean="0">
                        <a:latin typeface="Cambria Math" panose="02040503050406030204" pitchFamily="18" charset="0"/>
                      </a:rPr>
                      <m:t> </m:t>
                    </m:r>
                  </m:oMath>
                </a14:m>
                <a:r>
                  <a:rPr lang="en-GB" sz="2400" dirty="0"/>
                  <a:t>and </a:t>
                </a:r>
                <a14:m>
                  <m:oMath xmlns:m="http://schemas.openxmlformats.org/officeDocument/2006/math">
                    <m:r>
                      <a:rPr lang="en-GB" sz="2400" b="0" i="1" dirty="0" smtClean="0">
                        <a:latin typeface="Cambria Math" panose="02040503050406030204" pitchFamily="18" charset="0"/>
                      </a:rPr>
                      <m:t>𝑦</m:t>
                    </m:r>
                    <m:r>
                      <a:rPr lang="en-GB" sz="2400" b="0" i="1" dirty="0" smtClean="0">
                        <a:latin typeface="Cambria Math" panose="02040503050406030204" pitchFamily="18" charset="0"/>
                      </a:rPr>
                      <m:t>=</m:t>
                    </m:r>
                    <m:sSup>
                      <m:sSupPr>
                        <m:ctrlPr>
                          <a:rPr lang="en-GB" sz="2400" b="0" i="1" dirty="0" smtClean="0">
                            <a:latin typeface="Cambria Math" panose="02040503050406030204" pitchFamily="18" charset="0"/>
                          </a:rPr>
                        </m:ctrlPr>
                      </m:sSupPr>
                      <m:e>
                        <m:r>
                          <a:rPr lang="en-GB" sz="2400" b="0" i="1" dirty="0" smtClean="0">
                            <a:latin typeface="Cambria Math" panose="02040503050406030204" pitchFamily="18" charset="0"/>
                          </a:rPr>
                          <m:t>0.5</m:t>
                        </m:r>
                      </m:e>
                      <m:sup>
                        <m:r>
                          <a:rPr lang="en-GB" sz="2400" b="0" i="1" dirty="0" smtClean="0">
                            <a:latin typeface="Cambria Math" panose="02040503050406030204" pitchFamily="18" charset="0"/>
                          </a:rPr>
                          <m:t>𝑥</m:t>
                        </m:r>
                      </m:sup>
                    </m:sSup>
                  </m:oMath>
                </a14:m>
                <a:r>
                  <a:rPr lang="en-GB" sz="2400" dirty="0"/>
                  <a:t> ?</a:t>
                </a:r>
              </a:p>
            </p:txBody>
          </p:sp>
        </mc:Choice>
        <mc:Fallback xmlns="">
          <p:sp>
            <p:nvSpPr>
              <p:cNvPr id="9" name="Rectangle 8">
                <a:extLst>
                  <a:ext uri="{FF2B5EF4-FFF2-40B4-BE49-F238E27FC236}">
                    <a16:creationId xmlns:a16="http://schemas.microsoft.com/office/drawing/2014/main" xmlns:a14="http://schemas.microsoft.com/office/drawing/2010/main" xmlns="" id="{92779EB2-93E1-4F96-9D45-9409A2604230}"/>
                  </a:ext>
                </a:extLst>
              </p:cNvPr>
              <p:cNvSpPr>
                <a:spLocks noRot="1" noChangeAspect="1" noMove="1" noResize="1" noEditPoints="1" noAdjustHandles="1" noChangeArrowheads="1" noChangeShapeType="1" noTextEdit="1"/>
              </p:cNvSpPr>
              <p:nvPr/>
            </p:nvSpPr>
            <p:spPr>
              <a:xfrm>
                <a:off x="2364222" y="5676854"/>
                <a:ext cx="8030019" cy="461665"/>
              </a:xfrm>
              <a:prstGeom prst="rect">
                <a:avLst/>
              </a:prstGeom>
              <a:blipFill rotWithShape="1">
                <a:blip r:embed="rId7"/>
                <a:stretch>
                  <a:fillRect l="-1215" t="-9211" r="-228" b="-30263"/>
                </a:stretch>
              </a:blipFill>
            </p:spPr>
            <p:txBody>
              <a:bodyPr/>
              <a:lstStyle/>
              <a:p>
                <a:r>
                  <a:rPr lang="en-GB">
                    <a:noFill/>
                  </a:rPr>
                  <a:t> </a:t>
                </a:r>
              </a:p>
            </p:txBody>
          </p:sp>
        </mc:Fallback>
      </mc:AlternateContent>
      <p:sp>
        <p:nvSpPr>
          <p:cNvPr id="10" name="Rectangle 9">
            <a:extLst>
              <a:ext uri="{FF2B5EF4-FFF2-40B4-BE49-F238E27FC236}">
                <a16:creationId xmlns:a16="http://schemas.microsoft.com/office/drawing/2014/main" id="{3BB06C5B-42E7-4354-A9AF-F192C0F14694}"/>
              </a:ext>
            </a:extLst>
          </p:cNvPr>
          <p:cNvSpPr/>
          <p:nvPr/>
        </p:nvSpPr>
        <p:spPr>
          <a:xfrm>
            <a:off x="2364222" y="6146877"/>
            <a:ext cx="9766319" cy="461665"/>
          </a:xfrm>
          <a:prstGeom prst="rect">
            <a:avLst/>
          </a:prstGeom>
        </p:spPr>
        <p:txBody>
          <a:bodyPr wrap="square">
            <a:spAutoFit/>
          </a:bodyPr>
          <a:lstStyle/>
          <a:p>
            <a:r>
              <a:rPr lang="en-US" sz="2400" dirty="0"/>
              <a:t>d) What happens as </a:t>
            </a:r>
            <a:r>
              <a:rPr lang="en-US" sz="2400" i="1" dirty="0">
                <a:latin typeface="Times" pitchFamily="2" charset="0"/>
              </a:rPr>
              <a:t>x</a:t>
            </a:r>
            <a:r>
              <a:rPr lang="en-US" sz="2400" dirty="0"/>
              <a:t> becomes large and positive? </a:t>
            </a:r>
            <a:endParaRPr lang="en-GB" sz="2400" dirty="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2B89199C-BC3C-4969-97F2-366682B71EFA}"/>
                  </a:ext>
                </a:extLst>
              </p:cNvPr>
              <p:cNvSpPr txBox="1"/>
              <p:nvPr/>
            </p:nvSpPr>
            <p:spPr>
              <a:xfrm>
                <a:off x="2838591" y="4650894"/>
                <a:ext cx="1408639" cy="461665"/>
              </a:xfrm>
              <a:prstGeom prst="rect">
                <a:avLst/>
              </a:prstGeom>
              <a:noFill/>
            </p:spPr>
            <p:txBody>
              <a:bodyPr wrap="square" rtlCol="0">
                <a:spAutoFit/>
              </a:bodyPr>
              <a:lstStyle/>
              <a:p>
                <a:r>
                  <a:rPr lang="en-GB" sz="2400" dirty="0" err="1"/>
                  <a:t>i</a:t>
                </a:r>
                <a:r>
                  <a:rPr lang="en-GB" sz="2400" dirty="0"/>
                  <a:t>) </a:t>
                </a:r>
                <a:r>
                  <a:rPr lang="en-GB" sz="2400" i="1" dirty="0">
                    <a:latin typeface="Times" pitchFamily="2" charset="0"/>
                  </a:rPr>
                  <a:t>y</a:t>
                </a:r>
                <a:r>
                  <a:rPr lang="en-GB" sz="2400" dirty="0"/>
                  <a:t>=</a:t>
                </a:r>
                <a14:m>
                  <m:oMath xmlns:m="http://schemas.openxmlformats.org/officeDocument/2006/math">
                    <m:sSup>
                      <m:sSupPr>
                        <m:ctrlPr>
                          <a:rPr lang="en-GB" sz="2400" i="1" smtClean="0">
                            <a:latin typeface="Cambria Math" panose="02040503050406030204" pitchFamily="18" charset="0"/>
                          </a:rPr>
                        </m:ctrlPr>
                      </m:sSupPr>
                      <m:e>
                        <m:r>
                          <a:rPr lang="en-GB" sz="2400" b="0" i="1" smtClean="0">
                            <a:latin typeface="Cambria Math" panose="02040503050406030204" pitchFamily="18" charset="0"/>
                          </a:rPr>
                          <m:t>3</m:t>
                        </m:r>
                      </m:e>
                      <m:sup>
                        <m:r>
                          <a:rPr lang="en-GB" sz="2400" b="0" i="1" smtClean="0">
                            <a:latin typeface="Cambria Math" panose="02040503050406030204" pitchFamily="18" charset="0"/>
                          </a:rPr>
                          <m:t>𝑥</m:t>
                        </m:r>
                      </m:sup>
                    </m:sSup>
                  </m:oMath>
                </a14:m>
                <a:endParaRPr lang="en-GB" sz="2400" dirty="0"/>
              </a:p>
            </p:txBody>
          </p:sp>
        </mc:Choice>
        <mc:Fallback xmlns="">
          <p:sp>
            <p:nvSpPr>
              <p:cNvPr id="13" name="TextBox 12">
                <a:extLst>
                  <a:ext uri="{FF2B5EF4-FFF2-40B4-BE49-F238E27FC236}">
                    <a16:creationId xmlns:a16="http://schemas.microsoft.com/office/drawing/2014/main" xmlns:a14="http://schemas.microsoft.com/office/drawing/2010/main" xmlns="" id="{2B89199C-BC3C-4969-97F2-366682B71EFA}"/>
                  </a:ext>
                </a:extLst>
              </p:cNvPr>
              <p:cNvSpPr txBox="1">
                <a:spLocks noRot="1" noChangeAspect="1" noMove="1" noResize="1" noEditPoints="1" noAdjustHandles="1" noChangeArrowheads="1" noChangeShapeType="1" noTextEdit="1"/>
              </p:cNvSpPr>
              <p:nvPr/>
            </p:nvSpPr>
            <p:spPr>
              <a:xfrm>
                <a:off x="2838591" y="4650894"/>
                <a:ext cx="1408639" cy="461665"/>
              </a:xfrm>
              <a:prstGeom prst="rect">
                <a:avLst/>
              </a:prstGeom>
              <a:blipFill rotWithShape="1">
                <a:blip r:embed="rId8"/>
                <a:stretch>
                  <a:fillRect l="-6926" t="-10526"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16613562-78C5-49B7-849C-ECBCDE86616C}"/>
                  </a:ext>
                </a:extLst>
              </p:cNvPr>
              <p:cNvSpPr txBox="1"/>
              <p:nvPr/>
            </p:nvSpPr>
            <p:spPr>
              <a:xfrm>
                <a:off x="4547767" y="4650895"/>
                <a:ext cx="1408639" cy="461665"/>
              </a:xfrm>
              <a:prstGeom prst="rect">
                <a:avLst/>
              </a:prstGeom>
              <a:noFill/>
            </p:spPr>
            <p:txBody>
              <a:bodyPr wrap="square" rtlCol="0">
                <a:spAutoFit/>
              </a:bodyPr>
              <a:lstStyle/>
              <a:p>
                <a:r>
                  <a:rPr lang="en-GB" sz="2400" dirty="0"/>
                  <a:t>ii) </a:t>
                </a:r>
                <a:r>
                  <a:rPr lang="en-GB" sz="2400" i="1" dirty="0">
                    <a:latin typeface="Times" pitchFamily="2" charset="0"/>
                  </a:rPr>
                  <a:t>y</a:t>
                </a:r>
                <a:r>
                  <a:rPr lang="en-GB" sz="2400" dirty="0"/>
                  <a:t>=</a:t>
                </a:r>
                <a14:m>
                  <m:oMath xmlns:m="http://schemas.openxmlformats.org/officeDocument/2006/math">
                    <m:sSup>
                      <m:sSupPr>
                        <m:ctrlPr>
                          <a:rPr lang="en-GB" sz="2400" i="1" smtClean="0">
                            <a:latin typeface="Cambria Math" panose="02040503050406030204" pitchFamily="18" charset="0"/>
                          </a:rPr>
                        </m:ctrlPr>
                      </m:sSupPr>
                      <m:e>
                        <m:r>
                          <a:rPr lang="en-GB" sz="2400" b="0" i="1" smtClean="0">
                            <a:latin typeface="Cambria Math" panose="02040503050406030204" pitchFamily="18" charset="0"/>
                          </a:rPr>
                          <m:t>2</m:t>
                        </m:r>
                      </m:e>
                      <m:sup>
                        <m:r>
                          <a:rPr lang="en-GB" sz="2400" b="0" i="1" smtClean="0">
                            <a:latin typeface="Cambria Math" panose="02040503050406030204" pitchFamily="18" charset="0"/>
                          </a:rPr>
                          <m:t>𝑥</m:t>
                        </m:r>
                      </m:sup>
                    </m:sSup>
                  </m:oMath>
                </a14:m>
                <a:endParaRPr lang="en-GB" sz="2400" dirty="0"/>
              </a:p>
            </p:txBody>
          </p:sp>
        </mc:Choice>
        <mc:Fallback xmlns="">
          <p:sp>
            <p:nvSpPr>
              <p:cNvPr id="18" name="TextBox 17">
                <a:extLst>
                  <a:ext uri="{FF2B5EF4-FFF2-40B4-BE49-F238E27FC236}">
                    <a16:creationId xmlns:a16="http://schemas.microsoft.com/office/drawing/2014/main" xmlns:a14="http://schemas.microsoft.com/office/drawing/2010/main" xmlns="" id="{16613562-78C5-49B7-849C-ECBCDE86616C}"/>
                  </a:ext>
                </a:extLst>
              </p:cNvPr>
              <p:cNvSpPr txBox="1">
                <a:spLocks noRot="1" noChangeAspect="1" noMove="1" noResize="1" noEditPoints="1" noAdjustHandles="1" noChangeArrowheads="1" noChangeShapeType="1" noTextEdit="1"/>
              </p:cNvSpPr>
              <p:nvPr/>
            </p:nvSpPr>
            <p:spPr>
              <a:xfrm>
                <a:off x="4547767" y="4650895"/>
                <a:ext cx="1408639" cy="461665"/>
              </a:xfrm>
              <a:prstGeom prst="rect">
                <a:avLst/>
              </a:prstGeom>
              <a:blipFill rotWithShape="1">
                <a:blip r:embed="rId9"/>
                <a:stretch>
                  <a:fillRect l="-6494" t="-10526"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B5164C00-8029-4B41-A671-D325BC3ABA73}"/>
                  </a:ext>
                </a:extLst>
              </p:cNvPr>
              <p:cNvSpPr txBox="1"/>
              <p:nvPr/>
            </p:nvSpPr>
            <p:spPr>
              <a:xfrm>
                <a:off x="6502031" y="4647846"/>
                <a:ext cx="1408639" cy="461665"/>
              </a:xfrm>
              <a:prstGeom prst="rect">
                <a:avLst/>
              </a:prstGeom>
              <a:noFill/>
            </p:spPr>
            <p:txBody>
              <a:bodyPr wrap="square" rtlCol="0">
                <a:spAutoFit/>
              </a:bodyPr>
              <a:lstStyle/>
              <a:p>
                <a:r>
                  <a:rPr lang="en-GB" sz="2400" dirty="0"/>
                  <a:t>iii</a:t>
                </a:r>
                <a:r>
                  <a:rPr lang="en-GB" sz="2400" dirty="0">
                    <a:latin typeface="Times" pitchFamily="2" charset="0"/>
                  </a:rPr>
                  <a:t>)</a:t>
                </a:r>
                <a:r>
                  <a:rPr lang="en-GB" sz="2400" i="1" dirty="0">
                    <a:latin typeface="Times" pitchFamily="2" charset="0"/>
                  </a:rPr>
                  <a:t> y</a:t>
                </a:r>
                <a:r>
                  <a:rPr lang="en-GB" sz="2400" dirty="0"/>
                  <a:t>=</a:t>
                </a:r>
                <a14:m>
                  <m:oMath xmlns:m="http://schemas.openxmlformats.org/officeDocument/2006/math">
                    <m:sSup>
                      <m:sSupPr>
                        <m:ctrlPr>
                          <a:rPr lang="en-GB" sz="2400" i="1" smtClean="0">
                            <a:latin typeface="Cambria Math" panose="02040503050406030204" pitchFamily="18" charset="0"/>
                          </a:rPr>
                        </m:ctrlPr>
                      </m:sSupPr>
                      <m:e>
                        <m:r>
                          <a:rPr lang="en-GB" sz="2400" b="0" i="1" smtClean="0">
                            <a:latin typeface="Cambria Math" panose="02040503050406030204" pitchFamily="18" charset="0"/>
                          </a:rPr>
                          <m:t>1</m:t>
                        </m:r>
                      </m:e>
                      <m:sup>
                        <m:r>
                          <a:rPr lang="en-GB" sz="2400" b="0" i="1" smtClean="0">
                            <a:latin typeface="Cambria Math" panose="02040503050406030204" pitchFamily="18" charset="0"/>
                          </a:rPr>
                          <m:t>𝑥</m:t>
                        </m:r>
                      </m:sup>
                    </m:sSup>
                  </m:oMath>
                </a14:m>
                <a:endParaRPr lang="en-GB" sz="2400" dirty="0"/>
              </a:p>
            </p:txBody>
          </p:sp>
        </mc:Choice>
        <mc:Fallback xmlns="">
          <p:sp>
            <p:nvSpPr>
              <p:cNvPr id="19" name="TextBox 18">
                <a:extLst>
                  <a:ext uri="{FF2B5EF4-FFF2-40B4-BE49-F238E27FC236}">
                    <a16:creationId xmlns:a16="http://schemas.microsoft.com/office/drawing/2014/main" xmlns:a14="http://schemas.microsoft.com/office/drawing/2010/main" xmlns="" id="{B5164C00-8029-4B41-A671-D325BC3ABA73}"/>
                  </a:ext>
                </a:extLst>
              </p:cNvPr>
              <p:cNvSpPr txBox="1">
                <a:spLocks noRot="1" noChangeAspect="1" noMove="1" noResize="1" noEditPoints="1" noAdjustHandles="1" noChangeArrowheads="1" noChangeShapeType="1" noTextEdit="1"/>
              </p:cNvSpPr>
              <p:nvPr/>
            </p:nvSpPr>
            <p:spPr>
              <a:xfrm>
                <a:off x="6502031" y="4647846"/>
                <a:ext cx="1408639" cy="461665"/>
              </a:xfrm>
              <a:prstGeom prst="rect">
                <a:avLst/>
              </a:prstGeom>
              <a:blipFill rotWithShape="1">
                <a:blip r:embed="rId10"/>
                <a:stretch>
                  <a:fillRect l="-6926" t="-10526"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94772496-F665-4667-B3B6-B155AFB911AB}"/>
                  </a:ext>
                </a:extLst>
              </p:cNvPr>
              <p:cNvSpPr txBox="1"/>
              <p:nvPr/>
            </p:nvSpPr>
            <p:spPr>
              <a:xfrm>
                <a:off x="8616280" y="4669026"/>
                <a:ext cx="1958714" cy="461665"/>
              </a:xfrm>
              <a:prstGeom prst="rect">
                <a:avLst/>
              </a:prstGeom>
              <a:noFill/>
            </p:spPr>
            <p:txBody>
              <a:bodyPr wrap="square" rtlCol="0">
                <a:spAutoFit/>
              </a:bodyPr>
              <a:lstStyle/>
              <a:p>
                <a:r>
                  <a:rPr lang="en-GB" sz="2400" dirty="0"/>
                  <a:t>iv) </a:t>
                </a:r>
                <a:r>
                  <a:rPr lang="en-GB" sz="2400" i="1" dirty="0">
                    <a:latin typeface="Times" pitchFamily="2" charset="0"/>
                  </a:rPr>
                  <a:t>y</a:t>
                </a:r>
                <a:r>
                  <a:rPr lang="en-GB" sz="2400" dirty="0"/>
                  <a:t>=</a:t>
                </a:r>
                <a14:m>
                  <m:oMath xmlns:m="http://schemas.openxmlformats.org/officeDocument/2006/math">
                    <m:sSup>
                      <m:sSupPr>
                        <m:ctrlPr>
                          <a:rPr lang="en-GB" sz="2400" i="1" smtClean="0">
                            <a:latin typeface="Cambria Math" panose="02040503050406030204" pitchFamily="18" charset="0"/>
                          </a:rPr>
                        </m:ctrlPr>
                      </m:sSupPr>
                      <m:e>
                        <m:r>
                          <a:rPr lang="en-GB" sz="2400" b="0" i="1" smtClean="0">
                            <a:latin typeface="Cambria Math" panose="02040503050406030204" pitchFamily="18" charset="0"/>
                          </a:rPr>
                          <m:t>(0.5)</m:t>
                        </m:r>
                      </m:e>
                      <m:sup>
                        <m:r>
                          <a:rPr lang="en-GB" sz="2400" b="0" i="1" smtClean="0">
                            <a:latin typeface="Cambria Math" panose="02040503050406030204" pitchFamily="18" charset="0"/>
                          </a:rPr>
                          <m:t>𝑥</m:t>
                        </m:r>
                      </m:sup>
                    </m:sSup>
                  </m:oMath>
                </a14:m>
                <a:endParaRPr lang="en-GB" sz="2400" dirty="0"/>
              </a:p>
            </p:txBody>
          </p:sp>
        </mc:Choice>
        <mc:Fallback xmlns="">
          <p:sp>
            <p:nvSpPr>
              <p:cNvPr id="20" name="TextBox 19">
                <a:extLst>
                  <a:ext uri="{FF2B5EF4-FFF2-40B4-BE49-F238E27FC236}">
                    <a16:creationId xmlns:a16="http://schemas.microsoft.com/office/drawing/2014/main" xmlns:a14="http://schemas.microsoft.com/office/drawing/2010/main" xmlns="" id="{94772496-F665-4667-B3B6-B155AFB911AB}"/>
                  </a:ext>
                </a:extLst>
              </p:cNvPr>
              <p:cNvSpPr txBox="1">
                <a:spLocks noRot="1" noChangeAspect="1" noMove="1" noResize="1" noEditPoints="1" noAdjustHandles="1" noChangeArrowheads="1" noChangeShapeType="1" noTextEdit="1"/>
              </p:cNvSpPr>
              <p:nvPr/>
            </p:nvSpPr>
            <p:spPr>
              <a:xfrm>
                <a:off x="8616280" y="4669026"/>
                <a:ext cx="1958714" cy="461665"/>
              </a:xfrm>
              <a:prstGeom prst="rect">
                <a:avLst/>
              </a:prstGeom>
              <a:blipFill rotWithShape="1">
                <a:blip r:embed="rId11"/>
                <a:stretch>
                  <a:fillRect l="-4658" t="-10526" b="-28947"/>
                </a:stretch>
              </a:blipFill>
            </p:spPr>
            <p:txBody>
              <a:bodyPr/>
              <a:lstStyle/>
              <a:p>
                <a:r>
                  <a:rPr lang="en-GB">
                    <a:noFill/>
                  </a:rPr>
                  <a:t> </a:t>
                </a:r>
              </a:p>
            </p:txBody>
          </p:sp>
        </mc:Fallback>
      </mc:AlternateContent>
      <p:sp>
        <p:nvSpPr>
          <p:cNvPr id="17" name="Rectangle 16">
            <a:extLst>
              <a:ext uri="{FF2B5EF4-FFF2-40B4-BE49-F238E27FC236}">
                <a16:creationId xmlns:a16="http://schemas.microsoft.com/office/drawing/2014/main" id="{A03ADB8E-C2A2-0345-8432-F8FD89F6BAA0}"/>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2</a:t>
            </a:r>
            <a:endParaRPr lang="en-US" altLang="en-US" b="1" dirty="0">
              <a:solidFill>
                <a:schemeClr val="bg1"/>
              </a:solidFill>
            </a:endParaRPr>
          </a:p>
        </p:txBody>
      </p:sp>
    </p:spTree>
    <p:extLst>
      <p:ext uri="{BB962C8B-B14F-4D97-AF65-F5344CB8AC3E}">
        <p14:creationId xmlns:p14="http://schemas.microsoft.com/office/powerpoint/2010/main" val="3865065376"/>
      </p:ext>
    </p:extLst>
  </p:cSld>
  <p:clrMapOvr>
    <a:masterClrMapping/>
  </p:clrMapOvr>
  <p:transition>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477487" y="823048"/>
            <a:ext cx="9721081"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Models of Growth and Decay</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9CCC3BCD-A073-4388-95E6-9A22531260E2}"/>
              </a:ext>
            </a:extLst>
          </p:cNvPr>
          <p:cNvSpPr txBox="1"/>
          <p:nvPr/>
        </p:nvSpPr>
        <p:spPr>
          <a:xfrm>
            <a:off x="2376950" y="879848"/>
            <a:ext cx="1440160" cy="461665"/>
          </a:xfrm>
          <a:prstGeom prst="rect">
            <a:avLst/>
          </a:prstGeom>
          <a:noFill/>
        </p:spPr>
        <p:txBody>
          <a:bodyPr wrap="square" rtlCol="0">
            <a:spAutoFit/>
          </a:bodyPr>
          <a:lstStyle/>
          <a:p>
            <a:r>
              <a:rPr lang="en-GB" sz="2400" b="1" dirty="0"/>
              <a:t>Solution</a:t>
            </a:r>
          </a:p>
        </p:txBody>
      </p:sp>
      <p:pic>
        <p:nvPicPr>
          <p:cNvPr id="4" name="Picture 3">
            <a:extLst>
              <a:ext uri="{FF2B5EF4-FFF2-40B4-BE49-F238E27FC236}">
                <a16:creationId xmlns:a16="http://schemas.microsoft.com/office/drawing/2014/main" id="{CBDF4558-9EB0-4CBE-AFE8-E0910A482444}"/>
              </a:ext>
            </a:extLst>
          </p:cNvPr>
          <p:cNvPicPr>
            <a:picLocks noChangeAspect="1"/>
          </p:cNvPicPr>
          <p:nvPr/>
        </p:nvPicPr>
        <p:blipFill>
          <a:blip r:embed="rId4"/>
          <a:stretch>
            <a:fillRect/>
          </a:stretch>
        </p:blipFill>
        <p:spPr>
          <a:xfrm>
            <a:off x="2400701" y="1311473"/>
            <a:ext cx="5472608" cy="5347421"/>
          </a:xfrm>
          <a:prstGeom prst="rect">
            <a:avLst/>
          </a:prstGeom>
        </p:spPr>
      </p:pic>
      <p:sp>
        <p:nvSpPr>
          <p:cNvPr id="7" name="TextBox 6">
            <a:extLst>
              <a:ext uri="{FF2B5EF4-FFF2-40B4-BE49-F238E27FC236}">
                <a16:creationId xmlns:a16="http://schemas.microsoft.com/office/drawing/2014/main" id="{2F75525F-D141-4EE6-B4CE-DA98D5D1FF5D}"/>
              </a:ext>
            </a:extLst>
          </p:cNvPr>
          <p:cNvSpPr txBox="1"/>
          <p:nvPr/>
        </p:nvSpPr>
        <p:spPr>
          <a:xfrm>
            <a:off x="8271501" y="1543382"/>
            <a:ext cx="3733207" cy="461665"/>
          </a:xfrm>
          <a:prstGeom prst="rect">
            <a:avLst/>
          </a:prstGeom>
          <a:noFill/>
        </p:spPr>
        <p:txBody>
          <a:bodyPr wrap="square" rtlCol="0">
            <a:spAutoFit/>
          </a:bodyPr>
          <a:lstStyle/>
          <a:p>
            <a:r>
              <a:rPr lang="en-GB" sz="2400" dirty="0">
                <a:solidFill>
                  <a:srgbClr val="FF0000"/>
                </a:solidFill>
              </a:rPr>
              <a:t>b) Common point is (0,1)</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957B76D-256A-4E93-8FF2-BA1AA02B68F2}"/>
                  </a:ext>
                </a:extLst>
              </p:cNvPr>
              <p:cNvSpPr txBox="1"/>
              <p:nvPr/>
            </p:nvSpPr>
            <p:spPr>
              <a:xfrm>
                <a:off x="8271500" y="2288687"/>
                <a:ext cx="3920500" cy="862608"/>
              </a:xfrm>
              <a:prstGeom prst="rect">
                <a:avLst/>
              </a:prstGeom>
              <a:noFill/>
            </p:spPr>
            <p:txBody>
              <a:bodyPr wrap="square" rtlCol="0">
                <a:spAutoFit/>
              </a:bodyPr>
              <a:lstStyle/>
              <a:p>
                <a:r>
                  <a:rPr lang="en-GB" sz="2400" dirty="0">
                    <a:solidFill>
                      <a:srgbClr val="FF0000"/>
                    </a:solidFill>
                  </a:rPr>
                  <a:t>c) </a:t>
                </a:r>
                <a14:m>
                  <m:oMath xmlns:m="http://schemas.openxmlformats.org/officeDocument/2006/math">
                    <m:r>
                      <a:rPr lang="en-GB" sz="2400" i="1" smtClean="0">
                        <a:solidFill>
                          <a:srgbClr val="FF0000"/>
                        </a:solidFill>
                        <a:latin typeface="Cambria Math" panose="02040503050406030204" pitchFamily="18" charset="0"/>
                      </a:rPr>
                      <m:t>𝑦</m:t>
                    </m:r>
                    <m:r>
                      <a:rPr lang="en-GB" sz="2400" i="1" smtClean="0">
                        <a:solidFill>
                          <a:srgbClr val="FF0000"/>
                        </a:solidFill>
                        <a:latin typeface="Cambria Math" panose="02040503050406030204" pitchFamily="18" charset="0"/>
                      </a:rPr>
                      <m:t>=</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2</m:t>
                        </m:r>
                      </m:e>
                      <m:sup>
                        <m:r>
                          <a:rPr lang="en-GB" sz="2400" i="1">
                            <a:solidFill>
                              <a:srgbClr val="FF0000"/>
                            </a:solidFill>
                            <a:latin typeface="Cambria Math" panose="02040503050406030204" pitchFamily="18" charset="0"/>
                          </a:rPr>
                          <m:t>𝑥</m:t>
                        </m:r>
                      </m:sup>
                    </m:sSup>
                    <m:r>
                      <a:rPr lang="en-GB" sz="2400" i="1">
                        <a:solidFill>
                          <a:srgbClr val="FF0000"/>
                        </a:solidFill>
                        <a:latin typeface="Cambria Math" panose="02040503050406030204" pitchFamily="18" charset="0"/>
                      </a:rPr>
                      <m:t> </m:t>
                    </m:r>
                  </m:oMath>
                </a14:m>
                <a:r>
                  <a:rPr lang="en-GB" sz="2400" dirty="0">
                    <a:solidFill>
                      <a:srgbClr val="FF0000"/>
                    </a:solidFill>
                  </a:rPr>
                  <a:t>and </a:t>
                </a:r>
                <a14:m>
                  <m:oMath xmlns:m="http://schemas.openxmlformats.org/officeDocument/2006/math">
                    <m:r>
                      <a:rPr lang="en-GB" sz="2400" i="1" dirty="0">
                        <a:solidFill>
                          <a:srgbClr val="FF0000"/>
                        </a:solidFill>
                        <a:latin typeface="Cambria Math" panose="02040503050406030204" pitchFamily="18" charset="0"/>
                      </a:rPr>
                      <m:t>𝑦</m:t>
                    </m:r>
                    <m:r>
                      <a:rPr lang="en-GB" sz="2400" i="1" dirty="0">
                        <a:solidFill>
                          <a:srgbClr val="FF0000"/>
                        </a:solidFill>
                        <a:latin typeface="Cambria Math" panose="02040503050406030204" pitchFamily="18" charset="0"/>
                      </a:rPr>
                      <m:t>=</m:t>
                    </m:r>
                    <m:sSup>
                      <m:sSupPr>
                        <m:ctrlPr>
                          <a:rPr lang="en-GB" sz="2400" i="1" dirty="0" smtClean="0">
                            <a:solidFill>
                              <a:srgbClr val="FF0000"/>
                            </a:solidFill>
                            <a:latin typeface="Cambria Math" panose="02040503050406030204" pitchFamily="18" charset="0"/>
                          </a:rPr>
                        </m:ctrlPr>
                      </m:sSupPr>
                      <m:e>
                        <m:r>
                          <a:rPr lang="en-GB" sz="2400" b="0" i="1" dirty="0" smtClean="0">
                            <a:solidFill>
                              <a:srgbClr val="FF0000"/>
                            </a:solidFill>
                            <a:latin typeface="Cambria Math" panose="02040503050406030204" pitchFamily="18" charset="0"/>
                          </a:rPr>
                          <m:t>0.5</m:t>
                        </m:r>
                      </m:e>
                      <m:sup>
                        <m:r>
                          <a:rPr lang="en-GB" sz="2400" b="0" i="1" dirty="0" smtClean="0">
                            <a:solidFill>
                              <a:srgbClr val="FF0000"/>
                            </a:solidFill>
                            <a:latin typeface="Cambria Math" panose="02040503050406030204" pitchFamily="18" charset="0"/>
                          </a:rPr>
                          <m:t>𝑥</m:t>
                        </m:r>
                      </m:sup>
                    </m:sSup>
                    <m:r>
                      <a:rPr lang="en-GB" sz="2400" i="1" dirty="0">
                        <a:solidFill>
                          <a:srgbClr val="FF0000"/>
                        </a:solidFill>
                        <a:latin typeface="Cambria Math" panose="02040503050406030204" pitchFamily="18" charset="0"/>
                      </a:rPr>
                      <m:t> </m:t>
                    </m:r>
                    <m:r>
                      <a:rPr lang="en-GB" sz="2400" b="0" i="1" dirty="0" smtClean="0">
                        <a:latin typeface="Cambria Math" panose="02040503050406030204" pitchFamily="18" charset="0"/>
                      </a:rPr>
                      <m:t> </m:t>
                    </m:r>
                  </m:oMath>
                </a14:m>
                <a:r>
                  <a:rPr lang="en-GB" sz="2400" dirty="0">
                    <a:solidFill>
                      <a:srgbClr val="FF0000"/>
                    </a:solidFill>
                  </a:rPr>
                  <a:t>are reflections in the </a:t>
                </a:r>
                <a:r>
                  <a:rPr lang="en-GB" sz="2400" i="1" dirty="0">
                    <a:solidFill>
                      <a:srgbClr val="FF0000"/>
                    </a:solidFill>
                    <a:latin typeface="Times" pitchFamily="2" charset="0"/>
                  </a:rPr>
                  <a:t>y</a:t>
                </a:r>
                <a:r>
                  <a:rPr lang="en-GB" sz="2400" dirty="0">
                    <a:solidFill>
                      <a:srgbClr val="FF0000"/>
                    </a:solidFill>
                  </a:rPr>
                  <a:t>-axis</a:t>
                </a:r>
              </a:p>
            </p:txBody>
          </p:sp>
        </mc:Choice>
        <mc:Fallback xmlns="">
          <p:sp>
            <p:nvSpPr>
              <p:cNvPr id="8" name="TextBox 7">
                <a:extLst>
                  <a:ext uri="{FF2B5EF4-FFF2-40B4-BE49-F238E27FC236}">
                    <a16:creationId xmlns:a16="http://schemas.microsoft.com/office/drawing/2014/main" xmlns:a14="http://schemas.microsoft.com/office/drawing/2010/main" xmlns="" id="{2957B76D-256A-4E93-8FF2-BA1AA02B68F2}"/>
                  </a:ext>
                </a:extLst>
              </p:cNvPr>
              <p:cNvSpPr txBox="1">
                <a:spLocks noRot="1" noChangeAspect="1" noMove="1" noResize="1" noEditPoints="1" noAdjustHandles="1" noChangeArrowheads="1" noChangeShapeType="1" noTextEdit="1"/>
              </p:cNvSpPr>
              <p:nvPr/>
            </p:nvSpPr>
            <p:spPr>
              <a:xfrm>
                <a:off x="8271500" y="2288687"/>
                <a:ext cx="3920500" cy="862608"/>
              </a:xfrm>
              <a:prstGeom prst="rect">
                <a:avLst/>
              </a:prstGeom>
              <a:blipFill rotWithShape="1">
                <a:blip r:embed="rId5"/>
                <a:stretch>
                  <a:fillRect l="-2488" t="-4930" r="-933" b="-11268"/>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5BC34222-FA99-437B-88E6-EB8FD0A78ABB}"/>
              </a:ext>
            </a:extLst>
          </p:cNvPr>
          <p:cNvSpPr txBox="1"/>
          <p:nvPr/>
        </p:nvSpPr>
        <p:spPr>
          <a:xfrm>
            <a:off x="8271501" y="3985183"/>
            <a:ext cx="3153091" cy="461665"/>
          </a:xfrm>
          <a:prstGeom prst="rect">
            <a:avLst/>
          </a:prstGeom>
          <a:noFill/>
        </p:spPr>
        <p:txBody>
          <a:bodyPr wrap="square" rtlCol="0">
            <a:spAutoFit/>
          </a:bodyPr>
          <a:lstStyle/>
          <a:p>
            <a:r>
              <a:rPr lang="en-GB" sz="2400" dirty="0">
                <a:solidFill>
                  <a:srgbClr val="FF0000"/>
                </a:solidFill>
              </a:rPr>
              <a:t>(d)</a:t>
            </a:r>
            <a:r>
              <a:rPr lang="en-GB" sz="2400" dirty="0"/>
              <a:t> </a:t>
            </a:r>
            <a:r>
              <a:rPr lang="en-GB" sz="2400" dirty="0">
                <a:solidFill>
                  <a:srgbClr val="FF0000"/>
                </a:solidFill>
              </a:rPr>
              <a:t>As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a:t>
            </a:r>
          </a:p>
        </p:txBody>
      </p:sp>
      <p:cxnSp>
        <p:nvCxnSpPr>
          <p:cNvPr id="11" name="Straight Arrow Connector 10">
            <a:extLst>
              <a:ext uri="{FF2B5EF4-FFF2-40B4-BE49-F238E27FC236}">
                <a16:creationId xmlns:a16="http://schemas.microsoft.com/office/drawing/2014/main" id="{BD8714EE-1574-4AF6-BB98-EE83A1825016}"/>
              </a:ext>
            </a:extLst>
          </p:cNvPr>
          <p:cNvCxnSpPr/>
          <p:nvPr/>
        </p:nvCxnSpPr>
        <p:spPr bwMode="auto">
          <a:xfrm>
            <a:off x="9427629" y="4216015"/>
            <a:ext cx="360040" cy="0"/>
          </a:xfrm>
          <a:prstGeom prst="straightConnector1">
            <a:avLst/>
          </a:prstGeom>
          <a:solidFill>
            <a:srgbClr val="00B8FF"/>
          </a:solidFill>
          <a:ln w="9525" cap="flat" cmpd="sng" algn="ctr">
            <a:solidFill>
              <a:schemeClr val="tx1"/>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C401AE69-E175-4B28-820D-DDB417733E70}"/>
                  </a:ext>
                </a:extLst>
              </p:cNvPr>
              <p:cNvSpPr txBox="1"/>
              <p:nvPr/>
            </p:nvSpPr>
            <p:spPr>
              <a:xfrm>
                <a:off x="9416589" y="3962125"/>
                <a:ext cx="1152128"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ea typeface="Cambria Math" panose="02040503050406030204" pitchFamily="18" charset="0"/>
                        </a:rPr>
                        <m:t>     </m:t>
                      </m:r>
                      <m:r>
                        <a:rPr lang="en-GB" sz="2400" i="1" smtClean="0">
                          <a:solidFill>
                            <a:srgbClr val="FF0000"/>
                          </a:solidFill>
                          <a:latin typeface="Cambria Math" panose="02040503050406030204" pitchFamily="18" charset="0"/>
                          <a:ea typeface="Cambria Math" panose="02040503050406030204" pitchFamily="18" charset="0"/>
                        </a:rPr>
                        <m:t>∞</m:t>
                      </m:r>
                    </m:oMath>
                  </m:oMathPara>
                </a14:m>
                <a:endParaRPr lang="en-GB" sz="2400" dirty="0">
                  <a:solidFill>
                    <a:srgbClr val="FF0000"/>
                  </a:solidFill>
                </a:endParaRPr>
              </a:p>
            </p:txBody>
          </p:sp>
        </mc:Choice>
        <mc:Fallback xmlns="">
          <p:sp>
            <p:nvSpPr>
              <p:cNvPr id="17" name="TextBox 16">
                <a:extLst>
                  <a:ext uri="{FF2B5EF4-FFF2-40B4-BE49-F238E27FC236}">
                    <a16:creationId xmlns:a16="http://schemas.microsoft.com/office/drawing/2014/main" xmlns:a14="http://schemas.microsoft.com/office/drawing/2010/main" xmlns="" id="{C401AE69-E175-4B28-820D-DDB417733E70}"/>
                  </a:ext>
                </a:extLst>
              </p:cNvPr>
              <p:cNvSpPr txBox="1">
                <a:spLocks noRot="1" noChangeAspect="1" noMove="1" noResize="1" noEditPoints="1" noAdjustHandles="1" noChangeArrowheads="1" noChangeShapeType="1" noTextEdit="1"/>
              </p:cNvSpPr>
              <p:nvPr/>
            </p:nvSpPr>
            <p:spPr>
              <a:xfrm>
                <a:off x="9416589" y="3962125"/>
                <a:ext cx="1152128" cy="461665"/>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E1315B2D-F7B7-44AB-A607-CB2C99D3E7B6}"/>
                  </a:ext>
                </a:extLst>
              </p:cNvPr>
              <p:cNvSpPr txBox="1"/>
              <p:nvPr/>
            </p:nvSpPr>
            <p:spPr>
              <a:xfrm>
                <a:off x="9576466" y="4891881"/>
                <a:ext cx="1152128"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ea typeface="Cambria Math" panose="02040503050406030204" pitchFamily="18" charset="0"/>
                        </a:rPr>
                        <m:t> </m:t>
                      </m:r>
                      <m:r>
                        <a:rPr lang="en-GB" sz="2400" i="1" smtClean="0">
                          <a:solidFill>
                            <a:srgbClr val="FF0000"/>
                          </a:solidFill>
                          <a:latin typeface="Cambria Math" panose="02040503050406030204" pitchFamily="18" charset="0"/>
                          <a:ea typeface="Cambria Math" panose="02040503050406030204" pitchFamily="18" charset="0"/>
                        </a:rPr>
                        <m:t>∞</m:t>
                      </m:r>
                    </m:oMath>
                  </m:oMathPara>
                </a14:m>
                <a:endParaRPr lang="en-GB" sz="2400" dirty="0">
                  <a:solidFill>
                    <a:srgbClr val="FF0000"/>
                  </a:solidFill>
                </a:endParaRPr>
              </a:p>
            </p:txBody>
          </p:sp>
        </mc:Choice>
        <mc:Fallback xmlns="">
          <p:sp>
            <p:nvSpPr>
              <p:cNvPr id="18" name="TextBox 17">
                <a:extLst>
                  <a:ext uri="{FF2B5EF4-FFF2-40B4-BE49-F238E27FC236}">
                    <a16:creationId xmlns:a16="http://schemas.microsoft.com/office/drawing/2014/main" id="{E1315B2D-F7B7-44AB-A607-CB2C99D3E7B6}"/>
                  </a:ext>
                </a:extLst>
              </p:cNvPr>
              <p:cNvSpPr txBox="1">
                <a:spLocks noRot="1" noChangeAspect="1" noMove="1" noResize="1" noEditPoints="1" noAdjustHandles="1" noChangeArrowheads="1" noChangeShapeType="1" noTextEdit="1"/>
              </p:cNvSpPr>
              <p:nvPr/>
            </p:nvSpPr>
            <p:spPr>
              <a:xfrm>
                <a:off x="9576466" y="4891881"/>
                <a:ext cx="1152128" cy="461665"/>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565259E2-89F4-4150-B4E7-797C46F9DD5A}"/>
                  </a:ext>
                </a:extLst>
              </p:cNvPr>
              <p:cNvSpPr txBox="1"/>
              <p:nvPr/>
            </p:nvSpPr>
            <p:spPr>
              <a:xfrm>
                <a:off x="8726756" y="4411886"/>
                <a:ext cx="1334559"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2400" i="1" smtClean="0">
                              <a:solidFill>
                                <a:srgbClr val="FF0000"/>
                              </a:solidFill>
                              <a:latin typeface="Cambria Math" panose="02040503050406030204" pitchFamily="18" charset="0"/>
                            </a:rPr>
                          </m:ctrlPr>
                        </m:sSupPr>
                        <m:e>
                          <m:r>
                            <a:rPr lang="en-GB" sz="2400" b="0" i="1" smtClean="0">
                              <a:solidFill>
                                <a:srgbClr val="FF0000"/>
                              </a:solidFill>
                              <a:latin typeface="Cambria Math" panose="02040503050406030204" pitchFamily="18" charset="0"/>
                            </a:rPr>
                            <m:t>2</m:t>
                          </m:r>
                        </m:e>
                        <m:sup>
                          <m:r>
                            <a:rPr lang="en-GB" sz="2400" b="0" i="1" smtClean="0">
                              <a:solidFill>
                                <a:srgbClr val="FF0000"/>
                              </a:solidFill>
                              <a:latin typeface="Cambria Math" panose="02040503050406030204" pitchFamily="18" charset="0"/>
                            </a:rPr>
                            <m:t>𝑥</m:t>
                          </m:r>
                        </m:sup>
                      </m:sSup>
                    </m:oMath>
                  </m:oMathPara>
                </a14:m>
                <a:endParaRPr lang="en-GB" sz="2400" dirty="0"/>
              </a:p>
            </p:txBody>
          </p:sp>
        </mc:Choice>
        <mc:Fallback xmlns="">
          <p:sp>
            <p:nvSpPr>
              <p:cNvPr id="13" name="TextBox 12">
                <a:extLst>
                  <a:ext uri="{FF2B5EF4-FFF2-40B4-BE49-F238E27FC236}">
                    <a16:creationId xmlns:a16="http://schemas.microsoft.com/office/drawing/2014/main" id="{565259E2-89F4-4150-B4E7-797C46F9DD5A}"/>
                  </a:ext>
                </a:extLst>
              </p:cNvPr>
              <p:cNvSpPr txBox="1">
                <a:spLocks noRot="1" noChangeAspect="1" noMove="1" noResize="1" noEditPoints="1" noAdjustHandles="1" noChangeArrowheads="1" noChangeShapeType="1" noTextEdit="1"/>
              </p:cNvSpPr>
              <p:nvPr/>
            </p:nvSpPr>
            <p:spPr>
              <a:xfrm>
                <a:off x="8726756" y="4411886"/>
                <a:ext cx="1334559" cy="461665"/>
              </a:xfrm>
              <a:prstGeom prst="rect">
                <a:avLst/>
              </a:prstGeom>
              <a:blipFill>
                <a:blip r:embed="rId8"/>
                <a:stretch>
                  <a:fillRect/>
                </a:stretch>
              </a:blipFill>
            </p:spPr>
            <p:txBody>
              <a:bodyPr/>
              <a:lstStyle/>
              <a:p>
                <a:r>
                  <a:rPr lang="en-GB">
                    <a:noFill/>
                  </a:rPr>
                  <a:t> </a:t>
                </a:r>
              </a:p>
            </p:txBody>
          </p:sp>
        </mc:Fallback>
      </mc:AlternateContent>
      <p:cxnSp>
        <p:nvCxnSpPr>
          <p:cNvPr id="15" name="Straight Arrow Connector 14">
            <a:extLst>
              <a:ext uri="{FF2B5EF4-FFF2-40B4-BE49-F238E27FC236}">
                <a16:creationId xmlns:a16="http://schemas.microsoft.com/office/drawing/2014/main" id="{85730EA3-ADEE-4FDC-911E-CF0C17B445BA}"/>
              </a:ext>
            </a:extLst>
          </p:cNvPr>
          <p:cNvCxnSpPr/>
          <p:nvPr/>
        </p:nvCxnSpPr>
        <p:spPr bwMode="auto">
          <a:xfrm>
            <a:off x="9629770" y="4653136"/>
            <a:ext cx="240397" cy="0"/>
          </a:xfrm>
          <a:prstGeom prst="straightConnector1">
            <a:avLst/>
          </a:prstGeom>
          <a:solidFill>
            <a:srgbClr val="00B8FF"/>
          </a:solidFill>
          <a:ln w="9525" cap="flat" cmpd="sng" algn="ctr">
            <a:solidFill>
              <a:schemeClr val="tx1"/>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4C1783D8-167A-481A-AA78-93F565B4281F}"/>
                  </a:ext>
                </a:extLst>
              </p:cNvPr>
              <p:cNvSpPr/>
              <p:nvPr/>
            </p:nvSpPr>
            <p:spPr>
              <a:xfrm>
                <a:off x="9128994" y="4867974"/>
                <a:ext cx="598497"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2400" i="1" smtClean="0">
                              <a:solidFill>
                                <a:srgbClr val="FF0000"/>
                              </a:solidFill>
                              <a:latin typeface="Cambria Math" panose="02040503050406030204" pitchFamily="18" charset="0"/>
                            </a:rPr>
                          </m:ctrlPr>
                        </m:sSupPr>
                        <m:e>
                          <m:r>
                            <a:rPr lang="en-GB" sz="2400" b="0" i="1" smtClean="0">
                              <a:solidFill>
                                <a:srgbClr val="FF0000"/>
                              </a:solidFill>
                              <a:latin typeface="Cambria Math" panose="02040503050406030204" pitchFamily="18" charset="0"/>
                            </a:rPr>
                            <m:t>3</m:t>
                          </m:r>
                        </m:e>
                        <m:sup>
                          <m:r>
                            <a:rPr lang="en-GB" sz="2400" i="1">
                              <a:solidFill>
                                <a:srgbClr val="FF0000"/>
                              </a:solidFill>
                              <a:latin typeface="Cambria Math" panose="02040503050406030204" pitchFamily="18" charset="0"/>
                            </a:rPr>
                            <m:t>𝑥</m:t>
                          </m:r>
                        </m:sup>
                      </m:sSup>
                    </m:oMath>
                  </m:oMathPara>
                </a14:m>
                <a:endParaRPr lang="en-GB" sz="2400" dirty="0"/>
              </a:p>
            </p:txBody>
          </p:sp>
        </mc:Choice>
        <mc:Fallback xmlns="">
          <p:sp>
            <p:nvSpPr>
              <p:cNvPr id="16" name="Rectangle 15">
                <a:extLst>
                  <a:ext uri="{FF2B5EF4-FFF2-40B4-BE49-F238E27FC236}">
                    <a16:creationId xmlns:a16="http://schemas.microsoft.com/office/drawing/2014/main" id="{4C1783D8-167A-481A-AA78-93F565B4281F}"/>
                  </a:ext>
                </a:extLst>
              </p:cNvPr>
              <p:cNvSpPr>
                <a:spLocks noRot="1" noChangeAspect="1" noMove="1" noResize="1" noEditPoints="1" noAdjustHandles="1" noChangeArrowheads="1" noChangeShapeType="1" noTextEdit="1"/>
              </p:cNvSpPr>
              <p:nvPr/>
            </p:nvSpPr>
            <p:spPr>
              <a:xfrm>
                <a:off x="9128994" y="4867974"/>
                <a:ext cx="598497" cy="461665"/>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F5711380-C9BD-44C9-A6DF-16AE10988FBD}"/>
                  </a:ext>
                </a:extLst>
              </p:cNvPr>
              <p:cNvSpPr/>
              <p:nvPr/>
            </p:nvSpPr>
            <p:spPr>
              <a:xfrm>
                <a:off x="8253883" y="5388024"/>
                <a:ext cx="2280304" cy="461665"/>
              </a:xfrm>
              <a:prstGeom prst="rect">
                <a:avLst/>
              </a:prstGeom>
            </p:spPr>
            <p:txBody>
              <a:bodyPr wrap="none">
                <a:spAutoFit/>
              </a:bodyPr>
              <a:lstStyle/>
              <a:p>
                <a14:m>
                  <m:oMath xmlns:m="http://schemas.openxmlformats.org/officeDocument/2006/math">
                    <m:sSup>
                      <m:sSupPr>
                        <m:ctrlPr>
                          <a:rPr lang="en-GB" sz="2400" i="1" smtClean="0">
                            <a:solidFill>
                              <a:srgbClr val="FF0000"/>
                            </a:solidFill>
                            <a:latin typeface="Cambria Math" panose="02040503050406030204" pitchFamily="18" charset="0"/>
                          </a:rPr>
                        </m:ctrlPr>
                      </m:sSupPr>
                      <m:e>
                        <m:r>
                          <a:rPr lang="en-GB" sz="2400" b="0" i="1" smtClean="0">
                            <a:solidFill>
                              <a:srgbClr val="FF0000"/>
                            </a:solidFill>
                            <a:latin typeface="Cambria Math" panose="02040503050406030204" pitchFamily="18" charset="0"/>
                          </a:rPr>
                          <m:t>1</m:t>
                        </m:r>
                      </m:e>
                      <m:sup>
                        <m:r>
                          <a:rPr lang="en-GB" sz="2400" b="0" i="1" smtClean="0">
                            <a:solidFill>
                              <a:srgbClr val="FF0000"/>
                            </a:solidFill>
                            <a:latin typeface="Cambria Math" panose="02040503050406030204" pitchFamily="18" charset="0"/>
                          </a:rPr>
                          <m:t>𝑥</m:t>
                        </m:r>
                      </m:sup>
                    </m:sSup>
                  </m:oMath>
                </a14:m>
                <a:r>
                  <a:rPr lang="en-GB" sz="2400" dirty="0">
                    <a:solidFill>
                      <a:srgbClr val="FF0000"/>
                    </a:solidFill>
                  </a:rPr>
                  <a:t> = 1 and </a:t>
                </a:r>
                <a14:m>
                  <m:oMath xmlns:m="http://schemas.openxmlformats.org/officeDocument/2006/math">
                    <m:sSup>
                      <m:sSupPr>
                        <m:ctrlPr>
                          <a:rPr lang="en-GB" sz="2400" i="1" smtClean="0">
                            <a:solidFill>
                              <a:srgbClr val="FF0000"/>
                            </a:solidFill>
                            <a:latin typeface="Cambria Math" panose="02040503050406030204" pitchFamily="18" charset="0"/>
                          </a:rPr>
                        </m:ctrlPr>
                      </m:sSupPr>
                      <m:e>
                        <m:r>
                          <a:rPr lang="en-GB" sz="2400" b="0" i="1" smtClean="0">
                            <a:solidFill>
                              <a:srgbClr val="FF0000"/>
                            </a:solidFill>
                            <a:latin typeface="Cambria Math" panose="02040503050406030204" pitchFamily="18" charset="0"/>
                          </a:rPr>
                          <m:t>0.5</m:t>
                        </m:r>
                      </m:e>
                      <m:sup>
                        <m:r>
                          <a:rPr lang="en-GB" sz="2400" b="0" i="1" smtClean="0">
                            <a:solidFill>
                              <a:srgbClr val="FF0000"/>
                            </a:solidFill>
                            <a:latin typeface="Cambria Math" panose="02040503050406030204" pitchFamily="18" charset="0"/>
                          </a:rPr>
                          <m:t>𝑥</m:t>
                        </m:r>
                      </m:sup>
                    </m:sSup>
                  </m:oMath>
                </a14:m>
                <a:endParaRPr lang="en-GB" sz="2400" dirty="0"/>
              </a:p>
            </p:txBody>
          </p:sp>
        </mc:Choice>
        <mc:Fallback xmlns="">
          <p:sp>
            <p:nvSpPr>
              <p:cNvPr id="19" name="Rectangle 18">
                <a:extLst>
                  <a:ext uri="{FF2B5EF4-FFF2-40B4-BE49-F238E27FC236}">
                    <a16:creationId xmlns:a16="http://schemas.microsoft.com/office/drawing/2014/main" id="{F5711380-C9BD-44C9-A6DF-16AE10988FBD}"/>
                  </a:ext>
                </a:extLst>
              </p:cNvPr>
              <p:cNvSpPr>
                <a:spLocks noRot="1" noChangeAspect="1" noMove="1" noResize="1" noEditPoints="1" noAdjustHandles="1" noChangeArrowheads="1" noChangeShapeType="1" noTextEdit="1"/>
              </p:cNvSpPr>
              <p:nvPr/>
            </p:nvSpPr>
            <p:spPr>
              <a:xfrm>
                <a:off x="8253883" y="5388024"/>
                <a:ext cx="2280304" cy="461665"/>
              </a:xfrm>
              <a:prstGeom prst="rect">
                <a:avLst/>
              </a:prstGeom>
              <a:blipFill>
                <a:blip r:embed="rId10"/>
                <a:stretch>
                  <a:fillRect l="-556" t="-7895" b="-23684"/>
                </a:stretch>
              </a:blipFill>
            </p:spPr>
            <p:txBody>
              <a:bodyPr/>
              <a:lstStyle/>
              <a:p>
                <a:r>
                  <a:rPr lang="en-US">
                    <a:noFill/>
                  </a:rPr>
                  <a:t> </a:t>
                </a:r>
              </a:p>
            </p:txBody>
          </p:sp>
        </mc:Fallback>
      </mc:AlternateContent>
      <p:cxnSp>
        <p:nvCxnSpPr>
          <p:cNvPr id="21" name="Straight Arrow Connector 20">
            <a:extLst>
              <a:ext uri="{FF2B5EF4-FFF2-40B4-BE49-F238E27FC236}">
                <a16:creationId xmlns:a16="http://schemas.microsoft.com/office/drawing/2014/main" id="{D8B1D482-6D35-4463-94C9-9DAB60CB6FD0}"/>
              </a:ext>
            </a:extLst>
          </p:cNvPr>
          <p:cNvCxnSpPr>
            <a:cxnSpLocks/>
          </p:cNvCxnSpPr>
          <p:nvPr/>
        </p:nvCxnSpPr>
        <p:spPr bwMode="auto">
          <a:xfrm>
            <a:off x="10459507" y="5661248"/>
            <a:ext cx="369939" cy="0"/>
          </a:xfrm>
          <a:prstGeom prst="straightConnector1">
            <a:avLst/>
          </a:prstGeom>
          <a:solidFill>
            <a:srgbClr val="00B8FF"/>
          </a:solidFill>
          <a:ln w="9525" cap="flat" cmpd="sng" algn="ctr">
            <a:solidFill>
              <a:schemeClr val="tx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A0BF79F8-C3EC-4A87-B48B-0650188B388C}"/>
              </a:ext>
            </a:extLst>
          </p:cNvPr>
          <p:cNvCxnSpPr>
            <a:cxnSpLocks/>
          </p:cNvCxnSpPr>
          <p:nvPr/>
        </p:nvCxnSpPr>
        <p:spPr bwMode="auto">
          <a:xfrm>
            <a:off x="9607649" y="5157192"/>
            <a:ext cx="262518" cy="0"/>
          </a:xfrm>
          <a:prstGeom prst="straightConnector1">
            <a:avLst/>
          </a:prstGeom>
          <a:solidFill>
            <a:srgbClr val="00B8FF"/>
          </a:solidFill>
          <a:ln w="9525" cap="flat" cmpd="sng" algn="ctr">
            <a:solidFill>
              <a:schemeClr val="tx1"/>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FDB4A96B-1F55-4EC4-B969-665E383CF0CE}"/>
                  </a:ext>
                </a:extLst>
              </p:cNvPr>
              <p:cNvSpPr txBox="1"/>
              <p:nvPr/>
            </p:nvSpPr>
            <p:spPr>
              <a:xfrm>
                <a:off x="9896112" y="4401178"/>
                <a:ext cx="563395"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ea typeface="Cambria Math" panose="02040503050406030204" pitchFamily="18" charset="0"/>
                        </a:rPr>
                        <m:t>∞</m:t>
                      </m:r>
                    </m:oMath>
                  </m:oMathPara>
                </a14:m>
                <a:endParaRPr lang="en-GB" sz="2400" dirty="0">
                  <a:solidFill>
                    <a:srgbClr val="FF0000"/>
                  </a:solidFill>
                </a:endParaRPr>
              </a:p>
            </p:txBody>
          </p:sp>
        </mc:Choice>
        <mc:Fallback xmlns="">
          <p:sp>
            <p:nvSpPr>
              <p:cNvPr id="27" name="TextBox 26">
                <a:extLst>
                  <a:ext uri="{FF2B5EF4-FFF2-40B4-BE49-F238E27FC236}">
                    <a16:creationId xmlns:a16="http://schemas.microsoft.com/office/drawing/2014/main" id="{FDB4A96B-1F55-4EC4-B969-665E383CF0CE}"/>
                  </a:ext>
                </a:extLst>
              </p:cNvPr>
              <p:cNvSpPr txBox="1">
                <a:spLocks noRot="1" noChangeAspect="1" noMove="1" noResize="1" noEditPoints="1" noAdjustHandles="1" noChangeArrowheads="1" noChangeShapeType="1" noTextEdit="1"/>
              </p:cNvSpPr>
              <p:nvPr/>
            </p:nvSpPr>
            <p:spPr>
              <a:xfrm>
                <a:off x="9896112" y="4401178"/>
                <a:ext cx="563395" cy="461665"/>
              </a:xfrm>
              <a:prstGeom prst="rect">
                <a:avLst/>
              </a:prstGeom>
              <a:blipFill>
                <a:blip r:embed="rId11"/>
                <a:stretch>
                  <a:fillRect/>
                </a:stretch>
              </a:blipFill>
            </p:spPr>
            <p:txBody>
              <a:bodyPr/>
              <a:lstStyle/>
              <a:p>
                <a:r>
                  <a:rPr lang="en-GB">
                    <a:noFill/>
                  </a:rPr>
                  <a:t> </a:t>
                </a:r>
              </a:p>
            </p:txBody>
          </p:sp>
        </mc:Fallback>
      </mc:AlternateContent>
      <p:sp>
        <p:nvSpPr>
          <p:cNvPr id="32" name="TextBox 31">
            <a:extLst>
              <a:ext uri="{FF2B5EF4-FFF2-40B4-BE49-F238E27FC236}">
                <a16:creationId xmlns:a16="http://schemas.microsoft.com/office/drawing/2014/main" id="{03A718BA-E0ED-4995-9A84-7F9CF2B2E4A8}"/>
              </a:ext>
            </a:extLst>
          </p:cNvPr>
          <p:cNvSpPr txBox="1"/>
          <p:nvPr/>
        </p:nvSpPr>
        <p:spPr>
          <a:xfrm>
            <a:off x="10977895" y="5418800"/>
            <a:ext cx="369939" cy="461665"/>
          </a:xfrm>
          <a:prstGeom prst="rect">
            <a:avLst/>
          </a:prstGeom>
          <a:noFill/>
        </p:spPr>
        <p:txBody>
          <a:bodyPr wrap="square" rtlCol="0">
            <a:spAutoFit/>
          </a:bodyPr>
          <a:lstStyle/>
          <a:p>
            <a:r>
              <a:rPr lang="en-GB" sz="2400" dirty="0">
                <a:solidFill>
                  <a:srgbClr val="FF0000"/>
                </a:solidFill>
              </a:rPr>
              <a:t>0</a:t>
            </a:r>
          </a:p>
        </p:txBody>
      </p:sp>
      <p:sp>
        <p:nvSpPr>
          <p:cNvPr id="22" name="Rectangle 21">
            <a:extLst>
              <a:ext uri="{FF2B5EF4-FFF2-40B4-BE49-F238E27FC236}">
                <a16:creationId xmlns:a16="http://schemas.microsoft.com/office/drawing/2014/main" id="{0F2DF22C-B053-7441-8904-2A0B7A3E15B9}"/>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2</a:t>
            </a:r>
            <a:endParaRPr lang="en-US" altLang="en-US" b="1" dirty="0">
              <a:solidFill>
                <a:schemeClr val="bg1"/>
              </a:solidFill>
            </a:endParaRPr>
          </a:p>
        </p:txBody>
      </p:sp>
    </p:spTree>
    <p:extLst>
      <p:ext uri="{BB962C8B-B14F-4D97-AF65-F5344CB8AC3E}">
        <p14:creationId xmlns:p14="http://schemas.microsoft.com/office/powerpoint/2010/main" val="3200402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9">
                                            <p:txEl>
                                              <p:pRg st="0" end="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7" grpId="0"/>
      <p:bldP spid="18" grpId="0"/>
      <p:bldP spid="27" grpId="0"/>
      <p:bldP spid="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5372" name="TextBox 1"/>
              <p:cNvSpPr txBox="1">
                <a:spLocks noChangeArrowheads="1"/>
              </p:cNvSpPr>
              <p:nvPr/>
            </p:nvSpPr>
            <p:spPr bwMode="auto">
              <a:xfrm>
                <a:off x="2423592" y="1169916"/>
                <a:ext cx="9058205"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Draw the graphs of  </a:t>
                </a:r>
                <a:r>
                  <a:rPr lang="en-US" sz="2400" i="1" dirty="0">
                    <a:latin typeface="Times New Roman" panose="02020603050405020304" pitchFamily="18" charset="0"/>
                    <a:cs typeface="Times New Roman" panose="02020603050405020304" pitchFamily="18" charset="0"/>
                  </a:rPr>
                  <a:t>y</a:t>
                </a:r>
                <a:r>
                  <a:rPr lang="en-US" sz="2400" dirty="0"/>
                  <a:t> = </a:t>
                </a:r>
                <a14:m>
                  <m:oMath xmlns:m="http://schemas.openxmlformats.org/officeDocument/2006/math">
                    <m:sSup>
                      <m:sSupPr>
                        <m:ctrlPr>
                          <a:rPr lang="en-US" sz="2400" i="1" smtClean="0">
                            <a:latin typeface="Cambria Math" panose="02040503050406030204" pitchFamily="18" charset="0"/>
                          </a:rPr>
                        </m:ctrlPr>
                      </m:sSupPr>
                      <m:e>
                        <m:r>
                          <a:rPr lang="en-GB" sz="2400" b="0" i="1" smtClean="0">
                            <a:latin typeface="Cambria Math" panose="02040503050406030204" pitchFamily="18" charset="0"/>
                          </a:rPr>
                          <m:t>3</m:t>
                        </m:r>
                      </m:e>
                      <m:sup>
                        <m:r>
                          <a:rPr lang="en-GB" sz="2400" b="0" i="1" smtClean="0">
                            <a:latin typeface="Cambria Math" panose="02040503050406030204" pitchFamily="18" charset="0"/>
                          </a:rPr>
                          <m:t>−</m:t>
                        </m:r>
                        <m:r>
                          <a:rPr lang="en-GB" sz="2400" b="0" i="1" smtClean="0">
                            <a:latin typeface="Cambria Math" panose="02040503050406030204" pitchFamily="18" charset="0"/>
                          </a:rPr>
                          <m:t>𝑥</m:t>
                        </m:r>
                      </m:sup>
                    </m:sSup>
                  </m:oMath>
                </a14:m>
                <a:r>
                  <a:rPr lang="en-US" sz="2400" dirty="0"/>
                  <a:t> and </a:t>
                </a:r>
                <a:r>
                  <a:rPr lang="en-US" sz="2400" i="1" dirty="0">
                    <a:latin typeface="Times New Roman" panose="02020603050405020304" pitchFamily="18" charset="0"/>
                    <a:cs typeface="Times New Roman" panose="02020603050405020304" pitchFamily="18" charset="0"/>
                  </a:rPr>
                  <a:t>y</a:t>
                </a:r>
                <a:r>
                  <a:rPr lang="en-US" sz="2400" dirty="0"/>
                  <a:t> = </a:t>
                </a:r>
                <a14:m>
                  <m:oMath xmlns:m="http://schemas.openxmlformats.org/officeDocument/2006/math">
                    <m:sSup>
                      <m:sSupPr>
                        <m:ctrlPr>
                          <a:rPr lang="en-US" sz="2400" i="1" smtClean="0">
                            <a:latin typeface="Cambria Math" panose="02040503050406030204" pitchFamily="18" charset="0"/>
                          </a:rPr>
                        </m:ctrlPr>
                      </m:sSupPr>
                      <m:e>
                        <m:r>
                          <a:rPr lang="en-GB" sz="2400" b="0" i="1" smtClean="0">
                            <a:latin typeface="Cambria Math" panose="02040503050406030204" pitchFamily="18" charset="0"/>
                          </a:rPr>
                          <m:t>2</m:t>
                        </m:r>
                      </m:e>
                      <m:sup>
                        <m:r>
                          <a:rPr lang="en-GB" sz="2400" b="0" i="1" smtClean="0">
                            <a:latin typeface="Cambria Math" panose="02040503050406030204" pitchFamily="18" charset="0"/>
                          </a:rPr>
                          <m:t>−</m:t>
                        </m:r>
                        <m:r>
                          <a:rPr lang="en-GB" sz="2400" b="0" i="1" smtClean="0">
                            <a:latin typeface="Cambria Math" panose="02040503050406030204" pitchFamily="18" charset="0"/>
                          </a:rPr>
                          <m:t>𝑥</m:t>
                        </m:r>
                      </m:sup>
                    </m:sSup>
                  </m:oMath>
                </a14:m>
                <a:r>
                  <a:rPr lang="en-US" sz="2400" dirty="0"/>
                  <a:t>.</a:t>
                </a:r>
              </a:p>
              <a:p>
                <a:pPr marL="0" indent="0" eaLnBrk="1" hangingPunct="1">
                  <a:buClr>
                    <a:srgbClr val="000000"/>
                  </a:buClr>
                  <a:buSzPct val="100000"/>
                  <a:defRPr/>
                </a:pPr>
                <a:r>
                  <a:rPr lang="en-US" sz="2400" dirty="0"/>
                  <a:t>Compare them with </a:t>
                </a:r>
                <a:r>
                  <a:rPr lang="en-US" sz="2400" i="1" dirty="0">
                    <a:latin typeface="Times New Roman" panose="02020603050405020304" pitchFamily="18" charset="0"/>
                    <a:cs typeface="Times New Roman" panose="02020603050405020304" pitchFamily="18" charset="0"/>
                  </a:rPr>
                  <a:t>y </a:t>
                </a:r>
                <a:r>
                  <a:rPr lang="en-US" sz="2400" dirty="0"/>
                  <a:t>=</a:t>
                </a:r>
                <a14:m>
                  <m:oMath xmlns:m="http://schemas.openxmlformats.org/officeDocument/2006/math">
                    <m:sSup>
                      <m:sSupPr>
                        <m:ctrlPr>
                          <a:rPr lang="en-US" sz="2400" i="1" smtClean="0">
                            <a:latin typeface="Cambria Math" panose="02040503050406030204" pitchFamily="18" charset="0"/>
                          </a:rPr>
                        </m:ctrlPr>
                      </m:sSupPr>
                      <m:e>
                        <m:r>
                          <a:rPr lang="en-GB" sz="2400" b="0" i="1" smtClean="0">
                            <a:latin typeface="Cambria Math" panose="02040503050406030204" pitchFamily="18" charset="0"/>
                          </a:rPr>
                          <m:t> 3</m:t>
                        </m:r>
                      </m:e>
                      <m:sup>
                        <m:r>
                          <a:rPr lang="en-GB" sz="2400" b="0" i="1" smtClean="0">
                            <a:latin typeface="Cambria Math" panose="02040503050406030204" pitchFamily="18" charset="0"/>
                          </a:rPr>
                          <m:t>𝑥</m:t>
                        </m:r>
                      </m:sup>
                    </m:sSup>
                  </m:oMath>
                </a14:m>
                <a:r>
                  <a:rPr lang="en-US" sz="2400" dirty="0"/>
                  <a:t> and </a:t>
                </a:r>
                <a:r>
                  <a:rPr lang="en-US" sz="2400" i="1" dirty="0">
                    <a:latin typeface="Times New Roman" panose="02020603050405020304" pitchFamily="18" charset="0"/>
                    <a:cs typeface="Times New Roman" panose="02020603050405020304" pitchFamily="18" charset="0"/>
                  </a:rPr>
                  <a:t>y</a:t>
                </a:r>
                <a:r>
                  <a:rPr lang="en-US" sz="2400" dirty="0"/>
                  <a:t> = </a:t>
                </a:r>
                <a14:m>
                  <m:oMath xmlns:m="http://schemas.openxmlformats.org/officeDocument/2006/math">
                    <m:sSup>
                      <m:sSupPr>
                        <m:ctrlPr>
                          <a:rPr lang="en-US" sz="2400" i="1" smtClean="0">
                            <a:latin typeface="Cambria Math" panose="02040503050406030204" pitchFamily="18" charset="0"/>
                          </a:rPr>
                        </m:ctrlPr>
                      </m:sSupPr>
                      <m:e>
                        <m:r>
                          <a:rPr lang="en-GB" sz="2400" b="0" i="1" smtClean="0">
                            <a:latin typeface="Cambria Math" panose="02040503050406030204" pitchFamily="18" charset="0"/>
                          </a:rPr>
                          <m:t>2</m:t>
                        </m:r>
                      </m:e>
                      <m:sup>
                        <m:r>
                          <a:rPr lang="en-GB" sz="2400" b="0" i="1" smtClean="0">
                            <a:latin typeface="Cambria Math" panose="02040503050406030204" pitchFamily="18" charset="0"/>
                          </a:rPr>
                          <m:t>𝑥</m:t>
                        </m:r>
                      </m:sup>
                    </m:sSup>
                  </m:oMath>
                </a14:m>
                <a:r>
                  <a:rPr lang="en-US" sz="2400" dirty="0"/>
                  <a:t>.</a:t>
                </a:r>
              </a:p>
              <a:p>
                <a:pPr marL="0" indent="0" eaLnBrk="1" hangingPunct="1">
                  <a:buClr>
                    <a:srgbClr val="000000"/>
                  </a:buClr>
                  <a:buSzPct val="100000"/>
                  <a:defRPr/>
                </a:pPr>
                <a:r>
                  <a:rPr lang="en-US" sz="2400" dirty="0"/>
                  <a:t>Describe the </a:t>
                </a:r>
                <a:r>
                  <a:rPr lang="en-US" sz="2400" dirty="0" err="1"/>
                  <a:t>behaviour</a:t>
                </a:r>
                <a:r>
                  <a:rPr lang="en-US" sz="2400" dirty="0"/>
                  <a:t> for large </a:t>
                </a:r>
                <a:r>
                  <a:rPr lang="en-US" sz="2400" dirty="0">
                    <a:latin typeface="+mj-lt"/>
                    <a:cs typeface="Times New Roman" panose="02020603050405020304" pitchFamily="18" charset="0"/>
                  </a:rPr>
                  <a:t>positive values of </a:t>
                </a:r>
                <a:r>
                  <a:rPr lang="en-US" sz="2400" i="1" dirty="0">
                    <a:latin typeface="Times New Roman" panose="02020603050405020304" pitchFamily="18" charset="0"/>
                    <a:cs typeface="Times New Roman" panose="02020603050405020304" pitchFamily="18" charset="0"/>
                  </a:rPr>
                  <a:t>x.</a:t>
                </a:r>
                <a:endParaRPr lang="en-US" sz="2400" dirty="0">
                  <a:latin typeface="+mj-lt"/>
                </a:endParaRPr>
              </a:p>
            </p:txBody>
          </p:sp>
        </mc:Choice>
        <mc:Fallback xmlns="">
          <p:sp>
            <p:nvSpPr>
              <p:cNvPr id="15372" name="TextBox 1"/>
              <p:cNvSpPr txBox="1">
                <a:spLocks noRot="1" noChangeAspect="1" noMove="1" noResize="1" noEditPoints="1" noAdjustHandles="1" noChangeArrowheads="1" noChangeShapeType="1" noTextEdit="1"/>
              </p:cNvSpPr>
              <p:nvPr/>
            </p:nvSpPr>
            <p:spPr bwMode="auto">
              <a:xfrm>
                <a:off x="2423592" y="1169916"/>
                <a:ext cx="9058205" cy="1200329"/>
              </a:xfrm>
              <a:prstGeom prst="rect">
                <a:avLst/>
              </a:prstGeom>
              <a:blipFill rotWithShape="1">
                <a:blip r:embed="rId3"/>
                <a:stretch>
                  <a:fillRect l="-1077" t="-4061" b="-10660"/>
                </a:stretch>
              </a:blipFill>
              <a:ln>
                <a:noFill/>
              </a:ln>
            </p:spPr>
            <p:txBody>
              <a:bodyPr/>
              <a:lstStyle/>
              <a:p>
                <a:r>
                  <a:rPr lang="en-GB">
                    <a:noFill/>
                  </a:rPr>
                  <a:t> </a:t>
                </a:r>
              </a:p>
            </p:txBody>
          </p:sp>
        </mc:Fallback>
      </mc:AlternateContent>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Models of Growth and Decay</a:t>
            </a:r>
          </a:p>
        </p:txBody>
      </p:sp>
      <p:pic>
        <p:nvPicPr>
          <p:cNvPr id="15374"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B447BD40-3985-489E-9AE6-1FD4D9481A05}"/>
              </a:ext>
            </a:extLst>
          </p:cNvPr>
          <p:cNvSpPr txBox="1"/>
          <p:nvPr/>
        </p:nvSpPr>
        <p:spPr>
          <a:xfrm>
            <a:off x="2422060" y="761189"/>
            <a:ext cx="1728192" cy="461665"/>
          </a:xfrm>
          <a:prstGeom prst="rect">
            <a:avLst/>
          </a:prstGeom>
          <a:noFill/>
        </p:spPr>
        <p:txBody>
          <a:bodyPr wrap="square" rtlCol="0">
            <a:spAutoFit/>
          </a:bodyPr>
          <a:lstStyle/>
          <a:p>
            <a:r>
              <a:rPr lang="en-GB" sz="2400" b="1" dirty="0"/>
              <a:t>Example</a:t>
            </a:r>
          </a:p>
        </p:txBody>
      </p:sp>
      <p:pic>
        <p:nvPicPr>
          <p:cNvPr id="6" name="Picture 5">
            <a:extLst>
              <a:ext uri="{FF2B5EF4-FFF2-40B4-BE49-F238E27FC236}">
                <a16:creationId xmlns:a16="http://schemas.microsoft.com/office/drawing/2014/main" id="{8E7005D7-41D7-4261-BADB-0B80D38DCDD4}"/>
              </a:ext>
            </a:extLst>
          </p:cNvPr>
          <p:cNvPicPr>
            <a:picLocks noChangeAspect="1"/>
          </p:cNvPicPr>
          <p:nvPr/>
        </p:nvPicPr>
        <p:blipFill rotWithShape="1">
          <a:blip r:embed="rId5"/>
          <a:srcRect l="47637" t="21635" r="14563" b="30442"/>
          <a:stretch/>
        </p:blipFill>
        <p:spPr>
          <a:xfrm>
            <a:off x="4256272" y="2524799"/>
            <a:ext cx="4703279" cy="3352473"/>
          </a:xfrm>
          <a:prstGeom prst="rect">
            <a:avLst/>
          </a:prstGeom>
        </p:spPr>
      </p:pic>
      <p:pic>
        <p:nvPicPr>
          <p:cNvPr id="8" name="Picture 7">
            <a:extLst>
              <a:ext uri="{FF2B5EF4-FFF2-40B4-BE49-F238E27FC236}">
                <a16:creationId xmlns:a16="http://schemas.microsoft.com/office/drawing/2014/main" id="{62F14EA0-A85D-46AE-B3BA-3AF57758F0AA}"/>
              </a:ext>
            </a:extLst>
          </p:cNvPr>
          <p:cNvPicPr>
            <a:picLocks noChangeAspect="1"/>
          </p:cNvPicPr>
          <p:nvPr/>
        </p:nvPicPr>
        <p:blipFill rotWithShape="1">
          <a:blip r:embed="rId5"/>
          <a:srcRect t="25591" r="88579" b="43200"/>
          <a:stretch/>
        </p:blipFill>
        <p:spPr>
          <a:xfrm>
            <a:off x="2591460" y="2969982"/>
            <a:ext cx="1392456" cy="2139280"/>
          </a:xfrm>
          <a:prstGeom prst="rect">
            <a:avLst/>
          </a:prstGeom>
        </p:spPr>
      </p:pic>
      <p:sp>
        <p:nvSpPr>
          <p:cNvPr id="9" name="TextBox 8">
            <a:extLst>
              <a:ext uri="{FF2B5EF4-FFF2-40B4-BE49-F238E27FC236}">
                <a16:creationId xmlns:a16="http://schemas.microsoft.com/office/drawing/2014/main" id="{20644406-020E-4798-8A41-699F1223182E}"/>
              </a:ext>
            </a:extLst>
          </p:cNvPr>
          <p:cNvSpPr txBox="1"/>
          <p:nvPr/>
        </p:nvSpPr>
        <p:spPr>
          <a:xfrm>
            <a:off x="2423592" y="2486766"/>
            <a:ext cx="1872208" cy="400110"/>
          </a:xfrm>
          <a:prstGeom prst="rect">
            <a:avLst/>
          </a:prstGeom>
          <a:noFill/>
        </p:spPr>
        <p:txBody>
          <a:bodyPr wrap="square" rtlCol="0">
            <a:spAutoFit/>
          </a:bodyPr>
          <a:lstStyle/>
          <a:p>
            <a:r>
              <a:rPr lang="en-GB" b="1" dirty="0"/>
              <a:t>Solution</a:t>
            </a:r>
          </a:p>
        </p:txBody>
      </p:sp>
      <p:sp>
        <p:nvSpPr>
          <p:cNvPr id="13" name="TextBox 12">
            <a:extLst>
              <a:ext uri="{FF2B5EF4-FFF2-40B4-BE49-F238E27FC236}">
                <a16:creationId xmlns:a16="http://schemas.microsoft.com/office/drawing/2014/main" id="{DC3A6B9C-8DF1-42E1-B0FE-EE029A6FD107}"/>
              </a:ext>
            </a:extLst>
          </p:cNvPr>
          <p:cNvSpPr txBox="1"/>
          <p:nvPr/>
        </p:nvSpPr>
        <p:spPr>
          <a:xfrm>
            <a:off x="9304856" y="2862207"/>
            <a:ext cx="2160240" cy="2677656"/>
          </a:xfrm>
          <a:prstGeom prst="rect">
            <a:avLst/>
          </a:prstGeom>
          <a:noFill/>
        </p:spPr>
        <p:txBody>
          <a:bodyPr wrap="square" rtlCol="0">
            <a:spAutoFit/>
          </a:bodyPr>
          <a:lstStyle/>
          <a:p>
            <a:r>
              <a:rPr lang="en-GB" sz="2400" dirty="0">
                <a:solidFill>
                  <a:srgbClr val="FF0000"/>
                </a:solidFill>
              </a:rPr>
              <a:t>From the graph it can be seen that they are reflections of each other in the </a:t>
            </a:r>
            <a:r>
              <a:rPr lang="en-US" sz="2400" i="1" dirty="0">
                <a:solidFill>
                  <a:srgbClr val="FF0000"/>
                </a:solidFill>
                <a:latin typeface="Times New Roman" panose="02020603050405020304" pitchFamily="18" charset="0"/>
                <a:cs typeface="Times New Roman" panose="02020603050405020304" pitchFamily="18" charset="0"/>
              </a:rPr>
              <a:t>y</a:t>
            </a:r>
            <a:r>
              <a:rPr lang="en-GB" sz="2400" dirty="0">
                <a:solidFill>
                  <a:srgbClr val="FF0000"/>
                </a:solidFill>
              </a:rPr>
              <a:t> axis.</a:t>
            </a:r>
          </a:p>
        </p:txBody>
      </p:sp>
      <p:sp>
        <p:nvSpPr>
          <p:cNvPr id="14" name="TextBox 13">
            <a:extLst>
              <a:ext uri="{FF2B5EF4-FFF2-40B4-BE49-F238E27FC236}">
                <a16:creationId xmlns:a16="http://schemas.microsoft.com/office/drawing/2014/main" id="{D7C4E91D-CDA0-4942-B89A-F7FAD3BE4618}"/>
              </a:ext>
            </a:extLst>
          </p:cNvPr>
          <p:cNvSpPr txBox="1"/>
          <p:nvPr/>
        </p:nvSpPr>
        <p:spPr>
          <a:xfrm>
            <a:off x="3224082" y="6070617"/>
            <a:ext cx="2064380" cy="461665"/>
          </a:xfrm>
          <a:prstGeom prst="rect">
            <a:avLst/>
          </a:prstGeom>
          <a:noFill/>
        </p:spPr>
        <p:txBody>
          <a:bodyPr wrap="square" rtlCol="0">
            <a:spAutoFit/>
          </a:bodyPr>
          <a:lstStyle/>
          <a:p>
            <a:r>
              <a:rPr lang="en-GB" sz="2400" dirty="0">
                <a:solidFill>
                  <a:srgbClr val="FF0000"/>
                </a:solidFill>
              </a:rPr>
              <a:t>As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a:t>
            </a:r>
          </a:p>
        </p:txBody>
      </p:sp>
      <p:cxnSp>
        <p:nvCxnSpPr>
          <p:cNvPr id="16" name="Straight Arrow Connector 15">
            <a:extLst>
              <a:ext uri="{FF2B5EF4-FFF2-40B4-BE49-F238E27FC236}">
                <a16:creationId xmlns:a16="http://schemas.microsoft.com/office/drawing/2014/main" id="{7CF371C1-1412-4565-AA4C-A0282DFF02FE}"/>
              </a:ext>
            </a:extLst>
          </p:cNvPr>
          <p:cNvCxnSpPr/>
          <p:nvPr/>
        </p:nvCxnSpPr>
        <p:spPr bwMode="auto">
          <a:xfrm>
            <a:off x="3983916" y="6301449"/>
            <a:ext cx="439132" cy="0"/>
          </a:xfrm>
          <a:prstGeom prst="straightConnector1">
            <a:avLst/>
          </a:prstGeom>
          <a:solidFill>
            <a:srgbClr val="00B8FF"/>
          </a:solidFill>
          <a:ln w="9525" cap="flat" cmpd="sng" algn="ctr">
            <a:solidFill>
              <a:schemeClr val="tx1"/>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D65E584-3C99-44FF-9F75-FE19DBC597DD}"/>
                  </a:ext>
                </a:extLst>
              </p:cNvPr>
              <p:cNvSpPr txBox="1"/>
              <p:nvPr/>
            </p:nvSpPr>
            <p:spPr>
              <a:xfrm>
                <a:off x="4423048" y="6070617"/>
                <a:ext cx="2417561" cy="461665"/>
              </a:xfrm>
              <a:prstGeom prst="rect">
                <a:avLst/>
              </a:prstGeom>
              <a:noFill/>
            </p:spPr>
            <p:txBody>
              <a:bodyPr wrap="square" rtlCol="0">
                <a:spAutoFit/>
              </a:bodyPr>
              <a:lstStyle/>
              <a:p>
                <a14:m>
                  <m:oMath xmlns:m="http://schemas.openxmlformats.org/officeDocument/2006/math">
                    <m:r>
                      <a:rPr lang="en-GB" sz="2400" i="1" smtClean="0">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 the functions</a:t>
                </a:r>
              </a:p>
            </p:txBody>
          </p:sp>
        </mc:Choice>
        <mc:Fallback xmlns="">
          <p:sp>
            <p:nvSpPr>
              <p:cNvPr id="17" name="TextBox 16">
                <a:extLst>
                  <a:ext uri="{FF2B5EF4-FFF2-40B4-BE49-F238E27FC236}">
                    <a16:creationId xmlns:a16="http://schemas.microsoft.com/office/drawing/2014/main" id="{ED65E584-3C99-44FF-9F75-FE19DBC597DD}"/>
                  </a:ext>
                </a:extLst>
              </p:cNvPr>
              <p:cNvSpPr txBox="1">
                <a:spLocks noRot="1" noChangeAspect="1" noMove="1" noResize="1" noEditPoints="1" noAdjustHandles="1" noChangeArrowheads="1" noChangeShapeType="1" noTextEdit="1"/>
              </p:cNvSpPr>
              <p:nvPr/>
            </p:nvSpPr>
            <p:spPr>
              <a:xfrm>
                <a:off x="4423048" y="6070617"/>
                <a:ext cx="2417561" cy="461665"/>
              </a:xfrm>
              <a:prstGeom prst="rect">
                <a:avLst/>
              </a:prstGeom>
              <a:blipFill>
                <a:blip r:embed="rId6"/>
                <a:stretch>
                  <a:fillRect t="-9211" b="-30263"/>
                </a:stretch>
              </a:blipFill>
            </p:spPr>
            <p:txBody>
              <a:bodyPr/>
              <a:lstStyle/>
              <a:p>
                <a:r>
                  <a:rPr lang="en-GB">
                    <a:noFill/>
                  </a:rPr>
                  <a:t> </a:t>
                </a:r>
              </a:p>
            </p:txBody>
          </p:sp>
        </mc:Fallback>
      </mc:AlternateContent>
      <p:cxnSp>
        <p:nvCxnSpPr>
          <p:cNvPr id="19" name="Straight Arrow Connector 18">
            <a:extLst>
              <a:ext uri="{FF2B5EF4-FFF2-40B4-BE49-F238E27FC236}">
                <a16:creationId xmlns:a16="http://schemas.microsoft.com/office/drawing/2014/main" id="{45250479-A764-460B-833F-1E3821CC1628}"/>
              </a:ext>
            </a:extLst>
          </p:cNvPr>
          <p:cNvCxnSpPr/>
          <p:nvPr/>
        </p:nvCxnSpPr>
        <p:spPr bwMode="auto">
          <a:xfrm>
            <a:off x="6707140" y="6301449"/>
            <a:ext cx="499211" cy="0"/>
          </a:xfrm>
          <a:prstGeom prst="straightConnector1">
            <a:avLst/>
          </a:prstGeom>
          <a:solidFill>
            <a:srgbClr val="00B8FF"/>
          </a:solidFill>
          <a:ln w="9525" cap="flat" cmpd="sng" algn="ctr">
            <a:solidFill>
              <a:schemeClr val="tx1"/>
            </a:solidFill>
            <a:prstDash val="solid"/>
            <a:round/>
            <a:headEnd type="none" w="med" len="med"/>
            <a:tailEnd type="triangle"/>
          </a:ln>
          <a:effectLst/>
        </p:spPr>
      </p:cxnSp>
      <p:sp>
        <p:nvSpPr>
          <p:cNvPr id="20" name="TextBox 19">
            <a:extLst>
              <a:ext uri="{FF2B5EF4-FFF2-40B4-BE49-F238E27FC236}">
                <a16:creationId xmlns:a16="http://schemas.microsoft.com/office/drawing/2014/main" id="{42AE326D-9040-425B-A31B-AB37FA06EBC4}"/>
              </a:ext>
            </a:extLst>
          </p:cNvPr>
          <p:cNvSpPr txBox="1"/>
          <p:nvPr/>
        </p:nvSpPr>
        <p:spPr>
          <a:xfrm>
            <a:off x="7206351" y="6110313"/>
            <a:ext cx="499211" cy="400110"/>
          </a:xfrm>
          <a:prstGeom prst="rect">
            <a:avLst/>
          </a:prstGeom>
          <a:noFill/>
        </p:spPr>
        <p:txBody>
          <a:bodyPr wrap="square" rtlCol="0">
            <a:spAutoFit/>
          </a:bodyPr>
          <a:lstStyle/>
          <a:p>
            <a:r>
              <a:rPr lang="en-GB" dirty="0">
                <a:solidFill>
                  <a:srgbClr val="FF0000"/>
                </a:solidFill>
              </a:rPr>
              <a:t>0</a:t>
            </a:r>
          </a:p>
        </p:txBody>
      </p:sp>
      <p:sp>
        <p:nvSpPr>
          <p:cNvPr id="18" name="Rectangle 17">
            <a:extLst>
              <a:ext uri="{FF2B5EF4-FFF2-40B4-BE49-F238E27FC236}">
                <a16:creationId xmlns:a16="http://schemas.microsoft.com/office/drawing/2014/main" id="{07000884-AC32-BD4F-AD37-6548213B4559}"/>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2</a:t>
            </a:r>
            <a:endParaRPr lang="en-US" altLang="en-US" b="1" dirty="0">
              <a:solidFill>
                <a:schemeClr val="bg1"/>
              </a:solidFill>
            </a:endParaRPr>
          </a:p>
        </p:txBody>
      </p:sp>
    </p:spTree>
    <p:extLst>
      <p:ext uri="{BB962C8B-B14F-4D97-AF65-F5344CB8AC3E}">
        <p14:creationId xmlns:p14="http://schemas.microsoft.com/office/powerpoint/2010/main" val="33622132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4" grpId="0"/>
      <p:bldP spid="17"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229055" y="1043184"/>
            <a:ext cx="9721081" cy="2308324"/>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The government’s statistical service made several predictions about the United Kingdom’s population in 2014.  One of these was that the population will grow by 2% every year.  If the population in 2014 was 68 million, form a model for the UK’s future population.  Use it to draw a graph or spreadsheet of the projected population, and from this estimate the year when the population will equal 80 million.</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Models of Growth and Decay</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4407EF98-03AE-4FFA-A633-F732832E2B54}"/>
              </a:ext>
            </a:extLst>
          </p:cNvPr>
          <p:cNvSpPr txBox="1"/>
          <p:nvPr/>
        </p:nvSpPr>
        <p:spPr>
          <a:xfrm>
            <a:off x="2214136" y="652446"/>
            <a:ext cx="1440160" cy="461665"/>
          </a:xfrm>
          <a:prstGeom prst="rect">
            <a:avLst/>
          </a:prstGeom>
          <a:noFill/>
        </p:spPr>
        <p:txBody>
          <a:bodyPr wrap="square" rtlCol="0">
            <a:spAutoFit/>
          </a:bodyPr>
          <a:lstStyle/>
          <a:p>
            <a:r>
              <a:rPr lang="en-GB" sz="2400" b="1" dirty="0"/>
              <a:t>Example</a:t>
            </a:r>
          </a:p>
        </p:txBody>
      </p:sp>
      <p:sp>
        <p:nvSpPr>
          <p:cNvPr id="3" name="TextBox 2">
            <a:extLst>
              <a:ext uri="{FF2B5EF4-FFF2-40B4-BE49-F238E27FC236}">
                <a16:creationId xmlns:a16="http://schemas.microsoft.com/office/drawing/2014/main" id="{C391F4A7-29AA-40BF-8241-6327E119A25B}"/>
              </a:ext>
            </a:extLst>
          </p:cNvPr>
          <p:cNvSpPr txBox="1"/>
          <p:nvPr/>
        </p:nvSpPr>
        <p:spPr>
          <a:xfrm>
            <a:off x="2229055" y="3365183"/>
            <a:ext cx="2570801" cy="461665"/>
          </a:xfrm>
          <a:prstGeom prst="rect">
            <a:avLst/>
          </a:prstGeom>
          <a:noFill/>
        </p:spPr>
        <p:txBody>
          <a:bodyPr wrap="square" rtlCol="0">
            <a:spAutoFit/>
          </a:bodyPr>
          <a:lstStyle/>
          <a:p>
            <a:r>
              <a:rPr lang="en-GB" sz="2400" b="1" dirty="0">
                <a:latin typeface="+mj-lt"/>
              </a:rPr>
              <a:t>Solution</a:t>
            </a:r>
          </a:p>
        </p:txBody>
      </p:sp>
      <p:pic>
        <p:nvPicPr>
          <p:cNvPr id="7" name="Picture 6">
            <a:extLst>
              <a:ext uri="{FF2B5EF4-FFF2-40B4-BE49-F238E27FC236}">
                <a16:creationId xmlns:a16="http://schemas.microsoft.com/office/drawing/2014/main" id="{55A4FF90-A44D-4C4F-90F7-657E6D1A687E}"/>
              </a:ext>
            </a:extLst>
          </p:cNvPr>
          <p:cNvPicPr>
            <a:picLocks noChangeAspect="1"/>
          </p:cNvPicPr>
          <p:nvPr/>
        </p:nvPicPr>
        <p:blipFill rotWithShape="1">
          <a:blip r:embed="rId4"/>
          <a:srcRect l="22881" t="16653" r="25668" b="9922"/>
          <a:stretch/>
        </p:blipFill>
        <p:spPr>
          <a:xfrm>
            <a:off x="7625060" y="3386217"/>
            <a:ext cx="3668216" cy="3489280"/>
          </a:xfrm>
          <a:prstGeom prst="rect">
            <a:avLst/>
          </a:prstGeom>
        </p:spPr>
      </p:pic>
      <p:sp>
        <p:nvSpPr>
          <p:cNvPr id="8" name="TextBox 7">
            <a:extLst>
              <a:ext uri="{FF2B5EF4-FFF2-40B4-BE49-F238E27FC236}">
                <a16:creationId xmlns:a16="http://schemas.microsoft.com/office/drawing/2014/main" id="{B1DB5630-0C58-4EE1-8142-82075DB3EC1F}"/>
              </a:ext>
            </a:extLst>
          </p:cNvPr>
          <p:cNvSpPr txBox="1"/>
          <p:nvPr/>
        </p:nvSpPr>
        <p:spPr>
          <a:xfrm>
            <a:off x="2400059" y="4341678"/>
            <a:ext cx="4603440" cy="830997"/>
          </a:xfrm>
          <a:prstGeom prst="rect">
            <a:avLst/>
          </a:prstGeom>
          <a:noFill/>
        </p:spPr>
        <p:txBody>
          <a:bodyPr wrap="square" rtlCol="0">
            <a:spAutoFit/>
          </a:bodyPr>
          <a:lstStyle/>
          <a:p>
            <a:r>
              <a:rPr lang="en-GB" sz="2400" dirty="0">
                <a:solidFill>
                  <a:srgbClr val="FF0000"/>
                </a:solidFill>
              </a:rPr>
              <a:t>when </a:t>
            </a:r>
            <a:r>
              <a:rPr lang="en-GB" sz="2400" i="1" dirty="0">
                <a:solidFill>
                  <a:srgbClr val="FF0000"/>
                </a:solidFill>
                <a:latin typeface="Times" pitchFamily="2" charset="0"/>
              </a:rPr>
              <a:t>t</a:t>
            </a:r>
            <a:r>
              <a:rPr lang="en-GB" sz="2400" dirty="0">
                <a:solidFill>
                  <a:srgbClr val="FF0000"/>
                </a:solidFill>
              </a:rPr>
              <a:t> is the number of years after 2014.</a:t>
            </a:r>
          </a:p>
        </p:txBody>
      </p:sp>
      <p:sp>
        <p:nvSpPr>
          <p:cNvPr id="9" name="TextBox 8">
            <a:extLst>
              <a:ext uri="{FF2B5EF4-FFF2-40B4-BE49-F238E27FC236}">
                <a16:creationId xmlns:a16="http://schemas.microsoft.com/office/drawing/2014/main" id="{57B39C39-FAE2-46F1-9C68-387DB200A50E}"/>
              </a:ext>
            </a:extLst>
          </p:cNvPr>
          <p:cNvSpPr txBox="1"/>
          <p:nvPr/>
        </p:nvSpPr>
        <p:spPr>
          <a:xfrm>
            <a:off x="2423563" y="5200312"/>
            <a:ext cx="4752586" cy="1569660"/>
          </a:xfrm>
          <a:prstGeom prst="rect">
            <a:avLst/>
          </a:prstGeom>
          <a:noFill/>
        </p:spPr>
        <p:txBody>
          <a:bodyPr wrap="square" rtlCol="0">
            <a:spAutoFit/>
          </a:bodyPr>
          <a:lstStyle/>
          <a:p>
            <a:r>
              <a:rPr lang="en-GB" sz="2400" dirty="0">
                <a:solidFill>
                  <a:srgbClr val="FF0000"/>
                </a:solidFill>
              </a:rPr>
              <a:t>From the table opposite we can predict that the UK’s population will be above 80 million when </a:t>
            </a:r>
            <a:r>
              <a:rPr lang="en-GB" sz="2400" i="1" dirty="0">
                <a:solidFill>
                  <a:srgbClr val="FF0000"/>
                </a:solidFill>
                <a:latin typeface="Times" pitchFamily="2" charset="0"/>
              </a:rPr>
              <a:t>t</a:t>
            </a:r>
            <a:r>
              <a:rPr lang="en-GB" sz="2400" dirty="0">
                <a:solidFill>
                  <a:srgbClr val="FF0000"/>
                </a:solidFill>
              </a:rPr>
              <a:t> is between 8 and 9 years.</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14580CBB-136A-41CF-809F-378F337BA409}"/>
                  </a:ext>
                </a:extLst>
              </p:cNvPr>
              <p:cNvSpPr txBox="1"/>
              <p:nvPr/>
            </p:nvSpPr>
            <p:spPr>
              <a:xfrm>
                <a:off x="2389685" y="3909507"/>
                <a:ext cx="3668216" cy="461665"/>
              </a:xfrm>
              <a:prstGeom prst="rect">
                <a:avLst/>
              </a:prstGeom>
              <a:noFill/>
            </p:spPr>
            <p:txBody>
              <a:bodyPr wrap="square" rtlCol="0">
                <a:spAutoFit/>
              </a:bodyPr>
              <a:lstStyle/>
              <a:p>
                <a:r>
                  <a:rPr lang="en-GB" sz="2400" i="1" dirty="0">
                    <a:solidFill>
                      <a:srgbClr val="FF0000"/>
                    </a:solidFill>
                    <a:latin typeface="Times New Roman" panose="02020603050405020304" pitchFamily="18" charset="0"/>
                    <a:cs typeface="Times New Roman" panose="02020603050405020304" pitchFamily="18" charset="0"/>
                  </a:rPr>
                  <a:t>P</a:t>
                </a:r>
                <a:r>
                  <a:rPr lang="en-GB" sz="2400" dirty="0">
                    <a:solidFill>
                      <a:srgbClr val="FF0000"/>
                    </a:solidFill>
                  </a:rPr>
                  <a:t>(</a:t>
                </a:r>
                <a:r>
                  <a:rPr lang="en-GB" sz="2400" i="1" dirty="0">
                    <a:solidFill>
                      <a:srgbClr val="FF0000"/>
                    </a:solidFill>
                    <a:latin typeface="Times New Roman" panose="02020603050405020304" pitchFamily="18" charset="0"/>
                    <a:cs typeface="Times New Roman" panose="02020603050405020304" pitchFamily="18" charset="0"/>
                  </a:rPr>
                  <a:t>t</a:t>
                </a:r>
                <a:r>
                  <a:rPr lang="en-GB" sz="2400" dirty="0">
                    <a:solidFill>
                      <a:srgbClr val="FF0000"/>
                    </a:solidFill>
                  </a:rPr>
                  <a:t>) = 68 million × </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1.02</m:t>
                        </m:r>
                      </m:e>
                      <m:sup>
                        <m:r>
                          <a:rPr lang="en-GB" sz="2400" i="1">
                            <a:solidFill>
                              <a:srgbClr val="FF0000"/>
                            </a:solidFill>
                            <a:latin typeface="Cambria Math" panose="02040503050406030204" pitchFamily="18" charset="0"/>
                          </a:rPr>
                          <m:t>𝑡</m:t>
                        </m:r>
                      </m:sup>
                    </m:sSup>
                  </m:oMath>
                </a14:m>
                <a:r>
                  <a:rPr lang="en-GB" sz="2400" dirty="0">
                    <a:solidFill>
                      <a:srgbClr val="FF0000"/>
                    </a:solidFill>
                  </a:rPr>
                  <a:t> </a:t>
                </a:r>
              </a:p>
            </p:txBody>
          </p:sp>
        </mc:Choice>
        <mc:Fallback xmlns="">
          <p:sp>
            <p:nvSpPr>
              <p:cNvPr id="10" name="TextBox 9">
                <a:extLst>
                  <a:ext uri="{FF2B5EF4-FFF2-40B4-BE49-F238E27FC236}">
                    <a16:creationId xmlns:a16="http://schemas.microsoft.com/office/drawing/2014/main" xmlns:a14="http://schemas.microsoft.com/office/drawing/2010/main" xmlns="" id="{14580CBB-136A-41CF-809F-378F337BA409}"/>
                  </a:ext>
                </a:extLst>
              </p:cNvPr>
              <p:cNvSpPr txBox="1">
                <a:spLocks noRot="1" noChangeAspect="1" noMove="1" noResize="1" noEditPoints="1" noAdjustHandles="1" noChangeArrowheads="1" noChangeShapeType="1" noTextEdit="1"/>
              </p:cNvSpPr>
              <p:nvPr/>
            </p:nvSpPr>
            <p:spPr>
              <a:xfrm>
                <a:off x="2389685" y="3909507"/>
                <a:ext cx="3668216" cy="461665"/>
              </a:xfrm>
              <a:prstGeom prst="rect">
                <a:avLst/>
              </a:prstGeom>
              <a:blipFill rotWithShape="1">
                <a:blip r:embed="rId5"/>
                <a:stretch>
                  <a:fillRect l="-2492" t="-14474" b="-30263"/>
                </a:stretch>
              </a:blipFill>
            </p:spPr>
            <p:txBody>
              <a:bodyPr/>
              <a:lstStyle/>
              <a:p>
                <a:r>
                  <a:rPr lang="en-GB">
                    <a:noFill/>
                  </a:rPr>
                  <a:t> </a:t>
                </a:r>
              </a:p>
            </p:txBody>
          </p:sp>
        </mc:Fallback>
      </mc:AlternateContent>
      <p:sp>
        <p:nvSpPr>
          <p:cNvPr id="12" name="Rectangle 11">
            <a:extLst>
              <a:ext uri="{FF2B5EF4-FFF2-40B4-BE49-F238E27FC236}">
                <a16:creationId xmlns:a16="http://schemas.microsoft.com/office/drawing/2014/main" id="{9B04BD11-3881-C248-97D5-B97F07498004}"/>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2</a:t>
            </a:r>
            <a:endParaRPr lang="en-US" altLang="en-US" b="1" dirty="0">
              <a:solidFill>
                <a:schemeClr val="bg1"/>
              </a:solidFill>
            </a:endParaRPr>
          </a:p>
        </p:txBody>
      </p:sp>
    </p:spTree>
    <p:extLst>
      <p:ext uri="{BB962C8B-B14F-4D97-AF65-F5344CB8AC3E}">
        <p14:creationId xmlns:p14="http://schemas.microsoft.com/office/powerpoint/2010/main" val="35557916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89C500A-E30D-4388-A324-74C6A1CD03B1}"/>
                  </a:ext>
                </a:extLst>
              </p:cNvPr>
              <p:cNvSpPr txBox="1"/>
              <p:nvPr/>
            </p:nvSpPr>
            <p:spPr>
              <a:xfrm>
                <a:off x="2627558" y="966873"/>
                <a:ext cx="7199705" cy="461665"/>
              </a:xfrm>
              <a:prstGeom prst="rect">
                <a:avLst/>
              </a:prstGeom>
              <a:noFill/>
            </p:spPr>
            <p:txBody>
              <a:bodyPr wrap="square" rtlCol="0">
                <a:spAutoFit/>
              </a:bodyPr>
              <a:lstStyle/>
              <a:p>
                <a:r>
                  <a:rPr lang="en-GB" sz="2400" dirty="0"/>
                  <a:t>Use the population model </a:t>
                </a:r>
                <a:r>
                  <a:rPr lang="en-GB" sz="2400" i="1" dirty="0">
                    <a:latin typeface="Times New Roman" panose="02020603050405020304" pitchFamily="18" charset="0"/>
                    <a:cs typeface="Times New Roman" panose="02020603050405020304" pitchFamily="18" charset="0"/>
                  </a:rPr>
                  <a:t>P</a:t>
                </a:r>
                <a:r>
                  <a:rPr lang="en-GB" sz="2400" dirty="0"/>
                  <a:t>(</a:t>
                </a:r>
                <a:r>
                  <a:rPr lang="en-GB" sz="2400" i="1" dirty="0">
                    <a:latin typeface="Times New Roman" panose="02020603050405020304" pitchFamily="18" charset="0"/>
                    <a:cs typeface="Times New Roman" panose="02020603050405020304" pitchFamily="18" charset="0"/>
                  </a:rPr>
                  <a:t>t</a:t>
                </a:r>
                <a:r>
                  <a:rPr lang="en-GB" sz="2400" dirty="0"/>
                  <a:t>) = 68 million </a:t>
                </a:r>
                <a14:m>
                  <m:oMath xmlns:m="http://schemas.openxmlformats.org/officeDocument/2006/math">
                    <m:r>
                      <a:rPr lang="en-GB" sz="2400" i="1" dirty="0" smtClean="0">
                        <a:latin typeface="Cambria Math" panose="02040503050406030204" pitchFamily="18" charset="0"/>
                        <a:ea typeface="Cambria Math" panose="02040503050406030204" pitchFamily="18" charset="0"/>
                      </a:rPr>
                      <m:t>×</m:t>
                    </m:r>
                    <m:r>
                      <a:rPr lang="en-GB" sz="2400" b="0" i="1" dirty="0" smtClean="0">
                        <a:latin typeface="Cambria Math" panose="02040503050406030204" pitchFamily="18" charset="0"/>
                        <a:ea typeface="Cambria Math" panose="02040503050406030204" pitchFamily="18" charset="0"/>
                      </a:rPr>
                      <m:t> </m:t>
                    </m:r>
                    <m:sSup>
                      <m:sSupPr>
                        <m:ctrlPr>
                          <a:rPr lang="en-GB" sz="2400" i="1" smtClean="0">
                            <a:latin typeface="Cambria Math" panose="02040503050406030204" pitchFamily="18" charset="0"/>
                          </a:rPr>
                        </m:ctrlPr>
                      </m:sSupPr>
                      <m:e>
                        <m:r>
                          <a:rPr lang="en-GB" sz="2400" b="0" i="1" smtClean="0">
                            <a:latin typeface="Cambria Math" panose="02040503050406030204" pitchFamily="18" charset="0"/>
                          </a:rPr>
                          <m:t>𝑎</m:t>
                        </m:r>
                      </m:e>
                      <m:sup>
                        <m:r>
                          <a:rPr lang="en-GB" sz="2400" b="0" i="1" smtClean="0">
                            <a:latin typeface="Cambria Math" panose="02040503050406030204" pitchFamily="18" charset="0"/>
                          </a:rPr>
                          <m:t>𝑡</m:t>
                        </m:r>
                      </m:sup>
                    </m:sSup>
                  </m:oMath>
                </a14:m>
                <a:endParaRPr lang="en-GB" sz="2400" dirty="0"/>
              </a:p>
            </p:txBody>
          </p:sp>
        </mc:Choice>
        <mc:Fallback xmlns="">
          <p:sp>
            <p:nvSpPr>
              <p:cNvPr id="5" name="TextBox 4">
                <a:extLst>
                  <a:ext uri="{FF2B5EF4-FFF2-40B4-BE49-F238E27FC236}">
                    <a16:creationId xmlns:a16="http://schemas.microsoft.com/office/drawing/2014/main" xmlns:a14="http://schemas.microsoft.com/office/drawing/2010/main" xmlns="" id="{389C500A-E30D-4388-A324-74C6A1CD03B1}"/>
                  </a:ext>
                </a:extLst>
              </p:cNvPr>
              <p:cNvSpPr txBox="1">
                <a:spLocks noRot="1" noChangeAspect="1" noMove="1" noResize="1" noEditPoints="1" noAdjustHandles="1" noChangeArrowheads="1" noChangeShapeType="1" noTextEdit="1"/>
              </p:cNvSpPr>
              <p:nvPr/>
            </p:nvSpPr>
            <p:spPr>
              <a:xfrm>
                <a:off x="2627558" y="966873"/>
                <a:ext cx="7199705" cy="461665"/>
              </a:xfrm>
              <a:prstGeom prst="rect">
                <a:avLst/>
              </a:prstGeom>
              <a:blipFill rotWithShape="1">
                <a:blip r:embed="rId4"/>
                <a:stretch>
                  <a:fillRect l="-1270" t="-10667" b="-30667"/>
                </a:stretch>
              </a:blipFill>
            </p:spPr>
            <p:txBody>
              <a:bodyPr/>
              <a:lstStyle/>
              <a:p>
                <a:r>
                  <a:rPr lang="en-GB">
                    <a:noFill/>
                  </a:rPr>
                  <a:t> </a:t>
                </a:r>
              </a:p>
            </p:txBody>
          </p:sp>
        </mc:Fallback>
      </mc:AlternateContent>
      <p:sp>
        <p:nvSpPr>
          <p:cNvPr id="6" name="TextBox 5">
            <a:extLst>
              <a:ext uri="{FF2B5EF4-FFF2-40B4-BE49-F238E27FC236}">
                <a16:creationId xmlns:a16="http://schemas.microsoft.com/office/drawing/2014/main" id="{3721E9AE-1494-4C7B-B779-4511ACE9C3E1}"/>
              </a:ext>
            </a:extLst>
          </p:cNvPr>
          <p:cNvSpPr txBox="1"/>
          <p:nvPr/>
        </p:nvSpPr>
        <p:spPr>
          <a:xfrm>
            <a:off x="2619499" y="1475979"/>
            <a:ext cx="9017855" cy="830997"/>
          </a:xfrm>
          <a:prstGeom prst="rect">
            <a:avLst/>
          </a:prstGeom>
          <a:noFill/>
        </p:spPr>
        <p:txBody>
          <a:bodyPr wrap="square" rtlCol="0">
            <a:spAutoFit/>
          </a:bodyPr>
          <a:lstStyle/>
          <a:p>
            <a:r>
              <a:rPr lang="en-GB" sz="2400" dirty="0"/>
              <a:t>with  a)   </a:t>
            </a:r>
            <a:r>
              <a:rPr lang="en-GB" sz="2400" i="1" dirty="0">
                <a:latin typeface="Times" pitchFamily="2" charset="0"/>
              </a:rPr>
              <a:t>a </a:t>
            </a:r>
            <a:r>
              <a:rPr lang="en-GB" sz="2400" dirty="0"/>
              <a:t>= 1.01      b)</a:t>
            </a:r>
            <a:r>
              <a:rPr lang="en-GB" sz="2400" i="1" dirty="0">
                <a:latin typeface="Times" pitchFamily="2" charset="0"/>
              </a:rPr>
              <a:t> a </a:t>
            </a:r>
            <a:r>
              <a:rPr lang="en-GB" sz="2400" dirty="0"/>
              <a:t>= 1.05     c)</a:t>
            </a:r>
            <a:r>
              <a:rPr lang="en-GB" sz="2400" i="1" dirty="0">
                <a:latin typeface="Times" pitchFamily="2" charset="0"/>
              </a:rPr>
              <a:t> a </a:t>
            </a:r>
            <a:r>
              <a:rPr lang="en-GB" sz="2400" dirty="0"/>
              <a:t>= 1.1    to estimate when the UK’s population will reach 80 million.</a:t>
            </a:r>
          </a:p>
        </p:txBody>
      </p:sp>
      <p:sp>
        <p:nvSpPr>
          <p:cNvPr id="7" name="TextBox 6">
            <a:extLst>
              <a:ext uri="{FF2B5EF4-FFF2-40B4-BE49-F238E27FC236}">
                <a16:creationId xmlns:a16="http://schemas.microsoft.com/office/drawing/2014/main" id="{CC0E6DBF-679B-465A-89B0-B0AA71457135}"/>
              </a:ext>
            </a:extLst>
          </p:cNvPr>
          <p:cNvSpPr txBox="1"/>
          <p:nvPr/>
        </p:nvSpPr>
        <p:spPr>
          <a:xfrm>
            <a:off x="2627558" y="2391481"/>
            <a:ext cx="8352928" cy="830997"/>
          </a:xfrm>
          <a:prstGeom prst="rect">
            <a:avLst/>
          </a:prstGeom>
          <a:noFill/>
        </p:spPr>
        <p:txBody>
          <a:bodyPr wrap="square" rtlCol="0">
            <a:spAutoFit/>
          </a:bodyPr>
          <a:lstStyle/>
          <a:p>
            <a:r>
              <a:rPr lang="en-GB" sz="2400" dirty="0"/>
              <a:t>In the question above, what factors in the population model have not fully been taken into account?</a:t>
            </a:r>
          </a:p>
        </p:txBody>
      </p:sp>
      <p:sp>
        <p:nvSpPr>
          <p:cNvPr id="8" name="TextBox 7">
            <a:extLst>
              <a:ext uri="{FF2B5EF4-FFF2-40B4-BE49-F238E27FC236}">
                <a16:creationId xmlns:a16="http://schemas.microsoft.com/office/drawing/2014/main" id="{2908C43C-FFF8-40F9-B07C-3CD27EC01200}"/>
              </a:ext>
            </a:extLst>
          </p:cNvPr>
          <p:cNvSpPr txBox="1"/>
          <p:nvPr/>
        </p:nvSpPr>
        <p:spPr>
          <a:xfrm>
            <a:off x="2567608" y="3516507"/>
            <a:ext cx="2304256" cy="461665"/>
          </a:xfrm>
          <a:prstGeom prst="rect">
            <a:avLst/>
          </a:prstGeom>
          <a:noFill/>
        </p:spPr>
        <p:txBody>
          <a:bodyPr wrap="square" rtlCol="0">
            <a:spAutoFit/>
          </a:bodyPr>
          <a:lstStyle/>
          <a:p>
            <a:r>
              <a:rPr lang="en-GB" sz="2400" b="1" dirty="0"/>
              <a:t>Answers</a:t>
            </a:r>
          </a:p>
        </p:txBody>
      </p:sp>
      <p:sp>
        <p:nvSpPr>
          <p:cNvPr id="9" name="Rectangle 8">
            <a:extLst>
              <a:ext uri="{FF2B5EF4-FFF2-40B4-BE49-F238E27FC236}">
                <a16:creationId xmlns:a16="http://schemas.microsoft.com/office/drawing/2014/main" id="{EFFD44F1-14AC-4453-B7DC-0A2638D4087C}"/>
              </a:ext>
            </a:extLst>
          </p:cNvPr>
          <p:cNvSpPr/>
          <p:nvPr/>
        </p:nvSpPr>
        <p:spPr>
          <a:xfrm>
            <a:off x="2546824" y="4529402"/>
            <a:ext cx="9016038" cy="1877437"/>
          </a:xfrm>
          <a:prstGeom prst="rect">
            <a:avLst/>
          </a:prstGeom>
        </p:spPr>
        <p:txBody>
          <a:bodyPr wrap="square">
            <a:spAutoFit/>
          </a:bodyPr>
          <a:lstStyle/>
          <a:p>
            <a:r>
              <a:rPr lang="en-US" sz="2400" dirty="0">
                <a:solidFill>
                  <a:srgbClr val="FF0000"/>
                </a:solidFill>
              </a:rPr>
              <a:t>Immigration and migration are not specifically included; government policy could have a dramatic effect; birth and death rates could be unpredictable for various reasons (e.g. extremes of weather, epidemics, etc.).</a:t>
            </a:r>
            <a:endParaRPr lang="en-GB" sz="2400" dirty="0">
              <a:solidFill>
                <a:srgbClr val="FF0000"/>
              </a:solidFill>
            </a:endParaRPr>
          </a:p>
          <a:p>
            <a:endParaRPr lang="en-GB" dirty="0"/>
          </a:p>
        </p:txBody>
      </p:sp>
      <p:sp>
        <p:nvSpPr>
          <p:cNvPr id="11" name="Rectangle 10">
            <a:extLst>
              <a:ext uri="{FF2B5EF4-FFF2-40B4-BE49-F238E27FC236}">
                <a16:creationId xmlns:a16="http://schemas.microsoft.com/office/drawing/2014/main" id="{CEEAC113-A4B4-4414-B95A-3D5C4CEE8E7D}"/>
              </a:ext>
            </a:extLst>
          </p:cNvPr>
          <p:cNvSpPr/>
          <p:nvPr/>
        </p:nvSpPr>
        <p:spPr>
          <a:xfrm>
            <a:off x="2546737" y="3992177"/>
            <a:ext cx="7823501" cy="461665"/>
          </a:xfrm>
          <a:prstGeom prst="rect">
            <a:avLst/>
          </a:prstGeom>
        </p:spPr>
        <p:txBody>
          <a:bodyPr wrap="square">
            <a:spAutoFit/>
          </a:bodyPr>
          <a:lstStyle/>
          <a:p>
            <a:r>
              <a:rPr lang="en-GB" sz="2400" dirty="0">
                <a:solidFill>
                  <a:srgbClr val="FF0000"/>
                </a:solidFill>
              </a:rPr>
              <a:t>a)  17 years      b)   14 year       c)  2 years    </a:t>
            </a:r>
          </a:p>
        </p:txBody>
      </p:sp>
      <p:sp>
        <p:nvSpPr>
          <p:cNvPr id="12" name="Rectangle 11">
            <a:extLst>
              <a:ext uri="{FF2B5EF4-FFF2-40B4-BE49-F238E27FC236}">
                <a16:creationId xmlns:a16="http://schemas.microsoft.com/office/drawing/2014/main" id="{A69615D8-1E6C-634A-89B2-1687017BC44E}"/>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2</a:t>
            </a:r>
            <a:endParaRPr lang="en-US" altLang="en-US" b="1" dirty="0">
              <a:solidFill>
                <a:schemeClr val="bg1"/>
              </a:solidFill>
            </a:endParaRPr>
          </a:p>
        </p:txBody>
      </p:sp>
    </p:spTree>
    <p:extLst>
      <p:ext uri="{BB962C8B-B14F-4D97-AF65-F5344CB8AC3E}">
        <p14:creationId xmlns:p14="http://schemas.microsoft.com/office/powerpoint/2010/main" val="21771781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2: Review</a:t>
            </a:r>
          </a:p>
        </p:txBody>
      </p:sp>
      <p:sp>
        <p:nvSpPr>
          <p:cNvPr id="11"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second section.</a:t>
            </a:r>
          </a:p>
        </p:txBody>
      </p:sp>
      <p:sp>
        <p:nvSpPr>
          <p:cNvPr id="12" name="TextBox 11">
            <a:extLst>
              <a:ext uri="{FF2B5EF4-FFF2-40B4-BE49-F238E27FC236}">
                <a16:creationId xmlns:a16="http://schemas.microsoft.com/office/drawing/2014/main"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7" name="Rectangle 6">
            <a:extLst>
              <a:ext uri="{FF2B5EF4-FFF2-40B4-BE49-F238E27FC236}">
                <a16:creationId xmlns:a16="http://schemas.microsoft.com/office/drawing/2014/main" id="{FD2D15FF-4922-BE48-AE70-1BDB2440C87D}"/>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2</a:t>
            </a:r>
            <a:endParaRPr lang="en-US" altLang="en-US" b="1" dirty="0">
              <a:solidFill>
                <a:schemeClr val="bg1"/>
              </a:solidFill>
            </a:endParaRPr>
          </a:p>
        </p:txBody>
      </p:sp>
    </p:spTree>
    <p:extLst>
      <p:ext uri="{BB962C8B-B14F-4D97-AF65-F5344CB8AC3E}">
        <p14:creationId xmlns:p14="http://schemas.microsoft.com/office/powerpoint/2010/main" val="173781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Carbon Dating</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D3B046F4-1E08-4144-AFB7-0A0B14DA9470}"/>
                  </a:ext>
                </a:extLst>
              </p:cNvPr>
              <p:cNvSpPr/>
              <p:nvPr/>
            </p:nvSpPr>
            <p:spPr>
              <a:xfrm>
                <a:off x="3099010" y="994876"/>
                <a:ext cx="8214684" cy="4893647"/>
              </a:xfrm>
              <a:prstGeom prst="rect">
                <a:avLst/>
              </a:prstGeom>
            </p:spPr>
            <p:txBody>
              <a:bodyPr wrap="square">
                <a:spAutoFit/>
              </a:bodyPr>
              <a:lstStyle/>
              <a:p>
                <a:r>
                  <a:rPr lang="en-US" sz="2400" dirty="0"/>
                  <a:t>Carbon 14 (</a:t>
                </a:r>
                <a14:m>
                  <m:oMath xmlns:m="http://schemas.openxmlformats.org/officeDocument/2006/math">
                    <m:sSub>
                      <m:sSubPr>
                        <m:ctrlPr>
                          <a:rPr lang="en-US" sz="2400" i="1" smtClean="0">
                            <a:latin typeface="Cambria Math" panose="02040503050406030204" pitchFamily="18" charset="0"/>
                          </a:rPr>
                        </m:ctrlPr>
                      </m:sSubPr>
                      <m:e>
                        <m:r>
                          <a:rPr lang="en-GB" sz="2400" b="0" i="1" smtClean="0">
                            <a:latin typeface="Cambria Math" panose="02040503050406030204" pitchFamily="18" charset="0"/>
                          </a:rPr>
                          <m:t>14</m:t>
                        </m:r>
                      </m:e>
                      <m:sub>
                        <m:r>
                          <a:rPr lang="en-GB" sz="2400" b="0" i="1" smtClean="0">
                            <a:latin typeface="Cambria Math" panose="02040503050406030204" pitchFamily="18" charset="0"/>
                          </a:rPr>
                          <m:t>𝐶</m:t>
                        </m:r>
                      </m:sub>
                    </m:sSub>
                  </m:oMath>
                </a14:m>
                <a:r>
                  <a:rPr lang="en-US" sz="2400" dirty="0"/>
                  <a:t>) is an isotope of carbon with a half life of 5730 years.  It exists in the carbon dioxide in the atmosphere, and all living things absorb some Carbon 14 as they breathe.  </a:t>
                </a:r>
              </a:p>
              <a:p>
                <a:endParaRPr lang="en-US" sz="2400" dirty="0"/>
              </a:p>
              <a:p>
                <a:r>
                  <a:rPr lang="en-US" sz="2400" dirty="0"/>
                  <a:t>This remains in an animal or plant, and is constantly added to until the organism dies.  </a:t>
                </a:r>
              </a:p>
              <a:p>
                <a:endParaRPr lang="en-US" sz="2400" dirty="0"/>
              </a:p>
              <a:p>
                <a:r>
                  <a:rPr lang="en-US" sz="2400" dirty="0"/>
                  <a:t>After death, the Carbon 14 decays, reducing to half the amount stored in the body after 5730 years.  </a:t>
                </a:r>
              </a:p>
              <a:p>
                <a:endParaRPr lang="en-US" sz="2400" dirty="0"/>
              </a:p>
              <a:p>
                <a:r>
                  <a:rPr lang="en-US" sz="2400" dirty="0"/>
                  <a:t>The amount halves again after another 5730 years, and so on, with no new Carbon 14 absorbed.</a:t>
                </a:r>
              </a:p>
            </p:txBody>
          </p:sp>
        </mc:Choice>
        <mc:Fallback xmlns="">
          <p:sp>
            <p:nvSpPr>
              <p:cNvPr id="3" name="Rectangle 2">
                <a:extLst>
                  <a:ext uri="{FF2B5EF4-FFF2-40B4-BE49-F238E27FC236}">
                    <a16:creationId xmlns:a16="http://schemas.microsoft.com/office/drawing/2014/main" xmlns:a14="http://schemas.microsoft.com/office/drawing/2010/main" xmlns="" id="{D3B046F4-1E08-4144-AFB7-0A0B14DA9470}"/>
                  </a:ext>
                </a:extLst>
              </p:cNvPr>
              <p:cNvSpPr>
                <a:spLocks noRot="1" noChangeAspect="1" noMove="1" noResize="1" noEditPoints="1" noAdjustHandles="1" noChangeArrowheads="1" noChangeShapeType="1" noTextEdit="1"/>
              </p:cNvSpPr>
              <p:nvPr/>
            </p:nvSpPr>
            <p:spPr>
              <a:xfrm>
                <a:off x="3099010" y="994876"/>
                <a:ext cx="8214684" cy="4893647"/>
              </a:xfrm>
              <a:prstGeom prst="rect">
                <a:avLst/>
              </a:prstGeom>
              <a:blipFill rotWithShape="1">
                <a:blip r:embed="rId4"/>
                <a:stretch>
                  <a:fillRect l="-1113" t="-872" r="-1187" b="-1993"/>
                </a:stretch>
              </a:blipFill>
            </p:spPr>
            <p:txBody>
              <a:bodyPr/>
              <a:lstStyle/>
              <a:p>
                <a:r>
                  <a:rPr lang="en-GB">
                    <a:noFill/>
                  </a:rPr>
                  <a:t> </a:t>
                </a:r>
              </a:p>
            </p:txBody>
          </p:sp>
        </mc:Fallback>
      </mc:AlternateContent>
      <p:sp>
        <p:nvSpPr>
          <p:cNvPr id="6" name="Rectangle 5">
            <a:extLst>
              <a:ext uri="{FF2B5EF4-FFF2-40B4-BE49-F238E27FC236}">
                <a16:creationId xmlns:a16="http://schemas.microsoft.com/office/drawing/2014/main" id="{2357B1BF-2BE8-3F43-8053-1169E2F2654B}"/>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3</a:t>
            </a:r>
            <a:endParaRPr lang="en-US" altLang="en-US" b="1" dirty="0">
              <a:solidFill>
                <a:schemeClr val="bg1"/>
              </a:solidFill>
            </a:endParaRPr>
          </a:p>
        </p:txBody>
      </p:sp>
    </p:spTree>
    <p:extLst>
      <p:ext uri="{BB962C8B-B14F-4D97-AF65-F5344CB8AC3E}">
        <p14:creationId xmlns:p14="http://schemas.microsoft.com/office/powerpoint/2010/main" val="859057269"/>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Carbon Dating</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D3B046F4-1E08-4144-AFB7-0A0B14DA9470}"/>
              </a:ext>
            </a:extLst>
          </p:cNvPr>
          <p:cNvSpPr/>
          <p:nvPr/>
        </p:nvSpPr>
        <p:spPr>
          <a:xfrm>
            <a:off x="2417820" y="980728"/>
            <a:ext cx="9577064" cy="5262979"/>
          </a:xfrm>
          <a:prstGeom prst="rect">
            <a:avLst/>
          </a:prstGeom>
        </p:spPr>
        <p:txBody>
          <a:bodyPr wrap="square">
            <a:spAutoFit/>
          </a:bodyPr>
          <a:lstStyle/>
          <a:p>
            <a:r>
              <a:rPr lang="en-US" sz="2400" dirty="0"/>
              <a:t>In 1946 an American scientist, </a:t>
            </a:r>
            <a:r>
              <a:rPr lang="en-US" sz="2400" i="1" dirty="0"/>
              <a:t>Willard Libby, </a:t>
            </a:r>
            <a:r>
              <a:rPr lang="en-US" sz="2400" dirty="0"/>
              <a:t>developed a way of 'dating' archaeological objects by measuring the Carbon 14 radiation present in them.  </a:t>
            </a:r>
          </a:p>
          <a:p>
            <a:endParaRPr lang="en-US" sz="2400" dirty="0"/>
          </a:p>
          <a:p>
            <a:r>
              <a:rPr lang="en-US" sz="2400" dirty="0"/>
              <a:t>This radioactivity is compared with that found in things living now. </a:t>
            </a:r>
          </a:p>
          <a:p>
            <a:endParaRPr lang="en-US" sz="2400" dirty="0"/>
          </a:p>
          <a:p>
            <a:r>
              <a:rPr lang="en-US" sz="2400" dirty="0"/>
              <a:t>For instance, if bones of recently dead animals produce 10 becquerels per gram of bone carbon (a </a:t>
            </a:r>
            <a:r>
              <a:rPr lang="en-US" sz="2400" dirty="0" err="1"/>
              <a:t>becquerel</a:t>
            </a:r>
            <a:r>
              <a:rPr lang="en-US" sz="2400" dirty="0"/>
              <a:t> ( or </a:t>
            </a:r>
            <a:r>
              <a:rPr lang="en-US" sz="2400" dirty="0" err="1"/>
              <a:t>bec</a:t>
            </a:r>
            <a:r>
              <a:rPr lang="en-US" sz="2400" dirty="0"/>
              <a:t>)) is the unit of radioactivity), and an old bone produces only 5 becquerels, the radioactivity has halved since the animal which had the old bone died. </a:t>
            </a:r>
          </a:p>
          <a:p>
            <a:endParaRPr lang="en-US" sz="2400" dirty="0"/>
          </a:p>
          <a:p>
            <a:r>
              <a:rPr lang="en-US" sz="2400" dirty="0"/>
              <a:t>As the half life of Carbon 14 is 5730 years, this would mean the animal died in 3715 BC approximately, as tested in 2015.</a:t>
            </a:r>
            <a:endParaRPr lang="en-GB" sz="2400" dirty="0"/>
          </a:p>
        </p:txBody>
      </p:sp>
      <p:sp>
        <p:nvSpPr>
          <p:cNvPr id="6" name="Rectangle 5">
            <a:extLst>
              <a:ext uri="{FF2B5EF4-FFF2-40B4-BE49-F238E27FC236}">
                <a16:creationId xmlns:a16="http://schemas.microsoft.com/office/drawing/2014/main" id="{2357B1BF-2BE8-3F43-8053-1169E2F2654B}"/>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3</a:t>
            </a:r>
            <a:endParaRPr lang="en-US" altLang="en-US" b="1" dirty="0">
              <a:solidFill>
                <a:schemeClr val="bg1"/>
              </a:solidFill>
            </a:endParaRPr>
          </a:p>
        </p:txBody>
      </p:sp>
    </p:spTree>
    <p:extLst>
      <p:ext uri="{BB962C8B-B14F-4D97-AF65-F5344CB8AC3E}">
        <p14:creationId xmlns:p14="http://schemas.microsoft.com/office/powerpoint/2010/main" val="4240128336"/>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4E6ADFD-A84B-4445-9C0B-A23025B74B0A}"/>
              </a:ext>
            </a:extLst>
          </p:cNvPr>
          <p:cNvSpPr txBox="1"/>
          <p:nvPr/>
        </p:nvSpPr>
        <p:spPr>
          <a:xfrm>
            <a:off x="2593770" y="720171"/>
            <a:ext cx="9154458" cy="830997"/>
          </a:xfrm>
          <a:prstGeom prst="rect">
            <a:avLst/>
          </a:prstGeom>
          <a:noFill/>
        </p:spPr>
        <p:txBody>
          <a:bodyPr wrap="square" rtlCol="0">
            <a:spAutoFit/>
          </a:bodyPr>
          <a:lstStyle/>
          <a:p>
            <a:r>
              <a:rPr lang="en-GB" sz="2400" dirty="0"/>
              <a:t>Complete the results table below and estimate the age of bones with 1.1 </a:t>
            </a:r>
            <a:r>
              <a:rPr lang="en-GB" sz="2400" dirty="0" err="1"/>
              <a:t>becs</a:t>
            </a:r>
            <a:r>
              <a:rPr lang="en-GB" sz="2400" dirty="0"/>
              <a:t> per gram of carbon by drawing a graph. </a:t>
            </a:r>
          </a:p>
        </p:txBody>
      </p:sp>
      <p:sp>
        <p:nvSpPr>
          <p:cNvPr id="7" name="TextBox 6">
            <a:extLst>
              <a:ext uri="{FF2B5EF4-FFF2-40B4-BE49-F238E27FC236}">
                <a16:creationId xmlns:a16="http://schemas.microsoft.com/office/drawing/2014/main" id="{A9572C47-8039-40A0-8B35-C61D1C4C8B9D}"/>
              </a:ext>
            </a:extLst>
          </p:cNvPr>
          <p:cNvSpPr txBox="1"/>
          <p:nvPr/>
        </p:nvSpPr>
        <p:spPr>
          <a:xfrm>
            <a:off x="7041807" y="1571847"/>
            <a:ext cx="2520280" cy="400110"/>
          </a:xfrm>
          <a:prstGeom prst="rect">
            <a:avLst/>
          </a:prstGeom>
          <a:noFill/>
        </p:spPr>
        <p:txBody>
          <a:bodyPr wrap="square" rtlCol="0">
            <a:spAutoFit/>
          </a:bodyPr>
          <a:lstStyle/>
          <a:p>
            <a:r>
              <a:rPr lang="en-GB" dirty="0"/>
              <a:t>Age (years)</a:t>
            </a:r>
          </a:p>
        </p:txBody>
      </p:sp>
      <p:sp>
        <p:nvSpPr>
          <p:cNvPr id="8" name="TextBox 7">
            <a:extLst>
              <a:ext uri="{FF2B5EF4-FFF2-40B4-BE49-F238E27FC236}">
                <a16:creationId xmlns:a16="http://schemas.microsoft.com/office/drawing/2014/main" id="{26EB380C-A2E8-4BB5-BA3D-268E93CAE592}"/>
              </a:ext>
            </a:extLst>
          </p:cNvPr>
          <p:cNvSpPr txBox="1"/>
          <p:nvPr/>
        </p:nvSpPr>
        <p:spPr>
          <a:xfrm>
            <a:off x="9137338" y="1578209"/>
            <a:ext cx="2545591" cy="400110"/>
          </a:xfrm>
          <a:prstGeom prst="rect">
            <a:avLst/>
          </a:prstGeom>
          <a:noFill/>
        </p:spPr>
        <p:txBody>
          <a:bodyPr wrap="square" rtlCol="0">
            <a:spAutoFit/>
          </a:bodyPr>
          <a:lstStyle/>
          <a:p>
            <a:r>
              <a:rPr lang="en-GB" dirty="0"/>
              <a:t>Radiation (</a:t>
            </a:r>
            <a:r>
              <a:rPr lang="en-GB" dirty="0" err="1"/>
              <a:t>becs</a:t>
            </a:r>
            <a:r>
              <a:rPr lang="en-GB" dirty="0"/>
              <a:t>)</a:t>
            </a:r>
          </a:p>
        </p:txBody>
      </p:sp>
      <p:sp>
        <p:nvSpPr>
          <p:cNvPr id="9" name="TextBox 8">
            <a:extLst>
              <a:ext uri="{FF2B5EF4-FFF2-40B4-BE49-F238E27FC236}">
                <a16:creationId xmlns:a16="http://schemas.microsoft.com/office/drawing/2014/main" id="{6E1B5CE9-5F59-414A-BDC2-1E7DB17C8C9A}"/>
              </a:ext>
            </a:extLst>
          </p:cNvPr>
          <p:cNvSpPr txBox="1"/>
          <p:nvPr/>
        </p:nvSpPr>
        <p:spPr>
          <a:xfrm>
            <a:off x="7559251" y="2131294"/>
            <a:ext cx="648072" cy="461665"/>
          </a:xfrm>
          <a:prstGeom prst="rect">
            <a:avLst/>
          </a:prstGeom>
          <a:noFill/>
        </p:spPr>
        <p:txBody>
          <a:bodyPr wrap="square" rtlCol="0">
            <a:spAutoFit/>
          </a:bodyPr>
          <a:lstStyle/>
          <a:p>
            <a:r>
              <a:rPr lang="en-GB" sz="2400" dirty="0"/>
              <a:t>0</a:t>
            </a:r>
          </a:p>
        </p:txBody>
      </p:sp>
      <p:sp>
        <p:nvSpPr>
          <p:cNvPr id="13" name="TextBox 12">
            <a:extLst>
              <a:ext uri="{FF2B5EF4-FFF2-40B4-BE49-F238E27FC236}">
                <a16:creationId xmlns:a16="http://schemas.microsoft.com/office/drawing/2014/main" id="{9BF95747-83FF-4491-827E-EF91F51546A4}"/>
              </a:ext>
            </a:extLst>
          </p:cNvPr>
          <p:cNvSpPr txBox="1"/>
          <p:nvPr/>
        </p:nvSpPr>
        <p:spPr>
          <a:xfrm>
            <a:off x="9637518" y="2108425"/>
            <a:ext cx="855712" cy="461665"/>
          </a:xfrm>
          <a:prstGeom prst="rect">
            <a:avLst/>
          </a:prstGeom>
          <a:noFill/>
        </p:spPr>
        <p:txBody>
          <a:bodyPr wrap="square" rtlCol="0">
            <a:spAutoFit/>
          </a:bodyPr>
          <a:lstStyle/>
          <a:p>
            <a:r>
              <a:rPr lang="en-GB" sz="2400" dirty="0"/>
              <a:t>10</a:t>
            </a:r>
          </a:p>
        </p:txBody>
      </p:sp>
      <p:sp>
        <p:nvSpPr>
          <p:cNvPr id="10" name="TextBox 9">
            <a:extLst>
              <a:ext uri="{FF2B5EF4-FFF2-40B4-BE49-F238E27FC236}">
                <a16:creationId xmlns:a16="http://schemas.microsoft.com/office/drawing/2014/main" id="{420EC429-1EAD-40A1-BE32-952B0F51D434}"/>
              </a:ext>
            </a:extLst>
          </p:cNvPr>
          <p:cNvSpPr txBox="1"/>
          <p:nvPr/>
        </p:nvSpPr>
        <p:spPr>
          <a:xfrm>
            <a:off x="7243133" y="2657336"/>
            <a:ext cx="1296144" cy="461665"/>
          </a:xfrm>
          <a:prstGeom prst="rect">
            <a:avLst/>
          </a:prstGeom>
          <a:noFill/>
        </p:spPr>
        <p:txBody>
          <a:bodyPr wrap="square" rtlCol="0">
            <a:spAutoFit/>
          </a:bodyPr>
          <a:lstStyle/>
          <a:p>
            <a:r>
              <a:rPr lang="en-GB" sz="2400" dirty="0"/>
              <a:t>5370</a:t>
            </a:r>
          </a:p>
        </p:txBody>
      </p:sp>
      <p:sp>
        <p:nvSpPr>
          <p:cNvPr id="15" name="TextBox 14">
            <a:extLst>
              <a:ext uri="{FF2B5EF4-FFF2-40B4-BE49-F238E27FC236}">
                <a16:creationId xmlns:a16="http://schemas.microsoft.com/office/drawing/2014/main" id="{9CEA672C-8A34-4614-9A5C-163D740413C3}"/>
              </a:ext>
            </a:extLst>
          </p:cNvPr>
          <p:cNvSpPr txBox="1"/>
          <p:nvPr/>
        </p:nvSpPr>
        <p:spPr>
          <a:xfrm>
            <a:off x="7116197" y="3239654"/>
            <a:ext cx="1296144" cy="461665"/>
          </a:xfrm>
          <a:prstGeom prst="rect">
            <a:avLst/>
          </a:prstGeom>
          <a:noFill/>
        </p:spPr>
        <p:txBody>
          <a:bodyPr wrap="square" rtlCol="0">
            <a:spAutoFit/>
          </a:bodyPr>
          <a:lstStyle/>
          <a:p>
            <a:r>
              <a:rPr lang="en-GB" sz="2400" dirty="0"/>
              <a:t>11460</a:t>
            </a:r>
          </a:p>
        </p:txBody>
      </p:sp>
      <p:sp>
        <p:nvSpPr>
          <p:cNvPr id="11" name="Rectangle 10">
            <a:extLst>
              <a:ext uri="{FF2B5EF4-FFF2-40B4-BE49-F238E27FC236}">
                <a16:creationId xmlns:a16="http://schemas.microsoft.com/office/drawing/2014/main" id="{7F480DA0-CFE8-4647-90A4-886BB68E1029}"/>
              </a:ext>
            </a:extLst>
          </p:cNvPr>
          <p:cNvSpPr/>
          <p:nvPr/>
        </p:nvSpPr>
        <p:spPr>
          <a:xfrm>
            <a:off x="7170999" y="3903763"/>
            <a:ext cx="1042273" cy="461665"/>
          </a:xfrm>
          <a:prstGeom prst="rect">
            <a:avLst/>
          </a:prstGeom>
        </p:spPr>
        <p:txBody>
          <a:bodyPr wrap="none">
            <a:spAutoFit/>
          </a:bodyPr>
          <a:lstStyle/>
          <a:p>
            <a:r>
              <a:rPr lang="en-GB" sz="2400" dirty="0"/>
              <a:t>17190</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ABD3C51F-3F3C-457A-BA80-D2B28C5D25BA}"/>
                  </a:ext>
                </a:extLst>
              </p:cNvPr>
              <p:cNvSpPr txBox="1"/>
              <p:nvPr/>
            </p:nvSpPr>
            <p:spPr>
              <a:xfrm>
                <a:off x="8492314" y="2598727"/>
                <a:ext cx="1287345" cy="613886"/>
              </a:xfrm>
              <a:prstGeom prst="rect">
                <a:avLst/>
              </a:prstGeom>
              <a:noFill/>
            </p:spPr>
            <p:txBody>
              <a:bodyPr wrap="square" rtlCol="0">
                <a:spAutoFit/>
              </a:bodyPr>
              <a:lstStyle/>
              <a:p>
                <a:r>
                  <a:rPr lang="en-GB" sz="2400" dirty="0"/>
                  <a:t>10×</a:t>
                </a:r>
                <a14:m>
                  <m:oMath xmlns:m="http://schemas.openxmlformats.org/officeDocument/2006/math">
                    <m:f>
                      <m:fPr>
                        <m:ctrlPr>
                          <a:rPr lang="en-GB" sz="2400" i="1" smtClean="0">
                            <a:latin typeface="Cambria Math" panose="02040503050406030204" pitchFamily="18" charset="0"/>
                          </a:rPr>
                        </m:ctrlPr>
                      </m:fPr>
                      <m:num>
                        <m:r>
                          <a:rPr lang="en-GB" sz="2400" b="0" i="1" smtClean="0">
                            <a:latin typeface="Cambria Math" panose="02040503050406030204" pitchFamily="18" charset="0"/>
                          </a:rPr>
                          <m:t>1</m:t>
                        </m:r>
                      </m:num>
                      <m:den>
                        <m:r>
                          <a:rPr lang="en-GB" sz="2400" b="0" i="1" smtClean="0">
                            <a:latin typeface="Cambria Math" panose="02040503050406030204" pitchFamily="18" charset="0"/>
                          </a:rPr>
                          <m:t>2</m:t>
                        </m:r>
                      </m:den>
                    </m:f>
                  </m:oMath>
                </a14:m>
                <a:endParaRPr lang="en-GB" sz="2400" dirty="0"/>
              </a:p>
            </p:txBody>
          </p:sp>
        </mc:Choice>
        <mc:Fallback xmlns="">
          <p:sp>
            <p:nvSpPr>
              <p:cNvPr id="12" name="TextBox 11">
                <a:extLst>
                  <a:ext uri="{FF2B5EF4-FFF2-40B4-BE49-F238E27FC236}">
                    <a16:creationId xmlns:a16="http://schemas.microsoft.com/office/drawing/2014/main" xmlns:a14="http://schemas.microsoft.com/office/drawing/2010/main" xmlns="" id="{ABD3C51F-3F3C-457A-BA80-D2B28C5D25BA}"/>
                  </a:ext>
                </a:extLst>
              </p:cNvPr>
              <p:cNvSpPr txBox="1">
                <a:spLocks noRot="1" noChangeAspect="1" noMove="1" noResize="1" noEditPoints="1" noAdjustHandles="1" noChangeArrowheads="1" noChangeShapeType="1" noTextEdit="1"/>
              </p:cNvSpPr>
              <p:nvPr/>
            </p:nvSpPr>
            <p:spPr>
              <a:xfrm>
                <a:off x="8492314" y="2598727"/>
                <a:ext cx="1287345" cy="613886"/>
              </a:xfrm>
              <a:prstGeom prst="rect">
                <a:avLst/>
              </a:prstGeom>
              <a:blipFill rotWithShape="1">
                <a:blip r:embed="rId4"/>
                <a:stretch>
                  <a:fillRect l="-7109"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C65DEA5-CA8E-43A9-AD26-584EF5DB4A18}"/>
                  </a:ext>
                </a:extLst>
              </p:cNvPr>
              <p:cNvSpPr txBox="1"/>
              <p:nvPr/>
            </p:nvSpPr>
            <p:spPr>
              <a:xfrm>
                <a:off x="9607235" y="3968393"/>
                <a:ext cx="2661283" cy="461665"/>
              </a:xfrm>
              <a:prstGeom prst="rect">
                <a:avLst/>
              </a:prstGeom>
              <a:noFill/>
            </p:spPr>
            <p:txBody>
              <a:bodyPr wrap="square" rtlCol="0">
                <a:spAutoFit/>
              </a:bodyPr>
              <a:lstStyle/>
              <a:p>
                <a:r>
                  <a:rPr lang="en-GB" dirty="0">
                    <a:solidFill>
                      <a:srgbClr val="FF0000"/>
                    </a:solidFill>
                  </a:rPr>
                  <a:t>=</a:t>
                </a:r>
                <a:r>
                  <a:rPr lang="en-GB" dirty="0"/>
                  <a:t> </a:t>
                </a:r>
                <a:r>
                  <a:rPr lang="en-GB" sz="2400" dirty="0">
                    <a:solidFill>
                      <a:srgbClr val="FF0000"/>
                    </a:solidFill>
                  </a:rPr>
                  <a:t>10×</a:t>
                </a:r>
                <a14:m>
                  <m:oMath xmlns:m="http://schemas.openxmlformats.org/officeDocument/2006/math">
                    <m:sSup>
                      <m:sSupPr>
                        <m:ctrlPr>
                          <a:rPr lang="en-GB" sz="2400" i="1" smtClean="0">
                            <a:solidFill>
                              <a:srgbClr val="FF0000"/>
                            </a:solidFill>
                            <a:latin typeface="Cambria Math" panose="02040503050406030204" pitchFamily="18" charset="0"/>
                          </a:rPr>
                        </m:ctrlPr>
                      </m:sSupPr>
                      <m:e>
                        <m:r>
                          <a:rPr lang="en-GB" sz="2400" b="0" i="1" smtClean="0">
                            <a:solidFill>
                              <a:srgbClr val="FF0000"/>
                            </a:solidFill>
                            <a:latin typeface="Cambria Math" panose="02040503050406030204" pitchFamily="18" charset="0"/>
                          </a:rPr>
                          <m:t>2</m:t>
                        </m:r>
                      </m:e>
                      <m:sup>
                        <m:r>
                          <a:rPr lang="en-GB" sz="2400" b="0" i="1" smtClean="0">
                            <a:solidFill>
                              <a:srgbClr val="FF0000"/>
                            </a:solidFill>
                            <a:latin typeface="Cambria Math" panose="02040503050406030204" pitchFamily="18" charset="0"/>
                          </a:rPr>
                          <m:t>−3</m:t>
                        </m:r>
                      </m:sup>
                    </m:sSup>
                    <m:r>
                      <a:rPr lang="en-GB" sz="2400" b="0" i="1" smtClean="0">
                        <a:solidFill>
                          <a:srgbClr val="FF0000"/>
                        </a:solidFill>
                        <a:latin typeface="Cambria Math" panose="02040503050406030204" pitchFamily="18" charset="0"/>
                      </a:rPr>
                      <m:t>=1.25</m:t>
                    </m:r>
                  </m:oMath>
                </a14:m>
                <a:endParaRPr lang="en-GB" sz="2400" dirty="0"/>
              </a:p>
            </p:txBody>
          </p:sp>
        </mc:Choice>
        <mc:Fallback xmlns="">
          <p:sp>
            <p:nvSpPr>
              <p:cNvPr id="14" name="TextBox 13">
                <a:extLst>
                  <a:ext uri="{FF2B5EF4-FFF2-40B4-BE49-F238E27FC236}">
                    <a16:creationId xmlns:a16="http://schemas.microsoft.com/office/drawing/2014/main" xmlns:a14="http://schemas.microsoft.com/office/drawing/2010/main" xmlns="" id="{CC65DEA5-CA8E-43A9-AD26-584EF5DB4A18}"/>
                  </a:ext>
                </a:extLst>
              </p:cNvPr>
              <p:cNvSpPr txBox="1">
                <a:spLocks noRot="1" noChangeAspect="1" noMove="1" noResize="1" noEditPoints="1" noAdjustHandles="1" noChangeArrowheads="1" noChangeShapeType="1" noTextEdit="1"/>
              </p:cNvSpPr>
              <p:nvPr/>
            </p:nvSpPr>
            <p:spPr>
              <a:xfrm>
                <a:off x="9607235" y="3968393"/>
                <a:ext cx="2661283" cy="461665"/>
              </a:xfrm>
              <a:prstGeom prst="rect">
                <a:avLst/>
              </a:prstGeom>
              <a:blipFill rotWithShape="1">
                <a:blip r:embed="rId5"/>
                <a:stretch>
                  <a:fillRect l="-2517" t="-14474" b="-30263"/>
                </a:stretch>
              </a:blipFill>
            </p:spPr>
            <p:txBody>
              <a:bodyPr/>
              <a:lstStyle/>
              <a:p>
                <a:r>
                  <a:rPr lang="en-GB">
                    <a:noFill/>
                  </a:rPr>
                  <a:t> </a:t>
                </a:r>
              </a:p>
            </p:txBody>
          </p:sp>
        </mc:Fallback>
      </mc:AlternateContent>
      <p:sp>
        <p:nvSpPr>
          <p:cNvPr id="19" name="Rectangle 18">
            <a:extLst>
              <a:ext uri="{FF2B5EF4-FFF2-40B4-BE49-F238E27FC236}">
                <a16:creationId xmlns:a16="http://schemas.microsoft.com/office/drawing/2014/main" id="{FDEF1F1C-35D4-41FD-A243-01CBBDDAB99A}"/>
              </a:ext>
            </a:extLst>
          </p:cNvPr>
          <p:cNvSpPr/>
          <p:nvPr/>
        </p:nvSpPr>
        <p:spPr>
          <a:xfrm>
            <a:off x="7206352" y="4564609"/>
            <a:ext cx="1042273" cy="461665"/>
          </a:xfrm>
          <a:prstGeom prst="rect">
            <a:avLst/>
          </a:prstGeom>
        </p:spPr>
        <p:txBody>
          <a:bodyPr wrap="none">
            <a:spAutoFit/>
          </a:bodyPr>
          <a:lstStyle/>
          <a:p>
            <a:r>
              <a:rPr lang="en-GB" sz="2400" dirty="0"/>
              <a:t>23020</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D94680B7-E35D-4F65-8348-3F34E23F6F55}"/>
                  </a:ext>
                </a:extLst>
              </p:cNvPr>
              <p:cNvSpPr txBox="1"/>
              <p:nvPr/>
            </p:nvSpPr>
            <p:spPr>
              <a:xfrm>
                <a:off x="9646411" y="3329474"/>
                <a:ext cx="2382615" cy="461665"/>
              </a:xfrm>
              <a:prstGeom prst="rect">
                <a:avLst/>
              </a:prstGeom>
              <a:noFill/>
            </p:spPr>
            <p:txBody>
              <a:bodyPr wrap="square" rtlCol="0">
                <a:spAutoFit/>
              </a:bodyPr>
              <a:lstStyle/>
              <a:p>
                <a:r>
                  <a:rPr lang="en-GB" dirty="0">
                    <a:solidFill>
                      <a:srgbClr val="FF0000"/>
                    </a:solidFill>
                  </a:rPr>
                  <a:t>=</a:t>
                </a:r>
                <a:r>
                  <a:rPr lang="en-GB" dirty="0"/>
                  <a:t> </a:t>
                </a:r>
                <a:r>
                  <a:rPr lang="en-GB" sz="2400" dirty="0">
                    <a:solidFill>
                      <a:srgbClr val="FF0000"/>
                    </a:solidFill>
                  </a:rPr>
                  <a:t>10×</a:t>
                </a:r>
                <a14:m>
                  <m:oMath xmlns:m="http://schemas.openxmlformats.org/officeDocument/2006/math">
                    <m:sSup>
                      <m:sSupPr>
                        <m:ctrlPr>
                          <a:rPr lang="en-GB" sz="2400" i="1" smtClean="0">
                            <a:solidFill>
                              <a:srgbClr val="FF0000"/>
                            </a:solidFill>
                            <a:latin typeface="Cambria Math" panose="02040503050406030204" pitchFamily="18" charset="0"/>
                          </a:rPr>
                        </m:ctrlPr>
                      </m:sSupPr>
                      <m:e>
                        <m:r>
                          <a:rPr lang="en-GB" sz="2400" b="0" i="1" smtClean="0">
                            <a:solidFill>
                              <a:srgbClr val="FF0000"/>
                            </a:solidFill>
                            <a:latin typeface="Cambria Math" panose="02040503050406030204" pitchFamily="18" charset="0"/>
                          </a:rPr>
                          <m:t>2</m:t>
                        </m:r>
                      </m:e>
                      <m:sup>
                        <m:r>
                          <a:rPr lang="en-GB" sz="2400" b="0" i="1" smtClean="0">
                            <a:solidFill>
                              <a:srgbClr val="FF0000"/>
                            </a:solidFill>
                            <a:latin typeface="Cambria Math" panose="02040503050406030204" pitchFamily="18" charset="0"/>
                          </a:rPr>
                          <m:t>−2 </m:t>
                        </m:r>
                      </m:sup>
                    </m:sSup>
                    <m:r>
                      <a:rPr lang="en-GB" sz="2400" b="0" i="1" smtClean="0">
                        <a:solidFill>
                          <a:srgbClr val="FF0000"/>
                        </a:solidFill>
                        <a:latin typeface="Cambria Math" panose="02040503050406030204" pitchFamily="18" charset="0"/>
                      </a:rPr>
                      <m:t>=2.5</m:t>
                    </m:r>
                  </m:oMath>
                </a14:m>
                <a:endParaRPr lang="en-GB" sz="2400" dirty="0"/>
              </a:p>
            </p:txBody>
          </p:sp>
        </mc:Choice>
        <mc:Fallback xmlns="">
          <p:sp>
            <p:nvSpPr>
              <p:cNvPr id="20" name="TextBox 19">
                <a:extLst>
                  <a:ext uri="{FF2B5EF4-FFF2-40B4-BE49-F238E27FC236}">
                    <a16:creationId xmlns:a16="http://schemas.microsoft.com/office/drawing/2014/main" xmlns:a14="http://schemas.microsoft.com/office/drawing/2010/main" xmlns="" id="{D94680B7-E35D-4F65-8348-3F34E23F6F55}"/>
                  </a:ext>
                </a:extLst>
              </p:cNvPr>
              <p:cNvSpPr txBox="1">
                <a:spLocks noRot="1" noChangeAspect="1" noMove="1" noResize="1" noEditPoints="1" noAdjustHandles="1" noChangeArrowheads="1" noChangeShapeType="1" noTextEdit="1"/>
              </p:cNvSpPr>
              <p:nvPr/>
            </p:nvSpPr>
            <p:spPr>
              <a:xfrm>
                <a:off x="9646411" y="3329474"/>
                <a:ext cx="2382615" cy="461665"/>
              </a:xfrm>
              <a:prstGeom prst="rect">
                <a:avLst/>
              </a:prstGeom>
              <a:blipFill rotWithShape="1">
                <a:blip r:embed="rId6"/>
                <a:stretch>
                  <a:fillRect l="-2558" t="-14474" r="-512"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DE8985D0-02CA-4E8F-944C-113694A75262}"/>
                  </a:ext>
                </a:extLst>
              </p:cNvPr>
              <p:cNvSpPr txBox="1"/>
              <p:nvPr/>
            </p:nvSpPr>
            <p:spPr>
              <a:xfrm>
                <a:off x="9469697" y="2663136"/>
                <a:ext cx="2545591" cy="461665"/>
              </a:xfrm>
              <a:prstGeom prst="rect">
                <a:avLst/>
              </a:prstGeom>
              <a:noFill/>
            </p:spPr>
            <p:txBody>
              <a:bodyPr wrap="square" rtlCol="0">
                <a:spAutoFit/>
              </a:bodyPr>
              <a:lstStyle/>
              <a:p>
                <a:r>
                  <a:rPr lang="en-GB" dirty="0"/>
                  <a:t>= </a:t>
                </a:r>
                <a:r>
                  <a:rPr lang="en-GB" sz="2400" dirty="0"/>
                  <a:t>10×</a:t>
                </a:r>
                <a14:m>
                  <m:oMath xmlns:m="http://schemas.openxmlformats.org/officeDocument/2006/math">
                    <m:sSup>
                      <m:sSupPr>
                        <m:ctrlPr>
                          <a:rPr lang="en-GB" sz="2400" i="1" smtClean="0">
                            <a:latin typeface="Cambria Math" panose="02040503050406030204" pitchFamily="18" charset="0"/>
                          </a:rPr>
                        </m:ctrlPr>
                      </m:sSupPr>
                      <m:e>
                        <m:r>
                          <a:rPr lang="en-GB" sz="2400" b="0" i="1" smtClean="0">
                            <a:latin typeface="Cambria Math" panose="02040503050406030204" pitchFamily="18" charset="0"/>
                          </a:rPr>
                          <m:t>2</m:t>
                        </m:r>
                      </m:e>
                      <m:sup>
                        <m:r>
                          <a:rPr lang="en-GB" sz="2400" b="0" i="1" smtClean="0">
                            <a:latin typeface="Cambria Math" panose="02040503050406030204" pitchFamily="18" charset="0"/>
                          </a:rPr>
                          <m:t>−1</m:t>
                        </m:r>
                      </m:sup>
                    </m:sSup>
                  </m:oMath>
                </a14:m>
                <a:r>
                  <a:rPr lang="en-GB" sz="2400" dirty="0"/>
                  <a:t>= 5</a:t>
                </a:r>
              </a:p>
            </p:txBody>
          </p:sp>
        </mc:Choice>
        <mc:Fallback xmlns="">
          <p:sp>
            <p:nvSpPr>
              <p:cNvPr id="21" name="TextBox 20">
                <a:extLst>
                  <a:ext uri="{FF2B5EF4-FFF2-40B4-BE49-F238E27FC236}">
                    <a16:creationId xmlns:a16="http://schemas.microsoft.com/office/drawing/2014/main" xmlns:a14="http://schemas.microsoft.com/office/drawing/2010/main" xmlns="" id="{DE8985D0-02CA-4E8F-944C-113694A75262}"/>
                  </a:ext>
                </a:extLst>
              </p:cNvPr>
              <p:cNvSpPr txBox="1">
                <a:spLocks noRot="1" noChangeAspect="1" noMove="1" noResize="1" noEditPoints="1" noAdjustHandles="1" noChangeArrowheads="1" noChangeShapeType="1" noTextEdit="1"/>
              </p:cNvSpPr>
              <p:nvPr/>
            </p:nvSpPr>
            <p:spPr>
              <a:xfrm>
                <a:off x="9469697" y="2663136"/>
                <a:ext cx="2545591" cy="461665"/>
              </a:xfrm>
              <a:prstGeom prst="rect">
                <a:avLst/>
              </a:prstGeom>
              <a:blipFill rotWithShape="1">
                <a:blip r:embed="rId7"/>
                <a:stretch>
                  <a:fillRect l="-2392" t="-14474"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AB7554B3-97C8-4E44-A657-39854E9C004D}"/>
                  </a:ext>
                </a:extLst>
              </p:cNvPr>
              <p:cNvSpPr txBox="1"/>
              <p:nvPr/>
            </p:nvSpPr>
            <p:spPr>
              <a:xfrm>
                <a:off x="9626788" y="4568924"/>
                <a:ext cx="2719032" cy="461665"/>
              </a:xfrm>
              <a:prstGeom prst="rect">
                <a:avLst/>
              </a:prstGeom>
              <a:noFill/>
            </p:spPr>
            <p:txBody>
              <a:bodyPr wrap="square" rtlCol="0">
                <a:spAutoFit/>
              </a:bodyPr>
              <a:lstStyle/>
              <a:p>
                <a:r>
                  <a:rPr lang="en-GB" dirty="0">
                    <a:solidFill>
                      <a:srgbClr val="FF0000"/>
                    </a:solidFill>
                  </a:rPr>
                  <a:t>= </a:t>
                </a:r>
                <a:r>
                  <a:rPr lang="en-GB" sz="2400" dirty="0">
                    <a:solidFill>
                      <a:srgbClr val="FF0000"/>
                    </a:solidFill>
                  </a:rPr>
                  <a:t>10×</a:t>
                </a:r>
                <a14:m>
                  <m:oMath xmlns:m="http://schemas.openxmlformats.org/officeDocument/2006/math">
                    <m:sSup>
                      <m:sSupPr>
                        <m:ctrlPr>
                          <a:rPr lang="en-GB" sz="2400" i="1" smtClean="0">
                            <a:solidFill>
                              <a:srgbClr val="FF0000"/>
                            </a:solidFill>
                            <a:latin typeface="Cambria Math" panose="02040503050406030204" pitchFamily="18" charset="0"/>
                          </a:rPr>
                        </m:ctrlPr>
                      </m:sSupPr>
                      <m:e>
                        <m:r>
                          <a:rPr lang="en-GB" sz="2400" b="0" i="1" smtClean="0">
                            <a:solidFill>
                              <a:srgbClr val="FF0000"/>
                            </a:solidFill>
                            <a:latin typeface="Cambria Math" panose="02040503050406030204" pitchFamily="18" charset="0"/>
                          </a:rPr>
                          <m:t>2</m:t>
                        </m:r>
                      </m:e>
                      <m:sup>
                        <m:r>
                          <a:rPr lang="en-GB" sz="2400" b="0" i="1" smtClean="0">
                            <a:solidFill>
                              <a:srgbClr val="FF0000"/>
                            </a:solidFill>
                            <a:latin typeface="Cambria Math" panose="02040503050406030204" pitchFamily="18" charset="0"/>
                          </a:rPr>
                          <m:t>−4</m:t>
                        </m:r>
                      </m:sup>
                    </m:sSup>
                    <m:r>
                      <a:rPr lang="en-GB" sz="2400" b="0" i="1" smtClean="0">
                        <a:solidFill>
                          <a:srgbClr val="FF0000"/>
                        </a:solidFill>
                        <a:latin typeface="Cambria Math" panose="02040503050406030204" pitchFamily="18" charset="0"/>
                      </a:rPr>
                      <m:t>=0.625</m:t>
                    </m:r>
                  </m:oMath>
                </a14:m>
                <a:endParaRPr lang="en-GB" sz="2400" dirty="0"/>
              </a:p>
            </p:txBody>
          </p:sp>
        </mc:Choice>
        <mc:Fallback xmlns="">
          <p:sp>
            <p:nvSpPr>
              <p:cNvPr id="22" name="TextBox 21">
                <a:extLst>
                  <a:ext uri="{FF2B5EF4-FFF2-40B4-BE49-F238E27FC236}">
                    <a16:creationId xmlns:a16="http://schemas.microsoft.com/office/drawing/2014/main" xmlns:a14="http://schemas.microsoft.com/office/drawing/2010/main" xmlns="" id="{AB7554B3-97C8-4E44-A657-39854E9C004D}"/>
                  </a:ext>
                </a:extLst>
              </p:cNvPr>
              <p:cNvSpPr txBox="1">
                <a:spLocks noRot="1" noChangeAspect="1" noMove="1" noResize="1" noEditPoints="1" noAdjustHandles="1" noChangeArrowheads="1" noChangeShapeType="1" noTextEdit="1"/>
              </p:cNvSpPr>
              <p:nvPr/>
            </p:nvSpPr>
            <p:spPr>
              <a:xfrm>
                <a:off x="9626788" y="4568924"/>
                <a:ext cx="2719032" cy="461665"/>
              </a:xfrm>
              <a:prstGeom prst="rect">
                <a:avLst/>
              </a:prstGeom>
              <a:blipFill rotWithShape="1">
                <a:blip r:embed="rId8"/>
                <a:stretch>
                  <a:fillRect l="-2242" t="-14474"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010E6B29-CC13-4C8E-B741-EDC65A5E230F}"/>
                  </a:ext>
                </a:extLst>
              </p:cNvPr>
              <p:cNvSpPr/>
              <p:nvPr/>
            </p:nvSpPr>
            <p:spPr>
              <a:xfrm>
                <a:off x="8492314" y="3239654"/>
                <a:ext cx="1338764" cy="613886"/>
              </a:xfrm>
              <a:prstGeom prst="rect">
                <a:avLst/>
              </a:prstGeom>
            </p:spPr>
            <p:txBody>
              <a:bodyPr wrap="none">
                <a:spAutoFit/>
              </a:bodyPr>
              <a:lstStyle/>
              <a:p>
                <a:r>
                  <a:rPr lang="en-GB" sz="2400" dirty="0"/>
                  <a:t>10×(</a:t>
                </a:r>
                <a14:m>
                  <m:oMath xmlns:m="http://schemas.openxmlformats.org/officeDocument/2006/math">
                    <m:sSup>
                      <m:sSupPr>
                        <m:ctrlPr>
                          <a:rPr lang="en-GB" sz="2400" i="1" smtClean="0">
                            <a:latin typeface="Cambria Math" panose="02040503050406030204" pitchFamily="18" charset="0"/>
                          </a:rPr>
                        </m:ctrlPr>
                      </m:sSupPr>
                      <m:e>
                        <m:f>
                          <m:fPr>
                            <m:ctrlPr>
                              <a:rPr lang="en-GB" sz="2400" i="1" smtClean="0">
                                <a:latin typeface="Cambria Math" panose="02040503050406030204" pitchFamily="18" charset="0"/>
                              </a:rPr>
                            </m:ctrlPr>
                          </m:fPr>
                          <m:num>
                            <m:r>
                              <a:rPr lang="en-GB" sz="2400" b="0" i="1" smtClean="0">
                                <a:latin typeface="Cambria Math" panose="02040503050406030204" pitchFamily="18" charset="0"/>
                              </a:rPr>
                              <m:t>1</m:t>
                            </m:r>
                          </m:num>
                          <m:den>
                            <m:r>
                              <a:rPr lang="en-GB" sz="2400" b="0" i="1" smtClean="0">
                                <a:latin typeface="Cambria Math" panose="02040503050406030204" pitchFamily="18" charset="0"/>
                              </a:rPr>
                              <m:t>2</m:t>
                            </m:r>
                          </m:den>
                        </m:f>
                        <m:r>
                          <a:rPr lang="en-GB" sz="2400" b="0" i="1" smtClean="0">
                            <a:latin typeface="Cambria Math" panose="02040503050406030204" pitchFamily="18" charset="0"/>
                          </a:rPr>
                          <m:t>)</m:t>
                        </m:r>
                      </m:e>
                      <m:sup>
                        <m:r>
                          <a:rPr lang="en-GB" sz="2400" b="0" i="1" smtClean="0">
                            <a:latin typeface="Cambria Math" panose="02040503050406030204" pitchFamily="18" charset="0"/>
                          </a:rPr>
                          <m:t>2</m:t>
                        </m:r>
                      </m:sup>
                    </m:sSup>
                  </m:oMath>
                </a14:m>
                <a:endParaRPr lang="en-GB" sz="2400" dirty="0"/>
              </a:p>
            </p:txBody>
          </p:sp>
        </mc:Choice>
        <mc:Fallback xmlns="">
          <p:sp>
            <p:nvSpPr>
              <p:cNvPr id="16" name="Rectangle 15">
                <a:extLst>
                  <a:ext uri="{FF2B5EF4-FFF2-40B4-BE49-F238E27FC236}">
                    <a16:creationId xmlns:a16="http://schemas.microsoft.com/office/drawing/2014/main" xmlns:a14="http://schemas.microsoft.com/office/drawing/2010/main" xmlns="" id="{010E6B29-CC13-4C8E-B741-EDC65A5E230F}"/>
                  </a:ext>
                </a:extLst>
              </p:cNvPr>
              <p:cNvSpPr>
                <a:spLocks noRot="1" noChangeAspect="1" noMove="1" noResize="1" noEditPoints="1" noAdjustHandles="1" noChangeArrowheads="1" noChangeShapeType="1" noTextEdit="1"/>
              </p:cNvSpPr>
              <p:nvPr/>
            </p:nvSpPr>
            <p:spPr>
              <a:xfrm>
                <a:off x="8492314" y="3239654"/>
                <a:ext cx="1338764" cy="613886"/>
              </a:xfrm>
              <a:prstGeom prst="rect">
                <a:avLst/>
              </a:prstGeom>
              <a:blipFill rotWithShape="1">
                <a:blip r:embed="rId9"/>
                <a:stretch>
                  <a:fillRect l="-6818"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3FEC888F-A5C1-475B-A186-33BD6FB8A01E}"/>
                  </a:ext>
                </a:extLst>
              </p:cNvPr>
              <p:cNvSpPr/>
              <p:nvPr/>
            </p:nvSpPr>
            <p:spPr>
              <a:xfrm>
                <a:off x="8495688" y="3866851"/>
                <a:ext cx="1338764" cy="613886"/>
              </a:xfrm>
              <a:prstGeom prst="rect">
                <a:avLst/>
              </a:prstGeom>
            </p:spPr>
            <p:txBody>
              <a:bodyPr wrap="none">
                <a:spAutoFit/>
              </a:bodyPr>
              <a:lstStyle/>
              <a:p>
                <a:r>
                  <a:rPr lang="en-GB" sz="2400" dirty="0">
                    <a:solidFill>
                      <a:srgbClr val="FF0000"/>
                    </a:solidFill>
                  </a:rPr>
                  <a:t>10×(</a:t>
                </a:r>
                <a14:m>
                  <m:oMath xmlns:m="http://schemas.openxmlformats.org/officeDocument/2006/math">
                    <m:sSup>
                      <m:sSupPr>
                        <m:ctrlPr>
                          <a:rPr lang="en-GB" sz="2400" i="1">
                            <a:solidFill>
                              <a:srgbClr val="FF0000"/>
                            </a:solidFill>
                            <a:latin typeface="Cambria Math" panose="02040503050406030204" pitchFamily="18" charset="0"/>
                          </a:rPr>
                        </m:ctrlPr>
                      </m:sSupPr>
                      <m:e>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m:t>
                        </m:r>
                      </m:e>
                      <m:sup>
                        <m:r>
                          <a:rPr lang="en-GB" sz="2400" b="0" i="1" smtClean="0">
                            <a:solidFill>
                              <a:srgbClr val="FF0000"/>
                            </a:solidFill>
                            <a:latin typeface="Cambria Math" panose="02040503050406030204" pitchFamily="18" charset="0"/>
                          </a:rPr>
                          <m:t>3</m:t>
                        </m:r>
                      </m:sup>
                    </m:sSup>
                  </m:oMath>
                </a14:m>
                <a:endParaRPr lang="en-GB" sz="2400" dirty="0"/>
              </a:p>
            </p:txBody>
          </p:sp>
        </mc:Choice>
        <mc:Fallback xmlns="">
          <p:sp>
            <p:nvSpPr>
              <p:cNvPr id="17" name="Rectangle 16">
                <a:extLst>
                  <a:ext uri="{FF2B5EF4-FFF2-40B4-BE49-F238E27FC236}">
                    <a16:creationId xmlns:a16="http://schemas.microsoft.com/office/drawing/2014/main" xmlns:a14="http://schemas.microsoft.com/office/drawing/2010/main" xmlns="" id="{3FEC888F-A5C1-475B-A186-33BD6FB8A01E}"/>
                  </a:ext>
                </a:extLst>
              </p:cNvPr>
              <p:cNvSpPr>
                <a:spLocks noRot="1" noChangeAspect="1" noMove="1" noResize="1" noEditPoints="1" noAdjustHandles="1" noChangeArrowheads="1" noChangeShapeType="1" noTextEdit="1"/>
              </p:cNvSpPr>
              <p:nvPr/>
            </p:nvSpPr>
            <p:spPr>
              <a:xfrm>
                <a:off x="8495688" y="3866851"/>
                <a:ext cx="1338764" cy="613886"/>
              </a:xfrm>
              <a:prstGeom prst="rect">
                <a:avLst/>
              </a:prstGeom>
              <a:blipFill rotWithShape="1">
                <a:blip r:embed="rId10"/>
                <a:stretch>
                  <a:fillRect l="-7306"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33C5CE30-360E-47A5-8E2D-FA8B79B1A362}"/>
                  </a:ext>
                </a:extLst>
              </p:cNvPr>
              <p:cNvSpPr/>
              <p:nvPr/>
            </p:nvSpPr>
            <p:spPr>
              <a:xfrm>
                <a:off x="8487858" y="4504954"/>
                <a:ext cx="1338764" cy="613886"/>
              </a:xfrm>
              <a:prstGeom prst="rect">
                <a:avLst/>
              </a:prstGeom>
            </p:spPr>
            <p:txBody>
              <a:bodyPr wrap="none">
                <a:spAutoFit/>
              </a:bodyPr>
              <a:lstStyle/>
              <a:p>
                <a:r>
                  <a:rPr lang="en-GB" sz="2400" dirty="0">
                    <a:solidFill>
                      <a:srgbClr val="FF0000"/>
                    </a:solidFill>
                  </a:rPr>
                  <a:t>10×(</a:t>
                </a:r>
                <a14:m>
                  <m:oMath xmlns:m="http://schemas.openxmlformats.org/officeDocument/2006/math">
                    <m:sSup>
                      <m:sSupPr>
                        <m:ctrlPr>
                          <a:rPr lang="en-GB" sz="2400" i="1">
                            <a:solidFill>
                              <a:srgbClr val="FF0000"/>
                            </a:solidFill>
                            <a:latin typeface="Cambria Math" panose="02040503050406030204" pitchFamily="18" charset="0"/>
                          </a:rPr>
                        </m:ctrlPr>
                      </m:sSupPr>
                      <m:e>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m:t>
                        </m:r>
                      </m:e>
                      <m:sup>
                        <m:r>
                          <a:rPr lang="en-GB" sz="2400" b="0" i="1" smtClean="0">
                            <a:solidFill>
                              <a:srgbClr val="FF0000"/>
                            </a:solidFill>
                            <a:latin typeface="Cambria Math" panose="02040503050406030204" pitchFamily="18" charset="0"/>
                          </a:rPr>
                          <m:t>4</m:t>
                        </m:r>
                      </m:sup>
                    </m:sSup>
                  </m:oMath>
                </a14:m>
                <a:endParaRPr lang="en-GB" sz="2400" dirty="0"/>
              </a:p>
            </p:txBody>
          </p:sp>
        </mc:Choice>
        <mc:Fallback xmlns="">
          <p:sp>
            <p:nvSpPr>
              <p:cNvPr id="18" name="Rectangle 17">
                <a:extLst>
                  <a:ext uri="{FF2B5EF4-FFF2-40B4-BE49-F238E27FC236}">
                    <a16:creationId xmlns:a16="http://schemas.microsoft.com/office/drawing/2014/main" xmlns:a14="http://schemas.microsoft.com/office/drawing/2010/main" xmlns="" id="{33C5CE30-360E-47A5-8E2D-FA8B79B1A362}"/>
                  </a:ext>
                </a:extLst>
              </p:cNvPr>
              <p:cNvSpPr>
                <a:spLocks noRot="1" noChangeAspect="1" noMove="1" noResize="1" noEditPoints="1" noAdjustHandles="1" noChangeArrowheads="1" noChangeShapeType="1" noTextEdit="1"/>
              </p:cNvSpPr>
              <p:nvPr/>
            </p:nvSpPr>
            <p:spPr>
              <a:xfrm>
                <a:off x="8487858" y="4504954"/>
                <a:ext cx="1338764" cy="613886"/>
              </a:xfrm>
              <a:prstGeom prst="rect">
                <a:avLst/>
              </a:prstGeom>
              <a:blipFill rotWithShape="1">
                <a:blip r:embed="rId11"/>
                <a:stretch>
                  <a:fillRect l="-6818" b="-8911"/>
                </a:stretch>
              </a:blipFill>
            </p:spPr>
            <p:txBody>
              <a:bodyPr/>
              <a:lstStyle/>
              <a:p>
                <a:r>
                  <a:rPr lang="en-GB">
                    <a:noFill/>
                  </a:rPr>
                  <a:t> </a:t>
                </a:r>
              </a:p>
            </p:txBody>
          </p:sp>
        </mc:Fallback>
      </mc:AlternateContent>
      <p:pic>
        <p:nvPicPr>
          <p:cNvPr id="30" name="Picture 29">
            <a:extLst>
              <a:ext uri="{FF2B5EF4-FFF2-40B4-BE49-F238E27FC236}">
                <a16:creationId xmlns:a16="http://schemas.microsoft.com/office/drawing/2014/main" id="{318D3D6B-8604-4FFB-AE50-DBE99BC5217D}"/>
              </a:ext>
            </a:extLst>
          </p:cNvPr>
          <p:cNvPicPr>
            <a:picLocks noChangeAspect="1"/>
          </p:cNvPicPr>
          <p:nvPr/>
        </p:nvPicPr>
        <p:blipFill>
          <a:blip r:embed="rId12"/>
          <a:stretch>
            <a:fillRect/>
          </a:stretch>
        </p:blipFill>
        <p:spPr>
          <a:xfrm>
            <a:off x="2223806" y="1771902"/>
            <a:ext cx="4883117" cy="4387826"/>
          </a:xfrm>
          <a:prstGeom prst="rect">
            <a:avLst/>
          </a:prstGeom>
        </p:spPr>
      </p:pic>
      <p:cxnSp>
        <p:nvCxnSpPr>
          <p:cNvPr id="32" name="Straight Connector 31">
            <a:extLst>
              <a:ext uri="{FF2B5EF4-FFF2-40B4-BE49-F238E27FC236}">
                <a16:creationId xmlns:a16="http://schemas.microsoft.com/office/drawing/2014/main" id="{712DA1DC-6CEB-4596-8099-439FCA6F75AD}"/>
              </a:ext>
            </a:extLst>
          </p:cNvPr>
          <p:cNvCxnSpPr>
            <a:cxnSpLocks/>
          </p:cNvCxnSpPr>
          <p:nvPr/>
        </p:nvCxnSpPr>
        <p:spPr bwMode="auto">
          <a:xfrm>
            <a:off x="8556193" y="1572702"/>
            <a:ext cx="0" cy="3492083"/>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3959A8F-168B-4D74-B4D1-6AAFCDB47D26}"/>
              </a:ext>
            </a:extLst>
          </p:cNvPr>
          <p:cNvCxnSpPr>
            <a:cxnSpLocks/>
          </p:cNvCxnSpPr>
          <p:nvPr/>
        </p:nvCxnSpPr>
        <p:spPr bwMode="auto">
          <a:xfrm>
            <a:off x="7170999" y="2049249"/>
            <a:ext cx="4824242" cy="0"/>
          </a:xfrm>
          <a:prstGeom prst="line">
            <a:avLst/>
          </a:prstGeom>
          <a:solidFill>
            <a:srgbClr val="00B8FF"/>
          </a:solidFill>
          <a:ln w="9525" cap="flat" cmpd="sng" algn="ctr">
            <a:solidFill>
              <a:schemeClr val="tx1"/>
            </a:solidFill>
            <a:prstDash val="solid"/>
            <a:round/>
            <a:headEnd type="none" w="med" len="med"/>
            <a:tailEnd type="none" w="med" len="med"/>
          </a:ln>
          <a:effectLst/>
        </p:spPr>
      </p:cxnSp>
      <p:sp>
        <p:nvSpPr>
          <p:cNvPr id="37" name="TextBox 36">
            <a:extLst>
              <a:ext uri="{FF2B5EF4-FFF2-40B4-BE49-F238E27FC236}">
                <a16:creationId xmlns:a16="http://schemas.microsoft.com/office/drawing/2014/main" id="{42E955E2-4BCB-4D75-81F2-DB3E42B1D0A9}"/>
              </a:ext>
            </a:extLst>
          </p:cNvPr>
          <p:cNvSpPr txBox="1"/>
          <p:nvPr/>
        </p:nvSpPr>
        <p:spPr>
          <a:xfrm>
            <a:off x="8072685" y="5511920"/>
            <a:ext cx="2461479" cy="461665"/>
          </a:xfrm>
          <a:prstGeom prst="rect">
            <a:avLst/>
          </a:prstGeom>
          <a:noFill/>
        </p:spPr>
        <p:txBody>
          <a:bodyPr wrap="square" rtlCol="0">
            <a:spAutoFit/>
          </a:bodyPr>
          <a:lstStyle/>
          <a:p>
            <a:r>
              <a:rPr lang="en-GB" sz="2400" dirty="0">
                <a:solidFill>
                  <a:srgbClr val="FF0000"/>
                </a:solidFill>
              </a:rPr>
              <a:t>17500 years</a:t>
            </a:r>
          </a:p>
        </p:txBody>
      </p:sp>
      <p:sp>
        <p:nvSpPr>
          <p:cNvPr id="33" name="Rectangle 32">
            <a:extLst>
              <a:ext uri="{FF2B5EF4-FFF2-40B4-BE49-F238E27FC236}">
                <a16:creationId xmlns:a16="http://schemas.microsoft.com/office/drawing/2014/main" id="{3F564523-CE4B-6C44-9894-972EB4714CEB}"/>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3</a:t>
            </a:r>
            <a:endParaRPr lang="en-US" altLang="en-US" b="1" dirty="0">
              <a:solidFill>
                <a:schemeClr val="bg1"/>
              </a:solidFill>
            </a:endParaRPr>
          </a:p>
        </p:txBody>
      </p:sp>
    </p:spTree>
    <p:extLst>
      <p:ext uri="{BB962C8B-B14F-4D97-AF65-F5344CB8AC3E}">
        <p14:creationId xmlns:p14="http://schemas.microsoft.com/office/powerpoint/2010/main" val="40798066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p:bldP spid="22" grpId="0"/>
      <p:bldP spid="17" grpId="0"/>
      <p:bldP spid="18" grpId="0"/>
      <p:bldP spid="3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3: Review</a:t>
            </a:r>
          </a:p>
        </p:txBody>
      </p:sp>
      <p:sp>
        <p:nvSpPr>
          <p:cNvPr id="11"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third section.</a:t>
            </a:r>
          </a:p>
        </p:txBody>
      </p:sp>
      <p:sp>
        <p:nvSpPr>
          <p:cNvPr id="12" name="TextBox 11">
            <a:extLst>
              <a:ext uri="{FF2B5EF4-FFF2-40B4-BE49-F238E27FC236}">
                <a16:creationId xmlns:a16="http://schemas.microsoft.com/office/drawing/2014/main"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7" name="Rectangle 6">
            <a:extLst>
              <a:ext uri="{FF2B5EF4-FFF2-40B4-BE49-F238E27FC236}">
                <a16:creationId xmlns:a16="http://schemas.microsoft.com/office/drawing/2014/main" id="{E5D6AD79-00CC-0D4E-B045-F4785D1F1D16}"/>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3</a:t>
            </a:r>
            <a:endParaRPr lang="en-US" altLang="en-US" b="1" dirty="0">
              <a:solidFill>
                <a:schemeClr val="bg1"/>
              </a:solidFill>
            </a:endParaRPr>
          </a:p>
        </p:txBody>
      </p:sp>
    </p:spTree>
    <p:extLst>
      <p:ext uri="{BB962C8B-B14F-4D97-AF65-F5344CB8AC3E}">
        <p14:creationId xmlns:p14="http://schemas.microsoft.com/office/powerpoint/2010/main" val="1846936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Rate of Growth</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D7497FDC-C418-414A-AEE6-7C2B17ACC7C2}"/>
              </a:ext>
            </a:extLst>
          </p:cNvPr>
          <p:cNvSpPr/>
          <p:nvPr/>
        </p:nvSpPr>
        <p:spPr>
          <a:xfrm>
            <a:off x="2639616" y="994876"/>
            <a:ext cx="8640960" cy="4893647"/>
          </a:xfrm>
          <a:prstGeom prst="rect">
            <a:avLst/>
          </a:prstGeom>
        </p:spPr>
        <p:txBody>
          <a:bodyPr wrap="square">
            <a:spAutoFit/>
          </a:bodyPr>
          <a:lstStyle/>
          <a:p>
            <a:r>
              <a:rPr lang="en-US" sz="2400" dirty="0"/>
              <a:t>Suppose a colony of bacteria doubles in number every minute as every member of the colony divides in two.  So if there are 2 bacteria at the start of the colony, there will be 4 a minute later (an increase of 2 in one minute), 8 two minutes later (an increase of 4 in one minute) and so on.  </a:t>
            </a:r>
          </a:p>
          <a:p>
            <a:endParaRPr lang="en-US" sz="2400" dirty="0"/>
          </a:p>
          <a:p>
            <a:r>
              <a:rPr lang="en-US" sz="2400" dirty="0"/>
              <a:t>As the number of bacteria increases, so the rate at which that number increases goes up.  So the rate of increase of an exponential function is closely related to the value of the function at any point.  </a:t>
            </a:r>
          </a:p>
          <a:p>
            <a:endParaRPr lang="en-US" sz="2400" dirty="0"/>
          </a:p>
          <a:p>
            <a:r>
              <a:rPr lang="en-US" sz="2400" dirty="0"/>
              <a:t>This suggests that exponential functions and their derivatives are closely linked as we will see in the next example.</a:t>
            </a:r>
          </a:p>
        </p:txBody>
      </p:sp>
      <p:sp>
        <p:nvSpPr>
          <p:cNvPr id="8" name="Rectangle 7">
            <a:extLst>
              <a:ext uri="{FF2B5EF4-FFF2-40B4-BE49-F238E27FC236}">
                <a16:creationId xmlns:a16="http://schemas.microsoft.com/office/drawing/2014/main" id="{4B420419-71B3-B44B-BF7A-DCCAACA0EDA7}"/>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4</a:t>
            </a:r>
            <a:endParaRPr lang="en-US" altLang="en-US" b="1" dirty="0">
              <a:solidFill>
                <a:schemeClr val="bg1"/>
              </a:solidFill>
            </a:endParaRPr>
          </a:p>
        </p:txBody>
      </p:sp>
    </p:spTree>
    <p:extLst>
      <p:ext uri="{BB962C8B-B14F-4D97-AF65-F5344CB8AC3E}">
        <p14:creationId xmlns:p14="http://schemas.microsoft.com/office/powerpoint/2010/main" val="391225911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Rate of Growth</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AEB45A51-9CC7-4366-906D-A80C63BE37F5}"/>
              </a:ext>
            </a:extLst>
          </p:cNvPr>
          <p:cNvSpPr txBox="1"/>
          <p:nvPr/>
        </p:nvSpPr>
        <p:spPr>
          <a:xfrm>
            <a:off x="2568166" y="721731"/>
            <a:ext cx="1728192" cy="461665"/>
          </a:xfrm>
          <a:prstGeom prst="rect">
            <a:avLst/>
          </a:prstGeom>
          <a:noFill/>
        </p:spPr>
        <p:txBody>
          <a:bodyPr wrap="square" rtlCol="0">
            <a:spAutoFit/>
          </a:bodyPr>
          <a:lstStyle/>
          <a:p>
            <a:r>
              <a:rPr lang="en-GB" sz="2400" b="1" dirty="0"/>
              <a:t>Example</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FC0D311-B941-4A6D-BCEE-8BF93FF2C94C}"/>
                  </a:ext>
                </a:extLst>
              </p:cNvPr>
              <p:cNvSpPr txBox="1"/>
              <p:nvPr/>
            </p:nvSpPr>
            <p:spPr>
              <a:xfrm>
                <a:off x="2594843" y="1246475"/>
                <a:ext cx="9840416" cy="2169825"/>
              </a:xfrm>
              <a:prstGeom prst="rect">
                <a:avLst/>
              </a:prstGeom>
              <a:noFill/>
            </p:spPr>
            <p:txBody>
              <a:bodyPr wrap="square" rtlCol="0">
                <a:spAutoFit/>
              </a:bodyPr>
              <a:lstStyle/>
              <a:p>
                <a:pPr>
                  <a:spcAft>
                    <a:spcPts val="600"/>
                  </a:spcAft>
                </a:pPr>
                <a:r>
                  <a:rPr lang="en-GB" sz="2400" dirty="0"/>
                  <a:t>Plot and draw the following  curves:  a) </a:t>
                </a:r>
                <a14:m>
                  <m:oMath xmlns:m="http://schemas.openxmlformats.org/officeDocument/2006/math">
                    <m:r>
                      <a:rPr lang="en-GB" sz="2400" b="0" i="1" smtClean="0">
                        <a:latin typeface="Cambria Math" panose="02040503050406030204" pitchFamily="18" charset="0"/>
                      </a:rPr>
                      <m:t>𝑦</m:t>
                    </m:r>
                    <m:r>
                      <a:rPr lang="en-GB" sz="2400" b="0" i="1" smtClean="0">
                        <a:latin typeface="Cambria Math" panose="02040503050406030204" pitchFamily="18" charset="0"/>
                      </a:rPr>
                      <m:t>=</m:t>
                    </m:r>
                    <m:sSup>
                      <m:sSupPr>
                        <m:ctrlPr>
                          <a:rPr lang="en-GB" sz="2400" b="0" i="1" smtClean="0">
                            <a:latin typeface="Cambria Math" panose="02040503050406030204" pitchFamily="18" charset="0"/>
                          </a:rPr>
                        </m:ctrlPr>
                      </m:sSupPr>
                      <m:e>
                        <m:r>
                          <a:rPr lang="en-GB" sz="2400" b="0" i="1" smtClean="0">
                            <a:latin typeface="Cambria Math" panose="02040503050406030204" pitchFamily="18" charset="0"/>
                          </a:rPr>
                          <m:t>2</m:t>
                        </m:r>
                      </m:e>
                      <m:sup>
                        <m:r>
                          <a:rPr lang="en-GB" sz="2400" b="0" i="1" smtClean="0">
                            <a:latin typeface="Cambria Math" panose="02040503050406030204" pitchFamily="18" charset="0"/>
                          </a:rPr>
                          <m:t>𝑥</m:t>
                        </m:r>
                      </m:sup>
                    </m:sSup>
                  </m:oMath>
                </a14:m>
                <a:r>
                  <a:rPr lang="en-GB" sz="2400" dirty="0"/>
                  <a:t>   b) </a:t>
                </a:r>
                <a14:m>
                  <m:oMath xmlns:m="http://schemas.openxmlformats.org/officeDocument/2006/math">
                    <m:r>
                      <a:rPr lang="en-GB" sz="2400" i="1">
                        <a:latin typeface="Cambria Math" panose="02040503050406030204" pitchFamily="18" charset="0"/>
                      </a:rPr>
                      <m:t>𝑦</m:t>
                    </m:r>
                    <m:r>
                      <a:rPr lang="en-GB" sz="2400" i="1">
                        <a:latin typeface="Cambria Math" panose="02040503050406030204" pitchFamily="18" charset="0"/>
                      </a:rPr>
                      <m:t>=</m:t>
                    </m:r>
                    <m:sSup>
                      <m:sSupPr>
                        <m:ctrlPr>
                          <a:rPr lang="en-GB" sz="2400" i="1">
                            <a:latin typeface="Cambria Math" panose="02040503050406030204" pitchFamily="18" charset="0"/>
                          </a:rPr>
                        </m:ctrlPr>
                      </m:sSupPr>
                      <m:e>
                        <m:r>
                          <a:rPr lang="en-GB" sz="2400" b="0" i="1" smtClean="0">
                            <a:latin typeface="Cambria Math" panose="02040503050406030204" pitchFamily="18" charset="0"/>
                          </a:rPr>
                          <m:t>3</m:t>
                        </m:r>
                      </m:e>
                      <m:sup>
                        <m:r>
                          <a:rPr lang="en-GB" sz="2400" i="1">
                            <a:latin typeface="Cambria Math" panose="02040503050406030204" pitchFamily="18" charset="0"/>
                          </a:rPr>
                          <m:t>𝑥</m:t>
                        </m:r>
                      </m:sup>
                    </m:sSup>
                  </m:oMath>
                </a14:m>
                <a:endParaRPr lang="en-GB" sz="2400" dirty="0"/>
              </a:p>
              <a:p>
                <a:pPr>
                  <a:spcAft>
                    <a:spcPts val="600"/>
                  </a:spcAft>
                </a:pPr>
                <a:r>
                  <a:rPr lang="en-GB" sz="2400" dirty="0"/>
                  <a:t>Using a ruler to draw tangents to each of the curves, calculate the gradient of each curve at    </a:t>
                </a:r>
                <a:r>
                  <a:rPr lang="en-GB" sz="2400" i="1" dirty="0">
                    <a:latin typeface="Times" pitchFamily="2" charset="0"/>
                  </a:rPr>
                  <a:t>x</a:t>
                </a:r>
                <a:r>
                  <a:rPr lang="en-GB" sz="2400" dirty="0"/>
                  <a:t> = 0,  0.5,  1,  1.5  and  2.  </a:t>
                </a:r>
              </a:p>
              <a:p>
                <a:pPr>
                  <a:spcAft>
                    <a:spcPts val="600"/>
                  </a:spcAft>
                </a:pPr>
                <a:r>
                  <a:rPr lang="en-GB" sz="2400" dirty="0"/>
                  <a:t>Plot the values for the gradients for each graph. </a:t>
                </a:r>
              </a:p>
              <a:p>
                <a:pPr>
                  <a:spcAft>
                    <a:spcPts val="600"/>
                  </a:spcAft>
                </a:pPr>
                <a:r>
                  <a:rPr lang="en-GB" sz="2400" dirty="0"/>
                  <a:t>Are the graphs related</a:t>
                </a:r>
                <a:r>
                  <a:rPr lang="en-GB" dirty="0"/>
                  <a:t>?</a:t>
                </a:r>
              </a:p>
            </p:txBody>
          </p:sp>
        </mc:Choice>
        <mc:Fallback xmlns="">
          <p:sp>
            <p:nvSpPr>
              <p:cNvPr id="6" name="TextBox 5">
                <a:extLst>
                  <a:ext uri="{FF2B5EF4-FFF2-40B4-BE49-F238E27FC236}">
                    <a16:creationId xmlns:a16="http://schemas.microsoft.com/office/drawing/2014/main" xmlns:a14="http://schemas.microsoft.com/office/drawing/2010/main" xmlns="" id="{DFC0D311-B941-4A6D-BCEE-8BF93FF2C94C}"/>
                  </a:ext>
                </a:extLst>
              </p:cNvPr>
              <p:cNvSpPr txBox="1">
                <a:spLocks noRot="1" noChangeAspect="1" noMove="1" noResize="1" noEditPoints="1" noAdjustHandles="1" noChangeArrowheads="1" noChangeShapeType="1" noTextEdit="1"/>
              </p:cNvSpPr>
              <p:nvPr/>
            </p:nvSpPr>
            <p:spPr>
              <a:xfrm>
                <a:off x="2594843" y="1246475"/>
                <a:ext cx="9840416" cy="2169825"/>
              </a:xfrm>
              <a:prstGeom prst="rect">
                <a:avLst/>
              </a:prstGeom>
              <a:blipFill rotWithShape="1">
                <a:blip r:embed="rId4"/>
                <a:stretch>
                  <a:fillRect l="-991" t="-1966" b="-5618"/>
                </a:stretch>
              </a:blipFill>
            </p:spPr>
            <p:txBody>
              <a:bodyPr/>
              <a:lstStyle/>
              <a:p>
                <a:r>
                  <a:rPr lang="en-GB">
                    <a:noFill/>
                  </a:rPr>
                  <a:t> </a:t>
                </a:r>
              </a:p>
            </p:txBody>
          </p:sp>
        </mc:Fallback>
      </mc:AlternateContent>
      <p:sp>
        <p:nvSpPr>
          <p:cNvPr id="8" name="Rectangle 7">
            <a:extLst>
              <a:ext uri="{FF2B5EF4-FFF2-40B4-BE49-F238E27FC236}">
                <a16:creationId xmlns:a16="http://schemas.microsoft.com/office/drawing/2014/main" id="{4B420419-71B3-B44B-BF7A-DCCAACA0EDA7}"/>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4</a:t>
            </a:r>
            <a:endParaRPr lang="en-US" altLang="en-US" b="1" dirty="0">
              <a:solidFill>
                <a:schemeClr val="bg1"/>
              </a:solidFill>
            </a:endParaRPr>
          </a:p>
        </p:txBody>
      </p:sp>
      <p:sp>
        <p:nvSpPr>
          <p:cNvPr id="4" name="TextBox 3">
            <a:extLst>
              <a:ext uri="{FF2B5EF4-FFF2-40B4-BE49-F238E27FC236}">
                <a16:creationId xmlns:a16="http://schemas.microsoft.com/office/drawing/2014/main" id="{9E64A372-F149-F446-9F49-089807D7EEF7}"/>
              </a:ext>
            </a:extLst>
          </p:cNvPr>
          <p:cNvSpPr txBox="1"/>
          <p:nvPr/>
        </p:nvSpPr>
        <p:spPr>
          <a:xfrm>
            <a:off x="2568166" y="3481090"/>
            <a:ext cx="1800200" cy="461665"/>
          </a:xfrm>
          <a:prstGeom prst="rect">
            <a:avLst/>
          </a:prstGeom>
          <a:noFill/>
        </p:spPr>
        <p:txBody>
          <a:bodyPr wrap="square" rtlCol="0">
            <a:spAutoFit/>
          </a:bodyPr>
          <a:lstStyle/>
          <a:p>
            <a:r>
              <a:rPr lang="en-US" sz="2400" b="1" dirty="0"/>
              <a:t>Solution</a:t>
            </a:r>
          </a:p>
        </p:txBody>
      </p:sp>
      <p:pic>
        <p:nvPicPr>
          <p:cNvPr id="10" name="Picture 9">
            <a:extLst>
              <a:ext uri="{FF2B5EF4-FFF2-40B4-BE49-F238E27FC236}">
                <a16:creationId xmlns:a16="http://schemas.microsoft.com/office/drawing/2014/main" id="{B6A1D61A-1EFF-7840-8CF0-7FEE544FBCC3}"/>
              </a:ext>
            </a:extLst>
          </p:cNvPr>
          <p:cNvPicPr>
            <a:picLocks noChangeAspect="1"/>
          </p:cNvPicPr>
          <p:nvPr/>
        </p:nvPicPr>
        <p:blipFill rotWithShape="1">
          <a:blip r:embed="rId5"/>
          <a:srcRect t="6516" b="52066"/>
          <a:stretch/>
        </p:blipFill>
        <p:spPr>
          <a:xfrm>
            <a:off x="6712792" y="3606811"/>
            <a:ext cx="5292030" cy="1388863"/>
          </a:xfrm>
          <a:prstGeom prst="rect">
            <a:avLst/>
          </a:prstGeom>
        </p:spPr>
      </p:pic>
      <p:sp>
        <p:nvSpPr>
          <p:cNvPr id="5" name="TextBox 4">
            <a:extLst>
              <a:ext uri="{FF2B5EF4-FFF2-40B4-BE49-F238E27FC236}">
                <a16:creationId xmlns:a16="http://schemas.microsoft.com/office/drawing/2014/main" id="{CBCD6FD3-BEDE-064D-96BD-C677D78C7F5F}"/>
              </a:ext>
            </a:extLst>
          </p:cNvPr>
          <p:cNvSpPr txBox="1"/>
          <p:nvPr/>
        </p:nvSpPr>
        <p:spPr>
          <a:xfrm>
            <a:off x="2531988" y="3942755"/>
            <a:ext cx="4176464" cy="1200329"/>
          </a:xfrm>
          <a:prstGeom prst="rect">
            <a:avLst/>
          </a:prstGeom>
          <a:noFill/>
        </p:spPr>
        <p:txBody>
          <a:bodyPr wrap="square" rtlCol="0">
            <a:spAutoFit/>
          </a:bodyPr>
          <a:lstStyle/>
          <a:p>
            <a:r>
              <a:rPr lang="en-US" sz="2400" dirty="0">
                <a:solidFill>
                  <a:srgbClr val="FF0000"/>
                </a:solidFill>
              </a:rPr>
              <a:t>Here are the calculations for the two functions and estimates of the derivatives.</a:t>
            </a:r>
          </a:p>
        </p:txBody>
      </p:sp>
      <p:pic>
        <p:nvPicPr>
          <p:cNvPr id="15" name="Picture 14">
            <a:extLst>
              <a:ext uri="{FF2B5EF4-FFF2-40B4-BE49-F238E27FC236}">
                <a16:creationId xmlns:a16="http://schemas.microsoft.com/office/drawing/2014/main" id="{8091CB63-37EF-BB40-A483-B4D344A3D8D4}"/>
              </a:ext>
            </a:extLst>
          </p:cNvPr>
          <p:cNvPicPr>
            <a:picLocks noChangeAspect="1"/>
          </p:cNvPicPr>
          <p:nvPr/>
        </p:nvPicPr>
        <p:blipFill rotWithShape="1">
          <a:blip r:embed="rId5"/>
          <a:srcRect t="53724"/>
          <a:stretch/>
        </p:blipFill>
        <p:spPr>
          <a:xfrm>
            <a:off x="3935760" y="5181621"/>
            <a:ext cx="5904656" cy="1676379"/>
          </a:xfrm>
          <a:prstGeom prst="rect">
            <a:avLst/>
          </a:prstGeom>
        </p:spPr>
      </p:pic>
    </p:spTree>
    <p:extLst>
      <p:ext uri="{BB962C8B-B14F-4D97-AF65-F5344CB8AC3E}">
        <p14:creationId xmlns:p14="http://schemas.microsoft.com/office/powerpoint/2010/main" val="18704866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7028177D-8887-DA46-91BE-251D9C23DEF6}"/>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4</a:t>
            </a:r>
            <a:endParaRPr lang="en-US" altLang="en-US" b="1" dirty="0">
              <a:solidFill>
                <a:schemeClr val="bg1"/>
              </a:solidFill>
            </a:endParaRPr>
          </a:p>
        </p:txBody>
      </p:sp>
      <p:pic>
        <p:nvPicPr>
          <p:cNvPr id="2" name="Picture 1">
            <a:extLst>
              <a:ext uri="{FF2B5EF4-FFF2-40B4-BE49-F238E27FC236}">
                <a16:creationId xmlns:a16="http://schemas.microsoft.com/office/drawing/2014/main" id="{BF646B2C-7DAE-C64A-A7EC-C4719D613A0E}"/>
              </a:ext>
            </a:extLst>
          </p:cNvPr>
          <p:cNvPicPr>
            <a:picLocks noChangeAspect="1"/>
          </p:cNvPicPr>
          <p:nvPr/>
        </p:nvPicPr>
        <p:blipFill>
          <a:blip r:embed="rId4"/>
          <a:stretch>
            <a:fillRect/>
          </a:stretch>
        </p:blipFill>
        <p:spPr>
          <a:xfrm>
            <a:off x="12700" y="0"/>
            <a:ext cx="7899056" cy="6813376"/>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F9786709-4257-AF49-80CB-C344803CDF3B}"/>
                  </a:ext>
                </a:extLst>
              </p:cNvPr>
              <p:cNvSpPr txBox="1"/>
              <p:nvPr/>
            </p:nvSpPr>
            <p:spPr>
              <a:xfrm>
                <a:off x="7928004" y="1298008"/>
                <a:ext cx="4263996" cy="2677656"/>
              </a:xfrm>
              <a:prstGeom prst="rect">
                <a:avLst/>
              </a:prstGeom>
              <a:noFill/>
            </p:spPr>
            <p:txBody>
              <a:bodyPr wrap="square" rtlCol="0">
                <a:spAutoFit/>
              </a:bodyPr>
              <a:lstStyle/>
              <a:p>
                <a:r>
                  <a:rPr lang="en-GB" sz="2400" dirty="0">
                    <a:solidFill>
                      <a:srgbClr val="FF0000"/>
                    </a:solidFill>
                  </a:rPr>
                  <a:t>From the graph opposite the gradient curve of  </a:t>
                </a:r>
                <a:r>
                  <a:rPr lang="en-GB" sz="2400" i="1" dirty="0">
                    <a:solidFill>
                      <a:srgbClr val="FF0000"/>
                    </a:solidFill>
                    <a:latin typeface="Times" pitchFamily="2" charset="0"/>
                  </a:rPr>
                  <a:t>y</a:t>
                </a:r>
                <a:r>
                  <a:rPr lang="en-GB" sz="2400" dirty="0">
                    <a:solidFill>
                      <a:srgbClr val="FF0000"/>
                    </a:solidFill>
                  </a:rPr>
                  <a:t> =</a:t>
                </a:r>
                <a14:m>
                  <m:oMath xmlns:m="http://schemas.openxmlformats.org/officeDocument/2006/math">
                    <m:sSup>
                      <m:sSupPr>
                        <m:ctrlPr>
                          <a:rPr lang="en-GB" sz="2400" i="1" smtClean="0">
                            <a:solidFill>
                              <a:srgbClr val="FF0000"/>
                            </a:solidFill>
                            <a:latin typeface="Cambria Math" panose="02040503050406030204" pitchFamily="18" charset="0"/>
                          </a:rPr>
                        </m:ctrlPr>
                      </m:sSupPr>
                      <m:e>
                        <m:r>
                          <a:rPr lang="en-GB" sz="2400" b="0" i="1" smtClean="0">
                            <a:solidFill>
                              <a:srgbClr val="FF0000"/>
                            </a:solidFill>
                            <a:latin typeface="Cambria Math" panose="02040503050406030204" pitchFamily="18" charset="0"/>
                          </a:rPr>
                          <m:t> 3</m:t>
                        </m:r>
                      </m:e>
                      <m:sup>
                        <m:r>
                          <a:rPr lang="en-GB" sz="2400" b="0" i="1" smtClean="0">
                            <a:solidFill>
                              <a:srgbClr val="FF0000"/>
                            </a:solidFill>
                            <a:latin typeface="Cambria Math" panose="02040503050406030204" pitchFamily="18" charset="0"/>
                          </a:rPr>
                          <m:t>𝑥</m:t>
                        </m:r>
                      </m:sup>
                    </m:sSup>
                  </m:oMath>
                </a14:m>
                <a:r>
                  <a:rPr lang="en-GB" sz="2400" dirty="0">
                    <a:solidFill>
                      <a:srgbClr val="FF0000"/>
                    </a:solidFill>
                  </a:rPr>
                  <a:t> is similar to  </a:t>
                </a:r>
                <a:r>
                  <a:rPr lang="en-GB" sz="2400" i="1" dirty="0">
                    <a:solidFill>
                      <a:srgbClr val="FF0000"/>
                    </a:solidFill>
                    <a:latin typeface="Times" pitchFamily="2" charset="0"/>
                  </a:rPr>
                  <a:t>y </a:t>
                </a:r>
                <a:r>
                  <a:rPr lang="en-GB" sz="2400" dirty="0">
                    <a:solidFill>
                      <a:srgbClr val="FF0000"/>
                    </a:solidFill>
                  </a:rPr>
                  <a:t>= </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3</m:t>
                        </m:r>
                      </m:e>
                      <m:sup>
                        <m:r>
                          <a:rPr lang="en-GB" sz="2400" i="1">
                            <a:solidFill>
                              <a:srgbClr val="FF0000"/>
                            </a:solidFill>
                            <a:latin typeface="Cambria Math" panose="02040503050406030204" pitchFamily="18" charset="0"/>
                          </a:rPr>
                          <m:t>𝑥</m:t>
                        </m:r>
                      </m:sup>
                    </m:sSup>
                  </m:oMath>
                </a14:m>
                <a:r>
                  <a:rPr lang="en-GB" sz="2400" dirty="0">
                    <a:solidFill>
                      <a:srgbClr val="FF0000"/>
                    </a:solidFill>
                  </a:rPr>
                  <a:t> but with slightly larger values for </a:t>
                </a:r>
                <a:r>
                  <a:rPr lang="en-GB" sz="2400" i="1" dirty="0">
                    <a:solidFill>
                      <a:srgbClr val="FF0000"/>
                    </a:solidFill>
                    <a:latin typeface="Times" pitchFamily="2" charset="0"/>
                  </a:rPr>
                  <a:t>x</a:t>
                </a:r>
                <a:r>
                  <a:rPr lang="en-GB" sz="2400" dirty="0">
                    <a:solidFill>
                      <a:srgbClr val="FF0000"/>
                    </a:solidFill>
                  </a:rPr>
                  <a:t> &gt; 0,  whilst the gradient curve of </a:t>
                </a:r>
              </a:p>
              <a:p>
                <a:r>
                  <a:rPr lang="en-GB" sz="2400" i="1" dirty="0">
                    <a:solidFill>
                      <a:srgbClr val="FF0000"/>
                    </a:solidFill>
                    <a:latin typeface="Times" pitchFamily="2" charset="0"/>
                  </a:rPr>
                  <a:t>y</a:t>
                </a:r>
                <a:r>
                  <a:rPr lang="en-GB" sz="2400" dirty="0">
                    <a:solidFill>
                      <a:srgbClr val="FF0000"/>
                    </a:solidFill>
                  </a:rPr>
                  <a:t> = </a:t>
                </a:r>
                <a14:m>
                  <m:oMath xmlns:m="http://schemas.openxmlformats.org/officeDocument/2006/math">
                    <m:sSup>
                      <m:sSupPr>
                        <m:ctrlPr>
                          <a:rPr lang="en-GB" sz="2400" i="1" smtClean="0">
                            <a:solidFill>
                              <a:srgbClr val="FF0000"/>
                            </a:solidFill>
                            <a:latin typeface="Cambria Math" panose="02040503050406030204" pitchFamily="18" charset="0"/>
                          </a:rPr>
                        </m:ctrlPr>
                      </m:sSupPr>
                      <m:e>
                        <m:r>
                          <a:rPr lang="en-GB" sz="2400" b="0" i="1" smtClean="0">
                            <a:solidFill>
                              <a:srgbClr val="FF0000"/>
                            </a:solidFill>
                            <a:latin typeface="Cambria Math" panose="02040503050406030204" pitchFamily="18" charset="0"/>
                          </a:rPr>
                          <m:t>2</m:t>
                        </m:r>
                      </m:e>
                      <m:sup>
                        <m:r>
                          <a:rPr lang="en-GB" sz="2400" b="0" i="1" smtClean="0">
                            <a:solidFill>
                              <a:srgbClr val="FF0000"/>
                            </a:solidFill>
                            <a:latin typeface="Cambria Math" panose="02040503050406030204" pitchFamily="18" charset="0"/>
                          </a:rPr>
                          <m:t>𝑥</m:t>
                        </m:r>
                      </m:sup>
                    </m:sSup>
                  </m:oMath>
                </a14:m>
                <a:r>
                  <a:rPr lang="en-GB" sz="2400" dirty="0">
                    <a:solidFill>
                      <a:srgbClr val="FF0000"/>
                    </a:solidFill>
                  </a:rPr>
                  <a:t>  is similar to </a:t>
                </a:r>
                <a:r>
                  <a:rPr lang="en-GB" sz="2400" i="1" dirty="0">
                    <a:solidFill>
                      <a:srgbClr val="FF0000"/>
                    </a:solidFill>
                    <a:latin typeface="Times" pitchFamily="2" charset="0"/>
                  </a:rPr>
                  <a:t>y</a:t>
                </a:r>
                <a:r>
                  <a:rPr lang="en-GB" sz="2400" dirty="0">
                    <a:solidFill>
                      <a:srgbClr val="FF0000"/>
                    </a:solidFill>
                  </a:rPr>
                  <a:t> = </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2</m:t>
                        </m:r>
                      </m:e>
                      <m:sup>
                        <m:r>
                          <a:rPr lang="en-GB" sz="2400" i="1">
                            <a:solidFill>
                              <a:srgbClr val="FF0000"/>
                            </a:solidFill>
                            <a:latin typeface="Cambria Math" panose="02040503050406030204" pitchFamily="18" charset="0"/>
                          </a:rPr>
                          <m:t>𝑥</m:t>
                        </m:r>
                      </m:sup>
                    </m:sSup>
                  </m:oMath>
                </a14:m>
                <a:r>
                  <a:rPr lang="en-GB" sz="2400" dirty="0">
                    <a:solidFill>
                      <a:srgbClr val="FF0000"/>
                    </a:solidFill>
                  </a:rPr>
                  <a:t>  but with slightly lower values.</a:t>
                </a:r>
              </a:p>
            </p:txBody>
          </p:sp>
        </mc:Choice>
        <mc:Fallback xmlns="">
          <p:sp>
            <p:nvSpPr>
              <p:cNvPr id="14" name="TextBox 13">
                <a:extLst>
                  <a:ext uri="{FF2B5EF4-FFF2-40B4-BE49-F238E27FC236}">
                    <a16:creationId xmlns:a16="http://schemas.microsoft.com/office/drawing/2014/main" xmlns:a14="http://schemas.microsoft.com/office/drawing/2010/main" xmlns="" id="{F9786709-4257-AF49-80CB-C344803CDF3B}"/>
                  </a:ext>
                </a:extLst>
              </p:cNvPr>
              <p:cNvSpPr txBox="1">
                <a:spLocks noRot="1" noChangeAspect="1" noMove="1" noResize="1" noEditPoints="1" noAdjustHandles="1" noChangeArrowheads="1" noChangeShapeType="1" noTextEdit="1"/>
              </p:cNvSpPr>
              <p:nvPr/>
            </p:nvSpPr>
            <p:spPr>
              <a:xfrm>
                <a:off x="7928004" y="1298008"/>
                <a:ext cx="4263996" cy="2677656"/>
              </a:xfrm>
              <a:prstGeom prst="rect">
                <a:avLst/>
              </a:prstGeom>
              <a:blipFill rotWithShape="1">
                <a:blip r:embed="rId5"/>
                <a:stretch>
                  <a:fillRect l="-2289" t="-1595" r="-4864" b="-4556"/>
                </a:stretch>
              </a:blipFill>
            </p:spPr>
            <p:txBody>
              <a:bodyPr/>
              <a:lstStyle/>
              <a:p>
                <a:r>
                  <a:rPr lang="en-GB">
                    <a:noFill/>
                  </a:rPr>
                  <a:t> </a:t>
                </a:r>
              </a:p>
            </p:txBody>
          </p:sp>
        </mc:Fallback>
      </mc:AlternateContent>
      <p:sp>
        <p:nvSpPr>
          <p:cNvPr id="7" name="TextBox 6">
            <a:extLst>
              <a:ext uri="{FF2B5EF4-FFF2-40B4-BE49-F238E27FC236}">
                <a16:creationId xmlns:a16="http://schemas.microsoft.com/office/drawing/2014/main" id="{03A7F58E-15B7-404C-B154-D87DC59E1455}"/>
              </a:ext>
            </a:extLst>
          </p:cNvPr>
          <p:cNvSpPr txBox="1"/>
          <p:nvPr/>
        </p:nvSpPr>
        <p:spPr>
          <a:xfrm>
            <a:off x="7928003" y="712888"/>
            <a:ext cx="2520280" cy="461665"/>
          </a:xfrm>
          <a:prstGeom prst="rect">
            <a:avLst/>
          </a:prstGeom>
          <a:noFill/>
        </p:spPr>
        <p:txBody>
          <a:bodyPr wrap="square" rtlCol="0">
            <a:spAutoFit/>
          </a:bodyPr>
          <a:lstStyle/>
          <a:p>
            <a:r>
              <a:rPr lang="en-US" sz="2400" b="1" dirty="0"/>
              <a:t>Solution</a:t>
            </a:r>
          </a:p>
        </p:txBody>
      </p:sp>
      <p:pic>
        <p:nvPicPr>
          <p:cNvPr id="8" name="Picture 7">
            <a:extLst>
              <a:ext uri="{FF2B5EF4-FFF2-40B4-BE49-F238E27FC236}">
                <a16:creationId xmlns:a16="http://schemas.microsoft.com/office/drawing/2014/main" id="{33546786-E2F4-B148-8986-B0B68331E39E}"/>
              </a:ext>
            </a:extLst>
          </p:cNvPr>
          <p:cNvPicPr>
            <a:picLocks noChangeAspect="1"/>
          </p:cNvPicPr>
          <p:nvPr/>
        </p:nvPicPr>
        <p:blipFill>
          <a:blip r:embed="rId6"/>
          <a:stretch>
            <a:fillRect/>
          </a:stretch>
        </p:blipFill>
        <p:spPr>
          <a:xfrm>
            <a:off x="8400256" y="4853604"/>
            <a:ext cx="3085631" cy="1126036"/>
          </a:xfrm>
          <a:prstGeom prst="rect">
            <a:avLst/>
          </a:prstGeom>
        </p:spPr>
      </p:pic>
      <p:sp>
        <p:nvSpPr>
          <p:cNvPr id="13" name="TextBox 12">
            <a:extLst>
              <a:ext uri="{FF2B5EF4-FFF2-40B4-BE49-F238E27FC236}">
                <a16:creationId xmlns:a16="http://schemas.microsoft.com/office/drawing/2014/main" id="{7E0A1636-85B3-274E-B1C4-E68B70CFAAAD}"/>
              </a:ext>
            </a:extLst>
          </p:cNvPr>
          <p:cNvSpPr txBox="1"/>
          <p:nvPr/>
        </p:nvSpPr>
        <p:spPr>
          <a:xfrm>
            <a:off x="8168456" y="3999135"/>
            <a:ext cx="4032448" cy="830997"/>
          </a:xfrm>
          <a:prstGeom prst="rect">
            <a:avLst/>
          </a:prstGeom>
          <a:noFill/>
        </p:spPr>
        <p:txBody>
          <a:bodyPr wrap="square" rtlCol="0">
            <a:spAutoFit/>
          </a:bodyPr>
          <a:lstStyle/>
          <a:p>
            <a:r>
              <a:rPr lang="en-US" sz="2400" dirty="0"/>
              <a:t>Hence there must be a number, call it </a:t>
            </a:r>
            <a:r>
              <a:rPr lang="en-US" sz="2400" i="1" dirty="0">
                <a:latin typeface="Times" pitchFamily="2" charset="0"/>
              </a:rPr>
              <a:t>e </a:t>
            </a:r>
            <a:r>
              <a:rPr lang="en-US" sz="2400" dirty="0">
                <a:latin typeface="+mj-lt"/>
              </a:rPr>
              <a:t>such that:</a:t>
            </a:r>
            <a:endParaRPr lang="en-US" sz="2400" i="1" dirty="0">
              <a:latin typeface="Times" pitchFamily="2" charset="0"/>
            </a:endParaRP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4EC0DA6-090F-2E42-865B-176A0F7158A2}"/>
                  </a:ext>
                </a:extLst>
              </p:cNvPr>
              <p:cNvSpPr txBox="1"/>
              <p:nvPr/>
            </p:nvSpPr>
            <p:spPr>
              <a:xfrm>
                <a:off x="8210289" y="5987105"/>
                <a:ext cx="4983854" cy="830997"/>
              </a:xfrm>
              <a:prstGeom prst="rect">
                <a:avLst/>
              </a:prstGeom>
              <a:noFill/>
            </p:spPr>
            <p:txBody>
              <a:bodyPr wrap="square" rtlCol="0">
                <a:spAutoFit/>
              </a:bodyPr>
              <a:lstStyle/>
              <a:p>
                <a14:m>
                  <m:oMath xmlns:m="http://schemas.openxmlformats.org/officeDocument/2006/math">
                    <m:sSup>
                      <m:sSupPr>
                        <m:ctrlPr>
                          <a:rPr lang="en-US" sz="2400" i="1" smtClean="0">
                            <a:latin typeface="Cambria Math" panose="02040503050406030204" pitchFamily="18" charset="0"/>
                          </a:rPr>
                        </m:ctrlPr>
                      </m:sSupPr>
                      <m:e>
                        <m:r>
                          <a:rPr lang="en-GB" sz="2400" i="1">
                            <a:latin typeface="Cambria Math" panose="02040503050406030204" pitchFamily="18" charset="0"/>
                          </a:rPr>
                          <m:t>𝑒</m:t>
                        </m:r>
                      </m:e>
                      <m:sup>
                        <m:r>
                          <a:rPr lang="en-GB" sz="2400" i="1">
                            <a:latin typeface="Cambria Math" panose="02040503050406030204" pitchFamily="18" charset="0"/>
                          </a:rPr>
                          <m:t>𝑥</m:t>
                        </m:r>
                        <m:r>
                          <a:rPr lang="en-GB" sz="2400" i="1">
                            <a:latin typeface="Cambria Math" panose="02040503050406030204" pitchFamily="18" charset="0"/>
                          </a:rPr>
                          <m:t> </m:t>
                        </m:r>
                      </m:sup>
                    </m:sSup>
                    <m:r>
                      <m:rPr>
                        <m:sty m:val="p"/>
                      </m:rPr>
                      <a:rPr lang="en-GB" sz="2400">
                        <a:latin typeface="Cambria Math" panose="02040503050406030204" pitchFamily="18" charset="0"/>
                      </a:rPr>
                      <m:t>is</m:t>
                    </m:r>
                    <m:r>
                      <a:rPr lang="en-GB" sz="2400">
                        <a:latin typeface="Cambria Math" panose="02040503050406030204" pitchFamily="18" charset="0"/>
                      </a:rPr>
                      <m:t> </m:t>
                    </m:r>
                    <m:r>
                      <m:rPr>
                        <m:sty m:val="p"/>
                      </m:rPr>
                      <a:rPr lang="en-GB" sz="2400" b="0" i="0" smtClean="0">
                        <a:latin typeface="Cambria Math" panose="02040503050406030204" pitchFamily="18" charset="0"/>
                      </a:rPr>
                      <m:t>called</m:t>
                    </m:r>
                    <m:r>
                      <a:rPr lang="en-GB" sz="2400" b="0" i="0" smtClean="0">
                        <a:latin typeface="Cambria Math" panose="02040503050406030204" pitchFamily="18" charset="0"/>
                      </a:rPr>
                      <m:t> </m:t>
                    </m:r>
                    <m:r>
                      <m:rPr>
                        <m:sty m:val="p"/>
                      </m:rPr>
                      <a:rPr lang="en-GB" sz="2400">
                        <a:latin typeface="Cambria Math" panose="02040503050406030204" pitchFamily="18" charset="0"/>
                      </a:rPr>
                      <m:t>the</m:t>
                    </m:r>
                  </m:oMath>
                </a14:m>
                <a:r>
                  <a:rPr lang="en-GB" sz="2400" b="0" i="0" dirty="0">
                    <a:latin typeface="Cambria Math" panose="02040503050406030204" pitchFamily="18" charset="0"/>
                  </a:rPr>
                  <a:t> expontenial </a:t>
                </a:r>
              </a:p>
              <a:p>
                <a14:m>
                  <m:oMath xmlns:m="http://schemas.openxmlformats.org/officeDocument/2006/math">
                    <m:r>
                      <m:rPr>
                        <m:sty m:val="p"/>
                      </m:rPr>
                      <a:rPr lang="en-GB" sz="2400" i="1">
                        <a:latin typeface="Cambria Math" panose="02040503050406030204" pitchFamily="18" charset="0"/>
                      </a:rPr>
                      <m:t>f</m:t>
                    </m:r>
                    <m:r>
                      <m:rPr>
                        <m:sty m:val="p"/>
                      </m:rPr>
                      <a:rPr lang="en-GB" sz="2400" b="0" i="0" smtClean="0">
                        <a:latin typeface="Cambria Math" panose="02040503050406030204" pitchFamily="18" charset="0"/>
                      </a:rPr>
                      <m:t>unction</m:t>
                    </m:r>
                  </m:oMath>
                </a14:m>
                <a:r>
                  <a:rPr lang="en-US" sz="2400" dirty="0"/>
                  <a:t> and </a:t>
                </a:r>
                <a:r>
                  <a:rPr lang="en-US" sz="2400" i="1" dirty="0">
                    <a:latin typeface="Times" pitchFamily="2" charset="0"/>
                  </a:rPr>
                  <a:t>e</a:t>
                </a:r>
                <a:r>
                  <a:rPr lang="en-US" sz="2400" dirty="0"/>
                  <a:t> </a:t>
                </a:r>
                <a14:m>
                  <m:oMath xmlns:m="http://schemas.openxmlformats.org/officeDocument/2006/math">
                    <m:r>
                      <a:rPr lang="en-US" sz="2400" i="1" dirty="0" smtClean="0">
                        <a:latin typeface="Cambria Math" panose="02040503050406030204" pitchFamily="18" charset="0"/>
                        <a:ea typeface="Cambria Math" panose="02040503050406030204" pitchFamily="18" charset="0"/>
                      </a:rPr>
                      <m:t>≈</m:t>
                    </m:r>
                    <m:r>
                      <a:rPr lang="en-GB" sz="2400" b="0" i="1" dirty="0" smtClean="0">
                        <a:latin typeface="Cambria Math" panose="02040503050406030204" pitchFamily="18" charset="0"/>
                        <a:ea typeface="Cambria Math" panose="02040503050406030204" pitchFamily="18" charset="0"/>
                      </a:rPr>
                      <m:t> </m:t>
                    </m:r>
                  </m:oMath>
                </a14:m>
                <a:r>
                  <a:rPr lang="en-US" sz="2400" dirty="0"/>
                  <a:t>2.71828….</a:t>
                </a:r>
              </a:p>
            </p:txBody>
          </p:sp>
        </mc:Choice>
        <mc:Fallback xmlns="">
          <p:sp>
            <p:nvSpPr>
              <p:cNvPr id="15" name="TextBox 14">
                <a:extLst>
                  <a:ext uri="{FF2B5EF4-FFF2-40B4-BE49-F238E27FC236}">
                    <a16:creationId xmlns:a16="http://schemas.microsoft.com/office/drawing/2014/main" id="{74EC0DA6-090F-2E42-865B-176A0F7158A2}"/>
                  </a:ext>
                </a:extLst>
              </p:cNvPr>
              <p:cNvSpPr txBox="1">
                <a:spLocks noRot="1" noChangeAspect="1" noMove="1" noResize="1" noEditPoints="1" noAdjustHandles="1" noChangeArrowheads="1" noChangeShapeType="1" noTextEdit="1"/>
              </p:cNvSpPr>
              <p:nvPr/>
            </p:nvSpPr>
            <p:spPr>
              <a:xfrm>
                <a:off x="8210289" y="5987105"/>
                <a:ext cx="4983854" cy="830997"/>
              </a:xfrm>
              <a:prstGeom prst="rect">
                <a:avLst/>
              </a:prstGeom>
              <a:blipFill>
                <a:blip r:embed="rId7"/>
                <a:stretch>
                  <a:fillRect t="-4478" b="-14925"/>
                </a:stretch>
              </a:blipFill>
            </p:spPr>
            <p:txBody>
              <a:bodyPr/>
              <a:lstStyle/>
              <a:p>
                <a:r>
                  <a:rPr lang="en-US">
                    <a:noFill/>
                  </a:rPr>
                  <a:t> </a:t>
                </a:r>
              </a:p>
            </p:txBody>
          </p:sp>
        </mc:Fallback>
      </mc:AlternateContent>
      <p:sp>
        <p:nvSpPr>
          <p:cNvPr id="12" name="TextBox 2"/>
          <p:cNvSpPr txBox="1">
            <a:spLocks noChangeArrowheads="1"/>
          </p:cNvSpPr>
          <p:nvPr/>
        </p:nvSpPr>
        <p:spPr bwMode="auto">
          <a:xfrm>
            <a:off x="8040216" y="44624"/>
            <a:ext cx="41583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Rate of Growth</a:t>
            </a:r>
          </a:p>
        </p:txBody>
      </p:sp>
    </p:spTree>
    <p:extLst>
      <p:ext uri="{BB962C8B-B14F-4D97-AF65-F5344CB8AC3E}">
        <p14:creationId xmlns:p14="http://schemas.microsoft.com/office/powerpoint/2010/main" val="14681172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Rate of Growth</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6A86460-62F2-444C-B71B-3CEFE5DBBF40}"/>
                  </a:ext>
                </a:extLst>
              </p:cNvPr>
              <p:cNvSpPr txBox="1"/>
              <p:nvPr/>
            </p:nvSpPr>
            <p:spPr>
              <a:xfrm>
                <a:off x="2341978" y="909849"/>
                <a:ext cx="9633513" cy="461665"/>
              </a:xfrm>
              <a:prstGeom prst="rect">
                <a:avLst/>
              </a:prstGeom>
              <a:noFill/>
            </p:spPr>
            <p:txBody>
              <a:bodyPr wrap="square" rtlCol="0">
                <a:spAutoFit/>
              </a:bodyPr>
              <a:lstStyle/>
              <a:p>
                <a:r>
                  <a:rPr lang="en-GB" sz="2400" dirty="0"/>
                  <a:t>Compare the following graphs with the graph </a:t>
                </a:r>
                <a:r>
                  <a:rPr lang="en-GB" sz="2400" i="1" dirty="0">
                    <a:latin typeface="Times" pitchFamily="2" charset="0"/>
                  </a:rPr>
                  <a:t>y</a:t>
                </a:r>
                <a:r>
                  <a:rPr lang="en-GB" sz="2400" dirty="0"/>
                  <a:t> =</a:t>
                </a:r>
                <a14:m>
                  <m:oMath xmlns:m="http://schemas.openxmlformats.org/officeDocument/2006/math">
                    <m:sSup>
                      <m:sSupPr>
                        <m:ctrlPr>
                          <a:rPr lang="en-GB" sz="2400" i="1" smtClean="0">
                            <a:latin typeface="Cambria Math" panose="02040503050406030204" pitchFamily="18" charset="0"/>
                          </a:rPr>
                        </m:ctrlPr>
                      </m:sSupPr>
                      <m:e>
                        <m:r>
                          <a:rPr lang="en-GB" sz="2400" b="0" i="1" smtClean="0">
                            <a:latin typeface="Cambria Math" panose="02040503050406030204" pitchFamily="18" charset="0"/>
                          </a:rPr>
                          <m:t> </m:t>
                        </m:r>
                        <m:r>
                          <a:rPr lang="en-GB" sz="2400" b="0" i="1" smtClean="0">
                            <a:latin typeface="Cambria Math" panose="02040503050406030204" pitchFamily="18" charset="0"/>
                          </a:rPr>
                          <m:t>𝑒</m:t>
                        </m:r>
                      </m:e>
                      <m:sup>
                        <m:r>
                          <a:rPr lang="en-GB" sz="2400" b="0" i="1" smtClean="0">
                            <a:latin typeface="Cambria Math" panose="02040503050406030204" pitchFamily="18" charset="0"/>
                          </a:rPr>
                          <m:t>𝑥</m:t>
                        </m:r>
                      </m:sup>
                    </m:sSup>
                  </m:oMath>
                </a14:m>
                <a:r>
                  <a:rPr lang="en-GB" sz="2400" dirty="0"/>
                  <a:t>.</a:t>
                </a:r>
              </a:p>
            </p:txBody>
          </p:sp>
        </mc:Choice>
        <mc:Fallback xmlns="">
          <p:sp>
            <p:nvSpPr>
              <p:cNvPr id="4" name="TextBox 3">
                <a:extLst>
                  <a:ext uri="{FF2B5EF4-FFF2-40B4-BE49-F238E27FC236}">
                    <a16:creationId xmlns:a16="http://schemas.microsoft.com/office/drawing/2014/main" id="{26A86460-62F2-444C-B71B-3CEFE5DBBF40}"/>
                  </a:ext>
                </a:extLst>
              </p:cNvPr>
              <p:cNvSpPr txBox="1">
                <a:spLocks noRot="1" noChangeAspect="1" noMove="1" noResize="1" noEditPoints="1" noAdjustHandles="1" noChangeArrowheads="1" noChangeShapeType="1" noTextEdit="1"/>
              </p:cNvSpPr>
              <p:nvPr/>
            </p:nvSpPr>
            <p:spPr>
              <a:xfrm>
                <a:off x="2341978" y="909849"/>
                <a:ext cx="9633513" cy="461665"/>
              </a:xfrm>
              <a:prstGeom prst="rect">
                <a:avLst/>
              </a:prstGeom>
              <a:blipFill>
                <a:blip r:embed="rId4"/>
                <a:stretch>
                  <a:fillRect l="-921" t="-16667" b="-30556"/>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F0CC7A8C-931C-4EF1-8550-F137A515AE68}"/>
              </a:ext>
            </a:extLst>
          </p:cNvPr>
          <p:cNvSpPr txBox="1"/>
          <p:nvPr/>
        </p:nvSpPr>
        <p:spPr>
          <a:xfrm>
            <a:off x="2353275" y="569581"/>
            <a:ext cx="1728192" cy="461665"/>
          </a:xfrm>
          <a:prstGeom prst="rect">
            <a:avLst/>
          </a:prstGeom>
          <a:noFill/>
        </p:spPr>
        <p:txBody>
          <a:bodyPr wrap="square" rtlCol="0">
            <a:spAutoFit/>
          </a:bodyPr>
          <a:lstStyle/>
          <a:p>
            <a:r>
              <a:rPr lang="en-GB" sz="2400" b="1" dirty="0"/>
              <a:t>Example</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C3184A4-FD2B-4F78-B022-4067D15450C5}"/>
                  </a:ext>
                </a:extLst>
              </p:cNvPr>
              <p:cNvSpPr txBox="1"/>
              <p:nvPr/>
            </p:nvSpPr>
            <p:spPr>
              <a:xfrm>
                <a:off x="3196836" y="1404083"/>
                <a:ext cx="1584176" cy="461665"/>
              </a:xfrm>
              <a:prstGeom prst="rect">
                <a:avLst/>
              </a:prstGeom>
              <a:noFill/>
            </p:spPr>
            <p:txBody>
              <a:bodyPr wrap="square" rtlCol="0">
                <a:spAutoFit/>
              </a:bodyPr>
              <a:lstStyle/>
              <a:p>
                <a:r>
                  <a:rPr lang="en-GB" sz="2400" dirty="0" err="1"/>
                  <a:t>i</a:t>
                </a:r>
                <a:r>
                  <a:rPr lang="en-GB" sz="2400" dirty="0"/>
                  <a:t>)  </a:t>
                </a:r>
                <a:r>
                  <a:rPr lang="en-GB" sz="2400" i="1" dirty="0">
                    <a:latin typeface="Times" pitchFamily="2" charset="0"/>
                  </a:rPr>
                  <a:t>y</a:t>
                </a:r>
                <a:r>
                  <a:rPr lang="en-GB" sz="2400" dirty="0"/>
                  <a:t> = </a:t>
                </a:r>
                <a14:m>
                  <m:oMath xmlns:m="http://schemas.openxmlformats.org/officeDocument/2006/math">
                    <m:sSup>
                      <m:sSupPr>
                        <m:ctrlPr>
                          <a:rPr lang="en-GB" sz="2400" i="1" smtClean="0">
                            <a:latin typeface="Cambria Math" panose="02040503050406030204" pitchFamily="18" charset="0"/>
                          </a:rPr>
                        </m:ctrlPr>
                      </m:sSupPr>
                      <m:e>
                        <m:r>
                          <a:rPr lang="en-GB" sz="2400" b="0" i="1" smtClean="0">
                            <a:latin typeface="Cambria Math" panose="02040503050406030204" pitchFamily="18" charset="0"/>
                          </a:rPr>
                          <m:t>𝑒</m:t>
                        </m:r>
                      </m:e>
                      <m:sup>
                        <m:r>
                          <a:rPr lang="en-GB" sz="2400" b="0" i="1" smtClean="0">
                            <a:latin typeface="Cambria Math" panose="02040503050406030204" pitchFamily="18" charset="0"/>
                          </a:rPr>
                          <m:t>𝑥</m:t>
                        </m:r>
                      </m:sup>
                    </m:sSup>
                  </m:oMath>
                </a14:m>
                <a:endParaRPr lang="en-GB" sz="2400" dirty="0"/>
              </a:p>
            </p:txBody>
          </p:sp>
        </mc:Choice>
        <mc:Fallback xmlns="">
          <p:sp>
            <p:nvSpPr>
              <p:cNvPr id="9" name="TextBox 8">
                <a:extLst>
                  <a:ext uri="{FF2B5EF4-FFF2-40B4-BE49-F238E27FC236}">
                    <a16:creationId xmlns="" xmlns:a16="http://schemas.microsoft.com/office/drawing/2014/main" xmlns:a14="http://schemas.microsoft.com/office/drawing/2010/main" id="{DC3184A4-FD2B-4F78-B022-4067D15450C5}"/>
                  </a:ext>
                </a:extLst>
              </p:cNvPr>
              <p:cNvSpPr txBox="1">
                <a:spLocks noRot="1" noChangeAspect="1" noMove="1" noResize="1" noEditPoints="1" noAdjustHandles="1" noChangeArrowheads="1" noChangeShapeType="1" noTextEdit="1"/>
              </p:cNvSpPr>
              <p:nvPr/>
            </p:nvSpPr>
            <p:spPr>
              <a:xfrm>
                <a:off x="3196836" y="1404083"/>
                <a:ext cx="1584176" cy="461665"/>
              </a:xfrm>
              <a:prstGeom prst="rect">
                <a:avLst/>
              </a:prstGeom>
              <a:blipFill rotWithShape="1">
                <a:blip r:embed="rId5"/>
                <a:stretch>
                  <a:fillRect l="-5769" t="-10526"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A79EAD04-3852-4E12-8358-1A91C7689630}"/>
                  </a:ext>
                </a:extLst>
              </p:cNvPr>
              <p:cNvSpPr txBox="1"/>
              <p:nvPr/>
            </p:nvSpPr>
            <p:spPr>
              <a:xfrm>
                <a:off x="6273208" y="1381991"/>
                <a:ext cx="2487597" cy="476990"/>
              </a:xfrm>
              <a:prstGeom prst="rect">
                <a:avLst/>
              </a:prstGeom>
              <a:noFill/>
            </p:spPr>
            <p:txBody>
              <a:bodyPr wrap="square" rtlCol="0">
                <a:spAutoFit/>
              </a:bodyPr>
              <a:lstStyle/>
              <a:p>
                <a:r>
                  <a:rPr lang="en-GB" sz="2400" dirty="0"/>
                  <a:t>ii)  </a:t>
                </a:r>
                <a:r>
                  <a:rPr lang="en-GB" sz="2400" i="1" dirty="0">
                    <a:latin typeface="Times" pitchFamily="2" charset="0"/>
                  </a:rPr>
                  <a:t>y</a:t>
                </a:r>
                <a:r>
                  <a:rPr lang="en-GB" sz="2400" dirty="0"/>
                  <a:t> = </a:t>
                </a:r>
                <a14:m>
                  <m:oMath xmlns:m="http://schemas.openxmlformats.org/officeDocument/2006/math">
                    <m:sSup>
                      <m:sSupPr>
                        <m:ctrlPr>
                          <a:rPr lang="en-GB" sz="2400" i="1" smtClean="0">
                            <a:latin typeface="Cambria Math" panose="02040503050406030204" pitchFamily="18" charset="0"/>
                          </a:rPr>
                        </m:ctrlPr>
                      </m:sSupPr>
                      <m:e>
                        <m:r>
                          <a:rPr lang="en-GB" sz="2400" b="0" i="1" smtClean="0">
                            <a:latin typeface="Cambria Math" panose="02040503050406030204" pitchFamily="18" charset="0"/>
                          </a:rPr>
                          <m:t>𝑒</m:t>
                        </m:r>
                      </m:e>
                      <m:sup>
                        <m:r>
                          <a:rPr lang="en-GB" sz="2400" b="0" i="1" smtClean="0">
                            <a:latin typeface="Cambria Math" panose="02040503050406030204" pitchFamily="18" charset="0"/>
                          </a:rPr>
                          <m:t>(</m:t>
                        </m:r>
                        <m:r>
                          <a:rPr lang="en-GB" sz="2400" b="0" i="1" smtClean="0">
                            <a:latin typeface="Cambria Math" panose="02040503050406030204" pitchFamily="18" charset="0"/>
                          </a:rPr>
                          <m:t>𝑥</m:t>
                        </m:r>
                        <m:r>
                          <a:rPr lang="en-GB" sz="2400" b="0" i="1" smtClean="0">
                            <a:latin typeface="Cambria Math" panose="02040503050406030204" pitchFamily="18" charset="0"/>
                          </a:rPr>
                          <m:t>+1)</m:t>
                        </m:r>
                      </m:sup>
                    </m:sSup>
                  </m:oMath>
                </a14:m>
                <a:endParaRPr lang="en-GB" sz="2400" dirty="0"/>
              </a:p>
            </p:txBody>
          </p:sp>
        </mc:Choice>
        <mc:Fallback xmlns="">
          <p:sp>
            <p:nvSpPr>
              <p:cNvPr id="13" name="TextBox 12">
                <a:extLst>
                  <a:ext uri="{FF2B5EF4-FFF2-40B4-BE49-F238E27FC236}">
                    <a16:creationId xmlns="" xmlns:a16="http://schemas.microsoft.com/office/drawing/2014/main" xmlns:a14="http://schemas.microsoft.com/office/drawing/2010/main" id="{A79EAD04-3852-4E12-8358-1A91C7689630}"/>
                  </a:ext>
                </a:extLst>
              </p:cNvPr>
              <p:cNvSpPr txBox="1">
                <a:spLocks noRot="1" noChangeAspect="1" noMove="1" noResize="1" noEditPoints="1" noAdjustHandles="1" noChangeArrowheads="1" noChangeShapeType="1" noTextEdit="1"/>
              </p:cNvSpPr>
              <p:nvPr/>
            </p:nvSpPr>
            <p:spPr>
              <a:xfrm>
                <a:off x="6273208" y="1381991"/>
                <a:ext cx="2487597" cy="476990"/>
              </a:xfrm>
              <a:prstGeom prst="rect">
                <a:avLst/>
              </a:prstGeom>
              <a:blipFill rotWithShape="1">
                <a:blip r:embed="rId6"/>
                <a:stretch>
                  <a:fillRect l="-3676" t="-6410" b="-2948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28FCE83-0909-4B9D-BEBF-878FE1930844}"/>
                  </a:ext>
                </a:extLst>
              </p:cNvPr>
              <p:cNvSpPr txBox="1"/>
              <p:nvPr/>
            </p:nvSpPr>
            <p:spPr>
              <a:xfrm>
                <a:off x="9579254" y="1295599"/>
                <a:ext cx="2073941" cy="476990"/>
              </a:xfrm>
              <a:prstGeom prst="rect">
                <a:avLst/>
              </a:prstGeom>
              <a:noFill/>
            </p:spPr>
            <p:txBody>
              <a:bodyPr wrap="square" rtlCol="0">
                <a:spAutoFit/>
              </a:bodyPr>
              <a:lstStyle/>
              <a:p>
                <a:r>
                  <a:rPr lang="en-GB" sz="2400" dirty="0"/>
                  <a:t>iii)  </a:t>
                </a:r>
                <a:r>
                  <a:rPr lang="en-GB" sz="2400" i="1" dirty="0">
                    <a:latin typeface="Times" pitchFamily="2" charset="0"/>
                  </a:rPr>
                  <a:t>y</a:t>
                </a:r>
                <a:r>
                  <a:rPr lang="en-GB" sz="2400" dirty="0"/>
                  <a:t> = </a:t>
                </a:r>
                <a14:m>
                  <m:oMath xmlns:m="http://schemas.openxmlformats.org/officeDocument/2006/math">
                    <m:sSup>
                      <m:sSupPr>
                        <m:ctrlPr>
                          <a:rPr lang="en-GB" sz="2400" i="1" smtClean="0">
                            <a:latin typeface="Cambria Math" panose="02040503050406030204" pitchFamily="18" charset="0"/>
                          </a:rPr>
                        </m:ctrlPr>
                      </m:sSupPr>
                      <m:e>
                        <m:r>
                          <a:rPr lang="en-GB" sz="2400" b="0" i="1" smtClean="0">
                            <a:latin typeface="Cambria Math" panose="02040503050406030204" pitchFamily="18" charset="0"/>
                          </a:rPr>
                          <m:t>𝑒</m:t>
                        </m:r>
                      </m:e>
                      <m:sup>
                        <m:r>
                          <a:rPr lang="en-GB" sz="2400" b="0" i="1" smtClean="0">
                            <a:latin typeface="Cambria Math" panose="02040503050406030204" pitchFamily="18" charset="0"/>
                          </a:rPr>
                          <m:t>(</m:t>
                        </m:r>
                        <m:r>
                          <a:rPr lang="en-GB" sz="2400" b="0" i="1" smtClean="0">
                            <a:latin typeface="Cambria Math" panose="02040503050406030204" pitchFamily="18" charset="0"/>
                          </a:rPr>
                          <m:t>𝑥</m:t>
                        </m:r>
                        <m:r>
                          <a:rPr lang="en-GB" sz="2400" b="0" i="1" smtClean="0">
                            <a:latin typeface="Cambria Math" panose="02040503050406030204" pitchFamily="18" charset="0"/>
                          </a:rPr>
                          <m:t>−2)</m:t>
                        </m:r>
                      </m:sup>
                    </m:sSup>
                  </m:oMath>
                </a14:m>
                <a:endParaRPr lang="en-GB" sz="2400" dirty="0"/>
              </a:p>
            </p:txBody>
          </p:sp>
        </mc:Choice>
        <mc:Fallback xmlns="">
          <p:sp>
            <p:nvSpPr>
              <p:cNvPr id="14" name="TextBox 13">
                <a:extLst>
                  <a:ext uri="{FF2B5EF4-FFF2-40B4-BE49-F238E27FC236}">
                    <a16:creationId xmlns="" xmlns:a16="http://schemas.microsoft.com/office/drawing/2014/main" xmlns:a14="http://schemas.microsoft.com/office/drawing/2010/main" id="{C28FCE83-0909-4B9D-BEBF-878FE1930844}"/>
                  </a:ext>
                </a:extLst>
              </p:cNvPr>
              <p:cNvSpPr txBox="1">
                <a:spLocks noRot="1" noChangeAspect="1" noMove="1" noResize="1" noEditPoints="1" noAdjustHandles="1" noChangeArrowheads="1" noChangeShapeType="1" noTextEdit="1"/>
              </p:cNvSpPr>
              <p:nvPr/>
            </p:nvSpPr>
            <p:spPr>
              <a:xfrm>
                <a:off x="9579254" y="1295599"/>
                <a:ext cx="2073941" cy="476990"/>
              </a:xfrm>
              <a:prstGeom prst="rect">
                <a:avLst/>
              </a:prstGeom>
              <a:blipFill rotWithShape="1">
                <a:blip r:embed="rId7"/>
                <a:stretch>
                  <a:fillRect l="-4399" t="-6410" b="-2948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085E07CC-4781-4704-9125-FFC71DF80C03}"/>
                  </a:ext>
                </a:extLst>
              </p:cNvPr>
              <p:cNvSpPr txBox="1"/>
              <p:nvPr/>
            </p:nvSpPr>
            <p:spPr>
              <a:xfrm>
                <a:off x="2738928" y="3936330"/>
                <a:ext cx="2371631" cy="461665"/>
              </a:xfrm>
              <a:prstGeom prst="rect">
                <a:avLst/>
              </a:prstGeom>
              <a:noFill/>
            </p:spPr>
            <p:txBody>
              <a:bodyPr wrap="square" rtlCol="0">
                <a:spAutoFit/>
              </a:bodyPr>
              <a:lstStyle/>
              <a:p>
                <a:r>
                  <a:rPr lang="en-GB" sz="2400" dirty="0"/>
                  <a:t>iv)  </a:t>
                </a:r>
                <a:r>
                  <a:rPr lang="en-GB" sz="2400" i="1" dirty="0">
                    <a:latin typeface="Times" pitchFamily="2" charset="0"/>
                  </a:rPr>
                  <a:t>y</a:t>
                </a:r>
                <a:r>
                  <a:rPr lang="en-GB" sz="2400" dirty="0"/>
                  <a:t> = </a:t>
                </a:r>
                <a14:m>
                  <m:oMath xmlns:m="http://schemas.openxmlformats.org/officeDocument/2006/math">
                    <m:sSup>
                      <m:sSupPr>
                        <m:ctrlPr>
                          <a:rPr lang="en-GB" sz="2400" i="1" smtClean="0">
                            <a:latin typeface="Cambria Math" panose="02040503050406030204" pitchFamily="18" charset="0"/>
                          </a:rPr>
                        </m:ctrlPr>
                      </m:sSupPr>
                      <m:e>
                        <m:r>
                          <a:rPr lang="en-GB" sz="2400" b="0" i="1" smtClean="0">
                            <a:latin typeface="Cambria Math" panose="02040503050406030204" pitchFamily="18" charset="0"/>
                          </a:rPr>
                          <m:t>𝑒</m:t>
                        </m:r>
                      </m:e>
                      <m:sup>
                        <m:r>
                          <a:rPr lang="en-GB" sz="2400" b="0" i="1" smtClean="0">
                            <a:latin typeface="Cambria Math" panose="02040503050406030204" pitchFamily="18" charset="0"/>
                          </a:rPr>
                          <m:t>𝑥</m:t>
                        </m:r>
                      </m:sup>
                    </m:sSup>
                  </m:oMath>
                </a14:m>
                <a:r>
                  <a:rPr lang="en-GB" sz="2400" dirty="0"/>
                  <a:t>+1 </a:t>
                </a:r>
              </a:p>
            </p:txBody>
          </p:sp>
        </mc:Choice>
        <mc:Fallback xmlns="">
          <p:sp>
            <p:nvSpPr>
              <p:cNvPr id="15" name="TextBox 14">
                <a:extLst>
                  <a:ext uri="{FF2B5EF4-FFF2-40B4-BE49-F238E27FC236}">
                    <a16:creationId xmlns="" xmlns:a16="http://schemas.microsoft.com/office/drawing/2014/main" xmlns:a14="http://schemas.microsoft.com/office/drawing/2010/main" id="{085E07CC-4781-4704-9125-FFC71DF80C03}"/>
                  </a:ext>
                </a:extLst>
              </p:cNvPr>
              <p:cNvSpPr txBox="1">
                <a:spLocks noRot="1" noChangeAspect="1" noMove="1" noResize="1" noEditPoints="1" noAdjustHandles="1" noChangeArrowheads="1" noChangeShapeType="1" noTextEdit="1"/>
              </p:cNvSpPr>
              <p:nvPr/>
            </p:nvSpPr>
            <p:spPr>
              <a:xfrm>
                <a:off x="2738928" y="3936330"/>
                <a:ext cx="2371631" cy="461665"/>
              </a:xfrm>
              <a:prstGeom prst="rect">
                <a:avLst/>
              </a:prstGeom>
              <a:blipFill rotWithShape="1">
                <a:blip r:embed="rId8"/>
                <a:stretch>
                  <a:fillRect l="-3856" t="-10667" b="-30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2C46BE2C-59DD-449F-90F7-B5EFFC5C42CC}"/>
                  </a:ext>
                </a:extLst>
              </p:cNvPr>
              <p:cNvSpPr txBox="1"/>
              <p:nvPr/>
            </p:nvSpPr>
            <p:spPr>
              <a:xfrm>
                <a:off x="6430716" y="3913721"/>
                <a:ext cx="2191273" cy="461665"/>
              </a:xfrm>
              <a:prstGeom prst="rect">
                <a:avLst/>
              </a:prstGeom>
              <a:noFill/>
            </p:spPr>
            <p:txBody>
              <a:bodyPr wrap="square" rtlCol="0">
                <a:spAutoFit/>
              </a:bodyPr>
              <a:lstStyle/>
              <a:p>
                <a:r>
                  <a:rPr lang="en-GB" sz="2400" dirty="0"/>
                  <a:t>v)  </a:t>
                </a:r>
                <a:r>
                  <a:rPr lang="en-GB" sz="2400" i="1" dirty="0">
                    <a:latin typeface="Times" pitchFamily="2" charset="0"/>
                  </a:rPr>
                  <a:t>y</a:t>
                </a:r>
                <a:r>
                  <a:rPr lang="en-GB" sz="2400" dirty="0"/>
                  <a:t> = </a:t>
                </a:r>
                <a14:m>
                  <m:oMath xmlns:m="http://schemas.openxmlformats.org/officeDocument/2006/math">
                    <m:sSup>
                      <m:sSupPr>
                        <m:ctrlPr>
                          <a:rPr lang="en-GB" sz="2400" i="1" smtClean="0">
                            <a:latin typeface="Cambria Math" panose="02040503050406030204" pitchFamily="18" charset="0"/>
                          </a:rPr>
                        </m:ctrlPr>
                      </m:sSupPr>
                      <m:e>
                        <m:r>
                          <a:rPr lang="en-GB" sz="2400" b="0" i="1" smtClean="0">
                            <a:latin typeface="Cambria Math" panose="02040503050406030204" pitchFamily="18" charset="0"/>
                          </a:rPr>
                          <m:t>𝑒</m:t>
                        </m:r>
                      </m:e>
                      <m:sup>
                        <m:r>
                          <a:rPr lang="en-GB" sz="2400" b="0" i="1" smtClean="0">
                            <a:latin typeface="Cambria Math" panose="02040503050406030204" pitchFamily="18" charset="0"/>
                          </a:rPr>
                          <m:t>−</m:t>
                        </m:r>
                        <m:r>
                          <a:rPr lang="en-GB" sz="2400" b="0" i="1" smtClean="0">
                            <a:latin typeface="Cambria Math" panose="02040503050406030204" pitchFamily="18" charset="0"/>
                          </a:rPr>
                          <m:t>𝑥</m:t>
                        </m:r>
                      </m:sup>
                    </m:sSup>
                  </m:oMath>
                </a14:m>
                <a:endParaRPr lang="en-GB" sz="2400" dirty="0"/>
              </a:p>
            </p:txBody>
          </p:sp>
        </mc:Choice>
        <mc:Fallback xmlns="">
          <p:sp>
            <p:nvSpPr>
              <p:cNvPr id="16" name="TextBox 15">
                <a:extLst>
                  <a:ext uri="{FF2B5EF4-FFF2-40B4-BE49-F238E27FC236}">
                    <a16:creationId xmlns="" xmlns:a16="http://schemas.microsoft.com/office/drawing/2014/main" xmlns:a14="http://schemas.microsoft.com/office/drawing/2010/main" id="{2C46BE2C-59DD-449F-90F7-B5EFFC5C42CC}"/>
                  </a:ext>
                </a:extLst>
              </p:cNvPr>
              <p:cNvSpPr txBox="1">
                <a:spLocks noRot="1" noChangeAspect="1" noMove="1" noResize="1" noEditPoints="1" noAdjustHandles="1" noChangeArrowheads="1" noChangeShapeType="1" noTextEdit="1"/>
              </p:cNvSpPr>
              <p:nvPr/>
            </p:nvSpPr>
            <p:spPr>
              <a:xfrm>
                <a:off x="6430716" y="3913721"/>
                <a:ext cx="2191273" cy="461665"/>
              </a:xfrm>
              <a:prstGeom prst="rect">
                <a:avLst/>
              </a:prstGeom>
              <a:blipFill rotWithShape="1">
                <a:blip r:embed="rId9"/>
                <a:stretch>
                  <a:fillRect l="-4457" t="-10526" b="-28947"/>
                </a:stretch>
              </a:blipFill>
            </p:spPr>
            <p:txBody>
              <a:bodyPr/>
              <a:lstStyle/>
              <a:p>
                <a:r>
                  <a:rPr lang="en-GB">
                    <a:noFill/>
                  </a:rPr>
                  <a:t> </a:t>
                </a:r>
              </a:p>
            </p:txBody>
          </p:sp>
        </mc:Fallback>
      </mc:AlternateContent>
      <p:pic>
        <p:nvPicPr>
          <p:cNvPr id="11" name="Picture 10">
            <a:extLst>
              <a:ext uri="{FF2B5EF4-FFF2-40B4-BE49-F238E27FC236}">
                <a16:creationId xmlns:a16="http://schemas.microsoft.com/office/drawing/2014/main" id="{ADFA9525-E01A-41C2-9802-BC9344EB8021}"/>
              </a:ext>
            </a:extLst>
          </p:cNvPr>
          <p:cNvPicPr>
            <a:picLocks noChangeAspect="1"/>
          </p:cNvPicPr>
          <p:nvPr/>
        </p:nvPicPr>
        <p:blipFill>
          <a:blip r:embed="rId10"/>
          <a:stretch>
            <a:fillRect/>
          </a:stretch>
        </p:blipFill>
        <p:spPr>
          <a:xfrm>
            <a:off x="2364821" y="1860879"/>
            <a:ext cx="3119844" cy="1700729"/>
          </a:xfrm>
          <a:prstGeom prst="rect">
            <a:avLst/>
          </a:prstGeom>
        </p:spPr>
      </p:pic>
      <p:pic>
        <p:nvPicPr>
          <p:cNvPr id="17" name="Picture 16">
            <a:extLst>
              <a:ext uri="{FF2B5EF4-FFF2-40B4-BE49-F238E27FC236}">
                <a16:creationId xmlns:a16="http://schemas.microsoft.com/office/drawing/2014/main" id="{7ECB2F53-F3E0-4130-B33F-AC043251ABD7}"/>
              </a:ext>
            </a:extLst>
          </p:cNvPr>
          <p:cNvPicPr>
            <a:picLocks noChangeAspect="1"/>
          </p:cNvPicPr>
          <p:nvPr/>
        </p:nvPicPr>
        <p:blipFill>
          <a:blip r:embed="rId11"/>
          <a:stretch>
            <a:fillRect/>
          </a:stretch>
        </p:blipFill>
        <p:spPr>
          <a:xfrm>
            <a:off x="5765065" y="1854569"/>
            <a:ext cx="2995740" cy="1700729"/>
          </a:xfrm>
          <a:prstGeom prst="rect">
            <a:avLst/>
          </a:prstGeom>
        </p:spPr>
      </p:pic>
      <p:pic>
        <p:nvPicPr>
          <p:cNvPr id="19" name="Picture 18">
            <a:extLst>
              <a:ext uri="{FF2B5EF4-FFF2-40B4-BE49-F238E27FC236}">
                <a16:creationId xmlns:a16="http://schemas.microsoft.com/office/drawing/2014/main" id="{B29B12E4-5E75-4392-90BE-15BF2DDB3DD2}"/>
              </a:ext>
            </a:extLst>
          </p:cNvPr>
          <p:cNvPicPr>
            <a:picLocks noChangeAspect="1"/>
          </p:cNvPicPr>
          <p:nvPr/>
        </p:nvPicPr>
        <p:blipFill>
          <a:blip r:embed="rId12"/>
          <a:stretch>
            <a:fillRect/>
          </a:stretch>
        </p:blipFill>
        <p:spPr>
          <a:xfrm>
            <a:off x="9144531" y="1869223"/>
            <a:ext cx="2927648" cy="1713841"/>
          </a:xfrm>
          <a:prstGeom prst="rect">
            <a:avLst/>
          </a:prstGeom>
        </p:spPr>
      </p:pic>
      <p:pic>
        <p:nvPicPr>
          <p:cNvPr id="21" name="Picture 20">
            <a:extLst>
              <a:ext uri="{FF2B5EF4-FFF2-40B4-BE49-F238E27FC236}">
                <a16:creationId xmlns:a16="http://schemas.microsoft.com/office/drawing/2014/main" id="{CC4B8740-BC58-43CC-8D10-BCEFBA4CA815}"/>
              </a:ext>
            </a:extLst>
          </p:cNvPr>
          <p:cNvPicPr>
            <a:picLocks noChangeAspect="1"/>
          </p:cNvPicPr>
          <p:nvPr/>
        </p:nvPicPr>
        <p:blipFill>
          <a:blip r:embed="rId13"/>
          <a:stretch>
            <a:fillRect/>
          </a:stretch>
        </p:blipFill>
        <p:spPr>
          <a:xfrm>
            <a:off x="2415888" y="4425949"/>
            <a:ext cx="3119844" cy="1776194"/>
          </a:xfrm>
          <a:prstGeom prst="rect">
            <a:avLst/>
          </a:prstGeom>
        </p:spPr>
      </p:pic>
      <p:pic>
        <p:nvPicPr>
          <p:cNvPr id="23" name="Picture 22">
            <a:extLst>
              <a:ext uri="{FF2B5EF4-FFF2-40B4-BE49-F238E27FC236}">
                <a16:creationId xmlns:a16="http://schemas.microsoft.com/office/drawing/2014/main" id="{A2776F9A-BB8E-46F1-A075-6F434A3C8422}"/>
              </a:ext>
            </a:extLst>
          </p:cNvPr>
          <p:cNvPicPr>
            <a:picLocks noChangeAspect="1"/>
          </p:cNvPicPr>
          <p:nvPr/>
        </p:nvPicPr>
        <p:blipFill>
          <a:blip r:embed="rId14"/>
          <a:stretch>
            <a:fillRect/>
          </a:stretch>
        </p:blipFill>
        <p:spPr>
          <a:xfrm>
            <a:off x="5796390" y="4406833"/>
            <a:ext cx="3151563" cy="1783579"/>
          </a:xfrm>
          <a:prstGeom prst="rect">
            <a:avLst/>
          </a:prstGeom>
        </p:spPr>
      </p:pic>
      <p:sp>
        <p:nvSpPr>
          <p:cNvPr id="27" name="TextBox 26">
            <a:extLst>
              <a:ext uri="{FF2B5EF4-FFF2-40B4-BE49-F238E27FC236}">
                <a16:creationId xmlns:a16="http://schemas.microsoft.com/office/drawing/2014/main" id="{BDBE553A-87A6-479F-9FD8-43377EACF0C8}"/>
              </a:ext>
            </a:extLst>
          </p:cNvPr>
          <p:cNvSpPr txBox="1"/>
          <p:nvPr/>
        </p:nvSpPr>
        <p:spPr>
          <a:xfrm>
            <a:off x="9144531" y="3594064"/>
            <a:ext cx="1728192" cy="461665"/>
          </a:xfrm>
          <a:prstGeom prst="rect">
            <a:avLst/>
          </a:prstGeom>
          <a:noFill/>
        </p:spPr>
        <p:txBody>
          <a:bodyPr wrap="square" rtlCol="0">
            <a:spAutoFit/>
          </a:bodyPr>
          <a:lstStyle/>
          <a:p>
            <a:r>
              <a:rPr lang="en-GB" sz="2400" b="1" dirty="0"/>
              <a:t>Solution</a:t>
            </a: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0A06CDA2-AF4D-49BE-A750-2123D358F2BE}"/>
                  </a:ext>
                </a:extLst>
              </p:cNvPr>
              <p:cNvSpPr txBox="1"/>
              <p:nvPr/>
            </p:nvSpPr>
            <p:spPr>
              <a:xfrm>
                <a:off x="9144531" y="3926434"/>
                <a:ext cx="3151563" cy="705771"/>
              </a:xfrm>
              <a:prstGeom prst="rect">
                <a:avLst/>
              </a:prstGeom>
              <a:noFill/>
            </p:spPr>
            <p:txBody>
              <a:bodyPr wrap="square" rtlCol="0">
                <a:spAutoFit/>
              </a:bodyPr>
              <a:lstStyle/>
              <a:p>
                <a:r>
                  <a:rPr lang="en-GB" sz="2400" dirty="0">
                    <a:solidFill>
                      <a:srgbClr val="FF0000"/>
                    </a:solidFill>
                  </a:rPr>
                  <a:t>ii) Translation </a:t>
                </a:r>
                <a14:m>
                  <m:oMath xmlns:m="http://schemas.openxmlformats.org/officeDocument/2006/math">
                    <m:d>
                      <m:dPr>
                        <m:ctrlPr>
                          <a:rPr lang="en-GB" sz="2400" i="1" smtClean="0">
                            <a:solidFill>
                              <a:srgbClr val="FF0000"/>
                            </a:solidFill>
                            <a:latin typeface="Cambria Math" panose="02040503050406030204" pitchFamily="18" charset="0"/>
                          </a:rPr>
                        </m:ctrlPr>
                      </m:dPr>
                      <m:e>
                        <m:m>
                          <m:mPr>
                            <m:mcs>
                              <m:mc>
                                <m:mcPr>
                                  <m:count m:val="1"/>
                                  <m:mcJc m:val="center"/>
                                </m:mcPr>
                              </m:mc>
                            </m:mcs>
                            <m:ctrlPr>
                              <a:rPr lang="en-GB" sz="2400" i="1" smtClean="0">
                                <a:solidFill>
                                  <a:srgbClr val="FF0000"/>
                                </a:solidFill>
                                <a:latin typeface="Cambria Math" panose="02040503050406030204" pitchFamily="18" charset="0"/>
                              </a:rPr>
                            </m:ctrlPr>
                          </m:mPr>
                          <m:mr>
                            <m:e>
                              <m:r>
                                <m:rPr>
                                  <m:brk m:alnAt="7"/>
                                </m:rPr>
                                <a:rPr lang="en-GB" sz="2400" b="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1</m:t>
                              </m:r>
                            </m:e>
                          </m:mr>
                          <m:mr>
                            <m:e>
                              <m:r>
                                <a:rPr lang="en-GB" sz="2400" b="0" i="1" smtClean="0">
                                  <a:solidFill>
                                    <a:srgbClr val="FF0000"/>
                                  </a:solidFill>
                                  <a:latin typeface="Cambria Math" panose="02040503050406030204" pitchFamily="18" charset="0"/>
                                </a:rPr>
                                <m:t>0</m:t>
                              </m:r>
                            </m:e>
                          </m:mr>
                        </m:m>
                      </m:e>
                    </m:d>
                  </m:oMath>
                </a14:m>
                <a:endParaRPr lang="en-GB" sz="2400" dirty="0"/>
              </a:p>
            </p:txBody>
          </p:sp>
        </mc:Choice>
        <mc:Fallback xmlns="">
          <p:sp>
            <p:nvSpPr>
              <p:cNvPr id="26" name="TextBox 25">
                <a:extLst>
                  <a:ext uri="{FF2B5EF4-FFF2-40B4-BE49-F238E27FC236}">
                    <a16:creationId xmlns:a16="http://schemas.microsoft.com/office/drawing/2014/main" xmlns:a14="http://schemas.microsoft.com/office/drawing/2010/main" xmlns="" id="{0A06CDA2-AF4D-49BE-A750-2123D358F2BE}"/>
                  </a:ext>
                </a:extLst>
              </p:cNvPr>
              <p:cNvSpPr txBox="1">
                <a:spLocks noRot="1" noChangeAspect="1" noMove="1" noResize="1" noEditPoints="1" noAdjustHandles="1" noChangeArrowheads="1" noChangeShapeType="1" noTextEdit="1"/>
              </p:cNvSpPr>
              <p:nvPr/>
            </p:nvSpPr>
            <p:spPr>
              <a:xfrm>
                <a:off x="9144531" y="3926434"/>
                <a:ext cx="3151563" cy="705771"/>
              </a:xfrm>
              <a:prstGeom prst="rect">
                <a:avLst/>
              </a:prstGeom>
              <a:blipFill rotWithShape="1">
                <a:blip r:embed="rId15"/>
                <a:stretch>
                  <a:fillRect l="-2901" b="-17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244BFD11-3F81-4A66-BD60-A51A7F79181B}"/>
                  </a:ext>
                </a:extLst>
              </p:cNvPr>
              <p:cNvSpPr/>
              <p:nvPr/>
            </p:nvSpPr>
            <p:spPr>
              <a:xfrm>
                <a:off x="9144689" y="4653250"/>
                <a:ext cx="2745688" cy="708143"/>
              </a:xfrm>
              <a:prstGeom prst="rect">
                <a:avLst/>
              </a:prstGeom>
            </p:spPr>
            <p:txBody>
              <a:bodyPr wrap="none">
                <a:spAutoFit/>
              </a:bodyPr>
              <a:lstStyle/>
              <a:p>
                <a:r>
                  <a:rPr lang="en-GB" sz="2400" dirty="0">
                    <a:solidFill>
                      <a:srgbClr val="FF0000"/>
                    </a:solidFill>
                  </a:rPr>
                  <a:t>iii) Translation </a:t>
                </a:r>
                <a14:m>
                  <m:oMath xmlns:m="http://schemas.openxmlformats.org/officeDocument/2006/math">
                    <m:d>
                      <m:dPr>
                        <m:ctrlPr>
                          <a:rPr lang="en-GB" sz="2400" i="1">
                            <a:solidFill>
                              <a:srgbClr val="FF0000"/>
                            </a:solidFill>
                            <a:latin typeface="Cambria Math" panose="02040503050406030204" pitchFamily="18" charset="0"/>
                          </a:rPr>
                        </m:ctrlPr>
                      </m:dPr>
                      <m:e>
                        <m:m>
                          <m:mPr>
                            <m:mcs>
                              <m:mc>
                                <m:mcPr>
                                  <m:count m:val="1"/>
                                  <m:mcJc m:val="center"/>
                                </m:mcPr>
                              </m:mc>
                            </m:mcs>
                            <m:ctrlPr>
                              <a:rPr lang="en-GB" sz="2400" i="1">
                                <a:solidFill>
                                  <a:srgbClr val="FF0000"/>
                                </a:solidFill>
                                <a:latin typeface="Cambria Math" panose="02040503050406030204" pitchFamily="18" charset="0"/>
                              </a:rPr>
                            </m:ctrlPr>
                          </m:mPr>
                          <m:mr>
                            <m:e>
                              <m:r>
                                <m:rPr>
                                  <m:brk m:alnAt="7"/>
                                </m:rPr>
                                <a:rPr lang="en-GB" sz="2400" b="0" i="1" smtClean="0">
                                  <a:solidFill>
                                    <a:srgbClr val="FF0000"/>
                                  </a:solidFill>
                                  <a:latin typeface="Cambria Math" panose="02040503050406030204" pitchFamily="18" charset="0"/>
                                </a:rPr>
                                <m:t>2</m:t>
                              </m:r>
                            </m:e>
                          </m:mr>
                          <m:mr>
                            <m:e>
                              <m:r>
                                <a:rPr lang="en-GB" sz="2400" i="1">
                                  <a:solidFill>
                                    <a:srgbClr val="FF0000"/>
                                  </a:solidFill>
                                  <a:latin typeface="Cambria Math" panose="02040503050406030204" pitchFamily="18" charset="0"/>
                                </a:rPr>
                                <m:t>0</m:t>
                              </m:r>
                            </m:e>
                          </m:mr>
                        </m:m>
                      </m:e>
                    </m:d>
                  </m:oMath>
                </a14:m>
                <a:endParaRPr lang="en-GB" sz="2400" dirty="0"/>
              </a:p>
            </p:txBody>
          </p:sp>
        </mc:Choice>
        <mc:Fallback xmlns="">
          <p:sp>
            <p:nvSpPr>
              <p:cNvPr id="28" name="Rectangle 27">
                <a:extLst>
                  <a:ext uri="{FF2B5EF4-FFF2-40B4-BE49-F238E27FC236}">
                    <a16:creationId xmlns:a16="http://schemas.microsoft.com/office/drawing/2014/main" xmlns:a14="http://schemas.microsoft.com/office/drawing/2010/main" xmlns="" id="{244BFD11-3F81-4A66-BD60-A51A7F79181B}"/>
                  </a:ext>
                </a:extLst>
              </p:cNvPr>
              <p:cNvSpPr>
                <a:spLocks noRot="1" noChangeAspect="1" noMove="1" noResize="1" noEditPoints="1" noAdjustHandles="1" noChangeArrowheads="1" noChangeShapeType="1" noTextEdit="1"/>
              </p:cNvSpPr>
              <p:nvPr/>
            </p:nvSpPr>
            <p:spPr>
              <a:xfrm>
                <a:off x="9144689" y="4653250"/>
                <a:ext cx="2745688" cy="708143"/>
              </a:xfrm>
              <a:prstGeom prst="rect">
                <a:avLst/>
              </a:prstGeom>
              <a:blipFill rotWithShape="1">
                <a:blip r:embed="rId16"/>
                <a:stretch>
                  <a:fillRect l="-3326" b="-17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83BC8BB7-D201-4F39-8FF9-765297C9020D}"/>
                  </a:ext>
                </a:extLst>
              </p:cNvPr>
              <p:cNvSpPr/>
              <p:nvPr/>
            </p:nvSpPr>
            <p:spPr>
              <a:xfrm>
                <a:off x="9164571" y="5398622"/>
                <a:ext cx="2761718" cy="705771"/>
              </a:xfrm>
              <a:prstGeom prst="rect">
                <a:avLst/>
              </a:prstGeom>
            </p:spPr>
            <p:txBody>
              <a:bodyPr wrap="none">
                <a:spAutoFit/>
              </a:bodyPr>
              <a:lstStyle/>
              <a:p>
                <a:r>
                  <a:rPr lang="en-GB" sz="2400" dirty="0">
                    <a:solidFill>
                      <a:srgbClr val="FF0000"/>
                    </a:solidFill>
                  </a:rPr>
                  <a:t>iv) Translation </a:t>
                </a:r>
                <a14:m>
                  <m:oMath xmlns:m="http://schemas.openxmlformats.org/officeDocument/2006/math">
                    <m:d>
                      <m:dPr>
                        <m:ctrlPr>
                          <a:rPr lang="en-GB" sz="2400" i="1">
                            <a:solidFill>
                              <a:srgbClr val="FF0000"/>
                            </a:solidFill>
                            <a:latin typeface="Cambria Math" panose="02040503050406030204" pitchFamily="18" charset="0"/>
                          </a:rPr>
                        </m:ctrlPr>
                      </m:dPr>
                      <m:e>
                        <m:m>
                          <m:mPr>
                            <m:mcs>
                              <m:mc>
                                <m:mcPr>
                                  <m:count m:val="1"/>
                                  <m:mcJc m:val="center"/>
                                </m:mcPr>
                              </m:mc>
                            </m:mcs>
                            <m:ctrlPr>
                              <a:rPr lang="en-GB" sz="2400" i="1">
                                <a:solidFill>
                                  <a:srgbClr val="FF0000"/>
                                </a:solidFill>
                                <a:latin typeface="Cambria Math" panose="02040503050406030204" pitchFamily="18" charset="0"/>
                              </a:rPr>
                            </m:ctrlPr>
                          </m:mPr>
                          <m:mr>
                            <m:e>
                              <m:r>
                                <m:rPr>
                                  <m:brk m:alnAt="7"/>
                                </m:rPr>
                                <a:rPr lang="en-GB" sz="2400" b="0" i="1" smtClean="0">
                                  <a:solidFill>
                                    <a:srgbClr val="FF0000"/>
                                  </a:solidFill>
                                  <a:latin typeface="Cambria Math" panose="02040503050406030204" pitchFamily="18" charset="0"/>
                                </a:rPr>
                                <m:t>0</m:t>
                              </m:r>
                            </m:e>
                          </m:mr>
                          <m:mr>
                            <m:e>
                              <m:r>
                                <a:rPr lang="en-GB" sz="2400" b="0" i="1" smtClean="0">
                                  <a:solidFill>
                                    <a:srgbClr val="FF0000"/>
                                  </a:solidFill>
                                  <a:latin typeface="Cambria Math" panose="02040503050406030204" pitchFamily="18" charset="0"/>
                                </a:rPr>
                                <m:t>1</m:t>
                              </m:r>
                            </m:e>
                          </m:mr>
                        </m:m>
                      </m:e>
                    </m:d>
                  </m:oMath>
                </a14:m>
                <a:endParaRPr lang="en-GB" sz="2400" dirty="0"/>
              </a:p>
            </p:txBody>
          </p:sp>
        </mc:Choice>
        <mc:Fallback xmlns="">
          <p:sp>
            <p:nvSpPr>
              <p:cNvPr id="29" name="Rectangle 28">
                <a:extLst>
                  <a:ext uri="{FF2B5EF4-FFF2-40B4-BE49-F238E27FC236}">
                    <a16:creationId xmlns:a16="http://schemas.microsoft.com/office/drawing/2014/main" xmlns:a14="http://schemas.microsoft.com/office/drawing/2010/main" xmlns="" id="{83BC8BB7-D201-4F39-8FF9-765297C9020D}"/>
                  </a:ext>
                </a:extLst>
              </p:cNvPr>
              <p:cNvSpPr>
                <a:spLocks noRot="1" noChangeAspect="1" noMove="1" noResize="1" noEditPoints="1" noAdjustHandles="1" noChangeArrowheads="1" noChangeShapeType="1" noTextEdit="1"/>
              </p:cNvSpPr>
              <p:nvPr/>
            </p:nvSpPr>
            <p:spPr>
              <a:xfrm>
                <a:off x="9164571" y="5398622"/>
                <a:ext cx="2761718" cy="705771"/>
              </a:xfrm>
              <a:prstGeom prst="rect">
                <a:avLst/>
              </a:prstGeom>
              <a:blipFill rotWithShape="1">
                <a:blip r:embed="rId17"/>
                <a:stretch>
                  <a:fillRect l="-3311" b="-2609"/>
                </a:stretch>
              </a:blipFill>
            </p:spPr>
            <p:txBody>
              <a:bodyPr/>
              <a:lstStyle/>
              <a:p>
                <a:r>
                  <a:rPr lang="en-GB">
                    <a:noFill/>
                  </a:rPr>
                  <a:t> </a:t>
                </a:r>
              </a:p>
            </p:txBody>
          </p:sp>
        </mc:Fallback>
      </mc:AlternateContent>
      <p:sp>
        <p:nvSpPr>
          <p:cNvPr id="30" name="Rectangle 29">
            <a:extLst>
              <a:ext uri="{FF2B5EF4-FFF2-40B4-BE49-F238E27FC236}">
                <a16:creationId xmlns:a16="http://schemas.microsoft.com/office/drawing/2014/main" id="{559D3FCB-809B-4C15-995A-C1FD38A08108}"/>
              </a:ext>
            </a:extLst>
          </p:cNvPr>
          <p:cNvSpPr/>
          <p:nvPr/>
        </p:nvSpPr>
        <p:spPr>
          <a:xfrm>
            <a:off x="9058447" y="6185055"/>
            <a:ext cx="3331361" cy="461665"/>
          </a:xfrm>
          <a:prstGeom prst="rect">
            <a:avLst/>
          </a:prstGeom>
        </p:spPr>
        <p:txBody>
          <a:bodyPr wrap="none">
            <a:spAutoFit/>
          </a:bodyPr>
          <a:lstStyle/>
          <a:p>
            <a:r>
              <a:rPr lang="en-GB" sz="2400" dirty="0">
                <a:solidFill>
                  <a:srgbClr val="FF0000"/>
                </a:solidFill>
              </a:rPr>
              <a:t> v) Reflection in </a:t>
            </a:r>
            <a:r>
              <a:rPr lang="en-GB" sz="2400" i="1" dirty="0">
                <a:solidFill>
                  <a:srgbClr val="FF0000"/>
                </a:solidFill>
                <a:latin typeface="Times" pitchFamily="2" charset="0"/>
              </a:rPr>
              <a:t>y</a:t>
            </a:r>
            <a:r>
              <a:rPr lang="en-GB" sz="2400" dirty="0">
                <a:solidFill>
                  <a:srgbClr val="FF0000"/>
                </a:solidFill>
              </a:rPr>
              <a:t> axis </a:t>
            </a:r>
            <a:endParaRPr lang="en-GB" sz="2400" dirty="0"/>
          </a:p>
        </p:txBody>
      </p:sp>
      <p:sp>
        <p:nvSpPr>
          <p:cNvPr id="22" name="Rectangle 21">
            <a:extLst>
              <a:ext uri="{FF2B5EF4-FFF2-40B4-BE49-F238E27FC236}">
                <a16:creationId xmlns:a16="http://schemas.microsoft.com/office/drawing/2014/main" id="{85FB9D4A-384F-7E44-8598-E52C9AFAC50E}"/>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4</a:t>
            </a:r>
            <a:endParaRPr lang="en-US" altLang="en-US" b="1" dirty="0">
              <a:solidFill>
                <a:schemeClr val="bg1"/>
              </a:solidFill>
            </a:endParaRPr>
          </a:p>
        </p:txBody>
      </p:sp>
    </p:spTree>
    <p:extLst>
      <p:ext uri="{BB962C8B-B14F-4D97-AF65-F5344CB8AC3E}">
        <p14:creationId xmlns:p14="http://schemas.microsoft.com/office/powerpoint/2010/main" val="29269708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6" grpId="0"/>
      <p:bldP spid="28" grpId="0"/>
      <p:bldP spid="29" grpId="0"/>
      <p:bldP spid="3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Rate of Growth</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A7BC3931-C3DF-416B-92B1-207AD644550B}"/>
              </a:ext>
            </a:extLst>
          </p:cNvPr>
          <p:cNvSpPr txBox="1"/>
          <p:nvPr/>
        </p:nvSpPr>
        <p:spPr>
          <a:xfrm>
            <a:off x="2432072" y="694733"/>
            <a:ext cx="1728192" cy="461665"/>
          </a:xfrm>
          <a:prstGeom prst="rect">
            <a:avLst/>
          </a:prstGeom>
          <a:noFill/>
        </p:spPr>
        <p:txBody>
          <a:bodyPr wrap="square" rtlCol="0">
            <a:spAutoFit/>
          </a:bodyPr>
          <a:lstStyle/>
          <a:p>
            <a:r>
              <a:rPr lang="en-GB" sz="2400" b="1" dirty="0"/>
              <a:t>Example</a:t>
            </a: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DDBB0484-35EA-4EE0-B5F4-F88E3135F2AA}"/>
                  </a:ext>
                </a:extLst>
              </p:cNvPr>
              <p:cNvSpPr/>
              <p:nvPr/>
            </p:nvSpPr>
            <p:spPr>
              <a:xfrm>
                <a:off x="2449102" y="1086360"/>
                <a:ext cx="9433048" cy="862608"/>
              </a:xfrm>
              <a:prstGeom prst="rect">
                <a:avLst/>
              </a:prstGeom>
            </p:spPr>
            <p:txBody>
              <a:bodyPr wrap="square">
                <a:spAutoFit/>
              </a:bodyPr>
              <a:lstStyle/>
              <a:p>
                <a:r>
                  <a:rPr lang="en-US" sz="2400" dirty="0"/>
                  <a:t>Use the fact that the derivative of </a:t>
                </a:r>
                <a14:m>
                  <m:oMath xmlns:m="http://schemas.openxmlformats.org/officeDocument/2006/math">
                    <m:sSup>
                      <m:sSupPr>
                        <m:ctrlPr>
                          <a:rPr lang="en-US" sz="2400" i="1" smtClean="0">
                            <a:latin typeface="Cambria Math" panose="02040503050406030204" pitchFamily="18" charset="0"/>
                          </a:rPr>
                        </m:ctrlPr>
                      </m:sSupPr>
                      <m:e>
                        <m:r>
                          <a:rPr lang="en-GB" sz="2400" b="0" i="1" smtClean="0">
                            <a:latin typeface="Cambria Math" panose="02040503050406030204" pitchFamily="18" charset="0"/>
                          </a:rPr>
                          <m:t>𝑒</m:t>
                        </m:r>
                      </m:e>
                      <m:sup>
                        <m:r>
                          <a:rPr lang="en-GB" sz="2400" b="0" i="1" smtClean="0">
                            <a:latin typeface="Cambria Math" panose="02040503050406030204" pitchFamily="18" charset="0"/>
                          </a:rPr>
                          <m:t>𝑥</m:t>
                        </m:r>
                      </m:sup>
                    </m:sSup>
                  </m:oMath>
                </a14:m>
                <a:r>
                  <a:rPr lang="en-US" sz="2400" dirty="0"/>
                  <a:t> is </a:t>
                </a:r>
                <a14:m>
                  <m:oMath xmlns:m="http://schemas.openxmlformats.org/officeDocument/2006/math">
                    <m:sSup>
                      <m:sSupPr>
                        <m:ctrlPr>
                          <a:rPr lang="en-US" sz="2400" i="1" smtClean="0">
                            <a:latin typeface="Cambria Math" panose="02040503050406030204" pitchFamily="18" charset="0"/>
                          </a:rPr>
                        </m:ctrlPr>
                      </m:sSupPr>
                      <m:e>
                        <m:r>
                          <a:rPr lang="en-GB" sz="2400" b="0" i="1" smtClean="0">
                            <a:latin typeface="Cambria Math" panose="02040503050406030204" pitchFamily="18" charset="0"/>
                          </a:rPr>
                          <m:t>𝑒</m:t>
                        </m:r>
                      </m:e>
                      <m:sup>
                        <m:r>
                          <a:rPr lang="en-GB" sz="2400" b="0" i="1" smtClean="0">
                            <a:latin typeface="Cambria Math" panose="02040503050406030204" pitchFamily="18" charset="0"/>
                          </a:rPr>
                          <m:t>𝑥</m:t>
                        </m:r>
                      </m:sup>
                    </m:sSup>
                  </m:oMath>
                </a14:m>
                <a:r>
                  <a:rPr lang="en-US" sz="2400" dirty="0"/>
                  <a:t>,  to work out the derivatives of each of the other functions.</a:t>
                </a:r>
                <a:endParaRPr lang="en-GB" sz="2400" dirty="0"/>
              </a:p>
            </p:txBody>
          </p:sp>
        </mc:Choice>
        <mc:Fallback xmlns="">
          <p:sp>
            <p:nvSpPr>
              <p:cNvPr id="3" name="Rectangle 2">
                <a:extLst>
                  <a:ext uri="{FF2B5EF4-FFF2-40B4-BE49-F238E27FC236}">
                    <a16:creationId xmlns:a16="http://schemas.microsoft.com/office/drawing/2014/main" xmlns:a14="http://schemas.microsoft.com/office/drawing/2010/main" xmlns="" id="{DDBB0484-35EA-4EE0-B5F4-F88E3135F2AA}"/>
                  </a:ext>
                </a:extLst>
              </p:cNvPr>
              <p:cNvSpPr>
                <a:spLocks noRot="1" noChangeAspect="1" noMove="1" noResize="1" noEditPoints="1" noAdjustHandles="1" noChangeArrowheads="1" noChangeShapeType="1" noTextEdit="1"/>
              </p:cNvSpPr>
              <p:nvPr/>
            </p:nvSpPr>
            <p:spPr>
              <a:xfrm>
                <a:off x="2449102" y="1086360"/>
                <a:ext cx="9433048" cy="862608"/>
              </a:xfrm>
              <a:prstGeom prst="rect">
                <a:avLst/>
              </a:prstGeom>
              <a:blipFill rotWithShape="1">
                <a:blip r:embed="rId4"/>
                <a:stretch>
                  <a:fillRect l="-1034" t="-4930" b="-1197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802EB2F9-A873-4A4B-AB3D-02CB5BFAE590}"/>
                  </a:ext>
                </a:extLst>
              </p:cNvPr>
              <p:cNvSpPr/>
              <p:nvPr/>
            </p:nvSpPr>
            <p:spPr>
              <a:xfrm>
                <a:off x="2497934" y="1880972"/>
                <a:ext cx="1339534" cy="461665"/>
              </a:xfrm>
              <a:prstGeom prst="rect">
                <a:avLst/>
              </a:prstGeom>
            </p:spPr>
            <p:txBody>
              <a:bodyPr wrap="none">
                <a:spAutoFit/>
              </a:bodyPr>
              <a:lstStyle/>
              <a:p>
                <a:r>
                  <a:rPr lang="en-GB" sz="2400" dirty="0" err="1"/>
                  <a:t>i</a:t>
                </a:r>
                <a:r>
                  <a:rPr lang="en-GB" sz="2400" dirty="0"/>
                  <a:t>)  </a:t>
                </a:r>
                <a:r>
                  <a:rPr lang="en-GB" sz="2400" i="1" dirty="0">
                    <a:latin typeface="Times" pitchFamily="2" charset="0"/>
                  </a:rPr>
                  <a:t>y</a:t>
                </a:r>
                <a:r>
                  <a:rPr lang="en-GB" sz="2400" dirty="0"/>
                  <a:t> = </a:t>
                </a:r>
                <a14:m>
                  <m:oMath xmlns:m="http://schemas.openxmlformats.org/officeDocument/2006/math">
                    <m:sSup>
                      <m:sSupPr>
                        <m:ctrlPr>
                          <a:rPr lang="en-GB" sz="2400" i="1">
                            <a:latin typeface="Cambria Math" panose="02040503050406030204" pitchFamily="18" charset="0"/>
                          </a:rPr>
                        </m:ctrlPr>
                      </m:sSupPr>
                      <m:e>
                        <m:r>
                          <a:rPr lang="en-GB" sz="2400" i="1">
                            <a:latin typeface="Cambria Math" panose="02040503050406030204" pitchFamily="18" charset="0"/>
                          </a:rPr>
                          <m:t>𝑒</m:t>
                        </m:r>
                      </m:e>
                      <m:sup>
                        <m:r>
                          <a:rPr lang="en-GB" sz="2400" i="1">
                            <a:latin typeface="Cambria Math" panose="02040503050406030204" pitchFamily="18" charset="0"/>
                          </a:rPr>
                          <m:t>𝑥</m:t>
                        </m:r>
                      </m:sup>
                    </m:sSup>
                  </m:oMath>
                </a14:m>
                <a:endParaRPr lang="en-GB" sz="2400" dirty="0"/>
              </a:p>
            </p:txBody>
          </p:sp>
        </mc:Choice>
        <mc:Fallback xmlns="">
          <p:sp>
            <p:nvSpPr>
              <p:cNvPr id="4" name="Rectangle 3">
                <a:extLst>
                  <a:ext uri="{FF2B5EF4-FFF2-40B4-BE49-F238E27FC236}">
                    <a16:creationId xmlns="" xmlns:a16="http://schemas.microsoft.com/office/drawing/2014/main" xmlns:a14="http://schemas.microsoft.com/office/drawing/2010/main" id="{802EB2F9-A873-4A4B-AB3D-02CB5BFAE590}"/>
                  </a:ext>
                </a:extLst>
              </p:cNvPr>
              <p:cNvSpPr>
                <a:spLocks noRot="1" noChangeAspect="1" noMove="1" noResize="1" noEditPoints="1" noAdjustHandles="1" noChangeArrowheads="1" noChangeShapeType="1" noTextEdit="1"/>
              </p:cNvSpPr>
              <p:nvPr/>
            </p:nvSpPr>
            <p:spPr>
              <a:xfrm>
                <a:off x="2497934" y="1880972"/>
                <a:ext cx="1339534" cy="461665"/>
              </a:xfrm>
              <a:prstGeom prst="rect">
                <a:avLst/>
              </a:prstGeom>
              <a:blipFill rotWithShape="1">
                <a:blip r:embed="rId5"/>
                <a:stretch>
                  <a:fillRect l="-7273" t="-10667" b="-30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9DC12BF-2EE3-4E70-86B1-1666EAF19227}"/>
                  </a:ext>
                </a:extLst>
              </p:cNvPr>
              <p:cNvSpPr txBox="1"/>
              <p:nvPr/>
            </p:nvSpPr>
            <p:spPr>
              <a:xfrm>
                <a:off x="3770435" y="1854352"/>
                <a:ext cx="1800200" cy="624273"/>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panose="02040503050406030204" pitchFamily="18" charset="0"/>
                          </a:rPr>
                        </m:ctrlPr>
                      </m:fPr>
                      <m:num>
                        <m:r>
                          <a:rPr lang="en-GB" sz="2400" b="0" i="1" smtClean="0">
                            <a:solidFill>
                              <a:srgbClr val="FF0000"/>
                            </a:solidFill>
                            <a:latin typeface="Cambria Math" panose="02040503050406030204" pitchFamily="18" charset="0"/>
                          </a:rPr>
                          <m:t>𝑑𝑦</m:t>
                        </m:r>
                      </m:num>
                      <m:den>
                        <m:r>
                          <a:rPr lang="en-GB" sz="2400" b="0" i="1" smtClean="0">
                            <a:solidFill>
                              <a:srgbClr val="FF0000"/>
                            </a:solidFill>
                            <a:latin typeface="Cambria Math" panose="02040503050406030204" pitchFamily="18" charset="0"/>
                          </a:rPr>
                          <m:t>𝑑𝑥</m:t>
                        </m:r>
                      </m:den>
                    </m:f>
                  </m:oMath>
                </a14:m>
                <a:r>
                  <a:rPr lang="en-GB" sz="2400" dirty="0">
                    <a:solidFill>
                      <a:srgbClr val="FF0000"/>
                    </a:solidFill>
                  </a:rPr>
                  <a:t> = </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𝑒</m:t>
                        </m:r>
                      </m:e>
                      <m:sup>
                        <m:r>
                          <a:rPr lang="en-GB" sz="2400" i="1">
                            <a:solidFill>
                              <a:srgbClr val="FF0000"/>
                            </a:solidFill>
                            <a:latin typeface="Cambria Math" panose="02040503050406030204" pitchFamily="18" charset="0"/>
                          </a:rPr>
                          <m:t>𝑥</m:t>
                        </m:r>
                      </m:sup>
                    </m:sSup>
                  </m:oMath>
                </a14:m>
                <a:r>
                  <a:rPr lang="en-GB" sz="2400" dirty="0">
                    <a:solidFill>
                      <a:srgbClr val="FF0000"/>
                    </a:solidFill>
                  </a:rPr>
                  <a:t> </a:t>
                </a:r>
                <a:endParaRPr lang="en-GB" sz="2400" dirty="0"/>
              </a:p>
            </p:txBody>
          </p:sp>
        </mc:Choice>
        <mc:Fallback xmlns="">
          <p:sp>
            <p:nvSpPr>
              <p:cNvPr id="5" name="TextBox 4">
                <a:extLst>
                  <a:ext uri="{FF2B5EF4-FFF2-40B4-BE49-F238E27FC236}">
                    <a16:creationId xmlns:a16="http://schemas.microsoft.com/office/drawing/2014/main" id="{59DC12BF-2EE3-4E70-86B1-1666EAF19227}"/>
                  </a:ext>
                </a:extLst>
              </p:cNvPr>
              <p:cNvSpPr txBox="1">
                <a:spLocks noRot="1" noChangeAspect="1" noMove="1" noResize="1" noEditPoints="1" noAdjustHandles="1" noChangeArrowheads="1" noChangeShapeType="1" noTextEdit="1"/>
              </p:cNvSpPr>
              <p:nvPr/>
            </p:nvSpPr>
            <p:spPr>
              <a:xfrm>
                <a:off x="3770435" y="1854352"/>
                <a:ext cx="1800200" cy="624273"/>
              </a:xfrm>
              <a:prstGeom prst="rect">
                <a:avLst/>
              </a:prstGeom>
              <a:blipFill>
                <a:blip r:embed="rId6"/>
                <a:stretch>
                  <a:fillRect b="-77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E0F18F7-FAE4-4CE0-9511-65731FFECC17}"/>
                  </a:ext>
                </a:extLst>
              </p:cNvPr>
              <p:cNvSpPr txBox="1"/>
              <p:nvPr/>
            </p:nvSpPr>
            <p:spPr>
              <a:xfrm>
                <a:off x="4994997" y="1893828"/>
                <a:ext cx="2487597" cy="476990"/>
              </a:xfrm>
              <a:prstGeom prst="rect">
                <a:avLst/>
              </a:prstGeom>
              <a:noFill/>
            </p:spPr>
            <p:txBody>
              <a:bodyPr wrap="square" rtlCol="0">
                <a:spAutoFit/>
              </a:bodyPr>
              <a:lstStyle/>
              <a:p>
                <a:r>
                  <a:rPr lang="en-GB" sz="2400" dirty="0"/>
                  <a:t>ii)  </a:t>
                </a:r>
                <a:r>
                  <a:rPr lang="en-GB" sz="2400" i="1" dirty="0">
                    <a:latin typeface="Times" pitchFamily="2" charset="0"/>
                  </a:rPr>
                  <a:t>y</a:t>
                </a:r>
                <a:r>
                  <a:rPr lang="en-GB" sz="2400" dirty="0"/>
                  <a:t> = </a:t>
                </a:r>
                <a14:m>
                  <m:oMath xmlns:m="http://schemas.openxmlformats.org/officeDocument/2006/math">
                    <m:sSup>
                      <m:sSupPr>
                        <m:ctrlPr>
                          <a:rPr lang="en-GB" sz="2400" i="1" smtClean="0">
                            <a:latin typeface="Cambria Math" panose="02040503050406030204" pitchFamily="18" charset="0"/>
                          </a:rPr>
                        </m:ctrlPr>
                      </m:sSupPr>
                      <m:e>
                        <m:r>
                          <a:rPr lang="en-GB" sz="2400" b="0" i="1" smtClean="0">
                            <a:latin typeface="Cambria Math" panose="02040503050406030204" pitchFamily="18" charset="0"/>
                          </a:rPr>
                          <m:t>𝑒</m:t>
                        </m:r>
                      </m:e>
                      <m:sup>
                        <m:r>
                          <a:rPr lang="en-GB" sz="2400" b="0" i="1" smtClean="0">
                            <a:latin typeface="Cambria Math" panose="02040503050406030204" pitchFamily="18" charset="0"/>
                          </a:rPr>
                          <m:t>(</m:t>
                        </m:r>
                        <m:r>
                          <a:rPr lang="en-GB" sz="2400" b="0" i="1" smtClean="0">
                            <a:latin typeface="Cambria Math" panose="02040503050406030204" pitchFamily="18" charset="0"/>
                          </a:rPr>
                          <m:t>𝑥</m:t>
                        </m:r>
                        <m:r>
                          <a:rPr lang="en-GB" sz="2400" b="0" i="1" smtClean="0">
                            <a:latin typeface="Cambria Math" panose="02040503050406030204" pitchFamily="18" charset="0"/>
                          </a:rPr>
                          <m:t>+1)</m:t>
                        </m:r>
                      </m:sup>
                    </m:sSup>
                  </m:oMath>
                </a14:m>
                <a:endParaRPr lang="en-GB" sz="2400" dirty="0"/>
              </a:p>
            </p:txBody>
          </p:sp>
        </mc:Choice>
        <mc:Fallback xmlns="">
          <p:sp>
            <p:nvSpPr>
              <p:cNvPr id="9" name="TextBox 8">
                <a:extLst>
                  <a:ext uri="{FF2B5EF4-FFF2-40B4-BE49-F238E27FC236}">
                    <a16:creationId xmlns="" xmlns:a16="http://schemas.microsoft.com/office/drawing/2014/main" xmlns:a14="http://schemas.microsoft.com/office/drawing/2010/main" id="{2E0F18F7-FAE4-4CE0-9511-65731FFECC17}"/>
                  </a:ext>
                </a:extLst>
              </p:cNvPr>
              <p:cNvSpPr txBox="1">
                <a:spLocks noRot="1" noChangeAspect="1" noMove="1" noResize="1" noEditPoints="1" noAdjustHandles="1" noChangeArrowheads="1" noChangeShapeType="1" noTextEdit="1"/>
              </p:cNvSpPr>
              <p:nvPr/>
            </p:nvSpPr>
            <p:spPr>
              <a:xfrm>
                <a:off x="4994997" y="1893828"/>
                <a:ext cx="2487597" cy="476990"/>
              </a:xfrm>
              <a:prstGeom prst="rect">
                <a:avLst/>
              </a:prstGeom>
              <a:blipFill rotWithShape="1">
                <a:blip r:embed="rId7"/>
                <a:stretch>
                  <a:fillRect l="-3676" t="-6410" b="-2948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BA8917DD-FF9B-42BB-9A11-3F3CA985DE48}"/>
                  </a:ext>
                </a:extLst>
              </p:cNvPr>
              <p:cNvSpPr/>
              <p:nvPr/>
            </p:nvSpPr>
            <p:spPr>
              <a:xfrm>
                <a:off x="6891968" y="1835285"/>
                <a:ext cx="1447576" cy="624273"/>
              </a:xfrm>
              <a:prstGeom prst="rect">
                <a:avLst/>
              </a:prstGeom>
            </p:spPr>
            <p:txBody>
              <a:bodyPr wrap="none">
                <a:spAutoFit/>
              </a:bodyPr>
              <a:lstStyle/>
              <a:p>
                <a14:m>
                  <m:oMath xmlns:m="http://schemas.openxmlformats.org/officeDocument/2006/math">
                    <m:f>
                      <m:fPr>
                        <m:ctrlPr>
                          <a:rPr lang="en-GB" sz="2400" i="1" smtClean="0">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oMath>
                </a14:m>
                <a:r>
                  <a:rPr lang="en-GB" sz="2400" dirty="0">
                    <a:solidFill>
                      <a:srgbClr val="FF0000"/>
                    </a:solidFill>
                  </a:rPr>
                  <a:t> = </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𝑒</m:t>
                        </m:r>
                      </m:e>
                      <m:sup>
                        <m:r>
                          <a:rPr lang="en-GB" sz="2400" i="1">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+1</m:t>
                        </m:r>
                      </m:sup>
                    </m:sSup>
                  </m:oMath>
                </a14:m>
                <a:endParaRPr lang="en-GB" sz="2400" dirty="0"/>
              </a:p>
            </p:txBody>
          </p:sp>
        </mc:Choice>
        <mc:Fallback xmlns="">
          <p:sp>
            <p:nvSpPr>
              <p:cNvPr id="6" name="Rectangle 5">
                <a:extLst>
                  <a:ext uri="{FF2B5EF4-FFF2-40B4-BE49-F238E27FC236}">
                    <a16:creationId xmlns:a16="http://schemas.microsoft.com/office/drawing/2014/main" id="{BA8917DD-FF9B-42BB-9A11-3F3CA985DE48}"/>
                  </a:ext>
                </a:extLst>
              </p:cNvPr>
              <p:cNvSpPr>
                <a:spLocks noRot="1" noChangeAspect="1" noMove="1" noResize="1" noEditPoints="1" noAdjustHandles="1" noChangeArrowheads="1" noChangeShapeType="1" noTextEdit="1"/>
              </p:cNvSpPr>
              <p:nvPr/>
            </p:nvSpPr>
            <p:spPr>
              <a:xfrm>
                <a:off x="6891968" y="1835285"/>
                <a:ext cx="1447576" cy="624273"/>
              </a:xfrm>
              <a:prstGeom prst="rect">
                <a:avLst/>
              </a:prstGeom>
              <a:blipFill>
                <a:blip r:embed="rId8"/>
                <a:stretch>
                  <a:fillRect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E66D6D0D-9D0F-4DCC-909E-8E25468BD803}"/>
                  </a:ext>
                </a:extLst>
              </p:cNvPr>
              <p:cNvSpPr/>
              <p:nvPr/>
            </p:nvSpPr>
            <p:spPr>
              <a:xfrm>
                <a:off x="8350893" y="1880972"/>
                <a:ext cx="1770741" cy="461665"/>
              </a:xfrm>
              <a:prstGeom prst="rect">
                <a:avLst/>
              </a:prstGeom>
            </p:spPr>
            <p:txBody>
              <a:bodyPr wrap="none">
                <a:spAutoFit/>
              </a:bodyPr>
              <a:lstStyle/>
              <a:p>
                <a:r>
                  <a:rPr lang="en-GB" sz="2400" dirty="0"/>
                  <a:t>iii)  </a:t>
                </a:r>
                <a:r>
                  <a:rPr lang="en-GB" sz="2400" i="1" dirty="0">
                    <a:latin typeface="Times" pitchFamily="2" charset="0"/>
                  </a:rPr>
                  <a:t>y</a:t>
                </a:r>
                <a:r>
                  <a:rPr lang="en-GB" sz="2400" dirty="0"/>
                  <a:t> = </a:t>
                </a:r>
                <a14:m>
                  <m:oMath xmlns:m="http://schemas.openxmlformats.org/officeDocument/2006/math">
                    <m:sSup>
                      <m:sSupPr>
                        <m:ctrlPr>
                          <a:rPr lang="en-GB" sz="2400" i="1">
                            <a:latin typeface="Cambria Math" panose="02040503050406030204" pitchFamily="18" charset="0"/>
                          </a:rPr>
                        </m:ctrlPr>
                      </m:sSupPr>
                      <m:e>
                        <m:r>
                          <a:rPr lang="en-GB" sz="2400" i="1">
                            <a:latin typeface="Cambria Math" panose="02040503050406030204" pitchFamily="18" charset="0"/>
                          </a:rPr>
                          <m:t>𝑒</m:t>
                        </m:r>
                      </m:e>
                      <m:sup>
                        <m:r>
                          <a:rPr lang="en-GB" sz="2400" i="1">
                            <a:latin typeface="Cambria Math" panose="02040503050406030204" pitchFamily="18" charset="0"/>
                          </a:rPr>
                          <m:t>𝑥</m:t>
                        </m:r>
                        <m:r>
                          <a:rPr lang="en-GB" sz="2400" b="0" i="1" smtClean="0">
                            <a:latin typeface="Cambria Math" panose="02040503050406030204" pitchFamily="18" charset="0"/>
                          </a:rPr>
                          <m:t>+2</m:t>
                        </m:r>
                      </m:sup>
                    </m:sSup>
                  </m:oMath>
                </a14:m>
                <a:endParaRPr lang="en-GB" sz="2400" dirty="0"/>
              </a:p>
            </p:txBody>
          </p:sp>
        </mc:Choice>
        <mc:Fallback xmlns="">
          <p:sp>
            <p:nvSpPr>
              <p:cNvPr id="7" name="Rectangle 6">
                <a:extLst>
                  <a:ext uri="{FF2B5EF4-FFF2-40B4-BE49-F238E27FC236}">
                    <a16:creationId xmlns="" xmlns:a16="http://schemas.microsoft.com/office/drawing/2014/main" xmlns:a14="http://schemas.microsoft.com/office/drawing/2010/main" id="{E66D6D0D-9D0F-4DCC-909E-8E25468BD803}"/>
                  </a:ext>
                </a:extLst>
              </p:cNvPr>
              <p:cNvSpPr>
                <a:spLocks noRot="1" noChangeAspect="1" noMove="1" noResize="1" noEditPoints="1" noAdjustHandles="1" noChangeArrowheads="1" noChangeShapeType="1" noTextEdit="1"/>
              </p:cNvSpPr>
              <p:nvPr/>
            </p:nvSpPr>
            <p:spPr>
              <a:xfrm>
                <a:off x="8350893" y="1880972"/>
                <a:ext cx="1770741" cy="461665"/>
              </a:xfrm>
              <a:prstGeom prst="rect">
                <a:avLst/>
              </a:prstGeom>
              <a:blipFill rotWithShape="1">
                <a:blip r:embed="rId9"/>
                <a:stretch>
                  <a:fillRect l="-5517" t="-10667" b="-30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DE9EFC4A-E8B4-4FA9-A5D8-5962EB059668}"/>
                  </a:ext>
                </a:extLst>
              </p:cNvPr>
              <p:cNvSpPr/>
              <p:nvPr/>
            </p:nvSpPr>
            <p:spPr>
              <a:xfrm>
                <a:off x="10333831" y="1755600"/>
                <a:ext cx="1532535" cy="624273"/>
              </a:xfrm>
              <a:prstGeom prst="rect">
                <a:avLst/>
              </a:prstGeom>
            </p:spPr>
            <p:txBody>
              <a:bodyPr wrap="none">
                <a:spAutoFit/>
              </a:bodyPr>
              <a:lstStyle/>
              <a:p>
                <a14:m>
                  <m:oMath xmlns:m="http://schemas.openxmlformats.org/officeDocument/2006/math">
                    <m:f>
                      <m:fPr>
                        <m:ctrlPr>
                          <a:rPr lang="en-GB" sz="2400" i="1" smtClean="0">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oMath>
                </a14:m>
                <a:r>
                  <a:rPr lang="en-GB" sz="2400" dirty="0">
                    <a:solidFill>
                      <a:srgbClr val="FF0000"/>
                    </a:solidFill>
                  </a:rPr>
                  <a:t> = </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𝑒</m:t>
                        </m:r>
                      </m:e>
                      <m:sup>
                        <m:r>
                          <a:rPr lang="en-GB" sz="2400" i="1">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+2</m:t>
                        </m:r>
                      </m:sup>
                    </m:sSup>
                  </m:oMath>
                </a14:m>
                <a:r>
                  <a:rPr lang="en-GB" sz="2400" dirty="0">
                    <a:solidFill>
                      <a:srgbClr val="FF0000"/>
                    </a:solidFill>
                  </a:rPr>
                  <a:t> </a:t>
                </a:r>
                <a:endParaRPr lang="en-GB" sz="2400" dirty="0"/>
              </a:p>
            </p:txBody>
          </p:sp>
        </mc:Choice>
        <mc:Fallback xmlns="">
          <p:sp>
            <p:nvSpPr>
              <p:cNvPr id="8" name="Rectangle 7">
                <a:extLst>
                  <a:ext uri="{FF2B5EF4-FFF2-40B4-BE49-F238E27FC236}">
                    <a16:creationId xmlns:a16="http://schemas.microsoft.com/office/drawing/2014/main" id="{DE9EFC4A-E8B4-4FA9-A5D8-5962EB059668}"/>
                  </a:ext>
                </a:extLst>
              </p:cNvPr>
              <p:cNvSpPr>
                <a:spLocks noRot="1" noChangeAspect="1" noMove="1" noResize="1" noEditPoints="1" noAdjustHandles="1" noChangeArrowheads="1" noChangeShapeType="1" noTextEdit="1"/>
              </p:cNvSpPr>
              <p:nvPr/>
            </p:nvSpPr>
            <p:spPr>
              <a:xfrm>
                <a:off x="10333831" y="1755600"/>
                <a:ext cx="1532535" cy="624273"/>
              </a:xfrm>
              <a:prstGeom prst="rect">
                <a:avLst/>
              </a:prstGeom>
              <a:blipFill>
                <a:blip r:embed="rId10"/>
                <a:stretch>
                  <a:fillRect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EF36F20F-A17A-4C2B-BEA2-FFD3C64CAD02}"/>
                  </a:ext>
                </a:extLst>
              </p:cNvPr>
              <p:cNvSpPr/>
              <p:nvPr/>
            </p:nvSpPr>
            <p:spPr>
              <a:xfrm>
                <a:off x="2497934" y="2640326"/>
                <a:ext cx="1929439" cy="461665"/>
              </a:xfrm>
              <a:prstGeom prst="rect">
                <a:avLst/>
              </a:prstGeom>
            </p:spPr>
            <p:txBody>
              <a:bodyPr wrap="none">
                <a:spAutoFit/>
              </a:bodyPr>
              <a:lstStyle/>
              <a:p>
                <a:r>
                  <a:rPr lang="en-GB" sz="2400" dirty="0"/>
                  <a:t>iv)  </a:t>
                </a:r>
                <a:r>
                  <a:rPr lang="en-GB" sz="2400" i="1" dirty="0">
                    <a:latin typeface="Times" pitchFamily="2" charset="0"/>
                  </a:rPr>
                  <a:t>y</a:t>
                </a:r>
                <a:r>
                  <a:rPr lang="en-GB" sz="2400" dirty="0"/>
                  <a:t> = </a:t>
                </a:r>
                <a14:m>
                  <m:oMath xmlns:m="http://schemas.openxmlformats.org/officeDocument/2006/math">
                    <m:sSup>
                      <m:sSupPr>
                        <m:ctrlPr>
                          <a:rPr lang="en-GB" sz="2400" i="1">
                            <a:latin typeface="Cambria Math" panose="02040503050406030204" pitchFamily="18" charset="0"/>
                          </a:rPr>
                        </m:ctrlPr>
                      </m:sSupPr>
                      <m:e>
                        <m:r>
                          <a:rPr lang="en-GB" sz="2400" i="1">
                            <a:latin typeface="Cambria Math" panose="02040503050406030204" pitchFamily="18" charset="0"/>
                          </a:rPr>
                          <m:t>𝑒</m:t>
                        </m:r>
                      </m:e>
                      <m:sup>
                        <m:r>
                          <a:rPr lang="en-GB" sz="2400" i="1">
                            <a:latin typeface="Cambria Math" panose="02040503050406030204" pitchFamily="18" charset="0"/>
                          </a:rPr>
                          <m:t>𝑥</m:t>
                        </m:r>
                      </m:sup>
                    </m:sSup>
                  </m:oMath>
                </a14:m>
                <a:r>
                  <a:rPr lang="en-GB" sz="2400" dirty="0"/>
                  <a:t>+1 </a:t>
                </a:r>
              </a:p>
            </p:txBody>
          </p:sp>
        </mc:Choice>
        <mc:Fallback xmlns="">
          <p:sp>
            <p:nvSpPr>
              <p:cNvPr id="10" name="Rectangle 9">
                <a:extLst>
                  <a:ext uri="{FF2B5EF4-FFF2-40B4-BE49-F238E27FC236}">
                    <a16:creationId xmlns="" xmlns:a16="http://schemas.microsoft.com/office/drawing/2014/main" xmlns:a14="http://schemas.microsoft.com/office/drawing/2010/main" id="{EF36F20F-A17A-4C2B-BEA2-FFD3C64CAD02}"/>
                  </a:ext>
                </a:extLst>
              </p:cNvPr>
              <p:cNvSpPr>
                <a:spLocks noRot="1" noChangeAspect="1" noMove="1" noResize="1" noEditPoints="1" noAdjustHandles="1" noChangeArrowheads="1" noChangeShapeType="1" noTextEdit="1"/>
              </p:cNvSpPr>
              <p:nvPr/>
            </p:nvSpPr>
            <p:spPr>
              <a:xfrm>
                <a:off x="2497934" y="2640326"/>
                <a:ext cx="1929439" cy="461665"/>
              </a:xfrm>
              <a:prstGeom prst="rect">
                <a:avLst/>
              </a:prstGeom>
              <a:blipFill rotWithShape="1">
                <a:blip r:embed="rId11"/>
                <a:stretch>
                  <a:fillRect l="-5063" t="-10526" r="-3797"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FF90442C-8F1F-4F95-A2AC-5110AAA69B53}"/>
                  </a:ext>
                </a:extLst>
              </p:cNvPr>
              <p:cNvSpPr/>
              <p:nvPr/>
            </p:nvSpPr>
            <p:spPr>
              <a:xfrm>
                <a:off x="4438983" y="2592193"/>
                <a:ext cx="1239185" cy="624273"/>
              </a:xfrm>
              <a:prstGeom prst="rect">
                <a:avLst/>
              </a:prstGeom>
            </p:spPr>
            <p:txBody>
              <a:bodyPr wrap="none">
                <a:spAutoFit/>
              </a:bodyPr>
              <a:lstStyle/>
              <a:p>
                <a14:m>
                  <m:oMath xmlns:m="http://schemas.openxmlformats.org/officeDocument/2006/math">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oMath>
                </a14:m>
                <a:r>
                  <a:rPr lang="en-GB" sz="2400" dirty="0">
                    <a:solidFill>
                      <a:srgbClr val="FF0000"/>
                    </a:solidFill>
                  </a:rPr>
                  <a:t> = </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𝑒</m:t>
                        </m:r>
                      </m:e>
                      <m:sup>
                        <m:r>
                          <a:rPr lang="en-GB" sz="2400" i="1">
                            <a:solidFill>
                              <a:srgbClr val="FF0000"/>
                            </a:solidFill>
                            <a:latin typeface="Cambria Math" panose="02040503050406030204" pitchFamily="18" charset="0"/>
                          </a:rPr>
                          <m:t>𝑥</m:t>
                        </m:r>
                      </m:sup>
                    </m:sSup>
                  </m:oMath>
                </a14:m>
                <a:r>
                  <a:rPr lang="en-GB" sz="2400" dirty="0">
                    <a:solidFill>
                      <a:srgbClr val="FF0000"/>
                    </a:solidFill>
                  </a:rPr>
                  <a:t> </a:t>
                </a:r>
                <a:endParaRPr lang="en-GB" sz="2400" dirty="0"/>
              </a:p>
            </p:txBody>
          </p:sp>
        </mc:Choice>
        <mc:Fallback xmlns="">
          <p:sp>
            <p:nvSpPr>
              <p:cNvPr id="11" name="Rectangle 10">
                <a:extLst>
                  <a:ext uri="{FF2B5EF4-FFF2-40B4-BE49-F238E27FC236}">
                    <a16:creationId xmlns:a16="http://schemas.microsoft.com/office/drawing/2014/main" id="{FF90442C-8F1F-4F95-A2AC-5110AAA69B53}"/>
                  </a:ext>
                </a:extLst>
              </p:cNvPr>
              <p:cNvSpPr>
                <a:spLocks noRot="1" noChangeAspect="1" noMove="1" noResize="1" noEditPoints="1" noAdjustHandles="1" noChangeArrowheads="1" noChangeShapeType="1" noTextEdit="1"/>
              </p:cNvSpPr>
              <p:nvPr/>
            </p:nvSpPr>
            <p:spPr>
              <a:xfrm>
                <a:off x="4438983" y="2592193"/>
                <a:ext cx="1239185" cy="624273"/>
              </a:xfrm>
              <a:prstGeom prst="rect">
                <a:avLst/>
              </a:prstGeom>
              <a:blipFill>
                <a:blip r:embed="rId12"/>
                <a:stretch>
                  <a:fillRect b="-77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EB12EF6F-7233-48AC-9984-2B13AC0273EE}"/>
                  </a:ext>
                </a:extLst>
              </p:cNvPr>
              <p:cNvSpPr/>
              <p:nvPr/>
            </p:nvSpPr>
            <p:spPr>
              <a:xfrm>
                <a:off x="5549478" y="2623886"/>
                <a:ext cx="1580882" cy="461665"/>
              </a:xfrm>
              <a:prstGeom prst="rect">
                <a:avLst/>
              </a:prstGeom>
            </p:spPr>
            <p:txBody>
              <a:bodyPr wrap="none">
                <a:spAutoFit/>
              </a:bodyPr>
              <a:lstStyle/>
              <a:p>
                <a:r>
                  <a:rPr lang="en-GB" sz="2400" dirty="0"/>
                  <a:t>v)  </a:t>
                </a:r>
                <a:r>
                  <a:rPr lang="en-GB" sz="2400" i="1" dirty="0">
                    <a:latin typeface="Times" pitchFamily="2" charset="0"/>
                  </a:rPr>
                  <a:t>y</a:t>
                </a:r>
                <a:r>
                  <a:rPr lang="en-GB" sz="2400" dirty="0"/>
                  <a:t> = </a:t>
                </a:r>
                <a14:m>
                  <m:oMath xmlns:m="http://schemas.openxmlformats.org/officeDocument/2006/math">
                    <m:sSup>
                      <m:sSupPr>
                        <m:ctrlPr>
                          <a:rPr lang="en-GB" sz="2400" i="1">
                            <a:latin typeface="Cambria Math" panose="02040503050406030204" pitchFamily="18" charset="0"/>
                          </a:rPr>
                        </m:ctrlPr>
                      </m:sSupPr>
                      <m:e>
                        <m:r>
                          <a:rPr lang="en-GB" sz="2400" i="1">
                            <a:latin typeface="Cambria Math" panose="02040503050406030204" pitchFamily="18" charset="0"/>
                          </a:rPr>
                          <m:t>𝑒</m:t>
                        </m:r>
                      </m:e>
                      <m:sup>
                        <m:r>
                          <a:rPr lang="en-GB" sz="2400" i="1">
                            <a:latin typeface="Cambria Math" panose="02040503050406030204" pitchFamily="18" charset="0"/>
                          </a:rPr>
                          <m:t>−</m:t>
                        </m:r>
                        <m:r>
                          <a:rPr lang="en-GB" sz="2400" i="1">
                            <a:latin typeface="Cambria Math" panose="02040503050406030204" pitchFamily="18" charset="0"/>
                          </a:rPr>
                          <m:t>𝑥</m:t>
                        </m:r>
                      </m:sup>
                    </m:sSup>
                  </m:oMath>
                </a14:m>
                <a:endParaRPr lang="en-GB" sz="2400" dirty="0"/>
              </a:p>
            </p:txBody>
          </p:sp>
        </mc:Choice>
        <mc:Fallback xmlns="">
          <p:sp>
            <p:nvSpPr>
              <p:cNvPr id="12" name="Rectangle 11">
                <a:extLst>
                  <a:ext uri="{FF2B5EF4-FFF2-40B4-BE49-F238E27FC236}">
                    <a16:creationId xmlns="" xmlns:a16="http://schemas.microsoft.com/office/drawing/2014/main" xmlns:a14="http://schemas.microsoft.com/office/drawing/2010/main" id="{EB12EF6F-7233-48AC-9984-2B13AC0273EE}"/>
                  </a:ext>
                </a:extLst>
              </p:cNvPr>
              <p:cNvSpPr>
                <a:spLocks noRot="1" noChangeAspect="1" noMove="1" noResize="1" noEditPoints="1" noAdjustHandles="1" noChangeArrowheads="1" noChangeShapeType="1" noTextEdit="1"/>
              </p:cNvSpPr>
              <p:nvPr/>
            </p:nvSpPr>
            <p:spPr>
              <a:xfrm>
                <a:off x="5549478" y="2623886"/>
                <a:ext cx="1580882" cy="461665"/>
              </a:xfrm>
              <a:prstGeom prst="rect">
                <a:avLst/>
              </a:prstGeom>
              <a:blipFill rotWithShape="1">
                <a:blip r:embed="rId13"/>
                <a:stretch>
                  <a:fillRect l="-5769" t="-10526"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16421099-BD51-401B-BA1D-4688EBADE18D}"/>
                  </a:ext>
                </a:extLst>
              </p:cNvPr>
              <p:cNvSpPr/>
              <p:nvPr/>
            </p:nvSpPr>
            <p:spPr>
              <a:xfrm>
                <a:off x="7219398" y="2525832"/>
                <a:ext cx="1624804" cy="624273"/>
              </a:xfrm>
              <a:prstGeom prst="rect">
                <a:avLst/>
              </a:prstGeom>
            </p:spPr>
            <p:txBody>
              <a:bodyPr wrap="none">
                <a:spAutoFit/>
              </a:bodyPr>
              <a:lstStyle/>
              <a:p>
                <a14:m>
                  <m:oMath xmlns:m="http://schemas.openxmlformats.org/officeDocument/2006/math">
                    <m:f>
                      <m:fPr>
                        <m:ctrlPr>
                          <a:rPr lang="en-GB" sz="2400" i="1" smtClean="0">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oMath>
                </a14:m>
                <a:r>
                  <a:rPr lang="en-GB" sz="2400" dirty="0">
                    <a:solidFill>
                      <a:srgbClr val="FF0000"/>
                    </a:solidFill>
                  </a:rPr>
                  <a:t> = </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b="0" i="1" smtClean="0">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𝑒</m:t>
                        </m:r>
                      </m:e>
                      <m:sup>
                        <m:r>
                          <a:rPr lang="en-GB" sz="2400" b="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𝑥</m:t>
                        </m:r>
                      </m:sup>
                    </m:sSup>
                  </m:oMath>
                </a14:m>
                <a:r>
                  <a:rPr lang="en-GB" sz="2400" dirty="0">
                    <a:solidFill>
                      <a:srgbClr val="FF0000"/>
                    </a:solidFill>
                  </a:rPr>
                  <a:t> </a:t>
                </a:r>
                <a:endParaRPr lang="en-GB" sz="2400" dirty="0"/>
              </a:p>
            </p:txBody>
          </p:sp>
        </mc:Choice>
        <mc:Fallback xmlns="">
          <p:sp>
            <p:nvSpPr>
              <p:cNvPr id="13" name="Rectangle 12">
                <a:extLst>
                  <a:ext uri="{FF2B5EF4-FFF2-40B4-BE49-F238E27FC236}">
                    <a16:creationId xmlns:a16="http://schemas.microsoft.com/office/drawing/2014/main" id="{16421099-BD51-401B-BA1D-4688EBADE18D}"/>
                  </a:ext>
                </a:extLst>
              </p:cNvPr>
              <p:cNvSpPr>
                <a:spLocks noRot="1" noChangeAspect="1" noMove="1" noResize="1" noEditPoints="1" noAdjustHandles="1" noChangeArrowheads="1" noChangeShapeType="1" noTextEdit="1"/>
              </p:cNvSpPr>
              <p:nvPr/>
            </p:nvSpPr>
            <p:spPr>
              <a:xfrm>
                <a:off x="7219398" y="2525832"/>
                <a:ext cx="1624804" cy="624273"/>
              </a:xfrm>
              <a:prstGeom prst="rect">
                <a:avLst/>
              </a:prstGeom>
              <a:blipFill>
                <a:blip r:embed="rId14"/>
                <a:stretch>
                  <a:fillRect b="-77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5D0DD986-6873-4E1B-B74F-E04828BD7675}"/>
                  </a:ext>
                </a:extLst>
              </p:cNvPr>
              <p:cNvSpPr/>
              <p:nvPr/>
            </p:nvSpPr>
            <p:spPr>
              <a:xfrm>
                <a:off x="2386395" y="3371480"/>
                <a:ext cx="5988688" cy="3354765"/>
              </a:xfrm>
              <a:prstGeom prst="rect">
                <a:avLst/>
              </a:prstGeom>
            </p:spPr>
            <p:txBody>
              <a:bodyPr wrap="square">
                <a:spAutoFit/>
              </a:bodyPr>
              <a:lstStyle/>
              <a:p>
                <a:r>
                  <a:rPr lang="en-US" sz="2400" dirty="0"/>
                  <a:t>The function </a:t>
                </a:r>
                <a:r>
                  <a:rPr lang="en-US" sz="2400" i="1" dirty="0">
                    <a:latin typeface="Times New Roman" panose="02020603050405020304" pitchFamily="18" charset="0"/>
                    <a:cs typeface="Times New Roman" panose="02020603050405020304" pitchFamily="18" charset="0"/>
                  </a:rPr>
                  <a:t>f(x)</a:t>
                </a:r>
                <a:r>
                  <a:rPr lang="en-US" sz="2400" dirty="0"/>
                  <a:t> = </a:t>
                </a:r>
                <a14:m>
                  <m:oMath xmlns:m="http://schemas.openxmlformats.org/officeDocument/2006/math">
                    <m:sSup>
                      <m:sSupPr>
                        <m:ctrlPr>
                          <a:rPr lang="en-US" sz="2400" i="1" smtClean="0">
                            <a:latin typeface="Cambria Math" panose="02040503050406030204" pitchFamily="18" charset="0"/>
                          </a:rPr>
                        </m:ctrlPr>
                      </m:sSupPr>
                      <m:e>
                        <m:r>
                          <a:rPr lang="en-GB" sz="2400" b="0" i="1" smtClean="0">
                            <a:latin typeface="Cambria Math" panose="02040503050406030204" pitchFamily="18" charset="0"/>
                          </a:rPr>
                          <m:t>𝑒</m:t>
                        </m:r>
                      </m:e>
                      <m:sup>
                        <m:r>
                          <a:rPr lang="en-GB" sz="2400" b="0" i="1" smtClean="0">
                            <a:latin typeface="Cambria Math" panose="02040503050406030204" pitchFamily="18" charset="0"/>
                          </a:rPr>
                          <m:t>𝑥</m:t>
                        </m:r>
                      </m:sup>
                    </m:sSup>
                  </m:oMath>
                </a14:m>
                <a:r>
                  <a:rPr lang="en-US" sz="2400" dirty="0"/>
                  <a:t> is a mapping from the set of real numbers, </a:t>
                </a:r>
                <a:r>
                  <a:rPr lang="en-US" sz="2400" i="1" dirty="0">
                    <a:latin typeface="Times New Roman" panose="02020603050405020304" pitchFamily="18" charset="0"/>
                    <a:cs typeface="Times New Roman" panose="02020603050405020304" pitchFamily="18" charset="0"/>
                  </a:rPr>
                  <a:t>R</a:t>
                </a:r>
                <a:r>
                  <a:rPr lang="en-US" sz="2400" dirty="0"/>
                  <a:t>, to the positive real numbers.  Its graph shows that it is a one to one function.  This means that</a:t>
                </a:r>
              </a:p>
              <a:p>
                <a:r>
                  <a:rPr lang="en-US" sz="2400" dirty="0">
                    <a:latin typeface="+mj-lt"/>
                  </a:rPr>
                  <a:t> </a:t>
                </a:r>
                <a:r>
                  <a:rPr lang="en-US" sz="2400" i="1" dirty="0">
                    <a:latin typeface="Times" pitchFamily="2" charset="0"/>
                    <a:cs typeface="Times New Roman" panose="02020603050405020304" pitchFamily="18" charset="0"/>
                  </a:rPr>
                  <a:t>f</a:t>
                </a:r>
                <a:r>
                  <a:rPr lang="en-US" sz="2400" dirty="0">
                    <a:latin typeface="+mj-lt"/>
                    <a:cs typeface="Times New Roman" panose="02020603050405020304" pitchFamily="18" charset="0"/>
                  </a:rPr>
                  <a:t>(</a:t>
                </a:r>
                <a:r>
                  <a:rPr lang="en-US" sz="2400" i="1" dirty="0">
                    <a:latin typeface="Times" pitchFamily="2" charset="0"/>
                    <a:cs typeface="Times New Roman" panose="02020603050405020304" pitchFamily="18" charset="0"/>
                  </a:rPr>
                  <a:t>x</a:t>
                </a:r>
                <a:r>
                  <a:rPr lang="en-US" sz="2400" dirty="0">
                    <a:latin typeface="+mj-lt"/>
                    <a:cs typeface="Times New Roman" panose="02020603050405020304" pitchFamily="18" charset="0"/>
                  </a:rPr>
                  <a:t>)</a:t>
                </a:r>
                <a:r>
                  <a:rPr lang="en-US" sz="2400" dirty="0">
                    <a:latin typeface="+mj-lt"/>
                  </a:rPr>
                  <a:t> </a:t>
                </a:r>
                <a:r>
                  <a:rPr lang="en-US" sz="2400" dirty="0"/>
                  <a:t>= </a:t>
                </a:r>
                <a14:m>
                  <m:oMath xmlns:m="http://schemas.openxmlformats.org/officeDocument/2006/math">
                    <m:sSup>
                      <m:sSupPr>
                        <m:ctrlPr>
                          <a:rPr lang="en-US" sz="2400" i="1">
                            <a:latin typeface="Cambria Math" panose="02040503050406030204" pitchFamily="18" charset="0"/>
                          </a:rPr>
                        </m:ctrlPr>
                      </m:sSupPr>
                      <m:e>
                        <m:r>
                          <a:rPr lang="en-GB" sz="2400" i="1">
                            <a:latin typeface="Cambria Math" panose="02040503050406030204" pitchFamily="18" charset="0"/>
                          </a:rPr>
                          <m:t>𝑒</m:t>
                        </m:r>
                      </m:e>
                      <m:sup>
                        <m:r>
                          <a:rPr lang="en-GB" sz="2400" i="1">
                            <a:latin typeface="Cambria Math" panose="02040503050406030204" pitchFamily="18" charset="0"/>
                          </a:rPr>
                          <m:t>𝑥</m:t>
                        </m:r>
                      </m:sup>
                    </m:sSup>
                  </m:oMath>
                </a14:m>
                <a:r>
                  <a:rPr lang="en-US" sz="2400" dirty="0"/>
                  <a:t> has an inverse function </a:t>
                </a:r>
                <a:r>
                  <a:rPr lang="en-US" sz="2400" dirty="0">
                    <a:latin typeface="Times New Roman" panose="02020603050405020304" pitchFamily="18" charset="0"/>
                    <a:cs typeface="Times New Roman" panose="02020603050405020304" pitchFamily="18" charset="0"/>
                  </a:rPr>
                  <a:t>ln (</a:t>
                </a:r>
                <a:r>
                  <a:rPr lang="en-US" sz="2400" i="1" dirty="0">
                    <a:latin typeface="Times New Roman" panose="02020603050405020304" pitchFamily="18" charset="0"/>
                    <a:cs typeface="Times New Roman" panose="02020603050405020304" pitchFamily="18" charset="0"/>
                  </a:rPr>
                  <a:t>x</a:t>
                </a:r>
                <a:r>
                  <a:rPr lang="en-US" sz="2400" dirty="0">
                    <a:latin typeface="Times New Roman" panose="02020603050405020304" pitchFamily="18" charset="0"/>
                    <a:cs typeface="Times New Roman" panose="02020603050405020304" pitchFamily="18" charset="0"/>
                  </a:rPr>
                  <a:t>)</a:t>
                </a:r>
                <a:r>
                  <a:rPr lang="en-US" sz="2400" i="1" dirty="0">
                    <a:latin typeface="Times New Roman" panose="02020603050405020304" pitchFamily="18" charset="0"/>
                    <a:cs typeface="Times New Roman" panose="02020603050405020304" pitchFamily="18" charset="0"/>
                  </a:rPr>
                  <a:t>,</a:t>
                </a:r>
              </a:p>
              <a:p>
                <a:r>
                  <a:rPr lang="en-US" sz="2400" dirty="0"/>
                  <a:t> 'the natural logarithm of </a:t>
                </a:r>
                <a:r>
                  <a:rPr lang="en-US" sz="2400" i="1" dirty="0">
                    <a:latin typeface="Times" pitchFamily="2" charset="0"/>
                  </a:rPr>
                  <a:t>x</a:t>
                </a:r>
                <a:r>
                  <a:rPr lang="en-US" sz="2400" dirty="0"/>
                  <a:t>' .  The graph of this inverse function is a reflection in the line </a:t>
                </a:r>
                <a:r>
                  <a:rPr lang="en-US" sz="2400" i="1" dirty="0">
                    <a:latin typeface="Times New Roman" panose="02020603050405020304" pitchFamily="18" charset="0"/>
                    <a:cs typeface="Times New Roman" panose="02020603050405020304" pitchFamily="18" charset="0"/>
                  </a:rPr>
                  <a:t>y = x</a:t>
                </a:r>
                <a:r>
                  <a:rPr lang="en-US" sz="2400" dirty="0"/>
                  <a:t> of the graph </a:t>
                </a:r>
                <a:r>
                  <a:rPr lang="en-US" sz="2400" i="1" dirty="0">
                    <a:latin typeface="Times New Roman" panose="02020603050405020304" pitchFamily="18" charset="0"/>
                    <a:cs typeface="Times New Roman" panose="02020603050405020304" pitchFamily="18" charset="0"/>
                  </a:rPr>
                  <a:t>y</a:t>
                </a:r>
                <a:r>
                  <a:rPr lang="en-US" sz="2400" dirty="0"/>
                  <a:t> = </a:t>
                </a:r>
                <a14:m>
                  <m:oMath xmlns:m="http://schemas.openxmlformats.org/officeDocument/2006/math">
                    <m:sSup>
                      <m:sSupPr>
                        <m:ctrlPr>
                          <a:rPr lang="en-US" sz="2400" i="1">
                            <a:latin typeface="Cambria Math" panose="02040503050406030204" pitchFamily="18" charset="0"/>
                          </a:rPr>
                        </m:ctrlPr>
                      </m:sSupPr>
                      <m:e>
                        <m:r>
                          <a:rPr lang="en-GB" sz="2400" i="1">
                            <a:latin typeface="Cambria Math" panose="02040503050406030204" pitchFamily="18" charset="0"/>
                          </a:rPr>
                          <m:t>𝑒</m:t>
                        </m:r>
                      </m:e>
                      <m:sup>
                        <m:r>
                          <a:rPr lang="en-GB" sz="2400" i="1">
                            <a:latin typeface="Cambria Math" panose="02040503050406030204" pitchFamily="18" charset="0"/>
                          </a:rPr>
                          <m:t>𝑥</m:t>
                        </m:r>
                      </m:sup>
                    </m:sSup>
                  </m:oMath>
                </a14:m>
                <a:r>
                  <a:rPr lang="en-US" sz="2400" dirty="0"/>
                  <a:t>.</a:t>
                </a:r>
              </a:p>
              <a:p>
                <a:endParaRPr lang="en-US" dirty="0"/>
              </a:p>
            </p:txBody>
          </p:sp>
        </mc:Choice>
        <mc:Fallback xmlns="">
          <p:sp>
            <p:nvSpPr>
              <p:cNvPr id="14" name="Rectangle 13">
                <a:extLst>
                  <a:ext uri="{FF2B5EF4-FFF2-40B4-BE49-F238E27FC236}">
                    <a16:creationId xmlns="" xmlns:a16="http://schemas.microsoft.com/office/drawing/2014/main" xmlns:a14="http://schemas.microsoft.com/office/drawing/2010/main" id="{5D0DD986-6873-4E1B-B74F-E04828BD7675}"/>
                  </a:ext>
                </a:extLst>
              </p:cNvPr>
              <p:cNvSpPr>
                <a:spLocks noRot="1" noChangeAspect="1" noMove="1" noResize="1" noEditPoints="1" noAdjustHandles="1" noChangeArrowheads="1" noChangeShapeType="1" noTextEdit="1"/>
              </p:cNvSpPr>
              <p:nvPr/>
            </p:nvSpPr>
            <p:spPr>
              <a:xfrm>
                <a:off x="2386395" y="3371480"/>
                <a:ext cx="5988688" cy="3354765"/>
              </a:xfrm>
              <a:prstGeom prst="rect">
                <a:avLst/>
              </a:prstGeom>
              <a:blipFill rotWithShape="1">
                <a:blip r:embed="rId15"/>
                <a:stretch>
                  <a:fillRect l="-1526" t="-1455"/>
                </a:stretch>
              </a:blipFill>
            </p:spPr>
            <p:txBody>
              <a:bodyPr/>
              <a:lstStyle/>
              <a:p>
                <a:r>
                  <a:rPr lang="en-GB">
                    <a:noFill/>
                  </a:rPr>
                  <a:t> </a:t>
                </a:r>
              </a:p>
            </p:txBody>
          </p:sp>
        </mc:Fallback>
      </mc:AlternateContent>
      <p:pic>
        <p:nvPicPr>
          <p:cNvPr id="18" name="Picture 17">
            <a:extLst>
              <a:ext uri="{FF2B5EF4-FFF2-40B4-BE49-F238E27FC236}">
                <a16:creationId xmlns:a16="http://schemas.microsoft.com/office/drawing/2014/main" id="{24B9678E-6FC5-4AB1-9C89-DAD487F65512}"/>
              </a:ext>
            </a:extLst>
          </p:cNvPr>
          <p:cNvPicPr>
            <a:picLocks noChangeAspect="1"/>
          </p:cNvPicPr>
          <p:nvPr/>
        </p:nvPicPr>
        <p:blipFill>
          <a:blip r:embed="rId16"/>
          <a:stretch>
            <a:fillRect/>
          </a:stretch>
        </p:blipFill>
        <p:spPr>
          <a:xfrm>
            <a:off x="8695925" y="3404505"/>
            <a:ext cx="3275812" cy="3088992"/>
          </a:xfrm>
          <a:prstGeom prst="rect">
            <a:avLst/>
          </a:prstGeom>
        </p:spPr>
      </p:pic>
      <p:sp>
        <p:nvSpPr>
          <p:cNvPr id="19" name="Rectangle 18">
            <a:extLst>
              <a:ext uri="{FF2B5EF4-FFF2-40B4-BE49-F238E27FC236}">
                <a16:creationId xmlns:a16="http://schemas.microsoft.com/office/drawing/2014/main" id="{4ECA0505-C592-784F-8C73-4F3EEA481C58}"/>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4</a:t>
            </a:r>
            <a:endParaRPr lang="en-US" altLang="en-US" b="1" dirty="0">
              <a:solidFill>
                <a:schemeClr val="bg1"/>
              </a:solidFill>
            </a:endParaRPr>
          </a:p>
        </p:txBody>
      </p:sp>
    </p:spTree>
    <p:extLst>
      <p:ext uri="{BB962C8B-B14F-4D97-AF65-F5344CB8AC3E}">
        <p14:creationId xmlns:p14="http://schemas.microsoft.com/office/powerpoint/2010/main" val="10257510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11"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33D897FB-EEBE-4648-8063-5C884C0FC885}"/>
              </a:ext>
            </a:extLst>
          </p:cNvPr>
          <p:cNvSpPr/>
          <p:nvPr/>
        </p:nvSpPr>
        <p:spPr>
          <a:xfrm>
            <a:off x="2195284" y="47781"/>
            <a:ext cx="9996716" cy="523220"/>
          </a:xfrm>
          <a:prstGeom prst="rect">
            <a:avLst/>
          </a:prstGeom>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Rate of Growth</a:t>
            </a:r>
          </a:p>
        </p:txBody>
      </p:sp>
      <p:sp>
        <p:nvSpPr>
          <p:cNvPr id="8" name="TextBox 7">
            <a:extLst>
              <a:ext uri="{FF2B5EF4-FFF2-40B4-BE49-F238E27FC236}">
                <a16:creationId xmlns:a16="http://schemas.microsoft.com/office/drawing/2014/main" id="{DBD52244-C62F-4F79-BAB2-37E670A753CA}"/>
              </a:ext>
            </a:extLst>
          </p:cNvPr>
          <p:cNvSpPr txBox="1"/>
          <p:nvPr/>
        </p:nvSpPr>
        <p:spPr>
          <a:xfrm>
            <a:off x="2515711" y="717722"/>
            <a:ext cx="1440160" cy="461665"/>
          </a:xfrm>
          <a:prstGeom prst="rect">
            <a:avLst/>
          </a:prstGeom>
          <a:noFill/>
        </p:spPr>
        <p:txBody>
          <a:bodyPr wrap="square" rtlCol="0">
            <a:spAutoFit/>
          </a:bodyPr>
          <a:lstStyle/>
          <a:p>
            <a:r>
              <a:rPr lang="en-GB" sz="2400" b="1" dirty="0"/>
              <a:t>Example </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D134AD1-BA1C-4995-B812-023C395666C4}"/>
                  </a:ext>
                </a:extLst>
              </p:cNvPr>
              <p:cNvSpPr txBox="1"/>
              <p:nvPr/>
            </p:nvSpPr>
            <p:spPr>
              <a:xfrm>
                <a:off x="2534168" y="1139309"/>
                <a:ext cx="8944578" cy="461665"/>
              </a:xfrm>
              <a:prstGeom prst="rect">
                <a:avLst/>
              </a:prstGeom>
              <a:noFill/>
            </p:spPr>
            <p:txBody>
              <a:bodyPr wrap="square" rtlCol="0">
                <a:spAutoFit/>
              </a:bodyPr>
              <a:lstStyle/>
              <a:p>
                <a:r>
                  <a:rPr lang="en-GB" sz="2400" dirty="0"/>
                  <a:t>Find </a:t>
                </a:r>
                <a:r>
                  <a:rPr lang="en-GB" sz="2400" i="1" dirty="0">
                    <a:latin typeface="Times New Roman" panose="02020603050405020304" pitchFamily="18" charset="0"/>
                    <a:cs typeface="Times New Roman" panose="02020603050405020304" pitchFamily="18" charset="0"/>
                  </a:rPr>
                  <a:t>x</a:t>
                </a:r>
                <a:r>
                  <a:rPr lang="en-GB" sz="2400" dirty="0"/>
                  <a:t> if </a:t>
                </a:r>
                <a14:m>
                  <m:oMath xmlns:m="http://schemas.openxmlformats.org/officeDocument/2006/math">
                    <m:sSup>
                      <m:sSupPr>
                        <m:ctrlPr>
                          <a:rPr lang="en-GB" sz="2400" i="1" smtClean="0">
                            <a:latin typeface="Cambria Math" panose="02040503050406030204" pitchFamily="18" charset="0"/>
                          </a:rPr>
                        </m:ctrlPr>
                      </m:sSupPr>
                      <m:e>
                        <m:r>
                          <a:rPr lang="en-GB" sz="2400" b="0" i="1" smtClean="0">
                            <a:latin typeface="Cambria Math" panose="02040503050406030204" pitchFamily="18" charset="0"/>
                          </a:rPr>
                          <m:t>𝑒</m:t>
                        </m:r>
                      </m:e>
                      <m:sup>
                        <m:r>
                          <a:rPr lang="en-GB" sz="2400" b="0" i="1" smtClean="0">
                            <a:latin typeface="Cambria Math" panose="02040503050406030204" pitchFamily="18" charset="0"/>
                          </a:rPr>
                          <m:t>𝑥</m:t>
                        </m:r>
                      </m:sup>
                    </m:sSup>
                  </m:oMath>
                </a14:m>
                <a:r>
                  <a:rPr lang="en-GB" sz="2400" dirty="0"/>
                  <a:t> = 100. Give your answer to two decimal places.</a:t>
                </a:r>
              </a:p>
            </p:txBody>
          </p:sp>
        </mc:Choice>
        <mc:Fallback xmlns="">
          <p:sp>
            <p:nvSpPr>
              <p:cNvPr id="9" name="TextBox 8">
                <a:extLst>
                  <a:ext uri="{FF2B5EF4-FFF2-40B4-BE49-F238E27FC236}">
                    <a16:creationId xmlns:a16="http://schemas.microsoft.com/office/drawing/2014/main" id="{DD134AD1-BA1C-4995-B812-023C395666C4}"/>
                  </a:ext>
                </a:extLst>
              </p:cNvPr>
              <p:cNvSpPr txBox="1">
                <a:spLocks noRot="1" noChangeAspect="1" noMove="1" noResize="1" noEditPoints="1" noAdjustHandles="1" noChangeArrowheads="1" noChangeShapeType="1" noTextEdit="1"/>
              </p:cNvSpPr>
              <p:nvPr/>
            </p:nvSpPr>
            <p:spPr>
              <a:xfrm>
                <a:off x="2534168" y="1139309"/>
                <a:ext cx="8944578" cy="461665"/>
              </a:xfrm>
              <a:prstGeom prst="rect">
                <a:avLst/>
              </a:prstGeom>
              <a:blipFill>
                <a:blip r:embed="rId4"/>
                <a:stretch>
                  <a:fillRect l="-993" t="-10811" b="-29730"/>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id="{016FA3DB-05CD-4828-A649-74B7D2C5319B}"/>
              </a:ext>
            </a:extLst>
          </p:cNvPr>
          <p:cNvSpPr/>
          <p:nvPr/>
        </p:nvSpPr>
        <p:spPr>
          <a:xfrm>
            <a:off x="2529508" y="1527595"/>
            <a:ext cx="1412566" cy="461665"/>
          </a:xfrm>
          <a:prstGeom prst="rect">
            <a:avLst/>
          </a:prstGeom>
        </p:spPr>
        <p:txBody>
          <a:bodyPr wrap="none">
            <a:spAutoFit/>
          </a:bodyPr>
          <a:lstStyle/>
          <a:p>
            <a:r>
              <a:rPr lang="en-GB" sz="2400" b="1" dirty="0"/>
              <a:t>Solution</a:t>
            </a:r>
            <a:endParaRPr lang="en-GB" sz="2400" dirty="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EAADED7-8CCD-49C5-9A42-211308C2CA5D}"/>
                  </a:ext>
                </a:extLst>
              </p:cNvPr>
              <p:cNvSpPr txBox="1"/>
              <p:nvPr/>
            </p:nvSpPr>
            <p:spPr>
              <a:xfrm>
                <a:off x="2529508" y="1920088"/>
                <a:ext cx="8496944" cy="461665"/>
              </a:xfrm>
              <a:prstGeom prst="rect">
                <a:avLst/>
              </a:prstGeom>
              <a:noFill/>
            </p:spPr>
            <p:txBody>
              <a:bodyPr wrap="square" rtlCol="0">
                <a:spAutoFit/>
              </a:bodyPr>
              <a:lstStyle/>
              <a:p>
                <a:r>
                  <a:rPr lang="en-GB" sz="2400" dirty="0">
                    <a:solidFill>
                      <a:srgbClr val="FF0000"/>
                    </a:solidFill>
                  </a:rPr>
                  <a:t>Since </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𝑒</m:t>
                        </m:r>
                      </m:e>
                      <m:sup>
                        <m:r>
                          <a:rPr lang="en-GB" sz="2400" i="1">
                            <a:solidFill>
                              <a:srgbClr val="FF0000"/>
                            </a:solidFill>
                            <a:latin typeface="Cambria Math" panose="02040503050406030204" pitchFamily="18" charset="0"/>
                          </a:rPr>
                          <m:t>𝑥</m:t>
                        </m:r>
                      </m:sup>
                    </m:sSup>
                  </m:oMath>
                </a14:m>
                <a:r>
                  <a:rPr lang="en-GB" sz="2400" dirty="0">
                    <a:solidFill>
                      <a:srgbClr val="FF0000"/>
                    </a:solidFill>
                  </a:rPr>
                  <a:t> = 100 and </a:t>
                </a:r>
                <a:r>
                  <a:rPr lang="en-GB" sz="2400" i="1" dirty="0">
                    <a:solidFill>
                      <a:srgbClr val="FF0000"/>
                    </a:solidFill>
                    <a:latin typeface="Times New Roman" panose="02020603050405020304" pitchFamily="18" charset="0"/>
                    <a:cs typeface="Times New Roman" panose="02020603050405020304" pitchFamily="18" charset="0"/>
                  </a:rPr>
                  <a:t>y </a:t>
                </a:r>
                <a:r>
                  <a:rPr lang="en-GB" sz="2400" dirty="0">
                    <a:solidFill>
                      <a:srgbClr val="FF0000"/>
                    </a:solidFill>
                  </a:rPr>
                  <a:t>=</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x</a:t>
                </a:r>
                <a:r>
                  <a:rPr lang="en-GB" sz="2400"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mj-lt"/>
                    <a:cs typeface="Times New Roman" panose="02020603050405020304" pitchFamily="18" charset="0"/>
                  </a:rPr>
                  <a:t>is the inverse function of </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𝑒</m:t>
                        </m:r>
                      </m:e>
                      <m:sup>
                        <m:r>
                          <a:rPr lang="en-GB" sz="2400" i="1">
                            <a:solidFill>
                              <a:srgbClr val="FF0000"/>
                            </a:solidFill>
                            <a:latin typeface="Cambria Math" panose="02040503050406030204" pitchFamily="18" charset="0"/>
                          </a:rPr>
                          <m:t>𝑥</m:t>
                        </m:r>
                      </m:sup>
                    </m:sSup>
                  </m:oMath>
                </a14:m>
                <a:r>
                  <a:rPr lang="en-GB" sz="2400" i="1" dirty="0">
                    <a:solidFill>
                      <a:srgbClr val="FF0000"/>
                    </a:solidFill>
                    <a:latin typeface="+mj-lt"/>
                    <a:cs typeface="Times New Roman" panose="02020603050405020304" pitchFamily="18" charset="0"/>
                  </a:rPr>
                  <a:t> </a:t>
                </a:r>
              </a:p>
            </p:txBody>
          </p:sp>
        </mc:Choice>
        <mc:Fallback xmlns="">
          <p:sp>
            <p:nvSpPr>
              <p:cNvPr id="11" name="TextBox 10">
                <a:extLst>
                  <a:ext uri="{FF2B5EF4-FFF2-40B4-BE49-F238E27FC236}">
                    <a16:creationId xmlns:a16="http://schemas.microsoft.com/office/drawing/2014/main" xmlns:a14="http://schemas.microsoft.com/office/drawing/2010/main" xmlns="" id="{1EAADED7-8CCD-49C5-9A42-211308C2CA5D}"/>
                  </a:ext>
                </a:extLst>
              </p:cNvPr>
              <p:cNvSpPr txBox="1">
                <a:spLocks noRot="1" noChangeAspect="1" noMove="1" noResize="1" noEditPoints="1" noAdjustHandles="1" noChangeArrowheads="1" noChangeShapeType="1" noTextEdit="1"/>
              </p:cNvSpPr>
              <p:nvPr/>
            </p:nvSpPr>
            <p:spPr>
              <a:xfrm>
                <a:off x="2529508" y="1920088"/>
                <a:ext cx="8496944" cy="461665"/>
              </a:xfrm>
              <a:prstGeom prst="rect">
                <a:avLst/>
              </a:prstGeom>
              <a:blipFill rotWithShape="1">
                <a:blip r:embed="rId5"/>
                <a:stretch>
                  <a:fillRect l="-1148" t="-10526" b="-28947"/>
                </a:stretch>
              </a:blipFill>
            </p:spPr>
            <p:txBody>
              <a:bodyPr/>
              <a:lstStyle/>
              <a:p>
                <a:r>
                  <a:rPr lang="en-GB">
                    <a:noFill/>
                  </a:rPr>
                  <a:t> </a:t>
                </a:r>
              </a:p>
            </p:txBody>
          </p:sp>
        </mc:Fallback>
      </mc:AlternateContent>
      <p:sp>
        <p:nvSpPr>
          <p:cNvPr id="12" name="TextBox 11">
            <a:extLst>
              <a:ext uri="{FF2B5EF4-FFF2-40B4-BE49-F238E27FC236}">
                <a16:creationId xmlns:a16="http://schemas.microsoft.com/office/drawing/2014/main" id="{0C6760FD-0697-4598-9B4D-9A336EE70A96}"/>
              </a:ext>
            </a:extLst>
          </p:cNvPr>
          <p:cNvSpPr txBox="1"/>
          <p:nvPr/>
        </p:nvSpPr>
        <p:spPr>
          <a:xfrm>
            <a:off x="5210434" y="2384932"/>
            <a:ext cx="4485966" cy="461665"/>
          </a:xfrm>
          <a:prstGeom prst="rect">
            <a:avLst/>
          </a:prstGeom>
          <a:noFill/>
        </p:spPr>
        <p:txBody>
          <a:bodyPr wrap="square" rtlCol="0">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 </a:t>
            </a:r>
            <a:r>
              <a:rPr lang="en-GB" sz="2400" dirty="0">
                <a:solidFill>
                  <a:srgbClr val="FF0000"/>
                </a:solidFill>
              </a:rPr>
              <a:t>(100)  = 4.61 2 </a:t>
            </a:r>
            <a:r>
              <a:rPr lang="en-GB" sz="2400" dirty="0" err="1">
                <a:solidFill>
                  <a:srgbClr val="FF0000"/>
                </a:solidFill>
              </a:rPr>
              <a:t>d.p.</a:t>
            </a:r>
            <a:endParaRPr lang="en-GB" sz="2400" dirty="0">
              <a:solidFill>
                <a:srgbClr val="FF0000"/>
              </a:solidFill>
            </a:endParaRPr>
          </a:p>
        </p:txBody>
      </p:sp>
      <p:sp>
        <p:nvSpPr>
          <p:cNvPr id="13" name="TextBox 12">
            <a:extLst>
              <a:ext uri="{FF2B5EF4-FFF2-40B4-BE49-F238E27FC236}">
                <a16:creationId xmlns:a16="http://schemas.microsoft.com/office/drawing/2014/main" id="{5114E538-5D81-4A91-A06E-C0EAD655B14B}"/>
              </a:ext>
            </a:extLst>
          </p:cNvPr>
          <p:cNvSpPr txBox="1"/>
          <p:nvPr/>
        </p:nvSpPr>
        <p:spPr>
          <a:xfrm>
            <a:off x="2576857" y="3044044"/>
            <a:ext cx="3541092" cy="461665"/>
          </a:xfrm>
          <a:prstGeom prst="rect">
            <a:avLst/>
          </a:prstGeom>
          <a:noFill/>
        </p:spPr>
        <p:txBody>
          <a:bodyPr wrap="square" rtlCol="0">
            <a:spAutoFit/>
          </a:bodyPr>
          <a:lstStyle/>
          <a:p>
            <a:r>
              <a:rPr lang="en-GB" sz="2400" dirty="0"/>
              <a:t>To summarise, for</a:t>
            </a:r>
            <a:r>
              <a:rPr lang="en-GB" sz="2400" i="1" dirty="0">
                <a:latin typeface="Times" pitchFamily="2" charset="0"/>
              </a:rPr>
              <a:t> a </a:t>
            </a:r>
            <a:r>
              <a:rPr lang="en-GB" sz="2400" dirty="0"/>
              <a:t>&gt; 0</a:t>
            </a:r>
          </a:p>
        </p:txBody>
      </p:sp>
      <p:pic>
        <p:nvPicPr>
          <p:cNvPr id="15" name="Picture 14">
            <a:extLst>
              <a:ext uri="{FF2B5EF4-FFF2-40B4-BE49-F238E27FC236}">
                <a16:creationId xmlns:a16="http://schemas.microsoft.com/office/drawing/2014/main" id="{06D12921-FF43-45FE-9EF4-AE0C07C5C3D1}"/>
              </a:ext>
            </a:extLst>
          </p:cNvPr>
          <p:cNvPicPr>
            <a:picLocks noChangeAspect="1"/>
          </p:cNvPicPr>
          <p:nvPr/>
        </p:nvPicPr>
        <p:blipFill>
          <a:blip r:embed="rId6"/>
          <a:stretch>
            <a:fillRect/>
          </a:stretch>
        </p:blipFill>
        <p:spPr>
          <a:xfrm>
            <a:off x="6313873" y="2989280"/>
            <a:ext cx="2795592" cy="736929"/>
          </a:xfrm>
          <a:prstGeom prst="rect">
            <a:avLst/>
          </a:prstGeom>
        </p:spPr>
      </p:pic>
      <p:sp>
        <p:nvSpPr>
          <p:cNvPr id="16" name="Rectangle 15">
            <a:extLst>
              <a:ext uri="{FF2B5EF4-FFF2-40B4-BE49-F238E27FC236}">
                <a16:creationId xmlns:a16="http://schemas.microsoft.com/office/drawing/2014/main" id="{CAE0665C-EEF4-492F-B8DD-C32C8F5C8423}"/>
              </a:ext>
            </a:extLst>
          </p:cNvPr>
          <p:cNvSpPr/>
          <p:nvPr/>
        </p:nvSpPr>
        <p:spPr>
          <a:xfrm>
            <a:off x="2558973" y="3614807"/>
            <a:ext cx="1535998" cy="461665"/>
          </a:xfrm>
          <a:prstGeom prst="rect">
            <a:avLst/>
          </a:prstGeom>
        </p:spPr>
        <p:txBody>
          <a:bodyPr wrap="none">
            <a:spAutoFit/>
          </a:bodyPr>
          <a:lstStyle/>
          <a:p>
            <a:r>
              <a:rPr lang="en-GB" sz="2400" b="1" dirty="0"/>
              <a:t>Example </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9E36560E-3A96-4EBB-96E0-4ECE0AE205B8}"/>
                  </a:ext>
                </a:extLst>
              </p:cNvPr>
              <p:cNvSpPr txBox="1"/>
              <p:nvPr/>
            </p:nvSpPr>
            <p:spPr>
              <a:xfrm>
                <a:off x="2581392" y="4071762"/>
                <a:ext cx="7907096" cy="461665"/>
              </a:xfrm>
              <a:prstGeom prst="rect">
                <a:avLst/>
              </a:prstGeom>
              <a:noFill/>
            </p:spPr>
            <p:txBody>
              <a:bodyPr wrap="square" rtlCol="0">
                <a:spAutoFit/>
              </a:bodyPr>
              <a:lstStyle/>
              <a:p>
                <a:r>
                  <a:rPr lang="en-GB" sz="2400" dirty="0"/>
                  <a:t>Solve, to 3 significant figures. the equation 3</a:t>
                </a:r>
                <a14:m>
                  <m:oMath xmlns:m="http://schemas.openxmlformats.org/officeDocument/2006/math">
                    <m:sSup>
                      <m:sSupPr>
                        <m:ctrlPr>
                          <a:rPr lang="en-GB" sz="2400" i="1">
                            <a:latin typeface="Cambria Math" panose="02040503050406030204" pitchFamily="18" charset="0"/>
                          </a:rPr>
                        </m:ctrlPr>
                      </m:sSupPr>
                      <m:e>
                        <m:r>
                          <a:rPr lang="en-GB" sz="2400" i="1">
                            <a:latin typeface="Cambria Math" panose="02040503050406030204" pitchFamily="18" charset="0"/>
                          </a:rPr>
                          <m:t>𝑒</m:t>
                        </m:r>
                      </m:e>
                      <m:sup>
                        <m:r>
                          <a:rPr lang="en-GB" sz="2400" b="0" i="1" smtClean="0">
                            <a:latin typeface="Cambria Math" panose="02040503050406030204" pitchFamily="18" charset="0"/>
                          </a:rPr>
                          <m:t>2</m:t>
                        </m:r>
                        <m:r>
                          <a:rPr lang="en-GB" sz="2400" b="0" i="1" smtClean="0">
                            <a:latin typeface="Cambria Math" panose="02040503050406030204" pitchFamily="18" charset="0"/>
                          </a:rPr>
                          <m:t>𝑥</m:t>
                        </m:r>
                        <m:r>
                          <a:rPr lang="en-GB" sz="2400" b="0" i="1" smtClean="0">
                            <a:latin typeface="Cambria Math" panose="02040503050406030204" pitchFamily="18" charset="0"/>
                          </a:rPr>
                          <m:t>−1</m:t>
                        </m:r>
                      </m:sup>
                    </m:sSup>
                  </m:oMath>
                </a14:m>
                <a:r>
                  <a:rPr lang="en-GB" sz="2400" dirty="0"/>
                  <a:t> = 5. </a:t>
                </a:r>
              </a:p>
            </p:txBody>
          </p:sp>
        </mc:Choice>
        <mc:Fallback xmlns="">
          <p:sp>
            <p:nvSpPr>
              <p:cNvPr id="19" name="TextBox 18">
                <a:extLst>
                  <a:ext uri="{FF2B5EF4-FFF2-40B4-BE49-F238E27FC236}">
                    <a16:creationId xmlns:a16="http://schemas.microsoft.com/office/drawing/2014/main" xmlns:a14="http://schemas.microsoft.com/office/drawing/2010/main" xmlns="" id="{9E36560E-3A96-4EBB-96E0-4ECE0AE205B8}"/>
                  </a:ext>
                </a:extLst>
              </p:cNvPr>
              <p:cNvSpPr txBox="1">
                <a:spLocks noRot="1" noChangeAspect="1" noMove="1" noResize="1" noEditPoints="1" noAdjustHandles="1" noChangeArrowheads="1" noChangeShapeType="1" noTextEdit="1"/>
              </p:cNvSpPr>
              <p:nvPr/>
            </p:nvSpPr>
            <p:spPr>
              <a:xfrm>
                <a:off x="2581392" y="4071762"/>
                <a:ext cx="7907096" cy="461665"/>
              </a:xfrm>
              <a:prstGeom prst="rect">
                <a:avLst/>
              </a:prstGeom>
              <a:blipFill rotWithShape="1">
                <a:blip r:embed="rId7"/>
                <a:stretch>
                  <a:fillRect l="-1156" t="-9211" b="-30263"/>
                </a:stretch>
              </a:blipFill>
            </p:spPr>
            <p:txBody>
              <a:bodyPr/>
              <a:lstStyle/>
              <a:p>
                <a:r>
                  <a:rPr lang="en-GB">
                    <a:noFill/>
                  </a:rPr>
                  <a:t> </a:t>
                </a:r>
              </a:p>
            </p:txBody>
          </p:sp>
        </mc:Fallback>
      </mc:AlternateContent>
      <p:sp>
        <p:nvSpPr>
          <p:cNvPr id="20" name="Rectangle 19">
            <a:extLst>
              <a:ext uri="{FF2B5EF4-FFF2-40B4-BE49-F238E27FC236}">
                <a16:creationId xmlns:a16="http://schemas.microsoft.com/office/drawing/2014/main" id="{1D94DC1D-B96A-4776-A2DF-31E1743AFF79}"/>
              </a:ext>
            </a:extLst>
          </p:cNvPr>
          <p:cNvSpPr/>
          <p:nvPr/>
        </p:nvSpPr>
        <p:spPr>
          <a:xfrm>
            <a:off x="2558973" y="4590272"/>
            <a:ext cx="1412566" cy="461665"/>
          </a:xfrm>
          <a:prstGeom prst="rect">
            <a:avLst/>
          </a:prstGeom>
        </p:spPr>
        <p:txBody>
          <a:bodyPr wrap="none">
            <a:spAutoFit/>
          </a:bodyPr>
          <a:lstStyle/>
          <a:p>
            <a:r>
              <a:rPr lang="en-GB" sz="2400" b="1" dirty="0"/>
              <a:t>Solution</a:t>
            </a:r>
            <a:endParaRPr lang="en-GB" sz="2400" dirty="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75D27E7B-D769-4FCA-ACFE-B63833C9AB45}"/>
                  </a:ext>
                </a:extLst>
              </p:cNvPr>
              <p:cNvSpPr txBox="1"/>
              <p:nvPr/>
            </p:nvSpPr>
            <p:spPr>
              <a:xfrm>
                <a:off x="2576857" y="4878979"/>
                <a:ext cx="5060351" cy="621773"/>
              </a:xfrm>
              <a:prstGeom prst="rect">
                <a:avLst/>
              </a:prstGeom>
              <a:noFill/>
            </p:spPr>
            <p:txBody>
              <a:bodyPr wrap="square" rtlCol="0">
                <a:spAutoFit/>
              </a:bodyPr>
              <a:lstStyle/>
              <a:p>
                <a:r>
                  <a:rPr lang="en-GB" sz="2400" dirty="0">
                    <a:solidFill>
                      <a:srgbClr val="FF0000"/>
                    </a:solidFill>
                  </a:rPr>
                  <a:t>Since 3</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𝑒</m:t>
                        </m:r>
                      </m:e>
                      <m:sup>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1</m:t>
                        </m:r>
                      </m:sup>
                    </m:sSup>
                  </m:oMath>
                </a14:m>
                <a:r>
                  <a:rPr lang="en-GB" sz="2400" dirty="0">
                    <a:solidFill>
                      <a:srgbClr val="FF0000"/>
                    </a:solidFill>
                  </a:rPr>
                  <a:t> = 5,    then </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𝑒</m:t>
                        </m:r>
                      </m:e>
                      <m:sup>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1</m:t>
                        </m:r>
                      </m:sup>
                    </m:sSup>
                  </m:oMath>
                </a14:m>
                <a:r>
                  <a:rPr lang="en-GB" sz="2400" dirty="0">
                    <a:solidFill>
                      <a:srgbClr val="FF0000"/>
                    </a:solidFill>
                  </a:rPr>
                  <a:t> = </a:t>
                </a:r>
                <a14:m>
                  <m:oMath xmlns:m="http://schemas.openxmlformats.org/officeDocument/2006/math">
                    <m:f>
                      <m:fPr>
                        <m:ctrlPr>
                          <a:rPr lang="en-GB" sz="2400" i="1" smtClean="0">
                            <a:solidFill>
                              <a:srgbClr val="FF0000"/>
                            </a:solidFill>
                            <a:latin typeface="Cambria Math" panose="02040503050406030204" pitchFamily="18" charset="0"/>
                          </a:rPr>
                        </m:ctrlPr>
                      </m:fPr>
                      <m:num>
                        <m:r>
                          <a:rPr lang="en-GB" sz="2400" b="0" i="1" smtClean="0">
                            <a:solidFill>
                              <a:srgbClr val="FF0000"/>
                            </a:solidFill>
                            <a:latin typeface="Cambria Math" panose="02040503050406030204" pitchFamily="18" charset="0"/>
                          </a:rPr>
                          <m:t>5</m:t>
                        </m:r>
                      </m:num>
                      <m:den>
                        <m:r>
                          <a:rPr lang="en-GB" sz="2400" b="0" i="1" smtClean="0">
                            <a:solidFill>
                              <a:srgbClr val="FF0000"/>
                            </a:solidFill>
                            <a:latin typeface="Cambria Math" panose="02040503050406030204" pitchFamily="18" charset="0"/>
                          </a:rPr>
                          <m:t>3</m:t>
                        </m:r>
                      </m:den>
                    </m:f>
                  </m:oMath>
                </a14:m>
                <a:r>
                  <a:rPr lang="en-GB" sz="2400" dirty="0">
                    <a:solidFill>
                      <a:srgbClr val="FF0000"/>
                    </a:solidFill>
                  </a:rPr>
                  <a:t> </a:t>
                </a:r>
              </a:p>
            </p:txBody>
          </p:sp>
        </mc:Choice>
        <mc:Fallback xmlns="">
          <p:sp>
            <p:nvSpPr>
              <p:cNvPr id="21" name="TextBox 20">
                <a:extLst>
                  <a:ext uri="{FF2B5EF4-FFF2-40B4-BE49-F238E27FC236}">
                    <a16:creationId xmlns:a16="http://schemas.microsoft.com/office/drawing/2014/main" xmlns:a14="http://schemas.microsoft.com/office/drawing/2010/main" xmlns="" id="{75D27E7B-D769-4FCA-ACFE-B63833C9AB45}"/>
                  </a:ext>
                </a:extLst>
              </p:cNvPr>
              <p:cNvSpPr txBox="1">
                <a:spLocks noRot="1" noChangeAspect="1" noMove="1" noResize="1" noEditPoints="1" noAdjustHandles="1" noChangeArrowheads="1" noChangeShapeType="1" noTextEdit="1"/>
              </p:cNvSpPr>
              <p:nvPr/>
            </p:nvSpPr>
            <p:spPr>
              <a:xfrm>
                <a:off x="2576857" y="4878979"/>
                <a:ext cx="5060351" cy="621773"/>
              </a:xfrm>
              <a:prstGeom prst="rect">
                <a:avLst/>
              </a:prstGeom>
              <a:blipFill rotWithShape="1">
                <a:blip r:embed="rId8"/>
                <a:stretch>
                  <a:fillRect l="-1928"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C7955430-4177-4F32-9FCD-D3E985CC832C}"/>
                  </a:ext>
                </a:extLst>
              </p:cNvPr>
              <p:cNvSpPr txBox="1"/>
              <p:nvPr/>
            </p:nvSpPr>
            <p:spPr>
              <a:xfrm>
                <a:off x="2571211" y="5397489"/>
                <a:ext cx="6150913" cy="461665"/>
              </a:xfrm>
              <a:prstGeom prst="rect">
                <a:avLst/>
              </a:prstGeom>
              <a:noFill/>
            </p:spPr>
            <p:txBody>
              <a:bodyPr wrap="square" rtlCol="0">
                <a:spAutoFit/>
              </a:bodyPr>
              <a:lstStyle/>
              <a:p>
                <a:r>
                  <a:rPr lang="en-GB" sz="2400" dirty="0">
                    <a:solidFill>
                      <a:srgbClr val="FF0000"/>
                    </a:solidFill>
                  </a:rPr>
                  <a:t>Since </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𝑒</m:t>
                        </m:r>
                      </m:e>
                      <m:sup>
                        <m:r>
                          <a:rPr lang="en-GB" sz="2400" i="1">
                            <a:solidFill>
                              <a:srgbClr val="FF0000"/>
                            </a:solidFill>
                            <a:latin typeface="Cambria Math" panose="02040503050406030204" pitchFamily="18" charset="0"/>
                          </a:rPr>
                          <m:t>𝑥</m:t>
                        </m:r>
                      </m:sup>
                    </m:sSup>
                  </m:oMath>
                </a14:m>
                <a:r>
                  <a:rPr lang="en-GB" sz="2400" dirty="0">
                    <a:solidFill>
                      <a:srgbClr val="FF0000"/>
                    </a:solidFill>
                  </a:rPr>
                  <a:t> and</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x </a:t>
                </a:r>
                <a:r>
                  <a:rPr lang="en-GB" sz="2400" dirty="0">
                    <a:solidFill>
                      <a:srgbClr val="FF0000"/>
                    </a:solidFill>
                    <a:latin typeface="+mj-lt"/>
                    <a:cs typeface="Times New Roman" panose="02020603050405020304" pitchFamily="18" charset="0"/>
                  </a:rPr>
                  <a:t>are inverse functions: </a:t>
                </a:r>
                <a:r>
                  <a:rPr lang="en-GB" sz="2400" dirty="0">
                    <a:solidFill>
                      <a:srgbClr val="FF0000"/>
                    </a:solidFill>
                  </a:rPr>
                  <a:t>   </a:t>
                </a:r>
              </a:p>
            </p:txBody>
          </p:sp>
        </mc:Choice>
        <mc:Fallback xmlns="">
          <p:sp>
            <p:nvSpPr>
              <p:cNvPr id="22" name="TextBox 21">
                <a:extLst>
                  <a:ext uri="{FF2B5EF4-FFF2-40B4-BE49-F238E27FC236}">
                    <a16:creationId xmlns:a16="http://schemas.microsoft.com/office/drawing/2014/main" xmlns:a14="http://schemas.microsoft.com/office/drawing/2010/main" xmlns="" id="{C7955430-4177-4F32-9FCD-D3E985CC832C}"/>
                  </a:ext>
                </a:extLst>
              </p:cNvPr>
              <p:cNvSpPr txBox="1">
                <a:spLocks noRot="1" noChangeAspect="1" noMove="1" noResize="1" noEditPoints="1" noAdjustHandles="1" noChangeArrowheads="1" noChangeShapeType="1" noTextEdit="1"/>
              </p:cNvSpPr>
              <p:nvPr/>
            </p:nvSpPr>
            <p:spPr>
              <a:xfrm>
                <a:off x="2571211" y="5397489"/>
                <a:ext cx="6150913" cy="461665"/>
              </a:xfrm>
              <a:prstGeom prst="rect">
                <a:avLst/>
              </a:prstGeom>
              <a:blipFill rotWithShape="1">
                <a:blip r:embed="rId9"/>
                <a:stretch>
                  <a:fillRect l="-1586" t="-10526"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7F70F4C4-92A7-432A-A8CC-FE4260209E94}"/>
                  </a:ext>
                </a:extLst>
              </p:cNvPr>
              <p:cNvSpPr txBox="1"/>
              <p:nvPr/>
            </p:nvSpPr>
            <p:spPr>
              <a:xfrm>
                <a:off x="8684258" y="5317434"/>
                <a:ext cx="2232248" cy="621773"/>
              </a:xfrm>
              <a:prstGeom prst="rect">
                <a:avLst/>
              </a:prstGeom>
              <a:noFill/>
            </p:spPr>
            <p:txBody>
              <a:bodyPr wrap="square" rtlCol="0">
                <a:spAutoFit/>
              </a:bodyPr>
              <a:lstStyle/>
              <a:p>
                <a:r>
                  <a:rPr lang="en-GB" sz="2400" dirty="0">
                    <a:solidFill>
                      <a:srgbClr val="FF0000"/>
                    </a:solidFill>
                  </a:rPr>
                  <a:t>2</a:t>
                </a:r>
                <a:r>
                  <a:rPr lang="en-GB" sz="2400" i="1" dirty="0">
                    <a:solidFill>
                      <a:srgbClr val="FF0000"/>
                    </a:solidFill>
                    <a:latin typeface="Times New Roman" panose="02020603050405020304" pitchFamily="18" charset="0"/>
                    <a:cs typeface="Times New Roman" panose="02020603050405020304" pitchFamily="18" charset="0"/>
                  </a:rPr>
                  <a:t>x </a:t>
                </a:r>
                <a14:m>
                  <m:oMath xmlns:m="http://schemas.openxmlformats.org/officeDocument/2006/math">
                    <m:r>
                      <a:rPr lang="en-GB" sz="2400" i="1" dirty="0" smtClean="0">
                        <a:solidFill>
                          <a:srgbClr val="FF0000"/>
                        </a:solidFill>
                        <a:latin typeface="Cambria Math"/>
                      </a:rPr>
                      <m:t>−</m:t>
                    </m:r>
                  </m:oMath>
                </a14:m>
                <a:r>
                  <a:rPr lang="en-GB" sz="2400" dirty="0">
                    <a:solidFill>
                      <a:srgbClr val="FF0000"/>
                    </a:solidFill>
                  </a:rPr>
                  <a:t>1 = </a:t>
                </a:r>
                <a:r>
                  <a:rPr lang="en-GB" sz="2400" dirty="0">
                    <a:solidFill>
                      <a:srgbClr val="FF0000"/>
                    </a:solidFill>
                    <a:latin typeface="Times New Roman" panose="02020603050405020304" pitchFamily="18" charset="0"/>
                    <a:cs typeface="Times New Roman" panose="02020603050405020304" pitchFamily="18" charset="0"/>
                  </a:rPr>
                  <a:t>ln</a:t>
                </a:r>
                <a:r>
                  <a:rPr lang="en-GB" sz="2400" dirty="0">
                    <a:solidFill>
                      <a:srgbClr val="FF0000"/>
                    </a:solidFill>
                  </a:rPr>
                  <a:t> </a:t>
                </a:r>
                <a14:m>
                  <m:oMath xmlns:m="http://schemas.openxmlformats.org/officeDocument/2006/math">
                    <m:f>
                      <m:fPr>
                        <m:ctrlPr>
                          <a:rPr lang="en-GB" sz="2400" i="1" smtClean="0">
                            <a:solidFill>
                              <a:srgbClr val="FF0000"/>
                            </a:solidFill>
                            <a:latin typeface="Cambria Math" panose="02040503050406030204" pitchFamily="18" charset="0"/>
                          </a:rPr>
                        </m:ctrlPr>
                      </m:fPr>
                      <m:num>
                        <m:r>
                          <a:rPr lang="en-GB" sz="2400" b="0" i="1" smtClean="0">
                            <a:solidFill>
                              <a:srgbClr val="FF0000"/>
                            </a:solidFill>
                            <a:latin typeface="Cambria Math" panose="02040503050406030204" pitchFamily="18" charset="0"/>
                          </a:rPr>
                          <m:t>5</m:t>
                        </m:r>
                      </m:num>
                      <m:den>
                        <m:r>
                          <a:rPr lang="en-GB" sz="2400" b="0" i="1" smtClean="0">
                            <a:solidFill>
                              <a:srgbClr val="FF0000"/>
                            </a:solidFill>
                            <a:latin typeface="Cambria Math" panose="02040503050406030204" pitchFamily="18" charset="0"/>
                          </a:rPr>
                          <m:t>3</m:t>
                        </m:r>
                      </m:den>
                    </m:f>
                  </m:oMath>
                </a14:m>
                <a:endParaRPr lang="en-GB" sz="2400" dirty="0">
                  <a:solidFill>
                    <a:srgbClr val="FF0000"/>
                  </a:solidFill>
                </a:endParaRPr>
              </a:p>
            </p:txBody>
          </p:sp>
        </mc:Choice>
        <mc:Fallback xmlns="">
          <p:sp>
            <p:nvSpPr>
              <p:cNvPr id="24" name="TextBox 23">
                <a:extLst>
                  <a:ext uri="{FF2B5EF4-FFF2-40B4-BE49-F238E27FC236}">
                    <a16:creationId xmlns:a16="http://schemas.microsoft.com/office/drawing/2014/main" xmlns:a14="http://schemas.microsoft.com/office/drawing/2010/main" xmlns="" id="{7F70F4C4-92A7-432A-A8CC-FE4260209E94}"/>
                  </a:ext>
                </a:extLst>
              </p:cNvPr>
              <p:cNvSpPr txBox="1">
                <a:spLocks noRot="1" noChangeAspect="1" noMove="1" noResize="1" noEditPoints="1" noAdjustHandles="1" noChangeArrowheads="1" noChangeShapeType="1" noTextEdit="1"/>
              </p:cNvSpPr>
              <p:nvPr/>
            </p:nvSpPr>
            <p:spPr>
              <a:xfrm>
                <a:off x="8684258" y="5317434"/>
                <a:ext cx="2232248" cy="621773"/>
              </a:xfrm>
              <a:prstGeom prst="rect">
                <a:avLst/>
              </a:prstGeom>
              <a:blipFill rotWithShape="1">
                <a:blip r:embed="rId10"/>
                <a:stretch>
                  <a:fillRect l="-4372"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50E5062A-DCC1-4D06-BD85-F74B20CDD608}"/>
                  </a:ext>
                </a:extLst>
              </p:cNvPr>
              <p:cNvSpPr/>
              <p:nvPr/>
            </p:nvSpPr>
            <p:spPr>
              <a:xfrm>
                <a:off x="2605838" y="5859154"/>
                <a:ext cx="2956259" cy="621773"/>
              </a:xfrm>
              <a:prstGeom prst="rect">
                <a:avLst/>
              </a:prstGeom>
            </p:spPr>
            <p:txBody>
              <a:bodyPr wrap="none">
                <a:spAutoFit/>
              </a:bodyPr>
              <a:lstStyle/>
              <a:p>
                <a:r>
                  <a:rPr lang="en-GB" sz="2400" dirty="0">
                    <a:solidFill>
                      <a:srgbClr val="FF0000"/>
                    </a:solidFill>
                  </a:rPr>
                  <a:t>Hence 2</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  1 + </a:t>
                </a:r>
                <a:r>
                  <a:rPr lang="en-GB" sz="2400" dirty="0">
                    <a:solidFill>
                      <a:srgbClr val="FF0000"/>
                    </a:solidFill>
                    <a:latin typeface="Times New Roman" panose="02020603050405020304" pitchFamily="18" charset="0"/>
                    <a:cs typeface="Times New Roman" panose="02020603050405020304" pitchFamily="18" charset="0"/>
                  </a:rPr>
                  <a:t>ln</a:t>
                </a:r>
                <a:r>
                  <a:rPr lang="en-GB" sz="2400" dirty="0">
                    <a:solidFill>
                      <a:srgbClr val="FF0000"/>
                    </a:solidFill>
                  </a:rPr>
                  <a:t> </a:t>
                </a:r>
                <a14:m>
                  <m:oMath xmlns:m="http://schemas.openxmlformats.org/officeDocument/2006/math">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5</m:t>
                        </m:r>
                      </m:num>
                      <m:den>
                        <m:r>
                          <a:rPr lang="en-GB" sz="2400" i="1">
                            <a:solidFill>
                              <a:srgbClr val="FF0000"/>
                            </a:solidFill>
                            <a:latin typeface="Cambria Math" panose="02040503050406030204" pitchFamily="18" charset="0"/>
                          </a:rPr>
                          <m:t>3</m:t>
                        </m:r>
                      </m:den>
                    </m:f>
                  </m:oMath>
                </a14:m>
                <a:endParaRPr lang="en-GB" sz="2400" dirty="0">
                  <a:solidFill>
                    <a:srgbClr val="FF0000"/>
                  </a:solidFill>
                </a:endParaRPr>
              </a:p>
            </p:txBody>
          </p:sp>
        </mc:Choice>
        <mc:Fallback xmlns="">
          <p:sp>
            <p:nvSpPr>
              <p:cNvPr id="25" name="Rectangle 24">
                <a:extLst>
                  <a:ext uri="{FF2B5EF4-FFF2-40B4-BE49-F238E27FC236}">
                    <a16:creationId xmlns:a16="http://schemas.microsoft.com/office/drawing/2014/main" xmlns:a14="http://schemas.microsoft.com/office/drawing/2010/main" xmlns="" id="{50E5062A-DCC1-4D06-BD85-F74B20CDD608}"/>
                  </a:ext>
                </a:extLst>
              </p:cNvPr>
              <p:cNvSpPr>
                <a:spLocks noRot="1" noChangeAspect="1" noMove="1" noResize="1" noEditPoints="1" noAdjustHandles="1" noChangeArrowheads="1" noChangeShapeType="1" noTextEdit="1"/>
              </p:cNvSpPr>
              <p:nvPr/>
            </p:nvSpPr>
            <p:spPr>
              <a:xfrm>
                <a:off x="2605838" y="5859154"/>
                <a:ext cx="2956259" cy="621773"/>
              </a:xfrm>
              <a:prstGeom prst="rect">
                <a:avLst/>
              </a:prstGeom>
              <a:blipFill rotWithShape="1">
                <a:blip r:embed="rId11"/>
                <a:stretch>
                  <a:fillRect l="-3093"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4CD92720-2CD2-4F07-A014-B0CD145D83CE}"/>
                  </a:ext>
                </a:extLst>
              </p:cNvPr>
              <p:cNvSpPr txBox="1"/>
              <p:nvPr/>
            </p:nvSpPr>
            <p:spPr>
              <a:xfrm>
                <a:off x="6338867" y="5891738"/>
                <a:ext cx="2232248" cy="621773"/>
              </a:xfrm>
              <a:prstGeom prst="rect">
                <a:avLst/>
              </a:prstGeom>
              <a:noFill/>
            </p:spPr>
            <p:txBody>
              <a:bodyPr wrap="square" rtlCol="0">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 </a:t>
                </a:r>
                <a14:m>
                  <m:oMath xmlns:m="http://schemas.openxmlformats.org/officeDocument/2006/math">
                    <m:f>
                      <m:fPr>
                        <m:ctrlPr>
                          <a:rPr lang="en-GB" sz="2400" i="1" smtClean="0">
                            <a:solidFill>
                              <a:srgbClr val="FF0000"/>
                            </a:solidFill>
                            <a:latin typeface="Cambria Math" panose="02040503050406030204" pitchFamily="18" charset="0"/>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2</m:t>
                        </m:r>
                      </m:den>
                    </m:f>
                  </m:oMath>
                </a14:m>
                <a:r>
                  <a:rPr lang="en-GB" sz="2400" dirty="0">
                    <a:solidFill>
                      <a:srgbClr val="FF0000"/>
                    </a:solidFill>
                  </a:rPr>
                  <a:t> (1 + </a:t>
                </a:r>
                <a:r>
                  <a:rPr lang="en-GB" sz="2400" dirty="0">
                    <a:solidFill>
                      <a:srgbClr val="FF0000"/>
                    </a:solidFill>
                    <a:latin typeface="Times New Roman" panose="02020603050405020304" pitchFamily="18" charset="0"/>
                    <a:cs typeface="Times New Roman" panose="02020603050405020304" pitchFamily="18" charset="0"/>
                  </a:rPr>
                  <a:t>ln</a:t>
                </a:r>
                <a:r>
                  <a:rPr lang="en-GB" sz="2400" dirty="0">
                    <a:solidFill>
                      <a:srgbClr val="FF0000"/>
                    </a:solidFill>
                  </a:rPr>
                  <a:t> </a:t>
                </a:r>
                <a14:m>
                  <m:oMath xmlns:m="http://schemas.openxmlformats.org/officeDocument/2006/math">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5</m:t>
                        </m:r>
                      </m:num>
                      <m:den>
                        <m:r>
                          <a:rPr lang="en-GB" sz="2400" i="1">
                            <a:solidFill>
                              <a:srgbClr val="FF0000"/>
                            </a:solidFill>
                            <a:latin typeface="Cambria Math" panose="02040503050406030204" pitchFamily="18" charset="0"/>
                          </a:rPr>
                          <m:t>3</m:t>
                        </m:r>
                      </m:den>
                    </m:f>
                  </m:oMath>
                </a14:m>
                <a:r>
                  <a:rPr lang="en-GB" sz="2400" dirty="0">
                    <a:solidFill>
                      <a:srgbClr val="FF0000"/>
                    </a:solidFill>
                  </a:rPr>
                  <a:t>)</a:t>
                </a:r>
              </a:p>
            </p:txBody>
          </p:sp>
        </mc:Choice>
        <mc:Fallback xmlns="">
          <p:sp>
            <p:nvSpPr>
              <p:cNvPr id="26" name="TextBox 25">
                <a:extLst>
                  <a:ext uri="{FF2B5EF4-FFF2-40B4-BE49-F238E27FC236}">
                    <a16:creationId xmlns:a16="http://schemas.microsoft.com/office/drawing/2014/main" xmlns="" xmlns:a14="http://schemas.microsoft.com/office/drawing/2010/main" id="{4CD92720-2CD2-4F07-A014-B0CD145D83CE}"/>
                  </a:ext>
                </a:extLst>
              </p:cNvPr>
              <p:cNvSpPr txBox="1">
                <a:spLocks noRot="1" noChangeAspect="1" noMove="1" noResize="1" noEditPoints="1" noAdjustHandles="1" noChangeArrowheads="1" noChangeShapeType="1" noTextEdit="1"/>
              </p:cNvSpPr>
              <p:nvPr/>
            </p:nvSpPr>
            <p:spPr>
              <a:xfrm>
                <a:off x="6338867" y="5891738"/>
                <a:ext cx="2232248" cy="621773"/>
              </a:xfrm>
              <a:prstGeom prst="rect">
                <a:avLst/>
              </a:prstGeom>
              <a:blipFill rotWithShape="1">
                <a:blip r:embed="rId12"/>
                <a:stretch>
                  <a:fillRect l="-4372" b="-8824"/>
                </a:stretch>
              </a:blipFill>
            </p:spPr>
            <p:txBody>
              <a:bodyPr/>
              <a:lstStyle/>
              <a:p>
                <a:r>
                  <a:rPr lang="en-GB">
                    <a:noFill/>
                  </a:rPr>
                  <a:t> </a:t>
                </a:r>
              </a:p>
            </p:txBody>
          </p:sp>
        </mc:Fallback>
      </mc:AlternateContent>
      <p:sp>
        <p:nvSpPr>
          <p:cNvPr id="27" name="Rectangle 26">
            <a:extLst>
              <a:ext uri="{FF2B5EF4-FFF2-40B4-BE49-F238E27FC236}">
                <a16:creationId xmlns:a16="http://schemas.microsoft.com/office/drawing/2014/main" id="{375BF592-10C6-4818-B733-BCB9DEEB9E7D}"/>
              </a:ext>
            </a:extLst>
          </p:cNvPr>
          <p:cNvSpPr/>
          <p:nvPr/>
        </p:nvSpPr>
        <p:spPr>
          <a:xfrm>
            <a:off x="9347885" y="5988484"/>
            <a:ext cx="2525050" cy="46166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 0.755 to 3.s.f</a:t>
            </a:r>
          </a:p>
        </p:txBody>
      </p:sp>
      <p:sp>
        <p:nvSpPr>
          <p:cNvPr id="23" name="Rectangle 22">
            <a:extLst>
              <a:ext uri="{FF2B5EF4-FFF2-40B4-BE49-F238E27FC236}">
                <a16:creationId xmlns:a16="http://schemas.microsoft.com/office/drawing/2014/main" id="{66CC142E-F9FE-4047-AB84-873C507C5CE2}"/>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4</a:t>
            </a:r>
            <a:endParaRPr lang="en-US" altLang="en-US" b="1" dirty="0">
              <a:solidFill>
                <a:schemeClr val="bg1"/>
              </a:solidFill>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0D669C4-8A3E-004A-ACFD-09D0E1E1E20F}"/>
                  </a:ext>
                </a:extLst>
              </p:cNvPr>
              <p:cNvSpPr txBox="1"/>
              <p:nvPr/>
            </p:nvSpPr>
            <p:spPr>
              <a:xfrm>
                <a:off x="5645630" y="6019262"/>
                <a:ext cx="693237"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dirty="0"/>
              </a:p>
            </p:txBody>
          </p:sp>
        </mc:Choice>
        <mc:Fallback xmlns="">
          <p:sp>
            <p:nvSpPr>
              <p:cNvPr id="2" name="TextBox 1">
                <a:extLst>
                  <a:ext uri="{FF2B5EF4-FFF2-40B4-BE49-F238E27FC236}">
                    <a16:creationId xmlns:a16="http://schemas.microsoft.com/office/drawing/2014/main" id="{90D669C4-8A3E-004A-ACFD-09D0E1E1E20F}"/>
                  </a:ext>
                </a:extLst>
              </p:cNvPr>
              <p:cNvSpPr txBox="1">
                <a:spLocks noRot="1" noChangeAspect="1" noMove="1" noResize="1" noEditPoints="1" noAdjustHandles="1" noChangeArrowheads="1" noChangeShapeType="1" noTextEdit="1"/>
              </p:cNvSpPr>
              <p:nvPr/>
            </p:nvSpPr>
            <p:spPr>
              <a:xfrm>
                <a:off x="5645630" y="6019262"/>
                <a:ext cx="693237" cy="40011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2AC55A2-FAE2-864F-BAF2-F90568268B5B}"/>
                  </a:ext>
                </a:extLst>
              </p:cNvPr>
              <p:cNvSpPr txBox="1"/>
              <p:nvPr/>
            </p:nvSpPr>
            <p:spPr>
              <a:xfrm>
                <a:off x="8416228" y="6050038"/>
                <a:ext cx="693237"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dirty="0"/>
              </a:p>
            </p:txBody>
          </p:sp>
        </mc:Choice>
        <mc:Fallback xmlns="">
          <p:sp>
            <p:nvSpPr>
              <p:cNvPr id="3" name="TextBox 2">
                <a:extLst>
                  <a:ext uri="{FF2B5EF4-FFF2-40B4-BE49-F238E27FC236}">
                    <a16:creationId xmlns:a16="http://schemas.microsoft.com/office/drawing/2014/main" id="{52AC55A2-FAE2-864F-BAF2-F90568268B5B}"/>
                  </a:ext>
                </a:extLst>
              </p:cNvPr>
              <p:cNvSpPr txBox="1">
                <a:spLocks noRot="1" noChangeAspect="1" noMove="1" noResize="1" noEditPoints="1" noAdjustHandles="1" noChangeArrowheads="1" noChangeShapeType="1" noTextEdit="1"/>
              </p:cNvSpPr>
              <p:nvPr/>
            </p:nvSpPr>
            <p:spPr>
              <a:xfrm>
                <a:off x="8416228" y="6050038"/>
                <a:ext cx="693237" cy="400110"/>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8326713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P spid="2" grpId="0"/>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4: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3FA8081-39AB-44C0-A5A3-9731353A89FE}"/>
                  </a:ext>
                </a:extLst>
              </p:cNvPr>
              <p:cNvSpPr txBox="1"/>
              <p:nvPr/>
            </p:nvSpPr>
            <p:spPr>
              <a:xfrm>
                <a:off x="2446608" y="1193172"/>
                <a:ext cx="6630762" cy="461665"/>
              </a:xfrm>
              <a:prstGeom prst="rect">
                <a:avLst/>
              </a:prstGeom>
              <a:noFill/>
            </p:spPr>
            <p:txBody>
              <a:bodyPr wrap="square" rtlCol="0">
                <a:spAutoFit/>
              </a:bodyPr>
              <a:lstStyle/>
              <a:p>
                <a:r>
                  <a:rPr lang="en-GB" sz="2400" dirty="0"/>
                  <a:t>1. Solve </a:t>
                </a:r>
                <a14:m>
                  <m:oMath xmlns:m="http://schemas.openxmlformats.org/officeDocument/2006/math">
                    <m:sSup>
                      <m:sSupPr>
                        <m:ctrlPr>
                          <a:rPr lang="en-GB" sz="2400" i="1">
                            <a:latin typeface="Cambria Math" panose="02040503050406030204" pitchFamily="18" charset="0"/>
                          </a:rPr>
                        </m:ctrlPr>
                      </m:sSupPr>
                      <m:e>
                        <m:r>
                          <a:rPr lang="en-GB" sz="2400" i="1">
                            <a:latin typeface="Cambria Math" panose="02040503050406030204" pitchFamily="18" charset="0"/>
                          </a:rPr>
                          <m:t>𝑒</m:t>
                        </m:r>
                      </m:e>
                      <m:sup>
                        <m:r>
                          <a:rPr lang="en-GB" sz="2400" b="0" i="1" smtClean="0">
                            <a:latin typeface="Cambria Math" panose="02040503050406030204" pitchFamily="18" charset="0"/>
                          </a:rPr>
                          <m:t>2</m:t>
                        </m:r>
                        <m:r>
                          <a:rPr lang="en-GB" sz="2400" i="1">
                            <a:latin typeface="Cambria Math" panose="02040503050406030204" pitchFamily="18" charset="0"/>
                          </a:rPr>
                          <m:t>𝑥</m:t>
                        </m:r>
                      </m:sup>
                    </m:sSup>
                  </m:oMath>
                </a14:m>
                <a:r>
                  <a:rPr lang="en-GB" sz="2400" dirty="0"/>
                  <a:t> =1 to 2 decimal places.</a:t>
                </a:r>
              </a:p>
            </p:txBody>
          </p:sp>
        </mc:Choice>
        <mc:Fallback xmlns="">
          <p:sp>
            <p:nvSpPr>
              <p:cNvPr id="5" name="TextBox 4">
                <a:extLst>
                  <a:ext uri="{FF2B5EF4-FFF2-40B4-BE49-F238E27FC236}">
                    <a16:creationId xmlns="" xmlns:a16="http://schemas.microsoft.com/office/drawing/2014/main" xmlns:a14="http://schemas.microsoft.com/office/drawing/2010/main" id="{E3FA8081-39AB-44C0-A5A3-9731353A89FE}"/>
                  </a:ext>
                </a:extLst>
              </p:cNvPr>
              <p:cNvSpPr txBox="1">
                <a:spLocks noRot="1" noChangeAspect="1" noMove="1" noResize="1" noEditPoints="1" noAdjustHandles="1" noChangeArrowheads="1" noChangeShapeType="1" noTextEdit="1"/>
              </p:cNvSpPr>
              <p:nvPr/>
            </p:nvSpPr>
            <p:spPr>
              <a:xfrm>
                <a:off x="2446608" y="1193172"/>
                <a:ext cx="6630762" cy="461665"/>
              </a:xfrm>
              <a:prstGeom prst="rect">
                <a:avLst/>
              </a:prstGeom>
              <a:blipFill rotWithShape="1">
                <a:blip r:embed="rId4"/>
                <a:stretch>
                  <a:fillRect l="-1379" t="-9333" b="-32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D21AED9B-DFF1-4693-B559-AB95260A1CE8}"/>
                  </a:ext>
                </a:extLst>
              </p:cNvPr>
              <p:cNvSpPr/>
              <p:nvPr/>
            </p:nvSpPr>
            <p:spPr>
              <a:xfrm>
                <a:off x="2446608" y="3471768"/>
                <a:ext cx="5450531" cy="461665"/>
              </a:xfrm>
              <a:prstGeom prst="rect">
                <a:avLst/>
              </a:prstGeom>
            </p:spPr>
            <p:txBody>
              <a:bodyPr wrap="none">
                <a:spAutoFit/>
              </a:bodyPr>
              <a:lstStyle/>
              <a:p>
                <a:r>
                  <a:rPr lang="en-GB" sz="2400" dirty="0"/>
                  <a:t>3. Solve </a:t>
                </a:r>
                <a14:m>
                  <m:oMath xmlns:m="http://schemas.openxmlformats.org/officeDocument/2006/math">
                    <m:sSup>
                      <m:sSupPr>
                        <m:ctrlPr>
                          <a:rPr lang="en-GB" sz="2400" i="1">
                            <a:latin typeface="Cambria Math" panose="02040503050406030204" pitchFamily="18" charset="0"/>
                          </a:rPr>
                        </m:ctrlPr>
                      </m:sSupPr>
                      <m:e>
                        <m:r>
                          <a:rPr lang="en-GB" sz="2400" i="1">
                            <a:latin typeface="Cambria Math" panose="02040503050406030204" pitchFamily="18" charset="0"/>
                          </a:rPr>
                          <m:t>𝑒</m:t>
                        </m:r>
                      </m:e>
                      <m:sup>
                        <m:r>
                          <a:rPr lang="en-GB" sz="2400" b="0" i="1" smtClean="0">
                            <a:latin typeface="Cambria Math" panose="02040503050406030204" pitchFamily="18" charset="0"/>
                          </a:rPr>
                          <m:t>−</m:t>
                        </m:r>
                        <m:r>
                          <a:rPr lang="en-GB" sz="2400" i="1">
                            <a:latin typeface="Cambria Math" panose="02040503050406030204" pitchFamily="18" charset="0"/>
                          </a:rPr>
                          <m:t>𝑥</m:t>
                        </m:r>
                      </m:sup>
                    </m:sSup>
                  </m:oMath>
                </a14:m>
                <a:r>
                  <a:rPr lang="en-GB" sz="2400" dirty="0"/>
                  <a:t> =1.5 to 2 decimal places. </a:t>
                </a:r>
              </a:p>
            </p:txBody>
          </p:sp>
        </mc:Choice>
        <mc:Fallback xmlns="">
          <p:sp>
            <p:nvSpPr>
              <p:cNvPr id="6" name="Rectangle 5">
                <a:extLst>
                  <a:ext uri="{FF2B5EF4-FFF2-40B4-BE49-F238E27FC236}">
                    <a16:creationId xmlns="" xmlns:a16="http://schemas.microsoft.com/office/drawing/2014/main" xmlns:a14="http://schemas.microsoft.com/office/drawing/2010/main" id="{D21AED9B-DFF1-4693-B559-AB95260A1CE8}"/>
                  </a:ext>
                </a:extLst>
              </p:cNvPr>
              <p:cNvSpPr>
                <a:spLocks noRot="1" noChangeAspect="1" noMove="1" noResize="1" noEditPoints="1" noAdjustHandles="1" noChangeArrowheads="1" noChangeShapeType="1" noTextEdit="1"/>
              </p:cNvSpPr>
              <p:nvPr/>
            </p:nvSpPr>
            <p:spPr>
              <a:xfrm>
                <a:off x="2446608" y="3471768"/>
                <a:ext cx="5450531" cy="461665"/>
              </a:xfrm>
              <a:prstGeom prst="rect">
                <a:avLst/>
              </a:prstGeom>
              <a:blipFill rotWithShape="1">
                <a:blip r:embed="rId5"/>
                <a:stretch>
                  <a:fillRect l="-1678" t="-9333" r="-895" b="-32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88F60011-A76B-4803-A1C3-B709CBAC10D1}"/>
                  </a:ext>
                </a:extLst>
              </p:cNvPr>
              <p:cNvSpPr/>
              <p:nvPr/>
            </p:nvSpPr>
            <p:spPr>
              <a:xfrm>
                <a:off x="2446608" y="4614479"/>
                <a:ext cx="5880136" cy="461665"/>
              </a:xfrm>
              <a:prstGeom prst="rect">
                <a:avLst/>
              </a:prstGeom>
            </p:spPr>
            <p:txBody>
              <a:bodyPr wrap="none">
                <a:spAutoFit/>
              </a:bodyPr>
              <a:lstStyle/>
              <a:p>
                <a:r>
                  <a:rPr lang="en-GB" sz="2400" dirty="0"/>
                  <a:t>4. Solve </a:t>
                </a:r>
                <a14:m>
                  <m:oMath xmlns:m="http://schemas.openxmlformats.org/officeDocument/2006/math">
                    <m:sSup>
                      <m:sSupPr>
                        <m:ctrlPr>
                          <a:rPr lang="en-GB" sz="2400" i="1">
                            <a:latin typeface="Cambria Math" panose="02040503050406030204" pitchFamily="18" charset="0"/>
                          </a:rPr>
                        </m:ctrlPr>
                      </m:sSupPr>
                      <m:e>
                        <m:r>
                          <a:rPr lang="en-GB" sz="2400" b="0" i="1" smtClean="0">
                            <a:latin typeface="Cambria Math" panose="02040503050406030204" pitchFamily="18" charset="0"/>
                          </a:rPr>
                          <m:t>4</m:t>
                        </m:r>
                        <m:r>
                          <a:rPr lang="en-GB" sz="2400" i="1">
                            <a:latin typeface="Cambria Math" panose="02040503050406030204" pitchFamily="18" charset="0"/>
                          </a:rPr>
                          <m:t>𝑒</m:t>
                        </m:r>
                      </m:e>
                      <m:sup>
                        <m:r>
                          <a:rPr lang="en-GB" sz="2400" b="0" i="1" smtClean="0">
                            <a:latin typeface="Cambria Math" panose="02040503050406030204" pitchFamily="18" charset="0"/>
                          </a:rPr>
                          <m:t>3</m:t>
                        </m:r>
                        <m:r>
                          <a:rPr lang="en-GB" sz="2400" b="0" i="1" smtClean="0">
                            <a:latin typeface="Cambria Math" panose="02040503050406030204" pitchFamily="18" charset="0"/>
                          </a:rPr>
                          <m:t>𝑥</m:t>
                        </m:r>
                        <m:r>
                          <a:rPr lang="en-GB" sz="2400" i="1">
                            <a:latin typeface="Cambria Math" panose="02040503050406030204" pitchFamily="18" charset="0"/>
                          </a:rPr>
                          <m:t>−</m:t>
                        </m:r>
                        <m:r>
                          <a:rPr lang="en-GB" sz="2400" b="0" i="1" smtClean="0">
                            <a:latin typeface="Cambria Math" panose="02040503050406030204" pitchFamily="18" charset="0"/>
                          </a:rPr>
                          <m:t>2</m:t>
                        </m:r>
                      </m:sup>
                    </m:sSup>
                  </m:oMath>
                </a14:m>
                <a:r>
                  <a:rPr lang="en-GB" sz="2400" dirty="0"/>
                  <a:t> = 16 to 1 decimal places. </a:t>
                </a:r>
              </a:p>
            </p:txBody>
          </p:sp>
        </mc:Choice>
        <mc:Fallback xmlns="">
          <p:sp>
            <p:nvSpPr>
              <p:cNvPr id="7" name="Rectangle 6">
                <a:extLst>
                  <a:ext uri="{FF2B5EF4-FFF2-40B4-BE49-F238E27FC236}">
                    <a16:creationId xmlns="" xmlns:a16="http://schemas.microsoft.com/office/drawing/2014/main" xmlns:a14="http://schemas.microsoft.com/office/drawing/2010/main" id="{88F60011-A76B-4803-A1C3-B709CBAC10D1}"/>
                  </a:ext>
                </a:extLst>
              </p:cNvPr>
              <p:cNvSpPr>
                <a:spLocks noRot="1" noChangeAspect="1" noMove="1" noResize="1" noEditPoints="1" noAdjustHandles="1" noChangeArrowheads="1" noChangeShapeType="1" noTextEdit="1"/>
              </p:cNvSpPr>
              <p:nvPr/>
            </p:nvSpPr>
            <p:spPr>
              <a:xfrm>
                <a:off x="2446608" y="4614479"/>
                <a:ext cx="5880136" cy="461665"/>
              </a:xfrm>
              <a:prstGeom prst="rect">
                <a:avLst/>
              </a:prstGeom>
              <a:blipFill rotWithShape="1">
                <a:blip r:embed="rId6"/>
                <a:stretch>
                  <a:fillRect l="-1554" t="-9211" r="-622"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9113C613-0470-421B-BDB2-29F4E3793BBD}"/>
                  </a:ext>
                </a:extLst>
              </p:cNvPr>
              <p:cNvSpPr/>
              <p:nvPr/>
            </p:nvSpPr>
            <p:spPr>
              <a:xfrm>
                <a:off x="2446608" y="5786676"/>
                <a:ext cx="6005170" cy="461665"/>
              </a:xfrm>
              <a:prstGeom prst="rect">
                <a:avLst/>
              </a:prstGeom>
            </p:spPr>
            <p:txBody>
              <a:bodyPr wrap="none">
                <a:spAutoFit/>
              </a:bodyPr>
              <a:lstStyle/>
              <a:p>
                <a:r>
                  <a:rPr lang="en-GB" sz="2400" dirty="0"/>
                  <a:t>5. Solve </a:t>
                </a:r>
                <a14:m>
                  <m:oMath xmlns:m="http://schemas.openxmlformats.org/officeDocument/2006/math">
                    <m:sSup>
                      <m:sSupPr>
                        <m:ctrlPr>
                          <a:rPr lang="en-GB" sz="2400" i="1">
                            <a:latin typeface="Cambria Math" panose="02040503050406030204" pitchFamily="18" charset="0"/>
                          </a:rPr>
                        </m:ctrlPr>
                      </m:sSupPr>
                      <m:e>
                        <m:r>
                          <a:rPr lang="en-GB" sz="2400" b="0" i="1" smtClean="0">
                            <a:latin typeface="Cambria Math" panose="02040503050406030204" pitchFamily="18" charset="0"/>
                          </a:rPr>
                          <m:t>7</m:t>
                        </m:r>
                        <m:r>
                          <a:rPr lang="en-GB" sz="2400" i="1">
                            <a:latin typeface="Cambria Math" panose="02040503050406030204" pitchFamily="18" charset="0"/>
                          </a:rPr>
                          <m:t>𝑒</m:t>
                        </m:r>
                      </m:e>
                      <m:sup>
                        <m:r>
                          <a:rPr lang="en-GB" sz="2400" b="0" i="1" smtClean="0">
                            <a:latin typeface="Cambria Math" panose="02040503050406030204" pitchFamily="18" charset="0"/>
                          </a:rPr>
                          <m:t>3−</m:t>
                        </m:r>
                        <m:r>
                          <a:rPr lang="en-GB" sz="2400" b="0" i="1" smtClean="0">
                            <a:latin typeface="Cambria Math" panose="02040503050406030204" pitchFamily="18" charset="0"/>
                          </a:rPr>
                          <m:t>𝑥</m:t>
                        </m:r>
                      </m:sup>
                    </m:sSup>
                  </m:oMath>
                </a14:m>
                <a:r>
                  <a:rPr lang="en-GB" sz="2400" dirty="0"/>
                  <a:t> = 2 to  3 significant figures. </a:t>
                </a:r>
              </a:p>
            </p:txBody>
          </p:sp>
        </mc:Choice>
        <mc:Fallback xmlns="">
          <p:sp>
            <p:nvSpPr>
              <p:cNvPr id="14" name="Rectangle 13">
                <a:extLst>
                  <a:ext uri="{FF2B5EF4-FFF2-40B4-BE49-F238E27FC236}">
                    <a16:creationId xmlns="" xmlns:a16="http://schemas.microsoft.com/office/drawing/2014/main" xmlns:a14="http://schemas.microsoft.com/office/drawing/2010/main" id="{9113C613-0470-421B-BDB2-29F4E3793BBD}"/>
                  </a:ext>
                </a:extLst>
              </p:cNvPr>
              <p:cNvSpPr>
                <a:spLocks noRot="1" noChangeAspect="1" noMove="1" noResize="1" noEditPoints="1" noAdjustHandles="1" noChangeArrowheads="1" noChangeShapeType="1" noTextEdit="1"/>
              </p:cNvSpPr>
              <p:nvPr/>
            </p:nvSpPr>
            <p:spPr>
              <a:xfrm>
                <a:off x="2446608" y="5786676"/>
                <a:ext cx="6005170" cy="461665"/>
              </a:xfrm>
              <a:prstGeom prst="rect">
                <a:avLst/>
              </a:prstGeom>
              <a:blipFill rotWithShape="1">
                <a:blip r:embed="rId7"/>
                <a:stretch>
                  <a:fillRect l="-1523" t="-9211" r="-609"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7D931EAE-50E3-4A5F-83D7-4AFCC2C457E7}"/>
                  </a:ext>
                </a:extLst>
              </p:cNvPr>
              <p:cNvSpPr/>
              <p:nvPr/>
            </p:nvSpPr>
            <p:spPr>
              <a:xfrm>
                <a:off x="2446608" y="2149848"/>
                <a:ext cx="6759431" cy="580865"/>
              </a:xfrm>
              <a:prstGeom prst="rect">
                <a:avLst/>
              </a:prstGeom>
            </p:spPr>
            <p:txBody>
              <a:bodyPr wrap="square">
                <a:spAutoFit/>
              </a:bodyPr>
              <a:lstStyle/>
              <a:p>
                <a:r>
                  <a:rPr lang="en-GB" sz="2400" dirty="0"/>
                  <a:t>2. Solve 3</a:t>
                </a:r>
                <a14:m>
                  <m:oMath xmlns:m="http://schemas.openxmlformats.org/officeDocument/2006/math">
                    <m:sSup>
                      <m:sSupPr>
                        <m:ctrlPr>
                          <a:rPr lang="en-GB" sz="2400" i="1" smtClean="0">
                            <a:latin typeface="Cambria Math" panose="02040503050406030204" pitchFamily="18" charset="0"/>
                          </a:rPr>
                        </m:ctrlPr>
                      </m:sSupPr>
                      <m:e>
                        <m:r>
                          <a:rPr lang="en-GB" sz="2400" i="1">
                            <a:latin typeface="Cambria Math" panose="02040503050406030204" pitchFamily="18" charset="0"/>
                          </a:rPr>
                          <m:t>𝑒</m:t>
                        </m:r>
                      </m:e>
                      <m:sup>
                        <m:f>
                          <m:fPr>
                            <m:ctrlPr>
                              <a:rPr lang="en-GB" sz="2400" i="1" smtClean="0">
                                <a:latin typeface="Cambria Math" panose="02040503050406030204" pitchFamily="18" charset="0"/>
                              </a:rPr>
                            </m:ctrlPr>
                          </m:fPr>
                          <m:num>
                            <m:r>
                              <a:rPr lang="en-GB" sz="2400" b="0" i="1" smtClean="0">
                                <a:latin typeface="Cambria Math" panose="02040503050406030204" pitchFamily="18" charset="0"/>
                              </a:rPr>
                              <m:t>𝑥</m:t>
                            </m:r>
                          </m:num>
                          <m:den>
                            <m:r>
                              <a:rPr lang="en-GB" sz="2400" b="0" i="1" smtClean="0">
                                <a:latin typeface="Cambria Math" panose="02040503050406030204" pitchFamily="18" charset="0"/>
                              </a:rPr>
                              <m:t>2</m:t>
                            </m:r>
                          </m:den>
                        </m:f>
                      </m:sup>
                    </m:sSup>
                  </m:oMath>
                </a14:m>
                <a:r>
                  <a:rPr lang="en-GB" sz="2400" dirty="0"/>
                  <a:t> = 4  to 3 significant figures. </a:t>
                </a:r>
              </a:p>
            </p:txBody>
          </p:sp>
        </mc:Choice>
        <mc:Fallback xmlns="">
          <p:sp>
            <p:nvSpPr>
              <p:cNvPr id="15" name="Rectangle 14">
                <a:extLst>
                  <a:ext uri="{FF2B5EF4-FFF2-40B4-BE49-F238E27FC236}">
                    <a16:creationId xmlns="" xmlns:a16="http://schemas.microsoft.com/office/drawing/2014/main" xmlns:a14="http://schemas.microsoft.com/office/drawing/2010/main" id="{7D931EAE-50E3-4A5F-83D7-4AFCC2C457E7}"/>
                  </a:ext>
                </a:extLst>
              </p:cNvPr>
              <p:cNvSpPr>
                <a:spLocks noRot="1" noChangeAspect="1" noMove="1" noResize="1" noEditPoints="1" noAdjustHandles="1" noChangeArrowheads="1" noChangeShapeType="1" noTextEdit="1"/>
              </p:cNvSpPr>
              <p:nvPr/>
            </p:nvSpPr>
            <p:spPr>
              <a:xfrm>
                <a:off x="2446608" y="2149848"/>
                <a:ext cx="6759431" cy="580865"/>
              </a:xfrm>
              <a:prstGeom prst="rect">
                <a:avLst/>
              </a:prstGeom>
              <a:blipFill rotWithShape="1">
                <a:blip r:embed="rId8"/>
                <a:stretch>
                  <a:fillRect l="-1353" b="-24211"/>
                </a:stretch>
              </a:blipFill>
            </p:spPr>
            <p:txBody>
              <a:bodyPr/>
              <a:lstStyle/>
              <a:p>
                <a:r>
                  <a:rPr lang="en-GB">
                    <a:noFill/>
                  </a:rPr>
                  <a:t> </a:t>
                </a:r>
              </a:p>
            </p:txBody>
          </p:sp>
        </mc:Fallback>
      </mc:AlternateContent>
      <p:sp>
        <p:nvSpPr>
          <p:cNvPr id="17" name="TextBox 16">
            <a:extLst>
              <a:ext uri="{FF2B5EF4-FFF2-40B4-BE49-F238E27FC236}">
                <a16:creationId xmlns:a16="http://schemas.microsoft.com/office/drawing/2014/main" id="{6B6063C1-DD82-43A1-8267-59CF781866E9}"/>
              </a:ext>
            </a:extLst>
          </p:cNvPr>
          <p:cNvSpPr txBox="1"/>
          <p:nvPr/>
        </p:nvSpPr>
        <p:spPr>
          <a:xfrm>
            <a:off x="2902110" y="1707657"/>
            <a:ext cx="1454780" cy="461665"/>
          </a:xfrm>
          <a:prstGeom prst="rect">
            <a:avLst/>
          </a:prstGeom>
          <a:noFill/>
        </p:spPr>
        <p:txBody>
          <a:bodyPr wrap="square" rtlCol="0">
            <a:spAutoFit/>
          </a:bodyPr>
          <a:lstStyle/>
          <a:p>
            <a:r>
              <a:rPr lang="en-GB" sz="2400" dirty="0">
                <a:solidFill>
                  <a:srgbClr val="FF0000"/>
                </a:solidFill>
              </a:rPr>
              <a:t>2</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dirty="0">
                <a:solidFill>
                  <a:srgbClr val="FF0000"/>
                </a:solidFill>
              </a:rPr>
              <a:t>1</a:t>
            </a:r>
            <a:r>
              <a:rPr lang="en-GB" sz="2400" i="1" dirty="0">
                <a:solidFill>
                  <a:srgbClr val="FF0000"/>
                </a:solidFill>
              </a:rPr>
              <a:t> </a:t>
            </a:r>
          </a:p>
        </p:txBody>
      </p:sp>
      <p:sp>
        <p:nvSpPr>
          <p:cNvPr id="19" name="Rectangle 18">
            <a:extLst>
              <a:ext uri="{FF2B5EF4-FFF2-40B4-BE49-F238E27FC236}">
                <a16:creationId xmlns:a16="http://schemas.microsoft.com/office/drawing/2014/main" id="{133B1CAE-BB1E-4988-A957-6E9499B6766A}"/>
              </a:ext>
            </a:extLst>
          </p:cNvPr>
          <p:cNvSpPr/>
          <p:nvPr/>
        </p:nvSpPr>
        <p:spPr>
          <a:xfrm>
            <a:off x="4583365" y="1707657"/>
            <a:ext cx="918841" cy="46166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0 </a:t>
            </a:r>
          </a:p>
        </p:txBody>
      </p: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8D6B310B-7DBD-4EA2-8008-EBAE8809AB94}"/>
                  </a:ext>
                </a:extLst>
              </p:cNvPr>
              <p:cNvSpPr/>
              <p:nvPr/>
            </p:nvSpPr>
            <p:spPr>
              <a:xfrm>
                <a:off x="2982859" y="2806258"/>
                <a:ext cx="1205395" cy="614977"/>
              </a:xfrm>
              <a:prstGeom prst="rect">
                <a:avLst/>
              </a:prstGeom>
            </p:spPr>
            <p:txBody>
              <a:bodyPr wrap="none">
                <a:spAutoFit/>
              </a:bodyPr>
              <a:lstStyle/>
              <a:p>
                <a14:m>
                  <m:oMath xmlns:m="http://schemas.openxmlformats.org/officeDocument/2006/math">
                    <m:f>
                      <m:fPr>
                        <m:ctrlPr>
                          <a:rPr lang="en-GB" sz="2400" i="1" smtClean="0">
                            <a:solidFill>
                              <a:srgbClr val="FF0000"/>
                            </a:solidFill>
                            <a:latin typeface="Cambria Math" panose="02040503050406030204" pitchFamily="18" charset="0"/>
                            <a:cs typeface="Times New Roman" panose="02020603050405020304" pitchFamily="18" charset="0"/>
                          </a:rPr>
                        </m:ctrlPr>
                      </m:fPr>
                      <m:num>
                        <m:r>
                          <a:rPr lang="en-GB" sz="2400" b="0" i="1" smtClean="0">
                            <a:solidFill>
                              <a:srgbClr val="FF0000"/>
                            </a:solidFill>
                            <a:latin typeface="Cambria Math" panose="02040503050406030204" pitchFamily="18" charset="0"/>
                            <a:cs typeface="Times New Roman" panose="02020603050405020304" pitchFamily="18" charset="0"/>
                          </a:rPr>
                          <m:t>𝑥</m:t>
                        </m:r>
                      </m:num>
                      <m:den>
                        <m:r>
                          <a:rPr lang="en-GB" sz="2400" b="0" i="1" smtClean="0">
                            <a:solidFill>
                              <a:srgbClr val="FF0000"/>
                            </a:solidFill>
                            <a:latin typeface="Cambria Math" panose="02040503050406030204" pitchFamily="18" charset="0"/>
                            <a:cs typeface="Times New Roman" panose="02020603050405020304" pitchFamily="18" charset="0"/>
                          </a:rPr>
                          <m:t>2</m:t>
                        </m:r>
                      </m:den>
                    </m:f>
                  </m:oMath>
                </a14:m>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rPr>
                  <a:t> </a:t>
                </a:r>
                <a14:m>
                  <m:oMath xmlns:m="http://schemas.openxmlformats.org/officeDocument/2006/math">
                    <m:f>
                      <m:fPr>
                        <m:ctrlPr>
                          <a:rPr lang="en-GB" sz="2400" i="1" smtClean="0">
                            <a:solidFill>
                              <a:srgbClr val="FF0000"/>
                            </a:solidFill>
                            <a:latin typeface="Cambria Math" panose="02040503050406030204" pitchFamily="18" charset="0"/>
                          </a:rPr>
                        </m:ctrlPr>
                      </m:fPr>
                      <m:num>
                        <m:r>
                          <a:rPr lang="en-GB" sz="2400" b="0" i="1" smtClean="0">
                            <a:solidFill>
                              <a:srgbClr val="FF0000"/>
                            </a:solidFill>
                            <a:latin typeface="Cambria Math" panose="02040503050406030204" pitchFamily="18" charset="0"/>
                          </a:rPr>
                          <m:t>4</m:t>
                        </m:r>
                      </m:num>
                      <m:den>
                        <m:r>
                          <a:rPr lang="en-GB" sz="2400" b="0" i="1" smtClean="0">
                            <a:solidFill>
                              <a:srgbClr val="FF0000"/>
                            </a:solidFill>
                            <a:latin typeface="Cambria Math" panose="02040503050406030204" pitchFamily="18" charset="0"/>
                          </a:rPr>
                          <m:t>3</m:t>
                        </m:r>
                      </m:den>
                    </m:f>
                  </m:oMath>
                </a14:m>
                <a:r>
                  <a:rPr lang="en-GB" sz="2400" i="1" dirty="0">
                    <a:solidFill>
                      <a:srgbClr val="FF0000"/>
                    </a:solidFill>
                  </a:rPr>
                  <a:t> </a:t>
                </a:r>
              </a:p>
            </p:txBody>
          </p:sp>
        </mc:Choice>
        <mc:Fallback xmlns="">
          <p:sp>
            <p:nvSpPr>
              <p:cNvPr id="20" name="Rectangle 19">
                <a:extLst>
                  <a:ext uri="{FF2B5EF4-FFF2-40B4-BE49-F238E27FC236}">
                    <a16:creationId xmlns:a16="http://schemas.microsoft.com/office/drawing/2014/main" xmlns:a14="http://schemas.microsoft.com/office/drawing/2010/main" xmlns="" id="{8D6B310B-7DBD-4EA2-8008-EBAE8809AB94}"/>
                  </a:ext>
                </a:extLst>
              </p:cNvPr>
              <p:cNvSpPr>
                <a:spLocks noRot="1" noChangeAspect="1" noMove="1" noResize="1" noEditPoints="1" noAdjustHandles="1" noChangeArrowheads="1" noChangeShapeType="1" noTextEdit="1"/>
              </p:cNvSpPr>
              <p:nvPr/>
            </p:nvSpPr>
            <p:spPr>
              <a:xfrm>
                <a:off x="2982859" y="2806258"/>
                <a:ext cx="1205395" cy="614977"/>
              </a:xfrm>
              <a:prstGeom prst="rect">
                <a:avLst/>
              </a:prstGeom>
              <a:blipFill rotWithShape="1">
                <a:blip r:embed="rId9"/>
                <a:stretch>
                  <a:fillRect b="-792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53583DEE-79A0-4575-A266-AE7153174B4E}"/>
                  </a:ext>
                </a:extLst>
              </p:cNvPr>
              <p:cNvSpPr txBox="1"/>
              <p:nvPr/>
            </p:nvSpPr>
            <p:spPr>
              <a:xfrm>
                <a:off x="4594680" y="2805489"/>
                <a:ext cx="1933549" cy="616515"/>
              </a:xfrm>
              <a:prstGeom prst="rect">
                <a:avLst/>
              </a:prstGeom>
              <a:noFill/>
            </p:spPr>
            <p:txBody>
              <a:bodyPr wrap="square" rtlCol="0">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2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rPr>
                  <a:t> </a:t>
                </a:r>
                <a14:m>
                  <m:oMath xmlns:m="http://schemas.openxmlformats.org/officeDocument/2006/math">
                    <m:f>
                      <m:fPr>
                        <m:ctrlPr>
                          <a:rPr lang="en-GB" sz="2400" i="1" smtClean="0">
                            <a:solidFill>
                              <a:srgbClr val="FF0000"/>
                            </a:solidFill>
                            <a:latin typeface="Cambria Math" panose="02040503050406030204" pitchFamily="18" charset="0"/>
                          </a:rPr>
                        </m:ctrlPr>
                      </m:fPr>
                      <m:num>
                        <m:r>
                          <a:rPr lang="en-GB" sz="2400" b="0" i="1" smtClean="0">
                            <a:solidFill>
                              <a:srgbClr val="FF0000"/>
                            </a:solidFill>
                            <a:latin typeface="Cambria Math" panose="02040503050406030204" pitchFamily="18" charset="0"/>
                          </a:rPr>
                          <m:t>4</m:t>
                        </m:r>
                      </m:num>
                      <m:den>
                        <m:r>
                          <a:rPr lang="en-GB" sz="2400" b="0" i="1" smtClean="0">
                            <a:solidFill>
                              <a:srgbClr val="FF0000"/>
                            </a:solidFill>
                            <a:latin typeface="Cambria Math" panose="02040503050406030204" pitchFamily="18" charset="0"/>
                          </a:rPr>
                          <m:t>3</m:t>
                        </m:r>
                      </m:den>
                    </m:f>
                  </m:oMath>
                </a14:m>
                <a:r>
                  <a:rPr lang="en-GB" sz="2400" i="1" dirty="0">
                    <a:solidFill>
                      <a:srgbClr val="FF0000"/>
                    </a:solidFill>
                  </a:rPr>
                  <a:t> </a:t>
                </a:r>
              </a:p>
            </p:txBody>
          </p:sp>
        </mc:Choice>
        <mc:Fallback xmlns="">
          <p:sp>
            <p:nvSpPr>
              <p:cNvPr id="21" name="TextBox 20">
                <a:extLst>
                  <a:ext uri="{FF2B5EF4-FFF2-40B4-BE49-F238E27FC236}">
                    <a16:creationId xmlns:a16="http://schemas.microsoft.com/office/drawing/2014/main" xmlns:a14="http://schemas.microsoft.com/office/drawing/2010/main" xmlns="" id="{53583DEE-79A0-4575-A266-AE7153174B4E}"/>
                  </a:ext>
                </a:extLst>
              </p:cNvPr>
              <p:cNvSpPr txBox="1">
                <a:spLocks noRot="1" noChangeAspect="1" noMove="1" noResize="1" noEditPoints="1" noAdjustHandles="1" noChangeArrowheads="1" noChangeShapeType="1" noTextEdit="1"/>
              </p:cNvSpPr>
              <p:nvPr/>
            </p:nvSpPr>
            <p:spPr>
              <a:xfrm>
                <a:off x="4594680" y="2805489"/>
                <a:ext cx="1933549" cy="616515"/>
              </a:xfrm>
              <a:prstGeom prst="rect">
                <a:avLst/>
              </a:prstGeom>
              <a:blipFill rotWithShape="1">
                <a:blip r:embed="rId10"/>
                <a:stretch>
                  <a:fillRect l="-5047" b="-7921"/>
                </a:stretch>
              </a:blipFill>
            </p:spPr>
            <p:txBody>
              <a:bodyPr/>
              <a:lstStyle/>
              <a:p>
                <a:r>
                  <a:rPr lang="en-GB">
                    <a:noFill/>
                  </a:rPr>
                  <a:t> </a:t>
                </a:r>
              </a:p>
            </p:txBody>
          </p:sp>
        </mc:Fallback>
      </mc:AlternateContent>
      <p:sp>
        <p:nvSpPr>
          <p:cNvPr id="22" name="Rectangle 21">
            <a:extLst>
              <a:ext uri="{FF2B5EF4-FFF2-40B4-BE49-F238E27FC236}">
                <a16:creationId xmlns:a16="http://schemas.microsoft.com/office/drawing/2014/main" id="{F6532EBB-0AF7-4FBD-91E3-D42F1A9DA82A}"/>
              </a:ext>
            </a:extLst>
          </p:cNvPr>
          <p:cNvSpPr/>
          <p:nvPr/>
        </p:nvSpPr>
        <p:spPr>
          <a:xfrm>
            <a:off x="6224416" y="2882914"/>
            <a:ext cx="1603324" cy="46166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0.575  </a:t>
            </a:r>
          </a:p>
        </p:txBody>
      </p:sp>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C040B6B3-6DB7-4189-8B0C-42A5F4E75A1F}"/>
                  </a:ext>
                </a:extLst>
              </p:cNvPr>
              <p:cNvSpPr/>
              <p:nvPr/>
            </p:nvSpPr>
            <p:spPr>
              <a:xfrm>
                <a:off x="2795617" y="4012708"/>
                <a:ext cx="1806905" cy="461665"/>
              </a:xfrm>
              <a:prstGeom prst="rect">
                <a:avLst/>
              </a:prstGeom>
            </p:spPr>
            <p:txBody>
              <a:bodyPr wrap="none">
                <a:spAutoFit/>
              </a:bodyPr>
              <a:lstStyle/>
              <a:p>
                <a14:m>
                  <m:oMath xmlns:m="http://schemas.openxmlformats.org/officeDocument/2006/math">
                    <m:r>
                      <a:rPr lang="en-GB" sz="2400" i="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oMath>
                </a14:m>
                <a:r>
                  <a:rPr lang="en-GB" sz="2400" i="1" dirty="0">
                    <a:solidFill>
                      <a:srgbClr val="FF0000"/>
                    </a:solidFill>
                    <a:latin typeface="Times New Roman" panose="02020603050405020304" pitchFamily="18" charset="0"/>
                    <a:cs typeface="Times New Roman" panose="02020603050405020304" pitchFamily="18" charset="0"/>
                  </a:rPr>
                  <a:t> x </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rPr>
                  <a:t> </a:t>
                </a:r>
                <a:r>
                  <a:rPr lang="en-GB" sz="2400" dirty="0">
                    <a:solidFill>
                      <a:srgbClr val="FF0000"/>
                    </a:solidFill>
                  </a:rPr>
                  <a:t>1.5</a:t>
                </a:r>
                <a:r>
                  <a:rPr lang="en-GB" sz="2400" i="1" dirty="0">
                    <a:solidFill>
                      <a:srgbClr val="FF0000"/>
                    </a:solidFill>
                  </a:rPr>
                  <a:t> </a:t>
                </a:r>
              </a:p>
            </p:txBody>
          </p:sp>
        </mc:Choice>
        <mc:Fallback xmlns="">
          <p:sp>
            <p:nvSpPr>
              <p:cNvPr id="23" name="Rectangle 22">
                <a:extLst>
                  <a:ext uri="{FF2B5EF4-FFF2-40B4-BE49-F238E27FC236}">
                    <a16:creationId xmlns:a16="http://schemas.microsoft.com/office/drawing/2014/main" xmlns:a14="http://schemas.microsoft.com/office/drawing/2010/main" xmlns="" id="{C040B6B3-6DB7-4189-8B0C-42A5F4E75A1F}"/>
                  </a:ext>
                </a:extLst>
              </p:cNvPr>
              <p:cNvSpPr>
                <a:spLocks noRot="1" noChangeAspect="1" noMove="1" noResize="1" noEditPoints="1" noAdjustHandles="1" noChangeArrowheads="1" noChangeShapeType="1" noTextEdit="1"/>
              </p:cNvSpPr>
              <p:nvPr/>
            </p:nvSpPr>
            <p:spPr>
              <a:xfrm>
                <a:off x="2795617" y="4012708"/>
                <a:ext cx="1806905" cy="461665"/>
              </a:xfrm>
              <a:prstGeom prst="rect">
                <a:avLst/>
              </a:prstGeom>
              <a:blipFill rotWithShape="1">
                <a:blip r:embed="rId11"/>
                <a:stretch>
                  <a:fillRect t="-10526" b="-28947"/>
                </a:stretch>
              </a:blipFill>
            </p:spPr>
            <p:txBody>
              <a:bodyPr/>
              <a:lstStyle/>
              <a:p>
                <a:r>
                  <a:rPr lang="en-GB">
                    <a:noFill/>
                  </a:rPr>
                  <a:t> </a:t>
                </a:r>
              </a:p>
            </p:txBody>
          </p:sp>
        </mc:Fallback>
      </mc:AlternateContent>
      <p:sp>
        <p:nvSpPr>
          <p:cNvPr id="24" name="Rectangle 23">
            <a:extLst>
              <a:ext uri="{FF2B5EF4-FFF2-40B4-BE49-F238E27FC236}">
                <a16:creationId xmlns:a16="http://schemas.microsoft.com/office/drawing/2014/main" id="{36C4472F-29AC-4F51-8780-213B8D7F001D}"/>
              </a:ext>
            </a:extLst>
          </p:cNvPr>
          <p:cNvSpPr/>
          <p:nvPr/>
        </p:nvSpPr>
        <p:spPr>
          <a:xfrm>
            <a:off x="4759792" y="4012708"/>
            <a:ext cx="1603324" cy="461665"/>
          </a:xfrm>
          <a:prstGeom prst="rect">
            <a:avLst/>
          </a:prstGeom>
        </p:spPr>
        <p:txBody>
          <a:bodyPr wrap="square">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0.41</a:t>
            </a:r>
            <a:endParaRPr lang="en-GB" sz="2400" dirty="0"/>
          </a:p>
        </p:txBody>
      </p:sp>
      <p:sp>
        <p:nvSpPr>
          <p:cNvPr id="25" name="TextBox 24">
            <a:extLst>
              <a:ext uri="{FF2B5EF4-FFF2-40B4-BE49-F238E27FC236}">
                <a16:creationId xmlns:a16="http://schemas.microsoft.com/office/drawing/2014/main" id="{D9AE0E39-F653-4093-A0AF-0FFF9D4FDA90}"/>
              </a:ext>
            </a:extLst>
          </p:cNvPr>
          <p:cNvSpPr txBox="1"/>
          <p:nvPr/>
        </p:nvSpPr>
        <p:spPr>
          <a:xfrm>
            <a:off x="2902110" y="5179422"/>
            <a:ext cx="2304256" cy="461665"/>
          </a:xfrm>
          <a:prstGeom prst="rect">
            <a:avLst/>
          </a:prstGeom>
          <a:noFill/>
        </p:spPr>
        <p:txBody>
          <a:bodyPr wrap="square" rtlCol="0">
            <a:spAutoFit/>
          </a:bodyPr>
          <a:lstStyle/>
          <a:p>
            <a:r>
              <a:rPr lang="en-GB" sz="2400" dirty="0">
                <a:solidFill>
                  <a:srgbClr val="FF0000"/>
                </a:solidFill>
                <a:latin typeface="+mj-lt"/>
                <a:cs typeface="Times New Roman" panose="02020603050405020304" pitchFamily="18" charset="0"/>
              </a:rPr>
              <a:t>3</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2 =</a:t>
            </a:r>
            <a:r>
              <a:rPr lang="en-GB" sz="2400" i="1"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rPr>
              <a:t> </a:t>
            </a:r>
            <a:r>
              <a:rPr lang="en-GB" sz="2400" dirty="0">
                <a:solidFill>
                  <a:srgbClr val="FF0000"/>
                </a:solidFill>
              </a:rPr>
              <a:t>4 </a:t>
            </a:r>
          </a:p>
        </p:txBody>
      </p:sp>
      <p:sp>
        <p:nvSpPr>
          <p:cNvPr id="26" name="Rectangle 25">
            <a:extLst>
              <a:ext uri="{FF2B5EF4-FFF2-40B4-BE49-F238E27FC236}">
                <a16:creationId xmlns:a16="http://schemas.microsoft.com/office/drawing/2014/main" id="{E0129CAB-D2AF-4062-9049-F49FF7D1778C}"/>
              </a:ext>
            </a:extLst>
          </p:cNvPr>
          <p:cNvSpPr/>
          <p:nvPr/>
        </p:nvSpPr>
        <p:spPr>
          <a:xfrm>
            <a:off x="5032507" y="5179422"/>
            <a:ext cx="2097049" cy="461665"/>
          </a:xfrm>
          <a:prstGeom prst="rect">
            <a:avLst/>
          </a:prstGeom>
        </p:spPr>
        <p:txBody>
          <a:bodyPr wrap="none">
            <a:spAutoFit/>
          </a:bodyPr>
          <a:lstStyle/>
          <a:p>
            <a:r>
              <a:rPr lang="en-GB" sz="2400" dirty="0">
                <a:solidFill>
                  <a:srgbClr val="FF0000"/>
                </a:solidFill>
                <a:latin typeface="+mj-lt"/>
                <a:cs typeface="Times New Roman" panose="02020603050405020304" pitchFamily="18" charset="0"/>
              </a:rPr>
              <a:t>3</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a:t>
            </a:r>
            <a:r>
              <a:rPr lang="en-GB" sz="2400" dirty="0">
                <a:solidFill>
                  <a:srgbClr val="FF0000"/>
                </a:solidFill>
                <a:latin typeface="Times New Roman" panose="02020603050405020304" pitchFamily="18" charset="0"/>
                <a:cs typeface="Times New Roman" panose="02020603050405020304" pitchFamily="18" charset="0"/>
              </a:rPr>
              <a:t> ln </a:t>
            </a:r>
            <a:r>
              <a:rPr lang="en-GB" sz="2400" dirty="0">
                <a:solidFill>
                  <a:srgbClr val="FF0000"/>
                </a:solidFill>
              </a:rPr>
              <a:t>4 + 2 </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9E2BDD22-4DBC-408B-B1D7-812F29937BC8}"/>
                  </a:ext>
                </a:extLst>
              </p:cNvPr>
              <p:cNvSpPr txBox="1"/>
              <p:nvPr/>
            </p:nvSpPr>
            <p:spPr>
              <a:xfrm>
                <a:off x="7206352" y="5103311"/>
                <a:ext cx="2499344" cy="613886"/>
              </a:xfrm>
              <a:prstGeom prst="rect">
                <a:avLst/>
              </a:prstGeom>
              <a:noFill/>
            </p:spPr>
            <p:txBody>
              <a:bodyPr wrap="square" rtlCol="0">
                <a:spAutoFit/>
              </a:bodyPr>
              <a:lstStyle/>
              <a:p>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a:t>
                </a:r>
                <a:r>
                  <a:rPr lang="en-GB" sz="2400" i="1" dirty="0">
                    <a:solidFill>
                      <a:srgbClr val="FF0000"/>
                    </a:solidFill>
                  </a:rPr>
                  <a:t> </a:t>
                </a:r>
                <a14:m>
                  <m:oMath xmlns:m="http://schemas.openxmlformats.org/officeDocument/2006/math">
                    <m:f>
                      <m:fPr>
                        <m:ctrlPr>
                          <a:rPr lang="en-GB" sz="2400" i="1" smtClean="0">
                            <a:solidFill>
                              <a:srgbClr val="FF0000"/>
                            </a:solidFill>
                            <a:latin typeface="Cambria Math" panose="02040503050406030204" pitchFamily="18" charset="0"/>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3</m:t>
                        </m:r>
                      </m:den>
                    </m:f>
                  </m:oMath>
                </a14:m>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rPr>
                  <a:t> </a:t>
                </a:r>
                <a:r>
                  <a:rPr lang="en-GB" sz="2400" dirty="0">
                    <a:solidFill>
                      <a:srgbClr val="FF0000"/>
                    </a:solidFill>
                  </a:rPr>
                  <a:t>4 + 2) </a:t>
                </a:r>
              </a:p>
            </p:txBody>
          </p:sp>
        </mc:Choice>
        <mc:Fallback xmlns="">
          <p:sp>
            <p:nvSpPr>
              <p:cNvPr id="27" name="TextBox 26">
                <a:extLst>
                  <a:ext uri="{FF2B5EF4-FFF2-40B4-BE49-F238E27FC236}">
                    <a16:creationId xmlns:a16="http://schemas.microsoft.com/office/drawing/2014/main" xmlns:a14="http://schemas.microsoft.com/office/drawing/2010/main" xmlns="" id="{9E2BDD22-4DBC-408B-B1D7-812F29937BC8}"/>
                  </a:ext>
                </a:extLst>
              </p:cNvPr>
              <p:cNvSpPr txBox="1">
                <a:spLocks noRot="1" noChangeAspect="1" noMove="1" noResize="1" noEditPoints="1" noAdjustHandles="1" noChangeArrowheads="1" noChangeShapeType="1" noTextEdit="1"/>
              </p:cNvSpPr>
              <p:nvPr/>
            </p:nvSpPr>
            <p:spPr>
              <a:xfrm>
                <a:off x="7206352" y="5103311"/>
                <a:ext cx="2499344" cy="613886"/>
              </a:xfrm>
              <a:prstGeom prst="rect">
                <a:avLst/>
              </a:prstGeom>
              <a:blipFill rotWithShape="1">
                <a:blip r:embed="rId12"/>
                <a:stretch>
                  <a:fillRect l="-3659" b="-8911"/>
                </a:stretch>
              </a:blipFill>
            </p:spPr>
            <p:txBody>
              <a:bodyPr/>
              <a:lstStyle/>
              <a:p>
                <a:r>
                  <a:rPr lang="en-GB">
                    <a:noFill/>
                  </a:rPr>
                  <a:t> </a:t>
                </a:r>
              </a:p>
            </p:txBody>
          </p:sp>
        </mc:Fallback>
      </mc:AlternateContent>
      <p:sp>
        <p:nvSpPr>
          <p:cNvPr id="28" name="Rectangle 27">
            <a:extLst>
              <a:ext uri="{FF2B5EF4-FFF2-40B4-BE49-F238E27FC236}">
                <a16:creationId xmlns:a16="http://schemas.microsoft.com/office/drawing/2014/main" id="{DD50E898-CF45-4B1C-915A-D810420379A8}"/>
              </a:ext>
            </a:extLst>
          </p:cNvPr>
          <p:cNvSpPr/>
          <p:nvPr/>
        </p:nvSpPr>
        <p:spPr>
          <a:xfrm>
            <a:off x="9971335" y="5179422"/>
            <a:ext cx="1345240" cy="46166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1.1   </a:t>
            </a:r>
          </a:p>
        </p:txBody>
      </p:sp>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4A26BB87-5C33-4E20-8E62-65C00317890A}"/>
                  </a:ext>
                </a:extLst>
              </p:cNvPr>
              <p:cNvSpPr/>
              <p:nvPr/>
            </p:nvSpPr>
            <p:spPr>
              <a:xfrm>
                <a:off x="2910114" y="6200716"/>
                <a:ext cx="1723549" cy="615233"/>
              </a:xfrm>
              <a:prstGeom prst="rect">
                <a:avLst/>
              </a:prstGeom>
            </p:spPr>
            <p:txBody>
              <a:bodyPr wrap="none">
                <a:spAutoFit/>
              </a:bodyPr>
              <a:lstStyle/>
              <a:p>
                <a:r>
                  <a:rPr lang="en-GB" sz="2400" dirty="0">
                    <a:solidFill>
                      <a:srgbClr val="FF0000"/>
                    </a:solidFill>
                    <a:cs typeface="Times New Roman" panose="02020603050405020304" pitchFamily="18" charset="0"/>
                  </a:rPr>
                  <a:t>3</a:t>
                </a:r>
                <a:r>
                  <a:rPr lang="en-GB" sz="2400" dirty="0">
                    <a:solidFill>
                      <a:srgbClr val="FF0000"/>
                    </a:solidFill>
                  </a:rPr>
                  <a:t> –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a:t>
                </a:r>
                <a:r>
                  <a:rPr lang="en-GB" sz="2400" i="1"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rPr>
                  <a:t> </a:t>
                </a:r>
                <a14:m>
                  <m:oMath xmlns:m="http://schemas.openxmlformats.org/officeDocument/2006/math">
                    <m:f>
                      <m:fPr>
                        <m:ctrlPr>
                          <a:rPr lang="en-GB" sz="2400" i="1" smtClean="0">
                            <a:solidFill>
                              <a:srgbClr val="FF0000"/>
                            </a:solidFill>
                            <a:latin typeface="Cambria Math" panose="02040503050406030204" pitchFamily="18" charset="0"/>
                          </a:rPr>
                        </m:ctrlPr>
                      </m:fPr>
                      <m:num>
                        <m:r>
                          <a:rPr lang="en-GB" sz="2400" b="0" i="1" smtClean="0">
                            <a:solidFill>
                              <a:srgbClr val="FF0000"/>
                            </a:solidFill>
                            <a:latin typeface="Cambria Math" panose="02040503050406030204" pitchFamily="18" charset="0"/>
                          </a:rPr>
                          <m:t>2</m:t>
                        </m:r>
                      </m:num>
                      <m:den>
                        <m:r>
                          <a:rPr lang="en-GB" sz="2400" b="0" i="1" smtClean="0">
                            <a:solidFill>
                              <a:srgbClr val="FF0000"/>
                            </a:solidFill>
                            <a:latin typeface="Cambria Math" panose="02040503050406030204" pitchFamily="18" charset="0"/>
                          </a:rPr>
                          <m:t>7</m:t>
                        </m:r>
                      </m:den>
                    </m:f>
                  </m:oMath>
                </a14:m>
                <a:r>
                  <a:rPr lang="en-GB" sz="2400" dirty="0">
                    <a:solidFill>
                      <a:srgbClr val="FF0000"/>
                    </a:solidFill>
                  </a:rPr>
                  <a:t> </a:t>
                </a:r>
              </a:p>
            </p:txBody>
          </p:sp>
        </mc:Choice>
        <mc:Fallback xmlns="">
          <p:sp>
            <p:nvSpPr>
              <p:cNvPr id="29" name="Rectangle 28">
                <a:extLst>
                  <a:ext uri="{FF2B5EF4-FFF2-40B4-BE49-F238E27FC236}">
                    <a16:creationId xmlns:a16="http://schemas.microsoft.com/office/drawing/2014/main" xmlns:a14="http://schemas.microsoft.com/office/drawing/2010/main" xmlns="" id="{4A26BB87-5C33-4E20-8E62-65C00317890A}"/>
                  </a:ext>
                </a:extLst>
              </p:cNvPr>
              <p:cNvSpPr>
                <a:spLocks noRot="1" noChangeAspect="1" noMove="1" noResize="1" noEditPoints="1" noAdjustHandles="1" noChangeArrowheads="1" noChangeShapeType="1" noTextEdit="1"/>
              </p:cNvSpPr>
              <p:nvPr/>
            </p:nvSpPr>
            <p:spPr>
              <a:xfrm>
                <a:off x="2910114" y="6200716"/>
                <a:ext cx="1723549" cy="615233"/>
              </a:xfrm>
              <a:prstGeom prst="rect">
                <a:avLst/>
              </a:prstGeom>
              <a:blipFill rotWithShape="1">
                <a:blip r:embed="rId13"/>
                <a:stretch>
                  <a:fillRect l="-5300"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4EC41C0D-1713-4A03-8628-588B65F988EA}"/>
                  </a:ext>
                </a:extLst>
              </p:cNvPr>
              <p:cNvSpPr/>
              <p:nvPr/>
            </p:nvSpPr>
            <p:spPr>
              <a:xfrm>
                <a:off x="4986138" y="6200716"/>
                <a:ext cx="1864613" cy="615233"/>
              </a:xfrm>
              <a:prstGeom prst="rect">
                <a:avLst/>
              </a:prstGeom>
            </p:spPr>
            <p:txBody>
              <a:bodyPr wrap="none">
                <a:spAutoFit/>
              </a:bodyPr>
              <a:lstStyle/>
              <a:p>
                <a:r>
                  <a:rPr lang="en-GB" sz="2400"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3 </a:t>
                </a:r>
                <a14:m>
                  <m:oMath xmlns:m="http://schemas.openxmlformats.org/officeDocument/2006/math">
                    <m:r>
                      <a:rPr lang="en-GB" sz="2400" i="1" dirty="0" smtClean="0">
                        <a:solidFill>
                          <a:srgbClr val="FF0000"/>
                        </a:solidFill>
                        <a:latin typeface="Cambria Math"/>
                      </a:rPr>
                      <m:t>−</m:t>
                    </m:r>
                  </m:oMath>
                </a14:m>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rPr>
                  <a:t> </a:t>
                </a:r>
                <a14:m>
                  <m:oMath xmlns:m="http://schemas.openxmlformats.org/officeDocument/2006/math">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2</m:t>
                        </m:r>
                      </m:num>
                      <m:den>
                        <m:r>
                          <a:rPr lang="en-GB" sz="2400" i="1">
                            <a:solidFill>
                              <a:srgbClr val="FF0000"/>
                            </a:solidFill>
                            <a:latin typeface="Cambria Math" panose="02040503050406030204" pitchFamily="18" charset="0"/>
                          </a:rPr>
                          <m:t>7</m:t>
                        </m:r>
                      </m:den>
                    </m:f>
                  </m:oMath>
                </a14:m>
                <a:r>
                  <a:rPr lang="en-GB" sz="2400" dirty="0">
                    <a:solidFill>
                      <a:srgbClr val="FF0000"/>
                    </a:solidFill>
                  </a:rPr>
                  <a:t> </a:t>
                </a:r>
              </a:p>
            </p:txBody>
          </p:sp>
        </mc:Choice>
        <mc:Fallback xmlns="">
          <p:sp>
            <p:nvSpPr>
              <p:cNvPr id="30" name="Rectangle 29">
                <a:extLst>
                  <a:ext uri="{FF2B5EF4-FFF2-40B4-BE49-F238E27FC236}">
                    <a16:creationId xmlns:a16="http://schemas.microsoft.com/office/drawing/2014/main" xmlns:a14="http://schemas.microsoft.com/office/drawing/2010/main" xmlns="" id="{4EC41C0D-1713-4A03-8628-588B65F988EA}"/>
                  </a:ext>
                </a:extLst>
              </p:cNvPr>
              <p:cNvSpPr>
                <a:spLocks noRot="1" noChangeAspect="1" noMove="1" noResize="1" noEditPoints="1" noAdjustHandles="1" noChangeArrowheads="1" noChangeShapeType="1" noTextEdit="1"/>
              </p:cNvSpPr>
              <p:nvPr/>
            </p:nvSpPr>
            <p:spPr>
              <a:xfrm>
                <a:off x="4986138" y="6200716"/>
                <a:ext cx="1864613" cy="615233"/>
              </a:xfrm>
              <a:prstGeom prst="rect">
                <a:avLst/>
              </a:prstGeom>
              <a:blipFill rotWithShape="1">
                <a:blip r:embed="rId14"/>
                <a:stretch>
                  <a:fillRect l="-654" b="-8911"/>
                </a:stretch>
              </a:blipFill>
            </p:spPr>
            <p:txBody>
              <a:bodyPr/>
              <a:lstStyle/>
              <a:p>
                <a:r>
                  <a:rPr lang="en-GB">
                    <a:noFill/>
                  </a:rPr>
                  <a:t> </a:t>
                </a:r>
              </a:p>
            </p:txBody>
          </p:sp>
        </mc:Fallback>
      </mc:AlternateContent>
      <p:sp>
        <p:nvSpPr>
          <p:cNvPr id="31" name="Rectangle 30">
            <a:extLst>
              <a:ext uri="{FF2B5EF4-FFF2-40B4-BE49-F238E27FC236}">
                <a16:creationId xmlns:a16="http://schemas.microsoft.com/office/drawing/2014/main" id="{38483DB0-3C49-4558-A075-8157C8D49F28}"/>
              </a:ext>
            </a:extLst>
          </p:cNvPr>
          <p:cNvSpPr/>
          <p:nvPr/>
        </p:nvSpPr>
        <p:spPr>
          <a:xfrm>
            <a:off x="7163151" y="6277500"/>
            <a:ext cx="1516762" cy="46166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4.25   </a:t>
            </a:r>
          </a:p>
        </p:txBody>
      </p:sp>
      <p:sp>
        <p:nvSpPr>
          <p:cNvPr id="32" name="Rectangle 31">
            <a:extLst>
              <a:ext uri="{FF2B5EF4-FFF2-40B4-BE49-F238E27FC236}">
                <a16:creationId xmlns:a16="http://schemas.microsoft.com/office/drawing/2014/main" id="{14E92FF0-CDA1-4F4D-B7D8-8F16EDA07053}"/>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4</a:t>
            </a:r>
            <a:endParaRPr lang="en-US" altLang="en-US" b="1" dirty="0">
              <a:solidFill>
                <a:schemeClr val="bg1"/>
              </a:solidFill>
            </a:endParaRPr>
          </a:p>
        </p:txBody>
      </p:sp>
    </p:spTree>
    <p:extLst>
      <p:ext uri="{BB962C8B-B14F-4D97-AF65-F5344CB8AC3E}">
        <p14:creationId xmlns:p14="http://schemas.microsoft.com/office/powerpoint/2010/main" val="22229567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0" grpId="0"/>
      <p:bldP spid="21" grpId="0"/>
      <p:bldP spid="22" grpId="0"/>
      <p:bldP spid="23" grpId="0"/>
      <p:bldP spid="24" grpId="0"/>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4: Review</a:t>
            </a:r>
          </a:p>
        </p:txBody>
      </p:sp>
      <p:sp>
        <p:nvSpPr>
          <p:cNvPr id="11"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fourth section.</a:t>
            </a:r>
          </a:p>
        </p:txBody>
      </p:sp>
      <p:sp>
        <p:nvSpPr>
          <p:cNvPr id="12" name="TextBox 11">
            <a:extLst>
              <a:ext uri="{FF2B5EF4-FFF2-40B4-BE49-F238E27FC236}">
                <a16:creationId xmlns:a16="http://schemas.microsoft.com/office/drawing/2014/main"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7" name="Rectangle 6">
            <a:extLst>
              <a:ext uri="{FF2B5EF4-FFF2-40B4-BE49-F238E27FC236}">
                <a16:creationId xmlns:a16="http://schemas.microsoft.com/office/drawing/2014/main" id="{3603C7FD-A21B-A842-B425-A38B85823EB1}"/>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4</a:t>
            </a:r>
            <a:endParaRPr lang="en-US" altLang="en-US" b="1" dirty="0">
              <a:solidFill>
                <a:schemeClr val="bg1"/>
              </a:solidFill>
            </a:endParaRPr>
          </a:p>
        </p:txBody>
      </p:sp>
    </p:spTree>
    <p:extLst>
      <p:ext uri="{BB962C8B-B14F-4D97-AF65-F5344CB8AC3E}">
        <p14:creationId xmlns:p14="http://schemas.microsoft.com/office/powerpoint/2010/main" val="1713067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Solving Exponential Equations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296FC725-9244-4ADE-A8E8-DD1BE2821BDA}"/>
              </a:ext>
            </a:extLst>
          </p:cNvPr>
          <p:cNvSpPr/>
          <p:nvPr/>
        </p:nvSpPr>
        <p:spPr>
          <a:xfrm>
            <a:off x="2351584" y="774924"/>
            <a:ext cx="9721080" cy="1646605"/>
          </a:xfrm>
          <a:prstGeom prst="rect">
            <a:avLst/>
          </a:prstGeom>
        </p:spPr>
        <p:txBody>
          <a:bodyPr wrap="square">
            <a:spAutoFit/>
          </a:bodyPr>
          <a:lstStyle/>
          <a:p>
            <a:pPr>
              <a:spcAft>
                <a:spcPts val="600"/>
              </a:spcAft>
            </a:pPr>
            <a:r>
              <a:rPr lang="en-US" sz="2400" dirty="0"/>
              <a:t>Earlier in this unit, we used exponential functions as models, and then graphs to estimate the solution to a problem.  </a:t>
            </a:r>
          </a:p>
          <a:p>
            <a:r>
              <a:rPr lang="en-US" sz="2400" dirty="0"/>
              <a:t>The logarithmic function allows you to calculate rather than estimate these solutions as is shown in the example below.</a:t>
            </a:r>
            <a:endParaRPr lang="en-GB" sz="2400" dirty="0"/>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46B431B1-72CC-4084-A7FB-2DBB6DF88D75}"/>
                  </a:ext>
                </a:extLst>
              </p:cNvPr>
              <p:cNvSpPr/>
              <p:nvPr/>
            </p:nvSpPr>
            <p:spPr>
              <a:xfrm>
                <a:off x="2330515" y="2793705"/>
                <a:ext cx="9721080" cy="1601272"/>
              </a:xfrm>
              <a:prstGeom prst="rect">
                <a:avLst/>
              </a:prstGeom>
            </p:spPr>
            <p:txBody>
              <a:bodyPr wrap="square">
                <a:spAutoFit/>
              </a:bodyPr>
              <a:lstStyle/>
              <a:p>
                <a:r>
                  <a:rPr lang="en-US" sz="2400" dirty="0"/>
                  <a:t>A bacteria colony doubles in number every minute, from a starting population of one. The population model is </a:t>
                </a:r>
                <a:r>
                  <a:rPr lang="en-US" sz="2400" i="1" dirty="0">
                    <a:latin typeface="Times" pitchFamily="2" charset="0"/>
                  </a:rPr>
                  <a:t>P</a:t>
                </a:r>
                <a:r>
                  <a:rPr lang="en-US" sz="2400" dirty="0">
                    <a:latin typeface="Times" pitchFamily="2" charset="0"/>
                  </a:rPr>
                  <a:t>(</a:t>
                </a:r>
                <a:r>
                  <a:rPr lang="en-US" sz="2400" i="1" dirty="0">
                    <a:latin typeface="Times" pitchFamily="2" charset="0"/>
                  </a:rPr>
                  <a:t>m</a:t>
                </a:r>
                <a:r>
                  <a:rPr lang="en-US" sz="2400" dirty="0">
                    <a:latin typeface="Times" pitchFamily="2" charset="0"/>
                  </a:rPr>
                  <a:t>)</a:t>
                </a:r>
                <a:r>
                  <a:rPr lang="en-US" sz="2400" dirty="0"/>
                  <a:t> =</a:t>
                </a:r>
                <a14:m>
                  <m:oMath xmlns:m="http://schemas.openxmlformats.org/officeDocument/2006/math">
                    <m:sSup>
                      <m:sSupPr>
                        <m:ctrlPr>
                          <a:rPr lang="en-US" sz="2400" i="1" smtClean="0">
                            <a:latin typeface="Cambria Math" panose="02040503050406030204" pitchFamily="18" charset="0"/>
                          </a:rPr>
                        </m:ctrlPr>
                      </m:sSupPr>
                      <m:e>
                        <m:r>
                          <a:rPr lang="en-GB" sz="2400" b="0" i="1" smtClean="0">
                            <a:latin typeface="Cambria Math" panose="02040503050406030204" pitchFamily="18" charset="0"/>
                          </a:rPr>
                          <m:t> 2</m:t>
                        </m:r>
                      </m:e>
                      <m:sup>
                        <m:r>
                          <a:rPr lang="en-GB" sz="2400" b="0" i="1" smtClean="0">
                            <a:latin typeface="Cambria Math" panose="02040503050406030204" pitchFamily="18" charset="0"/>
                          </a:rPr>
                          <m:t>𝑚</m:t>
                        </m:r>
                      </m:sup>
                    </m:sSup>
                  </m:oMath>
                </a14:m>
                <a:r>
                  <a:rPr lang="en-US" sz="2400" dirty="0"/>
                  <a:t> where </a:t>
                </a:r>
                <a:r>
                  <a:rPr lang="en-US" sz="2400" i="1" dirty="0">
                    <a:latin typeface="Times" pitchFamily="2" charset="0"/>
                  </a:rPr>
                  <a:t>P</a:t>
                </a:r>
                <a:r>
                  <a:rPr lang="en-US" sz="2400" dirty="0"/>
                  <a:t> is the population and </a:t>
                </a:r>
                <a:r>
                  <a:rPr lang="en-US" sz="2400" i="1" dirty="0">
                    <a:latin typeface="Times New Roman" panose="02020603050405020304" pitchFamily="18" charset="0"/>
                    <a:cs typeface="Times New Roman" panose="02020603050405020304" pitchFamily="18" charset="0"/>
                  </a:rPr>
                  <a:t>m</a:t>
                </a:r>
                <a:r>
                  <a:rPr lang="en-US" sz="2400" dirty="0"/>
                  <a:t> the number of minutes since the colony was started.  Find the time when the population first equals 1000.</a:t>
                </a:r>
                <a:endParaRPr lang="en-GB" sz="2400" dirty="0"/>
              </a:p>
            </p:txBody>
          </p:sp>
        </mc:Choice>
        <mc:Fallback xmlns="">
          <p:sp>
            <p:nvSpPr>
              <p:cNvPr id="3" name="Rectangle 2">
                <a:extLst>
                  <a:ext uri="{FF2B5EF4-FFF2-40B4-BE49-F238E27FC236}">
                    <a16:creationId xmlns:a16="http://schemas.microsoft.com/office/drawing/2014/main" xmlns:a14="http://schemas.microsoft.com/office/drawing/2010/main" xmlns="" id="{46B431B1-72CC-4084-A7FB-2DBB6DF88D75}"/>
                  </a:ext>
                </a:extLst>
              </p:cNvPr>
              <p:cNvSpPr>
                <a:spLocks noRot="1" noChangeAspect="1" noMove="1" noResize="1" noEditPoints="1" noAdjustHandles="1" noChangeArrowheads="1" noChangeShapeType="1" noTextEdit="1"/>
              </p:cNvSpPr>
              <p:nvPr/>
            </p:nvSpPr>
            <p:spPr>
              <a:xfrm>
                <a:off x="2330515" y="2793705"/>
                <a:ext cx="9721080" cy="1601272"/>
              </a:xfrm>
              <a:prstGeom prst="rect">
                <a:avLst/>
              </a:prstGeom>
              <a:blipFill rotWithShape="1">
                <a:blip r:embed="rId4"/>
                <a:stretch>
                  <a:fillRect l="-940" t="-2662" r="-1567" b="-6084"/>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17233171-0208-4EF8-ABA1-29D0E51335AD}"/>
              </a:ext>
            </a:extLst>
          </p:cNvPr>
          <p:cNvSpPr txBox="1"/>
          <p:nvPr/>
        </p:nvSpPr>
        <p:spPr>
          <a:xfrm>
            <a:off x="2351584" y="2393595"/>
            <a:ext cx="1440160" cy="461665"/>
          </a:xfrm>
          <a:prstGeom prst="rect">
            <a:avLst/>
          </a:prstGeom>
          <a:noFill/>
        </p:spPr>
        <p:txBody>
          <a:bodyPr wrap="square" rtlCol="0">
            <a:spAutoFit/>
          </a:bodyPr>
          <a:lstStyle/>
          <a:p>
            <a:r>
              <a:rPr lang="en-GB" sz="2400" b="1" dirty="0"/>
              <a:t>Example</a:t>
            </a:r>
          </a:p>
        </p:txBody>
      </p:sp>
      <p:sp>
        <p:nvSpPr>
          <p:cNvPr id="10" name="Rectangle 9">
            <a:extLst>
              <a:ext uri="{FF2B5EF4-FFF2-40B4-BE49-F238E27FC236}">
                <a16:creationId xmlns:a16="http://schemas.microsoft.com/office/drawing/2014/main" id="{B2F13A96-04BC-4644-8ADD-C7C5FB858175}"/>
              </a:ext>
            </a:extLst>
          </p:cNvPr>
          <p:cNvSpPr/>
          <p:nvPr/>
        </p:nvSpPr>
        <p:spPr>
          <a:xfrm>
            <a:off x="2351584" y="4370390"/>
            <a:ext cx="1412566" cy="461665"/>
          </a:xfrm>
          <a:prstGeom prst="rect">
            <a:avLst/>
          </a:prstGeom>
        </p:spPr>
        <p:txBody>
          <a:bodyPr wrap="none">
            <a:spAutoFit/>
          </a:bodyPr>
          <a:lstStyle/>
          <a:p>
            <a:r>
              <a:rPr lang="en-GB" sz="2400" b="1" dirty="0"/>
              <a:t>Solution</a:t>
            </a:r>
          </a:p>
        </p:txBody>
      </p:sp>
      <p:sp>
        <p:nvSpPr>
          <p:cNvPr id="13" name="TextBox 12">
            <a:extLst>
              <a:ext uri="{FF2B5EF4-FFF2-40B4-BE49-F238E27FC236}">
                <a16:creationId xmlns:a16="http://schemas.microsoft.com/office/drawing/2014/main" id="{D58D4B85-644A-4BCC-81C3-B0C3561E6ED5}"/>
              </a:ext>
            </a:extLst>
          </p:cNvPr>
          <p:cNvSpPr txBox="1"/>
          <p:nvPr/>
        </p:nvSpPr>
        <p:spPr>
          <a:xfrm>
            <a:off x="2495600" y="4790215"/>
            <a:ext cx="2568186" cy="461665"/>
          </a:xfrm>
          <a:prstGeom prst="rect">
            <a:avLst/>
          </a:prstGeom>
          <a:noFill/>
        </p:spPr>
        <p:txBody>
          <a:bodyPr wrap="square" rtlCol="0">
            <a:spAutoFit/>
          </a:bodyPr>
          <a:lstStyle/>
          <a:p>
            <a:r>
              <a:rPr lang="en-US" sz="2400" i="1" dirty="0">
                <a:solidFill>
                  <a:srgbClr val="FF0000"/>
                </a:solidFill>
                <a:latin typeface="Times" pitchFamily="2" charset="0"/>
              </a:rPr>
              <a:t>P</a:t>
            </a:r>
            <a:r>
              <a:rPr lang="en-US" sz="2400" dirty="0">
                <a:solidFill>
                  <a:srgbClr val="FF0000"/>
                </a:solidFill>
                <a:latin typeface="Times" pitchFamily="2" charset="0"/>
              </a:rPr>
              <a:t>(</a:t>
            </a:r>
            <a:r>
              <a:rPr lang="en-US" sz="2400" i="1" dirty="0">
                <a:solidFill>
                  <a:srgbClr val="FF0000"/>
                </a:solidFill>
                <a:latin typeface="Times" pitchFamily="2" charset="0"/>
              </a:rPr>
              <a:t>m</a:t>
            </a:r>
            <a:r>
              <a:rPr lang="en-US" sz="2400" dirty="0">
                <a:solidFill>
                  <a:srgbClr val="FF0000"/>
                </a:solidFill>
                <a:latin typeface="Times" pitchFamily="2" charset="0"/>
              </a:rPr>
              <a:t>)</a:t>
            </a:r>
            <a:r>
              <a:rPr lang="en-US" sz="2400" dirty="0">
                <a:solidFill>
                  <a:srgbClr val="FF0000"/>
                </a:solidFill>
              </a:rPr>
              <a:t> </a:t>
            </a:r>
            <a:r>
              <a:rPr lang="en-GB" sz="2400" dirty="0">
                <a:solidFill>
                  <a:srgbClr val="FF0000"/>
                </a:solidFill>
              </a:rPr>
              <a:t>= 1000   so</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D1364DC1-B7B8-4344-BAB1-62AD6FFAA040}"/>
                  </a:ext>
                </a:extLst>
              </p:cNvPr>
              <p:cNvSpPr txBox="1"/>
              <p:nvPr/>
            </p:nvSpPr>
            <p:spPr>
              <a:xfrm>
                <a:off x="2449357" y="5251880"/>
                <a:ext cx="4201256" cy="461665"/>
              </a:xfrm>
              <a:prstGeom prst="rect">
                <a:avLst/>
              </a:prstGeom>
              <a:noFill/>
            </p:spPr>
            <p:txBody>
              <a:bodyPr wrap="square" rtlCol="0">
                <a:spAutoFit/>
              </a:bodyPr>
              <a:lstStyle/>
              <a:p>
                <a:r>
                  <a:rPr lang="en-GB" sz="2400" dirty="0">
                    <a:solidFill>
                      <a:srgbClr val="FF0000"/>
                    </a:solidFill>
                  </a:rPr>
                  <a:t> Hence </a:t>
                </a:r>
                <a14:m>
                  <m:oMath xmlns:m="http://schemas.openxmlformats.org/officeDocument/2006/math">
                    <m:sSup>
                      <m:sSupPr>
                        <m:ctrlPr>
                          <a:rPr lang="en-US" sz="2400" i="1">
                            <a:solidFill>
                              <a:srgbClr val="FF0000"/>
                            </a:solidFill>
                            <a:latin typeface="Cambria Math" panose="02040503050406030204" pitchFamily="18" charset="0"/>
                          </a:rPr>
                        </m:ctrlPr>
                      </m:sSupPr>
                      <m:e>
                        <m:r>
                          <m:rPr>
                            <m:sty m:val="p"/>
                          </m:rPr>
                          <a:rPr lang="en-GB" sz="2400" b="0" i="0" smtClean="0">
                            <a:solidFill>
                              <a:srgbClr val="FF0000"/>
                            </a:solidFill>
                            <a:latin typeface="Cambria Math" panose="02040503050406030204" pitchFamily="18" charset="0"/>
                          </a:rPr>
                          <m:t>ln</m:t>
                        </m:r>
                        <m:r>
                          <a:rPr lang="en-GB" sz="2400" b="0" i="1" smtClean="0">
                            <a:solidFill>
                              <a:srgbClr val="FF0000"/>
                            </a:solidFill>
                            <a:latin typeface="Cambria Math"/>
                          </a:rPr>
                          <m:t> </m:t>
                        </m:r>
                        <m:r>
                          <a:rPr lang="en-GB" sz="2400" i="1">
                            <a:solidFill>
                              <a:srgbClr val="FF0000"/>
                            </a:solidFill>
                            <a:latin typeface="Cambria Math" panose="02040503050406030204" pitchFamily="18" charset="0"/>
                          </a:rPr>
                          <m:t>2</m:t>
                        </m:r>
                      </m:e>
                      <m:sup>
                        <m:r>
                          <a:rPr lang="en-GB" sz="2400" i="1">
                            <a:solidFill>
                              <a:srgbClr val="FF0000"/>
                            </a:solidFill>
                            <a:latin typeface="Cambria Math" panose="02040503050406030204" pitchFamily="18" charset="0"/>
                          </a:rPr>
                          <m:t>𝑚</m:t>
                        </m:r>
                      </m:sup>
                    </m:sSup>
                  </m:oMath>
                </a14:m>
                <a:r>
                  <a:rPr lang="en-GB" sz="2400" dirty="0">
                    <a:solidFill>
                      <a:srgbClr val="FF0000"/>
                    </a:solidFill>
                  </a:rPr>
                  <a:t> = </a:t>
                </a:r>
                <a:r>
                  <a:rPr lang="en-GB" sz="2400" dirty="0">
                    <a:solidFill>
                      <a:srgbClr val="FF0000"/>
                    </a:solidFill>
                    <a:latin typeface="Times New Roman" panose="02020603050405020304" pitchFamily="18" charset="0"/>
                    <a:cs typeface="Times New Roman" panose="02020603050405020304" pitchFamily="18" charset="0"/>
                  </a:rPr>
                  <a:t>ln </a:t>
                </a:r>
                <a:r>
                  <a:rPr lang="en-GB" sz="2400" dirty="0">
                    <a:solidFill>
                      <a:srgbClr val="FF0000"/>
                    </a:solidFill>
                  </a:rPr>
                  <a:t>1000 </a:t>
                </a:r>
              </a:p>
            </p:txBody>
          </p:sp>
        </mc:Choice>
        <mc:Fallback xmlns="">
          <p:sp>
            <p:nvSpPr>
              <p:cNvPr id="17" name="TextBox 16">
                <a:extLst>
                  <a:ext uri="{FF2B5EF4-FFF2-40B4-BE49-F238E27FC236}">
                    <a16:creationId xmlns:a16="http://schemas.microsoft.com/office/drawing/2014/main" xmlns:a14="http://schemas.microsoft.com/office/drawing/2010/main" xmlns="" id="{D1364DC1-B7B8-4344-BAB1-62AD6FFAA040}"/>
                  </a:ext>
                </a:extLst>
              </p:cNvPr>
              <p:cNvSpPr txBox="1">
                <a:spLocks noRot="1" noChangeAspect="1" noMove="1" noResize="1" noEditPoints="1" noAdjustHandles="1" noChangeArrowheads="1" noChangeShapeType="1" noTextEdit="1"/>
              </p:cNvSpPr>
              <p:nvPr/>
            </p:nvSpPr>
            <p:spPr>
              <a:xfrm>
                <a:off x="2449357" y="5251880"/>
                <a:ext cx="4201256" cy="461665"/>
              </a:xfrm>
              <a:prstGeom prst="rect">
                <a:avLst/>
              </a:prstGeom>
              <a:blipFill rotWithShape="1">
                <a:blip r:embed="rId5"/>
                <a:stretch>
                  <a:fillRect l="-290" t="-10667" b="-30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871B233E-7AA5-43E4-AC3B-8059345FBF3F}"/>
                  </a:ext>
                </a:extLst>
              </p:cNvPr>
              <p:cNvSpPr/>
              <p:nvPr/>
            </p:nvSpPr>
            <p:spPr>
              <a:xfrm>
                <a:off x="5018764" y="4779347"/>
                <a:ext cx="1769010" cy="461665"/>
              </a:xfrm>
              <a:prstGeom prst="rect">
                <a:avLst/>
              </a:prstGeom>
            </p:spPr>
            <p:txBody>
              <a:bodyPr wrap="none">
                <a:spAutoFit/>
              </a:bodyPr>
              <a:lstStyle/>
              <a:p>
                <a14:m>
                  <m:oMath xmlns:m="http://schemas.openxmlformats.org/officeDocument/2006/math">
                    <m:sSup>
                      <m:sSupPr>
                        <m:ctrlPr>
                          <a:rPr lang="en-US"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 2</m:t>
                        </m:r>
                      </m:e>
                      <m:sup>
                        <m:r>
                          <a:rPr lang="en-GB" sz="2400" i="1">
                            <a:solidFill>
                              <a:srgbClr val="FF0000"/>
                            </a:solidFill>
                            <a:latin typeface="Cambria Math" panose="02040503050406030204" pitchFamily="18" charset="0"/>
                          </a:rPr>
                          <m:t>𝑚</m:t>
                        </m:r>
                      </m:sup>
                    </m:sSup>
                  </m:oMath>
                </a14:m>
                <a:r>
                  <a:rPr lang="en-GB" sz="2400" dirty="0">
                    <a:solidFill>
                      <a:srgbClr val="FF0000"/>
                    </a:solidFill>
                  </a:rPr>
                  <a:t> = 1000 </a:t>
                </a:r>
                <a:endParaRPr lang="en-GB" sz="2400" dirty="0"/>
              </a:p>
            </p:txBody>
          </p:sp>
        </mc:Choice>
        <mc:Fallback xmlns="">
          <p:sp>
            <p:nvSpPr>
              <p:cNvPr id="14" name="Rectangle 13">
                <a:extLst>
                  <a:ext uri="{FF2B5EF4-FFF2-40B4-BE49-F238E27FC236}">
                    <a16:creationId xmlns:a16="http://schemas.microsoft.com/office/drawing/2014/main" id="{871B233E-7AA5-43E4-AC3B-8059345FBF3F}"/>
                  </a:ext>
                </a:extLst>
              </p:cNvPr>
              <p:cNvSpPr>
                <a:spLocks noRot="1" noChangeAspect="1" noMove="1" noResize="1" noEditPoints="1" noAdjustHandles="1" noChangeArrowheads="1" noChangeShapeType="1" noTextEdit="1"/>
              </p:cNvSpPr>
              <p:nvPr/>
            </p:nvSpPr>
            <p:spPr>
              <a:xfrm>
                <a:off x="5018764" y="4779347"/>
                <a:ext cx="1769010" cy="461665"/>
              </a:xfrm>
              <a:prstGeom prst="rect">
                <a:avLst/>
              </a:prstGeom>
              <a:blipFill>
                <a:blip r:embed="rId6"/>
                <a:stretch>
                  <a:fillRect l="-2857" t="-7895" r="-4286" b="-2368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2DB9345E-F9C8-45D8-A6AE-4C360E4C88DF}"/>
                  </a:ext>
                </a:extLst>
              </p:cNvPr>
              <p:cNvSpPr/>
              <p:nvPr/>
            </p:nvSpPr>
            <p:spPr>
              <a:xfrm>
                <a:off x="2495599" y="5669873"/>
                <a:ext cx="7776865" cy="634148"/>
              </a:xfrm>
              <a:prstGeom prst="rect">
                <a:avLst/>
              </a:prstGeom>
            </p:spPr>
            <p:txBody>
              <a:bodyPr wrap="square">
                <a:spAutoFit/>
              </a:bodyPr>
              <a:lstStyle/>
              <a:p>
                <a:r>
                  <a:rPr lang="en-US" sz="2400" dirty="0">
                    <a:solidFill>
                      <a:srgbClr val="FF0000"/>
                    </a:solidFill>
                  </a:rPr>
                  <a:t> and </a:t>
                </a:r>
                <a:r>
                  <a:rPr lang="en-US" sz="2400" i="1" dirty="0">
                    <a:solidFill>
                      <a:srgbClr val="FF0000"/>
                    </a:solidFill>
                    <a:latin typeface="Times" pitchFamily="2" charset="0"/>
                  </a:rPr>
                  <a:t>m</a:t>
                </a:r>
                <a:r>
                  <a:rPr lang="en-US" sz="2400" dirty="0">
                    <a:solidFill>
                      <a:srgbClr val="FF0000"/>
                    </a:solidFill>
                  </a:rPr>
                  <a:t> </a:t>
                </a:r>
                <a:r>
                  <a:rPr lang="en-US" sz="2400" dirty="0">
                    <a:solidFill>
                      <a:srgbClr val="FF0000"/>
                    </a:solidFill>
                    <a:latin typeface="Times" pitchFamily="2" charset="0"/>
                  </a:rPr>
                  <a:t>ln 2</a:t>
                </a:r>
                <a:r>
                  <a:rPr lang="en-US" sz="2400" i="1" dirty="0">
                    <a:solidFill>
                      <a:srgbClr val="FF0000"/>
                    </a:solidFill>
                    <a:latin typeface="Times" pitchFamily="2" charset="0"/>
                  </a:rPr>
                  <a:t> </a:t>
                </a:r>
                <a:r>
                  <a:rPr lang="en-US" sz="2400" dirty="0">
                    <a:solidFill>
                      <a:srgbClr val="FF0000"/>
                    </a:solidFill>
                    <a:latin typeface="+mj-lt"/>
                  </a:rPr>
                  <a:t>=</a:t>
                </a:r>
                <a:r>
                  <a:rPr lang="en-GB" i="1" dirty="0">
                    <a:solidFill>
                      <a:srgbClr val="FF0000"/>
                    </a:solidFill>
                    <a:latin typeface="+mj-lt"/>
                    <a:cs typeface="Times New Roman" panose="02020603050405020304" pitchFamily="18" charset="0"/>
                  </a:rPr>
                  <a:t> </a:t>
                </a:r>
                <a:r>
                  <a:rPr lang="en-GB" sz="2400" dirty="0">
                    <a:solidFill>
                      <a:srgbClr val="FF0000"/>
                    </a:solidFill>
                    <a:latin typeface="Times" pitchFamily="2" charset="0"/>
                    <a:cs typeface="Times New Roman" panose="02020603050405020304" pitchFamily="18" charset="0"/>
                  </a:rPr>
                  <a:t>ln </a:t>
                </a:r>
                <a:r>
                  <a:rPr lang="en-GB" sz="2400" dirty="0">
                    <a:solidFill>
                      <a:srgbClr val="FF0000"/>
                    </a:solidFill>
                    <a:latin typeface="+mj-lt"/>
                  </a:rPr>
                  <a:t>1000 and </a:t>
                </a:r>
                <a:r>
                  <a:rPr lang="en-GB" sz="2400" i="1" dirty="0">
                    <a:solidFill>
                      <a:srgbClr val="FF0000"/>
                    </a:solidFill>
                    <a:latin typeface="Times" pitchFamily="2" charset="0"/>
                  </a:rPr>
                  <a:t>m</a:t>
                </a:r>
                <a:r>
                  <a:rPr lang="en-GB" sz="2400" dirty="0">
                    <a:solidFill>
                      <a:srgbClr val="FF0000"/>
                    </a:solidFill>
                    <a:latin typeface="+mj-lt"/>
                  </a:rPr>
                  <a:t> = </a:t>
                </a:r>
                <a14:m>
                  <m:oMath xmlns:m="http://schemas.openxmlformats.org/officeDocument/2006/math">
                    <m:f>
                      <m:fPr>
                        <m:ctrlPr>
                          <a:rPr lang="en-GB" sz="2400" i="1" smtClean="0">
                            <a:solidFill>
                              <a:srgbClr val="FF0000"/>
                            </a:solidFill>
                            <a:latin typeface="Cambria Math" panose="02040503050406030204" pitchFamily="18" charset="0"/>
                          </a:rPr>
                        </m:ctrlPr>
                      </m:fPr>
                      <m:num>
                        <m:r>
                          <m:rPr>
                            <m:sty m:val="p"/>
                          </m:rPr>
                          <a:rPr lang="en-GB" sz="2400" b="0" i="0" smtClean="0">
                            <a:solidFill>
                              <a:srgbClr val="FF0000"/>
                            </a:solidFill>
                            <a:latin typeface="Cambria Math" panose="02040503050406030204" pitchFamily="18" charset="0"/>
                          </a:rPr>
                          <m:t>ln</m:t>
                        </m:r>
                        <m:r>
                          <a:rPr lang="en-GB" sz="2400" b="0" i="1" smtClean="0">
                            <a:solidFill>
                              <a:srgbClr val="FF0000"/>
                            </a:solidFill>
                            <a:latin typeface="Cambria Math"/>
                          </a:rPr>
                          <m:t> </m:t>
                        </m:r>
                        <m:r>
                          <a:rPr lang="en-GB" sz="2400" b="0" i="1" smtClean="0">
                            <a:solidFill>
                              <a:srgbClr val="FF0000"/>
                            </a:solidFill>
                            <a:latin typeface="Cambria Math" panose="02040503050406030204" pitchFamily="18" charset="0"/>
                          </a:rPr>
                          <m:t>1000</m:t>
                        </m:r>
                      </m:num>
                      <m:den>
                        <m:r>
                          <m:rPr>
                            <m:sty m:val="p"/>
                          </m:rPr>
                          <a:rPr lang="en-GB" sz="2400" b="0" i="0" smtClean="0">
                            <a:solidFill>
                              <a:srgbClr val="FF0000"/>
                            </a:solidFill>
                            <a:latin typeface="Cambria Math" panose="02040503050406030204" pitchFamily="18" charset="0"/>
                          </a:rPr>
                          <m:t>ln</m:t>
                        </m:r>
                        <m:r>
                          <a:rPr lang="en-GB" sz="2400" b="0" i="0" smtClean="0">
                            <a:solidFill>
                              <a:srgbClr val="FF0000"/>
                            </a:solidFill>
                            <a:latin typeface="Cambria Math"/>
                          </a:rPr>
                          <m:t> </m:t>
                        </m:r>
                        <m:r>
                          <a:rPr lang="en-GB" sz="2400" b="0" i="1" smtClean="0">
                            <a:solidFill>
                              <a:srgbClr val="FF0000"/>
                            </a:solidFill>
                            <a:latin typeface="Cambria Math" panose="02040503050406030204" pitchFamily="18" charset="0"/>
                          </a:rPr>
                          <m:t>2</m:t>
                        </m:r>
                      </m:den>
                    </m:f>
                    <m:r>
                      <a:rPr lang="en-GB" sz="2400" i="1" smtClean="0">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9.966 </m:t>
                    </m:r>
                    <m:r>
                      <m:rPr>
                        <m:sty m:val="p"/>
                      </m:rPr>
                      <a:rPr lang="en-GB" sz="2400" b="0" i="0" smtClean="0">
                        <a:solidFill>
                          <a:srgbClr val="FF0000"/>
                        </a:solidFill>
                        <a:latin typeface="Cambria Math" panose="02040503050406030204" pitchFamily="18" charset="0"/>
                        <a:ea typeface="Cambria Math" panose="02040503050406030204" pitchFamily="18" charset="0"/>
                      </a:rPr>
                      <m:t>mins</m:t>
                    </m:r>
                  </m:oMath>
                </a14:m>
                <a:endParaRPr lang="en-GB" sz="2400" dirty="0">
                  <a:latin typeface="+mj-lt"/>
                </a:endParaRPr>
              </a:p>
            </p:txBody>
          </p:sp>
        </mc:Choice>
        <mc:Fallback xmlns="">
          <p:sp>
            <p:nvSpPr>
              <p:cNvPr id="15" name="Rectangle 14">
                <a:extLst>
                  <a:ext uri="{FF2B5EF4-FFF2-40B4-BE49-F238E27FC236}">
                    <a16:creationId xmlns:a16="http://schemas.microsoft.com/office/drawing/2014/main" xmlns="" xmlns:a14="http://schemas.microsoft.com/office/drawing/2010/main" id="{2DB9345E-F9C8-45D8-A6AE-4C360E4C88DF}"/>
                  </a:ext>
                </a:extLst>
              </p:cNvPr>
              <p:cNvSpPr>
                <a:spLocks noRot="1" noChangeAspect="1" noMove="1" noResize="1" noEditPoints="1" noAdjustHandles="1" noChangeArrowheads="1" noChangeShapeType="1" noTextEdit="1"/>
              </p:cNvSpPr>
              <p:nvPr/>
            </p:nvSpPr>
            <p:spPr>
              <a:xfrm>
                <a:off x="2495599" y="5669873"/>
                <a:ext cx="7776865" cy="634148"/>
              </a:xfrm>
              <a:prstGeom prst="rect">
                <a:avLst/>
              </a:prstGeom>
              <a:blipFill rotWithShape="1">
                <a:blip r:embed="rId7"/>
                <a:stretch>
                  <a:fillRect l="-78" b="-8654"/>
                </a:stretch>
              </a:blipFill>
            </p:spPr>
            <p:txBody>
              <a:bodyPr/>
              <a:lstStyle/>
              <a:p>
                <a:r>
                  <a:rPr lang="en-GB">
                    <a:noFill/>
                  </a:rPr>
                  <a:t> </a:t>
                </a:r>
              </a:p>
            </p:txBody>
          </p:sp>
        </mc:Fallback>
      </mc:AlternateContent>
      <p:sp>
        <p:nvSpPr>
          <p:cNvPr id="16" name="Rectangle 15">
            <a:extLst>
              <a:ext uri="{FF2B5EF4-FFF2-40B4-BE49-F238E27FC236}">
                <a16:creationId xmlns:a16="http://schemas.microsoft.com/office/drawing/2014/main" id="{14F628AC-C4B0-764D-9205-F5AD9851D7A6}"/>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5</a:t>
            </a:r>
            <a:endParaRPr lang="en-US" altLang="en-US" b="1" dirty="0">
              <a:solidFill>
                <a:schemeClr val="bg1"/>
              </a:solidFill>
            </a:endParaRPr>
          </a:p>
        </p:txBody>
      </p:sp>
    </p:spTree>
    <p:extLst>
      <p:ext uri="{BB962C8B-B14F-4D97-AF65-F5344CB8AC3E}">
        <p14:creationId xmlns:p14="http://schemas.microsoft.com/office/powerpoint/2010/main" val="41474864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Solving Exponential Equations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5E6BDC73-B2AC-42B4-AE32-2726BAE5CDD3}"/>
              </a:ext>
            </a:extLst>
          </p:cNvPr>
          <p:cNvSpPr txBox="1"/>
          <p:nvPr/>
        </p:nvSpPr>
        <p:spPr>
          <a:xfrm>
            <a:off x="2446042" y="848051"/>
            <a:ext cx="2088232" cy="461665"/>
          </a:xfrm>
          <a:prstGeom prst="rect">
            <a:avLst/>
          </a:prstGeom>
          <a:noFill/>
        </p:spPr>
        <p:txBody>
          <a:bodyPr wrap="square" rtlCol="0">
            <a:spAutoFit/>
          </a:bodyPr>
          <a:lstStyle/>
          <a:p>
            <a:r>
              <a:rPr lang="en-GB" sz="2400" b="1" dirty="0"/>
              <a:t>Example</a:t>
            </a:r>
          </a:p>
        </p:txBody>
      </p:sp>
      <p:pic>
        <p:nvPicPr>
          <p:cNvPr id="6" name="Picture 5">
            <a:extLst>
              <a:ext uri="{FF2B5EF4-FFF2-40B4-BE49-F238E27FC236}">
                <a16:creationId xmlns:a16="http://schemas.microsoft.com/office/drawing/2014/main" id="{7423F51D-5FA2-4A3B-A92A-833F389C5587}"/>
              </a:ext>
            </a:extLst>
          </p:cNvPr>
          <p:cNvPicPr>
            <a:picLocks noChangeAspect="1"/>
          </p:cNvPicPr>
          <p:nvPr/>
        </p:nvPicPr>
        <p:blipFill>
          <a:blip r:embed="rId4"/>
          <a:stretch>
            <a:fillRect/>
          </a:stretch>
        </p:blipFill>
        <p:spPr>
          <a:xfrm>
            <a:off x="9718102" y="2024587"/>
            <a:ext cx="2297046" cy="1015293"/>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4CB9E-3600-4466-B4F8-275B18532AEE}"/>
                  </a:ext>
                </a:extLst>
              </p:cNvPr>
              <p:cNvSpPr txBox="1"/>
              <p:nvPr/>
            </p:nvSpPr>
            <p:spPr>
              <a:xfrm>
                <a:off x="2457500" y="1333096"/>
                <a:ext cx="8030987" cy="461665"/>
              </a:xfrm>
              <a:prstGeom prst="rect">
                <a:avLst/>
              </a:prstGeom>
              <a:noFill/>
            </p:spPr>
            <p:txBody>
              <a:bodyPr wrap="square" rtlCol="0">
                <a:spAutoFit/>
              </a:bodyPr>
              <a:lstStyle/>
              <a:p>
                <a:r>
                  <a:rPr lang="en-GB" sz="2400" dirty="0"/>
                  <a:t>Solve </a:t>
                </a:r>
                <a14:m>
                  <m:oMath xmlns:m="http://schemas.openxmlformats.org/officeDocument/2006/math">
                    <m:sSup>
                      <m:sSupPr>
                        <m:ctrlPr>
                          <a:rPr lang="en-GB" sz="2400" i="1" smtClean="0">
                            <a:latin typeface="Cambria Math" panose="02040503050406030204" pitchFamily="18" charset="0"/>
                          </a:rPr>
                        </m:ctrlPr>
                      </m:sSupPr>
                      <m:e>
                        <m:r>
                          <a:rPr lang="en-GB" sz="2400" b="0" i="1" smtClean="0">
                            <a:latin typeface="Cambria Math" panose="02040503050406030204" pitchFamily="18" charset="0"/>
                          </a:rPr>
                          <m:t>3</m:t>
                        </m:r>
                      </m:e>
                      <m:sup>
                        <m:r>
                          <a:rPr lang="en-GB" sz="2400" b="0" i="1" smtClean="0">
                            <a:latin typeface="Cambria Math" panose="02040503050406030204" pitchFamily="18" charset="0"/>
                          </a:rPr>
                          <m:t>2</m:t>
                        </m:r>
                        <m:r>
                          <a:rPr lang="en-GB" sz="2400" b="0" i="1" smtClean="0">
                            <a:latin typeface="Cambria Math" panose="02040503050406030204" pitchFamily="18" charset="0"/>
                          </a:rPr>
                          <m:t>𝑥</m:t>
                        </m:r>
                        <m:r>
                          <a:rPr lang="en-GB" sz="2400" b="0" i="1" smtClean="0">
                            <a:latin typeface="Cambria Math" panose="02040503050406030204" pitchFamily="18" charset="0"/>
                          </a:rPr>
                          <m:t>−1</m:t>
                        </m:r>
                      </m:sup>
                    </m:sSup>
                  </m:oMath>
                </a14:m>
                <a:r>
                  <a:rPr lang="en-GB" sz="2400" dirty="0"/>
                  <a:t>= </a:t>
                </a:r>
                <a14:m>
                  <m:oMath xmlns:m="http://schemas.openxmlformats.org/officeDocument/2006/math">
                    <m:sSup>
                      <m:sSupPr>
                        <m:ctrlPr>
                          <a:rPr lang="en-GB" sz="2400" i="1" smtClean="0">
                            <a:latin typeface="Cambria Math" panose="02040503050406030204" pitchFamily="18" charset="0"/>
                          </a:rPr>
                        </m:ctrlPr>
                      </m:sSupPr>
                      <m:e>
                        <m:r>
                          <a:rPr lang="en-GB" sz="2400" b="0" i="1" smtClean="0">
                            <a:latin typeface="Cambria Math" panose="02040503050406030204" pitchFamily="18" charset="0"/>
                          </a:rPr>
                          <m:t>5</m:t>
                        </m:r>
                      </m:e>
                      <m:sup>
                        <m:r>
                          <a:rPr lang="en-GB" sz="2400" b="0" i="1" smtClean="0">
                            <a:latin typeface="Cambria Math" panose="02040503050406030204" pitchFamily="18" charset="0"/>
                          </a:rPr>
                          <m:t>𝑥</m:t>
                        </m:r>
                      </m:sup>
                    </m:sSup>
                  </m:oMath>
                </a14:m>
                <a:r>
                  <a:rPr lang="en-GB" sz="2400" dirty="0"/>
                  <a:t>, giving your answer to 2 decimal places.</a:t>
                </a:r>
              </a:p>
            </p:txBody>
          </p:sp>
        </mc:Choice>
        <mc:Fallback xmlns="">
          <p:sp>
            <p:nvSpPr>
              <p:cNvPr id="7" name="TextBox 6">
                <a:extLst>
                  <a:ext uri="{FF2B5EF4-FFF2-40B4-BE49-F238E27FC236}">
                    <a16:creationId xmlns:a16="http://schemas.microsoft.com/office/drawing/2014/main" id="{0234CB9E-3600-4466-B4F8-275B18532AEE}"/>
                  </a:ext>
                </a:extLst>
              </p:cNvPr>
              <p:cNvSpPr txBox="1">
                <a:spLocks noRot="1" noChangeAspect="1" noMove="1" noResize="1" noEditPoints="1" noAdjustHandles="1" noChangeArrowheads="1" noChangeShapeType="1" noTextEdit="1"/>
              </p:cNvSpPr>
              <p:nvPr/>
            </p:nvSpPr>
            <p:spPr>
              <a:xfrm>
                <a:off x="2457500" y="1333096"/>
                <a:ext cx="8030987" cy="461665"/>
              </a:xfrm>
              <a:prstGeom prst="rect">
                <a:avLst/>
              </a:prstGeom>
              <a:blipFill>
                <a:blip r:embed="rId5"/>
                <a:stretch>
                  <a:fillRect l="-1264" t="-8108" b="-27027"/>
                </a:stretch>
              </a:blipFill>
            </p:spPr>
            <p:txBody>
              <a:bodyPr/>
              <a:lstStyle/>
              <a:p>
                <a:r>
                  <a:rPr lang="en-US">
                    <a:noFill/>
                  </a:rPr>
                  <a:t> </a:t>
                </a:r>
              </a:p>
            </p:txBody>
          </p:sp>
        </mc:Fallback>
      </mc:AlternateContent>
      <p:sp>
        <p:nvSpPr>
          <p:cNvPr id="8" name="Rectangle 7">
            <a:extLst>
              <a:ext uri="{FF2B5EF4-FFF2-40B4-BE49-F238E27FC236}">
                <a16:creationId xmlns:a16="http://schemas.microsoft.com/office/drawing/2014/main" id="{E9210B68-074E-4795-BEB3-9AEF82EC5C25}"/>
              </a:ext>
            </a:extLst>
          </p:cNvPr>
          <p:cNvSpPr/>
          <p:nvPr/>
        </p:nvSpPr>
        <p:spPr>
          <a:xfrm>
            <a:off x="2473898" y="1860596"/>
            <a:ext cx="1412566" cy="461665"/>
          </a:xfrm>
          <a:prstGeom prst="rect">
            <a:avLst/>
          </a:prstGeom>
        </p:spPr>
        <p:txBody>
          <a:bodyPr wrap="none">
            <a:spAutoFit/>
          </a:bodyPr>
          <a:lstStyle/>
          <a:p>
            <a:r>
              <a:rPr lang="en-GB" sz="2400" b="1" dirty="0"/>
              <a:t>Solution</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CAD8EAA-8D13-4970-B227-64D4FA00248F}"/>
                  </a:ext>
                </a:extLst>
              </p:cNvPr>
              <p:cNvSpPr txBox="1"/>
              <p:nvPr/>
            </p:nvSpPr>
            <p:spPr>
              <a:xfrm>
                <a:off x="3359696" y="2361300"/>
                <a:ext cx="3106075" cy="461665"/>
              </a:xfrm>
              <a:prstGeom prst="rect">
                <a:avLst/>
              </a:prstGeom>
              <a:noFill/>
            </p:spPr>
            <p:txBody>
              <a:bodyPr wrap="square" rtlCol="0">
                <a:spAutoFit/>
              </a:bodyPr>
              <a:lstStyle/>
              <a:p>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3</m:t>
                        </m:r>
                      </m:e>
                      <m:sup>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−1</m:t>
                        </m:r>
                      </m:sup>
                    </m:sSup>
                  </m:oMath>
                </a14:m>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 ln</a:t>
                </a:r>
                <a:r>
                  <a:rPr lang="en-GB" sz="2400" dirty="0">
                    <a:solidFill>
                      <a:srgbClr val="FF0000"/>
                    </a:solidFill>
                  </a:rPr>
                  <a:t> </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b="0" i="1" smtClean="0">
                            <a:solidFill>
                              <a:srgbClr val="FF0000"/>
                            </a:solidFill>
                            <a:latin typeface="Cambria Math" panose="02040503050406030204" pitchFamily="18" charset="0"/>
                          </a:rPr>
                          <m:t>5</m:t>
                        </m:r>
                      </m:e>
                      <m:sup>
                        <m:r>
                          <a:rPr lang="en-GB" sz="2400" b="0" i="1" smtClean="0">
                            <a:solidFill>
                              <a:srgbClr val="FF0000"/>
                            </a:solidFill>
                            <a:latin typeface="Cambria Math" panose="02040503050406030204" pitchFamily="18" charset="0"/>
                          </a:rPr>
                          <m:t>𝑥</m:t>
                        </m:r>
                      </m:sup>
                    </m:sSup>
                  </m:oMath>
                </a14:m>
                <a:r>
                  <a:rPr lang="en-GB" sz="2400" dirty="0">
                    <a:solidFill>
                      <a:srgbClr val="FF0000"/>
                    </a:solidFill>
                  </a:rPr>
                  <a:t> </a:t>
                </a:r>
              </a:p>
            </p:txBody>
          </p:sp>
        </mc:Choice>
        <mc:Fallback xmlns="">
          <p:sp>
            <p:nvSpPr>
              <p:cNvPr id="9" name="TextBox 8">
                <a:extLst>
                  <a:ext uri="{FF2B5EF4-FFF2-40B4-BE49-F238E27FC236}">
                    <a16:creationId xmlns:a16="http://schemas.microsoft.com/office/drawing/2014/main" xmlns:a14="http://schemas.microsoft.com/office/drawing/2010/main" xmlns="" id="{2CAD8EAA-8D13-4970-B227-64D4FA00248F}"/>
                  </a:ext>
                </a:extLst>
              </p:cNvPr>
              <p:cNvSpPr txBox="1">
                <a:spLocks noRot="1" noChangeAspect="1" noMove="1" noResize="1" noEditPoints="1" noAdjustHandles="1" noChangeArrowheads="1" noChangeShapeType="1" noTextEdit="1"/>
              </p:cNvSpPr>
              <p:nvPr/>
            </p:nvSpPr>
            <p:spPr>
              <a:xfrm>
                <a:off x="3359696" y="2361300"/>
                <a:ext cx="3106075" cy="461665"/>
              </a:xfrm>
              <a:prstGeom prst="rect">
                <a:avLst/>
              </a:prstGeom>
              <a:blipFill rotWithShape="1">
                <a:blip r:embed="rId6"/>
                <a:stretch>
                  <a:fillRect l="-2941" t="-10526"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4287471-F9DE-45AB-9124-A8A7C263B402}"/>
                  </a:ext>
                </a:extLst>
              </p:cNvPr>
              <p:cNvSpPr txBox="1"/>
              <p:nvPr/>
            </p:nvSpPr>
            <p:spPr>
              <a:xfrm>
                <a:off x="6205183" y="2367415"/>
                <a:ext cx="2880320" cy="461665"/>
              </a:xfrm>
              <a:prstGeom prst="rect">
                <a:avLst/>
              </a:prstGeom>
              <a:noFill/>
            </p:spPr>
            <p:txBody>
              <a:bodyPr wrap="square" rtlCol="0">
                <a:spAutoFit/>
              </a:bodyPr>
              <a:lstStyle/>
              <a:p>
                <a:r>
                  <a:rPr lang="en-GB" sz="2400" dirty="0">
                    <a:solidFill>
                      <a:srgbClr val="FF0000"/>
                    </a:solidFill>
                  </a:rPr>
                  <a:t>(2</a:t>
                </a:r>
                <a:r>
                  <a:rPr lang="en-GB" sz="2400" i="1" dirty="0">
                    <a:solidFill>
                      <a:srgbClr val="FF0000"/>
                    </a:solidFill>
                    <a:latin typeface="Times New Roman" panose="02020603050405020304" pitchFamily="18" charset="0"/>
                    <a:cs typeface="Times New Roman" panose="02020603050405020304" pitchFamily="18" charset="0"/>
                  </a:rPr>
                  <a:t>x</a:t>
                </a:r>
                <a14:m>
                  <m:oMath xmlns:m="http://schemas.openxmlformats.org/officeDocument/2006/math">
                    <m:r>
                      <a:rPr lang="en-GB" sz="2400" i="1" dirty="0" smtClean="0">
                        <a:solidFill>
                          <a:srgbClr val="FF0000"/>
                        </a:solidFill>
                        <a:latin typeface="Cambria Math"/>
                      </a:rPr>
                      <m:t>−</m:t>
                    </m:r>
                  </m:oMath>
                </a14:m>
                <a:r>
                  <a:rPr lang="en-GB" sz="2400" dirty="0">
                    <a:solidFill>
                      <a:srgbClr val="FF0000"/>
                    </a:solidFill>
                  </a:rPr>
                  <a:t>1) </a:t>
                </a:r>
                <a:r>
                  <a:rPr lang="en-GB" sz="2400" dirty="0">
                    <a:solidFill>
                      <a:srgbClr val="FF0000"/>
                    </a:solidFill>
                    <a:latin typeface="Times New Roman" panose="02020603050405020304" pitchFamily="18" charset="0"/>
                    <a:cs typeface="Times New Roman" panose="02020603050405020304" pitchFamily="18" charset="0"/>
                  </a:rPr>
                  <a:t>ln </a:t>
                </a:r>
                <a:r>
                  <a:rPr lang="en-GB" sz="2400" dirty="0">
                    <a:solidFill>
                      <a:srgbClr val="FF0000"/>
                    </a:solidFill>
                  </a:rPr>
                  <a:t>3 =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5</a:t>
                </a:r>
              </a:p>
            </p:txBody>
          </p:sp>
        </mc:Choice>
        <mc:Fallback xmlns="">
          <p:sp>
            <p:nvSpPr>
              <p:cNvPr id="10" name="TextBox 9">
                <a:extLst>
                  <a:ext uri="{FF2B5EF4-FFF2-40B4-BE49-F238E27FC236}">
                    <a16:creationId xmlns:a16="http://schemas.microsoft.com/office/drawing/2014/main" xmlns="" id="{64287471-F9DE-45AB-9124-A8A7C263B402}"/>
                  </a:ext>
                </a:extLst>
              </p:cNvPr>
              <p:cNvSpPr txBox="1">
                <a:spLocks noRot="1" noChangeAspect="1" noMove="1" noResize="1" noEditPoints="1" noAdjustHandles="1" noChangeArrowheads="1" noChangeShapeType="1" noTextEdit="1"/>
              </p:cNvSpPr>
              <p:nvPr/>
            </p:nvSpPr>
            <p:spPr>
              <a:xfrm>
                <a:off x="6205183" y="2367415"/>
                <a:ext cx="2880320" cy="461665"/>
              </a:xfrm>
              <a:prstGeom prst="rect">
                <a:avLst/>
              </a:prstGeom>
              <a:blipFill rotWithShape="1">
                <a:blip r:embed="rId7"/>
                <a:stretch>
                  <a:fillRect l="-3390" t="-10526" b="-28947"/>
                </a:stretch>
              </a:blipFill>
            </p:spPr>
            <p:txBody>
              <a:bodyPr/>
              <a:lstStyle/>
              <a:p>
                <a:r>
                  <a:rPr lang="en-GB">
                    <a:noFill/>
                  </a:rPr>
                  <a:t> </a:t>
                </a:r>
              </a:p>
            </p:txBody>
          </p:sp>
        </mc:Fallback>
      </mc:AlternateContent>
      <p:sp>
        <p:nvSpPr>
          <p:cNvPr id="11" name="TextBox 10">
            <a:extLst>
              <a:ext uri="{FF2B5EF4-FFF2-40B4-BE49-F238E27FC236}">
                <a16:creationId xmlns:a16="http://schemas.microsoft.com/office/drawing/2014/main" id="{AF9B2614-E685-4F90-8144-10281967EF34}"/>
              </a:ext>
            </a:extLst>
          </p:cNvPr>
          <p:cNvSpPr txBox="1"/>
          <p:nvPr/>
        </p:nvSpPr>
        <p:spPr>
          <a:xfrm>
            <a:off x="5875757" y="2862004"/>
            <a:ext cx="3106074" cy="461665"/>
          </a:xfrm>
          <a:prstGeom prst="rect">
            <a:avLst/>
          </a:prstGeom>
          <a:noFill/>
        </p:spPr>
        <p:txBody>
          <a:bodyPr wrap="square" rtlCol="0">
            <a:spAutoFit/>
          </a:bodyPr>
          <a:lstStyle/>
          <a:p>
            <a:r>
              <a:rPr lang="en-GB" sz="2400" dirty="0">
                <a:solidFill>
                  <a:srgbClr val="FF0000"/>
                </a:solidFill>
              </a:rPr>
              <a:t>2</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3 –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3 =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5</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8D6A3374-D898-4F51-AE75-C797F7BD60D0}"/>
                  </a:ext>
                </a:extLst>
              </p:cNvPr>
              <p:cNvSpPr txBox="1"/>
              <p:nvPr/>
            </p:nvSpPr>
            <p:spPr>
              <a:xfrm>
                <a:off x="5015678" y="3469376"/>
                <a:ext cx="4524402" cy="461665"/>
              </a:xfrm>
              <a:prstGeom prst="rect">
                <a:avLst/>
              </a:prstGeom>
              <a:noFill/>
            </p:spPr>
            <p:txBody>
              <a:bodyPr wrap="square" rtlCol="0">
                <a:spAutoFit/>
              </a:bodyPr>
              <a:lstStyle/>
              <a:p>
                <a:r>
                  <a:rPr lang="en-GB" sz="2400" dirty="0">
                    <a:solidFill>
                      <a:srgbClr val="FF0000"/>
                    </a:solidFill>
                  </a:rPr>
                  <a:t>2</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3 –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3 </a:t>
                </a:r>
                <a14:m>
                  <m:oMath xmlns:m="http://schemas.openxmlformats.org/officeDocument/2006/math">
                    <m:r>
                      <a:rPr lang="en-GB" sz="2400" i="1" dirty="0" smtClean="0">
                        <a:solidFill>
                          <a:srgbClr val="FF0000"/>
                        </a:solidFill>
                        <a:latin typeface="Cambria Math"/>
                      </a:rPr>
                      <m:t>−</m:t>
                    </m:r>
                  </m:oMath>
                </a14:m>
                <a:r>
                  <a:rPr lang="en-GB" sz="2400"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5 = 0</a:t>
                </a:r>
              </a:p>
            </p:txBody>
          </p:sp>
        </mc:Choice>
        <mc:Fallback xmlns="">
          <p:sp>
            <p:nvSpPr>
              <p:cNvPr id="12" name="TextBox 11">
                <a:extLst>
                  <a:ext uri="{FF2B5EF4-FFF2-40B4-BE49-F238E27FC236}">
                    <a16:creationId xmlns:a16="http://schemas.microsoft.com/office/drawing/2014/main" xmlns="" xmlns:a14="http://schemas.microsoft.com/office/drawing/2010/main" id="{8D6A3374-D898-4F51-AE75-C797F7BD60D0}"/>
                  </a:ext>
                </a:extLst>
              </p:cNvPr>
              <p:cNvSpPr txBox="1">
                <a:spLocks noRot="1" noChangeAspect="1" noMove="1" noResize="1" noEditPoints="1" noAdjustHandles="1" noChangeArrowheads="1" noChangeShapeType="1" noTextEdit="1"/>
              </p:cNvSpPr>
              <p:nvPr/>
            </p:nvSpPr>
            <p:spPr>
              <a:xfrm>
                <a:off x="5015678" y="3469376"/>
                <a:ext cx="4524402" cy="461665"/>
              </a:xfrm>
              <a:prstGeom prst="rect">
                <a:avLst/>
              </a:prstGeom>
              <a:blipFill rotWithShape="1">
                <a:blip r:embed="rId8"/>
                <a:stretch>
                  <a:fillRect l="-2156" t="-10526"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9ACDAF5D-D39D-4871-B475-CF95632CECF5}"/>
                  </a:ext>
                </a:extLst>
              </p:cNvPr>
              <p:cNvSpPr txBox="1"/>
              <p:nvPr/>
            </p:nvSpPr>
            <p:spPr>
              <a:xfrm>
                <a:off x="5040764" y="3952915"/>
                <a:ext cx="4799651" cy="461665"/>
              </a:xfrm>
              <a:prstGeom prst="rect">
                <a:avLst/>
              </a:prstGeom>
              <a:noFill/>
            </p:spPr>
            <p:txBody>
              <a:bodyPr wrap="square" rtlCol="0">
                <a:spAutoFit/>
              </a:bodyPr>
              <a:lstStyle/>
              <a:p>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latin typeface="+mj-lt"/>
                    <a:cs typeface="Times New Roman" panose="02020603050405020304" pitchFamily="18" charset="0"/>
                  </a:rPr>
                  <a:t>(</a:t>
                </a:r>
                <a:r>
                  <a:rPr lang="en-GB" sz="2400" dirty="0">
                    <a:solidFill>
                      <a:srgbClr val="FF0000"/>
                    </a:solidFill>
                    <a:latin typeface="Times New Roman" panose="02020603050405020304" pitchFamily="18" charset="0"/>
                    <a:cs typeface="Times New Roman" panose="02020603050405020304" pitchFamily="18" charset="0"/>
                  </a:rPr>
                  <a:t>2 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3 </a:t>
                </a:r>
                <a14:m>
                  <m:oMath xmlns:m="http://schemas.openxmlformats.org/officeDocument/2006/math">
                    <m:r>
                      <a:rPr lang="en-GB" sz="2400" i="1" dirty="0" smtClean="0">
                        <a:solidFill>
                          <a:srgbClr val="FF0000"/>
                        </a:solidFill>
                        <a:latin typeface="Cambria Math"/>
                      </a:rPr>
                      <m:t>−</m:t>
                    </m:r>
                  </m:oMath>
                </a14:m>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5) –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3 = 0</a:t>
                </a:r>
              </a:p>
            </p:txBody>
          </p:sp>
        </mc:Choice>
        <mc:Fallback xmlns="">
          <p:sp>
            <p:nvSpPr>
              <p:cNvPr id="15" name="TextBox 14">
                <a:extLst>
                  <a:ext uri="{FF2B5EF4-FFF2-40B4-BE49-F238E27FC236}">
                    <a16:creationId xmlns:a16="http://schemas.microsoft.com/office/drawing/2014/main" xmlns="" xmlns:a14="http://schemas.microsoft.com/office/drawing/2010/main" id="{9ACDAF5D-D39D-4871-B475-CF95632CECF5}"/>
                  </a:ext>
                </a:extLst>
              </p:cNvPr>
              <p:cNvSpPr txBox="1">
                <a:spLocks noRot="1" noChangeAspect="1" noMove="1" noResize="1" noEditPoints="1" noAdjustHandles="1" noChangeArrowheads="1" noChangeShapeType="1" noTextEdit="1"/>
              </p:cNvSpPr>
              <p:nvPr/>
            </p:nvSpPr>
            <p:spPr>
              <a:xfrm>
                <a:off x="5040764" y="3952915"/>
                <a:ext cx="4799651" cy="461665"/>
              </a:xfrm>
              <a:prstGeom prst="rect">
                <a:avLst/>
              </a:prstGeom>
              <a:blipFill rotWithShape="1">
                <a:blip r:embed="rId9"/>
                <a:stretch>
                  <a:fillRect l="-2033" t="-10526"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C637A2A7-5C7F-4B4A-B6EA-5C2D327762D7}"/>
                  </a:ext>
                </a:extLst>
              </p:cNvPr>
              <p:cNvSpPr txBox="1"/>
              <p:nvPr/>
            </p:nvSpPr>
            <p:spPr>
              <a:xfrm>
                <a:off x="4031983" y="4484991"/>
                <a:ext cx="2169934" cy="634469"/>
              </a:xfrm>
              <a:prstGeom prst="rect">
                <a:avLst/>
              </a:prstGeom>
              <a:noFill/>
            </p:spPr>
            <p:txBody>
              <a:bodyPr wrap="square" rtlCol="0">
                <a:spAutoFit/>
              </a:bodyPr>
              <a:lstStyle/>
              <a:p>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a:t>
                </a:r>
                <a14:m>
                  <m:oMath xmlns:m="http://schemas.openxmlformats.org/officeDocument/2006/math">
                    <m:f>
                      <m:fPr>
                        <m:ctrlPr>
                          <a:rPr lang="en-GB" sz="2400" i="1" smtClean="0">
                            <a:solidFill>
                              <a:srgbClr val="FF0000"/>
                            </a:solidFill>
                            <a:latin typeface="Cambria Math" panose="02040503050406030204" pitchFamily="18" charset="0"/>
                          </a:rPr>
                        </m:ctrlPr>
                      </m:fPr>
                      <m:num>
                        <m:func>
                          <m:funcPr>
                            <m:ctrlPr>
                              <a:rPr lang="en-GB" sz="2400" b="0" i="1" smtClean="0">
                                <a:solidFill>
                                  <a:srgbClr val="FF0000"/>
                                </a:solidFill>
                                <a:latin typeface="Cambria Math" panose="02040503050406030204" pitchFamily="18" charset="0"/>
                              </a:rPr>
                            </m:ctrlPr>
                          </m:funcPr>
                          <m:fName>
                            <m:r>
                              <m:rPr>
                                <m:sty m:val="p"/>
                              </m:rPr>
                              <a:rPr lang="en-GB" sz="2400" b="0" i="0" smtClean="0">
                                <a:solidFill>
                                  <a:srgbClr val="FF0000"/>
                                </a:solidFill>
                                <a:latin typeface="Cambria Math" panose="02040503050406030204" pitchFamily="18" charset="0"/>
                              </a:rPr>
                              <m:t>ln</m:t>
                            </m:r>
                          </m:fName>
                          <m:e>
                            <m:r>
                              <a:rPr lang="en-GB" sz="2400" b="0" i="1" smtClean="0">
                                <a:solidFill>
                                  <a:srgbClr val="FF0000"/>
                                </a:solidFill>
                                <a:latin typeface="Cambria Math" panose="02040503050406030204" pitchFamily="18" charset="0"/>
                              </a:rPr>
                              <m:t>3</m:t>
                            </m:r>
                          </m:e>
                        </m:func>
                      </m:num>
                      <m:den>
                        <m:r>
                          <a:rPr lang="en-GB" sz="2400" b="0" i="1" smtClean="0">
                            <a:solidFill>
                              <a:srgbClr val="FF0000"/>
                            </a:solidFill>
                            <a:latin typeface="Cambria Math" panose="02040503050406030204" pitchFamily="18" charset="0"/>
                          </a:rPr>
                          <m:t>2</m:t>
                        </m:r>
                        <m:r>
                          <a:rPr lang="en-GB" sz="2400" b="0" i="1" smtClean="0">
                            <a:solidFill>
                              <a:srgbClr val="FF0000"/>
                            </a:solidFill>
                            <a:latin typeface="Cambria Math"/>
                          </a:rPr>
                          <m:t> </m:t>
                        </m:r>
                        <m:r>
                          <m:rPr>
                            <m:sty m:val="p"/>
                          </m:rPr>
                          <a:rPr lang="en-GB" sz="2400" b="0" i="0" smtClean="0">
                            <a:solidFill>
                              <a:srgbClr val="FF0000"/>
                            </a:solidFill>
                            <a:latin typeface="Cambria Math" panose="02040503050406030204" pitchFamily="18" charset="0"/>
                          </a:rPr>
                          <m:t>ln</m:t>
                        </m:r>
                        <m:r>
                          <a:rPr lang="en-GB" sz="2400" b="0" i="0" smtClean="0">
                            <a:solidFill>
                              <a:srgbClr val="FF0000"/>
                            </a:solidFill>
                            <a:latin typeface="Cambria Math"/>
                          </a:rPr>
                          <m:t> </m:t>
                        </m:r>
                        <m:r>
                          <a:rPr lang="en-GB" sz="2400" b="0" i="1" smtClean="0">
                            <a:solidFill>
                              <a:srgbClr val="FF0000"/>
                            </a:solidFill>
                            <a:latin typeface="Cambria Math" panose="02040503050406030204" pitchFamily="18" charset="0"/>
                          </a:rPr>
                          <m:t>3−</m:t>
                        </m:r>
                        <m:r>
                          <a:rPr lang="en-GB" sz="2400" b="0" i="1" smtClean="0">
                            <a:solidFill>
                              <a:srgbClr val="FF0000"/>
                            </a:solidFill>
                            <a:latin typeface="Cambria Math"/>
                          </a:rPr>
                          <m:t> </m:t>
                        </m:r>
                        <m:r>
                          <m:rPr>
                            <m:sty m:val="p"/>
                          </m:rPr>
                          <a:rPr lang="en-GB" sz="2400" b="0" i="0" smtClean="0">
                            <a:solidFill>
                              <a:srgbClr val="FF0000"/>
                            </a:solidFill>
                            <a:latin typeface="Cambria Math" panose="02040503050406030204" pitchFamily="18" charset="0"/>
                          </a:rPr>
                          <m:t>ln</m:t>
                        </m:r>
                        <m:r>
                          <a:rPr lang="en-GB" sz="2400" b="0" i="1" smtClean="0">
                            <a:solidFill>
                              <a:srgbClr val="FF0000"/>
                            </a:solidFill>
                            <a:latin typeface="Cambria Math"/>
                          </a:rPr>
                          <m:t> </m:t>
                        </m:r>
                        <m:r>
                          <a:rPr lang="en-GB" sz="2400" b="0" i="1" smtClean="0">
                            <a:solidFill>
                              <a:srgbClr val="FF0000"/>
                            </a:solidFill>
                            <a:latin typeface="Cambria Math" panose="02040503050406030204" pitchFamily="18" charset="0"/>
                          </a:rPr>
                          <m:t>5</m:t>
                        </m:r>
                      </m:den>
                    </m:f>
                  </m:oMath>
                </a14:m>
                <a:endParaRPr lang="en-GB" sz="2400" dirty="0">
                  <a:solidFill>
                    <a:srgbClr val="FF0000"/>
                  </a:solidFill>
                </a:endParaRPr>
              </a:p>
            </p:txBody>
          </p:sp>
        </mc:Choice>
        <mc:Fallback xmlns="">
          <p:sp>
            <p:nvSpPr>
              <p:cNvPr id="16" name="TextBox 15">
                <a:extLst>
                  <a:ext uri="{FF2B5EF4-FFF2-40B4-BE49-F238E27FC236}">
                    <a16:creationId xmlns:a16="http://schemas.microsoft.com/office/drawing/2014/main" xmlns:a14="http://schemas.microsoft.com/office/drawing/2010/main" xmlns="" id="{C637A2A7-5C7F-4B4A-B6EA-5C2D327762D7}"/>
                  </a:ext>
                </a:extLst>
              </p:cNvPr>
              <p:cNvSpPr txBox="1">
                <a:spLocks noRot="1" noChangeAspect="1" noMove="1" noResize="1" noEditPoints="1" noAdjustHandles="1" noChangeArrowheads="1" noChangeShapeType="1" noTextEdit="1"/>
              </p:cNvSpPr>
              <p:nvPr/>
            </p:nvSpPr>
            <p:spPr>
              <a:xfrm>
                <a:off x="4031983" y="4484991"/>
                <a:ext cx="2169934" cy="634469"/>
              </a:xfrm>
              <a:prstGeom prst="rect">
                <a:avLst/>
              </a:prstGeom>
              <a:blipFill rotWithShape="1">
                <a:blip r:embed="rId10"/>
                <a:stretch>
                  <a:fillRect l="-4213" b="-8654"/>
                </a:stretch>
              </a:blipFill>
            </p:spPr>
            <p:txBody>
              <a:bodyPr/>
              <a:lstStyle/>
              <a:p>
                <a:r>
                  <a:rPr lang="en-GB">
                    <a:noFill/>
                  </a:rPr>
                  <a:t> </a:t>
                </a:r>
              </a:p>
            </p:txBody>
          </p:sp>
        </mc:Fallback>
      </mc:AlternateContent>
      <p:sp>
        <p:nvSpPr>
          <p:cNvPr id="17" name="TextBox 16">
            <a:extLst>
              <a:ext uri="{FF2B5EF4-FFF2-40B4-BE49-F238E27FC236}">
                <a16:creationId xmlns:a16="http://schemas.microsoft.com/office/drawing/2014/main" id="{CD41E9F6-8F52-43A4-A73D-6EC78E0D761F}"/>
              </a:ext>
            </a:extLst>
          </p:cNvPr>
          <p:cNvSpPr txBox="1"/>
          <p:nvPr/>
        </p:nvSpPr>
        <p:spPr>
          <a:xfrm>
            <a:off x="6112115" y="4629523"/>
            <a:ext cx="5024445" cy="461665"/>
          </a:xfrm>
          <a:prstGeom prst="rect">
            <a:avLst/>
          </a:prstGeom>
          <a:noFill/>
        </p:spPr>
        <p:txBody>
          <a:bodyPr wrap="square" rtlCol="0">
            <a:spAutoFit/>
          </a:bodyPr>
          <a:lstStyle/>
          <a:p>
            <a:r>
              <a:rPr lang="en-GB" sz="2400" dirty="0">
                <a:solidFill>
                  <a:srgbClr val="FF0000"/>
                </a:solidFill>
              </a:rPr>
              <a:t>= 1.87 to 2 decimal places</a:t>
            </a:r>
          </a:p>
        </p:txBody>
      </p:sp>
      <p:sp>
        <p:nvSpPr>
          <p:cNvPr id="18" name="Rectangle 17">
            <a:extLst>
              <a:ext uri="{FF2B5EF4-FFF2-40B4-BE49-F238E27FC236}">
                <a16:creationId xmlns:a16="http://schemas.microsoft.com/office/drawing/2014/main" id="{316E791E-577A-134B-9951-23EAB6E9C207}"/>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5</a:t>
            </a:r>
            <a:endParaRPr lang="en-US" altLang="en-US" b="1" dirty="0">
              <a:solidFill>
                <a:schemeClr val="bg1"/>
              </a:solidFill>
            </a:endParaRPr>
          </a:p>
        </p:txBody>
      </p:sp>
    </p:spTree>
    <p:extLst>
      <p:ext uri="{BB962C8B-B14F-4D97-AF65-F5344CB8AC3E}">
        <p14:creationId xmlns:p14="http://schemas.microsoft.com/office/powerpoint/2010/main" val="3121058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5: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646AEE1-5512-44EE-AA65-6F18DEAB7953}"/>
                  </a:ext>
                </a:extLst>
              </p:cNvPr>
              <p:cNvSpPr txBox="1"/>
              <p:nvPr/>
            </p:nvSpPr>
            <p:spPr>
              <a:xfrm>
                <a:off x="2441948" y="1945065"/>
                <a:ext cx="3323058" cy="461665"/>
              </a:xfrm>
              <a:prstGeom prst="rect">
                <a:avLst/>
              </a:prstGeom>
              <a:noFill/>
            </p:spPr>
            <p:txBody>
              <a:bodyPr wrap="square" rtlCol="0">
                <a:spAutoFit/>
              </a:bodyPr>
              <a:lstStyle/>
              <a:p>
                <a14:m>
                  <m:oMath xmlns:m="http://schemas.openxmlformats.org/officeDocument/2006/math">
                    <m:sSup>
                      <m:sSupPr>
                        <m:ctrlPr>
                          <a:rPr lang="en-GB" sz="2400" i="1" smtClean="0">
                            <a:latin typeface="Cambria Math" panose="02040503050406030204" pitchFamily="18" charset="0"/>
                          </a:rPr>
                        </m:ctrlPr>
                      </m:sSupPr>
                      <m:e>
                        <m:r>
                          <a:rPr lang="en-GB" sz="2400" b="0" i="1" smtClean="0">
                            <a:latin typeface="Cambria Math" panose="02040503050406030204" pitchFamily="18" charset="0"/>
                          </a:rPr>
                          <m:t>1.  </m:t>
                        </m:r>
                        <m:r>
                          <a:rPr lang="en-GB" sz="2400" b="0" i="1" smtClean="0">
                            <a:latin typeface="Cambria Math"/>
                          </a:rPr>
                          <m:t> </m:t>
                        </m:r>
                        <m:r>
                          <a:rPr lang="en-GB" sz="2400" b="0" i="1" smtClean="0">
                            <a:latin typeface="Cambria Math" panose="02040503050406030204" pitchFamily="18" charset="0"/>
                          </a:rPr>
                          <m:t>3</m:t>
                        </m:r>
                      </m:e>
                      <m:sup>
                        <m:r>
                          <a:rPr lang="en-GB" sz="2400" b="0" i="1" smtClean="0">
                            <a:latin typeface="Cambria Math" panose="02040503050406030204" pitchFamily="18" charset="0"/>
                          </a:rPr>
                          <m:t>𝑥</m:t>
                        </m:r>
                      </m:sup>
                    </m:sSup>
                  </m:oMath>
                </a14:m>
                <a:r>
                  <a:rPr lang="en-GB" sz="2400" dirty="0"/>
                  <a:t> = 5 to 2 </a:t>
                </a:r>
                <a:r>
                  <a:rPr lang="en-GB" sz="2400" dirty="0" err="1"/>
                  <a:t>d.p</a:t>
                </a:r>
                <a:r>
                  <a:rPr lang="en-GB" dirty="0" err="1"/>
                  <a:t>.</a:t>
                </a:r>
                <a:endParaRPr lang="en-GB" dirty="0"/>
              </a:p>
            </p:txBody>
          </p:sp>
        </mc:Choice>
        <mc:Fallback xmlns="">
          <p:sp>
            <p:nvSpPr>
              <p:cNvPr id="5" name="TextBox 4">
                <a:extLst>
                  <a:ext uri="{FF2B5EF4-FFF2-40B4-BE49-F238E27FC236}">
                    <a16:creationId xmlns:a16="http://schemas.microsoft.com/office/drawing/2014/main" xmlns:a14="http://schemas.microsoft.com/office/drawing/2010/main" xmlns="" id="{5646AEE1-5512-44EE-AA65-6F18DEAB7953}"/>
                  </a:ext>
                </a:extLst>
              </p:cNvPr>
              <p:cNvSpPr txBox="1">
                <a:spLocks noRot="1" noChangeAspect="1" noMove="1" noResize="1" noEditPoints="1" noAdjustHandles="1" noChangeArrowheads="1" noChangeShapeType="1" noTextEdit="1"/>
              </p:cNvSpPr>
              <p:nvPr/>
            </p:nvSpPr>
            <p:spPr>
              <a:xfrm>
                <a:off x="2441948" y="1945065"/>
                <a:ext cx="3323058" cy="461665"/>
              </a:xfrm>
              <a:prstGeom prst="rect">
                <a:avLst/>
              </a:prstGeom>
              <a:blipFill rotWithShape="1">
                <a:blip r:embed="rId4"/>
                <a:stretch>
                  <a:fillRect l="-550" t="-9211"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A712D8E-88E3-4734-B1F9-A92619F13FDC}"/>
                  </a:ext>
                </a:extLst>
              </p:cNvPr>
              <p:cNvSpPr txBox="1"/>
              <p:nvPr/>
            </p:nvSpPr>
            <p:spPr>
              <a:xfrm>
                <a:off x="2476101" y="2858543"/>
                <a:ext cx="3567830" cy="461665"/>
              </a:xfrm>
              <a:prstGeom prst="rect">
                <a:avLst/>
              </a:prstGeom>
              <a:noFill/>
            </p:spPr>
            <p:txBody>
              <a:bodyPr wrap="square" rtlCol="0">
                <a:spAutoFit/>
              </a:bodyPr>
              <a:lstStyle/>
              <a:p>
                <a14:m>
                  <m:oMath xmlns:m="http://schemas.openxmlformats.org/officeDocument/2006/math">
                    <m:sSup>
                      <m:sSupPr>
                        <m:ctrlPr>
                          <a:rPr lang="en-GB" sz="2400" i="1" smtClean="0">
                            <a:latin typeface="Cambria Math" panose="02040503050406030204" pitchFamily="18" charset="0"/>
                          </a:rPr>
                        </m:ctrlPr>
                      </m:sSupPr>
                      <m:e>
                        <m:r>
                          <a:rPr lang="en-GB" sz="2400" b="0" i="1" smtClean="0">
                            <a:latin typeface="Cambria Math" panose="02040503050406030204" pitchFamily="18" charset="0"/>
                          </a:rPr>
                          <m:t>2. </m:t>
                        </m:r>
                        <m:r>
                          <a:rPr lang="en-GB" sz="2400" i="1">
                            <a:latin typeface="Cambria Math" panose="02040503050406030204" pitchFamily="18" charset="0"/>
                          </a:rPr>
                          <m:t> </m:t>
                        </m:r>
                        <m:r>
                          <a:rPr lang="en-GB" sz="2400" b="0" i="1" smtClean="0">
                            <a:latin typeface="Cambria Math"/>
                          </a:rPr>
                          <m:t> </m:t>
                        </m:r>
                        <m:r>
                          <a:rPr lang="en-GB" sz="2400" b="0" i="1" smtClean="0">
                            <a:latin typeface="Cambria Math" panose="02040503050406030204" pitchFamily="18" charset="0"/>
                          </a:rPr>
                          <m:t>2</m:t>
                        </m:r>
                      </m:e>
                      <m:sup>
                        <m:r>
                          <a:rPr lang="en-GB" sz="2400" b="0" i="1" smtClean="0">
                            <a:latin typeface="Cambria Math" panose="02040503050406030204" pitchFamily="18" charset="0"/>
                          </a:rPr>
                          <m:t>−</m:t>
                        </m:r>
                        <m:r>
                          <a:rPr lang="en-GB" sz="2400" i="1">
                            <a:latin typeface="Cambria Math" panose="02040503050406030204" pitchFamily="18" charset="0"/>
                          </a:rPr>
                          <m:t>𝑥</m:t>
                        </m:r>
                      </m:sup>
                    </m:sSup>
                  </m:oMath>
                </a14:m>
                <a:r>
                  <a:rPr lang="en-GB" sz="2400" dirty="0"/>
                  <a:t> = 6 to 3 </a:t>
                </a:r>
                <a:r>
                  <a:rPr lang="en-GB" sz="2400" dirty="0" err="1"/>
                  <a:t>s.f.</a:t>
                </a:r>
                <a:endParaRPr lang="en-GB" sz="2400" dirty="0"/>
              </a:p>
            </p:txBody>
          </p:sp>
        </mc:Choice>
        <mc:Fallback xmlns="">
          <p:sp>
            <p:nvSpPr>
              <p:cNvPr id="6" name="TextBox 5">
                <a:extLst>
                  <a:ext uri="{FF2B5EF4-FFF2-40B4-BE49-F238E27FC236}">
                    <a16:creationId xmlns:a16="http://schemas.microsoft.com/office/drawing/2014/main" xmlns:a14="http://schemas.microsoft.com/office/drawing/2010/main" xmlns="" id="{CA712D8E-88E3-4734-B1F9-A92619F13FDC}"/>
                  </a:ext>
                </a:extLst>
              </p:cNvPr>
              <p:cNvSpPr txBox="1">
                <a:spLocks noRot="1" noChangeAspect="1" noMove="1" noResize="1" noEditPoints="1" noAdjustHandles="1" noChangeArrowheads="1" noChangeShapeType="1" noTextEdit="1"/>
              </p:cNvSpPr>
              <p:nvPr/>
            </p:nvSpPr>
            <p:spPr>
              <a:xfrm>
                <a:off x="2476101" y="2858543"/>
                <a:ext cx="3567830" cy="461665"/>
              </a:xfrm>
              <a:prstGeom prst="rect">
                <a:avLst/>
              </a:prstGeom>
              <a:blipFill rotWithShape="1">
                <a:blip r:embed="rId5"/>
                <a:stretch>
                  <a:fillRect l="-342" t="-9211"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5B912F1D-787A-4005-B5D2-610B56A18AF8}"/>
                  </a:ext>
                </a:extLst>
              </p:cNvPr>
              <p:cNvSpPr/>
              <p:nvPr/>
            </p:nvSpPr>
            <p:spPr>
              <a:xfrm>
                <a:off x="2466442" y="3694569"/>
                <a:ext cx="2771464" cy="461665"/>
              </a:xfrm>
              <a:prstGeom prst="rect">
                <a:avLst/>
              </a:prstGeom>
            </p:spPr>
            <p:txBody>
              <a:bodyPr wrap="none">
                <a:spAutoFit/>
              </a:bodyPr>
              <a:lstStyle/>
              <a:p>
                <a14:m>
                  <m:oMath xmlns:m="http://schemas.openxmlformats.org/officeDocument/2006/math">
                    <m:sSup>
                      <m:sSupPr>
                        <m:ctrlPr>
                          <a:rPr lang="en-GB" sz="2400" i="1" smtClean="0">
                            <a:latin typeface="Cambria Math" panose="02040503050406030204" pitchFamily="18" charset="0"/>
                          </a:rPr>
                        </m:ctrlPr>
                      </m:sSupPr>
                      <m:e>
                        <m:r>
                          <a:rPr lang="en-GB" sz="2400" b="0" i="1" smtClean="0">
                            <a:latin typeface="Cambria Math" panose="02040503050406030204" pitchFamily="18" charset="0"/>
                          </a:rPr>
                          <m:t>3.  </m:t>
                        </m:r>
                        <m:r>
                          <a:rPr lang="en-GB" sz="2400" b="0" i="1" smtClean="0">
                            <a:latin typeface="Cambria Math"/>
                          </a:rPr>
                          <m:t> </m:t>
                        </m:r>
                        <m:r>
                          <a:rPr lang="en-GB" sz="2400" i="1">
                            <a:latin typeface="Cambria Math" panose="02040503050406030204" pitchFamily="18" charset="0"/>
                          </a:rPr>
                          <m:t>3</m:t>
                        </m:r>
                      </m:e>
                      <m:sup>
                        <m:r>
                          <a:rPr lang="en-GB" sz="2400" b="0" i="1" smtClean="0">
                            <a:latin typeface="Cambria Math" panose="02040503050406030204" pitchFamily="18" charset="0"/>
                          </a:rPr>
                          <m:t>2</m:t>
                        </m:r>
                        <m:r>
                          <a:rPr lang="en-GB" sz="2400" i="1">
                            <a:latin typeface="Cambria Math" panose="02040503050406030204" pitchFamily="18" charset="0"/>
                          </a:rPr>
                          <m:t>𝑥</m:t>
                        </m:r>
                      </m:sup>
                    </m:sSup>
                  </m:oMath>
                </a14:m>
                <a:r>
                  <a:rPr lang="en-GB" sz="2400" dirty="0"/>
                  <a:t> = 4 to 2 </a:t>
                </a:r>
                <a:r>
                  <a:rPr lang="en-GB" sz="2400" dirty="0" err="1"/>
                  <a:t>d.p.</a:t>
                </a:r>
                <a:endParaRPr lang="en-GB" sz="2400" dirty="0"/>
              </a:p>
            </p:txBody>
          </p:sp>
        </mc:Choice>
        <mc:Fallback xmlns="">
          <p:sp>
            <p:nvSpPr>
              <p:cNvPr id="7" name="Rectangle 6">
                <a:extLst>
                  <a:ext uri="{FF2B5EF4-FFF2-40B4-BE49-F238E27FC236}">
                    <a16:creationId xmlns:a16="http://schemas.microsoft.com/office/drawing/2014/main" xmlns:a14="http://schemas.microsoft.com/office/drawing/2010/main" xmlns="" id="{5B912F1D-787A-4005-B5D2-610B56A18AF8}"/>
                  </a:ext>
                </a:extLst>
              </p:cNvPr>
              <p:cNvSpPr>
                <a:spLocks noRot="1" noChangeAspect="1" noMove="1" noResize="1" noEditPoints="1" noAdjustHandles="1" noChangeArrowheads="1" noChangeShapeType="1" noTextEdit="1"/>
              </p:cNvSpPr>
              <p:nvPr/>
            </p:nvSpPr>
            <p:spPr>
              <a:xfrm>
                <a:off x="2466442" y="3694569"/>
                <a:ext cx="2771464" cy="461665"/>
              </a:xfrm>
              <a:prstGeom prst="rect">
                <a:avLst/>
              </a:prstGeom>
              <a:blipFill rotWithShape="1">
                <a:blip r:embed="rId6"/>
                <a:stretch>
                  <a:fillRect l="-661" t="-9211" r="-2643"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6D36F8D0-D6FA-474B-9DE4-B6D49D0CF00B}"/>
                  </a:ext>
                </a:extLst>
              </p:cNvPr>
              <p:cNvSpPr/>
              <p:nvPr/>
            </p:nvSpPr>
            <p:spPr>
              <a:xfrm>
                <a:off x="2441229" y="4475807"/>
                <a:ext cx="2853923" cy="461665"/>
              </a:xfrm>
              <a:prstGeom prst="rect">
                <a:avLst/>
              </a:prstGeom>
            </p:spPr>
            <p:txBody>
              <a:bodyPr wrap="none">
                <a:spAutoFit/>
              </a:bodyPr>
              <a:lstStyle/>
              <a:p>
                <a14:m>
                  <m:oMath xmlns:m="http://schemas.openxmlformats.org/officeDocument/2006/math">
                    <m:r>
                      <a:rPr lang="en-GB" sz="2400" b="0" i="1" smtClean="0">
                        <a:latin typeface="Cambria Math" panose="02040503050406030204" pitchFamily="18" charset="0"/>
                      </a:rPr>
                      <m:t>4.  </m:t>
                    </m:r>
                    <m:sSup>
                      <m:sSupPr>
                        <m:ctrlPr>
                          <a:rPr lang="en-GB" sz="2400" i="1" smtClean="0">
                            <a:latin typeface="Cambria Math" panose="02040503050406030204" pitchFamily="18" charset="0"/>
                          </a:rPr>
                        </m:ctrlPr>
                      </m:sSupPr>
                      <m:e>
                        <m:r>
                          <a:rPr lang="en-GB" sz="2400" i="1">
                            <a:latin typeface="Cambria Math" panose="02040503050406030204" pitchFamily="18" charset="0"/>
                          </a:rPr>
                          <m:t> </m:t>
                        </m:r>
                        <m:r>
                          <a:rPr lang="en-GB" sz="2400" b="0" i="1" smtClean="0">
                            <a:latin typeface="Cambria Math"/>
                          </a:rPr>
                          <m:t> </m:t>
                        </m:r>
                        <m:r>
                          <a:rPr lang="en-GB" sz="2400" b="0" i="1" smtClean="0">
                            <a:latin typeface="Cambria Math" panose="02040503050406030204" pitchFamily="18" charset="0"/>
                          </a:rPr>
                          <m:t>5</m:t>
                        </m:r>
                      </m:e>
                      <m:sup>
                        <m:r>
                          <a:rPr lang="en-GB" sz="2400" i="1">
                            <a:latin typeface="Cambria Math" panose="02040503050406030204" pitchFamily="18" charset="0"/>
                          </a:rPr>
                          <m:t>𝑥</m:t>
                        </m:r>
                        <m:r>
                          <a:rPr lang="en-GB" sz="2400" b="0" i="1" smtClean="0">
                            <a:latin typeface="Cambria Math" panose="02040503050406030204" pitchFamily="18" charset="0"/>
                          </a:rPr>
                          <m:t>−1</m:t>
                        </m:r>
                      </m:sup>
                    </m:sSup>
                  </m:oMath>
                </a14:m>
                <a:r>
                  <a:rPr lang="en-GB" sz="2400" dirty="0"/>
                  <a:t> = 3 to 3 </a:t>
                </a:r>
                <a:r>
                  <a:rPr lang="en-GB" sz="2400" dirty="0" err="1"/>
                  <a:t>s.f.</a:t>
                </a:r>
                <a:endParaRPr lang="en-GB" sz="2400" dirty="0"/>
              </a:p>
            </p:txBody>
          </p:sp>
        </mc:Choice>
        <mc:Fallback xmlns="">
          <p:sp>
            <p:nvSpPr>
              <p:cNvPr id="8" name="Rectangle 7">
                <a:extLst>
                  <a:ext uri="{FF2B5EF4-FFF2-40B4-BE49-F238E27FC236}">
                    <a16:creationId xmlns:a16="http://schemas.microsoft.com/office/drawing/2014/main" xmlns:a14="http://schemas.microsoft.com/office/drawing/2010/main" xmlns="" id="{6D36F8D0-D6FA-474B-9DE4-B6D49D0CF00B}"/>
                  </a:ext>
                </a:extLst>
              </p:cNvPr>
              <p:cNvSpPr>
                <a:spLocks noRot="1" noChangeAspect="1" noMove="1" noResize="1" noEditPoints="1" noAdjustHandles="1" noChangeArrowheads="1" noChangeShapeType="1" noTextEdit="1"/>
              </p:cNvSpPr>
              <p:nvPr/>
            </p:nvSpPr>
            <p:spPr>
              <a:xfrm>
                <a:off x="2441229" y="4475807"/>
                <a:ext cx="2853923" cy="461665"/>
              </a:xfrm>
              <a:prstGeom prst="rect">
                <a:avLst/>
              </a:prstGeom>
              <a:blipFill rotWithShape="1">
                <a:blip r:embed="rId7"/>
                <a:stretch>
                  <a:fillRect l="-426" t="-9211" r="-2559"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DE646E5D-69D6-4748-9676-A754D71AFF15}"/>
                  </a:ext>
                </a:extLst>
              </p:cNvPr>
              <p:cNvSpPr/>
              <p:nvPr/>
            </p:nvSpPr>
            <p:spPr>
              <a:xfrm>
                <a:off x="2451941" y="5254623"/>
                <a:ext cx="3045577" cy="461665"/>
              </a:xfrm>
              <a:prstGeom prst="rect">
                <a:avLst/>
              </a:prstGeom>
            </p:spPr>
            <p:txBody>
              <a:bodyPr wrap="none">
                <a:spAutoFit/>
              </a:bodyPr>
              <a:lstStyle/>
              <a:p>
                <a14:m>
                  <m:oMath xmlns:m="http://schemas.openxmlformats.org/officeDocument/2006/math">
                    <m:r>
                      <a:rPr lang="en-GB" sz="2400" b="0" i="1" smtClean="0">
                        <a:latin typeface="Cambria Math" panose="02040503050406030204" pitchFamily="18" charset="0"/>
                      </a:rPr>
                      <m:t>5. </m:t>
                    </m:r>
                    <m:sSup>
                      <m:sSupPr>
                        <m:ctrlPr>
                          <a:rPr lang="en-GB" sz="2400" i="1" smtClean="0">
                            <a:latin typeface="Cambria Math" panose="02040503050406030204" pitchFamily="18" charset="0"/>
                          </a:rPr>
                        </m:ctrlPr>
                      </m:sSupPr>
                      <m:e>
                        <m:r>
                          <a:rPr lang="en-GB" sz="2400" i="1">
                            <a:latin typeface="Cambria Math" panose="02040503050406030204" pitchFamily="18" charset="0"/>
                          </a:rPr>
                          <m:t> </m:t>
                        </m:r>
                        <m:r>
                          <a:rPr lang="en-GB" sz="2400" b="0" i="1" smtClean="0">
                            <a:latin typeface="Cambria Math"/>
                          </a:rPr>
                          <m:t>  </m:t>
                        </m:r>
                        <m:r>
                          <a:rPr lang="en-GB" sz="2400" b="0" i="1" smtClean="0">
                            <a:latin typeface="Cambria Math" panose="02040503050406030204" pitchFamily="18" charset="0"/>
                          </a:rPr>
                          <m:t>2</m:t>
                        </m:r>
                      </m:e>
                      <m:sup>
                        <m:r>
                          <a:rPr lang="en-GB" sz="2400" b="0" i="1" smtClean="0">
                            <a:latin typeface="Cambria Math" panose="02040503050406030204" pitchFamily="18" charset="0"/>
                          </a:rPr>
                          <m:t>2</m:t>
                        </m:r>
                        <m:r>
                          <a:rPr lang="en-GB" sz="2400" i="1">
                            <a:latin typeface="Cambria Math" panose="02040503050406030204" pitchFamily="18" charset="0"/>
                          </a:rPr>
                          <m:t>𝑥</m:t>
                        </m:r>
                        <m:r>
                          <a:rPr lang="en-GB" sz="2400" b="0" i="1" smtClean="0">
                            <a:latin typeface="Cambria Math" panose="02040503050406030204" pitchFamily="18" charset="0"/>
                          </a:rPr>
                          <m:t>+</m:t>
                        </m:r>
                        <m:r>
                          <a:rPr lang="en-GB" sz="2400" i="1">
                            <a:latin typeface="Cambria Math" panose="02040503050406030204" pitchFamily="18" charset="0"/>
                          </a:rPr>
                          <m:t>1</m:t>
                        </m:r>
                        <m:r>
                          <a:rPr lang="en-GB" sz="2400" b="0" i="1" smtClean="0">
                            <a:latin typeface="Cambria Math"/>
                          </a:rPr>
                          <m:t> </m:t>
                        </m:r>
                      </m:sup>
                    </m:sSup>
                  </m:oMath>
                </a14:m>
                <a:r>
                  <a:rPr lang="en-GB" sz="2400" dirty="0"/>
                  <a:t>= 4 to 2 </a:t>
                </a:r>
                <a:r>
                  <a:rPr lang="en-GB" sz="2400" dirty="0" err="1"/>
                  <a:t>d.p.</a:t>
                </a:r>
                <a:endParaRPr lang="en-GB" sz="2400" dirty="0"/>
              </a:p>
            </p:txBody>
          </p:sp>
        </mc:Choice>
        <mc:Fallback xmlns="">
          <p:sp>
            <p:nvSpPr>
              <p:cNvPr id="9" name="Rectangle 8">
                <a:extLst>
                  <a:ext uri="{FF2B5EF4-FFF2-40B4-BE49-F238E27FC236}">
                    <a16:creationId xmlns:a16="http://schemas.microsoft.com/office/drawing/2014/main" xmlns:a14="http://schemas.microsoft.com/office/drawing/2010/main" xmlns="" id="{DE646E5D-69D6-4748-9676-A754D71AFF15}"/>
                  </a:ext>
                </a:extLst>
              </p:cNvPr>
              <p:cNvSpPr>
                <a:spLocks noRot="1" noChangeAspect="1" noMove="1" noResize="1" noEditPoints="1" noAdjustHandles="1" noChangeArrowheads="1" noChangeShapeType="1" noTextEdit="1"/>
              </p:cNvSpPr>
              <p:nvPr/>
            </p:nvSpPr>
            <p:spPr>
              <a:xfrm>
                <a:off x="2451941" y="5254623"/>
                <a:ext cx="3045577" cy="461665"/>
              </a:xfrm>
              <a:prstGeom prst="rect">
                <a:avLst/>
              </a:prstGeom>
              <a:blipFill rotWithShape="1">
                <a:blip r:embed="rId8"/>
                <a:stretch>
                  <a:fillRect l="-600" t="-9211" r="-2400" b="-30263"/>
                </a:stretch>
              </a:blipFill>
            </p:spPr>
            <p:txBody>
              <a:bodyPr/>
              <a:lstStyle/>
              <a:p>
                <a:r>
                  <a:rPr lang="en-GB">
                    <a:noFill/>
                  </a:rPr>
                  <a:t> </a:t>
                </a:r>
              </a:p>
            </p:txBody>
          </p:sp>
        </mc:Fallback>
      </mc:AlternateContent>
      <p:pic>
        <p:nvPicPr>
          <p:cNvPr id="16" name="Picture 15">
            <a:extLst>
              <a:ext uri="{FF2B5EF4-FFF2-40B4-BE49-F238E27FC236}">
                <a16:creationId xmlns:a16="http://schemas.microsoft.com/office/drawing/2014/main" id="{F05F38BC-4621-4D15-A66D-AB6893F6C4F8}"/>
              </a:ext>
            </a:extLst>
          </p:cNvPr>
          <p:cNvPicPr>
            <a:picLocks noChangeAspect="1"/>
          </p:cNvPicPr>
          <p:nvPr/>
        </p:nvPicPr>
        <p:blipFill>
          <a:blip r:embed="rId9"/>
          <a:stretch>
            <a:fillRect/>
          </a:stretch>
        </p:blipFill>
        <p:spPr>
          <a:xfrm>
            <a:off x="5151840" y="659495"/>
            <a:ext cx="2297046" cy="1015293"/>
          </a:xfrm>
          <a:prstGeom prst="rect">
            <a:avLst/>
          </a:prstGeom>
        </p:spPr>
      </p:pic>
      <p:sp>
        <p:nvSpPr>
          <p:cNvPr id="13" name="Rectangle 12">
            <a:extLst>
              <a:ext uri="{FF2B5EF4-FFF2-40B4-BE49-F238E27FC236}">
                <a16:creationId xmlns:a16="http://schemas.microsoft.com/office/drawing/2014/main" id="{8C83DB97-FEAA-43ED-ABEA-28B7BF4DDCE1}"/>
              </a:ext>
            </a:extLst>
          </p:cNvPr>
          <p:cNvSpPr/>
          <p:nvPr/>
        </p:nvSpPr>
        <p:spPr>
          <a:xfrm>
            <a:off x="5827767" y="1945065"/>
            <a:ext cx="1814920" cy="46166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3 =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5</a:t>
            </a:r>
          </a:p>
        </p:txBody>
      </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627286EC-543D-457D-BA6C-8BDCBCBB9112}"/>
                  </a:ext>
                </a:extLst>
              </p:cNvPr>
              <p:cNvSpPr/>
              <p:nvPr/>
            </p:nvSpPr>
            <p:spPr>
              <a:xfrm>
                <a:off x="5827767" y="2800322"/>
                <a:ext cx="2007281" cy="461665"/>
              </a:xfrm>
              <a:prstGeom prst="rect">
                <a:avLst/>
              </a:prstGeom>
            </p:spPr>
            <p:txBody>
              <a:bodyPr wrap="none">
                <a:spAutoFit/>
              </a:bodyPr>
              <a:lstStyle/>
              <a:p>
                <a14:m>
                  <m:oMath xmlns:m="http://schemas.openxmlformats.org/officeDocument/2006/math">
                    <m:r>
                      <a:rPr lang="en-GB" i="1" dirty="0" smtClean="0">
                        <a:solidFill>
                          <a:srgbClr val="FF0000"/>
                        </a:solidFill>
                        <a:latin typeface="Cambria Math"/>
                        <a:cs typeface="Times New Roman" panose="02020603050405020304" pitchFamily="18" charset="0"/>
                      </a:rPr>
                      <m:t>−</m:t>
                    </m:r>
                  </m:oMath>
                </a14:m>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mj-lt"/>
                    <a:cs typeface="Times New Roman" panose="02020603050405020304" pitchFamily="18" charset="0"/>
                  </a:rPr>
                  <a:t>2</a:t>
                </a:r>
                <a:r>
                  <a:rPr lang="en-GB" sz="2400" dirty="0">
                    <a:solidFill>
                      <a:srgbClr val="FF0000"/>
                    </a:solidFill>
                  </a:rPr>
                  <a:t> =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mj-lt"/>
                    <a:cs typeface="Times New Roman" panose="02020603050405020304" pitchFamily="18" charset="0"/>
                  </a:rPr>
                  <a:t>6</a:t>
                </a:r>
                <a:endParaRPr lang="en-GB" sz="2400" dirty="0">
                  <a:solidFill>
                    <a:srgbClr val="FF0000"/>
                  </a:solidFill>
                  <a:latin typeface="+mj-lt"/>
                </a:endParaRPr>
              </a:p>
            </p:txBody>
          </p:sp>
        </mc:Choice>
        <mc:Fallback xmlns="">
          <p:sp>
            <p:nvSpPr>
              <p:cNvPr id="14" name="Rectangle 13">
                <a:extLst>
                  <a:ext uri="{FF2B5EF4-FFF2-40B4-BE49-F238E27FC236}">
                    <a16:creationId xmlns:a16="http://schemas.microsoft.com/office/drawing/2014/main" xmlns="" id="{627286EC-543D-457D-BA6C-8BDCBCBB9112}"/>
                  </a:ext>
                </a:extLst>
              </p:cNvPr>
              <p:cNvSpPr>
                <a:spLocks noRot="1" noChangeAspect="1" noMove="1" noResize="1" noEditPoints="1" noAdjustHandles="1" noChangeArrowheads="1" noChangeShapeType="1" noTextEdit="1"/>
              </p:cNvSpPr>
              <p:nvPr/>
            </p:nvSpPr>
            <p:spPr>
              <a:xfrm>
                <a:off x="5827767" y="2800322"/>
                <a:ext cx="2007281" cy="461665"/>
              </a:xfrm>
              <a:prstGeom prst="rect">
                <a:avLst/>
              </a:prstGeom>
              <a:blipFill rotWithShape="1">
                <a:blip r:embed="rId10"/>
                <a:stretch>
                  <a:fillRect t="-10526" r="-3647" b="-28947"/>
                </a:stretch>
              </a:blipFill>
            </p:spPr>
            <p:txBody>
              <a:bodyPr/>
              <a:lstStyle/>
              <a:p>
                <a:r>
                  <a:rPr lang="en-GB">
                    <a:noFill/>
                  </a:rPr>
                  <a:t> </a:t>
                </a:r>
              </a:p>
            </p:txBody>
          </p:sp>
        </mc:Fallback>
      </mc:AlternateContent>
      <p:sp>
        <p:nvSpPr>
          <p:cNvPr id="15" name="Rectangle 14">
            <a:extLst>
              <a:ext uri="{FF2B5EF4-FFF2-40B4-BE49-F238E27FC236}">
                <a16:creationId xmlns:a16="http://schemas.microsoft.com/office/drawing/2014/main" id="{E574E7DA-758F-48E6-BA78-4B2D1569EE92}"/>
              </a:ext>
            </a:extLst>
          </p:cNvPr>
          <p:cNvSpPr/>
          <p:nvPr/>
        </p:nvSpPr>
        <p:spPr>
          <a:xfrm>
            <a:off x="5827767" y="3655579"/>
            <a:ext cx="1968809" cy="461665"/>
          </a:xfrm>
          <a:prstGeom prst="rect">
            <a:avLst/>
          </a:prstGeom>
        </p:spPr>
        <p:txBody>
          <a:bodyPr wrap="none">
            <a:spAutoFit/>
          </a:bodyPr>
          <a:lstStyle/>
          <a:p>
            <a:r>
              <a:rPr lang="en-GB" sz="2400" dirty="0">
                <a:solidFill>
                  <a:srgbClr val="FF0000"/>
                </a:solidFill>
                <a:latin typeface="Times New Roman" panose="02020603050405020304" pitchFamily="18" charset="0"/>
                <a:cs typeface="Times New Roman" panose="02020603050405020304" pitchFamily="18" charset="0"/>
              </a:rPr>
              <a:t>2</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mj-lt"/>
                <a:cs typeface="Times New Roman" panose="02020603050405020304" pitchFamily="18" charset="0"/>
              </a:rPr>
              <a:t>3</a:t>
            </a:r>
            <a:r>
              <a:rPr lang="en-GB" sz="2400" dirty="0">
                <a:solidFill>
                  <a:srgbClr val="FF0000"/>
                </a:solidFill>
              </a:rPr>
              <a:t> =  </a:t>
            </a:r>
            <a:r>
              <a:rPr lang="en-GB" sz="2400" dirty="0">
                <a:solidFill>
                  <a:srgbClr val="FF0000"/>
                </a:solidFill>
                <a:latin typeface="Times New Roman" panose="02020603050405020304" pitchFamily="18" charset="0"/>
                <a:cs typeface="Times New Roman" panose="02020603050405020304" pitchFamily="18" charset="0"/>
              </a:rPr>
              <a:t>ln </a:t>
            </a:r>
            <a:r>
              <a:rPr lang="en-GB" sz="2400" dirty="0">
                <a:solidFill>
                  <a:srgbClr val="FF0000"/>
                </a:solidFill>
                <a:latin typeface="+mj-lt"/>
                <a:cs typeface="Times New Roman" panose="02020603050405020304" pitchFamily="18" charset="0"/>
              </a:rPr>
              <a:t>4</a:t>
            </a:r>
            <a:endParaRPr lang="en-GB" sz="2400" dirty="0">
              <a:latin typeface="+mj-lt"/>
            </a:endParaRPr>
          </a:p>
        </p:txBody>
      </p:sp>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8005B829-7A13-4987-9C1A-246E73660A41}"/>
                  </a:ext>
                </a:extLst>
              </p:cNvPr>
              <p:cNvSpPr/>
              <p:nvPr/>
            </p:nvSpPr>
            <p:spPr>
              <a:xfrm>
                <a:off x="5827767" y="4475807"/>
                <a:ext cx="2420856" cy="461665"/>
              </a:xfrm>
              <a:prstGeom prst="rect">
                <a:avLst/>
              </a:prstGeom>
            </p:spPr>
            <p:txBody>
              <a:bodyPr wrap="none">
                <a:spAutoFit/>
              </a:bodyPr>
              <a:lstStyle/>
              <a:p>
                <a:r>
                  <a:rPr lang="en-GB" sz="2400" dirty="0">
                    <a:solidFill>
                      <a:srgbClr val="FF0000"/>
                    </a:solidFill>
                    <a:latin typeface="+mj-lt"/>
                    <a:cs typeface="Times New Roman" panose="02020603050405020304" pitchFamily="18" charset="0"/>
                  </a:rPr>
                  <a:t>(</a:t>
                </a:r>
                <a:r>
                  <a:rPr lang="en-GB" sz="2400" i="1" dirty="0">
                    <a:solidFill>
                      <a:srgbClr val="FF0000"/>
                    </a:solidFill>
                    <a:latin typeface="Times New Roman" panose="02020603050405020304" pitchFamily="18" charset="0"/>
                    <a:cs typeface="Times New Roman" panose="02020603050405020304" pitchFamily="18" charset="0"/>
                  </a:rPr>
                  <a:t>x</a:t>
                </a:r>
                <a14:m>
                  <m:oMath xmlns:m="http://schemas.openxmlformats.org/officeDocument/2006/math">
                    <m:r>
                      <a:rPr lang="en-GB" sz="2400" i="1" dirty="0" smtClean="0">
                        <a:solidFill>
                          <a:srgbClr val="FF0000"/>
                        </a:solidFill>
                        <a:latin typeface="Cambria Math"/>
                        <a:cs typeface="Times New Roman" panose="02020603050405020304" pitchFamily="18" charset="0"/>
                      </a:rPr>
                      <m:t>−</m:t>
                    </m:r>
                  </m:oMath>
                </a14:m>
                <a:r>
                  <a:rPr lang="en-GB" sz="2400" dirty="0">
                    <a:solidFill>
                      <a:srgbClr val="FF0000"/>
                    </a:solidFill>
                    <a:latin typeface="+mj-lt"/>
                    <a:cs typeface="Times New Roman" panose="02020603050405020304" pitchFamily="18" charset="0"/>
                  </a:rPr>
                  <a:t>1)</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mj-lt"/>
                    <a:cs typeface="Times New Roman" panose="02020603050405020304" pitchFamily="18" charset="0"/>
                  </a:rPr>
                  <a:t>5</a:t>
                </a:r>
                <a:r>
                  <a:rPr lang="en-GB" sz="2400" dirty="0">
                    <a:solidFill>
                      <a:srgbClr val="FF0000"/>
                    </a:solidFill>
                  </a:rPr>
                  <a:t> =  </a:t>
                </a:r>
                <a:r>
                  <a:rPr lang="en-GB" sz="2400" dirty="0">
                    <a:solidFill>
                      <a:srgbClr val="FF0000"/>
                    </a:solidFill>
                    <a:latin typeface="Times New Roman" panose="02020603050405020304" pitchFamily="18" charset="0"/>
                    <a:cs typeface="Times New Roman" panose="02020603050405020304" pitchFamily="18" charset="0"/>
                  </a:rPr>
                  <a:t>ln </a:t>
                </a:r>
                <a:r>
                  <a:rPr lang="en-GB" sz="2400" dirty="0">
                    <a:solidFill>
                      <a:srgbClr val="FF0000"/>
                    </a:solidFill>
                    <a:latin typeface="+mj-lt"/>
                    <a:cs typeface="Times New Roman" panose="02020603050405020304" pitchFamily="18" charset="0"/>
                  </a:rPr>
                  <a:t>3</a:t>
                </a:r>
                <a:endParaRPr lang="en-GB" sz="2400" dirty="0">
                  <a:latin typeface="+mj-lt"/>
                </a:endParaRPr>
              </a:p>
            </p:txBody>
          </p:sp>
        </mc:Choice>
        <mc:Fallback xmlns="">
          <p:sp>
            <p:nvSpPr>
              <p:cNvPr id="17" name="Rectangle 16">
                <a:extLst>
                  <a:ext uri="{FF2B5EF4-FFF2-40B4-BE49-F238E27FC236}">
                    <a16:creationId xmlns:a16="http://schemas.microsoft.com/office/drawing/2014/main" xmlns="" id="{8005B829-7A13-4987-9C1A-246E73660A41}"/>
                  </a:ext>
                </a:extLst>
              </p:cNvPr>
              <p:cNvSpPr>
                <a:spLocks noRot="1" noChangeAspect="1" noMove="1" noResize="1" noEditPoints="1" noAdjustHandles="1" noChangeArrowheads="1" noChangeShapeType="1" noTextEdit="1"/>
              </p:cNvSpPr>
              <p:nvPr/>
            </p:nvSpPr>
            <p:spPr>
              <a:xfrm>
                <a:off x="5827767" y="4475807"/>
                <a:ext cx="2420856" cy="461665"/>
              </a:xfrm>
              <a:prstGeom prst="rect">
                <a:avLst/>
              </a:prstGeom>
              <a:blipFill rotWithShape="1">
                <a:blip r:embed="rId11"/>
                <a:stretch>
                  <a:fillRect l="-4030" t="-10526" r="-2771" b="-28947"/>
                </a:stretch>
              </a:blipFill>
            </p:spPr>
            <p:txBody>
              <a:bodyPr/>
              <a:lstStyle/>
              <a:p>
                <a:r>
                  <a:rPr lang="en-GB">
                    <a:noFill/>
                  </a:rPr>
                  <a:t> </a:t>
                </a:r>
              </a:p>
            </p:txBody>
          </p:sp>
        </mc:Fallback>
      </mc:AlternateContent>
      <p:sp>
        <p:nvSpPr>
          <p:cNvPr id="18" name="Rectangle 17">
            <a:extLst>
              <a:ext uri="{FF2B5EF4-FFF2-40B4-BE49-F238E27FC236}">
                <a16:creationId xmlns:a16="http://schemas.microsoft.com/office/drawing/2014/main" id="{A722C4F9-5D8D-4E9C-AF75-25E16DE9356F}"/>
              </a:ext>
            </a:extLst>
          </p:cNvPr>
          <p:cNvSpPr/>
          <p:nvPr/>
        </p:nvSpPr>
        <p:spPr>
          <a:xfrm>
            <a:off x="5827767" y="5239826"/>
            <a:ext cx="2613216" cy="461665"/>
          </a:xfrm>
          <a:prstGeom prst="rect">
            <a:avLst/>
          </a:prstGeom>
        </p:spPr>
        <p:txBody>
          <a:bodyPr wrap="none">
            <a:spAutoFit/>
          </a:bodyPr>
          <a:lstStyle/>
          <a:p>
            <a:r>
              <a:rPr lang="en-GB" sz="2400" dirty="0">
                <a:solidFill>
                  <a:srgbClr val="FF0000"/>
                </a:solidFill>
                <a:latin typeface="+mj-lt"/>
                <a:cs typeface="Times New Roman" panose="02020603050405020304" pitchFamily="18" charset="0"/>
              </a:rPr>
              <a:t>(</a:t>
            </a:r>
            <a:r>
              <a:rPr lang="en-GB" sz="2400" dirty="0">
                <a:solidFill>
                  <a:srgbClr val="FF0000"/>
                </a:solidFill>
                <a:latin typeface="Times New Roman" panose="02020603050405020304" pitchFamily="18" charset="0"/>
                <a:cs typeface="Times New Roman" panose="02020603050405020304" pitchFamily="18" charset="0"/>
              </a:rPr>
              <a:t>2</a:t>
            </a:r>
            <a:r>
              <a:rPr lang="en-GB" sz="2400" i="1" dirty="0">
                <a:solidFill>
                  <a:srgbClr val="FF0000"/>
                </a:solidFill>
                <a:latin typeface="Times New Roman" panose="02020603050405020304" pitchFamily="18" charset="0"/>
                <a:cs typeface="Times New Roman" panose="02020603050405020304" pitchFamily="18" charset="0"/>
              </a:rPr>
              <a:t>x+1</a:t>
            </a:r>
            <a:r>
              <a:rPr lang="en-GB" sz="2400" dirty="0">
                <a:solidFill>
                  <a:srgbClr val="FF0000"/>
                </a:solidFill>
                <a:latin typeface="+mj-lt"/>
                <a:cs typeface="Times New Roman" panose="02020603050405020304" pitchFamily="18" charset="0"/>
              </a:rPr>
              <a:t>)</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Times New Roman" panose="02020603050405020304" pitchFamily="18" charset="0"/>
                <a:cs typeface="Times New Roman" panose="02020603050405020304" pitchFamily="18" charset="0"/>
              </a:rPr>
              <a:t>ln </a:t>
            </a:r>
            <a:r>
              <a:rPr lang="en-GB" sz="2400" dirty="0">
                <a:solidFill>
                  <a:srgbClr val="FF0000"/>
                </a:solidFill>
                <a:latin typeface="+mj-lt"/>
                <a:cs typeface="Times New Roman" panose="02020603050405020304" pitchFamily="18" charset="0"/>
              </a:rPr>
              <a:t>2</a:t>
            </a:r>
            <a:r>
              <a:rPr lang="en-GB" sz="2400" dirty="0">
                <a:solidFill>
                  <a:srgbClr val="FF0000"/>
                </a:solidFill>
              </a:rPr>
              <a:t> =  </a:t>
            </a:r>
            <a:r>
              <a:rPr lang="en-GB" sz="2400" dirty="0">
                <a:solidFill>
                  <a:srgbClr val="FF0000"/>
                </a:solidFill>
                <a:latin typeface="Times New Roman" panose="02020603050405020304" pitchFamily="18" charset="0"/>
                <a:cs typeface="Times New Roman" panose="02020603050405020304" pitchFamily="18" charset="0"/>
              </a:rPr>
              <a:t>ln </a:t>
            </a:r>
            <a:r>
              <a:rPr lang="en-GB" sz="2400" dirty="0">
                <a:solidFill>
                  <a:srgbClr val="FF0000"/>
                </a:solidFill>
                <a:cs typeface="Times New Roman" panose="02020603050405020304" pitchFamily="18" charset="0"/>
              </a:rPr>
              <a:t>4</a:t>
            </a:r>
            <a:endParaRPr lang="en-GB" sz="2400" dirty="0"/>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189A2FD5-DBA7-4CE3-9A02-D43B0BE73A92}"/>
                  </a:ext>
                </a:extLst>
              </p:cNvPr>
              <p:cNvSpPr txBox="1"/>
              <p:nvPr/>
            </p:nvSpPr>
            <p:spPr>
              <a:xfrm>
                <a:off x="8796627" y="1858887"/>
                <a:ext cx="1512168" cy="634020"/>
              </a:xfrm>
              <a:prstGeom prst="rect">
                <a:avLst/>
              </a:prstGeom>
              <a:noFill/>
            </p:spPr>
            <p:txBody>
              <a:bodyPr wrap="square" rtlCol="0">
                <a:spAutoFit/>
              </a:bodyPr>
              <a:lstStyle/>
              <a:p>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a:t>
                </a:r>
                <a14:m>
                  <m:oMath xmlns:m="http://schemas.openxmlformats.org/officeDocument/2006/math">
                    <m:f>
                      <m:fPr>
                        <m:ctrlPr>
                          <a:rPr lang="en-GB" sz="2400" i="1" smtClean="0">
                            <a:solidFill>
                              <a:srgbClr val="FF0000"/>
                            </a:solidFill>
                            <a:latin typeface="Cambria Math" panose="02040503050406030204" pitchFamily="18" charset="0"/>
                          </a:rPr>
                        </m:ctrlPr>
                      </m:fPr>
                      <m:num>
                        <m:func>
                          <m:funcPr>
                            <m:ctrlPr>
                              <a:rPr lang="en-GB" sz="2400" b="0" i="1" smtClean="0">
                                <a:solidFill>
                                  <a:srgbClr val="FF0000"/>
                                </a:solidFill>
                                <a:latin typeface="Cambria Math" panose="02040503050406030204" pitchFamily="18" charset="0"/>
                              </a:rPr>
                            </m:ctrlPr>
                          </m:funcPr>
                          <m:fName>
                            <m:r>
                              <m:rPr>
                                <m:sty m:val="p"/>
                              </m:rPr>
                              <a:rPr lang="en-GB" sz="2400" b="0" i="0" smtClean="0">
                                <a:solidFill>
                                  <a:srgbClr val="FF0000"/>
                                </a:solidFill>
                                <a:latin typeface="Cambria Math" panose="02040503050406030204" pitchFamily="18" charset="0"/>
                              </a:rPr>
                              <m:t>ln</m:t>
                            </m:r>
                          </m:fName>
                          <m:e>
                            <m:r>
                              <a:rPr lang="en-GB" sz="2400" b="0" i="1" smtClean="0">
                                <a:solidFill>
                                  <a:srgbClr val="FF0000"/>
                                </a:solidFill>
                                <a:latin typeface="Cambria Math" panose="02040503050406030204" pitchFamily="18" charset="0"/>
                              </a:rPr>
                              <m:t>5</m:t>
                            </m:r>
                          </m:e>
                        </m:func>
                      </m:num>
                      <m:den>
                        <m:func>
                          <m:funcPr>
                            <m:ctrlPr>
                              <a:rPr lang="en-GB" sz="2400" b="0" i="1" smtClean="0">
                                <a:solidFill>
                                  <a:srgbClr val="FF0000"/>
                                </a:solidFill>
                                <a:latin typeface="Cambria Math" panose="02040503050406030204" pitchFamily="18" charset="0"/>
                              </a:rPr>
                            </m:ctrlPr>
                          </m:funcPr>
                          <m:fName>
                            <m:r>
                              <m:rPr>
                                <m:sty m:val="p"/>
                              </m:rPr>
                              <a:rPr lang="en-GB" sz="2400" b="0" i="0" smtClean="0">
                                <a:solidFill>
                                  <a:srgbClr val="FF0000"/>
                                </a:solidFill>
                                <a:latin typeface="Cambria Math" panose="02040503050406030204" pitchFamily="18" charset="0"/>
                              </a:rPr>
                              <m:t>ln</m:t>
                            </m:r>
                          </m:fName>
                          <m:e>
                            <m:r>
                              <a:rPr lang="en-GB" sz="2400" b="0" i="1" smtClean="0">
                                <a:solidFill>
                                  <a:srgbClr val="FF0000"/>
                                </a:solidFill>
                                <a:latin typeface="Cambria Math" panose="02040503050406030204" pitchFamily="18" charset="0"/>
                              </a:rPr>
                              <m:t>3</m:t>
                            </m:r>
                          </m:e>
                        </m:func>
                      </m:den>
                    </m:f>
                  </m:oMath>
                </a14:m>
                <a:endParaRPr lang="en-GB" sz="2400" dirty="0"/>
              </a:p>
            </p:txBody>
          </p:sp>
        </mc:Choice>
        <mc:Fallback xmlns="">
          <p:sp>
            <p:nvSpPr>
              <p:cNvPr id="19" name="TextBox 18">
                <a:extLst>
                  <a:ext uri="{FF2B5EF4-FFF2-40B4-BE49-F238E27FC236}">
                    <a16:creationId xmlns:a16="http://schemas.microsoft.com/office/drawing/2014/main" id="{189A2FD5-DBA7-4CE3-9A02-D43B0BE73A92}"/>
                  </a:ext>
                </a:extLst>
              </p:cNvPr>
              <p:cNvSpPr txBox="1">
                <a:spLocks noRot="1" noChangeAspect="1" noMove="1" noResize="1" noEditPoints="1" noAdjustHandles="1" noChangeArrowheads="1" noChangeShapeType="1" noTextEdit="1"/>
              </p:cNvSpPr>
              <p:nvPr/>
            </p:nvSpPr>
            <p:spPr>
              <a:xfrm>
                <a:off x="8796627" y="1858887"/>
                <a:ext cx="1512168" cy="634020"/>
              </a:xfrm>
              <a:prstGeom prst="rect">
                <a:avLst/>
              </a:prstGeom>
              <a:blipFill>
                <a:blip r:embed="rId12"/>
                <a:stretch>
                  <a:fillRect l="-6048" b="-865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CAB0EC0A-4D6C-43DE-875F-468D1CF1839F}"/>
                  </a:ext>
                </a:extLst>
              </p:cNvPr>
              <p:cNvSpPr/>
              <p:nvPr/>
            </p:nvSpPr>
            <p:spPr>
              <a:xfrm>
                <a:off x="8652782" y="2680242"/>
                <a:ext cx="1377300" cy="632161"/>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a:t>
                </a:r>
                <a14:m>
                  <m:oMath xmlns:m="http://schemas.openxmlformats.org/officeDocument/2006/math">
                    <m:r>
                      <a:rPr lang="en-GB" sz="2400" i="1" dirty="0" smtClean="0">
                        <a:solidFill>
                          <a:srgbClr val="FF0000"/>
                        </a:solidFill>
                        <a:latin typeface="Cambria Math"/>
                      </a:rPr>
                      <m:t>−</m:t>
                    </m:r>
                  </m:oMath>
                </a14:m>
                <a:r>
                  <a:rPr lang="en-GB" sz="2400" dirty="0">
                    <a:solidFill>
                      <a:srgbClr val="FF0000"/>
                    </a:solidFill>
                  </a:rPr>
                  <a:t> </a:t>
                </a:r>
                <a14:m>
                  <m:oMath xmlns:m="http://schemas.openxmlformats.org/officeDocument/2006/math">
                    <m:f>
                      <m:fPr>
                        <m:ctrlPr>
                          <a:rPr lang="en-GB" sz="2400" i="1">
                            <a:solidFill>
                              <a:srgbClr val="FF0000"/>
                            </a:solidFill>
                            <a:latin typeface="Cambria Math" panose="02040503050406030204" pitchFamily="18" charset="0"/>
                          </a:rPr>
                        </m:ctrlPr>
                      </m:fPr>
                      <m:num>
                        <m:func>
                          <m:funcPr>
                            <m:ctrlPr>
                              <a:rPr lang="en-GB" sz="2400" i="1">
                                <a:solidFill>
                                  <a:srgbClr val="FF0000"/>
                                </a:solidFill>
                                <a:latin typeface="Cambria Math" panose="02040503050406030204" pitchFamily="18" charset="0"/>
                              </a:rPr>
                            </m:ctrlPr>
                          </m:funcPr>
                          <m:fName>
                            <m:r>
                              <m:rPr>
                                <m:sty m:val="p"/>
                              </m:rPr>
                              <a:rPr lang="en-GB" sz="2400">
                                <a:solidFill>
                                  <a:srgbClr val="FF0000"/>
                                </a:solidFill>
                                <a:latin typeface="Cambria Math" panose="02040503050406030204" pitchFamily="18" charset="0"/>
                              </a:rPr>
                              <m:t>ln</m:t>
                            </m:r>
                          </m:fName>
                          <m:e>
                            <m:r>
                              <a:rPr lang="en-GB" sz="2400" b="0" i="1" smtClean="0">
                                <a:solidFill>
                                  <a:srgbClr val="FF0000"/>
                                </a:solidFill>
                                <a:latin typeface="Cambria Math" panose="02040503050406030204" pitchFamily="18" charset="0"/>
                              </a:rPr>
                              <m:t>6</m:t>
                            </m:r>
                          </m:e>
                        </m:func>
                      </m:num>
                      <m:den>
                        <m:func>
                          <m:funcPr>
                            <m:ctrlPr>
                              <a:rPr lang="en-GB" sz="2400" i="1">
                                <a:solidFill>
                                  <a:srgbClr val="FF0000"/>
                                </a:solidFill>
                                <a:latin typeface="Cambria Math" panose="02040503050406030204" pitchFamily="18" charset="0"/>
                              </a:rPr>
                            </m:ctrlPr>
                          </m:funcPr>
                          <m:fName>
                            <m:r>
                              <m:rPr>
                                <m:sty m:val="p"/>
                              </m:rPr>
                              <a:rPr lang="en-GB" sz="2400">
                                <a:solidFill>
                                  <a:srgbClr val="FF0000"/>
                                </a:solidFill>
                                <a:latin typeface="Cambria Math" panose="02040503050406030204" pitchFamily="18" charset="0"/>
                              </a:rPr>
                              <m:t>ln</m:t>
                            </m:r>
                          </m:fName>
                          <m:e>
                            <m:r>
                              <a:rPr lang="en-GB" sz="2400" b="0" i="1" smtClean="0">
                                <a:solidFill>
                                  <a:srgbClr val="FF0000"/>
                                </a:solidFill>
                                <a:latin typeface="Cambria Math" panose="02040503050406030204" pitchFamily="18" charset="0"/>
                              </a:rPr>
                              <m:t>2</m:t>
                            </m:r>
                          </m:e>
                        </m:func>
                      </m:den>
                    </m:f>
                  </m:oMath>
                </a14:m>
                <a:endParaRPr lang="en-GB" sz="2400" dirty="0"/>
              </a:p>
            </p:txBody>
          </p:sp>
        </mc:Choice>
        <mc:Fallback xmlns="">
          <p:sp>
            <p:nvSpPr>
              <p:cNvPr id="20" name="Rectangle 19">
                <a:extLst>
                  <a:ext uri="{FF2B5EF4-FFF2-40B4-BE49-F238E27FC236}">
                    <a16:creationId xmlns:a16="http://schemas.microsoft.com/office/drawing/2014/main" xmlns:a14="http://schemas.microsoft.com/office/drawing/2010/main" xmlns="" id="{CAB0EC0A-4D6C-43DE-875F-468D1CF1839F}"/>
                  </a:ext>
                </a:extLst>
              </p:cNvPr>
              <p:cNvSpPr>
                <a:spLocks noRot="1" noChangeAspect="1" noMove="1" noResize="1" noEditPoints="1" noAdjustHandles="1" noChangeArrowheads="1" noChangeShapeType="1" noTextEdit="1"/>
              </p:cNvSpPr>
              <p:nvPr/>
            </p:nvSpPr>
            <p:spPr>
              <a:xfrm>
                <a:off x="8652782" y="2680242"/>
                <a:ext cx="1377300" cy="632161"/>
              </a:xfrm>
              <a:prstGeom prst="rect">
                <a:avLst/>
              </a:prstGeom>
              <a:blipFill rotWithShape="1">
                <a:blip r:embed="rId13"/>
                <a:stretch>
                  <a:fillRect l="-6637" b="-970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B52ED5AC-E5FF-412A-96E7-CEFC681FC87B}"/>
                  </a:ext>
                </a:extLst>
              </p:cNvPr>
              <p:cNvSpPr/>
              <p:nvPr/>
            </p:nvSpPr>
            <p:spPr>
              <a:xfrm>
                <a:off x="8782026" y="3458116"/>
                <a:ext cx="1242648" cy="634020"/>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a:t>
                </a:r>
                <a14:m>
                  <m:oMath xmlns:m="http://schemas.openxmlformats.org/officeDocument/2006/math">
                    <m:f>
                      <m:fPr>
                        <m:ctrlPr>
                          <a:rPr lang="en-GB" sz="2400" i="1">
                            <a:solidFill>
                              <a:srgbClr val="FF0000"/>
                            </a:solidFill>
                            <a:latin typeface="Cambria Math" panose="02040503050406030204" pitchFamily="18" charset="0"/>
                          </a:rPr>
                        </m:ctrlPr>
                      </m:fPr>
                      <m:num>
                        <m:func>
                          <m:funcPr>
                            <m:ctrlPr>
                              <a:rPr lang="en-GB" sz="2400" i="1">
                                <a:solidFill>
                                  <a:srgbClr val="FF0000"/>
                                </a:solidFill>
                                <a:latin typeface="Cambria Math" panose="02040503050406030204" pitchFamily="18" charset="0"/>
                              </a:rPr>
                            </m:ctrlPr>
                          </m:funcPr>
                          <m:fName>
                            <m:r>
                              <m:rPr>
                                <m:sty m:val="p"/>
                              </m:rPr>
                              <a:rPr lang="en-GB" sz="2400">
                                <a:solidFill>
                                  <a:srgbClr val="FF0000"/>
                                </a:solidFill>
                                <a:latin typeface="Cambria Math" panose="02040503050406030204" pitchFamily="18" charset="0"/>
                              </a:rPr>
                              <m:t>ln</m:t>
                            </m:r>
                          </m:fName>
                          <m:e>
                            <m:r>
                              <a:rPr lang="en-GB" sz="2400" b="0" i="1" smtClean="0">
                                <a:solidFill>
                                  <a:srgbClr val="FF0000"/>
                                </a:solidFill>
                                <a:latin typeface="Cambria Math" panose="02040503050406030204" pitchFamily="18" charset="0"/>
                              </a:rPr>
                              <m:t>4</m:t>
                            </m:r>
                          </m:e>
                        </m:func>
                      </m:num>
                      <m:den>
                        <m:func>
                          <m:funcPr>
                            <m:ctrlPr>
                              <a:rPr lang="en-GB" sz="2400" i="1">
                                <a:solidFill>
                                  <a:srgbClr val="FF0000"/>
                                </a:solidFill>
                                <a:latin typeface="Cambria Math" panose="02040503050406030204" pitchFamily="18" charset="0"/>
                              </a:rPr>
                            </m:ctrlPr>
                          </m:funcPr>
                          <m:fName>
                            <m:r>
                              <a:rPr lang="en-GB" sz="2400" b="0" i="0" smtClean="0">
                                <a:solidFill>
                                  <a:srgbClr val="FF0000"/>
                                </a:solidFill>
                                <a:latin typeface="Cambria Math" panose="02040503050406030204" pitchFamily="18" charset="0"/>
                              </a:rPr>
                              <m:t>2 </m:t>
                            </m:r>
                            <m:r>
                              <m:rPr>
                                <m:sty m:val="p"/>
                              </m:rPr>
                              <a:rPr lang="en-GB" sz="2400">
                                <a:solidFill>
                                  <a:srgbClr val="FF0000"/>
                                </a:solidFill>
                                <a:latin typeface="Cambria Math" panose="02040503050406030204" pitchFamily="18" charset="0"/>
                              </a:rPr>
                              <m:t>ln</m:t>
                            </m:r>
                          </m:fName>
                          <m:e>
                            <m:r>
                              <a:rPr lang="en-GB" sz="2400" i="1">
                                <a:solidFill>
                                  <a:srgbClr val="FF0000"/>
                                </a:solidFill>
                                <a:latin typeface="Cambria Math" panose="02040503050406030204" pitchFamily="18" charset="0"/>
                              </a:rPr>
                              <m:t>3</m:t>
                            </m:r>
                          </m:e>
                        </m:func>
                      </m:den>
                    </m:f>
                  </m:oMath>
                </a14:m>
                <a:endParaRPr lang="en-GB" sz="2400" dirty="0"/>
              </a:p>
            </p:txBody>
          </p:sp>
        </mc:Choice>
        <mc:Fallback xmlns="">
          <p:sp>
            <p:nvSpPr>
              <p:cNvPr id="21" name="Rectangle 20">
                <a:extLst>
                  <a:ext uri="{FF2B5EF4-FFF2-40B4-BE49-F238E27FC236}">
                    <a16:creationId xmlns:a16="http://schemas.microsoft.com/office/drawing/2014/main" id="{B52ED5AC-E5FF-412A-96E7-CEFC681FC87B}"/>
                  </a:ext>
                </a:extLst>
              </p:cNvPr>
              <p:cNvSpPr>
                <a:spLocks noRot="1" noChangeAspect="1" noMove="1" noResize="1" noEditPoints="1" noAdjustHandles="1" noChangeArrowheads="1" noChangeShapeType="1" noTextEdit="1"/>
              </p:cNvSpPr>
              <p:nvPr/>
            </p:nvSpPr>
            <p:spPr>
              <a:xfrm>
                <a:off x="8782026" y="3458116"/>
                <a:ext cx="1242648" cy="634020"/>
              </a:xfrm>
              <a:prstGeom prst="rect">
                <a:avLst/>
              </a:prstGeom>
              <a:blipFill>
                <a:blip r:embed="rId14"/>
                <a:stretch>
                  <a:fillRect l="-7882" b="-865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CABDD69D-628D-42F7-9D10-8C8159B3D596}"/>
                  </a:ext>
                </a:extLst>
              </p:cNvPr>
              <p:cNvSpPr/>
              <p:nvPr/>
            </p:nvSpPr>
            <p:spPr>
              <a:xfrm>
                <a:off x="8762270" y="4365094"/>
                <a:ext cx="1617751" cy="634469"/>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a:t>
                </a:r>
                <a14:m>
                  <m:oMath xmlns:m="http://schemas.openxmlformats.org/officeDocument/2006/math">
                    <m:f>
                      <m:fPr>
                        <m:ctrlPr>
                          <a:rPr lang="en-GB" sz="2400" i="1">
                            <a:solidFill>
                              <a:srgbClr val="FF0000"/>
                            </a:solidFill>
                            <a:latin typeface="Cambria Math" panose="02040503050406030204" pitchFamily="18" charset="0"/>
                          </a:rPr>
                        </m:ctrlPr>
                      </m:fPr>
                      <m:num>
                        <m:func>
                          <m:funcPr>
                            <m:ctrlPr>
                              <a:rPr lang="en-GB" sz="2400" i="1">
                                <a:solidFill>
                                  <a:srgbClr val="FF0000"/>
                                </a:solidFill>
                                <a:latin typeface="Cambria Math" panose="02040503050406030204" pitchFamily="18" charset="0"/>
                              </a:rPr>
                            </m:ctrlPr>
                          </m:funcPr>
                          <m:fName>
                            <m:r>
                              <m:rPr>
                                <m:sty m:val="p"/>
                              </m:rPr>
                              <a:rPr lang="en-GB" sz="2400">
                                <a:solidFill>
                                  <a:srgbClr val="FF0000"/>
                                </a:solidFill>
                                <a:latin typeface="Cambria Math" panose="02040503050406030204" pitchFamily="18" charset="0"/>
                              </a:rPr>
                              <m:t>ln</m:t>
                            </m:r>
                          </m:fName>
                          <m:e>
                            <m:r>
                              <a:rPr lang="en-GB" sz="2400" b="0" i="1" smtClean="0">
                                <a:solidFill>
                                  <a:srgbClr val="FF0000"/>
                                </a:solidFill>
                                <a:latin typeface="Cambria Math" panose="02040503050406030204" pitchFamily="18" charset="0"/>
                              </a:rPr>
                              <m:t>3+</m:t>
                            </m:r>
                            <m:r>
                              <m:rPr>
                                <m:sty m:val="p"/>
                              </m:rPr>
                              <a:rPr lang="en-GB" sz="2400" b="0" i="0" smtClean="0">
                                <a:solidFill>
                                  <a:srgbClr val="FF0000"/>
                                </a:solidFill>
                                <a:latin typeface="Cambria Math" panose="02040503050406030204" pitchFamily="18" charset="0"/>
                              </a:rPr>
                              <m:t>ln</m:t>
                            </m:r>
                            <m:r>
                              <a:rPr lang="en-GB" sz="2400" b="0" i="0" smtClean="0">
                                <a:solidFill>
                                  <a:srgbClr val="FF0000"/>
                                </a:solidFill>
                                <a:latin typeface="Cambria Math"/>
                              </a:rPr>
                              <m:t> </m:t>
                            </m:r>
                            <m:r>
                              <a:rPr lang="en-GB" sz="2400" b="0" i="1" smtClean="0">
                                <a:solidFill>
                                  <a:srgbClr val="FF0000"/>
                                </a:solidFill>
                                <a:latin typeface="Cambria Math" panose="02040503050406030204" pitchFamily="18" charset="0"/>
                              </a:rPr>
                              <m:t>5</m:t>
                            </m:r>
                          </m:e>
                        </m:func>
                      </m:num>
                      <m:den>
                        <m:func>
                          <m:funcPr>
                            <m:ctrlPr>
                              <a:rPr lang="en-GB" sz="2400" i="1">
                                <a:solidFill>
                                  <a:srgbClr val="FF0000"/>
                                </a:solidFill>
                                <a:latin typeface="Cambria Math" panose="02040503050406030204" pitchFamily="18" charset="0"/>
                              </a:rPr>
                            </m:ctrlPr>
                          </m:funcPr>
                          <m:fName>
                            <m:r>
                              <m:rPr>
                                <m:sty m:val="p"/>
                              </m:rPr>
                              <a:rPr lang="en-GB" sz="2400">
                                <a:solidFill>
                                  <a:srgbClr val="FF0000"/>
                                </a:solidFill>
                                <a:latin typeface="Cambria Math" panose="02040503050406030204" pitchFamily="18" charset="0"/>
                              </a:rPr>
                              <m:t>ln</m:t>
                            </m:r>
                          </m:fName>
                          <m:e>
                            <m:r>
                              <a:rPr lang="en-GB" sz="2400" b="0" i="1" smtClean="0">
                                <a:solidFill>
                                  <a:srgbClr val="FF0000"/>
                                </a:solidFill>
                                <a:latin typeface="Cambria Math" panose="02040503050406030204" pitchFamily="18" charset="0"/>
                              </a:rPr>
                              <m:t>5</m:t>
                            </m:r>
                          </m:e>
                        </m:func>
                      </m:den>
                    </m:f>
                  </m:oMath>
                </a14:m>
                <a:endParaRPr lang="en-GB" sz="2400" dirty="0"/>
              </a:p>
            </p:txBody>
          </p:sp>
        </mc:Choice>
        <mc:Fallback xmlns="">
          <p:sp>
            <p:nvSpPr>
              <p:cNvPr id="22" name="Rectangle 21">
                <a:extLst>
                  <a:ext uri="{FF2B5EF4-FFF2-40B4-BE49-F238E27FC236}">
                    <a16:creationId xmlns:a16="http://schemas.microsoft.com/office/drawing/2014/main" xmlns:a14="http://schemas.microsoft.com/office/drawing/2010/main" xmlns="" id="{CABDD69D-628D-42F7-9D10-8C8159B3D596}"/>
                  </a:ext>
                </a:extLst>
              </p:cNvPr>
              <p:cNvSpPr>
                <a:spLocks noRot="1" noChangeAspect="1" noMove="1" noResize="1" noEditPoints="1" noAdjustHandles="1" noChangeArrowheads="1" noChangeShapeType="1" noTextEdit="1"/>
              </p:cNvSpPr>
              <p:nvPr/>
            </p:nvSpPr>
            <p:spPr>
              <a:xfrm>
                <a:off x="8762270" y="4365094"/>
                <a:ext cx="1617751" cy="634469"/>
              </a:xfrm>
              <a:prstGeom prst="rect">
                <a:avLst/>
              </a:prstGeom>
              <a:blipFill rotWithShape="1">
                <a:blip r:embed="rId15"/>
                <a:stretch>
                  <a:fillRect l="-5639" b="-865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216FB98D-298E-46BF-B4E9-D80F9D6B647E}"/>
                  </a:ext>
                </a:extLst>
              </p:cNvPr>
              <p:cNvSpPr/>
              <p:nvPr/>
            </p:nvSpPr>
            <p:spPr>
              <a:xfrm>
                <a:off x="8730159" y="5169312"/>
                <a:ext cx="1617751" cy="632289"/>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a:t>
                </a:r>
                <a14:m>
                  <m:oMath xmlns:m="http://schemas.openxmlformats.org/officeDocument/2006/math">
                    <m:f>
                      <m:fPr>
                        <m:ctrlPr>
                          <a:rPr lang="en-GB" sz="2400" i="1">
                            <a:solidFill>
                              <a:srgbClr val="FF0000"/>
                            </a:solidFill>
                            <a:latin typeface="Cambria Math" panose="02040503050406030204" pitchFamily="18" charset="0"/>
                          </a:rPr>
                        </m:ctrlPr>
                      </m:fPr>
                      <m:num>
                        <m:func>
                          <m:funcPr>
                            <m:ctrlPr>
                              <a:rPr lang="en-GB" sz="2400" i="1">
                                <a:solidFill>
                                  <a:srgbClr val="FF0000"/>
                                </a:solidFill>
                                <a:latin typeface="Cambria Math" panose="02040503050406030204" pitchFamily="18" charset="0"/>
                              </a:rPr>
                            </m:ctrlPr>
                          </m:funcPr>
                          <m:fName>
                            <m:r>
                              <m:rPr>
                                <m:sty m:val="p"/>
                              </m:rPr>
                              <a:rPr lang="en-GB" sz="2400">
                                <a:solidFill>
                                  <a:srgbClr val="FF0000"/>
                                </a:solidFill>
                                <a:latin typeface="Cambria Math" panose="02040503050406030204" pitchFamily="18" charset="0"/>
                              </a:rPr>
                              <m:t>ln</m:t>
                            </m:r>
                          </m:fName>
                          <m:e>
                            <m:r>
                              <a:rPr lang="en-GB" sz="2400" b="0" i="1" smtClean="0">
                                <a:solidFill>
                                  <a:srgbClr val="FF0000"/>
                                </a:solidFill>
                                <a:latin typeface="Cambria Math" panose="02040503050406030204" pitchFamily="18" charset="0"/>
                              </a:rPr>
                              <m:t>4−</m:t>
                            </m:r>
                            <m:r>
                              <m:rPr>
                                <m:sty m:val="p"/>
                              </m:rPr>
                              <a:rPr lang="en-GB" sz="2400" i="0">
                                <a:solidFill>
                                  <a:srgbClr val="FF0000"/>
                                </a:solidFill>
                                <a:latin typeface="Cambria Math" panose="02040503050406030204" pitchFamily="18" charset="0"/>
                              </a:rPr>
                              <m:t>ln</m:t>
                            </m:r>
                            <m:r>
                              <a:rPr lang="en-GB" sz="2400" b="0" i="1" smtClean="0">
                                <a:solidFill>
                                  <a:srgbClr val="FF0000"/>
                                </a:solidFill>
                                <a:latin typeface="Cambria Math"/>
                              </a:rPr>
                              <m:t> </m:t>
                            </m:r>
                            <m:r>
                              <a:rPr lang="en-GB" sz="2400" b="0" i="1" smtClean="0">
                                <a:solidFill>
                                  <a:srgbClr val="FF0000"/>
                                </a:solidFill>
                                <a:latin typeface="Cambria Math" panose="02040503050406030204" pitchFamily="18" charset="0"/>
                              </a:rPr>
                              <m:t>2</m:t>
                            </m:r>
                          </m:e>
                        </m:func>
                      </m:num>
                      <m:den>
                        <m:func>
                          <m:funcPr>
                            <m:ctrlPr>
                              <a:rPr lang="en-GB" sz="2400" i="1">
                                <a:solidFill>
                                  <a:srgbClr val="FF0000"/>
                                </a:solidFill>
                                <a:latin typeface="Cambria Math" panose="02040503050406030204" pitchFamily="18" charset="0"/>
                              </a:rPr>
                            </m:ctrlPr>
                          </m:funcPr>
                          <m:fName>
                            <m:r>
                              <a:rPr lang="en-GB" sz="2400" b="0" i="0" smtClean="0">
                                <a:solidFill>
                                  <a:srgbClr val="FF0000"/>
                                </a:solidFill>
                                <a:latin typeface="Cambria Math" panose="02040503050406030204" pitchFamily="18" charset="0"/>
                              </a:rPr>
                              <m:t>2 </m:t>
                            </m:r>
                            <m:r>
                              <m:rPr>
                                <m:sty m:val="p"/>
                              </m:rPr>
                              <a:rPr lang="en-GB" sz="2400">
                                <a:solidFill>
                                  <a:srgbClr val="FF0000"/>
                                </a:solidFill>
                                <a:latin typeface="Cambria Math" panose="02040503050406030204" pitchFamily="18" charset="0"/>
                              </a:rPr>
                              <m:t>ln</m:t>
                            </m:r>
                          </m:fName>
                          <m:e>
                            <m:r>
                              <a:rPr lang="en-GB" sz="2400" b="0" i="1" smtClean="0">
                                <a:solidFill>
                                  <a:srgbClr val="FF0000"/>
                                </a:solidFill>
                                <a:latin typeface="Cambria Math" panose="02040503050406030204" pitchFamily="18" charset="0"/>
                              </a:rPr>
                              <m:t>2</m:t>
                            </m:r>
                          </m:e>
                        </m:func>
                      </m:den>
                    </m:f>
                  </m:oMath>
                </a14:m>
                <a:endParaRPr lang="en-GB" sz="2400" dirty="0"/>
              </a:p>
            </p:txBody>
          </p:sp>
        </mc:Choice>
        <mc:Fallback xmlns="">
          <p:sp>
            <p:nvSpPr>
              <p:cNvPr id="23" name="Rectangle 22">
                <a:extLst>
                  <a:ext uri="{FF2B5EF4-FFF2-40B4-BE49-F238E27FC236}">
                    <a16:creationId xmlns:a16="http://schemas.microsoft.com/office/drawing/2014/main" xmlns:a14="http://schemas.microsoft.com/office/drawing/2010/main" xmlns="" id="{216FB98D-298E-46BF-B4E9-D80F9D6B647E}"/>
                  </a:ext>
                </a:extLst>
              </p:cNvPr>
              <p:cNvSpPr>
                <a:spLocks noRot="1" noChangeAspect="1" noMove="1" noResize="1" noEditPoints="1" noAdjustHandles="1" noChangeArrowheads="1" noChangeShapeType="1" noTextEdit="1"/>
              </p:cNvSpPr>
              <p:nvPr/>
            </p:nvSpPr>
            <p:spPr>
              <a:xfrm>
                <a:off x="8730159" y="5169312"/>
                <a:ext cx="1617751" cy="632289"/>
              </a:xfrm>
              <a:prstGeom prst="rect">
                <a:avLst/>
              </a:prstGeom>
              <a:blipFill rotWithShape="1">
                <a:blip r:embed="rId16"/>
                <a:stretch>
                  <a:fillRect l="-5660" b="-8654"/>
                </a:stretch>
              </a:blipFill>
            </p:spPr>
            <p:txBody>
              <a:bodyPr/>
              <a:lstStyle/>
              <a:p>
                <a:r>
                  <a:rPr lang="en-GB">
                    <a:noFill/>
                  </a:rPr>
                  <a:t> </a:t>
                </a:r>
              </a:p>
            </p:txBody>
          </p:sp>
        </mc:Fallback>
      </mc:AlternateContent>
      <p:sp>
        <p:nvSpPr>
          <p:cNvPr id="24" name="TextBox 23">
            <a:extLst>
              <a:ext uri="{FF2B5EF4-FFF2-40B4-BE49-F238E27FC236}">
                <a16:creationId xmlns:a16="http://schemas.microsoft.com/office/drawing/2014/main" id="{C64BFE64-2093-4E6E-9F39-CA5A8C09B052}"/>
              </a:ext>
            </a:extLst>
          </p:cNvPr>
          <p:cNvSpPr txBox="1"/>
          <p:nvPr/>
        </p:nvSpPr>
        <p:spPr>
          <a:xfrm>
            <a:off x="10607121" y="1917211"/>
            <a:ext cx="1250663" cy="461665"/>
          </a:xfrm>
          <a:prstGeom prst="rect">
            <a:avLst/>
          </a:prstGeom>
          <a:noFill/>
        </p:spPr>
        <p:txBody>
          <a:bodyPr wrap="square" rtlCol="0">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1.46</a:t>
            </a:r>
          </a:p>
        </p:txBody>
      </p:sp>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A26604F0-4AFA-4CB4-827C-B2A892346D32}"/>
                  </a:ext>
                </a:extLst>
              </p:cNvPr>
              <p:cNvSpPr/>
              <p:nvPr/>
            </p:nvSpPr>
            <p:spPr>
              <a:xfrm>
                <a:off x="10607121" y="2784126"/>
                <a:ext cx="1491114" cy="46166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a:t>
                </a:r>
                <a14:m>
                  <m:oMath xmlns:m="http://schemas.openxmlformats.org/officeDocument/2006/math">
                    <m:r>
                      <a:rPr lang="en-GB" sz="2400" i="1" dirty="0" smtClean="0">
                        <a:solidFill>
                          <a:srgbClr val="FF0000"/>
                        </a:solidFill>
                        <a:latin typeface="Cambria Math"/>
                      </a:rPr>
                      <m:t>−</m:t>
                    </m:r>
                  </m:oMath>
                </a14:m>
                <a:r>
                  <a:rPr lang="en-GB" sz="2400" dirty="0">
                    <a:solidFill>
                      <a:srgbClr val="FF0000"/>
                    </a:solidFill>
                  </a:rPr>
                  <a:t>2.58</a:t>
                </a:r>
              </a:p>
            </p:txBody>
          </p:sp>
        </mc:Choice>
        <mc:Fallback xmlns="">
          <p:sp>
            <p:nvSpPr>
              <p:cNvPr id="25" name="Rectangle 24">
                <a:extLst>
                  <a:ext uri="{FF2B5EF4-FFF2-40B4-BE49-F238E27FC236}">
                    <a16:creationId xmlns:a16="http://schemas.microsoft.com/office/drawing/2014/main" xmlns="" id="{A26604F0-4AFA-4CB4-827C-B2A892346D32}"/>
                  </a:ext>
                </a:extLst>
              </p:cNvPr>
              <p:cNvSpPr>
                <a:spLocks noRot="1" noChangeAspect="1" noMove="1" noResize="1" noEditPoints="1" noAdjustHandles="1" noChangeArrowheads="1" noChangeShapeType="1" noTextEdit="1"/>
              </p:cNvSpPr>
              <p:nvPr/>
            </p:nvSpPr>
            <p:spPr>
              <a:xfrm>
                <a:off x="10607121" y="2784126"/>
                <a:ext cx="1491114" cy="461665"/>
              </a:xfrm>
              <a:prstGeom prst="rect">
                <a:avLst/>
              </a:prstGeom>
              <a:blipFill rotWithShape="1">
                <a:blip r:embed="rId17"/>
                <a:stretch>
                  <a:fillRect l="-6122" t="-10667" r="-5714" b="-30667"/>
                </a:stretch>
              </a:blipFill>
            </p:spPr>
            <p:txBody>
              <a:bodyPr/>
              <a:lstStyle/>
              <a:p>
                <a:r>
                  <a:rPr lang="en-GB">
                    <a:noFill/>
                  </a:rPr>
                  <a:t> </a:t>
                </a:r>
              </a:p>
            </p:txBody>
          </p:sp>
        </mc:Fallback>
      </mc:AlternateContent>
      <p:sp>
        <p:nvSpPr>
          <p:cNvPr id="26" name="Rectangle 25">
            <a:extLst>
              <a:ext uri="{FF2B5EF4-FFF2-40B4-BE49-F238E27FC236}">
                <a16:creationId xmlns:a16="http://schemas.microsoft.com/office/drawing/2014/main" id="{A268C4AD-D213-471E-8633-752DC29A3105}"/>
              </a:ext>
            </a:extLst>
          </p:cNvPr>
          <p:cNvSpPr/>
          <p:nvPr/>
        </p:nvSpPr>
        <p:spPr>
          <a:xfrm>
            <a:off x="10607121" y="3616626"/>
            <a:ext cx="1261884" cy="46166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0.63</a:t>
            </a:r>
          </a:p>
        </p:txBody>
      </p:sp>
      <p:sp>
        <p:nvSpPr>
          <p:cNvPr id="27" name="Rectangle 26">
            <a:extLst>
              <a:ext uri="{FF2B5EF4-FFF2-40B4-BE49-F238E27FC236}">
                <a16:creationId xmlns:a16="http://schemas.microsoft.com/office/drawing/2014/main" id="{0C0E7A6A-C58A-4DDD-9747-E3D86C9C9F72}"/>
              </a:ext>
            </a:extLst>
          </p:cNvPr>
          <p:cNvSpPr/>
          <p:nvPr/>
        </p:nvSpPr>
        <p:spPr>
          <a:xfrm>
            <a:off x="10607121" y="4434740"/>
            <a:ext cx="1261884" cy="46166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1.68</a:t>
            </a:r>
          </a:p>
        </p:txBody>
      </p:sp>
      <p:sp>
        <p:nvSpPr>
          <p:cNvPr id="28" name="Rectangle 27">
            <a:extLst>
              <a:ext uri="{FF2B5EF4-FFF2-40B4-BE49-F238E27FC236}">
                <a16:creationId xmlns:a16="http://schemas.microsoft.com/office/drawing/2014/main" id="{9E5B7DFB-ECD9-4948-AB06-26B339CCAF64}"/>
              </a:ext>
            </a:extLst>
          </p:cNvPr>
          <p:cNvSpPr/>
          <p:nvPr/>
        </p:nvSpPr>
        <p:spPr>
          <a:xfrm>
            <a:off x="10607121" y="5231240"/>
            <a:ext cx="1090363" cy="46166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0.5</a:t>
            </a:r>
          </a:p>
        </p:txBody>
      </p:sp>
      <p:sp>
        <p:nvSpPr>
          <p:cNvPr id="29" name="Rectangle 28">
            <a:extLst>
              <a:ext uri="{FF2B5EF4-FFF2-40B4-BE49-F238E27FC236}">
                <a16:creationId xmlns:a16="http://schemas.microsoft.com/office/drawing/2014/main" id="{4F958952-154A-C442-88B3-92CC10DE4A9D}"/>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5</a:t>
            </a:r>
            <a:endParaRPr lang="en-US" altLang="en-US" b="1" dirty="0">
              <a:solidFill>
                <a:schemeClr val="bg1"/>
              </a:solidFill>
            </a:endParaRPr>
          </a:p>
        </p:txBody>
      </p:sp>
    </p:spTree>
    <p:extLst>
      <p:ext uri="{BB962C8B-B14F-4D97-AF65-F5344CB8AC3E}">
        <p14:creationId xmlns:p14="http://schemas.microsoft.com/office/powerpoint/2010/main" val="16786343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5: Review</a:t>
            </a:r>
          </a:p>
        </p:txBody>
      </p:sp>
      <p:sp>
        <p:nvSpPr>
          <p:cNvPr id="11"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fifth section.</a:t>
            </a:r>
          </a:p>
        </p:txBody>
      </p:sp>
      <p:sp>
        <p:nvSpPr>
          <p:cNvPr id="12" name="TextBox 11">
            <a:extLst>
              <a:ext uri="{FF2B5EF4-FFF2-40B4-BE49-F238E27FC236}">
                <a16:creationId xmlns:a16="http://schemas.microsoft.com/office/drawing/2014/main"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7" name="Rectangle 6">
            <a:extLst>
              <a:ext uri="{FF2B5EF4-FFF2-40B4-BE49-F238E27FC236}">
                <a16:creationId xmlns:a16="http://schemas.microsoft.com/office/drawing/2014/main" id="{D027FF86-41DA-DD42-996F-B25F8A372897}"/>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5</a:t>
            </a:r>
            <a:endParaRPr lang="en-US" altLang="en-US" b="1" dirty="0">
              <a:solidFill>
                <a:schemeClr val="bg1"/>
              </a:solidFill>
            </a:endParaRPr>
          </a:p>
        </p:txBody>
      </p:sp>
    </p:spTree>
    <p:extLst>
      <p:ext uri="{BB962C8B-B14F-4D97-AF65-F5344CB8AC3E}">
        <p14:creationId xmlns:p14="http://schemas.microsoft.com/office/powerpoint/2010/main" val="150510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Properties of Logarithms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6DEBAF50-B066-4468-9091-14E30F8F8E01}"/>
                  </a:ext>
                </a:extLst>
              </p:cNvPr>
              <p:cNvSpPr/>
              <p:nvPr/>
            </p:nvSpPr>
            <p:spPr>
              <a:xfrm>
                <a:off x="2927648" y="836712"/>
                <a:ext cx="8262520" cy="3541226"/>
              </a:xfrm>
              <a:prstGeom prst="rect">
                <a:avLst/>
              </a:prstGeom>
            </p:spPr>
            <p:txBody>
              <a:bodyPr wrap="square">
                <a:spAutoFit/>
              </a:bodyPr>
              <a:lstStyle/>
              <a:p>
                <a:r>
                  <a:rPr lang="en-US" sz="2400" dirty="0">
                    <a:solidFill>
                      <a:srgbClr val="231F20"/>
                    </a:solidFill>
                    <a:latin typeface="+mj-lt"/>
                  </a:rPr>
                  <a:t>As well as obeying the rule</a:t>
                </a:r>
              </a:p>
              <a:p>
                <a:endParaRPr lang="en-US" sz="2400" dirty="0">
                  <a:solidFill>
                    <a:srgbClr val="231F20"/>
                  </a:solidFill>
                  <a:latin typeface="+mj-lt"/>
                </a:endParaRPr>
              </a:p>
              <a:p>
                <a:r>
                  <a:rPr lang="en-GB" sz="2400" i="1" dirty="0">
                    <a:solidFill>
                      <a:srgbClr val="000000"/>
                    </a:solidFill>
                    <a:latin typeface="+mj-lt"/>
                  </a:rPr>
                  <a:t>                               </a:t>
                </a:r>
                <a:r>
                  <a:rPr lang="en-GB" sz="2400" dirty="0">
                    <a:solidFill>
                      <a:srgbClr val="000000"/>
                    </a:solidFill>
                    <a:latin typeface="Times New Roman" panose="02020603050405020304" pitchFamily="18" charset="0"/>
                    <a:cs typeface="Times New Roman" panose="02020603050405020304" pitchFamily="18" charset="0"/>
                  </a:rPr>
                  <a:t>ln</a:t>
                </a:r>
                <a:r>
                  <a:rPr lang="en-GB" sz="2400" dirty="0">
                    <a:solidFill>
                      <a:srgbClr val="000000"/>
                    </a:solidFill>
                    <a:latin typeface="+mj-lt"/>
                  </a:rPr>
                  <a:t> (</a:t>
                </a:r>
                <a14:m>
                  <m:oMath xmlns:m="http://schemas.openxmlformats.org/officeDocument/2006/math">
                    <m:sSup>
                      <m:sSupPr>
                        <m:ctrlPr>
                          <a:rPr lang="en-GB" sz="2400" i="1" smtClean="0">
                            <a:solidFill>
                              <a:srgbClr val="000000"/>
                            </a:solidFill>
                            <a:latin typeface="Cambria Math" panose="02040503050406030204" pitchFamily="18" charset="0"/>
                          </a:rPr>
                        </m:ctrlPr>
                      </m:sSupPr>
                      <m:e>
                        <m:r>
                          <a:rPr lang="en-GB" sz="2400" b="0" i="1" smtClean="0">
                            <a:solidFill>
                              <a:srgbClr val="000000"/>
                            </a:solidFill>
                            <a:latin typeface="Cambria Math" panose="02040503050406030204" pitchFamily="18" charset="0"/>
                          </a:rPr>
                          <m:t>𝑎</m:t>
                        </m:r>
                      </m:e>
                      <m:sup>
                        <m:r>
                          <a:rPr lang="en-GB" sz="2400" b="0" i="1" smtClean="0">
                            <a:solidFill>
                              <a:srgbClr val="000000"/>
                            </a:solidFill>
                            <a:latin typeface="Cambria Math" panose="02040503050406030204" pitchFamily="18" charset="0"/>
                          </a:rPr>
                          <m:t>𝑥</m:t>
                        </m:r>
                      </m:sup>
                    </m:sSup>
                  </m:oMath>
                </a14:m>
                <a:r>
                  <a:rPr lang="en-GB" sz="2400" dirty="0">
                    <a:solidFill>
                      <a:srgbClr val="000000"/>
                    </a:solidFill>
                    <a:latin typeface="+mj-lt"/>
                  </a:rPr>
                  <a:t>) =  </a:t>
                </a:r>
                <a:r>
                  <a:rPr lang="en-GB" sz="2400" i="1" dirty="0">
                    <a:solidFill>
                      <a:srgbClr val="000000"/>
                    </a:solidFill>
                    <a:latin typeface="Times" pitchFamily="2" charset="0"/>
                  </a:rPr>
                  <a:t>x</a:t>
                </a:r>
                <a:r>
                  <a:rPr lang="en-GB" sz="2400" i="1" dirty="0">
                    <a:solidFill>
                      <a:srgbClr val="000000"/>
                    </a:solidFill>
                    <a:latin typeface="+mj-lt"/>
                  </a:rPr>
                  <a:t> </a:t>
                </a:r>
                <a:r>
                  <a:rPr lang="en-GB" sz="2400" dirty="0">
                    <a:solidFill>
                      <a:srgbClr val="000000"/>
                    </a:solidFill>
                    <a:latin typeface="Times New Roman" panose="02020603050405020304" pitchFamily="18" charset="0"/>
                    <a:cs typeface="Times New Roman" panose="02020603050405020304" pitchFamily="18" charset="0"/>
                  </a:rPr>
                  <a:t>ln</a:t>
                </a:r>
                <a:r>
                  <a:rPr lang="en-GB" sz="2400" dirty="0">
                    <a:solidFill>
                      <a:srgbClr val="000000"/>
                    </a:solidFill>
                    <a:latin typeface="+mj-lt"/>
                  </a:rPr>
                  <a:t> </a:t>
                </a:r>
                <a:r>
                  <a:rPr lang="en-GB" sz="2400" i="1" dirty="0">
                    <a:solidFill>
                      <a:srgbClr val="000000"/>
                    </a:solidFill>
                    <a:latin typeface="Times" pitchFamily="2" charset="0"/>
                  </a:rPr>
                  <a:t>a</a:t>
                </a:r>
              </a:p>
              <a:p>
                <a:endParaRPr lang="en-GB" sz="2400" dirty="0">
                  <a:solidFill>
                    <a:srgbClr val="000000"/>
                  </a:solidFill>
                  <a:latin typeface="+mj-lt"/>
                </a:endParaRPr>
              </a:p>
              <a:p>
                <a:r>
                  <a:rPr lang="en-US" sz="2400" dirty="0">
                    <a:solidFill>
                      <a:srgbClr val="231F20"/>
                    </a:solidFill>
                    <a:latin typeface="+mj-lt"/>
                  </a:rPr>
                  <a:t>logarithms also obey, for any real numbers </a:t>
                </a:r>
                <a:r>
                  <a:rPr lang="en-US" sz="2400" i="1" dirty="0">
                    <a:solidFill>
                      <a:srgbClr val="231F20"/>
                    </a:solidFill>
                    <a:latin typeface="Times" pitchFamily="2" charset="0"/>
                  </a:rPr>
                  <a:t>a</a:t>
                </a:r>
                <a:r>
                  <a:rPr lang="en-US" sz="2400" dirty="0">
                    <a:solidFill>
                      <a:srgbClr val="231F20"/>
                    </a:solidFill>
                    <a:latin typeface="+mj-lt"/>
                  </a:rPr>
                  <a:t>, </a:t>
                </a:r>
                <a:r>
                  <a:rPr lang="en-US" sz="2400" i="1" dirty="0">
                    <a:solidFill>
                      <a:srgbClr val="231F20"/>
                    </a:solidFill>
                    <a:latin typeface="Times" pitchFamily="2" charset="0"/>
                  </a:rPr>
                  <a:t>b</a:t>
                </a:r>
                <a:r>
                  <a:rPr lang="en-US" sz="2400" dirty="0">
                    <a:solidFill>
                      <a:srgbClr val="231F20"/>
                    </a:solidFill>
                    <a:latin typeface="+mj-lt"/>
                  </a:rPr>
                  <a:t>,</a:t>
                </a:r>
              </a:p>
              <a:p>
                <a:endParaRPr lang="en-US" sz="2400" dirty="0">
                  <a:solidFill>
                    <a:srgbClr val="231F20"/>
                  </a:solidFill>
                  <a:latin typeface="+mj-lt"/>
                </a:endParaRPr>
              </a:p>
              <a:p>
                <a:r>
                  <a:rPr lang="de-DE" sz="2400" i="1" dirty="0">
                    <a:solidFill>
                      <a:srgbClr val="000000"/>
                    </a:solidFill>
                    <a:latin typeface="+mj-lt"/>
                  </a:rPr>
                  <a:t>                              </a:t>
                </a:r>
                <a:r>
                  <a:rPr lang="de-DE" sz="2400" dirty="0">
                    <a:solidFill>
                      <a:srgbClr val="000000"/>
                    </a:solidFill>
                    <a:latin typeface="Times New Roman" panose="02020603050405020304" pitchFamily="18" charset="0"/>
                    <a:cs typeface="Times New Roman" panose="02020603050405020304" pitchFamily="18" charset="0"/>
                  </a:rPr>
                  <a:t>ln</a:t>
                </a:r>
                <a:r>
                  <a:rPr lang="de-DE" sz="2400" i="1" dirty="0">
                    <a:solidFill>
                      <a:srgbClr val="000000"/>
                    </a:solidFill>
                    <a:latin typeface="+mj-lt"/>
                  </a:rPr>
                  <a:t> </a:t>
                </a:r>
                <a:r>
                  <a:rPr lang="de-DE" sz="2400" dirty="0">
                    <a:solidFill>
                      <a:srgbClr val="000000"/>
                    </a:solidFill>
                    <a:latin typeface="+mj-lt"/>
                  </a:rPr>
                  <a:t>(</a:t>
                </a:r>
                <a:r>
                  <a:rPr lang="de-DE" sz="2400" i="1" dirty="0">
                    <a:solidFill>
                      <a:srgbClr val="000000"/>
                    </a:solidFill>
                    <a:latin typeface="Times" pitchFamily="2" charset="0"/>
                  </a:rPr>
                  <a:t>ab</a:t>
                </a:r>
                <a:r>
                  <a:rPr lang="de-DE" sz="2400" dirty="0">
                    <a:solidFill>
                      <a:srgbClr val="000000"/>
                    </a:solidFill>
                    <a:latin typeface="+mj-lt"/>
                  </a:rPr>
                  <a:t>) = </a:t>
                </a:r>
                <a:r>
                  <a:rPr lang="de-DE" sz="2400" dirty="0">
                    <a:solidFill>
                      <a:srgbClr val="000000"/>
                    </a:solidFill>
                    <a:latin typeface="Times New Roman" panose="02020603050405020304" pitchFamily="18" charset="0"/>
                    <a:cs typeface="Times New Roman" panose="02020603050405020304" pitchFamily="18" charset="0"/>
                  </a:rPr>
                  <a:t>ln</a:t>
                </a:r>
                <a:r>
                  <a:rPr lang="de-DE" sz="2400" dirty="0">
                    <a:solidFill>
                      <a:srgbClr val="000000"/>
                    </a:solidFill>
                    <a:latin typeface="+mj-lt"/>
                  </a:rPr>
                  <a:t> </a:t>
                </a:r>
                <a:r>
                  <a:rPr lang="de-DE" sz="2400" i="1" dirty="0">
                    <a:solidFill>
                      <a:srgbClr val="000000"/>
                    </a:solidFill>
                    <a:latin typeface="Times" pitchFamily="2" charset="0"/>
                  </a:rPr>
                  <a:t>a</a:t>
                </a:r>
                <a:r>
                  <a:rPr lang="de-DE" sz="2400" i="1" dirty="0">
                    <a:solidFill>
                      <a:srgbClr val="000000"/>
                    </a:solidFill>
                    <a:latin typeface="+mj-lt"/>
                  </a:rPr>
                  <a:t> </a:t>
                </a:r>
                <a:r>
                  <a:rPr lang="de-DE" sz="2400" dirty="0">
                    <a:solidFill>
                      <a:srgbClr val="000000"/>
                    </a:solidFill>
                    <a:latin typeface="+mj-lt"/>
                  </a:rPr>
                  <a:t>+ </a:t>
                </a:r>
                <a:r>
                  <a:rPr lang="de-DE" sz="2400" dirty="0">
                    <a:solidFill>
                      <a:srgbClr val="000000"/>
                    </a:solidFill>
                    <a:latin typeface="Times New Roman" panose="02020603050405020304" pitchFamily="18" charset="0"/>
                    <a:cs typeface="Times New Roman" panose="02020603050405020304" pitchFamily="18" charset="0"/>
                  </a:rPr>
                  <a:t>ln</a:t>
                </a:r>
                <a:r>
                  <a:rPr lang="de-DE" sz="2400" dirty="0">
                    <a:solidFill>
                      <a:srgbClr val="000000"/>
                    </a:solidFill>
                    <a:latin typeface="+mj-lt"/>
                  </a:rPr>
                  <a:t> </a:t>
                </a:r>
                <a:r>
                  <a:rPr lang="de-DE" sz="2400" i="1" dirty="0">
                    <a:solidFill>
                      <a:srgbClr val="000000"/>
                    </a:solidFill>
                    <a:latin typeface="Times" pitchFamily="2" charset="0"/>
                  </a:rPr>
                  <a:t>b </a:t>
                </a:r>
                <a:endParaRPr lang="de-DE" sz="2400" i="1" dirty="0">
                  <a:solidFill>
                    <a:srgbClr val="231F20"/>
                  </a:solidFill>
                  <a:latin typeface="Times" pitchFamily="2" charset="0"/>
                </a:endParaRPr>
              </a:p>
              <a:p>
                <a:r>
                  <a:rPr lang="en-GB" sz="2400" dirty="0">
                    <a:solidFill>
                      <a:srgbClr val="231F20"/>
                    </a:solidFill>
                    <a:latin typeface="+mj-lt"/>
                  </a:rPr>
                  <a:t>and</a:t>
                </a:r>
              </a:p>
              <a:p>
                <a:r>
                  <a:rPr lang="en-GB" sz="2400" i="1" dirty="0">
                    <a:solidFill>
                      <a:srgbClr val="000000"/>
                    </a:solidFill>
                    <a:latin typeface="+mj-lt"/>
                  </a:rPr>
                  <a:t>                               </a:t>
                </a:r>
                <a:r>
                  <a:rPr lang="en-GB" sz="2400" dirty="0">
                    <a:solidFill>
                      <a:srgbClr val="000000"/>
                    </a:solidFill>
                    <a:latin typeface="Times New Roman" panose="02020603050405020304" pitchFamily="18" charset="0"/>
                    <a:cs typeface="Times New Roman" panose="02020603050405020304" pitchFamily="18" charset="0"/>
                  </a:rPr>
                  <a:t>ln</a:t>
                </a:r>
                <a:r>
                  <a:rPr lang="en-GB" sz="2400" dirty="0">
                    <a:solidFill>
                      <a:srgbClr val="000000"/>
                    </a:solidFill>
                    <a:latin typeface="+mj-lt"/>
                  </a:rPr>
                  <a:t> (</a:t>
                </a:r>
                <a14:m>
                  <m:oMath xmlns:m="http://schemas.openxmlformats.org/officeDocument/2006/math">
                    <m:f>
                      <m:fPr>
                        <m:ctrlPr>
                          <a:rPr lang="en-GB" sz="2400" i="1" dirty="0" smtClean="0">
                            <a:solidFill>
                              <a:srgbClr val="000000"/>
                            </a:solidFill>
                            <a:latin typeface="Cambria Math" panose="02040503050406030204" pitchFamily="18" charset="0"/>
                          </a:rPr>
                        </m:ctrlPr>
                      </m:fPr>
                      <m:num>
                        <m:r>
                          <a:rPr lang="en-GB" sz="2400" b="0" i="1" dirty="0" smtClean="0">
                            <a:solidFill>
                              <a:srgbClr val="000000"/>
                            </a:solidFill>
                            <a:latin typeface="Cambria Math" panose="02040503050406030204" pitchFamily="18" charset="0"/>
                          </a:rPr>
                          <m:t>𝑎</m:t>
                        </m:r>
                      </m:num>
                      <m:den>
                        <m:r>
                          <a:rPr lang="en-GB" sz="2400" b="0" i="1" dirty="0" smtClean="0">
                            <a:solidFill>
                              <a:srgbClr val="000000"/>
                            </a:solidFill>
                            <a:latin typeface="Cambria Math" panose="02040503050406030204" pitchFamily="18" charset="0"/>
                          </a:rPr>
                          <m:t>𝑏</m:t>
                        </m:r>
                      </m:den>
                    </m:f>
                    <m:r>
                      <a:rPr lang="en-GB" sz="2400" i="1" dirty="0" smtClean="0">
                        <a:solidFill>
                          <a:srgbClr val="000000"/>
                        </a:solidFill>
                        <a:latin typeface="Cambria Math" panose="02040503050406030204" pitchFamily="18" charset="0"/>
                      </a:rPr>
                      <m:t>)</m:t>
                    </m:r>
                    <m:r>
                      <a:rPr lang="en-GB" sz="2400" b="0" i="1" dirty="0" smtClean="0">
                        <a:solidFill>
                          <a:srgbClr val="000000"/>
                        </a:solidFill>
                        <a:latin typeface="Cambria Math"/>
                      </a:rPr>
                      <m:t> </m:t>
                    </m:r>
                  </m:oMath>
                </a14:m>
                <a:r>
                  <a:rPr lang="en-GB" sz="2400" dirty="0">
                    <a:solidFill>
                      <a:srgbClr val="000000"/>
                    </a:solidFill>
                    <a:latin typeface="+mj-lt"/>
                  </a:rPr>
                  <a:t>= </a:t>
                </a:r>
                <a:r>
                  <a:rPr lang="en-GB" sz="2400" dirty="0">
                    <a:solidFill>
                      <a:srgbClr val="000000"/>
                    </a:solidFill>
                    <a:latin typeface="Times New Roman" panose="02020603050405020304" pitchFamily="18" charset="0"/>
                    <a:cs typeface="Times New Roman" panose="02020603050405020304" pitchFamily="18" charset="0"/>
                  </a:rPr>
                  <a:t>ln</a:t>
                </a:r>
                <a:r>
                  <a:rPr lang="en-GB" sz="2400" dirty="0">
                    <a:solidFill>
                      <a:srgbClr val="000000"/>
                    </a:solidFill>
                    <a:latin typeface="+mj-lt"/>
                  </a:rPr>
                  <a:t> </a:t>
                </a:r>
                <a:r>
                  <a:rPr lang="en-GB" sz="2400" i="1" dirty="0">
                    <a:solidFill>
                      <a:srgbClr val="000000"/>
                    </a:solidFill>
                    <a:latin typeface="Times" pitchFamily="2" charset="0"/>
                  </a:rPr>
                  <a:t>a</a:t>
                </a:r>
                <a:r>
                  <a:rPr lang="en-GB" sz="2400" i="1" dirty="0">
                    <a:solidFill>
                      <a:srgbClr val="000000"/>
                    </a:solidFill>
                    <a:latin typeface="+mj-lt"/>
                  </a:rPr>
                  <a:t> </a:t>
                </a:r>
                <a:r>
                  <a:rPr lang="en-GB" sz="2400" dirty="0">
                    <a:solidFill>
                      <a:srgbClr val="000000"/>
                    </a:solidFill>
                    <a:latin typeface="+mj-lt"/>
                  </a:rPr>
                  <a:t>− </a:t>
                </a:r>
                <a:r>
                  <a:rPr lang="en-GB" sz="2400" dirty="0">
                    <a:solidFill>
                      <a:srgbClr val="000000"/>
                    </a:solidFill>
                    <a:latin typeface="Times New Roman" panose="02020603050405020304" pitchFamily="18" charset="0"/>
                    <a:cs typeface="Times New Roman" panose="02020603050405020304" pitchFamily="18" charset="0"/>
                  </a:rPr>
                  <a:t>ln</a:t>
                </a:r>
                <a:r>
                  <a:rPr lang="en-GB" sz="2400" dirty="0">
                    <a:solidFill>
                      <a:srgbClr val="000000"/>
                    </a:solidFill>
                    <a:latin typeface="+mj-lt"/>
                  </a:rPr>
                  <a:t> </a:t>
                </a:r>
                <a:r>
                  <a:rPr lang="en-GB" sz="2400" i="1" dirty="0">
                    <a:solidFill>
                      <a:srgbClr val="000000"/>
                    </a:solidFill>
                    <a:latin typeface="Times" pitchFamily="2" charset="0"/>
                  </a:rPr>
                  <a:t>b </a:t>
                </a:r>
                <a:endParaRPr lang="en-GB" sz="2400" i="1" dirty="0">
                  <a:latin typeface="Times" pitchFamily="2" charset="0"/>
                </a:endParaRPr>
              </a:p>
            </p:txBody>
          </p:sp>
        </mc:Choice>
        <mc:Fallback xmlns="">
          <p:sp>
            <p:nvSpPr>
              <p:cNvPr id="2" name="Rectangle 1">
                <a:extLst>
                  <a:ext uri="{FF2B5EF4-FFF2-40B4-BE49-F238E27FC236}">
                    <a16:creationId xmlns:a16="http://schemas.microsoft.com/office/drawing/2014/main" xmlns:a14="http://schemas.microsoft.com/office/drawing/2010/main" xmlns="" id="{6DEBAF50-B066-4468-9091-14E30F8F8E01}"/>
                  </a:ext>
                </a:extLst>
              </p:cNvPr>
              <p:cNvSpPr>
                <a:spLocks noRot="1" noChangeAspect="1" noMove="1" noResize="1" noEditPoints="1" noAdjustHandles="1" noChangeArrowheads="1" noChangeShapeType="1" noTextEdit="1"/>
              </p:cNvSpPr>
              <p:nvPr/>
            </p:nvSpPr>
            <p:spPr>
              <a:xfrm>
                <a:off x="2927648" y="836712"/>
                <a:ext cx="8262520" cy="3541226"/>
              </a:xfrm>
              <a:prstGeom prst="rect">
                <a:avLst/>
              </a:prstGeom>
              <a:blipFill rotWithShape="1">
                <a:blip r:embed="rId4"/>
                <a:stretch>
                  <a:fillRect l="-1106" t="-1205" b="-688"/>
                </a:stretch>
              </a:blipFill>
            </p:spPr>
            <p:txBody>
              <a:bodyPr/>
              <a:lstStyle/>
              <a:p>
                <a:r>
                  <a:rPr lang="en-GB">
                    <a:noFill/>
                  </a:rPr>
                  <a:t> </a:t>
                </a:r>
              </a:p>
            </p:txBody>
          </p:sp>
        </mc:Fallback>
      </mc:AlternateContent>
      <p:sp>
        <p:nvSpPr>
          <p:cNvPr id="5" name="TextBox 4">
            <a:extLst>
              <a:ext uri="{FF2B5EF4-FFF2-40B4-BE49-F238E27FC236}">
                <a16:creationId xmlns:a16="http://schemas.microsoft.com/office/drawing/2014/main" id="{50A96C73-75C7-4392-9228-DF0837486E00}"/>
              </a:ext>
            </a:extLst>
          </p:cNvPr>
          <p:cNvSpPr txBox="1"/>
          <p:nvPr/>
        </p:nvSpPr>
        <p:spPr>
          <a:xfrm>
            <a:off x="2927648" y="4619454"/>
            <a:ext cx="1804936" cy="461665"/>
          </a:xfrm>
          <a:prstGeom prst="rect">
            <a:avLst/>
          </a:prstGeom>
          <a:noFill/>
        </p:spPr>
        <p:txBody>
          <a:bodyPr wrap="square" rtlCol="0">
            <a:spAutoFit/>
          </a:bodyPr>
          <a:lstStyle/>
          <a:p>
            <a:r>
              <a:rPr lang="en-GB" sz="2400" b="1" dirty="0"/>
              <a:t>Example</a:t>
            </a:r>
          </a:p>
        </p:txBody>
      </p:sp>
      <p:sp>
        <p:nvSpPr>
          <p:cNvPr id="6" name="Rectangle 5">
            <a:extLst>
              <a:ext uri="{FF2B5EF4-FFF2-40B4-BE49-F238E27FC236}">
                <a16:creationId xmlns:a16="http://schemas.microsoft.com/office/drawing/2014/main" id="{32CA85D0-968D-4B64-A290-B0564FA3F2D9}"/>
              </a:ext>
            </a:extLst>
          </p:cNvPr>
          <p:cNvSpPr/>
          <p:nvPr/>
        </p:nvSpPr>
        <p:spPr>
          <a:xfrm>
            <a:off x="2927648" y="5157192"/>
            <a:ext cx="8914303" cy="1200329"/>
          </a:xfrm>
          <a:prstGeom prst="rect">
            <a:avLst/>
          </a:prstGeom>
        </p:spPr>
        <p:txBody>
          <a:bodyPr wrap="square">
            <a:spAutoFit/>
          </a:bodyPr>
          <a:lstStyle/>
          <a:p>
            <a:r>
              <a:rPr lang="en-US" sz="2400" dirty="0"/>
              <a:t>The relationship between length, </a:t>
            </a:r>
            <a:r>
              <a:rPr lang="en-US" sz="2400" i="1" dirty="0">
                <a:latin typeface="Times New Roman" panose="02020603050405020304" pitchFamily="18" charset="0"/>
                <a:cs typeface="Times New Roman" panose="02020603050405020304" pitchFamily="18" charset="0"/>
              </a:rPr>
              <a:t>l</a:t>
            </a:r>
            <a:r>
              <a:rPr lang="en-US" sz="2400" dirty="0"/>
              <a:t> (cm), and frequency, </a:t>
            </a:r>
            <a:r>
              <a:rPr lang="en-US" sz="2400" i="1" dirty="0">
                <a:latin typeface="Times New Roman" panose="02020603050405020304" pitchFamily="18" charset="0"/>
                <a:cs typeface="Times New Roman" panose="02020603050405020304" pitchFamily="18" charset="0"/>
              </a:rPr>
              <a:t>f</a:t>
            </a:r>
            <a:r>
              <a:rPr lang="en-US" sz="2400" dirty="0"/>
              <a:t> (</a:t>
            </a:r>
            <a:r>
              <a:rPr lang="en-US" sz="2400" dirty="0" err="1"/>
              <a:t>hz</a:t>
            </a:r>
            <a:r>
              <a:rPr lang="en-US" sz="2400" dirty="0"/>
              <a:t>), can be found experimentally.  The next table shows some data collected by experiment for a particular type of string.</a:t>
            </a:r>
            <a:endParaRPr lang="en-GB" sz="2400" dirty="0"/>
          </a:p>
        </p:txBody>
      </p:sp>
      <p:sp>
        <p:nvSpPr>
          <p:cNvPr id="8" name="Rectangle 7">
            <a:extLst>
              <a:ext uri="{FF2B5EF4-FFF2-40B4-BE49-F238E27FC236}">
                <a16:creationId xmlns:a16="http://schemas.microsoft.com/office/drawing/2014/main" id="{CEAE006E-C842-0041-843E-E12442EF71B5}"/>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6</a:t>
            </a:r>
            <a:endParaRPr lang="en-US" altLang="en-US" b="1" dirty="0">
              <a:solidFill>
                <a:schemeClr val="bg1"/>
              </a:solidFill>
            </a:endParaRPr>
          </a:p>
        </p:txBody>
      </p:sp>
    </p:spTree>
    <p:extLst>
      <p:ext uri="{BB962C8B-B14F-4D97-AF65-F5344CB8AC3E}">
        <p14:creationId xmlns:p14="http://schemas.microsoft.com/office/powerpoint/2010/main" val="973988941"/>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Properties of Logarithms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C5F95E5C-E8B2-4471-A203-28BDE8ED5A82}"/>
              </a:ext>
            </a:extLst>
          </p:cNvPr>
          <p:cNvPicPr>
            <a:picLocks noChangeAspect="1"/>
          </p:cNvPicPr>
          <p:nvPr/>
        </p:nvPicPr>
        <p:blipFill>
          <a:blip r:embed="rId4"/>
          <a:stretch>
            <a:fillRect/>
          </a:stretch>
        </p:blipFill>
        <p:spPr>
          <a:xfrm>
            <a:off x="4727848" y="1202616"/>
            <a:ext cx="7268617" cy="1140247"/>
          </a:xfrm>
          <a:prstGeom prst="rect">
            <a:avLst/>
          </a:prstGeom>
        </p:spPr>
      </p:pic>
      <p:sp>
        <p:nvSpPr>
          <p:cNvPr id="4" name="Rectangle 3">
            <a:extLst>
              <a:ext uri="{FF2B5EF4-FFF2-40B4-BE49-F238E27FC236}">
                <a16:creationId xmlns:a16="http://schemas.microsoft.com/office/drawing/2014/main" id="{CCC1820B-2B8C-466C-B507-6BB6C50BBBF0}"/>
              </a:ext>
            </a:extLst>
          </p:cNvPr>
          <p:cNvSpPr/>
          <p:nvPr/>
        </p:nvSpPr>
        <p:spPr>
          <a:xfrm>
            <a:off x="2426963" y="2780928"/>
            <a:ext cx="9240688" cy="2092881"/>
          </a:xfrm>
          <a:prstGeom prst="rect">
            <a:avLst/>
          </a:prstGeom>
        </p:spPr>
        <p:txBody>
          <a:bodyPr wrap="square">
            <a:spAutoFit/>
          </a:bodyPr>
          <a:lstStyle/>
          <a:p>
            <a:pPr>
              <a:spcAft>
                <a:spcPts val="600"/>
              </a:spcAft>
            </a:pPr>
            <a:r>
              <a:rPr lang="en-US" sz="2400" dirty="0"/>
              <a:t>Use logarithms to '</a:t>
            </a:r>
            <a:r>
              <a:rPr lang="en-US" sz="2400" dirty="0" err="1"/>
              <a:t>linearise</a:t>
            </a:r>
            <a:r>
              <a:rPr lang="en-US" sz="2400" dirty="0"/>
              <a:t>' the relationship.  </a:t>
            </a:r>
          </a:p>
          <a:p>
            <a:pPr>
              <a:spcAft>
                <a:spcPts val="600"/>
              </a:spcAft>
            </a:pPr>
            <a:r>
              <a:rPr lang="en-US" sz="2400" dirty="0"/>
              <a:t>Plot</a:t>
            </a:r>
            <a:r>
              <a:rPr lang="en-US" sz="2400" dirty="0">
                <a:latin typeface="Times New Roman" panose="02020603050405020304" pitchFamily="18" charset="0"/>
                <a:cs typeface="Times New Roman" panose="02020603050405020304" pitchFamily="18" charset="0"/>
              </a:rPr>
              <a:t>  ln </a:t>
            </a:r>
            <a:r>
              <a:rPr lang="en-US" sz="2400" i="1" dirty="0">
                <a:latin typeface="Times New Roman" panose="02020603050405020304" pitchFamily="18" charset="0"/>
                <a:cs typeface="Times New Roman" panose="02020603050405020304" pitchFamily="18" charset="0"/>
              </a:rPr>
              <a:t>f</a:t>
            </a:r>
            <a:r>
              <a:rPr lang="en-US" sz="2400" dirty="0"/>
              <a:t>  on a vertical axis and  </a:t>
            </a:r>
            <a:r>
              <a:rPr lang="en-US" sz="2400" dirty="0">
                <a:latin typeface="Times New Roman" panose="02020603050405020304" pitchFamily="18" charset="0"/>
                <a:cs typeface="Times New Roman" panose="02020603050405020304" pitchFamily="18" charset="0"/>
              </a:rPr>
              <a:t>ln</a:t>
            </a:r>
            <a:r>
              <a:rPr lang="en-US" sz="2400" dirty="0"/>
              <a:t> </a:t>
            </a:r>
            <a:r>
              <a:rPr lang="en-US" sz="2400" i="1" dirty="0">
                <a:latin typeface="Times New Roman" panose="02020603050405020304" pitchFamily="18" charset="0"/>
                <a:cs typeface="Times New Roman" panose="02020603050405020304" pitchFamily="18" charset="0"/>
              </a:rPr>
              <a:t>l</a:t>
            </a:r>
            <a:r>
              <a:rPr lang="en-US" sz="2400" dirty="0"/>
              <a:t>  on the horizontal, and draw a line of best fit.  </a:t>
            </a:r>
          </a:p>
          <a:p>
            <a:r>
              <a:rPr lang="en-US" sz="2400" dirty="0"/>
              <a:t>Find the gradient and intercept with the vertical axis of this line, and so determine the values of </a:t>
            </a:r>
            <a:r>
              <a:rPr lang="en-US" sz="2400" i="1" dirty="0">
                <a:latin typeface="Times" pitchFamily="2" charset="0"/>
              </a:rPr>
              <a:t>a</a:t>
            </a:r>
            <a:r>
              <a:rPr lang="en-US" sz="2400" dirty="0"/>
              <a:t> and </a:t>
            </a:r>
            <a:r>
              <a:rPr lang="en-US" sz="2400" i="1" dirty="0">
                <a:latin typeface="Times" pitchFamily="2" charset="0"/>
              </a:rPr>
              <a:t>b</a:t>
            </a:r>
            <a:r>
              <a:rPr lang="en-US" sz="2400" dirty="0"/>
              <a:t>.</a:t>
            </a:r>
            <a:endParaRPr lang="en-GB" sz="2400" dirty="0"/>
          </a:p>
        </p:txBody>
      </p:sp>
      <p:sp>
        <p:nvSpPr>
          <p:cNvPr id="16" name="TextBox 15">
            <a:extLst>
              <a:ext uri="{FF2B5EF4-FFF2-40B4-BE49-F238E27FC236}">
                <a16:creationId xmlns:a16="http://schemas.microsoft.com/office/drawing/2014/main" id="{97FDD774-9AFF-4D3C-A371-1278CF121A82}"/>
              </a:ext>
            </a:extLst>
          </p:cNvPr>
          <p:cNvSpPr txBox="1"/>
          <p:nvPr/>
        </p:nvSpPr>
        <p:spPr>
          <a:xfrm>
            <a:off x="2447440" y="748263"/>
            <a:ext cx="1647702" cy="461665"/>
          </a:xfrm>
          <a:prstGeom prst="rect">
            <a:avLst/>
          </a:prstGeom>
          <a:noFill/>
        </p:spPr>
        <p:txBody>
          <a:bodyPr wrap="square" rtlCol="0">
            <a:spAutoFit/>
          </a:bodyPr>
          <a:lstStyle/>
          <a:p>
            <a:r>
              <a:rPr lang="en-GB" sz="2400" b="1" dirty="0"/>
              <a:t>Example</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CF061E72-858C-4E7F-8DFF-D3C942B0439B}"/>
                  </a:ext>
                </a:extLst>
              </p:cNvPr>
              <p:cNvSpPr/>
              <p:nvPr/>
            </p:nvSpPr>
            <p:spPr bwMode="auto">
              <a:xfrm>
                <a:off x="2934532" y="1511129"/>
                <a:ext cx="1160610" cy="523220"/>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r>
                  <a:rPr lang="en-GB" sz="2400" i="1" dirty="0">
                    <a:solidFill>
                      <a:schemeClr val="tx1"/>
                    </a:solidFill>
                    <a:latin typeface="Times New Roman" panose="02020603050405020304" pitchFamily="18" charset="0"/>
                    <a:cs typeface="Times New Roman" panose="02020603050405020304" pitchFamily="18" charset="0"/>
                  </a:rPr>
                  <a:t> f </a:t>
                </a:r>
                <a:r>
                  <a:rPr lang="en-GB" sz="2400" dirty="0">
                    <a:solidFill>
                      <a:schemeClr val="tx1"/>
                    </a:solidFill>
                  </a:rPr>
                  <a:t>=a</a:t>
                </a:r>
                <a14:m>
                  <m:oMath xmlns:m="http://schemas.openxmlformats.org/officeDocument/2006/math">
                    <m:sSup>
                      <m:sSupPr>
                        <m:ctrlPr>
                          <a:rPr lang="en-GB" sz="2400" i="1">
                            <a:solidFill>
                              <a:schemeClr val="tx1"/>
                            </a:solidFill>
                            <a:latin typeface="Cambria Math" panose="02040503050406030204" pitchFamily="18" charset="0"/>
                          </a:rPr>
                        </m:ctrlPr>
                      </m:sSupPr>
                      <m:e>
                        <m:r>
                          <a:rPr lang="en-GB" sz="2400" i="1">
                            <a:solidFill>
                              <a:schemeClr val="tx1"/>
                            </a:solidFill>
                            <a:latin typeface="Cambria Math" panose="02040503050406030204" pitchFamily="18" charset="0"/>
                          </a:rPr>
                          <m:t>𝑙</m:t>
                        </m:r>
                      </m:e>
                      <m:sup>
                        <m:r>
                          <a:rPr lang="en-GB" sz="2400" i="1">
                            <a:solidFill>
                              <a:schemeClr val="tx1"/>
                            </a:solidFill>
                            <a:latin typeface="Cambria Math" panose="02040503050406030204" pitchFamily="18" charset="0"/>
                          </a:rPr>
                          <m:t>𝑏</m:t>
                        </m:r>
                      </m:sup>
                    </m:sSup>
                  </m:oMath>
                </a14:m>
                <a:endParaRPr kumimoji="0" lang="en-GB" sz="2400" b="0" i="0" u="none" strike="noStrike" cap="none" normalizeH="0" baseline="0" dirty="0">
                  <a:ln>
                    <a:noFill/>
                  </a:ln>
                  <a:solidFill>
                    <a:schemeClr val="tx1"/>
                  </a:solidFill>
                  <a:effectLst/>
                  <a:latin typeface="Arial" charset="0"/>
                  <a:ea typeface="ＭＳ Ｐゴシック" charset="0"/>
                </a:endParaRPr>
              </a:p>
            </p:txBody>
          </p:sp>
        </mc:Choice>
        <mc:Fallback xmlns="">
          <p:sp>
            <p:nvSpPr>
              <p:cNvPr id="6" name="Rectangle 5">
                <a:extLst>
                  <a:ext uri="{FF2B5EF4-FFF2-40B4-BE49-F238E27FC236}">
                    <a16:creationId xmlns:a16="http://schemas.microsoft.com/office/drawing/2014/main" id="{CF061E72-858C-4E7F-8DFF-D3C942B0439B}"/>
                  </a:ext>
                </a:extLst>
              </p:cNvPr>
              <p:cNvSpPr>
                <a:spLocks noRot="1" noChangeAspect="1" noMove="1" noResize="1" noEditPoints="1" noAdjustHandles="1" noChangeArrowheads="1" noChangeShapeType="1" noTextEdit="1"/>
              </p:cNvSpPr>
              <p:nvPr/>
            </p:nvSpPr>
            <p:spPr bwMode="auto">
              <a:xfrm>
                <a:off x="2934532" y="1511129"/>
                <a:ext cx="1160610" cy="523220"/>
              </a:xfrm>
              <a:prstGeom prst="rect">
                <a:avLst/>
              </a:prstGeom>
              <a:blipFill>
                <a:blip r:embed="rId5"/>
                <a:stretch>
                  <a:fillRect l="-1075" t="-4651" b="-13953"/>
                </a:stretch>
              </a:blipFill>
              <a:ln w="9525" cap="flat" cmpd="sng" algn="ctr">
                <a:solidFill>
                  <a:schemeClr val="tx1"/>
                </a:solidFill>
                <a:prstDash val="solid"/>
                <a:round/>
                <a:headEnd type="none" w="med" len="med"/>
                <a:tailEnd type="none" w="med" len="med"/>
              </a:ln>
              <a:effectLst/>
            </p:spPr>
            <p:txBody>
              <a:bodyPr/>
              <a:lstStyle/>
              <a:p>
                <a:r>
                  <a:rPr lang="en-US">
                    <a:noFill/>
                  </a:rPr>
                  <a:t> </a:t>
                </a:r>
              </a:p>
            </p:txBody>
          </p:sp>
        </mc:Fallback>
      </mc:AlternateContent>
      <p:sp>
        <p:nvSpPr>
          <p:cNvPr id="24" name="Rectangle 23">
            <a:extLst>
              <a:ext uri="{FF2B5EF4-FFF2-40B4-BE49-F238E27FC236}">
                <a16:creationId xmlns:a16="http://schemas.microsoft.com/office/drawing/2014/main" id="{7005F07F-A1B9-5F43-8CB5-65C592C97557}"/>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6</a:t>
            </a:r>
            <a:endParaRPr lang="en-US" altLang="en-US" b="1" dirty="0">
              <a:solidFill>
                <a:schemeClr val="bg1"/>
              </a:solidFill>
            </a:endParaRPr>
          </a:p>
        </p:txBody>
      </p:sp>
    </p:spTree>
    <p:extLst>
      <p:ext uri="{BB962C8B-B14F-4D97-AF65-F5344CB8AC3E}">
        <p14:creationId xmlns:p14="http://schemas.microsoft.com/office/powerpoint/2010/main" val="3423469731"/>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Properties of Logarithms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5CA02EA5-2DFD-47E2-84C1-15C138FBEFFE}"/>
              </a:ext>
            </a:extLst>
          </p:cNvPr>
          <p:cNvSpPr txBox="1"/>
          <p:nvPr/>
        </p:nvSpPr>
        <p:spPr>
          <a:xfrm>
            <a:off x="2459359" y="836712"/>
            <a:ext cx="1800200" cy="461665"/>
          </a:xfrm>
          <a:prstGeom prst="rect">
            <a:avLst/>
          </a:prstGeom>
          <a:noFill/>
        </p:spPr>
        <p:txBody>
          <a:bodyPr wrap="square" rtlCol="0">
            <a:spAutoFit/>
          </a:bodyPr>
          <a:lstStyle/>
          <a:p>
            <a:r>
              <a:rPr lang="en-GB" sz="2400" b="1" dirty="0"/>
              <a:t>Solution</a:t>
            </a:r>
          </a:p>
        </p:txBody>
      </p:sp>
      <p:pic>
        <p:nvPicPr>
          <p:cNvPr id="7" name="Picture 6">
            <a:extLst>
              <a:ext uri="{FF2B5EF4-FFF2-40B4-BE49-F238E27FC236}">
                <a16:creationId xmlns:a16="http://schemas.microsoft.com/office/drawing/2014/main" id="{60653C36-44F7-4BC4-99B2-3FD4B24C4554}"/>
              </a:ext>
            </a:extLst>
          </p:cNvPr>
          <p:cNvPicPr>
            <a:picLocks noChangeAspect="1"/>
          </p:cNvPicPr>
          <p:nvPr/>
        </p:nvPicPr>
        <p:blipFill>
          <a:blip r:embed="rId4"/>
          <a:stretch>
            <a:fillRect/>
          </a:stretch>
        </p:blipFill>
        <p:spPr>
          <a:xfrm>
            <a:off x="4317903" y="881466"/>
            <a:ext cx="2227530" cy="2782771"/>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A380CD81-F198-4E29-BE03-776ABA787B85}"/>
                  </a:ext>
                </a:extLst>
              </p:cNvPr>
              <p:cNvSpPr txBox="1"/>
              <p:nvPr/>
            </p:nvSpPr>
            <p:spPr>
              <a:xfrm>
                <a:off x="2459359" y="3764482"/>
                <a:ext cx="4628019" cy="468205"/>
              </a:xfrm>
              <a:prstGeom prst="rect">
                <a:avLst/>
              </a:prstGeom>
              <a:noFill/>
            </p:spPr>
            <p:txBody>
              <a:bodyPr wrap="square" rtlCol="0">
                <a:spAutoFit/>
              </a:bodyPr>
              <a:lstStyle/>
              <a:p>
                <a:r>
                  <a:rPr lang="en-GB" sz="2400" dirty="0">
                    <a:solidFill>
                      <a:srgbClr val="FF0000"/>
                    </a:solidFill>
                  </a:rPr>
                  <a:t>   If  </a:t>
                </a:r>
                <a:r>
                  <a:rPr lang="en-GB" sz="2400" i="1" dirty="0">
                    <a:solidFill>
                      <a:srgbClr val="FF0000"/>
                    </a:solidFill>
                    <a:latin typeface="Times" pitchFamily="2" charset="0"/>
                  </a:rPr>
                  <a:t>f  </a:t>
                </a:r>
                <a:r>
                  <a:rPr lang="en-GB" sz="2400" dirty="0">
                    <a:solidFill>
                      <a:srgbClr val="FF0000"/>
                    </a:solidFill>
                  </a:rPr>
                  <a:t>= </a:t>
                </a:r>
                <a:r>
                  <a:rPr lang="en-GB" sz="2400" i="1" dirty="0">
                    <a:solidFill>
                      <a:srgbClr val="FF0000"/>
                    </a:solidFill>
                    <a:latin typeface="Times" pitchFamily="2" charset="0"/>
                  </a:rPr>
                  <a:t>a</a:t>
                </a:r>
                <a14:m>
                  <m:oMath xmlns:m="http://schemas.openxmlformats.org/officeDocument/2006/math">
                    <m:sSup>
                      <m:sSupPr>
                        <m:ctrlPr>
                          <a:rPr lang="en-GB" sz="2400" i="1" smtClean="0">
                            <a:solidFill>
                              <a:srgbClr val="FF0000"/>
                            </a:solidFill>
                            <a:latin typeface="Cambria Math" panose="02040503050406030204" pitchFamily="18" charset="0"/>
                          </a:rPr>
                        </m:ctrlPr>
                      </m:sSupPr>
                      <m:e>
                        <m:r>
                          <a:rPr lang="en-GB" sz="2400" b="0" i="1" smtClean="0">
                            <a:solidFill>
                              <a:srgbClr val="FF0000"/>
                            </a:solidFill>
                            <a:latin typeface="Cambria Math" panose="02040503050406030204" pitchFamily="18" charset="0"/>
                          </a:rPr>
                          <m:t>𝑙</m:t>
                        </m:r>
                      </m:e>
                      <m:sup>
                        <m:r>
                          <a:rPr lang="en-GB" sz="2400" b="0" i="1" smtClean="0">
                            <a:solidFill>
                              <a:srgbClr val="FF0000"/>
                            </a:solidFill>
                            <a:latin typeface="Cambria Math" panose="02040503050406030204" pitchFamily="18" charset="0"/>
                          </a:rPr>
                          <m:t>𝑏</m:t>
                        </m:r>
                      </m:sup>
                    </m:sSup>
                  </m:oMath>
                </a14:m>
                <a:r>
                  <a:rPr lang="en-GB" sz="2400" dirty="0">
                    <a:solidFill>
                      <a:srgbClr val="FF0000"/>
                    </a:solidFill>
                  </a:rPr>
                  <a:t> for constants </a:t>
                </a:r>
                <a:r>
                  <a:rPr lang="en-GB" sz="2400" i="1" dirty="0">
                    <a:solidFill>
                      <a:srgbClr val="FF0000"/>
                    </a:solidFill>
                    <a:latin typeface="Times" pitchFamily="2" charset="0"/>
                  </a:rPr>
                  <a:t>a</a:t>
                </a:r>
                <a:r>
                  <a:rPr lang="en-GB" sz="2400" dirty="0">
                    <a:solidFill>
                      <a:srgbClr val="FF0000"/>
                    </a:solidFill>
                  </a:rPr>
                  <a:t> and </a:t>
                </a:r>
                <a:r>
                  <a:rPr lang="en-GB" sz="2400" i="1" dirty="0">
                    <a:solidFill>
                      <a:srgbClr val="FF0000"/>
                    </a:solidFill>
                    <a:latin typeface="Times" pitchFamily="2" charset="0"/>
                  </a:rPr>
                  <a:t>b</a:t>
                </a:r>
                <a:r>
                  <a:rPr lang="en-GB" sz="2400" dirty="0">
                    <a:solidFill>
                      <a:srgbClr val="FF0000"/>
                    </a:solidFill>
                  </a:rPr>
                  <a:t>       </a:t>
                </a:r>
                <a:r>
                  <a:rPr lang="en-GB" sz="2400" i="1" dirty="0">
                    <a:solidFill>
                      <a:srgbClr val="FF0000"/>
                    </a:solidFill>
                  </a:rPr>
                  <a:t> </a:t>
                </a:r>
                <a:endParaRPr lang="en-GB" sz="2400" dirty="0">
                  <a:solidFill>
                    <a:srgbClr val="FF0000"/>
                  </a:solidFill>
                </a:endParaRPr>
              </a:p>
            </p:txBody>
          </p:sp>
        </mc:Choice>
        <mc:Fallback xmlns="">
          <p:sp>
            <p:nvSpPr>
              <p:cNvPr id="10" name="TextBox 9">
                <a:extLst>
                  <a:ext uri="{FF2B5EF4-FFF2-40B4-BE49-F238E27FC236}">
                    <a16:creationId xmlns:a16="http://schemas.microsoft.com/office/drawing/2014/main" xmlns:a14="http://schemas.microsoft.com/office/drawing/2010/main" xmlns="" id="{A380CD81-F198-4E29-BE03-776ABA787B85}"/>
                  </a:ext>
                </a:extLst>
              </p:cNvPr>
              <p:cNvSpPr txBox="1">
                <a:spLocks noRot="1" noChangeAspect="1" noMove="1" noResize="1" noEditPoints="1" noAdjustHandles="1" noChangeArrowheads="1" noChangeShapeType="1" noTextEdit="1"/>
              </p:cNvSpPr>
              <p:nvPr/>
            </p:nvSpPr>
            <p:spPr>
              <a:xfrm>
                <a:off x="2459359" y="3764482"/>
                <a:ext cx="4628019" cy="468205"/>
              </a:xfrm>
              <a:prstGeom prst="rect">
                <a:avLst/>
              </a:prstGeom>
              <a:blipFill rotWithShape="1">
                <a:blip r:embed="rId5"/>
                <a:stretch>
                  <a:fillRect t="-9211" r="-789" b="-30263"/>
                </a:stretch>
              </a:blipFill>
            </p:spPr>
            <p:txBody>
              <a:bodyPr/>
              <a:lstStyle/>
              <a:p>
                <a:r>
                  <a:rPr lang="en-GB">
                    <a:noFill/>
                  </a:rPr>
                  <a:t> </a:t>
                </a:r>
              </a:p>
            </p:txBody>
          </p:sp>
        </mc:Fallback>
      </mc:AlternateContent>
      <p:pic>
        <p:nvPicPr>
          <p:cNvPr id="12" name="Picture 11">
            <a:extLst>
              <a:ext uri="{FF2B5EF4-FFF2-40B4-BE49-F238E27FC236}">
                <a16:creationId xmlns:a16="http://schemas.microsoft.com/office/drawing/2014/main" id="{5A0DEB10-6094-4DAE-8BAC-76F0C4FB8973}"/>
              </a:ext>
            </a:extLst>
          </p:cNvPr>
          <p:cNvPicPr>
            <a:picLocks noChangeAspect="1"/>
          </p:cNvPicPr>
          <p:nvPr/>
        </p:nvPicPr>
        <p:blipFill>
          <a:blip r:embed="rId6"/>
          <a:stretch>
            <a:fillRect/>
          </a:stretch>
        </p:blipFill>
        <p:spPr>
          <a:xfrm>
            <a:off x="7481096" y="721731"/>
            <a:ext cx="3788229" cy="3633324"/>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C958BD24-66B2-4E8F-ABF1-4F9A692F632B}"/>
                  </a:ext>
                </a:extLst>
              </p:cNvPr>
              <p:cNvSpPr txBox="1"/>
              <p:nvPr/>
            </p:nvSpPr>
            <p:spPr>
              <a:xfrm>
                <a:off x="7481096" y="4430376"/>
                <a:ext cx="3983208" cy="534121"/>
              </a:xfrm>
              <a:prstGeom prst="rect">
                <a:avLst/>
              </a:prstGeom>
              <a:noFill/>
            </p:spPr>
            <p:txBody>
              <a:bodyPr wrap="square" rtlCol="0">
                <a:spAutoFit/>
              </a:bodyPr>
              <a:lstStyle/>
              <a:p>
                <a:r>
                  <a:rPr lang="en-GB" dirty="0">
                    <a:solidFill>
                      <a:srgbClr val="FF0000"/>
                    </a:solidFill>
                  </a:rPr>
                  <a:t>Gradient = </a:t>
                </a:r>
                <a14:m>
                  <m:oMath xmlns:m="http://schemas.openxmlformats.org/officeDocument/2006/math">
                    <m:f>
                      <m:fPr>
                        <m:ctrlPr>
                          <a:rPr lang="en-GB" i="1" smtClean="0">
                            <a:solidFill>
                              <a:srgbClr val="FF0000"/>
                            </a:solidFill>
                            <a:latin typeface="Cambria Math" panose="02040503050406030204" pitchFamily="18" charset="0"/>
                          </a:rPr>
                        </m:ctrlPr>
                      </m:fPr>
                      <m:num>
                        <m:r>
                          <a:rPr lang="en-GB" b="0" i="1" smtClean="0">
                            <a:solidFill>
                              <a:srgbClr val="FF0000"/>
                            </a:solidFill>
                            <a:latin typeface="Cambria Math" panose="02040503050406030204" pitchFamily="18" charset="0"/>
                          </a:rPr>
                          <m:t>5−6.1</m:t>
                        </m:r>
                      </m:num>
                      <m:den>
                        <m:r>
                          <a:rPr lang="en-GB" b="0" i="1" smtClean="0">
                            <a:solidFill>
                              <a:srgbClr val="FF0000"/>
                            </a:solidFill>
                            <a:latin typeface="Cambria Math" panose="02040503050406030204" pitchFamily="18" charset="0"/>
                          </a:rPr>
                          <m:t>4.75−3.8</m:t>
                        </m:r>
                      </m:den>
                    </m:f>
                  </m:oMath>
                </a14:m>
                <a:r>
                  <a:rPr lang="en-GB" dirty="0">
                    <a:solidFill>
                      <a:srgbClr val="FF0000"/>
                    </a:solidFill>
                  </a:rPr>
                  <a:t> = </a:t>
                </a:r>
                <a14:m>
                  <m:oMath xmlns:m="http://schemas.openxmlformats.org/officeDocument/2006/math">
                    <m:r>
                      <a:rPr lang="en-US" altLang="en-US" b="1" i="1" smtClean="0">
                        <a:solidFill>
                          <a:srgbClr val="FF0000"/>
                        </a:solidFill>
                        <a:latin typeface="Cambria Math" panose="02040503050406030204" pitchFamily="18" charset="0"/>
                        <a:ea typeface="Cambria Math" panose="02040503050406030204" pitchFamily="18" charset="0"/>
                      </a:rPr>
                      <m:t>−</m:t>
                    </m:r>
                  </m:oMath>
                </a14:m>
                <a:r>
                  <a:rPr lang="en-GB" dirty="0">
                    <a:solidFill>
                      <a:srgbClr val="FF0000"/>
                    </a:solidFill>
                  </a:rPr>
                  <a:t>1.16  = </a:t>
                </a:r>
                <a:r>
                  <a:rPr lang="en-GB" i="1" dirty="0">
                    <a:solidFill>
                      <a:srgbClr val="FF0000"/>
                    </a:solidFill>
                    <a:latin typeface="Times New Roman" panose="02020603050405020304" pitchFamily="18" charset="0"/>
                    <a:cs typeface="Times New Roman" panose="02020603050405020304" pitchFamily="18" charset="0"/>
                  </a:rPr>
                  <a:t>b</a:t>
                </a:r>
              </a:p>
            </p:txBody>
          </p:sp>
        </mc:Choice>
        <mc:Fallback xmlns="">
          <p:sp>
            <p:nvSpPr>
              <p:cNvPr id="13" name="TextBox 12">
                <a:extLst>
                  <a:ext uri="{FF2B5EF4-FFF2-40B4-BE49-F238E27FC236}">
                    <a16:creationId xmlns:a16="http://schemas.microsoft.com/office/drawing/2014/main" xmlns:a14="http://schemas.microsoft.com/office/drawing/2010/main" xmlns="" id="{C958BD24-66B2-4E8F-ABF1-4F9A692F632B}"/>
                  </a:ext>
                </a:extLst>
              </p:cNvPr>
              <p:cNvSpPr txBox="1">
                <a:spLocks noRot="1" noChangeAspect="1" noMove="1" noResize="1" noEditPoints="1" noAdjustHandles="1" noChangeArrowheads="1" noChangeShapeType="1" noTextEdit="1"/>
              </p:cNvSpPr>
              <p:nvPr/>
            </p:nvSpPr>
            <p:spPr>
              <a:xfrm>
                <a:off x="7481096" y="4430376"/>
                <a:ext cx="3983208" cy="534121"/>
              </a:xfrm>
              <a:prstGeom prst="rect">
                <a:avLst/>
              </a:prstGeom>
              <a:blipFill rotWithShape="1">
                <a:blip r:embed="rId7"/>
                <a:stretch>
                  <a:fillRect l="-1529" b="-6897"/>
                </a:stretch>
              </a:blipFill>
            </p:spPr>
            <p:txBody>
              <a:bodyPr/>
              <a:lstStyle/>
              <a:p>
                <a:r>
                  <a:rPr lang="en-GB">
                    <a:noFill/>
                  </a:rPr>
                  <a:t> </a:t>
                </a:r>
              </a:p>
            </p:txBody>
          </p:sp>
        </mc:Fallback>
      </mc:AlternateContent>
      <p:sp>
        <p:nvSpPr>
          <p:cNvPr id="20" name="TextBox 19">
            <a:extLst>
              <a:ext uri="{FF2B5EF4-FFF2-40B4-BE49-F238E27FC236}">
                <a16:creationId xmlns:a16="http://schemas.microsoft.com/office/drawing/2014/main" id="{B7AC6EAE-DC61-4440-80A8-5B85A3B09E1A}"/>
              </a:ext>
            </a:extLst>
          </p:cNvPr>
          <p:cNvSpPr txBox="1"/>
          <p:nvPr/>
        </p:nvSpPr>
        <p:spPr>
          <a:xfrm>
            <a:off x="2711624" y="4332521"/>
            <a:ext cx="861635" cy="461665"/>
          </a:xfrm>
          <a:prstGeom prst="rect">
            <a:avLst/>
          </a:prstGeom>
          <a:noFill/>
        </p:spPr>
        <p:txBody>
          <a:bodyPr wrap="square" rtlCol="0">
            <a:spAutoFit/>
          </a:bodyPr>
          <a:lstStyle/>
          <a:p>
            <a:r>
              <a:rPr lang="en-GB" sz="2400" dirty="0">
                <a:solidFill>
                  <a:srgbClr val="FF0000"/>
                </a:solidFill>
              </a:rPr>
              <a:t>then</a:t>
            </a:r>
          </a:p>
        </p:txBody>
      </p:sp>
      <p:sp>
        <p:nvSpPr>
          <p:cNvPr id="21" name="TextBox 20">
            <a:extLst>
              <a:ext uri="{FF2B5EF4-FFF2-40B4-BE49-F238E27FC236}">
                <a16:creationId xmlns:a16="http://schemas.microsoft.com/office/drawing/2014/main" id="{0D45DADE-1D6E-4144-B6EC-BC56B8D65C80}"/>
              </a:ext>
            </a:extLst>
          </p:cNvPr>
          <p:cNvSpPr txBox="1"/>
          <p:nvPr/>
        </p:nvSpPr>
        <p:spPr>
          <a:xfrm>
            <a:off x="2711624" y="4924962"/>
            <a:ext cx="4032448" cy="461665"/>
          </a:xfrm>
          <a:prstGeom prst="rect">
            <a:avLst/>
          </a:prstGeom>
          <a:noFill/>
        </p:spPr>
        <p:txBody>
          <a:bodyPr wrap="square" rtlCol="0">
            <a:spAutoFit/>
          </a:bodyPr>
          <a:lstStyle/>
          <a:p>
            <a:r>
              <a:rPr lang="en-GB" sz="2400" dirty="0">
                <a:solidFill>
                  <a:srgbClr val="FF0000"/>
                </a:solidFill>
              </a:rPr>
              <a:t>6.02 =  </a:t>
            </a:r>
            <a:r>
              <a:rPr lang="en-GB" sz="2400" dirty="0">
                <a:solidFill>
                  <a:srgbClr val="FF0000"/>
                </a:solidFill>
                <a:latin typeface="Times New Roman" panose="02020603050405020304" pitchFamily="18" charset="0"/>
                <a:cs typeface="Times New Roman" panose="02020603050405020304" pitchFamily="18" charset="0"/>
              </a:rPr>
              <a:t>ln</a:t>
            </a:r>
            <a:r>
              <a:rPr lang="en-GB" sz="2400" dirty="0">
                <a:solidFill>
                  <a:srgbClr val="FF0000"/>
                </a:solidFill>
              </a:rPr>
              <a:t> </a:t>
            </a:r>
            <a:r>
              <a:rPr lang="en-GB" sz="2400" i="1" dirty="0">
                <a:solidFill>
                  <a:srgbClr val="FF0000"/>
                </a:solidFill>
                <a:latin typeface="Times" pitchFamily="2" charset="0"/>
              </a:rPr>
              <a:t>a</a:t>
            </a:r>
            <a:r>
              <a:rPr lang="en-GB" sz="2400" dirty="0">
                <a:solidFill>
                  <a:srgbClr val="FF0000"/>
                </a:solidFill>
              </a:rPr>
              <a:t> – 1.16 </a:t>
            </a:r>
            <a:r>
              <a:rPr lang="en-GB" sz="2400" i="0" dirty="0">
                <a:solidFill>
                  <a:srgbClr val="FF0000"/>
                </a:solidFill>
                <a:latin typeface="+mj-lt"/>
              </a:rPr>
              <a:t>×</a:t>
            </a:r>
            <a:r>
              <a:rPr lang="en-GB" sz="2400" dirty="0">
                <a:solidFill>
                  <a:srgbClr val="FF0000"/>
                </a:solidFill>
              </a:rPr>
              <a:t> 3.91</a:t>
            </a:r>
          </a:p>
        </p:txBody>
      </p:sp>
      <p:sp>
        <p:nvSpPr>
          <p:cNvPr id="22" name="TextBox 21">
            <a:extLst>
              <a:ext uri="{FF2B5EF4-FFF2-40B4-BE49-F238E27FC236}">
                <a16:creationId xmlns:a16="http://schemas.microsoft.com/office/drawing/2014/main" id="{B18F9088-ECCE-4274-9379-17381CB248A4}"/>
              </a:ext>
            </a:extLst>
          </p:cNvPr>
          <p:cNvSpPr txBox="1"/>
          <p:nvPr/>
        </p:nvSpPr>
        <p:spPr>
          <a:xfrm>
            <a:off x="2714799" y="5486461"/>
            <a:ext cx="1839906" cy="461665"/>
          </a:xfrm>
          <a:prstGeom prst="rect">
            <a:avLst/>
          </a:prstGeom>
          <a:noFill/>
        </p:spPr>
        <p:txBody>
          <a:bodyPr wrap="square" rtlCol="0">
            <a:spAutoFit/>
          </a:bodyPr>
          <a:lstStyle/>
          <a:p>
            <a:r>
              <a:rPr lang="en-GB" sz="2400" dirty="0">
                <a:solidFill>
                  <a:srgbClr val="FF0000"/>
                </a:solidFill>
                <a:latin typeface="Times New Roman" panose="02020603050405020304" pitchFamily="18" charset="0"/>
                <a:cs typeface="Times New Roman" panose="02020603050405020304" pitchFamily="18" charset="0"/>
              </a:rPr>
              <a:t>ln</a:t>
            </a:r>
            <a:r>
              <a:rPr lang="en-GB" sz="2400" dirty="0">
                <a:solidFill>
                  <a:srgbClr val="FF0000"/>
                </a:solidFill>
              </a:rPr>
              <a:t> </a:t>
            </a:r>
            <a:r>
              <a:rPr lang="en-GB" sz="2400" i="1" dirty="0">
                <a:solidFill>
                  <a:srgbClr val="FF0000"/>
                </a:solidFill>
                <a:latin typeface="Times" pitchFamily="2" charset="0"/>
              </a:rPr>
              <a:t>a</a:t>
            </a:r>
            <a:r>
              <a:rPr lang="en-GB" sz="2400" dirty="0">
                <a:solidFill>
                  <a:srgbClr val="FF0000"/>
                </a:solidFill>
              </a:rPr>
              <a:t> = 27.30</a:t>
            </a:r>
          </a:p>
        </p:txBody>
      </p:sp>
      <p:sp>
        <p:nvSpPr>
          <p:cNvPr id="23" name="TextBox 22">
            <a:extLst>
              <a:ext uri="{FF2B5EF4-FFF2-40B4-BE49-F238E27FC236}">
                <a16:creationId xmlns:a16="http://schemas.microsoft.com/office/drawing/2014/main" id="{EF0796F2-0A30-49D3-8893-69E2AEB3EFB8}"/>
              </a:ext>
            </a:extLst>
          </p:cNvPr>
          <p:cNvSpPr txBox="1"/>
          <p:nvPr/>
        </p:nvSpPr>
        <p:spPr>
          <a:xfrm>
            <a:off x="5003634" y="5469909"/>
            <a:ext cx="1839906" cy="461665"/>
          </a:xfrm>
          <a:prstGeom prst="rect">
            <a:avLst/>
          </a:prstGeom>
          <a:noFill/>
        </p:spPr>
        <p:txBody>
          <a:bodyPr wrap="square" rtlCol="0">
            <a:spAutoFit/>
          </a:bodyPr>
          <a:lstStyle/>
          <a:p>
            <a:r>
              <a:rPr lang="en-GB" sz="2400" dirty="0">
                <a:solidFill>
                  <a:srgbClr val="FF0000"/>
                </a:solidFill>
              </a:rPr>
              <a:t>and </a:t>
            </a:r>
            <a:r>
              <a:rPr lang="en-GB" sz="2400" i="1" dirty="0">
                <a:solidFill>
                  <a:srgbClr val="FF0000"/>
                </a:solidFill>
                <a:latin typeface="Times" pitchFamily="2" charset="0"/>
              </a:rPr>
              <a:t>a</a:t>
            </a:r>
            <a:r>
              <a:rPr lang="en-GB" sz="2400" dirty="0">
                <a:solidFill>
                  <a:srgbClr val="FF0000"/>
                </a:solidFill>
              </a:rPr>
              <a:t> = 7.2</a:t>
            </a:r>
          </a:p>
        </p:txBody>
      </p:sp>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023F0965-CC9A-404D-BA95-56A29EB0281E}"/>
                  </a:ext>
                </a:extLst>
              </p:cNvPr>
              <p:cNvSpPr/>
              <p:nvPr/>
            </p:nvSpPr>
            <p:spPr bwMode="auto">
              <a:xfrm>
                <a:off x="8455256" y="5469909"/>
                <a:ext cx="1839907" cy="443564"/>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r>
                  <a:rPr lang="en-GB" sz="2400" i="1" dirty="0">
                    <a:latin typeface="Times New Roman" panose="02020603050405020304" pitchFamily="18" charset="0"/>
                    <a:ea typeface="ＭＳ Ｐゴシック" charset="0"/>
                    <a:cs typeface="Times New Roman" panose="02020603050405020304" pitchFamily="18" charset="0"/>
                  </a:rPr>
                  <a:t> f </a:t>
                </a:r>
                <a:r>
                  <a:rPr kumimoji="0" lang="en-GB" sz="2400" b="0" i="0" u="none" strike="noStrike" cap="none" normalizeH="0" baseline="0" dirty="0">
                    <a:ln>
                      <a:noFill/>
                    </a:ln>
                    <a:solidFill>
                      <a:schemeClr val="tx1"/>
                    </a:solidFill>
                    <a:effectLst/>
                    <a:latin typeface="Arial" charset="0"/>
                    <a:ea typeface="ＭＳ Ｐゴシック" charset="0"/>
                  </a:rPr>
                  <a:t>=</a:t>
                </a:r>
                <a14:m>
                  <m:oMath xmlns:m="http://schemas.openxmlformats.org/officeDocument/2006/math">
                    <m:sSup>
                      <m:sSupPr>
                        <m:ctrlPr>
                          <a:rPr kumimoji="0" lang="en-GB" sz="2400" b="0" i="1" u="none" strike="noStrike" cap="none" normalizeH="0" baseline="0" smtClean="0">
                            <a:ln>
                              <a:noFill/>
                            </a:ln>
                            <a:solidFill>
                              <a:schemeClr val="tx1"/>
                            </a:solidFill>
                            <a:effectLst/>
                            <a:latin typeface="Cambria Math" panose="02040503050406030204" pitchFamily="18" charset="0"/>
                            <a:ea typeface="ＭＳ Ｐゴシック" charset="0"/>
                          </a:rPr>
                        </m:ctrlPr>
                      </m:sSupPr>
                      <m:e>
                        <m:r>
                          <a:rPr kumimoji="0" lang="en-GB" sz="2400" b="0" i="1" u="none" strike="noStrike" cap="none" normalizeH="0" baseline="0" smtClean="0">
                            <a:ln>
                              <a:noFill/>
                            </a:ln>
                            <a:solidFill>
                              <a:schemeClr val="tx1"/>
                            </a:solidFill>
                            <a:effectLst/>
                            <a:latin typeface="Cambria Math" panose="02040503050406030204" pitchFamily="18" charset="0"/>
                            <a:ea typeface="ＭＳ Ｐゴシック" charset="0"/>
                          </a:rPr>
                          <m:t>7.21</m:t>
                        </m:r>
                      </m:e>
                      <m:sup>
                        <m:r>
                          <a:rPr kumimoji="0" lang="en-GB" sz="2400" b="0" i="1" u="none" strike="noStrike" cap="none" normalizeH="0" baseline="0" smtClean="0">
                            <a:ln>
                              <a:noFill/>
                            </a:ln>
                            <a:solidFill>
                              <a:schemeClr val="tx1"/>
                            </a:solidFill>
                            <a:effectLst/>
                            <a:latin typeface="Cambria Math" panose="02040503050406030204" pitchFamily="18" charset="0"/>
                            <a:ea typeface="ＭＳ Ｐゴシック" charset="0"/>
                          </a:rPr>
                          <m:t>−1.16</m:t>
                        </m:r>
                      </m:sup>
                    </m:sSup>
                  </m:oMath>
                </a14:m>
                <a:endParaRPr kumimoji="0" lang="en-GB" sz="2400" b="0" i="0" u="none" strike="noStrike" cap="none" normalizeH="0" baseline="0" dirty="0">
                  <a:ln>
                    <a:noFill/>
                  </a:ln>
                  <a:solidFill>
                    <a:schemeClr val="tx1"/>
                  </a:solidFill>
                  <a:effectLst/>
                  <a:latin typeface="Arial" charset="0"/>
                  <a:ea typeface="ＭＳ Ｐゴシック" charset="0"/>
                </a:endParaRPr>
              </a:p>
            </p:txBody>
          </p:sp>
        </mc:Choice>
        <mc:Fallback xmlns="">
          <p:sp>
            <p:nvSpPr>
              <p:cNvPr id="25" name="Rectangle 24">
                <a:extLst>
                  <a:ext uri="{FF2B5EF4-FFF2-40B4-BE49-F238E27FC236}">
                    <a16:creationId xmlns:a16="http://schemas.microsoft.com/office/drawing/2014/main" id="{023F0965-CC9A-404D-BA95-56A29EB0281E}"/>
                  </a:ext>
                </a:extLst>
              </p:cNvPr>
              <p:cNvSpPr>
                <a:spLocks noRot="1" noChangeAspect="1" noMove="1" noResize="1" noEditPoints="1" noAdjustHandles="1" noChangeArrowheads="1" noChangeShapeType="1" noTextEdit="1"/>
              </p:cNvSpPr>
              <p:nvPr/>
            </p:nvSpPr>
            <p:spPr bwMode="auto">
              <a:xfrm>
                <a:off x="8455256" y="5469909"/>
                <a:ext cx="1839907" cy="443564"/>
              </a:xfrm>
              <a:prstGeom prst="rect">
                <a:avLst/>
              </a:prstGeom>
              <a:blipFill>
                <a:blip r:embed="rId9"/>
                <a:stretch>
                  <a:fillRect l="-680" t="-10811" b="-29730"/>
                </a:stretch>
              </a:blipFill>
              <a:ln w="9525" cap="flat" cmpd="sng" algn="ctr">
                <a:solidFill>
                  <a:schemeClr val="tx1"/>
                </a:solidFill>
                <a:prstDash val="solid"/>
                <a:round/>
                <a:headEnd type="none" w="med" len="med"/>
                <a:tailEnd type="none" w="med" len="med"/>
              </a:ln>
              <a:effectLst/>
            </p:spPr>
            <p:txBody>
              <a:bodyPr/>
              <a:lstStyle/>
              <a:p>
                <a:r>
                  <a:rPr lang="en-US">
                    <a:noFill/>
                  </a:rPr>
                  <a:t> </a:t>
                </a:r>
              </a:p>
            </p:txBody>
          </p:sp>
        </mc:Fallback>
      </mc:AlternateContent>
      <p:sp>
        <p:nvSpPr>
          <p:cNvPr id="26" name="Rectangle 25">
            <a:extLst>
              <a:ext uri="{FF2B5EF4-FFF2-40B4-BE49-F238E27FC236}">
                <a16:creationId xmlns:a16="http://schemas.microsoft.com/office/drawing/2014/main" id="{06EC11CD-0661-4506-BA26-FF9625649F2F}"/>
              </a:ext>
            </a:extLst>
          </p:cNvPr>
          <p:cNvSpPr/>
          <p:nvPr/>
        </p:nvSpPr>
        <p:spPr>
          <a:xfrm>
            <a:off x="3587761" y="4334818"/>
            <a:ext cx="2587568" cy="461665"/>
          </a:xfrm>
          <a:prstGeom prst="rect">
            <a:avLst/>
          </a:prstGeom>
        </p:spPr>
        <p:txBody>
          <a:bodyPr wrap="none">
            <a:spAutoFit/>
          </a:bodyPr>
          <a:lstStyle/>
          <a:p>
            <a:r>
              <a:rPr lang="en-GB" sz="2400" dirty="0">
                <a:solidFill>
                  <a:srgbClr val="FF0000"/>
                </a:solidFill>
                <a:latin typeface="Times New Roman" panose="02020603050405020304" pitchFamily="18" charset="0"/>
                <a:cs typeface="Times New Roman" panose="02020603050405020304" pitchFamily="18" charset="0"/>
              </a:rPr>
              <a:t>ln</a:t>
            </a:r>
            <a:r>
              <a:rPr lang="en-GB" sz="2400" dirty="0">
                <a:solidFill>
                  <a:srgbClr val="FF0000"/>
                </a:solidFill>
              </a:rPr>
              <a:t> </a:t>
            </a:r>
            <a:r>
              <a:rPr lang="en-GB" sz="2400" i="1" dirty="0">
                <a:solidFill>
                  <a:srgbClr val="FF0000"/>
                </a:solidFill>
                <a:latin typeface="Times" pitchFamily="2" charset="0"/>
              </a:rPr>
              <a:t>f</a:t>
            </a:r>
            <a:r>
              <a:rPr lang="en-GB" sz="2400" dirty="0">
                <a:solidFill>
                  <a:srgbClr val="FF0000"/>
                </a:solidFill>
              </a:rPr>
              <a:t>  =  </a:t>
            </a:r>
            <a:r>
              <a:rPr lang="en-GB" sz="2400" dirty="0">
                <a:solidFill>
                  <a:srgbClr val="FF0000"/>
                </a:solidFill>
                <a:latin typeface="Times New Roman" panose="02020603050405020304" pitchFamily="18" charset="0"/>
                <a:cs typeface="Times New Roman" panose="02020603050405020304" pitchFamily="18" charset="0"/>
              </a:rPr>
              <a:t>ln</a:t>
            </a:r>
            <a:r>
              <a:rPr lang="en-GB" sz="2400" dirty="0">
                <a:solidFill>
                  <a:srgbClr val="FF0000"/>
                </a:solidFill>
              </a:rPr>
              <a:t> </a:t>
            </a:r>
            <a:r>
              <a:rPr lang="en-GB" sz="2400" i="1" dirty="0">
                <a:solidFill>
                  <a:srgbClr val="FF0000"/>
                </a:solidFill>
                <a:latin typeface="Times" pitchFamily="2" charset="0"/>
              </a:rPr>
              <a:t>a</a:t>
            </a:r>
            <a:r>
              <a:rPr lang="en-GB" sz="2400" dirty="0">
                <a:solidFill>
                  <a:srgbClr val="FF0000"/>
                </a:solidFill>
              </a:rPr>
              <a:t> + </a:t>
            </a:r>
            <a:r>
              <a:rPr lang="en-GB" sz="2400" i="1" dirty="0">
                <a:solidFill>
                  <a:srgbClr val="FF0000"/>
                </a:solidFill>
                <a:latin typeface="Times" pitchFamily="2" charset="0"/>
              </a:rPr>
              <a:t>b</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l</a:t>
            </a:r>
            <a:endParaRPr lang="en-GB" sz="2400" i="1" dirty="0">
              <a:latin typeface="Times New Roman" panose="02020603050405020304" pitchFamily="18" charset="0"/>
              <a:cs typeface="Times New Roman" panose="02020603050405020304" pitchFamily="18" charset="0"/>
            </a:endParaRPr>
          </a:p>
        </p:txBody>
      </p:sp>
      <p:sp>
        <p:nvSpPr>
          <p:cNvPr id="24" name="Rectangle 23">
            <a:extLst>
              <a:ext uri="{FF2B5EF4-FFF2-40B4-BE49-F238E27FC236}">
                <a16:creationId xmlns:a16="http://schemas.microsoft.com/office/drawing/2014/main" id="{7005F07F-A1B9-5F43-8CB5-65C592C97557}"/>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6</a:t>
            </a:r>
            <a:endParaRPr lang="en-US" altLang="en-US" b="1" dirty="0">
              <a:solidFill>
                <a:schemeClr val="bg1"/>
              </a:solidFill>
            </a:endParaRPr>
          </a:p>
        </p:txBody>
      </p:sp>
      <p:sp>
        <p:nvSpPr>
          <p:cNvPr id="2" name="TextBox 1">
            <a:extLst>
              <a:ext uri="{FF2B5EF4-FFF2-40B4-BE49-F238E27FC236}">
                <a16:creationId xmlns:a16="http://schemas.microsoft.com/office/drawing/2014/main" id="{1FEC071D-A41A-6442-8BFC-AEC62822D913}"/>
              </a:ext>
            </a:extLst>
          </p:cNvPr>
          <p:cNvSpPr txBox="1"/>
          <p:nvPr/>
        </p:nvSpPr>
        <p:spPr>
          <a:xfrm>
            <a:off x="7087378" y="5469909"/>
            <a:ext cx="1168862" cy="461665"/>
          </a:xfrm>
          <a:prstGeom prst="rect">
            <a:avLst/>
          </a:prstGeom>
          <a:noFill/>
        </p:spPr>
        <p:txBody>
          <a:bodyPr wrap="square" rtlCol="0">
            <a:spAutoFit/>
          </a:bodyPr>
          <a:lstStyle/>
          <a:p>
            <a:r>
              <a:rPr lang="en-US" sz="2400" dirty="0">
                <a:solidFill>
                  <a:srgbClr val="FF0000"/>
                </a:solidFill>
              </a:rPr>
              <a:t>Hence</a:t>
            </a:r>
          </a:p>
        </p:txBody>
      </p:sp>
    </p:spTree>
    <p:extLst>
      <p:ext uri="{BB962C8B-B14F-4D97-AF65-F5344CB8AC3E}">
        <p14:creationId xmlns:p14="http://schemas.microsoft.com/office/powerpoint/2010/main" val="9239103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3" grpId="0"/>
      <p:bldP spid="25" grpId="0" animBg="1"/>
      <p:bldP spid="26" grpId="0"/>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Properties of Logarithms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4067DC6E-33D0-4378-B990-18FFEF79E07E}"/>
              </a:ext>
            </a:extLst>
          </p:cNvPr>
          <p:cNvSpPr/>
          <p:nvPr/>
        </p:nvSpPr>
        <p:spPr>
          <a:xfrm>
            <a:off x="2397193" y="1182854"/>
            <a:ext cx="3975792" cy="1938992"/>
          </a:xfrm>
          <a:prstGeom prst="rect">
            <a:avLst/>
          </a:prstGeom>
        </p:spPr>
        <p:txBody>
          <a:bodyPr wrap="square">
            <a:spAutoFit/>
          </a:bodyPr>
          <a:lstStyle/>
          <a:p>
            <a:r>
              <a:rPr lang="en-US" sz="2400" dirty="0"/>
              <a:t>For the data above, plot a graph of </a:t>
            </a:r>
            <a:r>
              <a:rPr lang="en-US" sz="2400" i="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ln</a:t>
            </a:r>
            <a:r>
              <a:rPr lang="en-US" sz="2400" i="1" dirty="0">
                <a:latin typeface="Times New Roman" panose="02020603050405020304" pitchFamily="18" charset="0"/>
                <a:cs typeface="Times New Roman" panose="02020603050405020304" pitchFamily="18" charset="0"/>
              </a:rPr>
              <a:t> T</a:t>
            </a:r>
            <a:r>
              <a:rPr lang="en-US" sz="2400" dirty="0"/>
              <a:t> against  </a:t>
            </a:r>
            <a:r>
              <a:rPr lang="en-US" sz="2400" dirty="0">
                <a:latin typeface="Times New Roman" panose="02020603050405020304" pitchFamily="18" charset="0"/>
                <a:cs typeface="Times New Roman" panose="02020603050405020304" pitchFamily="18" charset="0"/>
              </a:rPr>
              <a:t>ln</a:t>
            </a:r>
            <a:r>
              <a:rPr lang="en-US" sz="2400" dirty="0"/>
              <a:t> </a:t>
            </a:r>
            <a:r>
              <a:rPr lang="en-US" sz="2400" i="1" dirty="0">
                <a:latin typeface="Times New Roman" panose="02020603050405020304" pitchFamily="18" charset="0"/>
                <a:cs typeface="Times New Roman" panose="02020603050405020304" pitchFamily="18" charset="0"/>
              </a:rPr>
              <a:t>R</a:t>
            </a:r>
            <a:r>
              <a:rPr lang="en-US" sz="2400" dirty="0"/>
              <a:t>, and use it to estimate the values of the </a:t>
            </a:r>
            <a:br>
              <a:rPr lang="en-US" sz="2400" dirty="0"/>
            </a:br>
            <a:r>
              <a:rPr lang="en-US" sz="2400" dirty="0"/>
              <a:t>constants </a:t>
            </a:r>
            <a:r>
              <a:rPr lang="en-US" sz="2400" i="1" dirty="0">
                <a:latin typeface="Times New Roman" panose="02020603050405020304" pitchFamily="18" charset="0"/>
                <a:cs typeface="Times New Roman" panose="02020603050405020304" pitchFamily="18" charset="0"/>
              </a:rPr>
              <a:t>a</a:t>
            </a:r>
            <a:r>
              <a:rPr lang="en-US" sz="2400" dirty="0"/>
              <a:t> and </a:t>
            </a:r>
            <a:r>
              <a:rPr lang="en-US" sz="2400" i="1" dirty="0">
                <a:latin typeface="Times New Roman" panose="02020603050405020304" pitchFamily="18" charset="0"/>
                <a:cs typeface="Times New Roman" panose="02020603050405020304" pitchFamily="18" charset="0"/>
              </a:rPr>
              <a:t>b</a:t>
            </a:r>
            <a:r>
              <a:rPr lang="en-US" sz="2400" dirty="0"/>
              <a:t>.</a:t>
            </a:r>
            <a:endParaRPr lang="en-GB" sz="2400" dirty="0"/>
          </a:p>
        </p:txBody>
      </p:sp>
      <p:sp>
        <p:nvSpPr>
          <p:cNvPr id="3" name="Rectangle 2">
            <a:extLst>
              <a:ext uri="{FF2B5EF4-FFF2-40B4-BE49-F238E27FC236}">
                <a16:creationId xmlns:a16="http://schemas.microsoft.com/office/drawing/2014/main" id="{BEDDD6A9-D0C6-48B7-B450-BE83758FC8C1}"/>
              </a:ext>
            </a:extLst>
          </p:cNvPr>
          <p:cNvSpPr/>
          <p:nvPr/>
        </p:nvSpPr>
        <p:spPr>
          <a:xfrm>
            <a:off x="2417945" y="692142"/>
            <a:ext cx="1521570" cy="461665"/>
          </a:xfrm>
          <a:prstGeom prst="rect">
            <a:avLst/>
          </a:prstGeom>
        </p:spPr>
        <p:txBody>
          <a:bodyPr wrap="none">
            <a:spAutoFit/>
          </a:bodyPr>
          <a:lstStyle/>
          <a:p>
            <a:r>
              <a:rPr lang="en-GB" sz="2400" b="1" dirty="0"/>
              <a:t>Example</a:t>
            </a:r>
            <a:r>
              <a:rPr lang="en-GB" b="1" dirty="0"/>
              <a:t> </a:t>
            </a:r>
          </a:p>
        </p:txBody>
      </p:sp>
      <p:pic>
        <p:nvPicPr>
          <p:cNvPr id="9" name="Picture 8">
            <a:extLst>
              <a:ext uri="{FF2B5EF4-FFF2-40B4-BE49-F238E27FC236}">
                <a16:creationId xmlns:a16="http://schemas.microsoft.com/office/drawing/2014/main" id="{936AAF9D-3A2C-4C81-ADE0-FE1A303352A2}"/>
              </a:ext>
            </a:extLst>
          </p:cNvPr>
          <p:cNvPicPr>
            <a:picLocks noChangeAspect="1"/>
          </p:cNvPicPr>
          <p:nvPr/>
        </p:nvPicPr>
        <p:blipFill>
          <a:blip r:embed="rId4"/>
          <a:stretch>
            <a:fillRect/>
          </a:stretch>
        </p:blipFill>
        <p:spPr>
          <a:xfrm>
            <a:off x="6744072" y="958077"/>
            <a:ext cx="5274513" cy="5097141"/>
          </a:xfrm>
          <a:prstGeom prst="rect">
            <a:avLst/>
          </a:prstGeom>
        </p:spPr>
      </p:pic>
      <p:sp>
        <p:nvSpPr>
          <p:cNvPr id="10" name="Rectangle 9">
            <a:extLst>
              <a:ext uri="{FF2B5EF4-FFF2-40B4-BE49-F238E27FC236}">
                <a16:creationId xmlns:a16="http://schemas.microsoft.com/office/drawing/2014/main" id="{A8E1BB67-5854-4549-A2E1-0FAE97EE51ED}"/>
              </a:ext>
            </a:extLst>
          </p:cNvPr>
          <p:cNvSpPr/>
          <p:nvPr/>
        </p:nvSpPr>
        <p:spPr>
          <a:xfrm>
            <a:off x="2397193" y="3114728"/>
            <a:ext cx="1412566" cy="461665"/>
          </a:xfrm>
          <a:prstGeom prst="rect">
            <a:avLst/>
          </a:prstGeom>
        </p:spPr>
        <p:txBody>
          <a:bodyPr wrap="none">
            <a:spAutoFit/>
          </a:bodyPr>
          <a:lstStyle/>
          <a:p>
            <a:r>
              <a:rPr lang="en-GB" sz="2400" b="1" dirty="0"/>
              <a:t>Solution</a:t>
            </a:r>
            <a:endParaRPr lang="en-GB" sz="2400" dirty="0"/>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AAE94D68-5B60-4DDC-8C97-5EE69522D292}"/>
                  </a:ext>
                </a:extLst>
              </p:cNvPr>
              <p:cNvSpPr txBox="1"/>
              <p:nvPr/>
            </p:nvSpPr>
            <p:spPr>
              <a:xfrm>
                <a:off x="2417945" y="3429000"/>
                <a:ext cx="4739459" cy="616964"/>
              </a:xfrm>
              <a:prstGeom prst="rect">
                <a:avLst/>
              </a:prstGeom>
              <a:noFill/>
            </p:spPr>
            <p:txBody>
              <a:bodyPr wrap="square" rtlCol="0">
                <a:spAutoFit/>
              </a:bodyPr>
              <a:lstStyle/>
              <a:p>
                <a:r>
                  <a:rPr lang="en-GB" sz="2400" dirty="0">
                    <a:solidFill>
                      <a:srgbClr val="FF0000"/>
                    </a:solidFill>
                  </a:rPr>
                  <a:t>Gradient = </a:t>
                </a:r>
                <a14:m>
                  <m:oMath xmlns:m="http://schemas.openxmlformats.org/officeDocument/2006/math">
                    <m:f>
                      <m:fPr>
                        <m:ctrlPr>
                          <a:rPr lang="en-GB" sz="2400" i="1" smtClean="0">
                            <a:solidFill>
                              <a:srgbClr val="FF0000"/>
                            </a:solidFill>
                            <a:latin typeface="Cambria Math" panose="02040503050406030204" pitchFamily="18" charset="0"/>
                          </a:rPr>
                        </m:ctrlPr>
                      </m:fPr>
                      <m:num>
                        <m:r>
                          <a:rPr lang="en-GB" sz="2400" b="0" i="1" smtClean="0">
                            <a:solidFill>
                              <a:srgbClr val="FF0000"/>
                            </a:solidFill>
                            <a:latin typeface="Cambria Math" panose="02040503050406030204" pitchFamily="18" charset="0"/>
                          </a:rPr>
                          <m:t>3.38 − 0</m:t>
                        </m:r>
                      </m:num>
                      <m:den>
                        <m:r>
                          <a:rPr lang="en-GB" sz="2400" b="0" i="1" smtClean="0">
                            <a:solidFill>
                              <a:srgbClr val="FF0000"/>
                            </a:solidFill>
                            <a:latin typeface="Cambria Math" panose="02040503050406030204" pitchFamily="18" charset="0"/>
                          </a:rPr>
                          <m:t>7.26 −5.01</m:t>
                        </m:r>
                      </m:den>
                    </m:f>
                  </m:oMath>
                </a14:m>
                <a:r>
                  <a:rPr lang="en-GB" sz="2400" dirty="0">
                    <a:solidFill>
                      <a:srgbClr val="FF0000"/>
                    </a:solidFill>
                  </a:rPr>
                  <a:t> = </a:t>
                </a:r>
                <a14:m>
                  <m:oMath xmlns:m="http://schemas.openxmlformats.org/officeDocument/2006/math">
                    <m:f>
                      <m:fPr>
                        <m:ctrlPr>
                          <a:rPr lang="en-GB" sz="2400" i="1" dirty="0" smtClean="0">
                            <a:solidFill>
                              <a:srgbClr val="FF0000"/>
                            </a:solidFill>
                            <a:latin typeface="Cambria Math" panose="02040503050406030204" pitchFamily="18" charset="0"/>
                          </a:rPr>
                        </m:ctrlPr>
                      </m:fPr>
                      <m:num>
                        <m:r>
                          <a:rPr lang="en-GB" sz="2400" b="0" i="1" dirty="0" smtClean="0">
                            <a:solidFill>
                              <a:srgbClr val="FF0000"/>
                            </a:solidFill>
                            <a:latin typeface="Cambria Math" panose="02040503050406030204" pitchFamily="18" charset="0"/>
                          </a:rPr>
                          <m:t>3.38</m:t>
                        </m:r>
                      </m:num>
                      <m:den>
                        <m:r>
                          <a:rPr lang="en-GB" sz="2400" b="0" i="1" dirty="0" smtClean="0">
                            <a:solidFill>
                              <a:srgbClr val="FF0000"/>
                            </a:solidFill>
                            <a:latin typeface="Cambria Math" panose="02040503050406030204" pitchFamily="18" charset="0"/>
                          </a:rPr>
                          <m:t>2.25</m:t>
                        </m:r>
                      </m:den>
                    </m:f>
                  </m:oMath>
                </a14:m>
                <a:r>
                  <a:rPr lang="en-GB" sz="2400" dirty="0">
                    <a:solidFill>
                      <a:srgbClr val="FF0000"/>
                    </a:solidFill>
                  </a:rPr>
                  <a:t> =1.5 </a:t>
                </a:r>
              </a:p>
            </p:txBody>
          </p:sp>
        </mc:Choice>
        <mc:Fallback xmlns="">
          <p:sp>
            <p:nvSpPr>
              <p:cNvPr id="15" name="TextBox 14">
                <a:extLst>
                  <a:ext uri="{FF2B5EF4-FFF2-40B4-BE49-F238E27FC236}">
                    <a16:creationId xmlns:a16="http://schemas.microsoft.com/office/drawing/2014/main" id="{AAE94D68-5B60-4DDC-8C97-5EE69522D292}"/>
                  </a:ext>
                </a:extLst>
              </p:cNvPr>
              <p:cNvSpPr txBox="1">
                <a:spLocks noRot="1" noChangeAspect="1" noMove="1" noResize="1" noEditPoints="1" noAdjustHandles="1" noChangeArrowheads="1" noChangeShapeType="1" noTextEdit="1"/>
              </p:cNvSpPr>
              <p:nvPr/>
            </p:nvSpPr>
            <p:spPr>
              <a:xfrm>
                <a:off x="2417945" y="3429000"/>
                <a:ext cx="4739459" cy="616964"/>
              </a:xfrm>
              <a:prstGeom prst="rect">
                <a:avLst/>
              </a:prstGeom>
              <a:blipFill>
                <a:blip r:embed="rId5"/>
                <a:stretch>
                  <a:fillRect l="-2059" b="-7921"/>
                </a:stretch>
              </a:blipFill>
            </p:spPr>
            <p:txBody>
              <a:bodyPr/>
              <a:lstStyle/>
              <a:p>
                <a:r>
                  <a:rPr lang="en-GB">
                    <a:noFill/>
                  </a:rPr>
                  <a:t> </a:t>
                </a:r>
              </a:p>
            </p:txBody>
          </p:sp>
        </mc:Fallback>
      </mc:AlternateContent>
      <p:sp>
        <p:nvSpPr>
          <p:cNvPr id="16" name="Rectangle 15">
            <a:extLst>
              <a:ext uri="{FF2B5EF4-FFF2-40B4-BE49-F238E27FC236}">
                <a16:creationId xmlns:a16="http://schemas.microsoft.com/office/drawing/2014/main" id="{5666F7B4-0C4D-49C3-AAFA-445BDD1488EC}"/>
              </a:ext>
            </a:extLst>
          </p:cNvPr>
          <p:cNvSpPr/>
          <p:nvPr/>
        </p:nvSpPr>
        <p:spPr>
          <a:xfrm>
            <a:off x="3318085" y="4689144"/>
            <a:ext cx="2642070" cy="461665"/>
          </a:xfrm>
          <a:prstGeom prst="rect">
            <a:avLst/>
          </a:prstGeom>
        </p:spPr>
        <p:txBody>
          <a:bodyPr wrap="none">
            <a:spAutoFit/>
          </a:bodyPr>
          <a:lstStyle/>
          <a:p>
            <a:r>
              <a:rPr lang="en-GB" sz="2400" dirty="0">
                <a:solidFill>
                  <a:srgbClr val="FF0000"/>
                </a:solidFill>
                <a:latin typeface="Times New Roman" panose="02020603050405020304" pitchFamily="18" charset="0"/>
                <a:cs typeface="Times New Roman" panose="02020603050405020304" pitchFamily="18" charset="0"/>
              </a:rPr>
              <a:t>ln</a:t>
            </a:r>
            <a:r>
              <a:rPr lang="en-GB" sz="2400"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T</a:t>
            </a:r>
            <a:r>
              <a:rPr lang="en-GB" sz="2400" dirty="0">
                <a:solidFill>
                  <a:srgbClr val="FF0000"/>
                </a:solidFill>
              </a:rPr>
              <a:t> = </a:t>
            </a:r>
            <a:r>
              <a:rPr lang="en-GB" sz="2400" dirty="0">
                <a:solidFill>
                  <a:srgbClr val="FF0000"/>
                </a:solidFill>
                <a:latin typeface="Times New Roman" panose="02020603050405020304" pitchFamily="18" charset="0"/>
                <a:cs typeface="Times New Roman" panose="02020603050405020304" pitchFamily="18" charset="0"/>
              </a:rPr>
              <a:t>ln</a:t>
            </a:r>
            <a:r>
              <a:rPr lang="en-GB" sz="2400"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a</a:t>
            </a:r>
            <a:r>
              <a:rPr lang="en-GB" sz="2400" dirty="0">
                <a:solidFill>
                  <a:srgbClr val="FF0000"/>
                </a:solidFill>
              </a:rPr>
              <a:t> + </a:t>
            </a:r>
            <a:r>
              <a:rPr lang="en-GB" sz="2400" i="1" dirty="0">
                <a:solidFill>
                  <a:srgbClr val="FF0000"/>
                </a:solidFill>
                <a:latin typeface="Times New Roman" panose="02020603050405020304" pitchFamily="18" charset="0"/>
                <a:cs typeface="Times New Roman" panose="02020603050405020304" pitchFamily="18" charset="0"/>
              </a:rPr>
              <a:t>b</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R</a:t>
            </a:r>
          </a:p>
        </p:txBody>
      </p:sp>
      <p:sp>
        <p:nvSpPr>
          <p:cNvPr id="17" name="TextBox 16">
            <a:extLst>
              <a:ext uri="{FF2B5EF4-FFF2-40B4-BE49-F238E27FC236}">
                <a16:creationId xmlns:a16="http://schemas.microsoft.com/office/drawing/2014/main" id="{D476F34E-6E81-47CD-A611-31663542E16F}"/>
              </a:ext>
            </a:extLst>
          </p:cNvPr>
          <p:cNvSpPr txBox="1"/>
          <p:nvPr/>
        </p:nvSpPr>
        <p:spPr>
          <a:xfrm>
            <a:off x="6915079" y="3507724"/>
            <a:ext cx="1172832" cy="461665"/>
          </a:xfrm>
          <a:prstGeom prst="rect">
            <a:avLst/>
          </a:prstGeom>
          <a:noFill/>
        </p:spPr>
        <p:txBody>
          <a:bodyPr wrap="square" rtlCol="0">
            <a:spAutoFit/>
          </a:bodyPr>
          <a:lstStyle/>
          <a:p>
            <a:r>
              <a:rPr lang="en-GB" sz="2400" i="1" dirty="0">
                <a:solidFill>
                  <a:srgbClr val="FF0000"/>
                </a:solidFill>
                <a:latin typeface="Times New Roman" panose="02020603050405020304" pitchFamily="18" charset="0"/>
                <a:cs typeface="Times New Roman" panose="02020603050405020304" pitchFamily="18" charset="0"/>
              </a:rPr>
              <a:t>b</a:t>
            </a:r>
            <a:r>
              <a:rPr lang="en-GB" sz="2400" dirty="0">
                <a:solidFill>
                  <a:srgbClr val="FF0000"/>
                </a:solidFill>
              </a:rPr>
              <a:t> = 1.5</a:t>
            </a:r>
          </a:p>
        </p:txBody>
      </p:sp>
      <p:sp>
        <p:nvSpPr>
          <p:cNvPr id="18" name="Rectangle 17">
            <a:extLst>
              <a:ext uri="{FF2B5EF4-FFF2-40B4-BE49-F238E27FC236}">
                <a16:creationId xmlns:a16="http://schemas.microsoft.com/office/drawing/2014/main" id="{D6009816-95FC-4083-B317-2632F4BB0D40}"/>
              </a:ext>
            </a:extLst>
          </p:cNvPr>
          <p:cNvSpPr/>
          <p:nvPr/>
        </p:nvSpPr>
        <p:spPr>
          <a:xfrm>
            <a:off x="3317670" y="4136721"/>
            <a:ext cx="2784737" cy="461665"/>
          </a:xfrm>
          <a:prstGeom prst="rect">
            <a:avLst/>
          </a:prstGeom>
        </p:spPr>
        <p:txBody>
          <a:bodyPr wrap="none">
            <a:spAutoFit/>
          </a:bodyPr>
          <a:lstStyle/>
          <a:p>
            <a:r>
              <a:rPr lang="en-GB" sz="2400" dirty="0">
                <a:solidFill>
                  <a:srgbClr val="FF0000"/>
                </a:solidFill>
                <a:latin typeface="+mj-lt"/>
                <a:cs typeface="Times New Roman" panose="02020603050405020304" pitchFamily="18" charset="0"/>
              </a:rPr>
              <a:t>Substitute (5.01, 0)</a:t>
            </a:r>
            <a:endParaRPr lang="en-GB" sz="2400" dirty="0">
              <a:solidFill>
                <a:srgbClr val="FF0000"/>
              </a:solidFill>
              <a:latin typeface="+mj-lt"/>
            </a:endParaRPr>
          </a:p>
        </p:txBody>
      </p:sp>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A953B6CB-19BF-4E54-BB28-6DAEA8FD4FEA}"/>
                  </a:ext>
                </a:extLst>
              </p:cNvPr>
              <p:cNvSpPr/>
              <p:nvPr/>
            </p:nvSpPr>
            <p:spPr>
              <a:xfrm>
                <a:off x="3318085" y="5342219"/>
                <a:ext cx="2839239" cy="461665"/>
              </a:xfrm>
              <a:prstGeom prst="rect">
                <a:avLst/>
              </a:prstGeom>
            </p:spPr>
            <p:txBody>
              <a:bodyPr wrap="none">
                <a:spAutoFit/>
              </a:bodyPr>
              <a:lstStyle/>
              <a:p>
                <a:r>
                  <a:rPr lang="en-GB" sz="2400" dirty="0">
                    <a:solidFill>
                      <a:srgbClr val="FF0000"/>
                    </a:solidFill>
                    <a:latin typeface="Times New Roman" panose="02020603050405020304" pitchFamily="18" charset="0"/>
                    <a:cs typeface="Times New Roman" panose="02020603050405020304" pitchFamily="18" charset="0"/>
                  </a:rPr>
                  <a:t>ln</a:t>
                </a:r>
                <a:r>
                  <a:rPr lang="en-GB" sz="2400"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a</a:t>
                </a:r>
                <a:r>
                  <a:rPr lang="en-GB" sz="2400" dirty="0">
                    <a:solidFill>
                      <a:srgbClr val="FF0000"/>
                    </a:solidFill>
                  </a:rPr>
                  <a:t> = </a:t>
                </a:r>
                <a14:m>
                  <m:oMath xmlns:m="http://schemas.openxmlformats.org/officeDocument/2006/math">
                    <m:r>
                      <a:rPr lang="en-GB" sz="2400" i="1" dirty="0" smtClean="0">
                        <a:solidFill>
                          <a:srgbClr val="FF0000"/>
                        </a:solidFill>
                        <a:latin typeface="Cambria Math"/>
                        <a:cs typeface="Times New Roman" panose="02020603050405020304" pitchFamily="18" charset="0"/>
                      </a:rPr>
                      <m:t>−</m:t>
                    </m:r>
                  </m:oMath>
                </a14:m>
                <a:r>
                  <a:rPr lang="en-GB" sz="2400" dirty="0">
                    <a:solidFill>
                      <a:srgbClr val="FF0000"/>
                    </a:solidFill>
                    <a:latin typeface="Times New Roman" panose="02020603050405020304" pitchFamily="18" charset="0"/>
                    <a:cs typeface="Times New Roman" panose="02020603050405020304" pitchFamily="18" charset="0"/>
                  </a:rPr>
                  <a:t>1.5</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dirty="0">
                    <a:solidFill>
                      <a:srgbClr val="FF0000"/>
                    </a:solidFill>
                  </a:rPr>
                  <a:t> (5.01)</a:t>
                </a:r>
              </a:p>
            </p:txBody>
          </p:sp>
        </mc:Choice>
        <mc:Fallback xmlns="">
          <p:sp>
            <p:nvSpPr>
              <p:cNvPr id="19" name="Rectangle 18">
                <a:extLst>
                  <a:ext uri="{FF2B5EF4-FFF2-40B4-BE49-F238E27FC236}">
                    <a16:creationId xmlns:a16="http://schemas.microsoft.com/office/drawing/2014/main" xmlns="" id="{A953B6CB-19BF-4E54-BB28-6DAEA8FD4FEA}"/>
                  </a:ext>
                </a:extLst>
              </p:cNvPr>
              <p:cNvSpPr>
                <a:spLocks noRot="1" noChangeAspect="1" noMove="1" noResize="1" noEditPoints="1" noAdjustHandles="1" noChangeArrowheads="1" noChangeShapeType="1" noTextEdit="1"/>
              </p:cNvSpPr>
              <p:nvPr/>
            </p:nvSpPr>
            <p:spPr>
              <a:xfrm>
                <a:off x="3318085" y="5342219"/>
                <a:ext cx="2839239" cy="461665"/>
              </a:xfrm>
              <a:prstGeom prst="rect">
                <a:avLst/>
              </a:prstGeom>
              <a:blipFill rotWithShape="1">
                <a:blip r:embed="rId6"/>
                <a:stretch>
                  <a:fillRect l="-3219" t="-10526" r="-2575"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95EDF247-E9D0-4F70-8484-246C3FEC7CA2}"/>
                  </a:ext>
                </a:extLst>
              </p:cNvPr>
              <p:cNvSpPr/>
              <p:nvPr/>
            </p:nvSpPr>
            <p:spPr>
              <a:xfrm>
                <a:off x="4327448" y="6193032"/>
                <a:ext cx="2580963" cy="46820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T</a:t>
                </a:r>
                <a:r>
                  <a:rPr lang="en-GB" sz="2400" dirty="0">
                    <a:solidFill>
                      <a:srgbClr val="FF0000"/>
                    </a:solidFill>
                  </a:rPr>
                  <a:t> = </a:t>
                </a:r>
                <a:r>
                  <a:rPr lang="en-GB" sz="2400" i="1" dirty="0">
                    <a:solidFill>
                      <a:srgbClr val="FF0000"/>
                    </a:solidFill>
                    <a:latin typeface="Times New Roman" panose="02020603050405020304" pitchFamily="18" charset="0"/>
                    <a:cs typeface="Times New Roman" panose="02020603050405020304" pitchFamily="18" charset="0"/>
                  </a:rPr>
                  <a:t>a</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𝑅</m:t>
                        </m:r>
                      </m:e>
                      <m:sup>
                        <m:r>
                          <a:rPr lang="en-GB" sz="2400" i="1">
                            <a:solidFill>
                              <a:srgbClr val="FF0000"/>
                            </a:solidFill>
                            <a:latin typeface="Cambria Math" panose="02040503050406030204" pitchFamily="18" charset="0"/>
                          </a:rPr>
                          <m:t>𝑏</m:t>
                        </m:r>
                      </m:sup>
                    </m:sSup>
                  </m:oMath>
                </a14:m>
                <a:r>
                  <a:rPr lang="en-GB" sz="2400" dirty="0"/>
                  <a:t> </a:t>
                </a:r>
                <a:r>
                  <a:rPr lang="en-GB" sz="2400" dirty="0">
                    <a:solidFill>
                      <a:srgbClr val="FF0000"/>
                    </a:solidFill>
                  </a:rPr>
                  <a:t>becomes</a:t>
                </a:r>
              </a:p>
            </p:txBody>
          </p:sp>
        </mc:Choice>
        <mc:Fallback xmlns="">
          <p:sp>
            <p:nvSpPr>
              <p:cNvPr id="20" name="Rectangle 19">
                <a:extLst>
                  <a:ext uri="{FF2B5EF4-FFF2-40B4-BE49-F238E27FC236}">
                    <a16:creationId xmlns:a16="http://schemas.microsoft.com/office/drawing/2014/main" xmlns:a14="http://schemas.microsoft.com/office/drawing/2010/main" xmlns="" id="{95EDF247-E9D0-4F70-8484-246C3FEC7CA2}"/>
                  </a:ext>
                </a:extLst>
              </p:cNvPr>
              <p:cNvSpPr>
                <a:spLocks noRot="1" noChangeAspect="1" noMove="1" noResize="1" noEditPoints="1" noAdjustHandles="1" noChangeArrowheads="1" noChangeShapeType="1" noTextEdit="1"/>
              </p:cNvSpPr>
              <p:nvPr/>
            </p:nvSpPr>
            <p:spPr>
              <a:xfrm>
                <a:off x="4327448" y="6193032"/>
                <a:ext cx="2580963" cy="468205"/>
              </a:xfrm>
              <a:prstGeom prst="rect">
                <a:avLst/>
              </a:prstGeom>
              <a:blipFill rotWithShape="1">
                <a:blip r:embed="rId7"/>
                <a:stretch>
                  <a:fillRect l="-3783" t="-9091" r="-1182" b="-28571"/>
                </a:stretch>
              </a:blipFill>
            </p:spPr>
            <p:txBody>
              <a:bodyPr/>
              <a:lstStyle/>
              <a:p>
                <a:r>
                  <a:rPr lang="en-GB">
                    <a:noFill/>
                  </a:rPr>
                  <a:t> </a:t>
                </a:r>
              </a:p>
            </p:txBody>
          </p:sp>
        </mc:Fallback>
      </mc:AlternateContent>
      <p:sp>
        <p:nvSpPr>
          <p:cNvPr id="21" name="Rectangle 20">
            <a:extLst>
              <a:ext uri="{FF2B5EF4-FFF2-40B4-BE49-F238E27FC236}">
                <a16:creationId xmlns:a16="http://schemas.microsoft.com/office/drawing/2014/main" id="{7E7F77DB-AB3B-4EB1-BD9F-42C69363C96C}"/>
              </a:ext>
            </a:extLst>
          </p:cNvPr>
          <p:cNvSpPr/>
          <p:nvPr/>
        </p:nvSpPr>
        <p:spPr>
          <a:xfrm>
            <a:off x="6883535" y="5305543"/>
            <a:ext cx="1287532" cy="46166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a</a:t>
            </a:r>
            <a:r>
              <a:rPr lang="en-GB" sz="2400" dirty="0">
                <a:solidFill>
                  <a:srgbClr val="FF0000"/>
                </a:solidFill>
              </a:rPr>
              <a:t> = 2.42</a:t>
            </a: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BA36D74C-A131-4417-936C-910F8EBE1660}"/>
                  </a:ext>
                </a:extLst>
              </p:cNvPr>
              <p:cNvSpPr/>
              <p:nvPr/>
            </p:nvSpPr>
            <p:spPr>
              <a:xfrm>
                <a:off x="5291663" y="2414178"/>
                <a:ext cx="1081322" cy="468205"/>
              </a:xfrm>
              <a:prstGeom prst="rect">
                <a:avLst/>
              </a:prstGeom>
            </p:spPr>
            <p:txBody>
              <a:bodyPr wrap="none">
                <a:spAutoFit/>
              </a:bodyPr>
              <a:lstStyle/>
              <a:p>
                <a:r>
                  <a:rPr lang="en-GB" sz="2400" dirty="0">
                    <a:solidFill>
                      <a:schemeClr val="tx1"/>
                    </a:solidFill>
                  </a:rPr>
                  <a:t>T=a</a:t>
                </a:r>
                <a14:m>
                  <m:oMath xmlns:m="http://schemas.openxmlformats.org/officeDocument/2006/math">
                    <m:sSup>
                      <m:sSupPr>
                        <m:ctrlPr>
                          <a:rPr lang="en-GB" sz="2400" i="1">
                            <a:solidFill>
                              <a:schemeClr val="tx1"/>
                            </a:solidFill>
                            <a:latin typeface="Cambria Math" panose="02040503050406030204" pitchFamily="18" charset="0"/>
                          </a:rPr>
                        </m:ctrlPr>
                      </m:sSupPr>
                      <m:e>
                        <m:r>
                          <a:rPr lang="en-GB" sz="2400" i="1">
                            <a:solidFill>
                              <a:schemeClr val="tx1"/>
                            </a:solidFill>
                            <a:latin typeface="Cambria Math" panose="02040503050406030204" pitchFamily="18" charset="0"/>
                          </a:rPr>
                          <m:t>𝑅</m:t>
                        </m:r>
                      </m:e>
                      <m:sup>
                        <m:r>
                          <a:rPr lang="en-GB" sz="2400" i="1">
                            <a:solidFill>
                              <a:schemeClr val="tx1"/>
                            </a:solidFill>
                            <a:latin typeface="Cambria Math" panose="02040503050406030204" pitchFamily="18" charset="0"/>
                          </a:rPr>
                          <m:t>𝑏</m:t>
                        </m:r>
                      </m:sup>
                    </m:sSup>
                  </m:oMath>
                </a14:m>
                <a:endParaRPr lang="en-GB" sz="2400" dirty="0"/>
              </a:p>
            </p:txBody>
          </p:sp>
        </mc:Choice>
        <mc:Fallback xmlns="">
          <p:sp>
            <p:nvSpPr>
              <p:cNvPr id="4" name="Rectangle 3">
                <a:extLst>
                  <a:ext uri="{FF2B5EF4-FFF2-40B4-BE49-F238E27FC236}">
                    <a16:creationId xmlns:a16="http://schemas.microsoft.com/office/drawing/2014/main" id="{BA36D74C-A131-4417-936C-910F8EBE1660}"/>
                  </a:ext>
                </a:extLst>
              </p:cNvPr>
              <p:cNvSpPr>
                <a:spLocks noRot="1" noChangeAspect="1" noMove="1" noResize="1" noEditPoints="1" noAdjustHandles="1" noChangeArrowheads="1" noChangeShapeType="1" noTextEdit="1"/>
              </p:cNvSpPr>
              <p:nvPr/>
            </p:nvSpPr>
            <p:spPr>
              <a:xfrm>
                <a:off x="5291663" y="2414178"/>
                <a:ext cx="1081322" cy="468205"/>
              </a:xfrm>
              <a:prstGeom prst="rect">
                <a:avLst/>
              </a:prstGeom>
              <a:blipFill>
                <a:blip r:embed="rId8"/>
                <a:stretch>
                  <a:fillRect l="-8475" t="-7792" b="-298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36267176-3069-44D6-8BF3-F5DD1F2A02FF}"/>
                  </a:ext>
                </a:extLst>
              </p:cNvPr>
              <p:cNvSpPr/>
              <p:nvPr/>
            </p:nvSpPr>
            <p:spPr bwMode="auto">
              <a:xfrm>
                <a:off x="5291662" y="2414178"/>
                <a:ext cx="1236385" cy="468205"/>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r>
                  <a:rPr lang="en-GB" sz="2400" i="1" dirty="0">
                    <a:solidFill>
                      <a:schemeClr val="tx1"/>
                    </a:solidFill>
                    <a:latin typeface="Times New Roman" panose="02020603050405020304" pitchFamily="18" charset="0"/>
                    <a:cs typeface="Times New Roman" panose="02020603050405020304" pitchFamily="18" charset="0"/>
                  </a:rPr>
                  <a:t>T </a:t>
                </a:r>
                <a:r>
                  <a:rPr lang="en-GB" sz="2400" dirty="0">
                    <a:solidFill>
                      <a:schemeClr val="tx1"/>
                    </a:solidFill>
                  </a:rPr>
                  <a:t>= </a:t>
                </a:r>
                <a:r>
                  <a:rPr lang="en-GB" sz="2400" i="1" dirty="0">
                    <a:solidFill>
                      <a:schemeClr val="tx1"/>
                    </a:solidFill>
                    <a:latin typeface="Times New Roman" panose="02020603050405020304" pitchFamily="18" charset="0"/>
                    <a:cs typeface="Times New Roman" panose="02020603050405020304" pitchFamily="18" charset="0"/>
                  </a:rPr>
                  <a:t>a</a:t>
                </a:r>
                <a14:m>
                  <m:oMath xmlns:m="http://schemas.openxmlformats.org/officeDocument/2006/math">
                    <m:sSup>
                      <m:sSupPr>
                        <m:ctrlPr>
                          <a:rPr lang="en-GB" sz="2400" i="1">
                            <a:solidFill>
                              <a:schemeClr val="tx1"/>
                            </a:solidFill>
                            <a:latin typeface="Cambria Math" panose="02040503050406030204" pitchFamily="18" charset="0"/>
                          </a:rPr>
                        </m:ctrlPr>
                      </m:sSupPr>
                      <m:e>
                        <m:r>
                          <a:rPr lang="en-GB" sz="2400" i="1">
                            <a:solidFill>
                              <a:schemeClr val="tx1"/>
                            </a:solidFill>
                            <a:latin typeface="Cambria Math" panose="02040503050406030204" pitchFamily="18" charset="0"/>
                          </a:rPr>
                          <m:t>𝑅</m:t>
                        </m:r>
                      </m:e>
                      <m:sup>
                        <m:r>
                          <a:rPr lang="en-GB" sz="2400" i="1">
                            <a:solidFill>
                              <a:schemeClr val="tx1"/>
                            </a:solidFill>
                            <a:latin typeface="Cambria Math" panose="02040503050406030204" pitchFamily="18" charset="0"/>
                          </a:rPr>
                          <m:t>𝑏</m:t>
                        </m:r>
                      </m:sup>
                    </m:sSup>
                  </m:oMath>
                </a14:m>
                <a:endParaRPr kumimoji="0" lang="en-GB" sz="2400" b="0" i="1" u="none" strike="noStrike" cap="none" normalizeH="0" baseline="0" dirty="0">
                  <a:ln>
                    <a:noFill/>
                  </a:ln>
                  <a:solidFill>
                    <a:schemeClr val="tx1"/>
                  </a:solidFill>
                  <a:effectLst/>
                  <a:latin typeface="Times New Roman" panose="02020603050405020304" pitchFamily="18" charset="0"/>
                  <a:ea typeface="ＭＳ Ｐゴシック" charset="0"/>
                  <a:cs typeface="Times New Roman" panose="02020603050405020304" pitchFamily="18" charset="0"/>
                </a:endParaRPr>
              </a:p>
            </p:txBody>
          </p:sp>
        </mc:Choice>
        <mc:Fallback xmlns="">
          <p:sp>
            <p:nvSpPr>
              <p:cNvPr id="5" name="Rectangle 4">
                <a:extLst>
                  <a:ext uri="{FF2B5EF4-FFF2-40B4-BE49-F238E27FC236}">
                    <a16:creationId xmlns="" xmlns:a16="http://schemas.microsoft.com/office/drawing/2014/main" xmlns:a14="http://schemas.microsoft.com/office/drawing/2010/main" id="{36267176-3069-44D6-8BF3-F5DD1F2A02FF}"/>
                  </a:ext>
                </a:extLst>
              </p:cNvPr>
              <p:cNvSpPr>
                <a:spLocks noRot="1" noChangeAspect="1" noMove="1" noResize="1" noEditPoints="1" noAdjustHandles="1" noChangeArrowheads="1" noChangeShapeType="1" noTextEdit="1"/>
              </p:cNvSpPr>
              <p:nvPr/>
            </p:nvSpPr>
            <p:spPr bwMode="auto">
              <a:xfrm>
                <a:off x="5291662" y="2414178"/>
                <a:ext cx="1236385" cy="468205"/>
              </a:xfrm>
              <a:prstGeom prst="rect">
                <a:avLst/>
              </a:prstGeom>
              <a:blipFill rotWithShape="1">
                <a:blip r:embed="rId9"/>
                <a:stretch>
                  <a:fillRect l="-6829" t="-7595" b="-26582"/>
                </a:stretch>
              </a:blipFill>
              <a:ln w="9525" cap="flat" cmpd="sng" algn="ctr">
                <a:solidFill>
                  <a:schemeClr val="tx1"/>
                </a:solidFill>
                <a:prstDash val="solid"/>
                <a:round/>
                <a:headEnd type="none" w="med" len="med"/>
                <a:tailEnd type="none" w="med" len="med"/>
              </a:ln>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863D9D53-F290-43FF-BC88-A97703BE831B}"/>
                  </a:ext>
                </a:extLst>
              </p:cNvPr>
              <p:cNvSpPr/>
              <p:nvPr/>
            </p:nvSpPr>
            <p:spPr bwMode="auto">
              <a:xfrm>
                <a:off x="6958455" y="6194749"/>
                <a:ext cx="2233889" cy="448703"/>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GB" sz="2400" i="1" dirty="0">
                    <a:solidFill>
                      <a:schemeClr val="tx1"/>
                    </a:solidFill>
                    <a:latin typeface="Times New Roman" panose="02020603050405020304" pitchFamily="18" charset="0"/>
                    <a:cs typeface="Times New Roman" panose="02020603050405020304" pitchFamily="18" charset="0"/>
                  </a:rPr>
                  <a:t>T </a:t>
                </a:r>
                <a:r>
                  <a:rPr lang="en-GB" sz="2400" dirty="0">
                    <a:solidFill>
                      <a:schemeClr val="tx1"/>
                    </a:solidFill>
                  </a:rPr>
                  <a:t>= 2.42 </a:t>
                </a:r>
                <a14:m>
                  <m:oMath xmlns:m="http://schemas.openxmlformats.org/officeDocument/2006/math">
                    <m:r>
                      <a:rPr lang="en-GB" sz="2400" i="1" dirty="0" smtClean="0">
                        <a:solidFill>
                          <a:schemeClr val="tx1"/>
                        </a:solidFill>
                        <a:latin typeface="Cambria Math"/>
                      </a:rPr>
                      <m:t>×</m:t>
                    </m:r>
                    <m:sSup>
                      <m:sSupPr>
                        <m:ctrlPr>
                          <a:rPr lang="en-GB" sz="2400" i="1">
                            <a:solidFill>
                              <a:schemeClr val="tx1"/>
                            </a:solidFill>
                            <a:latin typeface="Cambria Math" panose="02040503050406030204" pitchFamily="18" charset="0"/>
                          </a:rPr>
                        </m:ctrlPr>
                      </m:sSupPr>
                      <m:e>
                        <m:r>
                          <a:rPr lang="en-GB" sz="2400" b="0" i="1" smtClean="0">
                            <a:solidFill>
                              <a:schemeClr val="tx1"/>
                            </a:solidFill>
                            <a:latin typeface="Cambria Math"/>
                          </a:rPr>
                          <m:t> </m:t>
                        </m:r>
                        <m:r>
                          <a:rPr lang="en-GB" sz="2400" b="0" i="1" smtClean="0">
                            <a:solidFill>
                              <a:schemeClr val="tx1"/>
                            </a:solidFill>
                            <a:latin typeface="Cambria Math" panose="02040503050406030204" pitchFamily="18" charset="0"/>
                          </a:rPr>
                          <m:t> </m:t>
                        </m:r>
                        <m:r>
                          <a:rPr lang="en-GB" sz="2400" i="1">
                            <a:solidFill>
                              <a:schemeClr val="tx1"/>
                            </a:solidFill>
                            <a:latin typeface="Cambria Math" panose="02040503050406030204" pitchFamily="18" charset="0"/>
                          </a:rPr>
                          <m:t>𝑅</m:t>
                        </m:r>
                      </m:e>
                      <m:sup>
                        <m:r>
                          <a:rPr lang="en-GB" sz="2400" i="1">
                            <a:solidFill>
                              <a:schemeClr val="tx1"/>
                            </a:solidFill>
                            <a:latin typeface="Cambria Math" panose="02040503050406030204" pitchFamily="18" charset="0"/>
                          </a:rPr>
                          <m:t>1.5</m:t>
                        </m:r>
                      </m:sup>
                    </m:sSup>
                  </m:oMath>
                </a14:m>
                <a:r>
                  <a:rPr lang="en-GB" sz="2400" dirty="0">
                    <a:solidFill>
                      <a:schemeClr val="tx1"/>
                    </a:solidFill>
                  </a:rPr>
                  <a:t> </a:t>
                </a:r>
              </a:p>
            </p:txBody>
          </p:sp>
        </mc:Choice>
        <mc:Fallback xmlns="">
          <p:sp>
            <p:nvSpPr>
              <p:cNvPr id="6" name="Rectangle 5">
                <a:extLst>
                  <a:ext uri="{FF2B5EF4-FFF2-40B4-BE49-F238E27FC236}">
                    <a16:creationId xmlns:a16="http://schemas.microsoft.com/office/drawing/2014/main" xmlns:a14="http://schemas.microsoft.com/office/drawing/2010/main" xmlns="" id="{863D9D53-F290-43FF-BC88-A97703BE831B}"/>
                  </a:ext>
                </a:extLst>
              </p:cNvPr>
              <p:cNvSpPr>
                <a:spLocks noRot="1" noChangeAspect="1" noMove="1" noResize="1" noEditPoints="1" noAdjustHandles="1" noChangeArrowheads="1" noChangeShapeType="1" noTextEdit="1"/>
              </p:cNvSpPr>
              <p:nvPr/>
            </p:nvSpPr>
            <p:spPr bwMode="auto">
              <a:xfrm>
                <a:off x="6958455" y="6194749"/>
                <a:ext cx="2233889" cy="448703"/>
              </a:xfrm>
              <a:prstGeom prst="rect">
                <a:avLst/>
              </a:prstGeom>
              <a:blipFill rotWithShape="1">
                <a:blip r:embed="rId10"/>
                <a:stretch>
                  <a:fillRect l="-3794" t="-7895" b="-31579"/>
                </a:stretch>
              </a:blipFill>
              <a:ln w="9525" cap="flat" cmpd="sng" algn="ctr">
                <a:solidFill>
                  <a:schemeClr val="tx1"/>
                </a:solidFill>
                <a:prstDash val="solid"/>
                <a:round/>
                <a:headEnd type="none" w="med" len="med"/>
                <a:tailEnd type="none" w="med" len="med"/>
              </a:ln>
              <a:effectLst/>
            </p:spPr>
            <p:txBody>
              <a:bodyPr/>
              <a:lstStyle/>
              <a:p>
                <a:r>
                  <a:rPr lang="en-GB">
                    <a:noFill/>
                  </a:rPr>
                  <a:t> </a:t>
                </a:r>
              </a:p>
            </p:txBody>
          </p:sp>
        </mc:Fallback>
      </mc:AlternateContent>
      <p:sp>
        <p:nvSpPr>
          <p:cNvPr id="22" name="Rectangle 21">
            <a:extLst>
              <a:ext uri="{FF2B5EF4-FFF2-40B4-BE49-F238E27FC236}">
                <a16:creationId xmlns:a16="http://schemas.microsoft.com/office/drawing/2014/main" id="{765117B5-25CA-FE42-BAAA-7C4391C5EF48}"/>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6</a:t>
            </a:r>
            <a:endParaRPr lang="en-US" altLang="en-US" b="1" dirty="0">
              <a:solidFill>
                <a:schemeClr val="bg1"/>
              </a:solidFill>
            </a:endParaRPr>
          </a:p>
        </p:txBody>
      </p:sp>
    </p:spTree>
    <p:extLst>
      <p:ext uri="{BB962C8B-B14F-4D97-AF65-F5344CB8AC3E}">
        <p14:creationId xmlns:p14="http://schemas.microsoft.com/office/powerpoint/2010/main" val="22742520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16" grpId="0"/>
      <p:bldP spid="17" grpId="0"/>
      <p:bldP spid="18" grpId="0"/>
      <p:bldP spid="19" grpId="0"/>
      <p:bldP spid="20" grpId="0"/>
      <p:bldP spid="21" grpId="0"/>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6: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39ED89A4-38E1-4605-8170-832BDFCAF1B5}"/>
              </a:ext>
            </a:extLst>
          </p:cNvPr>
          <p:cNvSpPr/>
          <p:nvPr/>
        </p:nvSpPr>
        <p:spPr>
          <a:xfrm>
            <a:off x="2472078" y="721731"/>
            <a:ext cx="9774976" cy="1938992"/>
          </a:xfrm>
          <a:prstGeom prst="rect">
            <a:avLst/>
          </a:prstGeom>
        </p:spPr>
        <p:txBody>
          <a:bodyPr wrap="square">
            <a:spAutoFit/>
          </a:bodyPr>
          <a:lstStyle/>
          <a:p>
            <a:r>
              <a:rPr lang="en-US" sz="2400" dirty="0"/>
              <a:t>A physicist conducts an experiment to discover the half life of an element. The radioactivity at one moment from a sample of the element is measured as 30 becquerels. One hour later the radioactivity is just 28 becquerels. Assuming that the radioactivity is governed by a formula of the form</a:t>
            </a:r>
            <a:endParaRPr lang="en-GB" sz="2400" dirty="0"/>
          </a:p>
        </p:txBody>
      </p:sp>
      <p:sp>
        <p:nvSpPr>
          <p:cNvPr id="2" name="Rectangle 1">
            <a:extLst>
              <a:ext uri="{FF2B5EF4-FFF2-40B4-BE49-F238E27FC236}">
                <a16:creationId xmlns:a16="http://schemas.microsoft.com/office/drawing/2014/main" id="{8113A3C9-BCDE-4B0E-9A75-DCF7B0712DF5}"/>
              </a:ext>
            </a:extLst>
          </p:cNvPr>
          <p:cNvSpPr/>
          <p:nvPr/>
        </p:nvSpPr>
        <p:spPr>
          <a:xfrm>
            <a:off x="2451440" y="2984054"/>
            <a:ext cx="9181675" cy="1200329"/>
          </a:xfrm>
          <a:prstGeom prst="rect">
            <a:avLst/>
          </a:prstGeom>
        </p:spPr>
        <p:txBody>
          <a:bodyPr wrap="square">
            <a:spAutoFit/>
          </a:bodyPr>
          <a:lstStyle/>
          <a:p>
            <a:r>
              <a:rPr lang="en-US" sz="2400" dirty="0"/>
              <a:t>where </a:t>
            </a:r>
            <a:r>
              <a:rPr lang="en-US" sz="2400" i="1" dirty="0">
                <a:latin typeface="Times" pitchFamily="2" charset="0"/>
              </a:rPr>
              <a:t>R</a:t>
            </a:r>
            <a:r>
              <a:rPr lang="en-US" sz="2400" dirty="0"/>
              <a:t> is the radioactivity in becquerels per gram,</a:t>
            </a:r>
            <a:r>
              <a:rPr lang="en-US" sz="2400" i="1" dirty="0">
                <a:latin typeface="Times" pitchFamily="2" charset="0"/>
              </a:rPr>
              <a:t> t </a:t>
            </a:r>
            <a:r>
              <a:rPr lang="en-US" sz="2400" dirty="0"/>
              <a:t>the time in hours, and </a:t>
            </a:r>
            <a:r>
              <a:rPr lang="en-US" sz="2400" i="1" dirty="0">
                <a:latin typeface="Times" pitchFamily="2" charset="0"/>
              </a:rPr>
              <a:t>a</a:t>
            </a:r>
            <a:r>
              <a:rPr lang="en-US" sz="2400" dirty="0"/>
              <a:t> and </a:t>
            </a:r>
            <a:r>
              <a:rPr lang="en-US" sz="2400" i="1" dirty="0">
                <a:latin typeface="Times" pitchFamily="2" charset="0"/>
              </a:rPr>
              <a:t>k</a:t>
            </a:r>
            <a:r>
              <a:rPr lang="en-US" sz="2400" dirty="0"/>
              <a:t> are constants, find the values of </a:t>
            </a:r>
            <a:r>
              <a:rPr lang="en-US" sz="2400" i="1" dirty="0">
                <a:latin typeface="Times" pitchFamily="2" charset="0"/>
              </a:rPr>
              <a:t>a</a:t>
            </a:r>
            <a:r>
              <a:rPr lang="en-US" sz="2400" dirty="0"/>
              <a:t> and </a:t>
            </a:r>
            <a:r>
              <a:rPr lang="en-US" sz="2400" i="1" dirty="0">
                <a:latin typeface="Times" pitchFamily="2" charset="0"/>
              </a:rPr>
              <a:t>k</a:t>
            </a:r>
            <a:r>
              <a:rPr lang="en-US" sz="2400" dirty="0"/>
              <a:t>, and hence determine the half life in hours.</a:t>
            </a:r>
            <a:endParaRPr lang="en-GB" sz="2400" dirty="0"/>
          </a:p>
        </p:txBody>
      </p:sp>
      <p:sp>
        <p:nvSpPr>
          <p:cNvPr id="6" name="Rectangle 5">
            <a:extLst>
              <a:ext uri="{FF2B5EF4-FFF2-40B4-BE49-F238E27FC236}">
                <a16:creationId xmlns:a16="http://schemas.microsoft.com/office/drawing/2014/main" id="{349C79A6-5EB6-4417-8CE6-6F9216001117}"/>
              </a:ext>
            </a:extLst>
          </p:cNvPr>
          <p:cNvSpPr/>
          <p:nvPr/>
        </p:nvSpPr>
        <p:spPr>
          <a:xfrm>
            <a:off x="2431244" y="4236389"/>
            <a:ext cx="1411306" cy="461665"/>
          </a:xfrm>
          <a:prstGeom prst="rect">
            <a:avLst/>
          </a:prstGeom>
        </p:spPr>
        <p:txBody>
          <a:bodyPr wrap="square">
            <a:spAutoFit/>
          </a:bodyPr>
          <a:lstStyle/>
          <a:p>
            <a:r>
              <a:rPr lang="en-GB" sz="2400" b="1" dirty="0"/>
              <a:t>Answer</a:t>
            </a:r>
            <a:endParaRPr lang="en-GB" sz="2400" dirty="0"/>
          </a:p>
        </p:txBody>
      </p:sp>
      <p:sp>
        <p:nvSpPr>
          <p:cNvPr id="13" name="TextBox 12">
            <a:extLst>
              <a:ext uri="{FF2B5EF4-FFF2-40B4-BE49-F238E27FC236}">
                <a16:creationId xmlns:a16="http://schemas.microsoft.com/office/drawing/2014/main" id="{BBF0950A-554B-4996-A9F0-0B96808C9B03}"/>
              </a:ext>
            </a:extLst>
          </p:cNvPr>
          <p:cNvSpPr txBox="1"/>
          <p:nvPr/>
        </p:nvSpPr>
        <p:spPr>
          <a:xfrm>
            <a:off x="2414823" y="4698054"/>
            <a:ext cx="2448272" cy="461665"/>
          </a:xfrm>
          <a:prstGeom prst="rect">
            <a:avLst/>
          </a:prstGeom>
          <a:noFill/>
        </p:spPr>
        <p:txBody>
          <a:bodyPr wrap="square" rtlCol="0">
            <a:spAutoFit/>
          </a:bodyPr>
          <a:lstStyle/>
          <a:p>
            <a:r>
              <a:rPr lang="en-GB" sz="2400" dirty="0">
                <a:solidFill>
                  <a:srgbClr val="FF0000"/>
                </a:solidFill>
              </a:rPr>
              <a:t>At </a:t>
            </a:r>
            <a:r>
              <a:rPr lang="en-GB" sz="2400" i="1" dirty="0">
                <a:solidFill>
                  <a:srgbClr val="FF0000"/>
                </a:solidFill>
                <a:latin typeface="Times" pitchFamily="2" charset="0"/>
              </a:rPr>
              <a:t> t </a:t>
            </a:r>
            <a:r>
              <a:rPr lang="en-GB" sz="2400" dirty="0">
                <a:solidFill>
                  <a:srgbClr val="FF0000"/>
                </a:solidFill>
              </a:rPr>
              <a:t>= 0  </a:t>
            </a:r>
            <a:r>
              <a:rPr lang="en-GB" sz="2400" i="1" dirty="0">
                <a:solidFill>
                  <a:srgbClr val="FF0000"/>
                </a:solidFill>
                <a:latin typeface="Times" pitchFamily="2" charset="0"/>
              </a:rPr>
              <a:t>R</a:t>
            </a:r>
            <a:r>
              <a:rPr lang="en-GB" sz="2400" dirty="0">
                <a:solidFill>
                  <a:srgbClr val="FF0000"/>
                </a:solidFill>
              </a:rPr>
              <a:t> = 30</a:t>
            </a:r>
          </a:p>
        </p:txBody>
      </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DE9AB1B8-F08B-493C-B2EA-E7D6B41BAA6D}"/>
                  </a:ext>
                </a:extLst>
              </p:cNvPr>
              <p:cNvSpPr/>
              <p:nvPr/>
            </p:nvSpPr>
            <p:spPr>
              <a:xfrm>
                <a:off x="5599947" y="4659877"/>
                <a:ext cx="1821268" cy="461665"/>
              </a:xfrm>
              <a:prstGeom prst="rect">
                <a:avLst/>
              </a:prstGeom>
            </p:spPr>
            <p:txBody>
              <a:bodyPr wrap="none">
                <a:spAutoFit/>
              </a:bodyPr>
              <a:lstStyle/>
              <a:p>
                <a:r>
                  <a:rPr lang="en-GB" sz="2400" dirty="0">
                    <a:solidFill>
                      <a:srgbClr val="FF0000"/>
                    </a:solidFill>
                  </a:rPr>
                  <a:t>30 = </a:t>
                </a:r>
                <a:r>
                  <a:rPr lang="en-GB" sz="2400" i="1" dirty="0">
                    <a:solidFill>
                      <a:srgbClr val="FF0000"/>
                    </a:solidFill>
                    <a:latin typeface="Times" pitchFamily="2" charset="0"/>
                  </a:rPr>
                  <a:t>a</a:t>
                </a:r>
                <a:r>
                  <a:rPr lang="en-GB" sz="2400" dirty="0">
                    <a:solidFill>
                      <a:srgbClr val="FF0000"/>
                    </a:solidFill>
                  </a:rPr>
                  <a:t> × </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2</m:t>
                        </m:r>
                      </m:e>
                      <m:sup>
                        <m:r>
                          <a:rPr lang="en-GB" sz="2400" b="0" i="1" smtClean="0">
                            <a:solidFill>
                              <a:srgbClr val="FF0000"/>
                            </a:solidFill>
                            <a:latin typeface="Cambria Math" panose="02040503050406030204" pitchFamily="18" charset="0"/>
                          </a:rPr>
                          <m:t>0</m:t>
                        </m:r>
                      </m:sup>
                    </m:sSup>
                  </m:oMath>
                </a14:m>
                <a:endParaRPr lang="en-GB" sz="2400" dirty="0">
                  <a:solidFill>
                    <a:srgbClr val="FF0000"/>
                  </a:solidFill>
                </a:endParaRPr>
              </a:p>
            </p:txBody>
          </p:sp>
        </mc:Choice>
        <mc:Fallback xmlns="">
          <p:sp>
            <p:nvSpPr>
              <p:cNvPr id="14" name="Rectangle 13">
                <a:extLst>
                  <a:ext uri="{FF2B5EF4-FFF2-40B4-BE49-F238E27FC236}">
                    <a16:creationId xmlns:a16="http://schemas.microsoft.com/office/drawing/2014/main" xmlns:a14="http://schemas.microsoft.com/office/drawing/2010/main" xmlns="" id="{DE9AB1B8-F08B-493C-B2EA-E7D6B41BAA6D}"/>
                  </a:ext>
                </a:extLst>
              </p:cNvPr>
              <p:cNvSpPr>
                <a:spLocks noRot="1" noChangeAspect="1" noMove="1" noResize="1" noEditPoints="1" noAdjustHandles="1" noChangeArrowheads="1" noChangeShapeType="1" noTextEdit="1"/>
              </p:cNvSpPr>
              <p:nvPr/>
            </p:nvSpPr>
            <p:spPr>
              <a:xfrm>
                <a:off x="5599947" y="4659877"/>
                <a:ext cx="1821268" cy="461665"/>
              </a:xfrm>
              <a:prstGeom prst="rect">
                <a:avLst/>
              </a:prstGeom>
              <a:blipFill rotWithShape="1">
                <a:blip r:embed="rId4"/>
                <a:stretch>
                  <a:fillRect l="-5369" t="-14474" b="-30263"/>
                </a:stretch>
              </a:blipFill>
            </p:spPr>
            <p:txBody>
              <a:bodyPr/>
              <a:lstStyle/>
              <a:p>
                <a:r>
                  <a:rPr lang="en-GB">
                    <a:noFill/>
                  </a:rPr>
                  <a:t> </a:t>
                </a:r>
              </a:p>
            </p:txBody>
          </p:sp>
        </mc:Fallback>
      </mc:AlternateContent>
      <p:sp>
        <p:nvSpPr>
          <p:cNvPr id="15" name="TextBox 14">
            <a:extLst>
              <a:ext uri="{FF2B5EF4-FFF2-40B4-BE49-F238E27FC236}">
                <a16:creationId xmlns:a16="http://schemas.microsoft.com/office/drawing/2014/main" id="{D7F3AAF6-4A08-41F4-A485-7BD528A63282}"/>
              </a:ext>
            </a:extLst>
          </p:cNvPr>
          <p:cNvSpPr txBox="1"/>
          <p:nvPr/>
        </p:nvSpPr>
        <p:spPr>
          <a:xfrm>
            <a:off x="8411257" y="4659877"/>
            <a:ext cx="1512168" cy="461665"/>
          </a:xfrm>
          <a:prstGeom prst="rect">
            <a:avLst/>
          </a:prstGeom>
          <a:noFill/>
        </p:spPr>
        <p:txBody>
          <a:bodyPr wrap="square" rtlCol="0">
            <a:spAutoFit/>
          </a:bodyPr>
          <a:lstStyle/>
          <a:p>
            <a:r>
              <a:rPr lang="en-GB" sz="2400" i="1" dirty="0">
                <a:solidFill>
                  <a:srgbClr val="FF0000"/>
                </a:solidFill>
                <a:latin typeface="Times" pitchFamily="2" charset="0"/>
              </a:rPr>
              <a:t>a</a:t>
            </a:r>
            <a:r>
              <a:rPr lang="en-GB" sz="2400" dirty="0">
                <a:solidFill>
                  <a:srgbClr val="FF0000"/>
                </a:solidFill>
              </a:rPr>
              <a:t> = 30</a:t>
            </a:r>
          </a:p>
        </p:txBody>
      </p:sp>
      <p:sp>
        <p:nvSpPr>
          <p:cNvPr id="16" name="TextBox 15">
            <a:extLst>
              <a:ext uri="{FF2B5EF4-FFF2-40B4-BE49-F238E27FC236}">
                <a16:creationId xmlns:a16="http://schemas.microsoft.com/office/drawing/2014/main" id="{C97359E1-7826-4F37-8304-B993351320BF}"/>
              </a:ext>
            </a:extLst>
          </p:cNvPr>
          <p:cNvSpPr txBox="1"/>
          <p:nvPr/>
        </p:nvSpPr>
        <p:spPr>
          <a:xfrm>
            <a:off x="6442453" y="5183250"/>
            <a:ext cx="6434112" cy="461665"/>
          </a:xfrm>
          <a:prstGeom prst="rect">
            <a:avLst/>
          </a:prstGeom>
          <a:noFill/>
        </p:spPr>
        <p:txBody>
          <a:bodyPr wrap="square" rtlCol="0">
            <a:spAutoFit/>
          </a:bodyPr>
          <a:lstStyle/>
          <a:p>
            <a:r>
              <a:rPr lang="en-GB" sz="2400" dirty="0">
                <a:solidFill>
                  <a:srgbClr val="FF0000"/>
                </a:solidFill>
              </a:rPr>
              <a:t>now substitute </a:t>
            </a:r>
            <a:r>
              <a:rPr lang="en-GB" sz="2400" i="1" dirty="0">
                <a:solidFill>
                  <a:srgbClr val="FF0000"/>
                </a:solidFill>
                <a:latin typeface="Times" pitchFamily="2" charset="0"/>
              </a:rPr>
              <a:t>R</a:t>
            </a:r>
            <a:r>
              <a:rPr lang="en-GB" sz="2400" dirty="0">
                <a:solidFill>
                  <a:srgbClr val="FF0000"/>
                </a:solidFill>
              </a:rPr>
              <a:t> = 28 and </a:t>
            </a:r>
            <a:r>
              <a:rPr lang="en-GB" sz="2400" i="1" dirty="0">
                <a:solidFill>
                  <a:srgbClr val="FF0000"/>
                </a:solidFill>
                <a:latin typeface="Times" pitchFamily="2" charset="0"/>
              </a:rPr>
              <a:t>t </a:t>
            </a:r>
            <a:r>
              <a:rPr lang="en-GB" sz="2400" dirty="0">
                <a:solidFill>
                  <a:srgbClr val="FF0000"/>
                </a:solidFill>
              </a:rPr>
              <a:t>=1 to give: </a:t>
            </a:r>
          </a:p>
        </p:txBody>
      </p:sp>
      <p:sp>
        <p:nvSpPr>
          <p:cNvPr id="17" name="Rectangle 16">
            <a:extLst>
              <a:ext uri="{FF2B5EF4-FFF2-40B4-BE49-F238E27FC236}">
                <a16:creationId xmlns:a16="http://schemas.microsoft.com/office/drawing/2014/main" id="{1157F801-9229-48F5-9230-560177FA7B78}"/>
              </a:ext>
            </a:extLst>
          </p:cNvPr>
          <p:cNvSpPr/>
          <p:nvPr/>
        </p:nvSpPr>
        <p:spPr>
          <a:xfrm>
            <a:off x="2447244" y="5816213"/>
            <a:ext cx="3648756" cy="461665"/>
          </a:xfrm>
          <a:prstGeom prst="rect">
            <a:avLst/>
          </a:prstGeom>
        </p:spPr>
        <p:txBody>
          <a:bodyPr wrap="none">
            <a:spAutoFit/>
          </a:bodyPr>
          <a:lstStyle/>
          <a:p>
            <a:r>
              <a:rPr lang="en-GB" sz="2400" dirty="0">
                <a:solidFill>
                  <a:srgbClr val="FF0000"/>
                </a:solidFill>
                <a:latin typeface="Times New Roman" panose="02020603050405020304" pitchFamily="18" charset="0"/>
                <a:cs typeface="Times New Roman" panose="02020603050405020304" pitchFamily="18" charset="0"/>
              </a:rPr>
              <a:t>ln</a:t>
            </a:r>
            <a:r>
              <a:rPr lang="en-GB" sz="2400" dirty="0">
                <a:solidFill>
                  <a:srgbClr val="FF0000"/>
                </a:solidFill>
              </a:rPr>
              <a:t> (28) = </a:t>
            </a:r>
            <a:r>
              <a:rPr lang="en-GB" sz="2400" dirty="0">
                <a:solidFill>
                  <a:srgbClr val="FF0000"/>
                </a:solidFill>
                <a:latin typeface="Times New Roman" panose="02020603050405020304" pitchFamily="18" charset="0"/>
                <a:cs typeface="Times New Roman" panose="02020603050405020304" pitchFamily="18" charset="0"/>
              </a:rPr>
              <a:t>ln</a:t>
            </a:r>
            <a:r>
              <a:rPr lang="en-GB" sz="2400" dirty="0">
                <a:solidFill>
                  <a:srgbClr val="FF0000"/>
                </a:solidFill>
              </a:rPr>
              <a:t> (30) – </a:t>
            </a:r>
            <a:r>
              <a:rPr lang="en-GB" sz="2400" i="1" dirty="0">
                <a:solidFill>
                  <a:srgbClr val="FF0000"/>
                </a:solidFill>
                <a:latin typeface="Times" pitchFamily="2" charset="0"/>
              </a:rPr>
              <a:t>k</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rPr>
              <a:t> </a:t>
            </a:r>
            <a:r>
              <a:rPr lang="en-GB" sz="2400" dirty="0">
                <a:solidFill>
                  <a:srgbClr val="FF0000"/>
                </a:solidFill>
              </a:rPr>
              <a:t>(2 )</a:t>
            </a:r>
            <a:endParaRPr lang="en-GB" sz="2400" dirty="0"/>
          </a:p>
        </p:txBody>
      </p:sp>
      <p:sp>
        <p:nvSpPr>
          <p:cNvPr id="23" name="TextBox 22">
            <a:extLst>
              <a:ext uri="{FF2B5EF4-FFF2-40B4-BE49-F238E27FC236}">
                <a16:creationId xmlns:a16="http://schemas.microsoft.com/office/drawing/2014/main" id="{37A5E0C4-7EA7-4094-A567-FE862E4C685C}"/>
              </a:ext>
            </a:extLst>
          </p:cNvPr>
          <p:cNvSpPr txBox="1"/>
          <p:nvPr/>
        </p:nvSpPr>
        <p:spPr>
          <a:xfrm>
            <a:off x="2423177" y="6396335"/>
            <a:ext cx="2315840" cy="461665"/>
          </a:xfrm>
          <a:prstGeom prst="rect">
            <a:avLst/>
          </a:prstGeom>
          <a:noFill/>
        </p:spPr>
        <p:txBody>
          <a:bodyPr wrap="square" rtlCol="0">
            <a:spAutoFit/>
          </a:bodyPr>
          <a:lstStyle/>
          <a:p>
            <a:r>
              <a:rPr lang="en-GB" sz="2400">
                <a:solidFill>
                  <a:srgbClr val="FF0000"/>
                </a:solidFill>
              </a:rPr>
              <a:t>Half life</a:t>
            </a:r>
            <a:r>
              <a:rPr lang="en-GB" sz="2400" dirty="0">
                <a:solidFill>
                  <a:srgbClr val="FF0000"/>
                </a:solidFill>
              </a:rPr>
              <a:t>: </a:t>
            </a:r>
            <a:r>
              <a:rPr lang="en-GB" sz="2400" i="1" dirty="0">
                <a:solidFill>
                  <a:srgbClr val="FF0000"/>
                </a:solidFill>
                <a:latin typeface="Times" pitchFamily="2" charset="0"/>
              </a:rPr>
              <a:t>R </a:t>
            </a:r>
            <a:r>
              <a:rPr lang="en-GB" sz="2400" dirty="0">
                <a:solidFill>
                  <a:srgbClr val="FF0000"/>
                </a:solidFill>
              </a:rPr>
              <a:t>=15</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11B2B785-655D-436A-8827-3B257C3AC844}"/>
                  </a:ext>
                </a:extLst>
              </p:cNvPr>
              <p:cNvSpPr txBox="1"/>
              <p:nvPr/>
            </p:nvSpPr>
            <p:spPr>
              <a:xfrm>
                <a:off x="5209359" y="6379941"/>
                <a:ext cx="2808927" cy="465833"/>
              </a:xfrm>
              <a:prstGeom prst="rect">
                <a:avLst/>
              </a:prstGeom>
              <a:noFill/>
            </p:spPr>
            <p:txBody>
              <a:bodyPr wrap="square" rtlCol="0">
                <a:spAutoFit/>
              </a:bodyPr>
              <a:lstStyle/>
              <a:p>
                <a:r>
                  <a:rPr lang="en-GB" sz="2400" dirty="0">
                    <a:solidFill>
                      <a:srgbClr val="FF0000"/>
                    </a:solidFill>
                  </a:rPr>
                  <a:t>15 = 30×</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2</m:t>
                        </m:r>
                      </m:e>
                      <m:sup>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0.0995</m:t>
                        </m:r>
                        <m:r>
                          <a:rPr lang="en-GB" sz="2400" i="1">
                            <a:solidFill>
                              <a:srgbClr val="FF0000"/>
                            </a:solidFill>
                            <a:latin typeface="Cambria Math" panose="02040503050406030204" pitchFamily="18" charset="0"/>
                          </a:rPr>
                          <m:t>𝑡</m:t>
                        </m:r>
                      </m:sup>
                    </m:sSup>
                  </m:oMath>
                </a14:m>
                <a:endParaRPr lang="en-GB" sz="2400" dirty="0">
                  <a:solidFill>
                    <a:srgbClr val="FF0000"/>
                  </a:solidFill>
                </a:endParaRPr>
              </a:p>
            </p:txBody>
          </p:sp>
        </mc:Choice>
        <mc:Fallback xmlns="">
          <p:sp>
            <p:nvSpPr>
              <p:cNvPr id="24" name="TextBox 23">
                <a:extLst>
                  <a:ext uri="{FF2B5EF4-FFF2-40B4-BE49-F238E27FC236}">
                    <a16:creationId xmlns:a16="http://schemas.microsoft.com/office/drawing/2014/main" xmlns:a14="http://schemas.microsoft.com/office/drawing/2010/main" xmlns="" id="{11B2B785-655D-436A-8827-3B257C3AC844}"/>
                  </a:ext>
                </a:extLst>
              </p:cNvPr>
              <p:cNvSpPr txBox="1">
                <a:spLocks noRot="1" noChangeAspect="1" noMove="1" noResize="1" noEditPoints="1" noAdjustHandles="1" noChangeArrowheads="1" noChangeShapeType="1" noTextEdit="1"/>
              </p:cNvSpPr>
              <p:nvPr/>
            </p:nvSpPr>
            <p:spPr>
              <a:xfrm>
                <a:off x="5209359" y="6379941"/>
                <a:ext cx="2808927" cy="465833"/>
              </a:xfrm>
              <a:prstGeom prst="rect">
                <a:avLst/>
              </a:prstGeom>
              <a:blipFill rotWithShape="1">
                <a:blip r:embed="rId5"/>
                <a:stretch>
                  <a:fillRect l="-3478" t="-13158" b="-31579"/>
                </a:stretch>
              </a:blipFill>
            </p:spPr>
            <p:txBody>
              <a:bodyPr/>
              <a:lstStyle/>
              <a:p>
                <a:r>
                  <a:rPr lang="en-GB">
                    <a:noFill/>
                  </a:rPr>
                  <a:t> </a:t>
                </a:r>
              </a:p>
            </p:txBody>
          </p:sp>
        </mc:Fallback>
      </mc:AlternateContent>
      <p:sp>
        <p:nvSpPr>
          <p:cNvPr id="25" name="TextBox 24">
            <a:extLst>
              <a:ext uri="{FF2B5EF4-FFF2-40B4-BE49-F238E27FC236}">
                <a16:creationId xmlns:a16="http://schemas.microsoft.com/office/drawing/2014/main" id="{C88654CD-505E-4F5E-8D67-75206AF78F94}"/>
              </a:ext>
            </a:extLst>
          </p:cNvPr>
          <p:cNvSpPr txBox="1"/>
          <p:nvPr/>
        </p:nvSpPr>
        <p:spPr>
          <a:xfrm>
            <a:off x="8411257" y="6384109"/>
            <a:ext cx="2304256" cy="461665"/>
          </a:xfrm>
          <a:prstGeom prst="rect">
            <a:avLst/>
          </a:prstGeom>
          <a:noFill/>
        </p:spPr>
        <p:txBody>
          <a:bodyPr wrap="square" rtlCol="0">
            <a:spAutoFit/>
          </a:bodyPr>
          <a:lstStyle/>
          <a:p>
            <a:r>
              <a:rPr lang="en-GB" sz="2400" i="1" dirty="0">
                <a:solidFill>
                  <a:srgbClr val="FF0000"/>
                </a:solidFill>
                <a:latin typeface="Times" pitchFamily="2" charset="0"/>
              </a:rPr>
              <a:t>t</a:t>
            </a:r>
            <a:r>
              <a:rPr lang="en-GB" sz="2400" dirty="0">
                <a:solidFill>
                  <a:srgbClr val="FF0000"/>
                </a:solidFill>
              </a:rPr>
              <a:t> = 10.05 hours</a:t>
            </a:r>
          </a:p>
        </p:txBody>
      </p:sp>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903535F9-8132-464F-A4CB-8353122E774A}"/>
                  </a:ext>
                </a:extLst>
              </p:cNvPr>
              <p:cNvSpPr/>
              <p:nvPr/>
            </p:nvSpPr>
            <p:spPr bwMode="auto">
              <a:xfrm>
                <a:off x="5725547" y="2478667"/>
                <a:ext cx="2151984" cy="456359"/>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GB" sz="2400" i="1" dirty="0">
                    <a:latin typeface="Times" pitchFamily="2" charset="0"/>
                  </a:rPr>
                  <a:t> R </a:t>
                </a:r>
                <a:r>
                  <a:rPr lang="en-GB" sz="2400" dirty="0"/>
                  <a:t>= </a:t>
                </a:r>
                <a:r>
                  <a:rPr lang="en-GB" sz="2400" i="1" dirty="0">
                    <a:latin typeface="Times" pitchFamily="2" charset="0"/>
                  </a:rPr>
                  <a:t>a</a:t>
                </a:r>
                <a:r>
                  <a:rPr lang="en-GB" sz="2400" dirty="0"/>
                  <a:t> </a:t>
                </a:r>
                <a14:m>
                  <m:oMath xmlns:m="http://schemas.openxmlformats.org/officeDocument/2006/math">
                    <m:r>
                      <a:rPr lang="en-GB" sz="2400" i="1" dirty="0" smtClean="0">
                        <a:latin typeface="Cambria Math"/>
                      </a:rPr>
                      <m:t>×</m:t>
                    </m:r>
                  </m:oMath>
                </a14:m>
                <a:r>
                  <a:rPr lang="en-GB" sz="2400" dirty="0"/>
                  <a:t> </a:t>
                </a:r>
                <a14:m>
                  <m:oMath xmlns:m="http://schemas.openxmlformats.org/officeDocument/2006/math">
                    <m:sSup>
                      <m:sSupPr>
                        <m:ctrlPr>
                          <a:rPr lang="en-GB" sz="2400" i="1">
                            <a:latin typeface="Cambria Math" panose="02040503050406030204" pitchFamily="18" charset="0"/>
                          </a:rPr>
                        </m:ctrlPr>
                      </m:sSupPr>
                      <m:e>
                        <m:r>
                          <a:rPr lang="en-GB" sz="2400" i="1">
                            <a:latin typeface="Cambria Math" panose="02040503050406030204" pitchFamily="18" charset="0"/>
                          </a:rPr>
                          <m:t>2</m:t>
                        </m:r>
                      </m:e>
                      <m:sup>
                        <m:r>
                          <a:rPr lang="en-GB" sz="2400" i="1">
                            <a:latin typeface="Cambria Math" panose="02040503050406030204" pitchFamily="18" charset="0"/>
                          </a:rPr>
                          <m:t>−</m:t>
                        </m:r>
                        <m:r>
                          <a:rPr lang="en-GB" sz="2400" i="1">
                            <a:latin typeface="Cambria Math" panose="02040503050406030204" pitchFamily="18" charset="0"/>
                          </a:rPr>
                          <m:t>𝑘𝑡</m:t>
                        </m:r>
                      </m:sup>
                    </m:sSup>
                  </m:oMath>
                </a14:m>
                <a:endParaRPr lang="en-GB" sz="2400" dirty="0"/>
              </a:p>
            </p:txBody>
          </p:sp>
        </mc:Choice>
        <mc:Fallback xmlns="">
          <p:sp>
            <p:nvSpPr>
              <p:cNvPr id="26" name="Rectangle 25">
                <a:extLst>
                  <a:ext uri="{FF2B5EF4-FFF2-40B4-BE49-F238E27FC236}">
                    <a16:creationId xmlns:a16="http://schemas.microsoft.com/office/drawing/2014/main" xmlns:a14="http://schemas.microsoft.com/office/drawing/2010/main" xmlns="" id="{903535F9-8132-464F-A4CB-8353122E774A}"/>
                  </a:ext>
                </a:extLst>
              </p:cNvPr>
              <p:cNvSpPr>
                <a:spLocks noRot="1" noChangeAspect="1" noMove="1" noResize="1" noEditPoints="1" noAdjustHandles="1" noChangeArrowheads="1" noChangeShapeType="1" noTextEdit="1"/>
              </p:cNvSpPr>
              <p:nvPr/>
            </p:nvSpPr>
            <p:spPr bwMode="auto">
              <a:xfrm>
                <a:off x="5725547" y="2478667"/>
                <a:ext cx="2151984" cy="456359"/>
              </a:xfrm>
              <a:prstGeom prst="rect">
                <a:avLst/>
              </a:prstGeom>
              <a:blipFill rotWithShape="1">
                <a:blip r:embed="rId6"/>
                <a:stretch>
                  <a:fillRect l="-563" t="-7895" b="-31579"/>
                </a:stretch>
              </a:blipFill>
              <a:ln w="9525" cap="flat" cmpd="sng" algn="ctr">
                <a:solidFill>
                  <a:schemeClr val="tx1"/>
                </a:solidFill>
                <a:prstDash val="solid"/>
                <a:round/>
                <a:headEnd type="none" w="med" len="med"/>
                <a:tailEnd type="none" w="med" len="med"/>
              </a:ln>
              <a:effectLst/>
            </p:spPr>
            <p:txBody>
              <a:bodyPr/>
              <a:lstStyle/>
              <a:p>
                <a:r>
                  <a:rPr lang="en-GB">
                    <a:noFill/>
                  </a:rPr>
                  <a:t> </a:t>
                </a:r>
              </a:p>
            </p:txBody>
          </p:sp>
        </mc:Fallback>
      </mc:AlternateContent>
      <p:sp>
        <p:nvSpPr>
          <p:cNvPr id="27" name="Rectangle 26">
            <a:extLst>
              <a:ext uri="{FF2B5EF4-FFF2-40B4-BE49-F238E27FC236}">
                <a16:creationId xmlns:a16="http://schemas.microsoft.com/office/drawing/2014/main" id="{96BB6466-95E9-8D4C-B4C5-3F0C8E2E21FF}"/>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6</a:t>
            </a:r>
            <a:endParaRPr lang="en-US" altLang="en-US" b="1" dirty="0">
              <a:solidFill>
                <a:schemeClr val="bg1"/>
              </a:solidFill>
            </a:endParaRPr>
          </a:p>
        </p:txBody>
      </p:sp>
      <p:sp>
        <p:nvSpPr>
          <p:cNvPr id="28" name="Rectangle 27">
            <a:extLst>
              <a:ext uri="{FF2B5EF4-FFF2-40B4-BE49-F238E27FC236}">
                <a16:creationId xmlns:a16="http://schemas.microsoft.com/office/drawing/2014/main" id="{B5EAB212-020F-494A-9F4C-04C3C9256842}"/>
              </a:ext>
            </a:extLst>
          </p:cNvPr>
          <p:cNvSpPr/>
          <p:nvPr/>
        </p:nvSpPr>
        <p:spPr>
          <a:xfrm>
            <a:off x="2414823" y="5202303"/>
            <a:ext cx="3441968" cy="461665"/>
          </a:xfrm>
          <a:prstGeom prst="rect">
            <a:avLst/>
          </a:prstGeom>
        </p:spPr>
        <p:txBody>
          <a:bodyPr wrap="none">
            <a:spAutoFit/>
          </a:bodyPr>
          <a:lstStyle/>
          <a:p>
            <a:r>
              <a:rPr lang="en-GB" sz="2400" dirty="0">
                <a:solidFill>
                  <a:srgbClr val="FF0000"/>
                </a:solidFill>
                <a:latin typeface="Times New Roman" panose="02020603050405020304" pitchFamily="18" charset="0"/>
                <a:cs typeface="Times New Roman" panose="02020603050405020304" pitchFamily="18" charset="0"/>
              </a:rPr>
              <a:t>ln</a:t>
            </a:r>
            <a:r>
              <a:rPr lang="en-GB" sz="2400" dirty="0">
                <a:solidFill>
                  <a:srgbClr val="FF0000"/>
                </a:solidFill>
              </a:rPr>
              <a:t> (</a:t>
            </a:r>
            <a:r>
              <a:rPr lang="en-GB" sz="2400" i="1" dirty="0">
                <a:solidFill>
                  <a:srgbClr val="FF0000"/>
                </a:solidFill>
                <a:latin typeface="Times" pitchFamily="2" charset="0"/>
              </a:rPr>
              <a:t>R</a:t>
            </a:r>
            <a:r>
              <a:rPr lang="en-GB" sz="2400" dirty="0">
                <a:solidFill>
                  <a:srgbClr val="FF0000"/>
                </a:solidFill>
              </a:rPr>
              <a:t>) = </a:t>
            </a:r>
            <a:r>
              <a:rPr lang="en-GB" sz="2400" dirty="0">
                <a:solidFill>
                  <a:srgbClr val="FF0000"/>
                </a:solidFill>
                <a:latin typeface="Times New Roman" panose="02020603050405020304" pitchFamily="18" charset="0"/>
                <a:cs typeface="Times New Roman" panose="02020603050405020304" pitchFamily="18" charset="0"/>
              </a:rPr>
              <a:t>ln</a:t>
            </a:r>
            <a:r>
              <a:rPr lang="en-GB" sz="2400" dirty="0">
                <a:solidFill>
                  <a:srgbClr val="FF0000"/>
                </a:solidFill>
              </a:rPr>
              <a:t> (</a:t>
            </a:r>
            <a:r>
              <a:rPr lang="en-GB" sz="2400" i="1" dirty="0">
                <a:solidFill>
                  <a:srgbClr val="FF0000"/>
                </a:solidFill>
                <a:latin typeface="Times" pitchFamily="2" charset="0"/>
              </a:rPr>
              <a:t>a</a:t>
            </a:r>
            <a:r>
              <a:rPr lang="en-GB" sz="2400" dirty="0">
                <a:solidFill>
                  <a:srgbClr val="FF0000"/>
                </a:solidFill>
              </a:rPr>
              <a:t>) – </a:t>
            </a:r>
            <a:r>
              <a:rPr lang="en-GB" sz="2400" i="1" dirty="0" err="1">
                <a:solidFill>
                  <a:srgbClr val="FF0000"/>
                </a:solidFill>
                <a:latin typeface="Times" pitchFamily="2" charset="0"/>
              </a:rPr>
              <a:t>kt</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rPr>
              <a:t> </a:t>
            </a:r>
            <a:r>
              <a:rPr lang="en-GB" sz="2400" dirty="0">
                <a:solidFill>
                  <a:srgbClr val="FF0000"/>
                </a:solidFill>
              </a:rPr>
              <a:t>(2 )</a:t>
            </a:r>
            <a:endParaRPr lang="en-GB" sz="2400" dirty="0"/>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A853A24A-6514-E94A-AC67-12E554FF41E6}"/>
                  </a:ext>
                </a:extLst>
              </p:cNvPr>
              <p:cNvSpPr txBox="1"/>
              <p:nvPr/>
            </p:nvSpPr>
            <p:spPr>
              <a:xfrm>
                <a:off x="7042277" y="5706624"/>
                <a:ext cx="2041624" cy="632161"/>
              </a:xfrm>
              <a:prstGeom prst="rect">
                <a:avLst/>
              </a:prstGeom>
              <a:noFill/>
            </p:spPr>
            <p:txBody>
              <a:bodyPr wrap="square" rtlCol="0">
                <a:spAutoFit/>
              </a:bodyPr>
              <a:lstStyle/>
              <a:p>
                <a:r>
                  <a:rPr lang="en-GB" sz="2400" i="1" dirty="0">
                    <a:solidFill>
                      <a:srgbClr val="FF0000"/>
                    </a:solidFill>
                    <a:latin typeface="Times" pitchFamily="2" charset="0"/>
                  </a:rPr>
                  <a:t>k</a:t>
                </a:r>
                <a:r>
                  <a:rPr lang="en-GB" sz="2400" dirty="0">
                    <a:solidFill>
                      <a:srgbClr val="FF0000"/>
                    </a:solidFill>
                  </a:rPr>
                  <a:t> = </a:t>
                </a:r>
                <a14:m>
                  <m:oMath xmlns:m="http://schemas.openxmlformats.org/officeDocument/2006/math">
                    <m:f>
                      <m:fPr>
                        <m:ctrlPr>
                          <a:rPr lang="en-GB" sz="2400" i="1" smtClean="0">
                            <a:solidFill>
                              <a:srgbClr val="FF0000"/>
                            </a:solidFill>
                            <a:latin typeface="Cambria Math" panose="02040503050406030204" pitchFamily="18" charset="0"/>
                          </a:rPr>
                        </m:ctrlPr>
                      </m:fPr>
                      <m:num>
                        <m:r>
                          <m:rPr>
                            <m:sty m:val="p"/>
                          </m:rPr>
                          <a:rPr lang="en-GB" sz="2400">
                            <a:solidFill>
                              <a:srgbClr val="FF0000"/>
                            </a:solidFill>
                            <a:latin typeface="Cambria Math" panose="02040503050406030204" pitchFamily="18" charset="0"/>
                          </a:rPr>
                          <m:t>ln</m:t>
                        </m:r>
                        <m:r>
                          <a:rPr lang="en-GB" sz="2400" b="0" i="1" smtClean="0">
                            <a:solidFill>
                              <a:srgbClr val="FF0000"/>
                            </a:solidFill>
                            <a:latin typeface="Cambria Math"/>
                          </a:rPr>
                          <m:t> </m:t>
                        </m:r>
                        <m:r>
                          <a:rPr lang="en-GB" sz="2400" b="0" i="1" smtClean="0">
                            <a:solidFill>
                              <a:srgbClr val="FF0000"/>
                            </a:solidFill>
                            <a:latin typeface="Cambria Math" panose="02040503050406030204" pitchFamily="18" charset="0"/>
                          </a:rPr>
                          <m:t>30−</m:t>
                        </m:r>
                        <m:r>
                          <m:rPr>
                            <m:sty m:val="p"/>
                          </m:rPr>
                          <a:rPr lang="en-GB" sz="2400" b="0" i="0" smtClean="0">
                            <a:solidFill>
                              <a:srgbClr val="FF0000"/>
                            </a:solidFill>
                            <a:latin typeface="Cambria Math" panose="02040503050406030204" pitchFamily="18" charset="0"/>
                          </a:rPr>
                          <m:t>ln</m:t>
                        </m:r>
                        <m:r>
                          <a:rPr lang="en-GB" sz="2400" b="0" i="0" smtClean="0">
                            <a:solidFill>
                              <a:srgbClr val="FF0000"/>
                            </a:solidFill>
                            <a:latin typeface="Cambria Math"/>
                          </a:rPr>
                          <m:t> </m:t>
                        </m:r>
                        <m:r>
                          <a:rPr lang="en-GB" sz="2400" b="0" i="1" smtClean="0">
                            <a:solidFill>
                              <a:srgbClr val="FF0000"/>
                            </a:solidFill>
                            <a:latin typeface="Cambria Math" panose="02040503050406030204" pitchFamily="18" charset="0"/>
                          </a:rPr>
                          <m:t>28</m:t>
                        </m:r>
                      </m:num>
                      <m:den>
                        <m:func>
                          <m:funcPr>
                            <m:ctrlPr>
                              <a:rPr lang="en-GB" sz="2400" b="0" i="1" smtClean="0">
                                <a:solidFill>
                                  <a:srgbClr val="FF0000"/>
                                </a:solidFill>
                                <a:latin typeface="Cambria Math" panose="02040503050406030204" pitchFamily="18" charset="0"/>
                              </a:rPr>
                            </m:ctrlPr>
                          </m:funcPr>
                          <m:fName>
                            <m:r>
                              <m:rPr>
                                <m:sty m:val="p"/>
                              </m:rPr>
                              <a:rPr lang="en-GB" sz="2400">
                                <a:solidFill>
                                  <a:srgbClr val="FF0000"/>
                                </a:solidFill>
                                <a:latin typeface="Cambria Math" panose="02040503050406030204" pitchFamily="18" charset="0"/>
                              </a:rPr>
                              <m:t>ln</m:t>
                            </m:r>
                          </m:fName>
                          <m:e>
                            <m:r>
                              <a:rPr lang="en-GB" sz="2400" b="0" i="1" smtClean="0">
                                <a:solidFill>
                                  <a:srgbClr val="FF0000"/>
                                </a:solidFill>
                                <a:latin typeface="Cambria Math" panose="02040503050406030204" pitchFamily="18" charset="0"/>
                              </a:rPr>
                              <m:t>2</m:t>
                            </m:r>
                          </m:e>
                        </m:func>
                      </m:den>
                    </m:f>
                  </m:oMath>
                </a14:m>
                <a:endParaRPr lang="en-GB" sz="2400" dirty="0"/>
              </a:p>
            </p:txBody>
          </p:sp>
        </mc:Choice>
        <mc:Fallback xmlns="">
          <p:sp>
            <p:nvSpPr>
              <p:cNvPr id="29" name="TextBox 28">
                <a:extLst>
                  <a:ext uri="{FF2B5EF4-FFF2-40B4-BE49-F238E27FC236}">
                    <a16:creationId xmlns:a16="http://schemas.microsoft.com/office/drawing/2014/main" xmlns:a14="http://schemas.microsoft.com/office/drawing/2010/main" xmlns="" id="{A853A24A-6514-E94A-AC67-12E554FF41E6}"/>
                  </a:ext>
                </a:extLst>
              </p:cNvPr>
              <p:cNvSpPr txBox="1">
                <a:spLocks noRot="1" noChangeAspect="1" noMove="1" noResize="1" noEditPoints="1" noAdjustHandles="1" noChangeArrowheads="1" noChangeShapeType="1" noTextEdit="1"/>
              </p:cNvSpPr>
              <p:nvPr/>
            </p:nvSpPr>
            <p:spPr>
              <a:xfrm>
                <a:off x="7042277" y="5706624"/>
                <a:ext cx="2041624" cy="632161"/>
              </a:xfrm>
              <a:prstGeom prst="rect">
                <a:avLst/>
              </a:prstGeom>
              <a:blipFill rotWithShape="1">
                <a:blip r:embed="rId7"/>
                <a:stretch>
                  <a:fillRect l="-4478" b="-8654"/>
                </a:stretch>
              </a:blipFill>
            </p:spPr>
            <p:txBody>
              <a:bodyPr/>
              <a:lstStyle/>
              <a:p>
                <a:r>
                  <a:rPr lang="en-GB">
                    <a:noFill/>
                  </a:rPr>
                  <a:t> </a:t>
                </a:r>
              </a:p>
            </p:txBody>
          </p:sp>
        </mc:Fallback>
      </mc:AlternateContent>
      <p:sp>
        <p:nvSpPr>
          <p:cNvPr id="30" name="TextBox 29">
            <a:extLst>
              <a:ext uri="{FF2B5EF4-FFF2-40B4-BE49-F238E27FC236}">
                <a16:creationId xmlns:a16="http://schemas.microsoft.com/office/drawing/2014/main" id="{765C3B7A-5566-1E47-BA93-3D9DE5F9E587}"/>
              </a:ext>
            </a:extLst>
          </p:cNvPr>
          <p:cNvSpPr txBox="1"/>
          <p:nvPr/>
        </p:nvSpPr>
        <p:spPr>
          <a:xfrm>
            <a:off x="9045509" y="5802930"/>
            <a:ext cx="1398493" cy="461665"/>
          </a:xfrm>
          <a:prstGeom prst="rect">
            <a:avLst/>
          </a:prstGeom>
          <a:noFill/>
        </p:spPr>
        <p:txBody>
          <a:bodyPr wrap="square" rtlCol="0">
            <a:spAutoFit/>
          </a:bodyPr>
          <a:lstStyle/>
          <a:p>
            <a:r>
              <a:rPr lang="en-GB" sz="2400" dirty="0">
                <a:solidFill>
                  <a:srgbClr val="FF0000"/>
                </a:solidFill>
              </a:rPr>
              <a:t>= 0.0995</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D1F871A-C8F3-CA4E-98B2-519B3C668106}"/>
                  </a:ext>
                </a:extLst>
              </p:cNvPr>
              <p:cNvSpPr txBox="1"/>
              <p:nvPr/>
            </p:nvSpPr>
            <p:spPr>
              <a:xfrm>
                <a:off x="5725547" y="5233080"/>
                <a:ext cx="625527"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5" name="TextBox 4">
                <a:extLst>
                  <a:ext uri="{FF2B5EF4-FFF2-40B4-BE49-F238E27FC236}">
                    <a16:creationId xmlns:a16="http://schemas.microsoft.com/office/drawing/2014/main" id="{7D1F871A-C8F3-CA4E-98B2-519B3C668106}"/>
                  </a:ext>
                </a:extLst>
              </p:cNvPr>
              <p:cNvSpPr txBox="1">
                <a:spLocks noRot="1" noChangeAspect="1" noMove="1" noResize="1" noEditPoints="1" noAdjustHandles="1" noChangeArrowheads="1" noChangeShapeType="1" noTextEdit="1"/>
              </p:cNvSpPr>
              <p:nvPr/>
            </p:nvSpPr>
            <p:spPr>
              <a:xfrm>
                <a:off x="5725547" y="5233080"/>
                <a:ext cx="625527" cy="400110"/>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B8994B08-ACD1-4649-A03C-BE602758A916}"/>
                  </a:ext>
                </a:extLst>
              </p:cNvPr>
              <p:cNvSpPr txBox="1"/>
              <p:nvPr/>
            </p:nvSpPr>
            <p:spPr>
              <a:xfrm>
                <a:off x="4857261" y="4737933"/>
                <a:ext cx="625527"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32" name="TextBox 31">
                <a:extLst>
                  <a:ext uri="{FF2B5EF4-FFF2-40B4-BE49-F238E27FC236}">
                    <a16:creationId xmlns:a16="http://schemas.microsoft.com/office/drawing/2014/main" id="{B8994B08-ACD1-4649-A03C-BE602758A916}"/>
                  </a:ext>
                </a:extLst>
              </p:cNvPr>
              <p:cNvSpPr txBox="1">
                <a:spLocks noRot="1" noChangeAspect="1" noMove="1" noResize="1" noEditPoints="1" noAdjustHandles="1" noChangeArrowheads="1" noChangeShapeType="1" noTextEdit="1"/>
              </p:cNvSpPr>
              <p:nvPr/>
            </p:nvSpPr>
            <p:spPr>
              <a:xfrm>
                <a:off x="4857261" y="4737933"/>
                <a:ext cx="625527" cy="40011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1878255-33F2-F041-8BB0-14D2AB522F08}"/>
                  </a:ext>
                </a:extLst>
              </p:cNvPr>
              <p:cNvSpPr txBox="1"/>
              <p:nvPr/>
            </p:nvSpPr>
            <p:spPr>
              <a:xfrm>
                <a:off x="7414819" y="4676576"/>
                <a:ext cx="625527"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33" name="TextBox 32">
                <a:extLst>
                  <a:ext uri="{FF2B5EF4-FFF2-40B4-BE49-F238E27FC236}">
                    <a16:creationId xmlns:a16="http://schemas.microsoft.com/office/drawing/2014/main" id="{61878255-33F2-F041-8BB0-14D2AB522F08}"/>
                  </a:ext>
                </a:extLst>
              </p:cNvPr>
              <p:cNvSpPr txBox="1">
                <a:spLocks noRot="1" noChangeAspect="1" noMove="1" noResize="1" noEditPoints="1" noAdjustHandles="1" noChangeArrowheads="1" noChangeShapeType="1" noTextEdit="1"/>
              </p:cNvSpPr>
              <p:nvPr/>
            </p:nvSpPr>
            <p:spPr>
              <a:xfrm>
                <a:off x="7414819" y="4676576"/>
                <a:ext cx="625527" cy="400110"/>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C13DCF0A-4447-6349-ADAA-CE87009B449B}"/>
                  </a:ext>
                </a:extLst>
              </p:cNvPr>
              <p:cNvSpPr txBox="1"/>
              <p:nvPr/>
            </p:nvSpPr>
            <p:spPr>
              <a:xfrm>
                <a:off x="6141087" y="5833707"/>
                <a:ext cx="625527"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34" name="TextBox 33">
                <a:extLst>
                  <a:ext uri="{FF2B5EF4-FFF2-40B4-BE49-F238E27FC236}">
                    <a16:creationId xmlns:a16="http://schemas.microsoft.com/office/drawing/2014/main" id="{C13DCF0A-4447-6349-ADAA-CE87009B449B}"/>
                  </a:ext>
                </a:extLst>
              </p:cNvPr>
              <p:cNvSpPr txBox="1">
                <a:spLocks noRot="1" noChangeAspect="1" noMove="1" noResize="1" noEditPoints="1" noAdjustHandles="1" noChangeArrowheads="1" noChangeShapeType="1" noTextEdit="1"/>
              </p:cNvSpPr>
              <p:nvPr/>
            </p:nvSpPr>
            <p:spPr>
              <a:xfrm>
                <a:off x="6141087" y="5833707"/>
                <a:ext cx="625527" cy="40011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86AF55ED-929F-7E47-9AF0-6F464E9A8BB9}"/>
                  </a:ext>
                </a:extLst>
              </p:cNvPr>
              <p:cNvSpPr txBox="1"/>
              <p:nvPr/>
            </p:nvSpPr>
            <p:spPr>
              <a:xfrm>
                <a:off x="4578171" y="6436435"/>
                <a:ext cx="625527"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35" name="TextBox 34">
                <a:extLst>
                  <a:ext uri="{FF2B5EF4-FFF2-40B4-BE49-F238E27FC236}">
                    <a16:creationId xmlns:a16="http://schemas.microsoft.com/office/drawing/2014/main" id="{86AF55ED-929F-7E47-9AF0-6F464E9A8BB9}"/>
                  </a:ext>
                </a:extLst>
              </p:cNvPr>
              <p:cNvSpPr txBox="1">
                <a:spLocks noRot="1" noChangeAspect="1" noMove="1" noResize="1" noEditPoints="1" noAdjustHandles="1" noChangeArrowheads="1" noChangeShapeType="1" noTextEdit="1"/>
              </p:cNvSpPr>
              <p:nvPr/>
            </p:nvSpPr>
            <p:spPr>
              <a:xfrm>
                <a:off x="4578171" y="6436435"/>
                <a:ext cx="625527" cy="400110"/>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7138A3C0-0436-7A45-96C0-4DD9B70B4537}"/>
                  </a:ext>
                </a:extLst>
              </p:cNvPr>
              <p:cNvSpPr txBox="1"/>
              <p:nvPr/>
            </p:nvSpPr>
            <p:spPr>
              <a:xfrm>
                <a:off x="7705522" y="6478261"/>
                <a:ext cx="625527"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36" name="TextBox 35">
                <a:extLst>
                  <a:ext uri="{FF2B5EF4-FFF2-40B4-BE49-F238E27FC236}">
                    <a16:creationId xmlns:a16="http://schemas.microsoft.com/office/drawing/2014/main" id="{7138A3C0-0436-7A45-96C0-4DD9B70B4537}"/>
                  </a:ext>
                </a:extLst>
              </p:cNvPr>
              <p:cNvSpPr txBox="1">
                <a:spLocks noRot="1" noChangeAspect="1" noMove="1" noResize="1" noEditPoints="1" noAdjustHandles="1" noChangeArrowheads="1" noChangeShapeType="1" noTextEdit="1"/>
              </p:cNvSpPr>
              <p:nvPr/>
            </p:nvSpPr>
            <p:spPr>
              <a:xfrm>
                <a:off x="7705522" y="6478261"/>
                <a:ext cx="625527" cy="400110"/>
              </a:xfrm>
              <a:prstGeom prst="rect">
                <a:avLst/>
              </a:prstGeom>
              <a:blipFill>
                <a:blip r:embed="rId8"/>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5796906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5" grpId="0"/>
      <p:bldP spid="32" grpId="0"/>
      <p:bldP spid="33" grpId="0"/>
      <p:bldP spid="34" grpId="0"/>
      <p:bldP spid="35" grpId="0"/>
      <p:bldP spid="3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6: Review</a:t>
            </a:r>
          </a:p>
        </p:txBody>
      </p:sp>
      <p:sp>
        <p:nvSpPr>
          <p:cNvPr id="11"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sixth section.</a:t>
            </a:r>
          </a:p>
        </p:txBody>
      </p:sp>
      <p:sp>
        <p:nvSpPr>
          <p:cNvPr id="12" name="TextBox 11">
            <a:extLst>
              <a:ext uri="{FF2B5EF4-FFF2-40B4-BE49-F238E27FC236}">
                <a16:creationId xmlns:a16="http://schemas.microsoft.com/office/drawing/2014/main"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the last section,</a:t>
            </a:r>
            <a:br>
              <a:rPr lang="en-US" altLang="en-US" sz="2400" dirty="0">
                <a:solidFill>
                  <a:srgbClr val="00B050"/>
                </a:solidFill>
              </a:rPr>
            </a:br>
            <a:r>
              <a:rPr lang="en-US" altLang="en-US" sz="2400" b="1" dirty="0">
                <a:solidFill>
                  <a:srgbClr val="00B050"/>
                </a:solidFill>
              </a:rPr>
              <a:t>click here</a:t>
            </a:r>
            <a:r>
              <a:rPr lang="en-US" altLang="en-US" sz="2400" dirty="0">
                <a:solidFill>
                  <a:srgbClr val="00B050"/>
                </a:solidFill>
              </a:rPr>
              <a:t> for the </a:t>
            </a:r>
            <a:r>
              <a:rPr lang="en-US" altLang="en-US" sz="2400" b="1" dirty="0">
                <a:solidFill>
                  <a:srgbClr val="00B050"/>
                </a:solidFill>
              </a:rPr>
              <a:t>Unit audit</a:t>
            </a:r>
          </a:p>
        </p:txBody>
      </p:sp>
      <p:sp>
        <p:nvSpPr>
          <p:cNvPr id="13" name="TextBox 2">
            <a:extLst>
              <a:ext uri="{FF2B5EF4-FFF2-40B4-BE49-F238E27FC236}">
                <a16:creationId xmlns:a16="http://schemas.microsoft.com/office/drawing/2014/main"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7" name="Rectangle 6">
            <a:extLst>
              <a:ext uri="{FF2B5EF4-FFF2-40B4-BE49-F238E27FC236}">
                <a16:creationId xmlns:a16="http://schemas.microsoft.com/office/drawing/2014/main" id="{7E67FF3F-AE1A-8A46-A247-BB240C86FDEC}"/>
              </a:ext>
            </a:extLst>
          </p:cNvPr>
          <p:cNvSpPr/>
          <p:nvPr/>
        </p:nvSpPr>
        <p:spPr>
          <a:xfrm>
            <a:off x="-3547" y="21540"/>
            <a:ext cx="2198831" cy="1400383"/>
          </a:xfrm>
          <a:prstGeom prst="rect">
            <a:avLst/>
          </a:prstGeom>
        </p:spPr>
        <p:txBody>
          <a:bodyPr wrap="square">
            <a:spAutoFit/>
          </a:bodyPr>
          <a:lstStyle/>
          <a:p>
            <a:pPr algn="ctr">
              <a:spcBef>
                <a:spcPts val="0"/>
              </a:spcBef>
              <a:spcAft>
                <a:spcPts val="600"/>
              </a:spcAft>
            </a:pPr>
            <a:r>
              <a:rPr lang="en-US" b="1" dirty="0">
                <a:solidFill>
                  <a:schemeClr val="bg1"/>
                </a:solidFill>
                <a:latin typeface="Arial"/>
                <a:ea typeface="MS PGothic"/>
                <a:cs typeface="Times New Roman"/>
              </a:rPr>
              <a:t>UNIT:</a:t>
            </a:r>
            <a:endParaRPr lang="en-GB" sz="1200" dirty="0">
              <a:solidFill>
                <a:schemeClr val="bg1"/>
              </a:solidFill>
              <a:latin typeface="Times New Roman"/>
              <a:ea typeface="Times New Roman"/>
            </a:endParaRPr>
          </a:p>
          <a:p>
            <a:pPr algn="ctr" eaLnBrk="1" hangingPunct="1">
              <a:buClr>
                <a:srgbClr val="000000"/>
              </a:buClr>
              <a:buSzPct val="100000"/>
              <a:buFont typeface="Times New Roman" panose="02020603050405020304" pitchFamily="18" charset="0"/>
              <a:buNone/>
            </a:pPr>
            <a:r>
              <a:rPr lang="en-GB" altLang="en-US" b="1" dirty="0">
                <a:solidFill>
                  <a:schemeClr val="bg1"/>
                </a:solidFill>
              </a:rPr>
              <a:t>Growth and Decay</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6</a:t>
            </a:r>
            <a:endParaRPr lang="en-US" altLang="en-US" b="1" dirty="0">
              <a:solidFill>
                <a:schemeClr val="bg1"/>
              </a:solidFill>
            </a:endParaRPr>
          </a:p>
        </p:txBody>
      </p:sp>
    </p:spTree>
    <p:extLst>
      <p:ext uri="{BB962C8B-B14F-4D97-AF65-F5344CB8AC3E}">
        <p14:creationId xmlns:p14="http://schemas.microsoft.com/office/powerpoint/2010/main" val="451982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0D26DF9-5106-4408-AEB8-21B8AFA51FB3}">
  <ds:schemaRefs>
    <ds:schemaRef ds:uri="http://purl.org/dc/terms/"/>
    <ds:schemaRef ds:uri="f7b00057-f5aa-46f4-8410-da255f325540"/>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9ee75292-5076-4fcc-bc52-dcc754448144"/>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243552F-E41D-424C-8547-11ECC67B9BE1}">
  <ds:schemaRefs>
    <ds:schemaRef ds:uri="http://schemas.microsoft.com/sharepoint/v3/contenttype/forms"/>
  </ds:schemaRefs>
</ds:datastoreItem>
</file>

<file path=customXml/itemProps3.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11107</TotalTime>
  <Words>3858</Words>
  <Application>Microsoft Office PowerPoint</Application>
  <PresentationFormat>Widescreen</PresentationFormat>
  <Paragraphs>514</Paragraphs>
  <Slides>40</Slides>
  <Notes>33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Cambria Math</vt:lpstr>
      <vt:lpstr>Times</vt:lpstr>
      <vt:lpstr>Times New Roman</vt:lpstr>
      <vt:lpstr>Alapértelmezett terv</vt:lpstr>
      <vt:lpstr>Supporting and Enhancing Mathematics and Statistics UNIT: Growth and Decay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Liz Holland</cp:lastModifiedBy>
  <cp:revision>410</cp:revision>
  <cp:lastPrinted>2016-10-17T08:47:54Z</cp:lastPrinted>
  <dcterms:created xsi:type="dcterms:W3CDTF">2012-10-10T19:07:13Z</dcterms:created>
  <dcterms:modified xsi:type="dcterms:W3CDTF">2020-09-23T12:08:31Z</dcterms:modified>
</cp:coreProperties>
</file>