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35"/>
  </p:notesMasterIdLst>
  <p:handoutMasterIdLst>
    <p:handoutMasterId r:id="rId36"/>
  </p:handoutMasterIdLst>
  <p:sldIdLst>
    <p:sldId id="355" r:id="rId5"/>
    <p:sldId id="283" r:id="rId6"/>
    <p:sldId id="356" r:id="rId7"/>
    <p:sldId id="357" r:id="rId8"/>
    <p:sldId id="360" r:id="rId9"/>
    <p:sldId id="361" r:id="rId10"/>
    <p:sldId id="362" r:id="rId11"/>
    <p:sldId id="363" r:id="rId12"/>
    <p:sldId id="364" r:id="rId13"/>
    <p:sldId id="381" r:id="rId14"/>
    <p:sldId id="389" r:id="rId15"/>
    <p:sldId id="365" r:id="rId16"/>
    <p:sldId id="366" r:id="rId17"/>
    <p:sldId id="367" r:id="rId18"/>
    <p:sldId id="368" r:id="rId19"/>
    <p:sldId id="370" r:id="rId20"/>
    <p:sldId id="371" r:id="rId21"/>
    <p:sldId id="372" r:id="rId22"/>
    <p:sldId id="373" r:id="rId23"/>
    <p:sldId id="374" r:id="rId24"/>
    <p:sldId id="386" r:id="rId25"/>
    <p:sldId id="375" r:id="rId26"/>
    <p:sldId id="379" r:id="rId27"/>
    <p:sldId id="378" r:id="rId28"/>
    <p:sldId id="383" r:id="rId29"/>
    <p:sldId id="388" r:id="rId30"/>
    <p:sldId id="384" r:id="rId31"/>
    <p:sldId id="385" r:id="rId32"/>
    <p:sldId id="387" r:id="rId33"/>
    <p:sldId id="380" r:id="rId34"/>
  </p:sldIdLst>
  <p:sldSz cx="12192000" cy="6858000"/>
  <p:notesSz cx="6858000" cy="9144000"/>
  <p:defaultTextStyle>
    <a:defPPr>
      <a:defRPr lang="en-GB"/>
    </a:defPPr>
    <a:lvl1pPr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1pPr>
    <a:lvl2pPr marL="742950" indent="-28575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2pPr>
    <a:lvl3pPr marL="11430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3pPr>
    <a:lvl4pPr marL="16002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4pPr>
    <a:lvl5pPr marL="2057400" indent="-228600" algn="l" defTabSz="449263" rtl="0" eaLnBrk="0" fontAlgn="base" hangingPunct="0">
      <a:spcBef>
        <a:spcPct val="0"/>
      </a:spcBef>
      <a:spcAft>
        <a:spcPct val="0"/>
      </a:spcAft>
      <a:defRPr sz="20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0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eville Davies" initials="ND" lastIdx="20"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34" autoAdjust="0"/>
    <p:restoredTop sz="94656" autoAdjust="0"/>
  </p:normalViewPr>
  <p:slideViewPr>
    <p:cSldViewPr>
      <p:cViewPr varScale="1">
        <p:scale>
          <a:sx n="88" d="100"/>
          <a:sy n="88" d="100"/>
        </p:scale>
        <p:origin x="-108" y="-276"/>
      </p:cViewPr>
      <p:guideLst>
        <p:guide orient="horz" pos="2160"/>
        <p:guide pos="384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80" d="100"/>
        <a:sy n="80"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5" name="Rectangle 3"/>
          <p:cNvSpPr>
            <a:spLocks noGrp="1" noChangeArrowheads="1"/>
          </p:cNvSpPr>
          <p:nvPr>
            <p:ph type="dt" sz="quarter"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68FCC49C-92F4-486F-8D45-77C86ABB1FF0}" type="datetime1">
              <a:rPr lang="en-US" altLang="en-US"/>
              <a:pPr>
                <a:defRPr/>
              </a:pPr>
              <a:t>8/3/2020</a:t>
            </a:fld>
            <a:endParaRPr lang="en-US" altLang="en-US"/>
          </a:p>
        </p:txBody>
      </p:sp>
      <p:sp>
        <p:nvSpPr>
          <p:cNvPr id="44036" name="Rectangle 4"/>
          <p:cNvSpPr>
            <a:spLocks noGrp="1" noChangeArrowheads="1"/>
          </p:cNvSpPr>
          <p:nvPr>
            <p:ph type="ftr" sz="quarter" idx="2"/>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0" hangingPunct="0">
              <a:buClr>
                <a:srgbClr val="000000"/>
              </a:buClr>
              <a:buSzPct val="100000"/>
              <a:buFont typeface="Times New Roman" charset="0"/>
              <a:buNone/>
              <a:defRPr sz="1200">
                <a:latin typeface="Arial" charset="0"/>
                <a:ea typeface="ＭＳ Ｐゴシック" charset="0"/>
                <a:cs typeface="ＭＳ Ｐゴシック" charset="0"/>
              </a:defRPr>
            </a:lvl1pPr>
          </a:lstStyle>
          <a:p>
            <a:pPr>
              <a:defRPr/>
            </a:pPr>
            <a:endParaRPr lang="en-US"/>
          </a:p>
        </p:txBody>
      </p:sp>
      <p:sp>
        <p:nvSpPr>
          <p:cNvPr id="44037" name="Rectangle 5"/>
          <p:cNvSpPr>
            <a:spLocks noGrp="1" noChangeArrowheads="1"/>
          </p:cNvSpPr>
          <p:nvPr>
            <p:ph type="sldNum" sz="quarter" idx="3"/>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0" hangingPunct="0">
              <a:buClr>
                <a:srgbClr val="000000"/>
              </a:buClr>
              <a:buSzPct val="100000"/>
              <a:buFont typeface="Times New Roman" panose="02020603050405020304" pitchFamily="18" charset="0"/>
              <a:buNone/>
              <a:defRPr sz="1200"/>
            </a:lvl1pPr>
          </a:lstStyle>
          <a:p>
            <a:pPr>
              <a:defRPr/>
            </a:pPr>
            <a:fld id="{97D64321-B5A8-47E5-A609-99FAF3D09F81}"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en-US" altLang="en-US"/>
          </a:p>
        </p:txBody>
      </p:sp>
      <p:sp>
        <p:nvSpPr>
          <p:cNvPr id="13315" name="Rectangle 2"/>
          <p:cNvSpPr>
            <a:spLocks noGrp="1" noRot="1" noChangeAspect="1" noChangeArrowheads="1"/>
          </p:cNvSpPr>
          <p:nvPr>
            <p:ph type="sldImg"/>
          </p:nvPr>
        </p:nvSpPr>
        <p:spPr bwMode="auto">
          <a:xfrm>
            <a:off x="-17002125" y="-11796713"/>
            <a:ext cx="22204363" cy="12490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075" name="Rectangle 3"/>
          <p:cNvSpPr>
            <a:spLocks noGrp="1" noChangeArrowheads="1"/>
          </p:cNvSpPr>
          <p:nvPr>
            <p:ph type="body"/>
          </p:nvPr>
        </p:nvSpPr>
        <p:spPr bwMode="auto">
          <a:xfrm>
            <a:off x="685800" y="4343400"/>
            <a:ext cx="5483225" cy="4111625"/>
          </a:xfrm>
          <a:prstGeom prst="rect">
            <a:avLst/>
          </a:prstGeom>
          <a:noFill/>
          <a:ln>
            <a:noFill/>
          </a:ln>
          <a:effectLst/>
        </p:spPr>
        <p:txBody>
          <a:bodyPr vert="horz" wrap="square" lIns="0" tIns="0" rIns="0" bIns="0" numCol="1" anchor="t" anchorCtr="0" compatLnSpc="1">
            <a:prstTxWarp prst="textNoShape">
              <a:avLst/>
            </a:prstTxWarp>
          </a:bodyPr>
          <a:lstStyle/>
          <a:p>
            <a:pPr lvl="0"/>
            <a:endParaRPr lang="hu-HU" noProof="0"/>
          </a:p>
        </p:txBody>
      </p:sp>
    </p:spTree>
    <p:extLst>
      <p:ext uri="{BB962C8B-B14F-4D97-AF65-F5344CB8AC3E}">
        <p14:creationId xmlns:p14="http://schemas.microsoft.com/office/powerpoint/2010/main" val="3903112194"/>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ＭＳ Ｐゴシック" charset="0"/>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53353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994472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4243229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984808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33515796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2026392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2"/>
          <p:cNvSpPr>
            <a:spLocks noGrp="1" noRot="1" noChangeAspect="1" noChangeArrowheads="1" noTextEdit="1"/>
          </p:cNvSpPr>
          <p:nvPr>
            <p:ph type="sldImg"/>
          </p:nvPr>
        </p:nvSpPr>
        <p:spPr>
          <a:xfrm>
            <a:off x="381000" y="695325"/>
            <a:ext cx="6096000" cy="3429000"/>
          </a:xfrm>
        </p:spPr>
      </p:sp>
      <p:sp>
        <p:nvSpPr>
          <p:cNvPr id="69635" name="Text Box 3"/>
          <p:cNvSpPr txBox="1">
            <a:spLocks noGrp="1" noChangeArrowheads="1"/>
          </p:cNvSpPr>
          <p:nvPr>
            <p:ph type="body" idx="1"/>
          </p:nvPr>
        </p:nvSpPr>
        <p:spPr>
          <a:xfrm>
            <a:off x="685800" y="4343400"/>
            <a:ext cx="5486400" cy="4114800"/>
          </a:xfrm>
          <a:ln/>
        </p:spPr>
        <p:txBody>
          <a:bodyPr wrap="none" anchor="ctr"/>
          <a:lstStyle/>
          <a:p>
            <a:pPr>
              <a:buFont typeface="Times New Roman" charset="0"/>
              <a:buNone/>
              <a:defRPr/>
            </a:pPr>
            <a:endParaRPr lang="hu-HU">
              <a:cs typeface="+mn-cs"/>
            </a:endParaRPr>
          </a:p>
        </p:txBody>
      </p:sp>
    </p:spTree>
    <p:extLst>
      <p:ext uri="{BB962C8B-B14F-4D97-AF65-F5344CB8AC3E}">
        <p14:creationId xmlns:p14="http://schemas.microsoft.com/office/powerpoint/2010/main" val="16852789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5301208"/>
            <a:ext cx="10515600" cy="1325563"/>
          </a:xfrm>
          <a:prstGeom prst="rect">
            <a:avLst/>
          </a:prstGeom>
        </p:spPr>
        <p:txBody>
          <a:bodyPr/>
          <a:lstStyle>
            <a:lvl1pPr>
              <a:defRPr/>
            </a:lvl1pPr>
          </a:lstStyle>
          <a:p>
            <a:r>
              <a:rPr lang="en-US" dirty="0"/>
              <a:t>Enhancing and Supporting Mathematics and Data Science</a:t>
            </a:r>
            <a:endParaRPr lang="en-GB" dirty="0"/>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95600" y="0"/>
            <a:ext cx="7200800" cy="5503293"/>
          </a:xfrm>
          <a:prstGeom prst="rect">
            <a:avLst/>
          </a:prstGeom>
        </p:spPr>
      </p:pic>
    </p:spTree>
    <p:extLst>
      <p:ext uri="{BB962C8B-B14F-4D97-AF65-F5344CB8AC3E}">
        <p14:creationId xmlns:p14="http://schemas.microsoft.com/office/powerpoint/2010/main" val="34260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91544" y="3379"/>
            <a:ext cx="10363200" cy="792088"/>
          </a:xfrm>
          <a:prstGeom prst="rect">
            <a:avLst/>
          </a:prstGeom>
        </p:spPr>
        <p:txBody>
          <a:bodyPr/>
          <a:lstStyle>
            <a:lvl1pPr>
              <a:defRPr sz="3200">
                <a:solidFill>
                  <a:schemeClr val="tx1"/>
                </a:solidFill>
              </a:defRPr>
            </a:lvl1pPr>
          </a:lstStyle>
          <a:p>
            <a:r>
              <a:rPr lang="en-GB" dirty="0"/>
              <a:t>Click to edit Master title style</a:t>
            </a:r>
            <a:endParaRPr lang="en-US" dirty="0"/>
          </a:p>
        </p:txBody>
      </p:sp>
      <p:sp>
        <p:nvSpPr>
          <p:cNvPr id="3" name="Subtitle 2"/>
          <p:cNvSpPr>
            <a:spLocks noGrp="1"/>
          </p:cNvSpPr>
          <p:nvPr>
            <p:ph type="subTitle" idx="1"/>
          </p:nvPr>
        </p:nvSpPr>
        <p:spPr>
          <a:xfrm>
            <a:off x="3215680" y="3068960"/>
            <a:ext cx="8534400" cy="1752600"/>
          </a:xfrm>
          <a:prstGeom prst="rect">
            <a:avLst/>
          </a:prstGeom>
        </p:spPr>
        <p:txBody>
          <a:bodyPr/>
          <a:lstStyle>
            <a:lvl1pPr marL="0" indent="0" algn="ctr">
              <a:buNone/>
              <a:defRPr sz="2800">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dirty="0"/>
              <a:t>Click to edit Master subtitle style</a:t>
            </a:r>
            <a:endParaRPr lang="en-US" dirty="0"/>
          </a:p>
        </p:txBody>
      </p:sp>
    </p:spTree>
    <p:extLst>
      <p:ext uri="{BB962C8B-B14F-4D97-AF65-F5344CB8AC3E}">
        <p14:creationId xmlns:p14="http://schemas.microsoft.com/office/powerpoint/2010/main" val="223863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idx="1"/>
          </p:nvPr>
        </p:nvSpPr>
        <p:spPr>
          <a:xfrm>
            <a:off x="609601" y="1604963"/>
            <a:ext cx="10725151" cy="3975100"/>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66941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1079522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Content Placeholder 2"/>
          <p:cNvSpPr>
            <a:spLocks noGrp="1"/>
          </p:cNvSpPr>
          <p:nvPr>
            <p:ph sz="half" idx="1"/>
          </p:nvPr>
        </p:nvSpPr>
        <p:spPr>
          <a:xfrm>
            <a:off x="609600" y="1604963"/>
            <a:ext cx="5259917"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072718" y="1604963"/>
            <a:ext cx="5262033" cy="39751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999571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2072438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Date Placeholder 2"/>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72605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1412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5341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41167471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695700" y="2276475"/>
            <a:ext cx="7865533" cy="3092450"/>
          </a:xfrm>
          <a:prstGeom prst="rect">
            <a:avLst/>
          </a:prstGeom>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9601" y="1604963"/>
            <a:ext cx="10725151"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301244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4385" y="1604963"/>
            <a:ext cx="2736849" cy="3975100"/>
          </a:xfrm>
          <a:prstGeom prst="rect">
            <a:avLst/>
          </a:prstGeo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9600" y="1604963"/>
            <a:ext cx="8011584" cy="3975100"/>
          </a:xfrm>
          <a:prstGeom prst="rect">
            <a:avLst/>
          </a:prstGeo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idx="10"/>
          </p:nvPr>
        </p:nvSpPr>
        <p:spPr>
          <a:xfrm>
            <a:off x="609600" y="6353176"/>
            <a:ext cx="2840567" cy="366713"/>
          </a:xfrm>
          <a:prstGeom prst="rect">
            <a:avLst/>
          </a:prstGeom>
        </p:spPr>
        <p:txBody>
          <a:bodyPr/>
          <a:lstStyle>
            <a:lvl1pPr eaLnBrk="1" hangingPunct="1">
              <a:buClr>
                <a:srgbClr val="000000"/>
              </a:buClr>
              <a:buSzPct val="100000"/>
              <a:buFont typeface="Times New Roman" charset="0"/>
              <a:buNone/>
              <a:defRPr>
                <a:latin typeface="Arial" charset="0"/>
                <a:ea typeface="ＭＳ Ｐゴシック" charset="0"/>
                <a:cs typeface="+mn-cs"/>
              </a:defRPr>
            </a:lvl1pPr>
          </a:lstStyle>
          <a:p>
            <a:pPr>
              <a:defRPr/>
            </a:pPr>
            <a:endParaRPr lang="hu-HU"/>
          </a:p>
        </p:txBody>
      </p:sp>
    </p:spTree>
    <p:extLst>
      <p:ext uri="{BB962C8B-B14F-4D97-AF65-F5344CB8AC3E}">
        <p14:creationId xmlns:p14="http://schemas.microsoft.com/office/powerpoint/2010/main" val="910865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4" name="Rectangle 3"/>
          <p:cNvSpPr/>
          <p:nvPr userDrawn="1"/>
        </p:nvSpPr>
        <p:spPr bwMode="auto">
          <a:xfrm>
            <a:off x="0" y="0"/>
            <a:ext cx="2207568" cy="6858000"/>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
        <p:nvSpPr>
          <p:cNvPr id="2" name="AutoShape 6" descr="https://liveplymouthac.sharepoint.com/sites/u212/Logo%20files/UoP%20Logo_Centred_Colour.jpg"/>
          <p:cNvSpPr>
            <a:spLocks noChangeAspect="1" noChangeArrowheads="1"/>
          </p:cNvSpPr>
          <p:nvPr userDrawn="1"/>
        </p:nvSpPr>
        <p:spPr bwMode="auto">
          <a:xfrm>
            <a:off x="335360" y="620688"/>
            <a:ext cx="2736304" cy="273630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Picture 2"/>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91085" y="5031616"/>
            <a:ext cx="2389738" cy="1826384"/>
          </a:xfrm>
          <a:prstGeom prst="rect">
            <a:avLst/>
          </a:prstGeom>
        </p:spPr>
      </p:pic>
      <p:sp>
        <p:nvSpPr>
          <p:cNvPr id="5" name="Rectangle 4"/>
          <p:cNvSpPr/>
          <p:nvPr userDrawn="1"/>
        </p:nvSpPr>
        <p:spPr bwMode="auto">
          <a:xfrm>
            <a:off x="2207568" y="0"/>
            <a:ext cx="9984432" cy="620688"/>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GB" sz="2000" b="0" i="0" u="none" strike="noStrike" cap="none" normalizeH="0" baseline="0">
              <a:ln>
                <a:noFill/>
              </a:ln>
              <a:solidFill>
                <a:schemeClr val="tx1"/>
              </a:solidFill>
              <a:effectLst/>
              <a:latin typeface="Arial" charset="0"/>
              <a:ea typeface="ＭＳ Ｐゴシック" charset="0"/>
            </a:endParaRPr>
          </a:p>
        </p:txBody>
      </p:sp>
    </p:spTree>
  </p:cSld>
  <p:clrMap bg1="lt1" tx1="dk1" bg2="lt2" tx2="dk2" accent1="accent1" accent2="accent2" accent3="accent3" accent4="accent4" accent5="accent5" accent6="accent6" hlink="hlink" folHlink="folHlink"/>
  <p:sldLayoutIdLst>
    <p:sldLayoutId id="2147484915" r:id="rId1"/>
    <p:sldLayoutId id="2147484904" r:id="rId2"/>
    <p:sldLayoutId id="2147484905" r:id="rId3"/>
    <p:sldLayoutId id="2147484906" r:id="rId4"/>
    <p:sldLayoutId id="2147484907" r:id="rId5"/>
    <p:sldLayoutId id="2147484908" r:id="rId6"/>
    <p:sldLayoutId id="2147484909" r:id="rId7"/>
    <p:sldLayoutId id="2147484910" r:id="rId8"/>
    <p:sldLayoutId id="2147484911" r:id="rId9"/>
    <p:sldLayoutId id="2147484912" r:id="rId10"/>
    <p:sldLayoutId id="2147484913" r:id="rId11"/>
    <p:sldLayoutId id="2147484914" r:id="rId12"/>
  </p:sldLayoutIdLst>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mj-lt"/>
          <a:ea typeface="+mj-ea"/>
          <a:cs typeface="ＭＳ Ｐゴシック" charset="0"/>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4B8D"/>
          </a:solidFill>
          <a:latin typeface="Arial" charset="0"/>
          <a:ea typeface="ＭＳ Ｐゴシック" charset="0"/>
          <a:cs typeface="ＭＳ Ｐゴシック"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4B8D"/>
          </a:solidFill>
          <a:latin typeface="Arial" charset="0"/>
          <a:ea typeface="ＭＳ Ｐゴシック"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4B8D"/>
          </a:solidFill>
          <a:latin typeface="+mn-lt"/>
          <a:ea typeface="+mn-ea"/>
          <a:cs typeface="ＭＳ Ｐゴシック" charset="0"/>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4B8D"/>
          </a:solidFill>
          <a:latin typeface="+mn-lt"/>
          <a:ea typeface="+mn-ea"/>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4B8D"/>
          </a:solidFill>
          <a:latin typeface="+mn-lt"/>
          <a:ea typeface="+mn-ea"/>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4B8D"/>
          </a:solidFill>
          <a:latin typeface="+mn-lt"/>
          <a:ea typeface="+mn-ea"/>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4B8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png"/><Relationship Id="rId4" Type="http://schemas.openxmlformats.org/officeDocument/2006/relationships/image" Target="../media/image3.emf"/><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18" Type="http://schemas.openxmlformats.org/officeDocument/2006/relationships/image" Target="../media/image24.png"/><Relationship Id="rId3" Type="http://schemas.openxmlformats.org/officeDocument/2006/relationships/image" Target="../media/image2.png"/><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notesSlide" Target="../notesSlides/notesSlide3.xml"/><Relationship Id="rId16" Type="http://schemas.openxmlformats.org/officeDocument/2006/relationships/image" Target="../media/image22.png"/><Relationship Id="rId1" Type="http://schemas.openxmlformats.org/officeDocument/2006/relationships/slideLayout" Target="../slideLayouts/slideLayout3.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7.emf"/><Relationship Id="rId5" Type="http://schemas.openxmlformats.org/officeDocument/2006/relationships/image" Target="../media/image25.png"/><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8.emf"/></Relationships>
</file>

<file path=ppt/slides/_rels/slide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png"/><Relationship Id="rId7" Type="http://schemas.openxmlformats.org/officeDocument/2006/relationships/image" Target="../media/image30.png"/><Relationship Id="rId12" Type="http://schemas.openxmlformats.org/officeDocument/2006/relationships/image" Target="../media/image35.png"/><Relationship Id="rId17" Type="http://schemas.openxmlformats.org/officeDocument/2006/relationships/image" Target="../media/image40.emf"/><Relationship Id="rId2" Type="http://schemas.openxmlformats.org/officeDocument/2006/relationships/notesSlide" Target="../notesSlides/notesSlide6.xml"/><Relationship Id="rId16" Type="http://schemas.openxmlformats.org/officeDocument/2006/relationships/image" Target="../media/image39.pn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5" Type="http://schemas.openxmlformats.org/officeDocument/2006/relationships/image" Target="../media/image3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 Id="rId1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10.png"/><Relationship Id="rId13" Type="http://schemas.openxmlformats.org/officeDocument/2006/relationships/image" Target="../media/image46.png"/><Relationship Id="rId3" Type="http://schemas.openxmlformats.org/officeDocument/2006/relationships/image" Target="../media/image2.png"/><Relationship Id="rId7" Type="http://schemas.openxmlformats.org/officeDocument/2006/relationships/image" Target="../media/image40.png"/><Relationship Id="rId12"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90.png"/><Relationship Id="rId11" Type="http://schemas.openxmlformats.org/officeDocument/2006/relationships/image" Target="../media/image41.emf"/><Relationship Id="rId5" Type="http://schemas.openxmlformats.org/officeDocument/2006/relationships/image" Target="../media/image280.png"/><Relationship Id="rId10" Type="http://schemas.openxmlformats.org/officeDocument/2006/relationships/image" Target="../media/image43.png"/><Relationship Id="rId4" Type="http://schemas.openxmlformats.org/officeDocument/2006/relationships/image" Target="../media/image41.png"/><Relationship Id="rId9" Type="http://schemas.openxmlformats.org/officeDocument/2006/relationships/image" Target="../media/image42.png"/><Relationship Id="rId1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2.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50.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42.emf"/></Relationships>
</file>

<file path=ppt/slides/_rels/slide11.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png"/><Relationship Id="rId3" Type="http://schemas.openxmlformats.org/officeDocument/2006/relationships/image" Target="../media/image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540.png"/><Relationship Id="rId4" Type="http://schemas.openxmlformats.org/officeDocument/2006/relationships/image" Target="../media/image531.png"/></Relationships>
</file>

<file path=ppt/slides/_rels/slide14.xml.rels><?xml version="1.0" encoding="UTF-8" standalone="yes"?>
<Relationships xmlns="http://schemas.openxmlformats.org/package/2006/relationships"><Relationship Id="rId8" Type="http://schemas.openxmlformats.org/officeDocument/2006/relationships/image" Target="../media/image440.png"/><Relationship Id="rId13" Type="http://schemas.openxmlformats.org/officeDocument/2006/relationships/image" Target="../media/image73.png"/><Relationship Id="rId18" Type="http://schemas.openxmlformats.org/officeDocument/2006/relationships/image" Target="../media/image74.png"/><Relationship Id="rId3" Type="http://schemas.openxmlformats.org/officeDocument/2006/relationships/image" Target="../media/image2.png"/><Relationship Id="rId7" Type="http://schemas.openxmlformats.org/officeDocument/2006/relationships/image" Target="../media/image66.png"/><Relationship Id="rId12" Type="http://schemas.openxmlformats.org/officeDocument/2006/relationships/image" Target="../media/image70.png"/><Relationship Id="rId17" Type="http://schemas.openxmlformats.org/officeDocument/2006/relationships/image" Target="../media/image77.png"/><Relationship Id="rId2" Type="http://schemas.openxmlformats.org/officeDocument/2006/relationships/notesSlide" Target="../notesSlides/notesSlide11.xml"/><Relationship Id="rId16" Type="http://schemas.openxmlformats.org/officeDocument/2006/relationships/image" Target="../media/image76.png"/><Relationship Id="rId1" Type="http://schemas.openxmlformats.org/officeDocument/2006/relationships/slideLayout" Target="../slideLayouts/slideLayout3.xml"/><Relationship Id="rId6" Type="http://schemas.openxmlformats.org/officeDocument/2006/relationships/image" Target="../media/image64.png"/><Relationship Id="rId11" Type="http://schemas.openxmlformats.org/officeDocument/2006/relationships/image" Target="../media/image67.png"/><Relationship Id="rId5" Type="http://schemas.openxmlformats.org/officeDocument/2006/relationships/image" Target="../media/image65.png"/><Relationship Id="rId15" Type="http://schemas.openxmlformats.org/officeDocument/2006/relationships/image" Target="../media/image75.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00.png"/></Relationships>
</file>

<file path=ppt/slides/_rels/slide15.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5.png"/><Relationship Id="rId18" Type="http://schemas.openxmlformats.org/officeDocument/2006/relationships/image" Target="../media/image91.png"/><Relationship Id="rId3" Type="http://schemas.openxmlformats.org/officeDocument/2006/relationships/image" Target="../media/image2.png"/><Relationship Id="rId7" Type="http://schemas.openxmlformats.org/officeDocument/2006/relationships/image" Target="../media/image72.png"/><Relationship Id="rId12" Type="http://schemas.openxmlformats.org/officeDocument/2006/relationships/image" Target="../media/image87.png"/><Relationship Id="rId17" Type="http://schemas.openxmlformats.org/officeDocument/2006/relationships/image" Target="../media/image80.png"/><Relationship Id="rId2" Type="http://schemas.openxmlformats.org/officeDocument/2006/relationships/notesSlide" Target="../notesSlides/notesSlide12.xml"/><Relationship Id="rId16" Type="http://schemas.openxmlformats.org/officeDocument/2006/relationships/image" Target="../media/image89.png"/><Relationship Id="rId1" Type="http://schemas.openxmlformats.org/officeDocument/2006/relationships/slideLayout" Target="../slideLayouts/slideLayout3.xml"/><Relationship Id="rId6" Type="http://schemas.openxmlformats.org/officeDocument/2006/relationships/image" Target="../media/image78.png"/><Relationship Id="rId5" Type="http://schemas.openxmlformats.org/officeDocument/2006/relationships/image" Target="../media/image52.png"/><Relationship Id="rId15" Type="http://schemas.openxmlformats.org/officeDocument/2006/relationships/image" Target="../media/image88.png"/><Relationship Id="rId10" Type="http://schemas.openxmlformats.org/officeDocument/2006/relationships/image" Target="../media/image79.png"/><Relationship Id="rId19" Type="http://schemas.openxmlformats.org/officeDocument/2006/relationships/image" Target="../media/image92.png"/><Relationship Id="rId4" Type="http://schemas.openxmlformats.org/officeDocument/2006/relationships/image" Target="../media/image71.png"/><Relationship Id="rId9" Type="http://schemas.openxmlformats.org/officeDocument/2006/relationships/image" Target="../media/image83.png"/><Relationship Id="rId14" Type="http://schemas.openxmlformats.org/officeDocument/2006/relationships/image" Target="../media/image8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3" Type="http://schemas.openxmlformats.org/officeDocument/2006/relationships/image" Target="../media/image2.png"/><Relationship Id="rId7" Type="http://schemas.openxmlformats.org/officeDocument/2006/relationships/image" Target="../media/image94.png"/><Relationship Id="rId12" Type="http://schemas.openxmlformats.org/officeDocument/2006/relationships/image" Target="../media/image101.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82.png"/><Relationship Id="rId11" Type="http://schemas.openxmlformats.org/officeDocument/2006/relationships/image" Target="../media/image93.png"/><Relationship Id="rId5" Type="http://schemas.openxmlformats.org/officeDocument/2006/relationships/image" Target="../media/image630.png"/><Relationship Id="rId10" Type="http://schemas.openxmlformats.org/officeDocument/2006/relationships/image" Target="../media/image90.png"/><Relationship Id="rId4" Type="http://schemas.openxmlformats.org/officeDocument/2006/relationships/image" Target="../media/image95.png"/><Relationship Id="rId9" Type="http://schemas.openxmlformats.org/officeDocument/2006/relationships/image" Target="../media/image84.png"/><Relationship Id="rId14" Type="http://schemas.openxmlformats.org/officeDocument/2006/relationships/image" Target="../media/image103.png"/></Relationships>
</file>

<file path=ppt/slides/_rels/slide18.xml.rels><?xml version="1.0" encoding="UTF-8" standalone="yes"?>
<Relationships xmlns="http://schemas.openxmlformats.org/package/2006/relationships"><Relationship Id="rId8" Type="http://schemas.openxmlformats.org/officeDocument/2006/relationships/image" Target="../media/image1000.png"/><Relationship Id="rId3" Type="http://schemas.openxmlformats.org/officeDocument/2006/relationships/image" Target="../media/image2.png"/><Relationship Id="rId7" Type="http://schemas.openxmlformats.org/officeDocument/2006/relationships/image" Target="../media/image100.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98.png"/><Relationship Id="rId5" Type="http://schemas.openxmlformats.org/officeDocument/2006/relationships/image" Target="../media/image96.png"/><Relationship Id="rId4" Type="http://schemas.openxmlformats.org/officeDocument/2006/relationships/image" Target="../media/image900.png"/><Relationship Id="rId9" Type="http://schemas.openxmlformats.org/officeDocument/2006/relationships/image" Target="../media/image91.emf"/></Relationships>
</file>

<file path=ppt/slides/_rels/slide19.xml.rels><?xml version="1.0" encoding="UTF-8" standalone="yes"?>
<Relationships xmlns="http://schemas.openxmlformats.org/package/2006/relationships"><Relationship Id="rId8" Type="http://schemas.openxmlformats.org/officeDocument/2006/relationships/image" Target="../media/image91.emf"/><Relationship Id="rId3" Type="http://schemas.openxmlformats.org/officeDocument/2006/relationships/image" Target="../media/image2.png"/><Relationship Id="rId7" Type="http://schemas.openxmlformats.org/officeDocument/2006/relationships/image" Target="../media/image104.png"/><Relationship Id="rId12" Type="http://schemas.openxmlformats.org/officeDocument/2006/relationships/image" Target="../media/image109.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18.png"/><Relationship Id="rId11" Type="http://schemas.openxmlformats.org/officeDocument/2006/relationships/image" Target="../media/image99.png"/><Relationship Id="rId10" Type="http://schemas.openxmlformats.org/officeDocument/2006/relationships/image" Target="../media/image107.png"/><Relationship Id="rId9" Type="http://schemas.openxmlformats.org/officeDocument/2006/relationships/image" Target="../media/image106.png"/></Relationships>
</file>

<file path=ppt/slides/_rels/slide20.xml.rels><?xml version="1.0" encoding="UTF-8" standalone="yes"?>
<Relationships xmlns="http://schemas.openxmlformats.org/package/2006/relationships"><Relationship Id="rId13" Type="http://schemas.openxmlformats.org/officeDocument/2006/relationships/image" Target="../media/image112.png"/><Relationship Id="rId18" Type="http://schemas.openxmlformats.org/officeDocument/2006/relationships/image" Target="../media/image110.png"/><Relationship Id="rId3" Type="http://schemas.openxmlformats.org/officeDocument/2006/relationships/image" Target="../media/image2.png"/><Relationship Id="rId21" Type="http://schemas.openxmlformats.org/officeDocument/2006/relationships/image" Target="../media/image122.png"/><Relationship Id="rId12" Type="http://schemas.openxmlformats.org/officeDocument/2006/relationships/image" Target="../media/image134.png"/><Relationship Id="rId17" Type="http://schemas.openxmlformats.org/officeDocument/2006/relationships/image" Target="../media/image116.png"/><Relationship Id="rId2" Type="http://schemas.openxmlformats.org/officeDocument/2006/relationships/notesSlide" Target="../notesSlides/notesSlide16.xml"/><Relationship Id="rId16" Type="http://schemas.openxmlformats.org/officeDocument/2006/relationships/image" Target="../media/image1051.png"/><Relationship Id="rId20" Type="http://schemas.openxmlformats.org/officeDocument/2006/relationships/image" Target="../media/image121.png"/><Relationship Id="rId1" Type="http://schemas.openxmlformats.org/officeDocument/2006/relationships/slideLayout" Target="../slideLayouts/slideLayout3.xml"/><Relationship Id="rId6" Type="http://schemas.openxmlformats.org/officeDocument/2006/relationships/image" Target="../media/image108.png"/><Relationship Id="rId5" Type="http://schemas.openxmlformats.org/officeDocument/2006/relationships/image" Target="../media/image114.png"/><Relationship Id="rId15" Type="http://schemas.openxmlformats.org/officeDocument/2006/relationships/image" Target="../media/image115.png"/><Relationship Id="rId19" Type="http://schemas.openxmlformats.org/officeDocument/2006/relationships/image" Target="../media/image111.png"/><Relationship Id="rId4" Type="http://schemas.openxmlformats.org/officeDocument/2006/relationships/image" Target="../media/image105.png"/><Relationship Id="rId14" Type="http://schemas.openxmlformats.org/officeDocument/2006/relationships/image" Target="../media/image113.png"/></Relationships>
</file>

<file path=ppt/slides/_rels/slide21.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132.png"/><Relationship Id="rId3" Type="http://schemas.openxmlformats.org/officeDocument/2006/relationships/image" Target="../media/image2.png"/><Relationship Id="rId7" Type="http://schemas.openxmlformats.org/officeDocument/2006/relationships/image" Target="../media/image126.png"/><Relationship Id="rId12" Type="http://schemas.openxmlformats.org/officeDocument/2006/relationships/image" Target="../media/image130.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25.png"/><Relationship Id="rId11" Type="http://schemas.openxmlformats.org/officeDocument/2006/relationships/image" Target="../media/image117.png"/><Relationship Id="rId5" Type="http://schemas.openxmlformats.org/officeDocument/2006/relationships/image" Target="../media/image124.png"/><Relationship Id="rId10" Type="http://schemas.openxmlformats.org/officeDocument/2006/relationships/image" Target="../media/image1050.png"/><Relationship Id="rId4" Type="http://schemas.openxmlformats.org/officeDocument/2006/relationships/image" Target="../media/image123.png"/><Relationship Id="rId9" Type="http://schemas.openxmlformats.org/officeDocument/2006/relationships/image" Target="../media/image1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33.png"/><Relationship Id="rId4" Type="http://schemas.openxmlformats.org/officeDocument/2006/relationships/image" Target="../media/image1270.png"/></Relationships>
</file>

<file path=ppt/slides/_rels/slide24.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37.png"/><Relationship Id="rId3" Type="http://schemas.openxmlformats.org/officeDocument/2006/relationships/image" Target="../media/image2.png"/><Relationship Id="rId7" Type="http://schemas.openxmlformats.org/officeDocument/2006/relationships/image" Target="../media/image1330.png"/><Relationship Id="rId12" Type="http://schemas.openxmlformats.org/officeDocument/2006/relationships/image" Target="../media/image136.png"/><Relationship Id="rId17" Type="http://schemas.openxmlformats.org/officeDocument/2006/relationships/image" Target="../media/image145.png"/><Relationship Id="rId2" Type="http://schemas.openxmlformats.org/officeDocument/2006/relationships/notesSlide" Target="../notesSlides/notesSlide19.xml"/><Relationship Id="rId16" Type="http://schemas.openxmlformats.org/officeDocument/2006/relationships/image" Target="../media/image138.png"/><Relationship Id="rId1" Type="http://schemas.openxmlformats.org/officeDocument/2006/relationships/slideLayout" Target="../slideLayouts/slideLayout3.xml"/><Relationship Id="rId6" Type="http://schemas.openxmlformats.org/officeDocument/2006/relationships/image" Target="../media/image1320.png"/><Relationship Id="rId11" Type="http://schemas.openxmlformats.org/officeDocument/2006/relationships/image" Target="../media/image142.png"/><Relationship Id="rId5" Type="http://schemas.openxmlformats.org/officeDocument/2006/relationships/image" Target="../media/image1310.png"/><Relationship Id="rId15" Type="http://schemas.openxmlformats.org/officeDocument/2006/relationships/image" Target="../media/image1430.png"/><Relationship Id="rId10" Type="http://schemas.openxmlformats.org/officeDocument/2006/relationships/image" Target="../media/image141.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s>
</file>

<file path=ppt/slides/_rels/slide25.xml.rels><?xml version="1.0" encoding="UTF-8" standalone="yes"?>
<Relationships xmlns="http://schemas.openxmlformats.org/package/2006/relationships"><Relationship Id="rId8" Type="http://schemas.openxmlformats.org/officeDocument/2006/relationships/image" Target="../media/image149.png"/><Relationship Id="rId13" Type="http://schemas.openxmlformats.org/officeDocument/2006/relationships/image" Target="../media/image153.png"/><Relationship Id="rId3" Type="http://schemas.openxmlformats.org/officeDocument/2006/relationships/image" Target="../media/image2.png"/><Relationship Id="rId7" Type="http://schemas.openxmlformats.org/officeDocument/2006/relationships/image" Target="../media/image148.png"/><Relationship Id="rId12" Type="http://schemas.openxmlformats.org/officeDocument/2006/relationships/image" Target="../media/image15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47.png"/><Relationship Id="rId11" Type="http://schemas.openxmlformats.org/officeDocument/2006/relationships/image" Target="../media/image151.png"/><Relationship Id="rId5" Type="http://schemas.openxmlformats.org/officeDocument/2006/relationships/image" Target="../media/image143.png"/><Relationship Id="rId10" Type="http://schemas.openxmlformats.org/officeDocument/2006/relationships/image" Target="../media/image1500.png"/><Relationship Id="rId4" Type="http://schemas.openxmlformats.org/officeDocument/2006/relationships/image" Target="../media/image146.png"/><Relationship Id="rId9" Type="http://schemas.openxmlformats.org/officeDocument/2006/relationships/image" Target="../media/image150.png"/></Relationships>
</file>

<file path=ppt/slides/_rels/slide26.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54.png"/><Relationship Id="rId7" Type="http://schemas.openxmlformats.org/officeDocument/2006/relationships/image" Target="../media/image157.png"/><Relationship Id="rId12" Type="http://schemas.openxmlformats.org/officeDocument/2006/relationships/image" Target="../media/image160.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56.png"/><Relationship Id="rId11" Type="http://schemas.openxmlformats.org/officeDocument/2006/relationships/image" Target="../media/image131.png"/><Relationship Id="rId5" Type="http://schemas.openxmlformats.org/officeDocument/2006/relationships/image" Target="../media/image155.png"/><Relationship Id="rId10" Type="http://schemas.openxmlformats.org/officeDocument/2006/relationships/image" Target="../media/image161.png"/><Relationship Id="rId4" Type="http://schemas.openxmlformats.org/officeDocument/2006/relationships/image" Target="../media/image1540.png"/><Relationship Id="rId9" Type="http://schemas.openxmlformats.org/officeDocument/2006/relationships/image" Target="../media/image159.png"/></Relationships>
</file>

<file path=ppt/slides/_rels/slide27.xml.rels><?xml version="1.0" encoding="UTF-8" standalone="yes"?>
<Relationships xmlns="http://schemas.openxmlformats.org/package/2006/relationships"><Relationship Id="rId8" Type="http://schemas.openxmlformats.org/officeDocument/2006/relationships/image" Target="../media/image167.png"/><Relationship Id="rId3" Type="http://schemas.openxmlformats.org/officeDocument/2006/relationships/image" Target="../media/image2.png"/><Relationship Id="rId7" Type="http://schemas.openxmlformats.org/officeDocument/2006/relationships/image" Target="../media/image16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65.png"/><Relationship Id="rId5" Type="http://schemas.openxmlformats.org/officeDocument/2006/relationships/image" Target="../media/image119.png"/><Relationship Id="rId10" Type="http://schemas.openxmlformats.org/officeDocument/2006/relationships/image" Target="../media/image169.png"/><Relationship Id="rId4" Type="http://schemas.openxmlformats.org/officeDocument/2006/relationships/image" Target="../media/image163.png"/><Relationship Id="rId9" Type="http://schemas.openxmlformats.org/officeDocument/2006/relationships/image" Target="../media/image168.png"/></Relationships>
</file>

<file path=ppt/slides/_rels/slide28.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image" Target="../media/image2.png"/><Relationship Id="rId7" Type="http://schemas.openxmlformats.org/officeDocument/2006/relationships/image" Target="../media/image171.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73.png"/><Relationship Id="rId5" Type="http://schemas.openxmlformats.org/officeDocument/2006/relationships/image" Target="../media/image172.png"/><Relationship Id="rId4" Type="http://schemas.openxmlformats.org/officeDocument/2006/relationships/image" Target="../media/image170.png"/></Relationships>
</file>

<file path=ppt/slides/_rels/slide29.xml.rels><?xml version="1.0" encoding="UTF-8" standalone="yes"?>
<Relationships xmlns="http://schemas.openxmlformats.org/package/2006/relationships"><Relationship Id="rId8" Type="http://schemas.openxmlformats.org/officeDocument/2006/relationships/image" Target="../media/image180.png"/><Relationship Id="rId13" Type="http://schemas.openxmlformats.org/officeDocument/2006/relationships/image" Target="../media/image184.png"/><Relationship Id="rId3" Type="http://schemas.openxmlformats.org/officeDocument/2006/relationships/image" Target="../media/image2.png"/><Relationship Id="rId7" Type="http://schemas.openxmlformats.org/officeDocument/2006/relationships/image" Target="../media/image179.png"/><Relationship Id="rId12" Type="http://schemas.openxmlformats.org/officeDocument/2006/relationships/image" Target="../media/image183.png"/><Relationship Id="rId2" Type="http://schemas.openxmlformats.org/officeDocument/2006/relationships/notesSlide" Target="../notesSlides/notesSlide24.xml"/><Relationship Id="rId16" Type="http://schemas.openxmlformats.org/officeDocument/2006/relationships/image" Target="../media/image186.png"/><Relationship Id="rId1" Type="http://schemas.openxmlformats.org/officeDocument/2006/relationships/slideLayout" Target="../slideLayouts/slideLayout3.xml"/><Relationship Id="rId6" Type="http://schemas.openxmlformats.org/officeDocument/2006/relationships/image" Target="../media/image178.png"/><Relationship Id="rId11" Type="http://schemas.openxmlformats.org/officeDocument/2006/relationships/image" Target="../media/image120.png"/><Relationship Id="rId5" Type="http://schemas.openxmlformats.org/officeDocument/2006/relationships/image" Target="../media/image177.png"/><Relationship Id="rId15" Type="http://schemas.openxmlformats.org/officeDocument/2006/relationships/image" Target="../media/image187.png"/><Relationship Id="rId10" Type="http://schemas.openxmlformats.org/officeDocument/2006/relationships/image" Target="../media/image176.png"/><Relationship Id="rId4" Type="http://schemas.openxmlformats.org/officeDocument/2006/relationships/image" Target="../media/image175.png"/><Relationship Id="rId9" Type="http://schemas.openxmlformats.org/officeDocument/2006/relationships/image" Target="../media/image181.png"/><Relationship Id="rId14" Type="http://schemas.openxmlformats.org/officeDocument/2006/relationships/image" Target="../media/image18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344" y="5301208"/>
            <a:ext cx="11737304" cy="1325563"/>
          </a:xfrm>
        </p:spPr>
        <p:txBody>
          <a:bodyPr/>
          <a:lstStyle/>
          <a:p>
            <a:r>
              <a:rPr lang="en-GB" sz="3600" dirty="0"/>
              <a:t>Supporting and Enhancing Mathematics and Statistics</a:t>
            </a:r>
            <a:br>
              <a:rPr lang="en-GB" sz="3600" dirty="0"/>
            </a:br>
            <a:r>
              <a:rPr lang="en-GB" sz="3600" b="1" dirty="0"/>
              <a:t>UNIT: </a:t>
            </a:r>
            <a:r>
              <a:rPr lang="en-GB" sz="3600" b="1" dirty="0" smtClean="0"/>
              <a:t>Further </a:t>
            </a:r>
            <a:r>
              <a:rPr lang="en-GB" sz="3600" b="1" dirty="0"/>
              <a:t>Calculus</a:t>
            </a:r>
            <a:endParaRPr lang="en-GB" sz="3600" dirty="0"/>
          </a:p>
        </p:txBody>
      </p:sp>
    </p:spTree>
    <p:extLst>
      <p:ext uri="{BB962C8B-B14F-4D97-AF65-F5344CB8AC3E}">
        <p14:creationId xmlns:p14="http://schemas.microsoft.com/office/powerpoint/2010/main" val="3689271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This unit builds on the earlier work in Calculus and is divided into the following five sections:</a:t>
            </a:r>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Further Calculus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CA317A5F-1E5A-4D2C-9419-0BF8B023D1C1}"/>
              </a:ext>
            </a:extLst>
          </p:cNvPr>
          <p:cNvSpPr/>
          <p:nvPr/>
        </p:nvSpPr>
        <p:spPr>
          <a:xfrm>
            <a:off x="4158351" y="2348880"/>
            <a:ext cx="6096000" cy="3416320"/>
          </a:xfrm>
          <a:prstGeom prst="rect">
            <a:avLst/>
          </a:prstGeom>
        </p:spPr>
        <p:txBody>
          <a:bodyPr>
            <a:spAutoFit/>
          </a:bodyPr>
          <a:lstStyle/>
          <a:p>
            <a:pPr>
              <a:tabLst>
                <a:tab pos="446088" algn="l"/>
              </a:tabLst>
            </a:pPr>
            <a:r>
              <a:rPr lang="en-US" sz="2400" dirty="0"/>
              <a:t>1. 	Rate of Change of the Gradient</a:t>
            </a:r>
          </a:p>
          <a:p>
            <a:pPr marL="457200" indent="-457200">
              <a:buAutoNum type="arabicParenBoth"/>
              <a:tabLst>
                <a:tab pos="446088" algn="l"/>
              </a:tabLst>
            </a:pPr>
            <a:endParaRPr lang="en-US" sz="2400" dirty="0"/>
          </a:p>
          <a:p>
            <a:pPr>
              <a:tabLst>
                <a:tab pos="446088" algn="l"/>
              </a:tabLst>
            </a:pPr>
            <a:r>
              <a:rPr lang="en-US" sz="2400" dirty="0"/>
              <a:t>2. 	Stationary Points</a:t>
            </a:r>
          </a:p>
          <a:p>
            <a:pPr>
              <a:tabLst>
                <a:tab pos="446088" algn="l"/>
              </a:tabLst>
            </a:pPr>
            <a:endParaRPr lang="en-US" sz="2400" dirty="0"/>
          </a:p>
          <a:p>
            <a:pPr>
              <a:tabLst>
                <a:tab pos="446088" algn="l"/>
              </a:tabLst>
            </a:pPr>
            <a:r>
              <a:rPr lang="en-US" sz="2400" dirty="0"/>
              <a:t>3. 	Differentiating Composite Functions</a:t>
            </a:r>
          </a:p>
          <a:p>
            <a:pPr>
              <a:tabLst>
                <a:tab pos="446088" algn="l"/>
              </a:tabLst>
            </a:pPr>
            <a:endParaRPr lang="en-US" sz="2400" dirty="0"/>
          </a:p>
          <a:p>
            <a:pPr>
              <a:tabLst>
                <a:tab pos="446088" algn="l"/>
              </a:tabLst>
            </a:pPr>
            <a:r>
              <a:rPr lang="en-US" sz="2400" dirty="0"/>
              <a:t>4.	Integration Again</a:t>
            </a:r>
          </a:p>
          <a:p>
            <a:pPr>
              <a:tabLst>
                <a:tab pos="446088" algn="l"/>
              </a:tabLst>
            </a:pPr>
            <a:endParaRPr lang="en-US" sz="2400" dirty="0"/>
          </a:p>
          <a:p>
            <a:pPr>
              <a:tabLst>
                <a:tab pos="446088" algn="l"/>
              </a:tabLst>
            </a:pPr>
            <a:r>
              <a:rPr lang="en-US" sz="2400" dirty="0"/>
              <a:t>5. 	Differentiating Products and Quotients</a:t>
            </a:r>
            <a:endParaRPr lang="en-GB" sz="2400" dirty="0"/>
          </a:p>
        </p:txBody>
      </p:sp>
      <p:sp>
        <p:nvSpPr>
          <p:cNvPr id="8" name="Rectangle 7">
            <a:extLst>
              <a:ext uri="{FF2B5EF4-FFF2-40B4-BE49-F238E27FC236}">
                <a16:creationId xmlns:a16="http://schemas.microsoft.com/office/drawing/2014/main" xmlns="" id="{D9AB6819-6EB9-C94D-A91B-4024D80BCD63}"/>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Rate of Change of the Gradient</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F6D9D758-8AC0-442F-9C03-643AAE15C8C1}"/>
              </a:ext>
            </a:extLst>
          </p:cNvPr>
          <p:cNvPicPr>
            <a:picLocks noChangeAspect="1"/>
          </p:cNvPicPr>
          <p:nvPr/>
        </p:nvPicPr>
        <p:blipFill>
          <a:blip r:embed="rId4"/>
          <a:stretch>
            <a:fillRect/>
          </a:stretch>
        </p:blipFill>
        <p:spPr>
          <a:xfrm>
            <a:off x="8976320" y="817077"/>
            <a:ext cx="2971800" cy="1901628"/>
          </a:xfrm>
          <a:prstGeom prst="rect">
            <a:avLst/>
          </a:prstGeom>
        </p:spPr>
      </p:pic>
      <p:pic>
        <p:nvPicPr>
          <p:cNvPr id="5" name="Picture 4">
            <a:extLst>
              <a:ext uri="{FF2B5EF4-FFF2-40B4-BE49-F238E27FC236}">
                <a16:creationId xmlns:a16="http://schemas.microsoft.com/office/drawing/2014/main" xmlns="" id="{B8C7B181-4AA4-455C-B46E-8289A2D60B88}"/>
              </a:ext>
            </a:extLst>
          </p:cNvPr>
          <p:cNvPicPr>
            <a:picLocks noChangeAspect="1"/>
          </p:cNvPicPr>
          <p:nvPr/>
        </p:nvPicPr>
        <p:blipFill>
          <a:blip r:embed="rId5"/>
          <a:stretch>
            <a:fillRect/>
          </a:stretch>
        </p:blipFill>
        <p:spPr>
          <a:xfrm>
            <a:off x="8976320" y="2758505"/>
            <a:ext cx="2971800" cy="1836892"/>
          </a:xfrm>
          <a:prstGeom prst="rect">
            <a:avLst/>
          </a:prstGeom>
        </p:spPr>
      </p:pic>
      <p:pic>
        <p:nvPicPr>
          <p:cNvPr id="7" name="Picture 6">
            <a:extLst>
              <a:ext uri="{FF2B5EF4-FFF2-40B4-BE49-F238E27FC236}">
                <a16:creationId xmlns:a16="http://schemas.microsoft.com/office/drawing/2014/main" xmlns="" id="{AB46CEB4-1054-4F6C-8147-5AAEA67B622F}"/>
              </a:ext>
            </a:extLst>
          </p:cNvPr>
          <p:cNvPicPr>
            <a:picLocks noChangeAspect="1"/>
          </p:cNvPicPr>
          <p:nvPr/>
        </p:nvPicPr>
        <p:blipFill>
          <a:blip r:embed="rId6"/>
          <a:stretch>
            <a:fillRect/>
          </a:stretch>
        </p:blipFill>
        <p:spPr>
          <a:xfrm>
            <a:off x="8976320" y="4635197"/>
            <a:ext cx="2945044" cy="2178180"/>
          </a:xfrm>
          <a:prstGeom prst="rect">
            <a:avLst/>
          </a:prstGeom>
        </p:spPr>
      </p:pic>
      <p:sp>
        <p:nvSpPr>
          <p:cNvPr id="8" name="Rectangle 7">
            <a:extLst>
              <a:ext uri="{FF2B5EF4-FFF2-40B4-BE49-F238E27FC236}">
                <a16:creationId xmlns:a16="http://schemas.microsoft.com/office/drawing/2014/main" xmlns="" id="{FE7809E6-CBB2-41C7-9481-5538E4BFB4A5}"/>
              </a:ext>
            </a:extLst>
          </p:cNvPr>
          <p:cNvSpPr/>
          <p:nvPr/>
        </p:nvSpPr>
        <p:spPr>
          <a:xfrm>
            <a:off x="2495600" y="1054483"/>
            <a:ext cx="5626861" cy="461665"/>
          </a:xfrm>
          <a:prstGeom prst="rect">
            <a:avLst/>
          </a:prstGeom>
        </p:spPr>
        <p:txBody>
          <a:bodyPr wrap="none">
            <a:spAutoFit/>
          </a:bodyPr>
          <a:lstStyle/>
          <a:p>
            <a:r>
              <a:rPr lang="en-US" sz="2400" dirty="0"/>
              <a:t>The sketch opposite shows the graph of</a:t>
            </a:r>
            <a:endParaRPr lang="en-GB" sz="2400"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309A5806-B79D-4464-A005-CE49FB45A740}"/>
                  </a:ext>
                </a:extLst>
              </p:cNvPr>
              <p:cNvSpPr txBox="1"/>
              <p:nvPr/>
            </p:nvSpPr>
            <p:spPr>
              <a:xfrm>
                <a:off x="3558382" y="1566972"/>
                <a:ext cx="3850332" cy="461665"/>
              </a:xfrm>
              <a:prstGeom prst="rect">
                <a:avLst/>
              </a:prstGeom>
              <a:noFill/>
            </p:spPr>
            <p:txBody>
              <a:bodyPr wrap="square" rtlCol="0">
                <a:spAutoFit/>
              </a:bodyPr>
              <a:lstStyle/>
              <a:p>
                <a14:m>
                  <m:oMath xmlns:m="http://schemas.openxmlformats.org/officeDocument/2006/math">
                    <m:r>
                      <a:rPr lang="en-GB" sz="2400" b="0" i="1" smtClean="0">
                        <a:latin typeface="Cambria Math"/>
                      </a:rPr>
                      <m:t>𝑦</m:t>
                    </m:r>
                  </m:oMath>
                </a14:m>
                <a:r>
                  <a:rPr lang="en-GB" sz="2400" dirty="0"/>
                  <a:t>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3</m:t>
                        </m:r>
                      </m:sup>
                    </m:sSup>
                    <m:r>
                      <a:rPr lang="en-GB" sz="2400" b="0" i="1" smtClean="0">
                        <a:latin typeface="Cambria Math" panose="02040503050406030204" pitchFamily="18" charset="0"/>
                      </a:rPr>
                      <m:t>+3</m:t>
                    </m:r>
                    <m:sSup>
                      <m:sSupPr>
                        <m:ctrlPr>
                          <a:rPr lang="en-GB" sz="2400" b="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−9</m:t>
                    </m:r>
                    <m:r>
                      <a:rPr lang="en-GB" sz="2400" b="0" i="1" smtClean="0">
                        <a:latin typeface="Cambria Math" panose="02040503050406030204" pitchFamily="18" charset="0"/>
                      </a:rPr>
                      <m:t>𝑥</m:t>
                    </m:r>
                    <m:r>
                      <a:rPr lang="en-GB" sz="2400" b="0" i="1" smtClean="0">
                        <a:latin typeface="Cambria Math" panose="02040503050406030204" pitchFamily="18" charset="0"/>
                      </a:rPr>
                      <m:t>−4</m:t>
                    </m:r>
                  </m:oMath>
                </a14:m>
                <a:endParaRPr lang="en-GB" sz="2400" dirty="0"/>
              </a:p>
            </p:txBody>
          </p:sp>
        </mc:Choice>
        <mc:Fallback xmlns="">
          <p:sp>
            <p:nvSpPr>
              <p:cNvPr id="9" name="TextBox 8">
                <a:extLst>
                  <a:ext uri="{FF2B5EF4-FFF2-40B4-BE49-F238E27FC236}">
                    <a16:creationId xmlns:a16="http://schemas.microsoft.com/office/drawing/2014/main" xmlns:a14="http://schemas.microsoft.com/office/drawing/2010/main" xmlns="" id="{309A5806-B79D-4464-A005-CE49FB45A740}"/>
                  </a:ext>
                </a:extLst>
              </p:cNvPr>
              <p:cNvSpPr txBox="1">
                <a:spLocks noRot="1" noChangeAspect="1" noMove="1" noResize="1" noEditPoints="1" noAdjustHandles="1" noChangeArrowheads="1" noChangeShapeType="1" noTextEdit="1"/>
              </p:cNvSpPr>
              <p:nvPr/>
            </p:nvSpPr>
            <p:spPr>
              <a:xfrm>
                <a:off x="3558382" y="1566972"/>
                <a:ext cx="3850332" cy="461665"/>
              </a:xfrm>
              <a:prstGeom prst="rect">
                <a:avLst/>
              </a:prstGeom>
              <a:blipFill rotWithShape="1">
                <a:blip r:embed="rId7"/>
                <a:stretch>
                  <a:fillRect l="-475" t="-9211" b="-30263"/>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xmlns="" id="{8B6AF24D-A590-40CF-8236-4EA403C78F4B}"/>
              </a:ext>
            </a:extLst>
          </p:cNvPr>
          <p:cNvSpPr/>
          <p:nvPr/>
        </p:nvSpPr>
        <p:spPr>
          <a:xfrm>
            <a:off x="2547409" y="2582802"/>
            <a:ext cx="6096000" cy="830997"/>
          </a:xfrm>
          <a:prstGeom prst="rect">
            <a:avLst/>
          </a:prstGeom>
        </p:spPr>
        <p:txBody>
          <a:bodyPr>
            <a:spAutoFit/>
          </a:bodyPr>
          <a:lstStyle/>
          <a:p>
            <a:r>
              <a:rPr lang="en-US" sz="2400" dirty="0"/>
              <a:t>You have already seen that the derivative of this function is given by </a:t>
            </a:r>
            <a:endParaRPr lang="en-GB" sz="2400"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35E06022-946F-4FD7-A628-B8340D91B6D4}"/>
                  </a:ext>
                </a:extLst>
              </p:cNvPr>
              <p:cNvSpPr txBox="1"/>
              <p:nvPr/>
            </p:nvSpPr>
            <p:spPr>
              <a:xfrm>
                <a:off x="3837267" y="3421574"/>
                <a:ext cx="2791787" cy="624273"/>
              </a:xfrm>
              <a:prstGeom prst="rect">
                <a:avLst/>
              </a:prstGeom>
              <a:noFill/>
            </p:spPr>
            <p:txBody>
              <a:bodyPr wrap="square" rtlCol="0">
                <a:spAutoFit/>
              </a:bodyPr>
              <a:lstStyle/>
              <a:p>
                <a14:m>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𝑑𝑦</m:t>
                        </m:r>
                      </m:num>
                      <m:den>
                        <m:r>
                          <a:rPr lang="en-GB" sz="2400" b="0" i="1" smtClean="0">
                            <a:latin typeface="Cambria Math" panose="02040503050406030204" pitchFamily="18" charset="0"/>
                          </a:rPr>
                          <m:t>𝑑𝑥</m:t>
                        </m:r>
                      </m:den>
                    </m:f>
                  </m:oMath>
                </a14:m>
                <a:r>
                  <a:rPr lang="en-GB" sz="2400" dirty="0"/>
                  <a:t> = </a:t>
                </a:r>
                <a14:m>
                  <m:oMath xmlns:m="http://schemas.openxmlformats.org/officeDocument/2006/math">
                    <m:sSup>
                      <m:sSupPr>
                        <m:ctrlPr>
                          <a:rPr lang="en-GB" sz="2400" i="1" dirty="0" smtClean="0">
                            <a:latin typeface="Cambria Math"/>
                          </a:rPr>
                        </m:ctrlPr>
                      </m:sSupPr>
                      <m:e>
                        <m:r>
                          <a:rPr lang="en-GB" sz="2400" b="0" i="1" dirty="0" smtClean="0">
                            <a:latin typeface="Cambria Math" panose="02040503050406030204" pitchFamily="18" charset="0"/>
                          </a:rPr>
                          <m:t>3</m:t>
                        </m:r>
                        <m:r>
                          <a:rPr lang="en-GB" sz="2400" b="0" i="1" dirty="0" smtClean="0">
                            <a:latin typeface="Cambria Math" panose="02040503050406030204" pitchFamily="18" charset="0"/>
                          </a:rPr>
                          <m:t>𝑥</m:t>
                        </m:r>
                      </m:e>
                      <m:sup>
                        <m:r>
                          <a:rPr lang="en-GB" sz="2400" b="0" i="1" dirty="0" smtClean="0">
                            <a:latin typeface="Cambria Math" panose="02040503050406030204" pitchFamily="18" charset="0"/>
                          </a:rPr>
                          <m:t>2</m:t>
                        </m:r>
                      </m:sup>
                    </m:sSup>
                    <m:r>
                      <a:rPr lang="en-GB" sz="2400" b="0" i="1" dirty="0" smtClean="0">
                        <a:latin typeface="Cambria Math" panose="02040503050406030204" pitchFamily="18" charset="0"/>
                      </a:rPr>
                      <m:t>+6</m:t>
                    </m:r>
                    <m:r>
                      <a:rPr lang="en-GB" sz="2400" b="0" i="1" dirty="0" smtClean="0">
                        <a:latin typeface="Cambria Math" panose="02040503050406030204" pitchFamily="18" charset="0"/>
                      </a:rPr>
                      <m:t>𝑥</m:t>
                    </m:r>
                    <m:r>
                      <a:rPr lang="en-GB" sz="2400" b="0" i="1" dirty="0" smtClean="0">
                        <a:latin typeface="Cambria Math" panose="02040503050406030204" pitchFamily="18" charset="0"/>
                      </a:rPr>
                      <m:t>−9</m:t>
                    </m:r>
                  </m:oMath>
                </a14:m>
                <a:endParaRPr lang="en-GB" sz="2400" dirty="0"/>
              </a:p>
            </p:txBody>
          </p:sp>
        </mc:Choice>
        <mc:Fallback xmlns="">
          <p:sp>
            <p:nvSpPr>
              <p:cNvPr id="11" name="TextBox 10">
                <a:extLst>
                  <a:ext uri="{FF2B5EF4-FFF2-40B4-BE49-F238E27FC236}">
                    <a16:creationId xmlns:a16="http://schemas.microsoft.com/office/drawing/2014/main" id="{35E06022-946F-4FD7-A628-B8340D91B6D4}"/>
                  </a:ext>
                </a:extLst>
              </p:cNvPr>
              <p:cNvSpPr txBox="1">
                <a:spLocks noRot="1" noChangeAspect="1" noMove="1" noResize="1" noEditPoints="1" noAdjustHandles="1" noChangeArrowheads="1" noChangeShapeType="1" noTextEdit="1"/>
              </p:cNvSpPr>
              <p:nvPr/>
            </p:nvSpPr>
            <p:spPr>
              <a:xfrm>
                <a:off x="3837267" y="3421574"/>
                <a:ext cx="2791787" cy="624273"/>
              </a:xfrm>
              <a:prstGeom prst="rect">
                <a:avLst/>
              </a:prstGeom>
              <a:blipFill>
                <a:blip r:embed="rId8"/>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xmlns="" id="{83112B41-C638-4134-8F66-CB3925060F90}"/>
                  </a:ext>
                </a:extLst>
              </p:cNvPr>
              <p:cNvSpPr/>
              <p:nvPr/>
            </p:nvSpPr>
            <p:spPr>
              <a:xfrm>
                <a:off x="2458906" y="4332325"/>
                <a:ext cx="6049285" cy="1569660"/>
              </a:xfrm>
              <a:prstGeom prst="rect">
                <a:avLst/>
              </a:prstGeom>
            </p:spPr>
            <p:txBody>
              <a:bodyPr wrap="none">
                <a:spAutoFit/>
              </a:bodyPr>
              <a:lstStyle/>
              <a:p>
                <a:r>
                  <a:rPr lang="en-GB" sz="2400" dirty="0"/>
                  <a:t>The gradient function, </a:t>
                </a:r>
                <a14:m>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𝑑𝑦</m:t>
                        </m:r>
                      </m:num>
                      <m:den>
                        <m:r>
                          <a:rPr lang="en-GB" sz="2400" b="0" i="1" smtClean="0">
                            <a:latin typeface="Cambria Math" panose="02040503050406030204" pitchFamily="18" charset="0"/>
                          </a:rPr>
                          <m:t>𝑑𝑥</m:t>
                        </m:r>
                      </m:den>
                    </m:f>
                    <m:r>
                      <a:rPr lang="en-GB" sz="2400" b="0" i="1" smtClean="0">
                        <a:latin typeface="Cambria Math"/>
                      </a:rPr>
                      <m:t>,</m:t>
                    </m:r>
                    <m:r>
                      <a:rPr lang="en-GB" sz="2400" b="0" i="1" smtClean="0">
                        <a:latin typeface="Cambria Math" panose="02040503050406030204" pitchFamily="18" charset="0"/>
                      </a:rPr>
                      <m:t> </m:t>
                    </m:r>
                  </m:oMath>
                </a14:m>
                <a:r>
                  <a:rPr lang="en-GB" sz="2400" dirty="0"/>
                  <a:t>is also a function</a:t>
                </a:r>
              </a:p>
              <a:p>
                <a:r>
                  <a:rPr lang="en-GB" sz="2400" dirty="0"/>
                  <a:t> of </a:t>
                </a:r>
                <a:r>
                  <a:rPr lang="en-GB" sz="2400" i="1" dirty="0">
                    <a:latin typeface="Times New Roman" panose="02020603050405020304" pitchFamily="18" charset="0"/>
                    <a:cs typeface="Times New Roman" panose="02020603050405020304" pitchFamily="18" charset="0"/>
                  </a:rPr>
                  <a:t>x</a:t>
                </a:r>
                <a:r>
                  <a:rPr lang="en-GB" sz="2400" dirty="0"/>
                  <a:t> and can be differentiated again to give</a:t>
                </a:r>
              </a:p>
              <a:p>
                <a:r>
                  <a:rPr lang="en-GB" sz="2400" dirty="0"/>
                  <a:t> the second differential </a:t>
                </a:r>
                <a14:m>
                  <m:oMath xmlns:m="http://schemas.openxmlformats.org/officeDocument/2006/math">
                    <m:f>
                      <m:fPr>
                        <m:ctrlPr>
                          <a:rPr lang="en-GB" sz="2400" i="1" smtClean="0">
                            <a:latin typeface="Cambria Math"/>
                          </a:rPr>
                        </m:ctrlPr>
                      </m:fPr>
                      <m:num>
                        <m:sSup>
                          <m:sSupPr>
                            <m:ctrlPr>
                              <a:rPr lang="en-GB" sz="2400" i="1" smtClean="0">
                                <a:latin typeface="Cambria Math"/>
                              </a:rPr>
                            </m:ctrlPr>
                          </m:sSupPr>
                          <m:e>
                            <m:r>
                              <a:rPr lang="en-GB" sz="2400" b="0" i="1" smtClean="0">
                                <a:latin typeface="Cambria Math" panose="02040503050406030204" pitchFamily="18" charset="0"/>
                              </a:rPr>
                              <m:t>𝑑</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𝑦</m:t>
                        </m:r>
                      </m:num>
                      <m:den>
                        <m:sSup>
                          <m:sSupPr>
                            <m:ctrlPr>
                              <a:rPr lang="en-GB" sz="2400" i="1" smtClean="0">
                                <a:latin typeface="Cambria Math"/>
                              </a:rPr>
                            </m:ctrlPr>
                          </m:sSupPr>
                          <m:e>
                            <m:r>
                              <a:rPr lang="en-GB" sz="2400" b="0" i="1" smtClean="0">
                                <a:latin typeface="Cambria Math" panose="02040503050406030204" pitchFamily="18" charset="0"/>
                              </a:rPr>
                              <m:t> </m:t>
                            </m:r>
                            <m:r>
                              <a:rPr lang="en-GB" sz="2400" b="0" i="1" smtClean="0">
                                <a:latin typeface="Cambria Math" panose="02040503050406030204" pitchFamily="18" charset="0"/>
                              </a:rPr>
                              <m:t>𝑑𝑥</m:t>
                            </m:r>
                          </m:e>
                          <m:sup>
                            <m:r>
                              <a:rPr lang="en-GB" sz="2400" b="0" i="1" smtClean="0">
                                <a:latin typeface="Cambria Math" panose="02040503050406030204" pitchFamily="18" charset="0"/>
                              </a:rPr>
                              <m:t>2</m:t>
                            </m:r>
                          </m:sup>
                        </m:sSup>
                      </m:den>
                    </m:f>
                  </m:oMath>
                </a14:m>
                <a:endParaRPr lang="en-GB" sz="2400" dirty="0"/>
              </a:p>
            </p:txBody>
          </p:sp>
        </mc:Choice>
        <mc:Fallback xmlns="">
          <p:sp>
            <p:nvSpPr>
              <p:cNvPr id="12" name="Rectangle 11">
                <a:extLst>
                  <a:ext uri="{FF2B5EF4-FFF2-40B4-BE49-F238E27FC236}">
                    <a16:creationId xmlns="" xmlns:a16="http://schemas.microsoft.com/office/drawing/2014/main" xmlns:a14="http://schemas.microsoft.com/office/drawing/2010/main" id="{83112B41-C638-4134-8F66-CB3925060F90}"/>
                  </a:ext>
                </a:extLst>
              </p:cNvPr>
              <p:cNvSpPr>
                <a:spLocks noRot="1" noChangeAspect="1" noMove="1" noResize="1" noEditPoints="1" noAdjustHandles="1" noChangeArrowheads="1" noChangeShapeType="1" noTextEdit="1"/>
              </p:cNvSpPr>
              <p:nvPr/>
            </p:nvSpPr>
            <p:spPr>
              <a:xfrm>
                <a:off x="2458906" y="4332325"/>
                <a:ext cx="6049285" cy="1569660"/>
              </a:xfrm>
              <a:prstGeom prst="rect">
                <a:avLst/>
              </a:prstGeom>
              <a:blipFill rotWithShape="1">
                <a:blip r:embed="rId9"/>
                <a:stretch>
                  <a:fillRect l="-1511" r="-705" b="-31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44BACCAA-D68B-4015-8754-A17FD06D2264}"/>
                  </a:ext>
                </a:extLst>
              </p:cNvPr>
              <p:cNvSpPr txBox="1"/>
              <p:nvPr/>
            </p:nvSpPr>
            <p:spPr>
              <a:xfrm>
                <a:off x="3745226" y="5901985"/>
                <a:ext cx="1101695" cy="8334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latin typeface="Cambria Math"/>
                            </a:rPr>
                          </m:ctrlPr>
                        </m:fPr>
                        <m:num>
                          <m:sSup>
                            <m:sSupPr>
                              <m:ctrlPr>
                                <a:rPr lang="en-GB" sz="2400" i="1">
                                  <a:latin typeface="Cambria Math"/>
                                </a:rPr>
                              </m:ctrlPr>
                            </m:sSupPr>
                            <m:e>
                              <m:r>
                                <a:rPr lang="en-GB" sz="2400" i="1">
                                  <a:latin typeface="Cambria Math" panose="02040503050406030204" pitchFamily="18" charset="0"/>
                                </a:rPr>
                                <m:t>𝑑</m:t>
                              </m:r>
                            </m:e>
                            <m:sup>
                              <m:r>
                                <a:rPr lang="en-GB" sz="2400" i="1">
                                  <a:latin typeface="Cambria Math" panose="02040503050406030204" pitchFamily="18" charset="0"/>
                                </a:rPr>
                                <m:t>2</m:t>
                              </m:r>
                            </m:sup>
                          </m:sSup>
                          <m:r>
                            <a:rPr lang="en-GB" sz="2400" i="1">
                              <a:latin typeface="Cambria Math" panose="02040503050406030204" pitchFamily="18" charset="0"/>
                            </a:rPr>
                            <m:t>𝑦</m:t>
                          </m:r>
                        </m:num>
                        <m:den>
                          <m:sSup>
                            <m:sSupPr>
                              <m:ctrlPr>
                                <a:rPr lang="en-GB" sz="2400" i="1">
                                  <a:latin typeface="Cambria Math"/>
                                </a:rPr>
                              </m:ctrlPr>
                            </m:sSupPr>
                            <m:e>
                              <m:r>
                                <a:rPr lang="en-GB" sz="2400" i="1">
                                  <a:latin typeface="Cambria Math" panose="02040503050406030204" pitchFamily="18" charset="0"/>
                                </a:rPr>
                                <m:t> </m:t>
                              </m:r>
                              <m:r>
                                <a:rPr lang="en-GB" sz="2400" i="1">
                                  <a:latin typeface="Cambria Math" panose="02040503050406030204" pitchFamily="18" charset="0"/>
                                </a:rPr>
                                <m:t>𝑑𝑥</m:t>
                              </m:r>
                            </m:e>
                            <m:sup>
                              <m:r>
                                <a:rPr lang="en-GB" sz="2400" b="0" i="1" smtClean="0">
                                  <a:latin typeface="Cambria Math" panose="02040503050406030204" pitchFamily="18" charset="0"/>
                                </a:rPr>
                                <m:t>2</m:t>
                              </m:r>
                            </m:sup>
                          </m:sSup>
                        </m:den>
                      </m:f>
                    </m:oMath>
                  </m:oMathPara>
                </a14:m>
                <a:endParaRPr lang="en-GB" sz="2400" dirty="0"/>
              </a:p>
            </p:txBody>
          </p:sp>
        </mc:Choice>
        <mc:Fallback xmlns="">
          <p:sp>
            <p:nvSpPr>
              <p:cNvPr id="13" name="TextBox 12">
                <a:extLst>
                  <a:ext uri="{FF2B5EF4-FFF2-40B4-BE49-F238E27FC236}">
                    <a16:creationId xmlns:a16="http://schemas.microsoft.com/office/drawing/2014/main" id="{44BACCAA-D68B-4015-8754-A17FD06D2264}"/>
                  </a:ext>
                </a:extLst>
              </p:cNvPr>
              <p:cNvSpPr txBox="1">
                <a:spLocks noRot="1" noChangeAspect="1" noMove="1" noResize="1" noEditPoints="1" noAdjustHandles="1" noChangeArrowheads="1" noChangeShapeType="1" noTextEdit="1"/>
              </p:cNvSpPr>
              <p:nvPr/>
            </p:nvSpPr>
            <p:spPr>
              <a:xfrm>
                <a:off x="3745226" y="5901985"/>
                <a:ext cx="1101695" cy="833498"/>
              </a:xfrm>
              <a:prstGeom prst="rect">
                <a:avLst/>
              </a:prstGeom>
              <a:blipFill>
                <a:blip r:embed="rId10"/>
                <a:stretch>
                  <a:fillRect/>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xmlns="" id="{84FBD4E0-C303-4452-BA52-2E1628FC13B9}"/>
              </a:ext>
            </a:extLst>
          </p:cNvPr>
          <p:cNvSpPr txBox="1"/>
          <p:nvPr/>
        </p:nvSpPr>
        <p:spPr>
          <a:xfrm>
            <a:off x="4637655" y="6087901"/>
            <a:ext cx="1342748" cy="461665"/>
          </a:xfrm>
          <a:prstGeom prst="rect">
            <a:avLst/>
          </a:prstGeom>
          <a:noFill/>
        </p:spPr>
        <p:txBody>
          <a:bodyPr wrap="square" rtlCol="0">
            <a:spAutoFit/>
          </a:bodyPr>
          <a:lstStyle/>
          <a:p>
            <a:r>
              <a:rPr lang="en-GB" dirty="0"/>
              <a:t>= </a:t>
            </a:r>
            <a:r>
              <a:rPr lang="en-GB" sz="2400" dirty="0"/>
              <a:t>6</a:t>
            </a:r>
            <a:r>
              <a:rPr lang="en-GB" sz="2400" i="1" dirty="0">
                <a:latin typeface="Times New Roman" panose="02020603050405020304" pitchFamily="18" charset="0"/>
                <a:cs typeface="Times New Roman" panose="02020603050405020304" pitchFamily="18" charset="0"/>
              </a:rPr>
              <a:t>x</a:t>
            </a:r>
            <a:r>
              <a:rPr lang="en-GB" sz="2400" dirty="0"/>
              <a:t> + 6</a:t>
            </a:r>
          </a:p>
        </p:txBody>
      </p:sp>
      <p:sp>
        <p:nvSpPr>
          <p:cNvPr id="2" name="Rectangle 1">
            <a:extLst>
              <a:ext uri="{FF2B5EF4-FFF2-40B4-BE49-F238E27FC236}">
                <a16:creationId xmlns:a16="http://schemas.microsoft.com/office/drawing/2014/main" xmlns="" id="{D9AB6819-6EB9-C94D-A91B-4024D80BCD63}"/>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20363453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597657" y="1073392"/>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Find the second derivative of these functions</a:t>
            </a:r>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1: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745A87E2-6A8E-412A-89C1-CC8B7FEB480B}"/>
                  </a:ext>
                </a:extLst>
              </p:cNvPr>
              <p:cNvSpPr txBox="1"/>
              <p:nvPr/>
            </p:nvSpPr>
            <p:spPr>
              <a:xfrm>
                <a:off x="2639616" y="1628800"/>
                <a:ext cx="1584176" cy="461665"/>
              </a:xfrm>
              <a:prstGeom prst="rect">
                <a:avLst/>
              </a:prstGeom>
              <a:noFill/>
            </p:spPr>
            <p:txBody>
              <a:bodyPr wrap="square" rtlCol="0">
                <a:spAutoFit/>
              </a:bodyPr>
              <a:lstStyle/>
              <a:p>
                <a:r>
                  <a:rPr lang="en-GB" sz="2400" dirty="0"/>
                  <a:t>a) </a:t>
                </a:r>
                <a:r>
                  <a:rPr lang="en-GB" sz="2400" i="1" dirty="0">
                    <a:latin typeface="Times New Roman" panose="02020603050405020304" pitchFamily="18" charset="0"/>
                    <a:cs typeface="Times New Roman" panose="02020603050405020304" pitchFamily="18" charset="0"/>
                  </a:rPr>
                  <a:t>y</a:t>
                </a:r>
                <a:r>
                  <a:rPr lang="en-GB" sz="2400" dirty="0"/>
                  <a:t>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3</m:t>
                        </m:r>
                      </m:sup>
                    </m:sSup>
                  </m:oMath>
                </a14:m>
                <a:endParaRPr lang="en-GB" sz="2400" dirty="0"/>
              </a:p>
            </p:txBody>
          </p:sp>
        </mc:Choice>
        <mc:Fallback xmlns="">
          <p:sp>
            <p:nvSpPr>
              <p:cNvPr id="4" name="TextBox 3">
                <a:extLst>
                  <a:ext uri="{FF2B5EF4-FFF2-40B4-BE49-F238E27FC236}">
                    <a16:creationId xmlns="" xmlns:a16="http://schemas.microsoft.com/office/drawing/2014/main" xmlns:a14="http://schemas.microsoft.com/office/drawing/2010/main" id="{745A87E2-6A8E-412A-89C1-CC8B7FEB480B}"/>
                  </a:ext>
                </a:extLst>
              </p:cNvPr>
              <p:cNvSpPr txBox="1">
                <a:spLocks noRot="1" noChangeAspect="1" noMove="1" noResize="1" noEditPoints="1" noAdjustHandles="1" noChangeArrowheads="1" noChangeShapeType="1" noTextEdit="1"/>
              </p:cNvSpPr>
              <p:nvPr/>
            </p:nvSpPr>
            <p:spPr>
              <a:xfrm>
                <a:off x="2639616" y="1628800"/>
                <a:ext cx="1584176" cy="461665"/>
              </a:xfrm>
              <a:prstGeom prst="rect">
                <a:avLst/>
              </a:prstGeom>
              <a:blipFill rotWithShape="1">
                <a:blip r:embed="rId4"/>
                <a:stretch>
                  <a:fillRect l="-5769"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xmlns="" id="{97FDC92A-5584-48AB-BC59-B25C30581948}"/>
                  </a:ext>
                </a:extLst>
              </p:cNvPr>
              <p:cNvSpPr/>
              <p:nvPr/>
            </p:nvSpPr>
            <p:spPr>
              <a:xfrm>
                <a:off x="2639616" y="2389926"/>
                <a:ext cx="3039550" cy="461665"/>
              </a:xfrm>
              <a:prstGeom prst="rect">
                <a:avLst/>
              </a:prstGeom>
            </p:spPr>
            <p:txBody>
              <a:bodyPr wrap="none">
                <a:spAutoFit/>
              </a:bodyPr>
              <a:lstStyle/>
              <a:p>
                <a:r>
                  <a:rPr lang="en-GB" sz="2400" dirty="0"/>
                  <a:t>b) </a:t>
                </a:r>
                <a:r>
                  <a:rPr lang="en-GB" sz="2400" i="1" dirty="0">
                    <a:latin typeface="Times New Roman" panose="02020603050405020304" pitchFamily="18" charset="0"/>
                    <a:cs typeface="Times New Roman" panose="02020603050405020304" pitchFamily="18" charset="0"/>
                  </a:rPr>
                  <a:t>y</a:t>
                </a:r>
                <a:r>
                  <a:rPr lang="en-GB" sz="2400" dirty="0"/>
                  <a:t> = </a:t>
                </a:r>
                <a14:m>
                  <m:oMath xmlns:m="http://schemas.openxmlformats.org/officeDocument/2006/math">
                    <m:sSup>
                      <m:sSupPr>
                        <m:ctrlPr>
                          <a:rPr lang="en-GB" sz="2400" i="1">
                            <a:latin typeface="Cambria Math"/>
                          </a:rPr>
                        </m:ctrlPr>
                      </m:sSupPr>
                      <m:e>
                        <m:r>
                          <a:rPr lang="en-GB" sz="2400" b="0" i="1" smtClean="0">
                            <a:latin typeface="Cambria Math" panose="02040503050406030204" pitchFamily="18" charset="0"/>
                          </a:rPr>
                          <m:t>4</m:t>
                        </m:r>
                        <m:r>
                          <a:rPr lang="en-GB" sz="2400" i="1">
                            <a:latin typeface="Cambria Math" panose="02040503050406030204" pitchFamily="18" charset="0"/>
                          </a:rPr>
                          <m:t>𝑥</m:t>
                        </m:r>
                      </m:e>
                      <m:sup>
                        <m:r>
                          <a:rPr lang="en-GB" sz="2400" i="1">
                            <a:latin typeface="Cambria Math" panose="02040503050406030204" pitchFamily="18" charset="0"/>
                          </a:rPr>
                          <m:t>3</m:t>
                        </m:r>
                      </m:sup>
                    </m:sSup>
                    <m:r>
                      <a:rPr lang="en-GB" sz="2400" b="0" i="1" smtClean="0">
                        <a:latin typeface="Cambria Math" panose="02040503050406030204" pitchFamily="18" charset="0"/>
                      </a:rPr>
                      <m:t>−12</m:t>
                    </m:r>
                    <m:r>
                      <a:rPr lang="en-GB" sz="2400" b="0" i="1" smtClean="0">
                        <a:latin typeface="Cambria Math" panose="02040503050406030204" pitchFamily="18" charset="0"/>
                      </a:rPr>
                      <m:t>𝑥</m:t>
                    </m:r>
                    <m:r>
                      <a:rPr lang="en-GB" sz="2400" b="0" i="1" smtClean="0">
                        <a:latin typeface="Cambria Math" panose="02040503050406030204" pitchFamily="18" charset="0"/>
                      </a:rPr>
                      <m:t>+5</m:t>
                    </m:r>
                  </m:oMath>
                </a14:m>
                <a:endParaRPr lang="en-GB" sz="2400" dirty="0"/>
              </a:p>
            </p:txBody>
          </p:sp>
        </mc:Choice>
        <mc:Fallback xmlns="">
          <p:sp>
            <p:nvSpPr>
              <p:cNvPr id="5" name="Rectangle 4">
                <a:extLst>
                  <a:ext uri="{FF2B5EF4-FFF2-40B4-BE49-F238E27FC236}">
                    <a16:creationId xmlns="" xmlns:a16="http://schemas.microsoft.com/office/drawing/2014/main" xmlns:a14="http://schemas.microsoft.com/office/drawing/2010/main" id="{97FDC92A-5584-48AB-BC59-B25C30581948}"/>
                  </a:ext>
                </a:extLst>
              </p:cNvPr>
              <p:cNvSpPr>
                <a:spLocks noRot="1" noChangeAspect="1" noMove="1" noResize="1" noEditPoints="1" noAdjustHandles="1" noChangeArrowheads="1" noChangeShapeType="1" noTextEdit="1"/>
              </p:cNvSpPr>
              <p:nvPr/>
            </p:nvSpPr>
            <p:spPr>
              <a:xfrm>
                <a:off x="2639616" y="2389926"/>
                <a:ext cx="3039550" cy="461665"/>
              </a:xfrm>
              <a:prstGeom prst="rect">
                <a:avLst/>
              </a:prstGeom>
              <a:blipFill rotWithShape="1">
                <a:blip r:embed="rId5"/>
                <a:stretch>
                  <a:fillRect l="-3006" t="-10526" b="-28947"/>
                </a:stretch>
              </a:blipFill>
            </p:spPr>
            <p:txBody>
              <a:bodyPr/>
              <a:lstStyle/>
              <a:p>
                <a:r>
                  <a:rPr lang="en-GB">
                    <a:noFill/>
                  </a:rPr>
                  <a:t> </a:t>
                </a:r>
              </a:p>
            </p:txBody>
          </p:sp>
        </mc:Fallback>
      </mc:AlternateContent>
      <p:sp>
        <p:nvSpPr>
          <p:cNvPr id="6" name="Rectangle 5">
            <a:extLst>
              <a:ext uri="{FF2B5EF4-FFF2-40B4-BE49-F238E27FC236}">
                <a16:creationId xmlns:a16="http://schemas.microsoft.com/office/drawing/2014/main" xmlns="" id="{2EE841BC-EEF3-4826-8EDD-AFE4B505ACD1}"/>
              </a:ext>
            </a:extLst>
          </p:cNvPr>
          <p:cNvSpPr/>
          <p:nvPr/>
        </p:nvSpPr>
        <p:spPr>
          <a:xfrm>
            <a:off x="2639616" y="3113531"/>
            <a:ext cx="1165704" cy="461665"/>
          </a:xfrm>
          <a:prstGeom prst="rect">
            <a:avLst/>
          </a:prstGeom>
        </p:spPr>
        <p:txBody>
          <a:bodyPr wrap="none">
            <a:spAutoFit/>
          </a:bodyPr>
          <a:lstStyle/>
          <a:p>
            <a:r>
              <a:rPr lang="en-GB" sz="2400" dirty="0"/>
              <a:t>c) </a:t>
            </a:r>
            <a:r>
              <a:rPr lang="en-GB" sz="2400" i="1" dirty="0">
                <a:latin typeface="Times New Roman" panose="02020603050405020304" pitchFamily="18" charset="0"/>
                <a:cs typeface="Times New Roman" panose="02020603050405020304" pitchFamily="18" charset="0"/>
              </a:rPr>
              <a:t>y</a:t>
            </a:r>
            <a:r>
              <a:rPr lang="en-GB" sz="2400" dirty="0"/>
              <a:t> = </a:t>
            </a:r>
            <a:r>
              <a:rPr lang="en-GB" sz="2400" i="1" dirty="0">
                <a:latin typeface="Times New Roman" panose="02020603050405020304" pitchFamily="18" charset="0"/>
                <a:cs typeface="Times New Roman" panose="02020603050405020304" pitchFamily="18" charset="0"/>
              </a:rPr>
              <a:t>x</a:t>
            </a:r>
          </a:p>
        </p:txBody>
      </p:sp>
      <p:sp>
        <p:nvSpPr>
          <p:cNvPr id="7" name="Rectangle 6">
            <a:extLst>
              <a:ext uri="{FF2B5EF4-FFF2-40B4-BE49-F238E27FC236}">
                <a16:creationId xmlns:a16="http://schemas.microsoft.com/office/drawing/2014/main" xmlns="" id="{AA4CB874-4FC7-4053-AD8E-3FD3AE0A8935}"/>
              </a:ext>
            </a:extLst>
          </p:cNvPr>
          <p:cNvSpPr/>
          <p:nvPr/>
        </p:nvSpPr>
        <p:spPr>
          <a:xfrm>
            <a:off x="2639616" y="3872698"/>
            <a:ext cx="1717137" cy="461665"/>
          </a:xfrm>
          <a:prstGeom prst="rect">
            <a:avLst/>
          </a:prstGeom>
        </p:spPr>
        <p:txBody>
          <a:bodyPr wrap="none">
            <a:spAutoFit/>
          </a:bodyPr>
          <a:lstStyle/>
          <a:p>
            <a:r>
              <a:rPr lang="en-GB" sz="2400" dirty="0"/>
              <a:t>d) </a:t>
            </a:r>
            <a:r>
              <a:rPr lang="en-GB" sz="2400" i="1" dirty="0">
                <a:latin typeface="Times New Roman" panose="02020603050405020304" pitchFamily="18" charset="0"/>
                <a:cs typeface="Times New Roman" panose="02020603050405020304" pitchFamily="18" charset="0"/>
              </a:rPr>
              <a:t>y</a:t>
            </a:r>
            <a:r>
              <a:rPr lang="en-GB" sz="2400" dirty="0"/>
              <a:t> = 3</a:t>
            </a:r>
            <a:r>
              <a:rPr lang="en-GB" sz="2400" i="1" dirty="0">
                <a:latin typeface="Times New Roman" panose="02020603050405020304" pitchFamily="18" charset="0"/>
                <a:cs typeface="Times New Roman" panose="02020603050405020304" pitchFamily="18" charset="0"/>
              </a:rPr>
              <a:t>x+</a:t>
            </a:r>
            <a:r>
              <a:rPr lang="en-GB" sz="2400" dirty="0">
                <a:latin typeface="Times New Roman" panose="02020603050405020304" pitchFamily="18" charset="0"/>
                <a:cs typeface="Times New Roman" panose="02020603050405020304" pitchFamily="18" charset="0"/>
              </a:rPr>
              <a:t>1</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1521D147-AD1B-4464-9DFC-1CA6D8EDA647}"/>
                  </a:ext>
                </a:extLst>
              </p:cNvPr>
              <p:cNvSpPr txBox="1"/>
              <p:nvPr/>
            </p:nvSpPr>
            <p:spPr>
              <a:xfrm>
                <a:off x="2639616" y="4592870"/>
                <a:ext cx="1763996" cy="461665"/>
              </a:xfrm>
              <a:prstGeom prst="rect">
                <a:avLst/>
              </a:prstGeom>
              <a:noFill/>
            </p:spPr>
            <p:txBody>
              <a:bodyPr wrap="square" rtlCol="0">
                <a:spAutoFit/>
              </a:bodyPr>
              <a:lstStyle/>
              <a:p>
                <a:r>
                  <a:rPr lang="en-GB" sz="2400" dirty="0"/>
                  <a:t>e) </a:t>
                </a:r>
                <a:r>
                  <a:rPr lang="en-GB" sz="2400" i="1" dirty="0">
                    <a:latin typeface="Times New Roman" panose="02020603050405020304" pitchFamily="18" charset="0"/>
                    <a:cs typeface="Times New Roman" panose="02020603050405020304" pitchFamily="18" charset="0"/>
                  </a:rPr>
                  <a:t>y</a:t>
                </a:r>
                <a:r>
                  <a:rPr lang="en-GB" sz="2400" dirty="0"/>
                  <a:t>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r>
                          <a:rPr lang="en-GB" sz="2400" b="0" i="1" smtClean="0">
                            <a:latin typeface="Cambria Math" panose="02040503050406030204" pitchFamily="18" charset="0"/>
                          </a:rPr>
                          <m:t>𝑥</m:t>
                        </m:r>
                      </m:sup>
                    </m:sSup>
                  </m:oMath>
                </a14:m>
                <a:endParaRPr lang="en-GB" sz="2400" dirty="0"/>
              </a:p>
            </p:txBody>
          </p:sp>
        </mc:Choice>
        <mc:Fallback xmlns="">
          <p:sp>
            <p:nvSpPr>
              <p:cNvPr id="8" name="TextBox 7">
                <a:extLst>
                  <a:ext uri="{FF2B5EF4-FFF2-40B4-BE49-F238E27FC236}">
                    <a16:creationId xmlns="" xmlns:a16="http://schemas.microsoft.com/office/drawing/2014/main" xmlns:a14="http://schemas.microsoft.com/office/drawing/2010/main" id="{1521D147-AD1B-4464-9DFC-1CA6D8EDA647}"/>
                  </a:ext>
                </a:extLst>
              </p:cNvPr>
              <p:cNvSpPr txBox="1">
                <a:spLocks noRot="1" noChangeAspect="1" noMove="1" noResize="1" noEditPoints="1" noAdjustHandles="1" noChangeArrowheads="1" noChangeShapeType="1" noTextEdit="1"/>
              </p:cNvSpPr>
              <p:nvPr/>
            </p:nvSpPr>
            <p:spPr>
              <a:xfrm>
                <a:off x="2639616" y="4592870"/>
                <a:ext cx="1763996" cy="461665"/>
              </a:xfrm>
              <a:prstGeom prst="rect">
                <a:avLst/>
              </a:prstGeom>
              <a:blipFill rotWithShape="1">
                <a:blip r:embed="rId6"/>
                <a:stretch>
                  <a:fillRect l="-5190" t="-10526" b="-28947"/>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xmlns="" id="{C2CBE880-5004-4E78-9BC5-402B82D7ED2F}"/>
              </a:ext>
            </a:extLst>
          </p:cNvPr>
          <p:cNvSpPr/>
          <p:nvPr/>
        </p:nvSpPr>
        <p:spPr>
          <a:xfrm>
            <a:off x="2639616" y="5254019"/>
            <a:ext cx="1412566" cy="461665"/>
          </a:xfrm>
          <a:prstGeom prst="rect">
            <a:avLst/>
          </a:prstGeom>
        </p:spPr>
        <p:txBody>
          <a:bodyPr wrap="none">
            <a:spAutoFit/>
          </a:bodyPr>
          <a:lstStyle/>
          <a:p>
            <a:r>
              <a:rPr lang="en-GB" sz="2400" dirty="0"/>
              <a:t>f) </a:t>
            </a:r>
            <a:r>
              <a:rPr lang="en-GB" sz="2400" i="1" dirty="0">
                <a:latin typeface="Times New Roman" panose="02020603050405020304" pitchFamily="18" charset="0"/>
                <a:cs typeface="Times New Roman" panose="02020603050405020304" pitchFamily="18" charset="0"/>
              </a:rPr>
              <a:t>y</a:t>
            </a:r>
            <a:r>
              <a:rPr lang="en-GB" sz="2400" dirty="0"/>
              <a:t> = </a:t>
            </a:r>
            <a:r>
              <a:rPr lang="en-GB" sz="2400" dirty="0">
                <a:latin typeface="Times New Roman" panose="02020603050405020304" pitchFamily="18" charset="0"/>
                <a:cs typeface="Times New Roman" panose="02020603050405020304" pitchFamily="18" charset="0"/>
              </a:rPr>
              <a:t>ln</a:t>
            </a:r>
            <a:r>
              <a:rPr lang="en-GB" sz="2400" i="1" dirty="0">
                <a:latin typeface="Times New Roman" panose="02020603050405020304" pitchFamily="18" charset="0"/>
                <a:cs typeface="Times New Roman" panose="02020603050405020304" pitchFamily="18" charset="0"/>
              </a:rPr>
              <a:t> x</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D2350B9A-8BA2-4392-B6A3-DB9EF0766A1C}"/>
                  </a:ext>
                </a:extLst>
              </p:cNvPr>
              <p:cNvSpPr txBox="1"/>
              <p:nvPr/>
            </p:nvSpPr>
            <p:spPr>
              <a:xfrm>
                <a:off x="5711227" y="1473636"/>
                <a:ext cx="1584176"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 3</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a14:m>
                <a:endParaRPr lang="en-GB" sz="2400" dirty="0"/>
              </a:p>
            </p:txBody>
          </p:sp>
        </mc:Choice>
        <mc:Fallback xmlns="">
          <p:sp>
            <p:nvSpPr>
              <p:cNvPr id="10" name="TextBox 9">
                <a:extLst>
                  <a:ext uri="{FF2B5EF4-FFF2-40B4-BE49-F238E27FC236}">
                    <a16:creationId xmlns:a16="http://schemas.microsoft.com/office/drawing/2014/main" id="{D2350B9A-8BA2-4392-B6A3-DB9EF0766A1C}"/>
                  </a:ext>
                </a:extLst>
              </p:cNvPr>
              <p:cNvSpPr txBox="1">
                <a:spLocks noRot="1" noChangeAspect="1" noMove="1" noResize="1" noEditPoints="1" noAdjustHandles="1" noChangeArrowheads="1" noChangeShapeType="1" noTextEdit="1"/>
              </p:cNvSpPr>
              <p:nvPr/>
            </p:nvSpPr>
            <p:spPr>
              <a:xfrm>
                <a:off x="5711227" y="1473636"/>
                <a:ext cx="1584176" cy="624273"/>
              </a:xfrm>
              <a:prstGeom prst="rect">
                <a:avLst/>
              </a:prstGeom>
              <a:blipFill>
                <a:blip r:embed="rId7"/>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D0D74175-4274-4A89-AD45-A927044EA01C}"/>
                  </a:ext>
                </a:extLst>
              </p:cNvPr>
              <p:cNvSpPr txBox="1"/>
              <p:nvPr/>
            </p:nvSpPr>
            <p:spPr>
              <a:xfrm>
                <a:off x="5694851" y="2244257"/>
                <a:ext cx="2232249"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=12</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r>
                      <a:rPr lang="en-US" sz="2400" i="1"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12</a:t>
                </a:r>
                <a:endParaRPr lang="en-GB" sz="2400" dirty="0"/>
              </a:p>
            </p:txBody>
          </p:sp>
        </mc:Choice>
        <mc:Fallback xmlns="">
          <p:sp>
            <p:nvSpPr>
              <p:cNvPr id="15" name="TextBox 14">
                <a:extLst>
                  <a:ext uri="{FF2B5EF4-FFF2-40B4-BE49-F238E27FC236}">
                    <a16:creationId xmlns:a16="http://schemas.microsoft.com/office/drawing/2014/main" id="{D0D74175-4274-4A89-AD45-A927044EA01C}"/>
                  </a:ext>
                </a:extLst>
              </p:cNvPr>
              <p:cNvSpPr txBox="1">
                <a:spLocks noRot="1" noChangeAspect="1" noMove="1" noResize="1" noEditPoints="1" noAdjustHandles="1" noChangeArrowheads="1" noChangeShapeType="1" noTextEdit="1"/>
              </p:cNvSpPr>
              <p:nvPr/>
            </p:nvSpPr>
            <p:spPr>
              <a:xfrm>
                <a:off x="5694851" y="2244257"/>
                <a:ext cx="2232249" cy="624273"/>
              </a:xfrm>
              <a:prstGeom prst="rect">
                <a:avLst/>
              </a:prstGeom>
              <a:blipFill>
                <a:blip r:embed="rId8"/>
                <a:stretch>
                  <a:fillRect b="-4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04AB73C1-D06A-4AB2-8F9E-F7D05BCD329E}"/>
                  </a:ext>
                </a:extLst>
              </p:cNvPr>
              <p:cNvSpPr txBox="1"/>
              <p:nvPr/>
            </p:nvSpPr>
            <p:spPr>
              <a:xfrm>
                <a:off x="5694851" y="3021790"/>
                <a:ext cx="1296144"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 1</a:t>
                </a:r>
                <a:endParaRPr lang="en-GB" sz="2400" dirty="0"/>
              </a:p>
            </p:txBody>
          </p:sp>
        </mc:Choice>
        <mc:Fallback xmlns="">
          <p:sp>
            <p:nvSpPr>
              <p:cNvPr id="16" name="TextBox 15">
                <a:extLst>
                  <a:ext uri="{FF2B5EF4-FFF2-40B4-BE49-F238E27FC236}">
                    <a16:creationId xmlns:a16="http://schemas.microsoft.com/office/drawing/2014/main" id="{04AB73C1-D06A-4AB2-8F9E-F7D05BCD329E}"/>
                  </a:ext>
                </a:extLst>
              </p:cNvPr>
              <p:cNvSpPr txBox="1">
                <a:spLocks noRot="1" noChangeAspect="1" noMove="1" noResize="1" noEditPoints="1" noAdjustHandles="1" noChangeArrowheads="1" noChangeShapeType="1" noTextEdit="1"/>
              </p:cNvSpPr>
              <p:nvPr/>
            </p:nvSpPr>
            <p:spPr>
              <a:xfrm>
                <a:off x="5694851" y="3021790"/>
                <a:ext cx="1296144" cy="624273"/>
              </a:xfrm>
              <a:prstGeom prst="rect">
                <a:avLst/>
              </a:prstGeom>
              <a:blipFill>
                <a:blip r:embed="rId9"/>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E5480B90-2A95-4FEB-872C-EEAE3675AA22}"/>
                  </a:ext>
                </a:extLst>
              </p:cNvPr>
              <p:cNvSpPr txBox="1"/>
              <p:nvPr/>
            </p:nvSpPr>
            <p:spPr>
              <a:xfrm>
                <a:off x="5694851" y="3715502"/>
                <a:ext cx="1296144"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 3</a:t>
                </a:r>
                <a:endParaRPr lang="en-GB" sz="2400" dirty="0"/>
              </a:p>
            </p:txBody>
          </p:sp>
        </mc:Choice>
        <mc:Fallback xmlns="">
          <p:sp>
            <p:nvSpPr>
              <p:cNvPr id="17" name="TextBox 16">
                <a:extLst>
                  <a:ext uri="{FF2B5EF4-FFF2-40B4-BE49-F238E27FC236}">
                    <a16:creationId xmlns:a16="http://schemas.microsoft.com/office/drawing/2014/main" id="{E5480B90-2A95-4FEB-872C-EEAE3675AA22}"/>
                  </a:ext>
                </a:extLst>
              </p:cNvPr>
              <p:cNvSpPr txBox="1">
                <a:spLocks noRot="1" noChangeAspect="1" noMove="1" noResize="1" noEditPoints="1" noAdjustHandles="1" noChangeArrowheads="1" noChangeShapeType="1" noTextEdit="1"/>
              </p:cNvSpPr>
              <p:nvPr/>
            </p:nvSpPr>
            <p:spPr>
              <a:xfrm>
                <a:off x="5694851" y="3715502"/>
                <a:ext cx="1296144" cy="624273"/>
              </a:xfrm>
              <a:prstGeom prst="rect">
                <a:avLst/>
              </a:prstGeom>
              <a:blipFill>
                <a:blip r:embed="rId10"/>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xmlns="" id="{BA8E985C-F815-4CD3-A4CA-6914FF3F0B3B}"/>
                  </a:ext>
                </a:extLst>
              </p:cNvPr>
              <p:cNvSpPr txBox="1"/>
              <p:nvPr/>
            </p:nvSpPr>
            <p:spPr>
              <a:xfrm>
                <a:off x="5711227" y="4482327"/>
                <a:ext cx="1296144"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a:t>
                </a:r>
                <a14:m>
                  <m:oMath xmlns:m="http://schemas.openxmlformats.org/officeDocument/2006/math">
                    <m:sSup>
                      <m:sSupPr>
                        <m:ctrlPr>
                          <a:rPr lang="en-GB" sz="2400" i="1" dirty="0" smtClean="0">
                            <a:solidFill>
                              <a:srgbClr val="FF0000"/>
                            </a:solidFill>
                            <a:latin typeface="Cambria Math"/>
                          </a:rPr>
                        </m:ctrlPr>
                      </m:sSupPr>
                      <m:e>
                        <m:r>
                          <a:rPr lang="en-GB" sz="2400" b="0" i="1" dirty="0" smtClean="0">
                            <a:solidFill>
                              <a:srgbClr val="FF0000"/>
                            </a:solidFill>
                            <a:latin typeface="Cambria Math" panose="02040503050406030204" pitchFamily="18" charset="0"/>
                          </a:rPr>
                          <m:t> </m:t>
                        </m:r>
                        <m:r>
                          <a:rPr lang="en-GB" sz="2400" b="0" i="1" dirty="0" smtClean="0">
                            <a:solidFill>
                              <a:srgbClr val="FF0000"/>
                            </a:solidFill>
                            <a:latin typeface="Cambria Math" panose="02040503050406030204" pitchFamily="18" charset="0"/>
                          </a:rPr>
                          <m:t>𝑒</m:t>
                        </m:r>
                      </m:e>
                      <m:sup>
                        <m:r>
                          <a:rPr lang="en-GB" sz="2400" b="0" i="1" dirty="0" smtClean="0">
                            <a:solidFill>
                              <a:srgbClr val="FF0000"/>
                            </a:solidFill>
                            <a:latin typeface="Cambria Math" panose="02040503050406030204" pitchFamily="18" charset="0"/>
                          </a:rPr>
                          <m:t>𝑥</m:t>
                        </m:r>
                      </m:sup>
                    </m:sSup>
                  </m:oMath>
                </a14:m>
                <a:endParaRPr lang="en-GB" sz="2400" dirty="0"/>
              </a:p>
            </p:txBody>
          </p:sp>
        </mc:Choice>
        <mc:Fallback xmlns="">
          <p:sp>
            <p:nvSpPr>
              <p:cNvPr id="18" name="TextBox 17">
                <a:extLst>
                  <a:ext uri="{FF2B5EF4-FFF2-40B4-BE49-F238E27FC236}">
                    <a16:creationId xmlns:a16="http://schemas.microsoft.com/office/drawing/2014/main" id="{BA8E985C-F815-4CD3-A4CA-6914FF3F0B3B}"/>
                  </a:ext>
                </a:extLst>
              </p:cNvPr>
              <p:cNvSpPr txBox="1">
                <a:spLocks noRot="1" noChangeAspect="1" noMove="1" noResize="1" noEditPoints="1" noAdjustHandles="1" noChangeArrowheads="1" noChangeShapeType="1" noTextEdit="1"/>
              </p:cNvSpPr>
              <p:nvPr/>
            </p:nvSpPr>
            <p:spPr>
              <a:xfrm>
                <a:off x="5711227" y="4482327"/>
                <a:ext cx="1296144" cy="624273"/>
              </a:xfrm>
              <a:prstGeom prst="rect">
                <a:avLst/>
              </a:prstGeom>
              <a:blipFill>
                <a:blip r:embed="rId11"/>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969B73E0-2AFC-43F3-90D6-2191E8859CAE}"/>
                  </a:ext>
                </a:extLst>
              </p:cNvPr>
              <p:cNvSpPr txBox="1"/>
              <p:nvPr/>
            </p:nvSpPr>
            <p:spPr>
              <a:xfrm>
                <a:off x="5694851" y="5176039"/>
                <a:ext cx="1296144" cy="647357"/>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r>
                          <a:rPr lang="en-GB" sz="2400" b="0" i="1" smtClean="0">
                            <a:solidFill>
                              <a:srgbClr val="FF0000"/>
                            </a:solidFill>
                            <a:latin typeface="Cambria Math" panose="02040503050406030204" pitchFamily="18" charset="0"/>
                          </a:rPr>
                          <m:t> </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a:t>
                </a:r>
                <a14:m>
                  <m:oMath xmlns:m="http://schemas.openxmlformats.org/officeDocument/2006/math">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1</m:t>
                        </m:r>
                      </m:num>
                      <m:den>
                        <m:r>
                          <a:rPr lang="en-GB" sz="2400" b="0" i="1" dirty="0" smtClean="0">
                            <a:solidFill>
                              <a:srgbClr val="FF0000"/>
                            </a:solidFill>
                            <a:latin typeface="Cambria Math" panose="02040503050406030204" pitchFamily="18" charset="0"/>
                          </a:rPr>
                          <m:t>𝑥</m:t>
                        </m:r>
                      </m:den>
                    </m:f>
                  </m:oMath>
                </a14:m>
                <a:endParaRPr lang="en-GB" sz="2400" dirty="0"/>
              </a:p>
            </p:txBody>
          </p:sp>
        </mc:Choice>
        <mc:Fallback xmlns="">
          <p:sp>
            <p:nvSpPr>
              <p:cNvPr id="19" name="TextBox 18">
                <a:extLst>
                  <a:ext uri="{FF2B5EF4-FFF2-40B4-BE49-F238E27FC236}">
                    <a16:creationId xmlns:a16="http://schemas.microsoft.com/office/drawing/2014/main" id="{969B73E0-2AFC-43F3-90D6-2191E8859CAE}"/>
                  </a:ext>
                </a:extLst>
              </p:cNvPr>
              <p:cNvSpPr txBox="1">
                <a:spLocks noRot="1" noChangeAspect="1" noMove="1" noResize="1" noEditPoints="1" noAdjustHandles="1" noChangeArrowheads="1" noChangeShapeType="1" noTextEdit="1"/>
              </p:cNvSpPr>
              <p:nvPr/>
            </p:nvSpPr>
            <p:spPr>
              <a:xfrm>
                <a:off x="5694851" y="5176039"/>
                <a:ext cx="1296144" cy="647357"/>
              </a:xfrm>
              <a:prstGeom prst="rect">
                <a:avLst/>
              </a:prstGeom>
              <a:blipFill>
                <a:blip r:embed="rId12"/>
                <a:stretch>
                  <a:fillRect b="-47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9C2359AF-767A-4151-B64D-03F91EF3691A}"/>
                  </a:ext>
                </a:extLst>
              </p:cNvPr>
              <p:cNvSpPr txBox="1"/>
              <p:nvPr/>
            </p:nvSpPr>
            <p:spPr>
              <a:xfrm>
                <a:off x="7927100" y="1379434"/>
                <a:ext cx="1666522" cy="668388"/>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m:t>
                            </m:r>
                          </m:e>
                          <m:sup>
                            <m:r>
                              <a:rPr lang="en-GB" sz="2400" b="0" i="1" smtClean="0">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𝑦</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𝑑𝑥</m:t>
                            </m:r>
                          </m:e>
                          <m:sup>
                            <m:r>
                              <a:rPr lang="en-GB" sz="2400" b="0" i="1" smtClean="0">
                                <a:solidFill>
                                  <a:srgbClr val="FF0000"/>
                                </a:solidFill>
                                <a:latin typeface="Cambria Math" panose="02040503050406030204" pitchFamily="18" charset="0"/>
                              </a:rPr>
                              <m:t>2</m:t>
                            </m:r>
                          </m:sup>
                        </m:sSup>
                      </m:den>
                    </m:f>
                  </m:oMath>
                </a14:m>
                <a:r>
                  <a:rPr lang="en-GB" sz="2400" dirty="0">
                    <a:solidFill>
                      <a:srgbClr val="FF0000"/>
                    </a:solidFill>
                  </a:rPr>
                  <a:t> = 6</a:t>
                </a:r>
                <a:r>
                  <a:rPr lang="en-GB" sz="2400" i="1" dirty="0">
                    <a:solidFill>
                      <a:srgbClr val="FF0000"/>
                    </a:solidFill>
                    <a:latin typeface="Times New Roman" panose="02020603050405020304" pitchFamily="18" charset="0"/>
                    <a:cs typeface="Times New Roman" panose="02020603050405020304" pitchFamily="18" charset="0"/>
                  </a:rPr>
                  <a:t>x</a:t>
                </a:r>
                <a:endParaRPr lang="en-GB" sz="2400" i="1" dirty="0">
                  <a:latin typeface="Times New Roman" panose="02020603050405020304" pitchFamily="18" charset="0"/>
                  <a:cs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9C2359AF-767A-4151-B64D-03F91EF3691A}"/>
                  </a:ext>
                </a:extLst>
              </p:cNvPr>
              <p:cNvSpPr txBox="1">
                <a:spLocks noRot="1" noChangeAspect="1" noMove="1" noResize="1" noEditPoints="1" noAdjustHandles="1" noChangeArrowheads="1" noChangeShapeType="1" noTextEdit="1"/>
              </p:cNvSpPr>
              <p:nvPr/>
            </p:nvSpPr>
            <p:spPr>
              <a:xfrm>
                <a:off x="7927100" y="1379434"/>
                <a:ext cx="1666522" cy="668388"/>
              </a:xfrm>
              <a:prstGeom prst="rect">
                <a:avLst/>
              </a:prstGeom>
              <a:blipFill>
                <a:blip r:embed="rId13"/>
                <a:stretch>
                  <a:fillRect b="-72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xmlns="" id="{1B476784-4B56-4FD5-B2DC-911121BA4837}"/>
                  </a:ext>
                </a:extLst>
              </p:cNvPr>
              <p:cNvSpPr/>
              <p:nvPr/>
            </p:nvSpPr>
            <p:spPr>
              <a:xfrm>
                <a:off x="7879648" y="2147458"/>
                <a:ext cx="1517788" cy="668388"/>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24 </a:t>
                </a:r>
                <a:r>
                  <a:rPr lang="en-GB" sz="2400" i="1" dirty="0">
                    <a:solidFill>
                      <a:srgbClr val="FF0000"/>
                    </a:solidFill>
                    <a:latin typeface="Times New Roman" panose="02020603050405020304" pitchFamily="18" charset="0"/>
                    <a:cs typeface="Times New Roman" panose="02020603050405020304" pitchFamily="18" charset="0"/>
                  </a:rPr>
                  <a:t>x</a:t>
                </a:r>
                <a:endParaRPr lang="en-GB" i="1" dirty="0">
                  <a:latin typeface="Times New Roman" panose="02020603050405020304" pitchFamily="18" charset="0"/>
                  <a:cs typeface="Times New Roman" panose="02020603050405020304" pitchFamily="18" charset="0"/>
                </a:endParaRPr>
              </a:p>
            </p:txBody>
          </p:sp>
        </mc:Choice>
        <mc:Fallback xmlns="">
          <p:sp>
            <p:nvSpPr>
              <p:cNvPr id="12" name="Rectangle 11">
                <a:extLst>
                  <a:ext uri="{FF2B5EF4-FFF2-40B4-BE49-F238E27FC236}">
                    <a16:creationId xmlns:a16="http://schemas.microsoft.com/office/drawing/2014/main" id="{1B476784-4B56-4FD5-B2DC-911121BA4837}"/>
                  </a:ext>
                </a:extLst>
              </p:cNvPr>
              <p:cNvSpPr>
                <a:spLocks noRot="1" noChangeAspect="1" noMove="1" noResize="1" noEditPoints="1" noAdjustHandles="1" noChangeArrowheads="1" noChangeShapeType="1" noTextEdit="1"/>
              </p:cNvSpPr>
              <p:nvPr/>
            </p:nvSpPr>
            <p:spPr>
              <a:xfrm>
                <a:off x="7879648" y="2147458"/>
                <a:ext cx="1517788" cy="668388"/>
              </a:xfrm>
              <a:prstGeom prst="rect">
                <a:avLst/>
              </a:prstGeom>
              <a:blipFill>
                <a:blip r:embed="rId14"/>
                <a:stretch>
                  <a:fillRect r="-4819" b="-72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xmlns="" id="{49AE3916-5080-4450-A166-138333087305}"/>
                  </a:ext>
                </a:extLst>
              </p:cNvPr>
              <p:cNvSpPr/>
              <p:nvPr/>
            </p:nvSpPr>
            <p:spPr>
              <a:xfrm>
                <a:off x="7877818" y="2929222"/>
                <a:ext cx="1125052" cy="668388"/>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0</a:t>
                </a:r>
                <a:endParaRPr lang="en-GB" sz="2400" dirty="0"/>
              </a:p>
            </p:txBody>
          </p:sp>
        </mc:Choice>
        <mc:Fallback xmlns="">
          <p:sp>
            <p:nvSpPr>
              <p:cNvPr id="13" name="Rectangle 12">
                <a:extLst>
                  <a:ext uri="{FF2B5EF4-FFF2-40B4-BE49-F238E27FC236}">
                    <a16:creationId xmlns:a16="http://schemas.microsoft.com/office/drawing/2014/main" id="{49AE3916-5080-4450-A166-138333087305}"/>
                  </a:ext>
                </a:extLst>
              </p:cNvPr>
              <p:cNvSpPr>
                <a:spLocks noRot="1" noChangeAspect="1" noMove="1" noResize="1" noEditPoints="1" noAdjustHandles="1" noChangeArrowheads="1" noChangeShapeType="1" noTextEdit="1"/>
              </p:cNvSpPr>
              <p:nvPr/>
            </p:nvSpPr>
            <p:spPr>
              <a:xfrm>
                <a:off x="7877818" y="2929222"/>
                <a:ext cx="1125052" cy="668388"/>
              </a:xfrm>
              <a:prstGeom prst="rect">
                <a:avLst/>
              </a:prstGeom>
              <a:blipFill>
                <a:blip r:embed="rId15"/>
                <a:stretch>
                  <a:fillRect r="-7568" b="-82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85AA2CFE-02D6-4995-809D-B6327E034041}"/>
                  </a:ext>
                </a:extLst>
              </p:cNvPr>
              <p:cNvSpPr/>
              <p:nvPr/>
            </p:nvSpPr>
            <p:spPr>
              <a:xfrm>
                <a:off x="7927100" y="3646063"/>
                <a:ext cx="1129760" cy="668388"/>
              </a:xfrm>
              <a:prstGeom prst="rect">
                <a:avLst/>
              </a:prstGeom>
            </p:spPr>
            <p:txBody>
              <a:bodyPr wrap="square">
                <a:spAutoFit/>
              </a:bodyPr>
              <a:lstStyle/>
              <a:p>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0</a:t>
                </a:r>
                <a:endParaRPr lang="en-GB" sz="2400" dirty="0"/>
              </a:p>
            </p:txBody>
          </p:sp>
        </mc:Choice>
        <mc:Fallback xmlns="">
          <p:sp>
            <p:nvSpPr>
              <p:cNvPr id="14" name="Rectangle 13">
                <a:extLst>
                  <a:ext uri="{FF2B5EF4-FFF2-40B4-BE49-F238E27FC236}">
                    <a16:creationId xmlns:a16="http://schemas.microsoft.com/office/drawing/2014/main" id="{85AA2CFE-02D6-4995-809D-B6327E034041}"/>
                  </a:ext>
                </a:extLst>
              </p:cNvPr>
              <p:cNvSpPr>
                <a:spLocks noRot="1" noChangeAspect="1" noMove="1" noResize="1" noEditPoints="1" noAdjustHandles="1" noChangeArrowheads="1" noChangeShapeType="1" noTextEdit="1"/>
              </p:cNvSpPr>
              <p:nvPr/>
            </p:nvSpPr>
            <p:spPr>
              <a:xfrm>
                <a:off x="7927100" y="3646063"/>
                <a:ext cx="1129760" cy="668388"/>
              </a:xfrm>
              <a:prstGeom prst="rect">
                <a:avLst/>
              </a:prstGeom>
              <a:blipFill>
                <a:blip r:embed="rId16"/>
                <a:stretch>
                  <a:fillRect r="-6989" b="-72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xmlns="" id="{25E6AC14-637B-4C35-B225-98E6961A3450}"/>
                  </a:ext>
                </a:extLst>
              </p:cNvPr>
              <p:cNvSpPr/>
              <p:nvPr/>
            </p:nvSpPr>
            <p:spPr>
              <a:xfrm>
                <a:off x="7851356" y="4423860"/>
                <a:ext cx="1281248" cy="668388"/>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a:t>
                </a:r>
                <a14:m>
                  <m:oMath xmlns:m="http://schemas.openxmlformats.org/officeDocument/2006/math">
                    <m:sSup>
                      <m:sSupPr>
                        <m:ctrlPr>
                          <a:rPr lang="en-GB" sz="2400" i="1" dirty="0" smtClean="0">
                            <a:solidFill>
                              <a:srgbClr val="FF0000"/>
                            </a:solidFill>
                            <a:latin typeface="Cambria Math"/>
                          </a:rPr>
                        </m:ctrlPr>
                      </m:sSupPr>
                      <m:e>
                        <m:r>
                          <a:rPr lang="en-GB" sz="2400" b="0" i="1" dirty="0" smtClean="0">
                            <a:solidFill>
                              <a:srgbClr val="FF0000"/>
                            </a:solidFill>
                            <a:latin typeface="Cambria Math" panose="02040503050406030204" pitchFamily="18" charset="0"/>
                          </a:rPr>
                          <m:t>𝑒</m:t>
                        </m:r>
                      </m:e>
                      <m:sup>
                        <m:r>
                          <a:rPr lang="en-GB" sz="2400" b="0" i="1" dirty="0" smtClean="0">
                            <a:solidFill>
                              <a:srgbClr val="FF0000"/>
                            </a:solidFill>
                            <a:latin typeface="Cambria Math" panose="02040503050406030204" pitchFamily="18" charset="0"/>
                          </a:rPr>
                          <m:t>𝑥</m:t>
                        </m:r>
                      </m:sup>
                    </m:sSup>
                  </m:oMath>
                </a14:m>
                <a:endParaRPr lang="en-GB" sz="2400" dirty="0"/>
              </a:p>
            </p:txBody>
          </p:sp>
        </mc:Choice>
        <mc:Fallback xmlns="">
          <p:sp>
            <p:nvSpPr>
              <p:cNvPr id="20" name="Rectangle 19">
                <a:extLst>
                  <a:ext uri="{FF2B5EF4-FFF2-40B4-BE49-F238E27FC236}">
                    <a16:creationId xmlns:a16="http://schemas.microsoft.com/office/drawing/2014/main" id="{25E6AC14-637B-4C35-B225-98E6961A3450}"/>
                  </a:ext>
                </a:extLst>
              </p:cNvPr>
              <p:cNvSpPr>
                <a:spLocks noRot="1" noChangeAspect="1" noMove="1" noResize="1" noEditPoints="1" noAdjustHandles="1" noChangeArrowheads="1" noChangeShapeType="1" noTextEdit="1"/>
              </p:cNvSpPr>
              <p:nvPr/>
            </p:nvSpPr>
            <p:spPr>
              <a:xfrm>
                <a:off x="7851356" y="4423860"/>
                <a:ext cx="1281248" cy="668388"/>
              </a:xfrm>
              <a:prstGeom prst="rect">
                <a:avLst/>
              </a:prstGeom>
              <a:blipFill>
                <a:blip r:embed="rId17"/>
                <a:stretch>
                  <a:fillRect b="-82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xmlns="" id="{1540DCAC-6D4E-46A0-AC32-4D90FCCE4BF5}"/>
                  </a:ext>
                </a:extLst>
              </p:cNvPr>
              <p:cNvSpPr/>
              <p:nvPr/>
            </p:nvSpPr>
            <p:spPr>
              <a:xfrm>
                <a:off x="7873695" y="5120411"/>
                <a:ext cx="1513428" cy="668388"/>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a:t>
                </a:r>
                <a:r>
                  <a:rPr lang="en-US" sz="2400" dirty="0">
                    <a:solidFill>
                      <a:srgbClr val="FF0000"/>
                    </a:solidFill>
                    <a:latin typeface="Cambria Math" panose="02040503050406030204" pitchFamily="18" charset="0"/>
                    <a:ea typeface="Cambria Math" panose="02040503050406030204" pitchFamily="18" charset="0"/>
                  </a:rPr>
                  <a:t>−</a:t>
                </a:r>
                <a:r>
                  <a:rPr lang="en-US" sz="2400" dirty="0">
                    <a:latin typeface="Cambria Math" panose="02040503050406030204" pitchFamily="18" charset="0"/>
                    <a:ea typeface="Cambria Math" panose="02040503050406030204" pitchFamily="18" charset="0"/>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den>
                    </m:f>
                  </m:oMath>
                </a14:m>
                <a:endParaRPr lang="en-GB" sz="2400" dirty="0"/>
              </a:p>
            </p:txBody>
          </p:sp>
        </mc:Choice>
        <mc:Fallback xmlns="">
          <p:sp>
            <p:nvSpPr>
              <p:cNvPr id="21" name="Rectangle 20">
                <a:extLst>
                  <a:ext uri="{FF2B5EF4-FFF2-40B4-BE49-F238E27FC236}">
                    <a16:creationId xmlns:a16="http://schemas.microsoft.com/office/drawing/2014/main" id="{1540DCAC-6D4E-46A0-AC32-4D90FCCE4BF5}"/>
                  </a:ext>
                </a:extLst>
              </p:cNvPr>
              <p:cNvSpPr>
                <a:spLocks noRot="1" noChangeAspect="1" noMove="1" noResize="1" noEditPoints="1" noAdjustHandles="1" noChangeArrowheads="1" noChangeShapeType="1" noTextEdit="1"/>
              </p:cNvSpPr>
              <p:nvPr/>
            </p:nvSpPr>
            <p:spPr>
              <a:xfrm>
                <a:off x="7873695" y="5120411"/>
                <a:ext cx="1513428" cy="668388"/>
              </a:xfrm>
              <a:prstGeom prst="rect">
                <a:avLst/>
              </a:prstGeom>
              <a:blipFill>
                <a:blip r:embed="rId18"/>
                <a:stretch>
                  <a:fillRect b="-7407"/>
                </a:stretch>
              </a:blipFill>
            </p:spPr>
            <p:txBody>
              <a:bodyPr/>
              <a:lstStyle/>
              <a:p>
                <a:r>
                  <a:rPr lang="en-US">
                    <a:noFill/>
                  </a:rPr>
                  <a:t> </a:t>
                </a:r>
              </a:p>
            </p:txBody>
          </p:sp>
        </mc:Fallback>
      </mc:AlternateContent>
      <p:sp>
        <p:nvSpPr>
          <p:cNvPr id="2" name="Rectangle 1">
            <a:extLst>
              <a:ext uri="{FF2B5EF4-FFF2-40B4-BE49-F238E27FC236}">
                <a16:creationId xmlns:a16="http://schemas.microsoft.com/office/drawing/2014/main" xmlns="" id="{334A65CC-6E90-5F48-BCE0-B5CBA1EBA7DC}"/>
              </a:ext>
            </a:extLst>
          </p:cNvPr>
          <p:cNvSpPr/>
          <p:nvPr/>
        </p:nvSpPr>
        <p:spPr>
          <a:xfrm>
            <a:off x="0" y="65517"/>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41360896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P spid="16" grpId="0"/>
      <p:bldP spid="17" grpId="0"/>
      <p:bldP spid="18" grpId="0"/>
      <p:bldP spid="19" grpId="0"/>
      <p:bldP spid="11" grpId="0"/>
      <p:bldP spid="12" grpId="0"/>
      <p:bldP spid="13" grpId="0"/>
      <p:bldP spid="14"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1: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first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37BE8828-331C-3043-98CF-D0E9C9CF7EA2}"/>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1</a:t>
            </a:r>
            <a:endParaRPr lang="en-US" altLang="en-US" b="1" dirty="0">
              <a:solidFill>
                <a:schemeClr val="bg1"/>
              </a:solidFill>
            </a:endParaRPr>
          </a:p>
        </p:txBody>
      </p:sp>
    </p:spTree>
    <p:extLst>
      <p:ext uri="{BB962C8B-B14F-4D97-AF65-F5344CB8AC3E}">
        <p14:creationId xmlns:p14="http://schemas.microsoft.com/office/powerpoint/2010/main" val="230246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Stationary Points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xmlns="" id="{05A2C732-3F4D-41B8-B3B2-6114677AC62E}"/>
              </a:ext>
            </a:extLst>
          </p:cNvPr>
          <p:cNvPicPr>
            <a:picLocks noChangeAspect="1"/>
          </p:cNvPicPr>
          <p:nvPr/>
        </p:nvPicPr>
        <p:blipFill>
          <a:blip r:embed="rId4"/>
          <a:stretch>
            <a:fillRect/>
          </a:stretch>
        </p:blipFill>
        <p:spPr>
          <a:xfrm>
            <a:off x="8746730" y="709895"/>
            <a:ext cx="2660141" cy="2342654"/>
          </a:xfrm>
          <a:prstGeom prst="rect">
            <a:avLst/>
          </a:prstGeom>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xmlns="" id="{DF6159ED-9026-4B5B-9D63-077E6A820823}"/>
                  </a:ext>
                </a:extLst>
              </p:cNvPr>
              <p:cNvSpPr/>
              <p:nvPr/>
            </p:nvSpPr>
            <p:spPr>
              <a:xfrm>
                <a:off x="2471715" y="693728"/>
                <a:ext cx="6096000" cy="2308324"/>
              </a:xfrm>
              <a:prstGeom prst="rect">
                <a:avLst/>
              </a:prstGeom>
            </p:spPr>
            <p:txBody>
              <a:bodyPr>
                <a:spAutoFit/>
              </a:bodyPr>
              <a:lstStyle/>
              <a:p>
                <a:r>
                  <a:rPr lang="en-US" sz="2400" dirty="0"/>
                  <a:t>In this section you will consider the curve  </a:t>
                </a:r>
              </a:p>
              <a:p>
                <a:r>
                  <a:rPr lang="en-US" sz="2400" dirty="0"/>
                  <a:t>                𝑦 = 2</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3</m:t>
                        </m:r>
                      </m:sup>
                    </m:sSup>
                  </m:oMath>
                </a14:m>
                <a:r>
                  <a:rPr lang="en-US" sz="2400" dirty="0"/>
                  <a:t> + 3</a:t>
                </a:r>
                <a14:m>
                  <m:oMath xmlns:m="http://schemas.openxmlformats.org/officeDocument/2006/math">
                    <m:sSup>
                      <m:sSupPr>
                        <m:ctrlPr>
                          <a:rPr lang="en-US"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oMath>
                </a14:m>
                <a:r>
                  <a:rPr lang="en-US" sz="2400" dirty="0"/>
                  <a:t> − 12𝑥 </a:t>
                </a:r>
              </a:p>
              <a:p>
                <a:r>
                  <a:rPr lang="en-US" sz="2400" dirty="0"/>
                  <a:t>This is cubic, and a rough sketch of its graph is shown opposite. It has two stationary points (sometimes called turning points) at which the gradient is zero. </a:t>
                </a:r>
                <a:endParaRPr lang="en-GB" sz="2400" dirty="0"/>
              </a:p>
            </p:txBody>
          </p:sp>
        </mc:Choice>
        <mc:Fallback xmlns="">
          <p:sp>
            <p:nvSpPr>
              <p:cNvPr id="8" name="Rectangle 7">
                <a:extLst>
                  <a:ext uri="{FF2B5EF4-FFF2-40B4-BE49-F238E27FC236}">
                    <a16:creationId xmlns="" xmlns:a16="http://schemas.microsoft.com/office/drawing/2014/main" xmlns:a14="http://schemas.microsoft.com/office/drawing/2010/main" id="{DF6159ED-9026-4B5B-9D63-077E6A820823}"/>
                  </a:ext>
                </a:extLst>
              </p:cNvPr>
              <p:cNvSpPr>
                <a:spLocks noRot="1" noChangeAspect="1" noMove="1" noResize="1" noEditPoints="1" noAdjustHandles="1" noChangeArrowheads="1" noChangeShapeType="1" noTextEdit="1"/>
              </p:cNvSpPr>
              <p:nvPr/>
            </p:nvSpPr>
            <p:spPr>
              <a:xfrm>
                <a:off x="2471715" y="693728"/>
                <a:ext cx="6096000" cy="2308324"/>
              </a:xfrm>
              <a:prstGeom prst="rect">
                <a:avLst/>
              </a:prstGeom>
              <a:blipFill rotWithShape="1">
                <a:blip r:embed="rId5"/>
                <a:stretch>
                  <a:fillRect l="-1500" t="-1852" r="-800" b="-5556"/>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xmlns="" id="{B456653E-359E-4AA7-A37D-E7508CBE3703}"/>
              </a:ext>
            </a:extLst>
          </p:cNvPr>
          <p:cNvSpPr/>
          <p:nvPr/>
        </p:nvSpPr>
        <p:spPr>
          <a:xfrm>
            <a:off x="5538149" y="3069287"/>
            <a:ext cx="6095999" cy="2677656"/>
          </a:xfrm>
          <a:prstGeom prst="rect">
            <a:avLst/>
          </a:prstGeom>
        </p:spPr>
        <p:txBody>
          <a:bodyPr wrap="square">
            <a:spAutoFit/>
          </a:bodyPr>
          <a:lstStyle/>
          <a:p>
            <a:r>
              <a:rPr lang="en-US" sz="2400" dirty="0"/>
              <a:t>We now need to find the co-ordinates of the stationary points. In the Rates of Change Unit, you saw that the nature of the stationary points can be determined by looking at the gradient on each side of the stationary point. The gradients are shown on the diagram.</a:t>
            </a:r>
          </a:p>
        </p:txBody>
      </p:sp>
      <p:pic>
        <p:nvPicPr>
          <p:cNvPr id="11" name="Picture 10">
            <a:extLst>
              <a:ext uri="{FF2B5EF4-FFF2-40B4-BE49-F238E27FC236}">
                <a16:creationId xmlns:a16="http://schemas.microsoft.com/office/drawing/2014/main" xmlns="" id="{492F570A-EBC8-4ACE-8050-92018D186970}"/>
              </a:ext>
            </a:extLst>
          </p:cNvPr>
          <p:cNvPicPr>
            <a:picLocks noChangeAspect="1"/>
          </p:cNvPicPr>
          <p:nvPr/>
        </p:nvPicPr>
        <p:blipFill>
          <a:blip r:embed="rId6"/>
          <a:stretch>
            <a:fillRect/>
          </a:stretch>
        </p:blipFill>
        <p:spPr>
          <a:xfrm>
            <a:off x="2552418" y="3057396"/>
            <a:ext cx="2880096" cy="2696020"/>
          </a:xfrm>
          <a:prstGeom prst="rect">
            <a:avLst/>
          </a:prstGeom>
        </p:spPr>
      </p:pic>
      <p:sp>
        <p:nvSpPr>
          <p:cNvPr id="12" name="Rectangle 11">
            <a:extLst>
              <a:ext uri="{FF2B5EF4-FFF2-40B4-BE49-F238E27FC236}">
                <a16:creationId xmlns:a16="http://schemas.microsoft.com/office/drawing/2014/main" xmlns="" id="{D2B2525B-E016-4514-9974-B6FC849A8025}"/>
              </a:ext>
            </a:extLst>
          </p:cNvPr>
          <p:cNvSpPr/>
          <p:nvPr/>
        </p:nvSpPr>
        <p:spPr>
          <a:xfrm>
            <a:off x="2424381" y="5817095"/>
            <a:ext cx="9563942" cy="830997"/>
          </a:xfrm>
          <a:prstGeom prst="rect">
            <a:avLst/>
          </a:prstGeom>
        </p:spPr>
        <p:txBody>
          <a:bodyPr wrap="square">
            <a:spAutoFit/>
          </a:bodyPr>
          <a:lstStyle/>
          <a:p>
            <a:r>
              <a:rPr lang="en-US" sz="2400" dirty="0"/>
              <a:t>You can see above the change in the value of the gradient as it rapidly decreases until it reaches zero at the point of maximum value. </a:t>
            </a:r>
            <a:endParaRPr lang="en-GB" sz="2400" dirty="0"/>
          </a:p>
        </p:txBody>
      </p:sp>
      <p:sp>
        <p:nvSpPr>
          <p:cNvPr id="10" name="Rectangle 9">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5589118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414345" y="667491"/>
            <a:ext cx="9721081" cy="1569660"/>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For a maximum value of a function, note that the gradient is decreasing in value as it passes through the value zero at the stationary point, whereas for a minimum value, this gradient is increasing. Hence: </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Stationary Points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xmlns="" id="{9C055652-317D-40D7-8AC5-BED07041A926}"/>
              </a:ext>
            </a:extLst>
          </p:cNvPr>
          <p:cNvPicPr>
            <a:picLocks noChangeAspect="1"/>
          </p:cNvPicPr>
          <p:nvPr/>
        </p:nvPicPr>
        <p:blipFill rotWithShape="1">
          <a:blip r:embed="rId4"/>
          <a:srcRect r="1141"/>
          <a:stretch/>
        </p:blipFill>
        <p:spPr>
          <a:xfrm>
            <a:off x="2397042" y="2237151"/>
            <a:ext cx="6033510" cy="3817916"/>
          </a:xfrm>
          <a:prstGeom prst="rect">
            <a:avLst/>
          </a:prstGeom>
        </p:spPr>
      </p:pic>
      <p:sp>
        <p:nvSpPr>
          <p:cNvPr id="4" name="Rectangle 3">
            <a:extLst>
              <a:ext uri="{FF2B5EF4-FFF2-40B4-BE49-F238E27FC236}">
                <a16:creationId xmlns:a16="http://schemas.microsoft.com/office/drawing/2014/main" xmlns="" id="{6943CBED-6FD0-4806-ABE6-F4F7BF22EDCF}"/>
              </a:ext>
            </a:extLst>
          </p:cNvPr>
          <p:cNvSpPr/>
          <p:nvPr/>
        </p:nvSpPr>
        <p:spPr>
          <a:xfrm>
            <a:off x="2282669" y="6186256"/>
            <a:ext cx="10222043" cy="461665"/>
          </a:xfrm>
          <a:prstGeom prst="rect">
            <a:avLst/>
          </a:prstGeom>
        </p:spPr>
        <p:txBody>
          <a:bodyPr wrap="square">
            <a:spAutoFit/>
          </a:bodyPr>
          <a:lstStyle/>
          <a:p>
            <a:r>
              <a:rPr lang="en-US" sz="2400" dirty="0">
                <a:solidFill>
                  <a:srgbClr val="0070C0"/>
                </a:solidFill>
              </a:rPr>
              <a:t>Note: that there is no need to graph a function to find its max/min values. </a:t>
            </a:r>
            <a:endParaRPr lang="en-GB" sz="2400" dirty="0">
              <a:solidFill>
                <a:srgbClr val="0070C0"/>
              </a:solidFill>
            </a:endParaRPr>
          </a:p>
        </p:txBody>
      </p:sp>
      <p:pic>
        <p:nvPicPr>
          <p:cNvPr id="6" name="Picture 5">
            <a:extLst>
              <a:ext uri="{FF2B5EF4-FFF2-40B4-BE49-F238E27FC236}">
                <a16:creationId xmlns:a16="http://schemas.microsoft.com/office/drawing/2014/main" xmlns="" id="{2CF58196-B363-4943-9191-1AA04A9703F8}"/>
              </a:ext>
            </a:extLst>
          </p:cNvPr>
          <p:cNvPicPr>
            <a:picLocks noChangeAspect="1"/>
          </p:cNvPicPr>
          <p:nvPr/>
        </p:nvPicPr>
        <p:blipFill rotWithShape="1">
          <a:blip r:embed="rId5"/>
          <a:srcRect l="21060" t="37692" r="48819" b="24788"/>
          <a:stretch/>
        </p:blipFill>
        <p:spPr>
          <a:xfrm>
            <a:off x="8733676" y="2554840"/>
            <a:ext cx="3464892" cy="2571892"/>
          </a:xfrm>
          <a:prstGeom prst="rect">
            <a:avLst/>
          </a:prstGeom>
        </p:spPr>
      </p:pic>
      <p:sp>
        <p:nvSpPr>
          <p:cNvPr id="10" name="Rectangle 9">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70170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1052736"/>
            <a:ext cx="9721081"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Find the maximum and minimum points of the following curve:</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Stationary Points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D99D97BF-643D-4607-BF8B-1234506C3F43}"/>
              </a:ext>
            </a:extLst>
          </p:cNvPr>
          <p:cNvSpPr txBox="1"/>
          <p:nvPr/>
        </p:nvSpPr>
        <p:spPr>
          <a:xfrm>
            <a:off x="2345810" y="652626"/>
            <a:ext cx="2021997" cy="461665"/>
          </a:xfrm>
          <a:prstGeom prst="rect">
            <a:avLst/>
          </a:prstGeom>
          <a:noFill/>
        </p:spPr>
        <p:txBody>
          <a:bodyPr wrap="square" rtlCol="0">
            <a:spAutoFit/>
          </a:bodyPr>
          <a:lstStyle/>
          <a:p>
            <a:r>
              <a:rPr lang="en-GB" sz="2400" b="1" dirty="0"/>
              <a:t>Example 1</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F5C7D7F5-C385-4B89-9493-DD176861E108}"/>
                  </a:ext>
                </a:extLst>
              </p:cNvPr>
              <p:cNvSpPr txBox="1"/>
              <p:nvPr/>
            </p:nvSpPr>
            <p:spPr>
              <a:xfrm>
                <a:off x="2783632" y="1493601"/>
                <a:ext cx="4248472" cy="615746"/>
              </a:xfrm>
              <a:prstGeom prst="rect">
                <a:avLst/>
              </a:prstGeom>
              <a:noFill/>
            </p:spPr>
            <p:txBody>
              <a:bodyPr wrap="square" rtlCol="0">
                <a:spAutoFit/>
              </a:bodyPr>
              <a:lstStyle/>
              <a:p>
                <a:r>
                  <a:rPr lang="en-GB" sz="2400" i="1" dirty="0">
                    <a:latin typeface="Times New Roman" panose="02020603050405020304" pitchFamily="18" charset="0"/>
                    <a:cs typeface="Times New Roman" panose="02020603050405020304" pitchFamily="18" charset="0"/>
                  </a:rPr>
                  <a:t>y</a:t>
                </a:r>
                <a:r>
                  <a:rPr lang="en-GB" sz="2400" dirty="0"/>
                  <a:t> =  </a:t>
                </a:r>
                <a14:m>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4</m:t>
                        </m:r>
                      </m:den>
                    </m:f>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4</m:t>
                        </m:r>
                      </m:sup>
                    </m:sSup>
                    <m:r>
                      <a:rPr lang="en-GB" sz="2400" b="0" i="1" smtClean="0">
                        <a:latin typeface="Cambria Math" panose="02040503050406030204" pitchFamily="18" charset="0"/>
                      </a:rPr>
                      <m:t>+</m:t>
                    </m:r>
                    <m:f>
                      <m:fPr>
                        <m:ctrlPr>
                          <a:rPr lang="en-GB" sz="2400" b="0" i="1" smtClean="0">
                            <a:latin typeface="Cambria Math"/>
                          </a:rPr>
                        </m:ctrlPr>
                      </m:fPr>
                      <m:num>
                        <m:r>
                          <a:rPr lang="en-GB" sz="2400" b="0" i="1" smtClean="0">
                            <a:latin typeface="Cambria Math" panose="02040503050406030204" pitchFamily="18" charset="0"/>
                          </a:rPr>
                          <m:t>1</m:t>
                        </m:r>
                      </m:num>
                      <m:den>
                        <m:r>
                          <a:rPr lang="en-GB" sz="2400" b="0" i="1" smtClean="0">
                            <a:latin typeface="Cambria Math" panose="02040503050406030204" pitchFamily="18" charset="0"/>
                          </a:rPr>
                          <m:t>3</m:t>
                        </m:r>
                      </m:den>
                    </m:f>
                    <m:sSup>
                      <m:sSupPr>
                        <m:ctrlPr>
                          <a:rPr lang="en-GB" sz="2400" b="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3</m:t>
                        </m:r>
                      </m:sup>
                    </m:sSup>
                  </m:oMath>
                </a14:m>
                <a:r>
                  <a:rPr lang="en-GB" sz="2400" dirty="0"/>
                  <a:t>–</a:t>
                </a:r>
                <a:r>
                  <a:rPr lang="en-GB" sz="2400" dirty="0">
                    <a:solidFill>
                      <a:srgbClr val="FF0000"/>
                    </a:solidFill>
                  </a:rPr>
                  <a:t> </a:t>
                </a:r>
                <a:r>
                  <a:rPr lang="en-GB" sz="2400" dirty="0"/>
                  <a:t>6</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oMath>
                </a14:m>
                <a:r>
                  <a:rPr lang="en-GB" sz="2400" dirty="0"/>
                  <a:t>+ 3</a:t>
                </a:r>
              </a:p>
            </p:txBody>
          </p:sp>
        </mc:Choice>
        <mc:Fallback xmlns="">
          <p:sp>
            <p:nvSpPr>
              <p:cNvPr id="5" name="TextBox 4">
                <a:extLst>
                  <a:ext uri="{FF2B5EF4-FFF2-40B4-BE49-F238E27FC236}">
                    <a16:creationId xmlns="" xmlns:a16="http://schemas.microsoft.com/office/drawing/2014/main" xmlns:a14="http://schemas.microsoft.com/office/drawing/2010/main" id="{F5C7D7F5-C385-4B89-9493-DD176861E108}"/>
                  </a:ext>
                </a:extLst>
              </p:cNvPr>
              <p:cNvSpPr txBox="1">
                <a:spLocks noRot="1" noChangeAspect="1" noMove="1" noResize="1" noEditPoints="1" noAdjustHandles="1" noChangeArrowheads="1" noChangeShapeType="1" noTextEdit="1"/>
              </p:cNvSpPr>
              <p:nvPr/>
            </p:nvSpPr>
            <p:spPr>
              <a:xfrm>
                <a:off x="2783632" y="1493601"/>
                <a:ext cx="4248472" cy="615746"/>
              </a:xfrm>
              <a:prstGeom prst="rect">
                <a:avLst/>
              </a:prstGeom>
              <a:blipFill rotWithShape="1">
                <a:blip r:embed="rId4"/>
                <a:stretch>
                  <a:fillRect l="-2296" b="-8911"/>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xmlns="" id="{CC75F97B-6914-473F-A99A-9A01ACF6D38F}"/>
              </a:ext>
            </a:extLst>
          </p:cNvPr>
          <p:cNvSpPr txBox="1"/>
          <p:nvPr/>
        </p:nvSpPr>
        <p:spPr>
          <a:xfrm>
            <a:off x="6672064" y="1557263"/>
            <a:ext cx="3647008" cy="461665"/>
          </a:xfrm>
          <a:prstGeom prst="rect">
            <a:avLst/>
          </a:prstGeom>
          <a:noFill/>
        </p:spPr>
        <p:txBody>
          <a:bodyPr wrap="square" rtlCol="0">
            <a:spAutoFit/>
          </a:bodyPr>
          <a:lstStyle/>
          <a:p>
            <a:r>
              <a:rPr lang="en-GB" sz="2400" dirty="0"/>
              <a:t>Hence sketch the curve.</a:t>
            </a:r>
          </a:p>
        </p:txBody>
      </p:sp>
      <p:sp>
        <p:nvSpPr>
          <p:cNvPr id="7" name="TextBox 6">
            <a:extLst>
              <a:ext uri="{FF2B5EF4-FFF2-40B4-BE49-F238E27FC236}">
                <a16:creationId xmlns:a16="http://schemas.microsoft.com/office/drawing/2014/main" xmlns="" id="{8545F756-2337-48D0-B8AB-93749076DC02}"/>
              </a:ext>
            </a:extLst>
          </p:cNvPr>
          <p:cNvSpPr txBox="1"/>
          <p:nvPr/>
        </p:nvSpPr>
        <p:spPr>
          <a:xfrm>
            <a:off x="2273801" y="2159495"/>
            <a:ext cx="2166013" cy="461665"/>
          </a:xfrm>
          <a:prstGeom prst="rect">
            <a:avLst/>
          </a:prstGeom>
          <a:noFill/>
        </p:spPr>
        <p:txBody>
          <a:bodyPr wrap="square" rtlCol="0">
            <a:spAutoFit/>
          </a:bodyPr>
          <a:lstStyle/>
          <a:p>
            <a:r>
              <a:rPr lang="en-GB" sz="2400" b="1" dirty="0"/>
              <a:t>Solution</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xmlns="" id="{6457A4D1-B469-4976-82F0-AF1AAA62F242}"/>
                  </a:ext>
                </a:extLst>
              </p:cNvPr>
              <p:cNvSpPr txBox="1"/>
              <p:nvPr/>
            </p:nvSpPr>
            <p:spPr>
              <a:xfrm>
                <a:off x="3971540" y="2074909"/>
                <a:ext cx="3936316"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𝑑𝑦</m:t>
                        </m:r>
                      </m:num>
                      <m:den>
                        <m:r>
                          <a:rPr lang="en-GB" sz="2400" i="1" smtClean="0">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=0</m:t>
                    </m:r>
                  </m:oMath>
                </a14:m>
                <a:r>
                  <a:rPr lang="en-GB" sz="2400" dirty="0">
                    <a:solidFill>
                      <a:srgbClr val="FF0000"/>
                    </a:solidFill>
                  </a:rPr>
                  <a:t> at a stationary point</a:t>
                </a:r>
                <a:endParaRPr lang="en-GB" sz="2400" dirty="0"/>
              </a:p>
            </p:txBody>
          </p:sp>
        </mc:Choice>
        <mc:Fallback>
          <p:sp>
            <p:nvSpPr>
              <p:cNvPr id="8" name="TextBox 7">
                <a:extLst>
                  <a:ext uri="{FF2B5EF4-FFF2-40B4-BE49-F238E27FC236}">
                    <a16:creationId xmlns:a16="http://schemas.microsoft.com/office/drawing/2014/main" xmlns:a14="http://schemas.microsoft.com/office/drawing/2010/main" xmlns="" id="{6457A4D1-B469-4976-82F0-AF1AAA62F242}"/>
                  </a:ext>
                </a:extLst>
              </p:cNvPr>
              <p:cNvSpPr txBox="1">
                <a:spLocks noRot="1" noChangeAspect="1" noMove="1" noResize="1" noEditPoints="1" noAdjustHandles="1" noChangeArrowheads="1" noChangeShapeType="1" noTextEdit="1"/>
              </p:cNvSpPr>
              <p:nvPr/>
            </p:nvSpPr>
            <p:spPr>
              <a:xfrm>
                <a:off x="3971540" y="2074909"/>
                <a:ext cx="3936316" cy="624273"/>
              </a:xfrm>
              <a:prstGeom prst="rect">
                <a:avLst/>
              </a:prstGeom>
              <a:blipFill rotWithShape="1">
                <a:blip r:embed="rId5"/>
                <a:stretch>
                  <a:fillRect b="-7767"/>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xmlns="" id="{89C2240D-3195-480E-A4D4-65C5806236C0}"/>
                  </a:ext>
                </a:extLst>
              </p:cNvPr>
              <p:cNvSpPr txBox="1"/>
              <p:nvPr/>
            </p:nvSpPr>
            <p:spPr>
              <a:xfrm>
                <a:off x="8495568" y="2067406"/>
                <a:ext cx="3049876" cy="639278"/>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𝑑𝑦</m:t>
                        </m:r>
                      </m:num>
                      <m:den>
                        <m:r>
                          <a:rPr lang="en-GB" sz="2400" i="1" smtClean="0">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 </m:t>
                    </m:r>
                    <m:sSup>
                      <m:sSupPr>
                        <m:ctrlPr>
                          <a:rPr lang="en-GB" sz="2400" b="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3</m:t>
                        </m:r>
                      </m:sup>
                    </m:sSup>
                    <m:r>
                      <a:rPr lang="en-GB" sz="2400" b="0" i="1" smtClean="0">
                        <a:solidFill>
                          <a:srgbClr val="FF0000"/>
                        </a:solidFill>
                        <a:latin typeface="Cambria Math" panose="02040503050406030204" pitchFamily="18" charset="0"/>
                      </a:rPr>
                      <m:t>+</m:t>
                    </m:r>
                    <m:sSup>
                      <m:sSupPr>
                        <m:ctrlPr>
                          <a:rPr lang="en-GB" sz="2400" b="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a14:m>
                <a:r>
                  <a:rPr lang="en-GB" sz="2400" dirty="0">
                    <a:solidFill>
                      <a:srgbClr val="FF0000"/>
                    </a:solidFill>
                  </a:rPr>
                  <a:t> – 12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p>
            </p:txBody>
          </p:sp>
        </mc:Choice>
        <mc:Fallback>
          <p:sp>
            <p:nvSpPr>
              <p:cNvPr id="9" name="TextBox 8">
                <a:extLst>
                  <a:ext uri="{FF2B5EF4-FFF2-40B4-BE49-F238E27FC236}">
                    <a16:creationId xmlns:a16="http://schemas.microsoft.com/office/drawing/2014/main" xmlns:a14="http://schemas.microsoft.com/office/drawing/2010/main" xmlns="" id="{89C2240D-3195-480E-A4D4-65C5806236C0}"/>
                  </a:ext>
                </a:extLst>
              </p:cNvPr>
              <p:cNvSpPr txBox="1">
                <a:spLocks noRot="1" noChangeAspect="1" noMove="1" noResize="1" noEditPoints="1" noAdjustHandles="1" noChangeArrowheads="1" noChangeShapeType="1" noTextEdit="1"/>
              </p:cNvSpPr>
              <p:nvPr/>
            </p:nvSpPr>
            <p:spPr>
              <a:xfrm>
                <a:off x="8495568" y="2067406"/>
                <a:ext cx="3049876" cy="639278"/>
              </a:xfrm>
              <a:prstGeom prst="rect">
                <a:avLst/>
              </a:prstGeom>
              <a:blipFill rotWithShape="1">
                <a:blip r:embed="rId6"/>
                <a:stretch>
                  <a:fillRect b="-571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3F6DF822-9DA2-4401-A890-D169225264D6}"/>
                  </a:ext>
                </a:extLst>
              </p:cNvPr>
              <p:cNvSpPr txBox="1"/>
              <p:nvPr/>
            </p:nvSpPr>
            <p:spPr>
              <a:xfrm>
                <a:off x="2324640" y="2853940"/>
                <a:ext cx="3049876" cy="461665"/>
              </a:xfrm>
              <a:prstGeom prst="rect">
                <a:avLst/>
              </a:prstGeom>
              <a:noFill/>
            </p:spPr>
            <p:txBody>
              <a:bodyPr wrap="square" rtlCol="0">
                <a:spAutoFit/>
              </a:bodyPr>
              <a:lstStyle/>
              <a:p>
                <a:r>
                  <a:rPr lang="en-GB" sz="2400" dirty="0">
                    <a:solidFill>
                      <a:srgbClr val="FF0000"/>
                    </a:solidFill>
                  </a:rPr>
                  <a:t>0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GB" sz="2400" dirty="0">
                    <a:solidFill>
                      <a:srgbClr val="FF0000"/>
                    </a:solidFill>
                  </a:rPr>
                  <a:t> – 12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endParaRPr lang="en-GB" sz="2400" dirty="0"/>
              </a:p>
            </p:txBody>
          </p:sp>
        </mc:Choice>
        <mc:Fallback xmlns="">
          <p:sp>
            <p:nvSpPr>
              <p:cNvPr id="11" name="TextBox 10">
                <a:extLst>
                  <a:ext uri="{FF2B5EF4-FFF2-40B4-BE49-F238E27FC236}">
                    <a16:creationId xmlns="" xmlns:a16="http://schemas.microsoft.com/office/drawing/2014/main" xmlns:a14="http://schemas.microsoft.com/office/drawing/2010/main" id="{3F6DF822-9DA2-4401-A890-D169225264D6}"/>
                  </a:ext>
                </a:extLst>
              </p:cNvPr>
              <p:cNvSpPr txBox="1">
                <a:spLocks noRot="1" noChangeAspect="1" noMove="1" noResize="1" noEditPoints="1" noAdjustHandles="1" noChangeArrowheads="1" noChangeShapeType="1" noTextEdit="1"/>
              </p:cNvSpPr>
              <p:nvPr/>
            </p:nvSpPr>
            <p:spPr>
              <a:xfrm>
                <a:off x="2324640" y="2853940"/>
                <a:ext cx="3049876" cy="461665"/>
              </a:xfrm>
              <a:prstGeom prst="rect">
                <a:avLst/>
              </a:prstGeom>
              <a:blipFill rotWithShape="1">
                <a:blip r:embed="rId7"/>
                <a:stretch>
                  <a:fillRect l="-2994"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89C5F31A-F066-4ECA-96F3-EAF022EC5DAB}"/>
                  </a:ext>
                </a:extLst>
              </p:cNvPr>
              <p:cNvSpPr txBox="1"/>
              <p:nvPr/>
            </p:nvSpPr>
            <p:spPr>
              <a:xfrm>
                <a:off x="5204438" y="2853940"/>
                <a:ext cx="3547626" cy="461665"/>
              </a:xfrm>
              <a:prstGeom prst="rect">
                <a:avLst/>
              </a:prstGeom>
              <a:noFill/>
            </p:spPr>
            <p:txBody>
              <a:bodyPr wrap="square" rtlCol="0">
                <a:spAutoFit/>
              </a:bodyPr>
              <a:lstStyle/>
              <a:p>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0 =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a14:m>
                <a:r>
                  <a:rPr lang="en-GB" sz="2400" dirty="0">
                    <a:solidFill>
                      <a:srgbClr val="FF0000"/>
                    </a:solidFill>
                  </a:rPr>
                  <a:t> +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12 )</a:t>
                </a:r>
              </a:p>
            </p:txBody>
          </p:sp>
        </mc:Choice>
        <mc:Fallback xmlns="">
          <p:sp>
            <p:nvSpPr>
              <p:cNvPr id="12" name="TextBox 11">
                <a:extLst>
                  <a:ext uri="{FF2B5EF4-FFF2-40B4-BE49-F238E27FC236}">
                    <a16:creationId xmlns="" xmlns:a16="http://schemas.microsoft.com/office/drawing/2014/main" xmlns:a14="http://schemas.microsoft.com/office/drawing/2010/main" id="{89C5F31A-F066-4ECA-96F3-EAF022EC5DAB}"/>
                  </a:ext>
                </a:extLst>
              </p:cNvPr>
              <p:cNvSpPr txBox="1">
                <a:spLocks noRot="1" noChangeAspect="1" noMove="1" noResize="1" noEditPoints="1" noAdjustHandles="1" noChangeArrowheads="1" noChangeShapeType="1" noTextEdit="1"/>
              </p:cNvSpPr>
              <p:nvPr/>
            </p:nvSpPr>
            <p:spPr>
              <a:xfrm>
                <a:off x="5204438" y="2853940"/>
                <a:ext cx="3547626" cy="461665"/>
              </a:xfrm>
              <a:prstGeom prst="rect">
                <a:avLst/>
              </a:prstGeom>
              <a:blipFill rotWithShape="1">
                <a:blip r:embed="rId8"/>
                <a:stretch>
                  <a:fillRect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926D7E8C-A71C-48E6-8718-8891A2A6BA7C}"/>
                  </a:ext>
                </a:extLst>
              </p:cNvPr>
              <p:cNvSpPr txBox="1"/>
              <p:nvPr/>
            </p:nvSpPr>
            <p:spPr>
              <a:xfrm>
                <a:off x="8581985" y="2853940"/>
                <a:ext cx="3576872" cy="461665"/>
              </a:xfrm>
              <a:prstGeom prst="rect">
                <a:avLst/>
              </a:prstGeom>
              <a:noFill/>
            </p:spPr>
            <p:txBody>
              <a:bodyPr wrap="square" rtlCol="0">
                <a:spAutoFit/>
              </a:bodyPr>
              <a:lstStyle/>
              <a:p>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0 =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+ 4 )(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3 )</a:t>
                </a:r>
              </a:p>
            </p:txBody>
          </p:sp>
        </mc:Choice>
        <mc:Fallback xmlns="">
          <p:sp>
            <p:nvSpPr>
              <p:cNvPr id="13" name="TextBox 12">
                <a:extLst>
                  <a:ext uri="{FF2B5EF4-FFF2-40B4-BE49-F238E27FC236}">
                    <a16:creationId xmlns="" xmlns:a16="http://schemas.microsoft.com/office/drawing/2014/main" xmlns:a14="http://schemas.microsoft.com/office/drawing/2010/main" id="{926D7E8C-A71C-48E6-8718-8891A2A6BA7C}"/>
                  </a:ext>
                </a:extLst>
              </p:cNvPr>
              <p:cNvSpPr txBox="1">
                <a:spLocks noRot="1" noChangeAspect="1" noMove="1" noResize="1" noEditPoints="1" noAdjustHandles="1" noChangeArrowheads="1" noChangeShapeType="1" noTextEdit="1"/>
              </p:cNvSpPr>
              <p:nvPr/>
            </p:nvSpPr>
            <p:spPr>
              <a:xfrm>
                <a:off x="8581985" y="2853940"/>
                <a:ext cx="3576872" cy="461665"/>
              </a:xfrm>
              <a:prstGeom prst="rect">
                <a:avLst/>
              </a:prstGeom>
              <a:blipFill rotWithShape="1">
                <a:blip r:embed="rId9"/>
                <a:stretch>
                  <a:fillRect t="-10526" b="-28947"/>
                </a:stretch>
              </a:blipFill>
            </p:spPr>
            <p:txBody>
              <a:bodyPr/>
              <a:lstStyle/>
              <a:p>
                <a:r>
                  <a:rPr lang="en-GB">
                    <a:noFill/>
                  </a:rPr>
                  <a:t> </a:t>
                </a:r>
              </a:p>
            </p:txBody>
          </p:sp>
        </mc:Fallback>
      </mc:AlternateContent>
      <p:sp>
        <p:nvSpPr>
          <p:cNvPr id="14" name="TextBox 13">
            <a:extLst>
              <a:ext uri="{FF2B5EF4-FFF2-40B4-BE49-F238E27FC236}">
                <a16:creationId xmlns:a16="http://schemas.microsoft.com/office/drawing/2014/main" xmlns="" id="{0A6EABBB-FD8E-4F98-9216-6F8CDB4849FE}"/>
              </a:ext>
            </a:extLst>
          </p:cNvPr>
          <p:cNvSpPr txBox="1"/>
          <p:nvPr/>
        </p:nvSpPr>
        <p:spPr>
          <a:xfrm>
            <a:off x="2214136" y="6118186"/>
            <a:ext cx="10853233" cy="461665"/>
          </a:xfrm>
          <a:prstGeom prst="rect">
            <a:avLst/>
          </a:prstGeom>
          <a:noFill/>
        </p:spPr>
        <p:txBody>
          <a:bodyPr wrap="square" rtlCol="0">
            <a:spAutoFit/>
          </a:bodyPr>
          <a:lstStyle/>
          <a:p>
            <a:r>
              <a:rPr lang="en-GB" sz="2400" dirty="0">
                <a:solidFill>
                  <a:srgbClr val="FF0000"/>
                </a:solidFill>
              </a:rPr>
              <a:t> These are shown on the sketch opposite.</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63D0C4CF-A587-4418-8416-24F73FB1AAF1}"/>
                  </a:ext>
                </a:extLst>
              </p:cNvPr>
              <p:cNvSpPr txBox="1"/>
              <p:nvPr/>
            </p:nvSpPr>
            <p:spPr>
              <a:xfrm>
                <a:off x="4907868" y="3483892"/>
                <a:ext cx="2819315" cy="668388"/>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m:t>
                            </m:r>
                          </m:e>
                          <m:sup>
                            <m:r>
                              <a:rPr lang="en-GB" sz="2400" b="0" i="1" smtClean="0">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𝑦</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𝑑𝑥</m:t>
                            </m:r>
                          </m:e>
                          <m:sup>
                            <m:r>
                              <a:rPr lang="en-GB" sz="2400" b="0" i="1" smtClean="0">
                                <a:solidFill>
                                  <a:srgbClr val="FF0000"/>
                                </a:solidFill>
                                <a:latin typeface="Cambria Math" panose="02040503050406030204" pitchFamily="18" charset="0"/>
                              </a:rPr>
                              <m:t>2</m:t>
                            </m:r>
                          </m:sup>
                        </m:sSup>
                      </m:den>
                    </m:f>
                  </m:oMath>
                </a14:m>
                <a:r>
                  <a:rPr lang="en-GB" sz="2400" dirty="0">
                    <a:solidFill>
                      <a:srgbClr val="FF0000"/>
                    </a:solidFill>
                  </a:rPr>
                  <a:t> =</a:t>
                </a:r>
                <a14:m>
                  <m:oMath xmlns:m="http://schemas.openxmlformats.org/officeDocument/2006/math">
                    <m:sSup>
                      <m:sSupPr>
                        <m:ctrlPr>
                          <a:rPr lang="en-GB" sz="2400" i="1" dirty="0" smtClean="0">
                            <a:solidFill>
                              <a:srgbClr val="FF0000"/>
                            </a:solidFill>
                            <a:latin typeface="Cambria Math"/>
                          </a:rPr>
                        </m:ctrlPr>
                      </m:sSupPr>
                      <m:e>
                        <m:r>
                          <a:rPr lang="en-GB" sz="2400" b="0" i="1" dirty="0" smtClean="0">
                            <a:solidFill>
                              <a:srgbClr val="FF0000"/>
                            </a:solidFill>
                            <a:latin typeface="Cambria Math" panose="02040503050406030204" pitchFamily="18" charset="0"/>
                          </a:rPr>
                          <m:t> 3</m:t>
                        </m:r>
                        <m:r>
                          <a:rPr lang="en-GB" sz="2400" b="0" i="1" dirty="0" smtClean="0">
                            <a:solidFill>
                              <a:srgbClr val="FF0000"/>
                            </a:solidFill>
                            <a:latin typeface="Cambria Math" panose="02040503050406030204" pitchFamily="18" charset="0"/>
                          </a:rPr>
                          <m:t>𝑥</m:t>
                        </m:r>
                      </m:e>
                      <m:sup>
                        <m:r>
                          <a:rPr lang="en-GB" sz="2400" b="0" i="1" dirty="0" smtClean="0">
                            <a:solidFill>
                              <a:srgbClr val="FF0000"/>
                            </a:solidFill>
                            <a:latin typeface="Cambria Math" panose="02040503050406030204" pitchFamily="18" charset="0"/>
                          </a:rPr>
                          <m:t>2</m:t>
                        </m:r>
                      </m:sup>
                    </m:sSup>
                  </m:oMath>
                </a14:m>
                <a:r>
                  <a:rPr lang="en-GB" sz="2400" dirty="0"/>
                  <a:t> </a:t>
                </a:r>
                <a:r>
                  <a:rPr lang="en-GB" sz="2400" dirty="0">
                    <a:solidFill>
                      <a:srgbClr val="FF0000"/>
                    </a:solidFill>
                  </a:rPr>
                  <a:t>+ 2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n-GB" sz="2400" dirty="0">
                    <a:solidFill>
                      <a:srgbClr val="FF0000"/>
                    </a:solidFill>
                    <a:latin typeface="+mj-lt"/>
                    <a:cs typeface="Times New Roman" panose="02020603050405020304" pitchFamily="18" charset="0"/>
                  </a:rPr>
                  <a:t>12</a:t>
                </a:r>
              </a:p>
            </p:txBody>
          </p:sp>
        </mc:Choice>
        <mc:Fallback xmlns="">
          <p:sp>
            <p:nvSpPr>
              <p:cNvPr id="15" name="TextBox 14">
                <a:extLst>
                  <a:ext uri="{FF2B5EF4-FFF2-40B4-BE49-F238E27FC236}">
                    <a16:creationId xmlns:a16="http://schemas.microsoft.com/office/drawing/2014/main" id="{63D0C4CF-A587-4418-8416-24F73FB1AAF1}"/>
                  </a:ext>
                </a:extLst>
              </p:cNvPr>
              <p:cNvSpPr txBox="1">
                <a:spLocks noRot="1" noChangeAspect="1" noMove="1" noResize="1" noEditPoints="1" noAdjustHandles="1" noChangeArrowheads="1" noChangeShapeType="1" noTextEdit="1"/>
              </p:cNvSpPr>
              <p:nvPr/>
            </p:nvSpPr>
            <p:spPr>
              <a:xfrm>
                <a:off x="4907868" y="3483892"/>
                <a:ext cx="2819315" cy="668388"/>
              </a:xfrm>
              <a:prstGeom prst="rect">
                <a:avLst/>
              </a:prstGeom>
              <a:blipFill>
                <a:blip r:embed="rId10"/>
                <a:stretch>
                  <a:fillRect r="-448" b="-74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405D8087-03DA-495F-B61E-8AAEE3BA607B}"/>
                  </a:ext>
                </a:extLst>
              </p:cNvPr>
              <p:cNvSpPr txBox="1"/>
              <p:nvPr/>
            </p:nvSpPr>
            <p:spPr>
              <a:xfrm>
                <a:off x="2330467" y="4150647"/>
                <a:ext cx="3562369" cy="668388"/>
              </a:xfrm>
              <a:prstGeom prst="rect">
                <a:avLst/>
              </a:prstGeom>
              <a:noFill/>
            </p:spPr>
            <p:txBody>
              <a:bodyPr wrap="square" rtlCol="0">
                <a:spAutoFit/>
              </a:bodyPr>
              <a:lstStyle/>
              <a:p>
                <a:r>
                  <a:rPr lang="en-GB" sz="2400" dirty="0">
                    <a:solidFill>
                      <a:srgbClr val="FF0000"/>
                    </a:solidFill>
                  </a:rPr>
                  <a:t>When</a:t>
                </a:r>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0,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 12  </a:t>
                </a:r>
              </a:p>
            </p:txBody>
          </p:sp>
        </mc:Choice>
        <mc:Fallback xmlns="">
          <p:sp>
            <p:nvSpPr>
              <p:cNvPr id="16" name="TextBox 15">
                <a:extLst>
                  <a:ext uri="{FF2B5EF4-FFF2-40B4-BE49-F238E27FC236}">
                    <a16:creationId xmlns="" xmlns:a16="http://schemas.microsoft.com/office/drawing/2014/main" xmlns:a14="http://schemas.microsoft.com/office/drawing/2010/main" id="{405D8087-03DA-495F-B61E-8AAEE3BA607B}"/>
                  </a:ext>
                </a:extLst>
              </p:cNvPr>
              <p:cNvSpPr txBox="1">
                <a:spLocks noRot="1" noChangeAspect="1" noMove="1" noResize="1" noEditPoints="1" noAdjustHandles="1" noChangeArrowheads="1" noChangeShapeType="1" noTextEdit="1"/>
              </p:cNvSpPr>
              <p:nvPr/>
            </p:nvSpPr>
            <p:spPr>
              <a:xfrm>
                <a:off x="2330467" y="4150647"/>
                <a:ext cx="3562369" cy="668388"/>
              </a:xfrm>
              <a:prstGeom prst="rect">
                <a:avLst/>
              </a:prstGeom>
              <a:blipFill rotWithShape="1">
                <a:blip r:embed="rId11"/>
                <a:stretch>
                  <a:fillRect l="-2564" r="-4786" b="-727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58A0B19F-02E6-4B57-AD24-4E4FDF16CD60}"/>
                  </a:ext>
                </a:extLst>
              </p:cNvPr>
              <p:cNvSpPr/>
              <p:nvPr/>
            </p:nvSpPr>
            <p:spPr>
              <a:xfrm>
                <a:off x="2316919" y="5453118"/>
                <a:ext cx="3337196" cy="668388"/>
              </a:xfrm>
              <a:prstGeom prst="rect">
                <a:avLst/>
              </a:prstGeom>
            </p:spPr>
            <p:txBody>
              <a:bodyPr wrap="none">
                <a:spAutoFit/>
              </a:bodyPr>
              <a:lstStyle/>
              <a:p>
                <a:r>
                  <a:rPr lang="en-GB" sz="2400" dirty="0">
                    <a:solidFill>
                      <a:srgbClr val="FF0000"/>
                    </a:solidFill>
                  </a:rPr>
                  <a:t>When</a:t>
                </a:r>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3,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21 </a:t>
                </a:r>
              </a:p>
            </p:txBody>
          </p:sp>
        </mc:Choice>
        <mc:Fallback xmlns="">
          <p:sp>
            <p:nvSpPr>
              <p:cNvPr id="17" name="Rectangle 16">
                <a:extLst>
                  <a:ext uri="{FF2B5EF4-FFF2-40B4-BE49-F238E27FC236}">
                    <a16:creationId xmlns="" xmlns:a16="http://schemas.microsoft.com/office/drawing/2014/main" xmlns:a14="http://schemas.microsoft.com/office/drawing/2010/main" id="{58A0B19F-02E6-4B57-AD24-4E4FDF16CD60}"/>
                  </a:ext>
                </a:extLst>
              </p:cNvPr>
              <p:cNvSpPr>
                <a:spLocks noRot="1" noChangeAspect="1" noMove="1" noResize="1" noEditPoints="1" noAdjustHandles="1" noChangeArrowheads="1" noChangeShapeType="1" noTextEdit="1"/>
              </p:cNvSpPr>
              <p:nvPr/>
            </p:nvSpPr>
            <p:spPr>
              <a:xfrm>
                <a:off x="2316919" y="5453118"/>
                <a:ext cx="3337196" cy="668388"/>
              </a:xfrm>
              <a:prstGeom prst="rect">
                <a:avLst/>
              </a:prstGeom>
              <a:blipFill rotWithShape="1">
                <a:blip r:embed="rId12"/>
                <a:stretch>
                  <a:fillRect l="-2737" r="-1825" b="-82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DEB55F6D-ED59-4D63-BE7A-7373C0D67B7B}"/>
                  </a:ext>
                </a:extLst>
              </p:cNvPr>
              <p:cNvSpPr/>
              <p:nvPr/>
            </p:nvSpPr>
            <p:spPr>
              <a:xfrm>
                <a:off x="2330467" y="4786914"/>
                <a:ext cx="3593676" cy="668388"/>
              </a:xfrm>
              <a:prstGeom prst="rect">
                <a:avLst/>
              </a:prstGeom>
            </p:spPr>
            <p:txBody>
              <a:bodyPr wrap="none">
                <a:spAutoFit/>
              </a:bodyPr>
              <a:lstStyle/>
              <a:p>
                <a:r>
                  <a:rPr lang="en-GB" sz="2400" dirty="0">
                    <a:solidFill>
                      <a:srgbClr val="FF0000"/>
                    </a:solidFill>
                  </a:rPr>
                  <a:t>When</a:t>
                </a:r>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 4,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28 </a:t>
                </a:r>
              </a:p>
            </p:txBody>
          </p:sp>
        </mc:Choice>
        <mc:Fallback xmlns="">
          <p:sp>
            <p:nvSpPr>
              <p:cNvPr id="18" name="Rectangle 17">
                <a:extLst>
                  <a:ext uri="{FF2B5EF4-FFF2-40B4-BE49-F238E27FC236}">
                    <a16:creationId xmlns="" xmlns:a16="http://schemas.microsoft.com/office/drawing/2014/main" xmlns:a14="http://schemas.microsoft.com/office/drawing/2010/main" id="{DEB55F6D-ED59-4D63-BE7A-7373C0D67B7B}"/>
                  </a:ext>
                </a:extLst>
              </p:cNvPr>
              <p:cNvSpPr>
                <a:spLocks noRot="1" noChangeAspect="1" noMove="1" noResize="1" noEditPoints="1" noAdjustHandles="1" noChangeArrowheads="1" noChangeShapeType="1" noTextEdit="1"/>
              </p:cNvSpPr>
              <p:nvPr/>
            </p:nvSpPr>
            <p:spPr>
              <a:xfrm>
                <a:off x="2330467" y="4786914"/>
                <a:ext cx="3593676" cy="668388"/>
              </a:xfrm>
              <a:prstGeom prst="rect">
                <a:avLst/>
              </a:prstGeom>
              <a:blipFill rotWithShape="1">
                <a:blip r:embed="rId13"/>
                <a:stretch>
                  <a:fillRect l="-2542" r="-1695" b="-7273"/>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xmlns="" id="{989F6004-4B7A-4E6C-9D0C-F54F12F51DC4}"/>
                  </a:ext>
                </a:extLst>
              </p:cNvPr>
              <p:cNvSpPr txBox="1"/>
              <p:nvPr/>
            </p:nvSpPr>
            <p:spPr>
              <a:xfrm>
                <a:off x="5799062" y="4811152"/>
                <a:ext cx="4598493" cy="619913"/>
              </a:xfrm>
              <a:prstGeom prst="rect">
                <a:avLst/>
              </a:prstGeom>
              <a:noFill/>
            </p:spPr>
            <p:txBody>
              <a:bodyPr wrap="square" rtlCol="0">
                <a:spAutoFit/>
              </a:bodyPr>
              <a:lstStyle/>
              <a:p>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Minimum at (– 4,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151</m:t>
                        </m:r>
                      </m:num>
                      <m:den>
                        <m:r>
                          <a:rPr lang="en-GB" sz="2400" b="0" i="1" smtClean="0">
                            <a:solidFill>
                              <a:srgbClr val="FF0000"/>
                            </a:solidFill>
                            <a:latin typeface="Cambria Math" panose="02040503050406030204" pitchFamily="18" charset="0"/>
                          </a:rPr>
                          <m:t>3</m:t>
                        </m:r>
                      </m:den>
                    </m:f>
                    <m:r>
                      <a:rPr lang="en-GB" sz="2400" b="0" i="1" smtClean="0">
                        <a:solidFill>
                          <a:srgbClr val="FF0000"/>
                        </a:solidFill>
                        <a:latin typeface="Cambria Math" panose="02040503050406030204" pitchFamily="18" charset="0"/>
                      </a:rPr>
                      <m:t>)</m:t>
                    </m:r>
                  </m:oMath>
                </a14:m>
                <a:endParaRPr lang="en-GB" sz="2400" dirty="0">
                  <a:solidFill>
                    <a:srgbClr val="FF0000"/>
                  </a:solidFill>
                </a:endParaRPr>
              </a:p>
            </p:txBody>
          </p:sp>
        </mc:Choice>
        <mc:Fallback>
          <p:sp>
            <p:nvSpPr>
              <p:cNvPr id="19" name="TextBox 18">
                <a:extLst>
                  <a:ext uri="{FF2B5EF4-FFF2-40B4-BE49-F238E27FC236}">
                    <a16:creationId xmlns:a16="http://schemas.microsoft.com/office/drawing/2014/main" xmlns:a14="http://schemas.microsoft.com/office/drawing/2010/main" xmlns="" id="{989F6004-4B7A-4E6C-9D0C-F54F12F51DC4}"/>
                  </a:ext>
                </a:extLst>
              </p:cNvPr>
              <p:cNvSpPr txBox="1">
                <a:spLocks noRot="1" noChangeAspect="1" noMove="1" noResize="1" noEditPoints="1" noAdjustHandles="1" noChangeArrowheads="1" noChangeShapeType="1" noTextEdit="1"/>
              </p:cNvSpPr>
              <p:nvPr/>
            </p:nvSpPr>
            <p:spPr>
              <a:xfrm>
                <a:off x="5799062" y="4811152"/>
                <a:ext cx="4598493" cy="619913"/>
              </a:xfrm>
              <a:prstGeom prst="rect">
                <a:avLst/>
              </a:prstGeom>
              <a:blipFill rotWithShape="1">
                <a:blip r:embed="rId14"/>
                <a:stretch>
                  <a:fillRect b="-882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xmlns="" id="{4CEA1E70-D205-4F01-B54D-0D7E6BC5EC84}"/>
                  </a:ext>
                </a:extLst>
              </p:cNvPr>
              <p:cNvSpPr txBox="1"/>
              <p:nvPr/>
            </p:nvSpPr>
            <p:spPr>
              <a:xfrm>
                <a:off x="5799062" y="5479055"/>
                <a:ext cx="3673612" cy="616515"/>
              </a:xfrm>
              <a:prstGeom prst="rect">
                <a:avLst/>
              </a:prstGeom>
              <a:noFill/>
            </p:spPr>
            <p:txBody>
              <a:bodyPr wrap="square" rtlCol="0">
                <a:spAutoFit/>
              </a:bodyPr>
              <a:lstStyle/>
              <a:p>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Minimum at (3,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87</m:t>
                        </m:r>
                      </m:num>
                      <m:den>
                        <m:r>
                          <a:rPr lang="en-GB" sz="2400" b="0" i="1" smtClean="0">
                            <a:solidFill>
                              <a:srgbClr val="FF0000"/>
                            </a:solidFill>
                            <a:latin typeface="Cambria Math" panose="02040503050406030204" pitchFamily="18" charset="0"/>
                          </a:rPr>
                          <m:t>4</m:t>
                        </m:r>
                      </m:den>
                    </m:f>
                    <m:r>
                      <a:rPr lang="en-GB" sz="2400" b="0" i="1" smtClean="0">
                        <a:solidFill>
                          <a:srgbClr val="FF0000"/>
                        </a:solidFill>
                        <a:latin typeface="Cambria Math"/>
                      </a:rPr>
                      <m:t>)</m:t>
                    </m:r>
                  </m:oMath>
                </a14:m>
                <a:r>
                  <a:rPr lang="en-GB" sz="2400" dirty="0">
                    <a:solidFill>
                      <a:srgbClr val="FF0000"/>
                    </a:solidFill>
                  </a:rPr>
                  <a:t> </a:t>
                </a:r>
              </a:p>
            </p:txBody>
          </p:sp>
        </mc:Choice>
        <mc:Fallback>
          <p:sp>
            <p:nvSpPr>
              <p:cNvPr id="20" name="TextBox 19">
                <a:extLst>
                  <a:ext uri="{FF2B5EF4-FFF2-40B4-BE49-F238E27FC236}">
                    <a16:creationId xmlns:a16="http://schemas.microsoft.com/office/drawing/2014/main" xmlns:a14="http://schemas.microsoft.com/office/drawing/2010/main" xmlns="" id="{4CEA1E70-D205-4F01-B54D-0D7E6BC5EC84}"/>
                  </a:ext>
                </a:extLst>
              </p:cNvPr>
              <p:cNvSpPr txBox="1">
                <a:spLocks noRot="1" noChangeAspect="1" noMove="1" noResize="1" noEditPoints="1" noAdjustHandles="1" noChangeArrowheads="1" noChangeShapeType="1" noTextEdit="1"/>
              </p:cNvSpPr>
              <p:nvPr/>
            </p:nvSpPr>
            <p:spPr>
              <a:xfrm>
                <a:off x="5799062" y="5479055"/>
                <a:ext cx="3673612" cy="616515"/>
              </a:xfrm>
              <a:prstGeom prst="rect">
                <a:avLst/>
              </a:prstGeom>
              <a:blipFill rotWithShape="1">
                <a:blip r:embed="rId15"/>
                <a:stretch>
                  <a:fillRect b="-891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1" name="TextBox 20">
                <a:extLst>
                  <a:ext uri="{FF2B5EF4-FFF2-40B4-BE49-F238E27FC236}">
                    <a16:creationId xmlns:a16="http://schemas.microsoft.com/office/drawing/2014/main" xmlns="" id="{886056D3-9F7B-413A-9AFF-FA8B6C81DE14}"/>
                  </a:ext>
                </a:extLst>
              </p:cNvPr>
              <p:cNvSpPr txBox="1"/>
              <p:nvPr/>
            </p:nvSpPr>
            <p:spPr>
              <a:xfrm>
                <a:off x="5799062" y="4254009"/>
                <a:ext cx="3508716" cy="461665"/>
              </a:xfrm>
              <a:prstGeom prst="rect">
                <a:avLst/>
              </a:prstGeom>
              <a:noFill/>
            </p:spPr>
            <p:txBody>
              <a:bodyPr wrap="square" rtlCol="0">
                <a:spAutoFit/>
              </a:bodyPr>
              <a:lstStyle/>
              <a:p>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Maximum at (0, 3)</a:t>
                </a:r>
              </a:p>
            </p:txBody>
          </p:sp>
        </mc:Choice>
        <mc:Fallback>
          <p:sp>
            <p:nvSpPr>
              <p:cNvPr id="21" name="TextBox 20">
                <a:extLst>
                  <a:ext uri="{FF2B5EF4-FFF2-40B4-BE49-F238E27FC236}">
                    <a16:creationId xmlns:a16="http://schemas.microsoft.com/office/drawing/2014/main" xmlns:a14="http://schemas.microsoft.com/office/drawing/2010/main" xmlns="" id="{886056D3-9F7B-413A-9AFF-FA8B6C81DE14}"/>
                  </a:ext>
                </a:extLst>
              </p:cNvPr>
              <p:cNvSpPr txBox="1">
                <a:spLocks noRot="1" noChangeAspect="1" noMove="1" noResize="1" noEditPoints="1" noAdjustHandles="1" noChangeArrowheads="1" noChangeShapeType="1" noTextEdit="1"/>
              </p:cNvSpPr>
              <p:nvPr/>
            </p:nvSpPr>
            <p:spPr>
              <a:xfrm>
                <a:off x="5799062" y="4254009"/>
                <a:ext cx="3508716" cy="461665"/>
              </a:xfrm>
              <a:prstGeom prst="rect">
                <a:avLst/>
              </a:prstGeom>
              <a:blipFill rotWithShape="1">
                <a:blip r:embed="rId16"/>
                <a:stretch>
                  <a:fillRect t="-9211" b="-30263"/>
                </a:stretch>
              </a:blipFill>
            </p:spPr>
            <p:txBody>
              <a:bodyPr/>
              <a:lstStyle/>
              <a:p>
                <a:r>
                  <a:rPr lang="en-GB">
                    <a:noFill/>
                  </a:rPr>
                  <a:t> </a:t>
                </a:r>
              </a:p>
            </p:txBody>
          </p:sp>
        </mc:Fallback>
      </mc:AlternateContent>
      <p:pic>
        <p:nvPicPr>
          <p:cNvPr id="25" name="Picture 24">
            <a:extLst>
              <a:ext uri="{FF2B5EF4-FFF2-40B4-BE49-F238E27FC236}">
                <a16:creationId xmlns:a16="http://schemas.microsoft.com/office/drawing/2014/main" xmlns="" id="{8410EC07-DC47-954F-9765-549BF665BF5C}"/>
              </a:ext>
            </a:extLst>
          </p:cNvPr>
          <p:cNvPicPr>
            <a:picLocks noChangeAspect="1"/>
          </p:cNvPicPr>
          <p:nvPr/>
        </p:nvPicPr>
        <p:blipFill>
          <a:blip r:embed="rId17"/>
          <a:stretch>
            <a:fillRect/>
          </a:stretch>
        </p:blipFill>
        <p:spPr>
          <a:xfrm>
            <a:off x="9632177" y="4216226"/>
            <a:ext cx="2553263" cy="2151067"/>
          </a:xfrm>
          <a:prstGeom prst="rect">
            <a:avLst/>
          </a:prstGeom>
        </p:spPr>
      </p:pic>
      <p:sp>
        <p:nvSpPr>
          <p:cNvPr id="26" name="Rectangle 25">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6276584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p:bldP spid="12" grpId="0"/>
      <p:bldP spid="13" grpId="0"/>
      <p:bldP spid="14" grpId="0"/>
      <p:bldP spid="15" grpId="0"/>
      <p:bldP spid="16" grpId="0"/>
      <p:bldP spid="17"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3259401" y="1040922"/>
            <a:ext cx="5622397"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Stationary Points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39C17200-8674-4C09-97D5-CFCC3B38DBEC}"/>
              </a:ext>
            </a:extLst>
          </p:cNvPr>
          <p:cNvSpPr txBox="1"/>
          <p:nvPr/>
        </p:nvSpPr>
        <p:spPr>
          <a:xfrm>
            <a:off x="2345810" y="752820"/>
            <a:ext cx="2315477" cy="461665"/>
          </a:xfrm>
          <a:prstGeom prst="rect">
            <a:avLst/>
          </a:prstGeom>
          <a:noFill/>
        </p:spPr>
        <p:txBody>
          <a:bodyPr wrap="square" rtlCol="0">
            <a:spAutoFit/>
          </a:bodyPr>
          <a:lstStyle/>
          <a:p>
            <a:r>
              <a:rPr lang="en-GB" sz="2400" b="1" dirty="0"/>
              <a:t>Example 2</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D3A5A9D1-5A68-4136-A84D-6431FE26E66C}"/>
                  </a:ext>
                </a:extLst>
              </p:cNvPr>
              <p:cNvSpPr txBox="1"/>
              <p:nvPr/>
            </p:nvSpPr>
            <p:spPr>
              <a:xfrm>
                <a:off x="2345810" y="1215666"/>
                <a:ext cx="7854645" cy="461665"/>
              </a:xfrm>
              <a:prstGeom prst="rect">
                <a:avLst/>
              </a:prstGeom>
              <a:noFill/>
            </p:spPr>
            <p:txBody>
              <a:bodyPr wrap="square" rtlCol="0">
                <a:spAutoFit/>
              </a:bodyPr>
              <a:lstStyle/>
              <a:p>
                <a:r>
                  <a:rPr lang="en-GB" sz="2400" dirty="0"/>
                  <a:t>Investigate the stationary points for the graph </a:t>
                </a:r>
                <a:r>
                  <a:rPr lang="en-GB" sz="2400" i="1" dirty="0">
                    <a:latin typeface="Times New Roman" panose="02020603050405020304" pitchFamily="18" charset="0"/>
                    <a:cs typeface="Times New Roman" panose="02020603050405020304" pitchFamily="18" charset="0"/>
                  </a:rPr>
                  <a:t>y </a:t>
                </a:r>
                <a:r>
                  <a:rPr lang="en-GB" sz="2400" dirty="0"/>
                  <a:t>=</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3</m:t>
                        </m:r>
                      </m:sup>
                    </m:sSup>
                  </m:oMath>
                </a14:m>
                <a:r>
                  <a:rPr lang="en-GB" sz="2400" dirty="0"/>
                  <a:t>.</a:t>
                </a:r>
              </a:p>
            </p:txBody>
          </p:sp>
        </mc:Choice>
        <mc:Fallback xmlns="">
          <p:sp>
            <p:nvSpPr>
              <p:cNvPr id="3" name="TextBox 2">
                <a:extLst>
                  <a:ext uri="{FF2B5EF4-FFF2-40B4-BE49-F238E27FC236}">
                    <a16:creationId xmlns="" xmlns:a16="http://schemas.microsoft.com/office/drawing/2014/main" xmlns:a14="http://schemas.microsoft.com/office/drawing/2010/main" id="{D3A5A9D1-5A68-4136-A84D-6431FE26E66C}"/>
                  </a:ext>
                </a:extLst>
              </p:cNvPr>
              <p:cNvSpPr txBox="1">
                <a:spLocks noRot="1" noChangeAspect="1" noMove="1" noResize="1" noEditPoints="1" noAdjustHandles="1" noChangeArrowheads="1" noChangeShapeType="1" noTextEdit="1"/>
              </p:cNvSpPr>
              <p:nvPr/>
            </p:nvSpPr>
            <p:spPr>
              <a:xfrm>
                <a:off x="2345810" y="1215666"/>
                <a:ext cx="7854645" cy="461665"/>
              </a:xfrm>
              <a:prstGeom prst="rect">
                <a:avLst/>
              </a:prstGeom>
              <a:blipFill rotWithShape="1">
                <a:blip r:embed="rId4"/>
                <a:stretch>
                  <a:fillRect l="-1242" t="-10526" b="-28947"/>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xmlns="" id="{877271F4-269C-4690-9776-7E7822E75145}"/>
              </a:ext>
            </a:extLst>
          </p:cNvPr>
          <p:cNvSpPr txBox="1"/>
          <p:nvPr/>
        </p:nvSpPr>
        <p:spPr>
          <a:xfrm>
            <a:off x="2346969" y="1815859"/>
            <a:ext cx="1506395"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5188CAF7-35F1-40D3-81ED-A1C71C591F30}"/>
                  </a:ext>
                </a:extLst>
              </p:cNvPr>
              <p:cNvSpPr txBox="1"/>
              <p:nvPr/>
            </p:nvSpPr>
            <p:spPr>
              <a:xfrm>
                <a:off x="2436795" y="2310405"/>
                <a:ext cx="2088232" cy="7936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𝑑𝑦</m:t>
                          </m:r>
                        </m:num>
                        <m:den>
                          <m:r>
                            <a:rPr lang="en-GB" sz="2400" i="1" smtClean="0">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=3</m:t>
                      </m:r>
                      <m:sSup>
                        <m:sSupPr>
                          <m:ctrlPr>
                            <a:rPr lang="en-GB" sz="2400" b="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m:oMathPara>
                </a14:m>
                <a:endParaRPr lang="en-GB" sz="2400" dirty="0"/>
              </a:p>
            </p:txBody>
          </p:sp>
        </mc:Choice>
        <mc:Fallback xmlns="">
          <p:sp>
            <p:nvSpPr>
              <p:cNvPr id="5" name="TextBox 4">
                <a:extLst>
                  <a:ext uri="{FF2B5EF4-FFF2-40B4-BE49-F238E27FC236}">
                    <a16:creationId xmlns:a16="http://schemas.microsoft.com/office/drawing/2014/main" id="{5188CAF7-35F1-40D3-81ED-A1C71C591F30}"/>
                  </a:ext>
                </a:extLst>
              </p:cNvPr>
              <p:cNvSpPr txBox="1">
                <a:spLocks noRot="1" noChangeAspect="1" noMove="1" noResize="1" noEditPoints="1" noAdjustHandles="1" noChangeArrowheads="1" noChangeShapeType="1" noTextEdit="1"/>
              </p:cNvSpPr>
              <p:nvPr/>
            </p:nvSpPr>
            <p:spPr>
              <a:xfrm>
                <a:off x="2436795" y="2310405"/>
                <a:ext cx="2088232" cy="793615"/>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C51D7B32-A680-4764-BF18-2A245A41982A}"/>
                  </a:ext>
                </a:extLst>
              </p:cNvPr>
              <p:cNvSpPr/>
              <p:nvPr/>
            </p:nvSpPr>
            <p:spPr>
              <a:xfrm>
                <a:off x="4350837" y="2289364"/>
                <a:ext cx="1844159" cy="79361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   </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0</m:t>
                      </m:r>
                    </m:oMath>
                  </m:oMathPara>
                </a14:m>
                <a:endParaRPr lang="en-GB" sz="2400" dirty="0"/>
              </a:p>
            </p:txBody>
          </p:sp>
        </mc:Choice>
        <mc:Fallback xmlns="">
          <p:sp>
            <p:nvSpPr>
              <p:cNvPr id="6" name="Rectangle 5">
                <a:extLst>
                  <a:ext uri="{FF2B5EF4-FFF2-40B4-BE49-F238E27FC236}">
                    <a16:creationId xmlns:a16="http://schemas.microsoft.com/office/drawing/2014/main" id="{C51D7B32-A680-4764-BF18-2A245A41982A}"/>
                  </a:ext>
                </a:extLst>
              </p:cNvPr>
              <p:cNvSpPr>
                <a:spLocks noRot="1" noChangeAspect="1" noMove="1" noResize="1" noEditPoints="1" noAdjustHandles="1" noChangeArrowheads="1" noChangeShapeType="1" noTextEdit="1"/>
              </p:cNvSpPr>
              <p:nvPr/>
            </p:nvSpPr>
            <p:spPr>
              <a:xfrm>
                <a:off x="4350837" y="2289364"/>
                <a:ext cx="1844159" cy="793615"/>
              </a:xfrm>
              <a:prstGeom prst="rect">
                <a:avLst/>
              </a:prstGeom>
              <a:blipFill>
                <a:blip r:embed="rId6"/>
                <a:stretch>
                  <a:fillRect b="-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878D7D71-407A-4F21-994B-4B56B81BAB4F}"/>
                  </a:ext>
                </a:extLst>
              </p:cNvPr>
              <p:cNvSpPr txBox="1"/>
              <p:nvPr/>
            </p:nvSpPr>
            <p:spPr>
              <a:xfrm>
                <a:off x="6439069" y="2452748"/>
                <a:ext cx="2034382" cy="461665"/>
              </a:xfrm>
              <a:prstGeom prst="rect">
                <a:avLst/>
              </a:prstGeom>
              <a:noFill/>
            </p:spPr>
            <p:txBody>
              <a:bodyPr wrap="square" rtlCol="0">
                <a:spAutoFit/>
              </a:bodyPr>
              <a:lstStyle/>
              <a:p>
                <a14:m>
                  <m:oMath xmlns:m="http://schemas.openxmlformats.org/officeDocument/2006/math">
                    <m:r>
                      <a:rPr lang="en-US"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   </m:t>
                    </m:r>
                    <m:r>
                      <a:rPr lang="en-US" sz="2400" i="1">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3</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a14:m>
                <a:r>
                  <a:rPr lang="en-GB" sz="2400" dirty="0">
                    <a:solidFill>
                      <a:srgbClr val="FF0000"/>
                    </a:solidFill>
                  </a:rPr>
                  <a:t> = 0</a:t>
                </a:r>
              </a:p>
            </p:txBody>
          </p:sp>
        </mc:Choice>
        <mc:Fallback xmlns="">
          <p:sp>
            <p:nvSpPr>
              <p:cNvPr id="7" name="TextBox 6">
                <a:extLst>
                  <a:ext uri="{FF2B5EF4-FFF2-40B4-BE49-F238E27FC236}">
                    <a16:creationId xmlns:a16="http://schemas.microsoft.com/office/drawing/2014/main" id="{878D7D71-407A-4F21-994B-4B56B81BAB4F}"/>
                  </a:ext>
                </a:extLst>
              </p:cNvPr>
              <p:cNvSpPr txBox="1">
                <a:spLocks noRot="1" noChangeAspect="1" noMove="1" noResize="1" noEditPoints="1" noAdjustHandles="1" noChangeArrowheads="1" noChangeShapeType="1" noTextEdit="1"/>
              </p:cNvSpPr>
              <p:nvPr/>
            </p:nvSpPr>
            <p:spPr>
              <a:xfrm>
                <a:off x="6439069" y="2452748"/>
                <a:ext cx="2034382" cy="461665"/>
              </a:xfrm>
              <a:prstGeom prst="rect">
                <a:avLst/>
              </a:prstGeom>
              <a:blipFill>
                <a:blip r:embed="rId7"/>
                <a:stretch>
                  <a:fillRect t="-8108"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04FA06C5-4A45-4498-A23E-776B6BD5216C}"/>
                  </a:ext>
                </a:extLst>
              </p:cNvPr>
              <p:cNvSpPr txBox="1"/>
              <p:nvPr/>
            </p:nvSpPr>
            <p:spPr>
              <a:xfrm>
                <a:off x="8881798" y="2415995"/>
                <a:ext cx="1915872" cy="461665"/>
              </a:xfrm>
              <a:prstGeom prst="rect">
                <a:avLst/>
              </a:prstGeom>
              <a:noFill/>
            </p:spPr>
            <p:txBody>
              <a:bodyPr wrap="square" rtlCol="0">
                <a:spAutoFit/>
              </a:bodyPr>
              <a:lstStyle/>
              <a:p>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 </m:t>
                    </m:r>
                  </m:oMath>
                </a14:m>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0</a:t>
                </a:r>
              </a:p>
            </p:txBody>
          </p:sp>
        </mc:Choice>
        <mc:Fallback xmlns="">
          <p:sp>
            <p:nvSpPr>
              <p:cNvPr id="8" name="TextBox 7">
                <a:extLst>
                  <a:ext uri="{FF2B5EF4-FFF2-40B4-BE49-F238E27FC236}">
                    <a16:creationId xmlns:a16="http://schemas.microsoft.com/office/drawing/2014/main" id="{04FA06C5-4A45-4498-A23E-776B6BD5216C}"/>
                  </a:ext>
                </a:extLst>
              </p:cNvPr>
              <p:cNvSpPr txBox="1">
                <a:spLocks noRot="1" noChangeAspect="1" noMove="1" noResize="1" noEditPoints="1" noAdjustHandles="1" noChangeArrowheads="1" noChangeShapeType="1" noTextEdit="1"/>
              </p:cNvSpPr>
              <p:nvPr/>
            </p:nvSpPr>
            <p:spPr>
              <a:xfrm>
                <a:off x="8881798" y="2415995"/>
                <a:ext cx="1915872" cy="461665"/>
              </a:xfrm>
              <a:prstGeom prst="rect">
                <a:avLst/>
              </a:prstGeom>
              <a:blipFill>
                <a:blip r:embed="rId8"/>
                <a:stretch>
                  <a:fillRect t="-7895"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F1E52876-6AE2-44FC-AE63-166C2927EE71}"/>
                  </a:ext>
                </a:extLst>
              </p:cNvPr>
              <p:cNvSpPr txBox="1"/>
              <p:nvPr/>
            </p:nvSpPr>
            <p:spPr>
              <a:xfrm>
                <a:off x="2728573" y="3243051"/>
                <a:ext cx="1856045" cy="668388"/>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m:t>
                            </m:r>
                          </m:e>
                          <m:sup>
                            <m:r>
                              <a:rPr lang="en-GB" sz="2400" b="0" i="1" smtClean="0">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𝑦</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𝑑𝑥</m:t>
                            </m:r>
                          </m:e>
                          <m:sup>
                            <m:r>
                              <a:rPr lang="en-GB" sz="2400" b="0" i="1" smtClean="0">
                                <a:solidFill>
                                  <a:srgbClr val="FF0000"/>
                                </a:solidFill>
                                <a:latin typeface="Cambria Math" panose="02040503050406030204" pitchFamily="18" charset="0"/>
                              </a:rPr>
                              <m:t>2</m:t>
                            </m:r>
                          </m:sup>
                        </m:sSup>
                      </m:den>
                    </m:f>
                  </m:oMath>
                </a14:m>
                <a:r>
                  <a:rPr lang="en-GB" sz="2400" dirty="0"/>
                  <a:t> </a:t>
                </a:r>
                <a:r>
                  <a:rPr lang="en-GB" sz="2400" dirty="0">
                    <a:solidFill>
                      <a:srgbClr val="FF0000"/>
                    </a:solidFill>
                  </a:rPr>
                  <a:t>= 6</a:t>
                </a:r>
                <a:r>
                  <a:rPr lang="en-GB" sz="2400" i="1" dirty="0">
                    <a:solidFill>
                      <a:srgbClr val="FF0000"/>
                    </a:solidFill>
                    <a:latin typeface="Times New Roman" panose="02020603050405020304" pitchFamily="18" charset="0"/>
                    <a:cs typeface="Times New Roman" panose="02020603050405020304" pitchFamily="18" charset="0"/>
                  </a:rPr>
                  <a:t>x</a:t>
                </a:r>
              </a:p>
            </p:txBody>
          </p:sp>
        </mc:Choice>
        <mc:Fallback xmlns="">
          <p:sp>
            <p:nvSpPr>
              <p:cNvPr id="9" name="TextBox 8">
                <a:extLst>
                  <a:ext uri="{FF2B5EF4-FFF2-40B4-BE49-F238E27FC236}">
                    <a16:creationId xmlns:a16="http://schemas.microsoft.com/office/drawing/2014/main" id="{F1E52876-6AE2-44FC-AE63-166C2927EE71}"/>
                  </a:ext>
                </a:extLst>
              </p:cNvPr>
              <p:cNvSpPr txBox="1">
                <a:spLocks noRot="1" noChangeAspect="1" noMove="1" noResize="1" noEditPoints="1" noAdjustHandles="1" noChangeArrowheads="1" noChangeShapeType="1" noTextEdit="1"/>
              </p:cNvSpPr>
              <p:nvPr/>
            </p:nvSpPr>
            <p:spPr>
              <a:xfrm>
                <a:off x="2728573" y="3243051"/>
                <a:ext cx="1856045" cy="668388"/>
              </a:xfrm>
              <a:prstGeom prst="rect">
                <a:avLst/>
              </a:prstGeom>
              <a:blipFill>
                <a:blip r:embed="rId9"/>
                <a:stretch>
                  <a:fillRect b="-7407"/>
                </a:stretch>
              </a:blipFill>
            </p:spPr>
            <p:txBody>
              <a:bodyPr/>
              <a:lstStyle/>
              <a:p>
                <a:r>
                  <a:rPr lang="en-US">
                    <a:noFill/>
                  </a:rPr>
                  <a:t> </a:t>
                </a:r>
              </a:p>
            </p:txBody>
          </p:sp>
        </mc:Fallback>
      </mc:AlternateContent>
      <p:sp>
        <p:nvSpPr>
          <p:cNvPr id="10" name="TextBox 9">
            <a:extLst>
              <a:ext uri="{FF2B5EF4-FFF2-40B4-BE49-F238E27FC236}">
                <a16:creationId xmlns:a16="http://schemas.microsoft.com/office/drawing/2014/main" xmlns="" id="{38D0BF7C-2FCD-4939-A48B-CE8AA459A0FF}"/>
              </a:ext>
            </a:extLst>
          </p:cNvPr>
          <p:cNvSpPr txBox="1"/>
          <p:nvPr/>
        </p:nvSpPr>
        <p:spPr>
          <a:xfrm>
            <a:off x="2725153" y="4287959"/>
            <a:ext cx="2770212" cy="461665"/>
          </a:xfrm>
          <a:prstGeom prst="rect">
            <a:avLst/>
          </a:prstGeom>
          <a:noFill/>
        </p:spPr>
        <p:txBody>
          <a:bodyPr wrap="square" rtlCol="0">
            <a:spAutoFit/>
          </a:bodyPr>
          <a:lstStyle/>
          <a:p>
            <a:r>
              <a:rPr lang="en-GB" sz="2400" dirty="0">
                <a:solidFill>
                  <a:srgbClr val="FF0000"/>
                </a:solidFill>
              </a:rPr>
              <a:t>Substitute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xmlns="" id="{D81C4B7A-BA7F-4220-BF05-EE757E2130CE}"/>
                  </a:ext>
                </a:extLst>
              </p:cNvPr>
              <p:cNvSpPr/>
              <p:nvPr/>
            </p:nvSpPr>
            <p:spPr>
              <a:xfrm>
                <a:off x="5431339" y="4203306"/>
                <a:ext cx="1125052" cy="668388"/>
              </a:xfrm>
              <a:prstGeom prst="rect">
                <a:avLst/>
              </a:prstGeom>
            </p:spPr>
            <p:txBody>
              <a:bodyPr wrap="none">
                <a:spAutoFit/>
              </a:bodyPr>
              <a:lstStyle/>
              <a:p>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t> </a:t>
                </a:r>
                <a:r>
                  <a:rPr lang="en-GB" sz="2400" dirty="0">
                    <a:solidFill>
                      <a:srgbClr val="FF0000"/>
                    </a:solidFill>
                  </a:rPr>
                  <a:t>= 0</a:t>
                </a:r>
                <a:endParaRPr lang="en-GB" sz="2400" dirty="0"/>
              </a:p>
            </p:txBody>
          </p:sp>
        </mc:Choice>
        <mc:Fallback xmlns="">
          <p:sp>
            <p:nvSpPr>
              <p:cNvPr id="11" name="Rectangle 10">
                <a:extLst>
                  <a:ext uri="{FF2B5EF4-FFF2-40B4-BE49-F238E27FC236}">
                    <a16:creationId xmlns:a16="http://schemas.microsoft.com/office/drawing/2014/main" id="{D81C4B7A-BA7F-4220-BF05-EE757E2130CE}"/>
                  </a:ext>
                </a:extLst>
              </p:cNvPr>
              <p:cNvSpPr>
                <a:spLocks noRot="1" noChangeAspect="1" noMove="1" noResize="1" noEditPoints="1" noAdjustHandles="1" noChangeArrowheads="1" noChangeShapeType="1" noTextEdit="1"/>
              </p:cNvSpPr>
              <p:nvPr/>
            </p:nvSpPr>
            <p:spPr>
              <a:xfrm>
                <a:off x="5431339" y="4203306"/>
                <a:ext cx="1125052" cy="668388"/>
              </a:xfrm>
              <a:prstGeom prst="rect">
                <a:avLst/>
              </a:prstGeom>
              <a:blipFill>
                <a:blip r:embed="rId10"/>
                <a:stretch>
                  <a:fillRect r="-6742" b="-5556"/>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xmlns="" id="{F18D64C7-6B6A-4C8D-A2BC-0F70C322E809}"/>
              </a:ext>
            </a:extLst>
          </p:cNvPr>
          <p:cNvSpPr txBox="1"/>
          <p:nvPr/>
        </p:nvSpPr>
        <p:spPr>
          <a:xfrm>
            <a:off x="2536315" y="5167893"/>
            <a:ext cx="6139420" cy="830997"/>
          </a:xfrm>
          <a:prstGeom prst="rect">
            <a:avLst/>
          </a:prstGeom>
          <a:noFill/>
        </p:spPr>
        <p:txBody>
          <a:bodyPr wrap="square" rtlCol="0">
            <a:spAutoFit/>
          </a:bodyPr>
          <a:lstStyle/>
          <a:p>
            <a:r>
              <a:rPr lang="en-GB" sz="2400" dirty="0">
                <a:solidFill>
                  <a:srgbClr val="FF0000"/>
                </a:solidFill>
              </a:rPr>
              <a:t>This is neither a maximum nor minimum but </a:t>
            </a:r>
          </a:p>
          <a:p>
            <a:r>
              <a:rPr lang="en-GB" sz="2400" dirty="0">
                <a:solidFill>
                  <a:srgbClr val="FF0000"/>
                </a:solidFill>
              </a:rPr>
              <a:t>a point of inflection.</a:t>
            </a:r>
          </a:p>
        </p:txBody>
      </p:sp>
      <p:pic>
        <p:nvPicPr>
          <p:cNvPr id="14" name="Picture 13">
            <a:extLst>
              <a:ext uri="{FF2B5EF4-FFF2-40B4-BE49-F238E27FC236}">
                <a16:creationId xmlns:a16="http://schemas.microsoft.com/office/drawing/2014/main" xmlns="" id="{AA131366-8292-4D38-9424-6EF943E0E6A1}"/>
              </a:ext>
            </a:extLst>
          </p:cNvPr>
          <p:cNvPicPr>
            <a:picLocks noChangeAspect="1"/>
          </p:cNvPicPr>
          <p:nvPr/>
        </p:nvPicPr>
        <p:blipFill>
          <a:blip r:embed="rId11"/>
          <a:stretch>
            <a:fillRect/>
          </a:stretch>
        </p:blipFill>
        <p:spPr>
          <a:xfrm>
            <a:off x="8792011" y="3952182"/>
            <a:ext cx="3226126" cy="2398183"/>
          </a:xfrm>
          <a:prstGeom prst="rect">
            <a:avLst/>
          </a:prstGeom>
        </p:spPr>
      </p:pic>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F3F83B2A-E971-413A-9F11-4379AC326B46}"/>
                  </a:ext>
                </a:extLst>
              </p:cNvPr>
              <p:cNvSpPr/>
              <p:nvPr/>
            </p:nvSpPr>
            <p:spPr>
              <a:xfrm>
                <a:off x="6597840" y="4112654"/>
                <a:ext cx="1848583" cy="79361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GB" sz="2400" b="0" i="0" smtClean="0">
                          <a:solidFill>
                            <a:srgbClr val="FF0000"/>
                          </a:solidFill>
                          <a:latin typeface="Cambria Math" panose="02040503050406030204" pitchFamily="18" charset="0"/>
                        </a:rPr>
                        <m:t>and</m:t>
                      </m:r>
                      <m:r>
                        <a:rPr lang="en-GB" sz="2400" b="0" i="1" smtClean="0">
                          <a:solidFill>
                            <a:srgbClr val="FF0000"/>
                          </a:solidFill>
                          <a:latin typeface="Cambria Math" panose="02040503050406030204" pitchFamily="18" charset="0"/>
                        </a:rPr>
                        <m:t> </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3</m:t>
                      </m:r>
                    </m:oMath>
                  </m:oMathPara>
                </a14:m>
                <a:endParaRPr lang="en-GB" sz="2400" dirty="0"/>
              </a:p>
            </p:txBody>
          </p:sp>
        </mc:Choice>
        <mc:Fallback xmlns="">
          <p:sp>
            <p:nvSpPr>
              <p:cNvPr id="18" name="Rectangle 17">
                <a:extLst>
                  <a:ext uri="{FF2B5EF4-FFF2-40B4-BE49-F238E27FC236}">
                    <a16:creationId xmlns:a16="http://schemas.microsoft.com/office/drawing/2014/main" id="{F3F83B2A-E971-413A-9F11-4379AC326B46}"/>
                  </a:ext>
                </a:extLst>
              </p:cNvPr>
              <p:cNvSpPr>
                <a:spLocks noRot="1" noChangeAspect="1" noMove="1" noResize="1" noEditPoints="1" noAdjustHandles="1" noChangeArrowheads="1" noChangeShapeType="1" noTextEdit="1"/>
              </p:cNvSpPr>
              <p:nvPr/>
            </p:nvSpPr>
            <p:spPr>
              <a:xfrm>
                <a:off x="6597840" y="4112654"/>
                <a:ext cx="1848583" cy="793615"/>
              </a:xfrm>
              <a:prstGeom prst="rect">
                <a:avLst/>
              </a:prstGeom>
              <a:blipFill>
                <a:blip r:embed="rId12"/>
                <a:stretch>
                  <a:fillRect b="-645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9FFB535D-236A-4781-9E90-C78028FBC4FE}"/>
                  </a:ext>
                </a:extLst>
              </p:cNvPr>
              <p:cNvSpPr txBox="1"/>
              <p:nvPr/>
            </p:nvSpPr>
            <p:spPr>
              <a:xfrm>
                <a:off x="9603240" y="4278628"/>
                <a:ext cx="1194430" cy="461665"/>
              </a:xfrm>
              <a:prstGeom prst="rect">
                <a:avLst/>
              </a:prstGeom>
              <a:noFill/>
            </p:spPr>
            <p:txBody>
              <a:bodyPr wrap="square" rtlCol="0">
                <a:spAutoFit/>
              </a:bodyPr>
              <a:lstStyle/>
              <a:p>
                <a:r>
                  <a:rPr lang="en-GB" sz="2400" i="1" dirty="0">
                    <a:solidFill>
                      <a:srgbClr val="FF0000"/>
                    </a:solidFill>
                    <a:latin typeface="Times" pitchFamily="2" charset="0"/>
                  </a:rPr>
                  <a:t>y</a:t>
                </a:r>
                <a:r>
                  <a:rPr lang="en-GB" sz="2400" dirty="0">
                    <a:solidFill>
                      <a:srgbClr val="FF0000"/>
                    </a:solidFill>
                  </a:rPr>
                  <a:t>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3</m:t>
                        </m:r>
                      </m:sup>
                    </m:sSup>
                  </m:oMath>
                </a14:m>
                <a:endParaRPr lang="en-GB" sz="2400" dirty="0">
                  <a:solidFill>
                    <a:srgbClr val="FF0000"/>
                  </a:solidFill>
                </a:endParaRPr>
              </a:p>
            </p:txBody>
          </p:sp>
        </mc:Choice>
        <mc:Fallback xmlns="">
          <p:sp>
            <p:nvSpPr>
              <p:cNvPr id="19" name="TextBox 18">
                <a:extLst>
                  <a:ext uri="{FF2B5EF4-FFF2-40B4-BE49-F238E27FC236}">
                    <a16:creationId xmlns:a16="http://schemas.microsoft.com/office/drawing/2014/main" id="{9FFB535D-236A-4781-9E90-C78028FBC4FE}"/>
                  </a:ext>
                </a:extLst>
              </p:cNvPr>
              <p:cNvSpPr txBox="1">
                <a:spLocks noRot="1" noChangeAspect="1" noMove="1" noResize="1" noEditPoints="1" noAdjustHandles="1" noChangeArrowheads="1" noChangeShapeType="1" noTextEdit="1"/>
              </p:cNvSpPr>
              <p:nvPr/>
            </p:nvSpPr>
            <p:spPr>
              <a:xfrm>
                <a:off x="9603240" y="4278628"/>
                <a:ext cx="1194430" cy="461665"/>
              </a:xfrm>
              <a:prstGeom prst="rect">
                <a:avLst/>
              </a:prstGeom>
              <a:blipFill>
                <a:blip r:embed="rId13"/>
                <a:stretch>
                  <a:fillRect l="-8511" t="-10811" b="-297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B57E6FF5-01E3-48C0-8DA6-E7F61900A3D5}"/>
                  </a:ext>
                </a:extLst>
              </p:cNvPr>
              <p:cNvSpPr txBox="1"/>
              <p:nvPr/>
            </p:nvSpPr>
            <p:spPr>
              <a:xfrm>
                <a:off x="4240278" y="3214774"/>
                <a:ext cx="3367106" cy="668388"/>
              </a:xfrm>
              <a:prstGeom prst="rect">
                <a:avLst/>
              </a:prstGeom>
              <a:noFill/>
            </p:spPr>
            <p:txBody>
              <a:bodyPr wrap="square" rtlCol="0">
                <a:spAutoFit/>
              </a:bodyPr>
              <a:lstStyle/>
              <a:p>
                <a14:m>
                  <m:oMath xmlns:m="http://schemas.openxmlformats.org/officeDocument/2006/math">
                    <m:r>
                      <m:rPr>
                        <m:sty m:val="p"/>
                      </m:rPr>
                      <a:rPr lang="en-GB" sz="2400" b="0" i="0" smtClean="0">
                        <a:solidFill>
                          <a:srgbClr val="FF0000"/>
                        </a:solidFill>
                        <a:latin typeface="Cambria Math" panose="02040503050406030204" pitchFamily="18" charset="0"/>
                      </a:rPr>
                      <m:t>and</m:t>
                    </m:r>
                    <m:r>
                      <a:rPr lang="en-GB" sz="2400" b="0" i="0"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   </m:t>
                    </m:r>
                    <m:f>
                      <m:fPr>
                        <m:ctrlPr>
                          <a:rPr lang="en-GB" sz="2400" i="1" smtClean="0">
                            <a:solidFill>
                              <a:srgbClr val="FF0000"/>
                            </a:solidFill>
                            <a:latin typeface="Cambria Math"/>
                          </a:rPr>
                        </m:ctrlPr>
                      </m:fPr>
                      <m:num>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b="0" i="1" smtClean="0">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𝑦</m:t>
                        </m:r>
                      </m:num>
                      <m:den>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b="0" i="1" smtClean="0">
                                <a:solidFill>
                                  <a:srgbClr val="FF0000"/>
                                </a:solidFill>
                                <a:latin typeface="Cambria Math" panose="02040503050406030204" pitchFamily="18" charset="0"/>
                              </a:rPr>
                              <m:t>3</m:t>
                            </m:r>
                          </m:sup>
                        </m:sSup>
                      </m:den>
                    </m:f>
                  </m:oMath>
                </a14:m>
                <a:r>
                  <a:rPr lang="en-GB" sz="2400" dirty="0"/>
                  <a:t> </a:t>
                </a:r>
                <a:r>
                  <a:rPr lang="en-GB" sz="2400" dirty="0">
                    <a:solidFill>
                      <a:srgbClr val="FF0000"/>
                    </a:solidFill>
                  </a:rPr>
                  <a:t>= 6  i.e. ≠ 0</a:t>
                </a:r>
                <a:endParaRPr lang="en-GB" sz="2400" dirty="0"/>
              </a:p>
            </p:txBody>
          </p:sp>
        </mc:Choice>
        <mc:Fallback xmlns="">
          <p:sp>
            <p:nvSpPr>
              <p:cNvPr id="20" name="TextBox 19">
                <a:extLst>
                  <a:ext uri="{FF2B5EF4-FFF2-40B4-BE49-F238E27FC236}">
                    <a16:creationId xmlns="" xmlns:a16="http://schemas.microsoft.com/office/drawing/2014/main" xmlns:a14="http://schemas.microsoft.com/office/drawing/2010/main" id="{B57E6FF5-01E3-48C0-8DA6-E7F61900A3D5}"/>
                  </a:ext>
                </a:extLst>
              </p:cNvPr>
              <p:cNvSpPr txBox="1">
                <a:spLocks noRot="1" noChangeAspect="1" noMove="1" noResize="1" noEditPoints="1" noAdjustHandles="1" noChangeArrowheads="1" noChangeShapeType="1" noTextEdit="1"/>
              </p:cNvSpPr>
              <p:nvPr/>
            </p:nvSpPr>
            <p:spPr>
              <a:xfrm>
                <a:off x="4240278" y="3214774"/>
                <a:ext cx="3367106" cy="668388"/>
              </a:xfrm>
              <a:prstGeom prst="rect">
                <a:avLst/>
              </a:prstGeom>
              <a:blipFill rotWithShape="1">
                <a:blip r:embed="rId14"/>
                <a:stretch>
                  <a:fillRect b="-7273"/>
                </a:stretch>
              </a:blipFill>
            </p:spPr>
            <p:txBody>
              <a:bodyPr/>
              <a:lstStyle/>
              <a:p>
                <a:r>
                  <a:rPr lang="en-GB">
                    <a:noFill/>
                  </a:rPr>
                  <a:t> </a:t>
                </a:r>
              </a:p>
            </p:txBody>
          </p:sp>
        </mc:Fallback>
      </mc:AlternateContent>
      <p:sp>
        <p:nvSpPr>
          <p:cNvPr id="21" name="Rectangle 20">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9979689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2454045"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b="1" dirty="0"/>
              <a:t>Example 3</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Stationary Points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DD2DCC7E-FF54-4675-9A0C-565F3FDC5746}"/>
                  </a:ext>
                </a:extLst>
              </p:cNvPr>
              <p:cNvSpPr txBox="1"/>
              <p:nvPr/>
            </p:nvSpPr>
            <p:spPr>
              <a:xfrm>
                <a:off x="2359559" y="1200178"/>
                <a:ext cx="8862757" cy="830997"/>
              </a:xfrm>
              <a:prstGeom prst="rect">
                <a:avLst/>
              </a:prstGeom>
              <a:noFill/>
            </p:spPr>
            <p:txBody>
              <a:bodyPr wrap="square" rtlCol="0">
                <a:spAutoFit/>
              </a:bodyPr>
              <a:lstStyle/>
              <a:p>
                <a:r>
                  <a:rPr lang="en-GB" sz="2400" dirty="0"/>
                  <a:t>Show that </a:t>
                </a:r>
                <a:r>
                  <a:rPr lang="en-GB" sz="2400" i="1" dirty="0">
                    <a:latin typeface="Times" pitchFamily="2" charset="0"/>
                  </a:rPr>
                  <a:t>y </a:t>
                </a:r>
                <a:r>
                  <a:rPr lang="en-GB" sz="2400" dirty="0"/>
                  <a:t>=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4</m:t>
                        </m:r>
                      </m:sup>
                    </m:sSup>
                  </m:oMath>
                </a14:m>
                <a:r>
                  <a:rPr lang="en-GB" sz="2400" dirty="0"/>
                  <a:t> has a minimum at </a:t>
                </a:r>
                <a:r>
                  <a:rPr lang="en-GB" sz="2400" i="1" dirty="0">
                    <a:latin typeface="Times New Roman" panose="02020603050405020304" pitchFamily="18" charset="0"/>
                    <a:cs typeface="Times New Roman" panose="02020603050405020304" pitchFamily="18" charset="0"/>
                  </a:rPr>
                  <a:t>x</a:t>
                </a:r>
                <a:r>
                  <a:rPr lang="en-GB" sz="2400" dirty="0"/>
                  <a:t> = 0 by checking on the values of the derivative on each side of the stationary point.</a:t>
                </a:r>
              </a:p>
            </p:txBody>
          </p:sp>
        </mc:Choice>
        <mc:Fallback xmlns="">
          <p:sp>
            <p:nvSpPr>
              <p:cNvPr id="4" name="TextBox 3">
                <a:extLst>
                  <a:ext uri="{FF2B5EF4-FFF2-40B4-BE49-F238E27FC236}">
                    <a16:creationId xmlns="" xmlns:a16="http://schemas.microsoft.com/office/drawing/2014/main" xmlns:a14="http://schemas.microsoft.com/office/drawing/2010/main" id="{DD2DCC7E-FF54-4675-9A0C-565F3FDC5746}"/>
                  </a:ext>
                </a:extLst>
              </p:cNvPr>
              <p:cNvSpPr txBox="1">
                <a:spLocks noRot="1" noChangeAspect="1" noMove="1" noResize="1" noEditPoints="1" noAdjustHandles="1" noChangeArrowheads="1" noChangeShapeType="1" noTextEdit="1"/>
              </p:cNvSpPr>
              <p:nvPr/>
            </p:nvSpPr>
            <p:spPr>
              <a:xfrm>
                <a:off x="2359559" y="1200178"/>
                <a:ext cx="8862757" cy="830997"/>
              </a:xfrm>
              <a:prstGeom prst="rect">
                <a:avLst/>
              </a:prstGeom>
              <a:blipFill rotWithShape="1">
                <a:blip r:embed="rId4"/>
                <a:stretch>
                  <a:fillRect l="-1032" t="-5882" b="-16912"/>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xmlns="" id="{1EF79BD5-9644-494F-8303-0CF2D94F8B9D}"/>
              </a:ext>
            </a:extLst>
          </p:cNvPr>
          <p:cNvSpPr txBox="1"/>
          <p:nvPr/>
        </p:nvSpPr>
        <p:spPr>
          <a:xfrm>
            <a:off x="2359558" y="2135187"/>
            <a:ext cx="1440160"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4CD64BF3-1211-4ECA-96B4-8F4298EA6C45}"/>
                  </a:ext>
                </a:extLst>
              </p:cNvPr>
              <p:cNvSpPr txBox="1"/>
              <p:nvPr/>
            </p:nvSpPr>
            <p:spPr>
              <a:xfrm>
                <a:off x="2359558" y="2411601"/>
                <a:ext cx="7912905" cy="624273"/>
              </a:xfrm>
              <a:prstGeom prst="rect">
                <a:avLst/>
              </a:prstGeom>
              <a:noFill/>
            </p:spPr>
            <p:txBody>
              <a:bodyPr wrap="square" rtlCol="0">
                <a:spAutoFit/>
              </a:bodyPr>
              <a:lstStyle/>
              <a:p>
                <a:r>
                  <a:rPr lang="en-GB" sz="2400" dirty="0">
                    <a:solidFill>
                      <a:srgbClr val="FF0000"/>
                    </a:solidFill>
                  </a:rPr>
                  <a:t>For the stationary points,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4</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3</m:t>
                        </m:r>
                      </m:sup>
                    </m:sSup>
                  </m:oMath>
                </a14:m>
                <a:r>
                  <a:rPr lang="en-GB" sz="2400" dirty="0">
                    <a:solidFill>
                      <a:srgbClr val="FF0000"/>
                    </a:solidFill>
                  </a:rPr>
                  <a:t>= 0,   hence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a:t>
                </a:r>
              </a:p>
            </p:txBody>
          </p:sp>
        </mc:Choice>
        <mc:Fallback xmlns="">
          <p:sp>
            <p:nvSpPr>
              <p:cNvPr id="8" name="TextBox 7">
                <a:extLst>
                  <a:ext uri="{FF2B5EF4-FFF2-40B4-BE49-F238E27FC236}">
                    <a16:creationId xmlns="" xmlns:a16="http://schemas.microsoft.com/office/drawing/2014/main" xmlns:a14="http://schemas.microsoft.com/office/drawing/2010/main" id="{4CD64BF3-1211-4ECA-96B4-8F4298EA6C45}"/>
                  </a:ext>
                </a:extLst>
              </p:cNvPr>
              <p:cNvSpPr txBox="1">
                <a:spLocks noRot="1" noChangeAspect="1" noMove="1" noResize="1" noEditPoints="1" noAdjustHandles="1" noChangeArrowheads="1" noChangeShapeType="1" noTextEdit="1"/>
              </p:cNvSpPr>
              <p:nvPr/>
            </p:nvSpPr>
            <p:spPr>
              <a:xfrm>
                <a:off x="2359558" y="2411601"/>
                <a:ext cx="7912905" cy="624273"/>
              </a:xfrm>
              <a:prstGeom prst="rect">
                <a:avLst/>
              </a:prstGeom>
              <a:blipFill rotWithShape="1">
                <a:blip r:embed="rId5"/>
                <a:stretch>
                  <a:fillRect l="-1156"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0DAB0B78-5002-4D0C-9A48-FE0588FDAF6A}"/>
                  </a:ext>
                </a:extLst>
              </p:cNvPr>
              <p:cNvSpPr txBox="1"/>
              <p:nvPr/>
            </p:nvSpPr>
            <p:spPr>
              <a:xfrm>
                <a:off x="2424358" y="3112233"/>
                <a:ext cx="5018076" cy="124444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m:t>
                            </m:r>
                          </m:e>
                          <m:sup>
                            <m:r>
                              <a:rPr lang="en-GB" sz="2400" b="0" i="1" smtClean="0">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𝑦</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𝑑𝑥</m:t>
                            </m:r>
                          </m:e>
                          <m:sup>
                            <m:r>
                              <a:rPr lang="en-GB" sz="2400" b="0" i="1" smtClean="0">
                                <a:solidFill>
                                  <a:srgbClr val="FF0000"/>
                                </a:solidFill>
                                <a:latin typeface="Cambria Math" panose="02040503050406030204" pitchFamily="18" charset="0"/>
                              </a:rPr>
                              <m:t>2</m:t>
                            </m:r>
                          </m:sup>
                        </m:sSup>
                      </m:den>
                    </m:f>
                  </m:oMath>
                </a14:m>
                <a:r>
                  <a:rPr lang="en-GB" sz="2400" dirty="0">
                    <a:solidFill>
                      <a:srgbClr val="FF0000"/>
                    </a:solidFill>
                  </a:rPr>
                  <a:t> = 12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a14:m>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When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 = 0   </a:t>
                </a: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latin typeface="Times New Roman" panose="02020603050405020304" pitchFamily="18" charset="0"/>
                    <a:cs typeface="Times New Roman" panose="02020603050405020304" pitchFamily="18" charset="0"/>
                  </a:rPr>
                  <a:t> = 0 </a:t>
                </a:r>
                <a14:m>
                  <m:oMath xmlns:m="http://schemas.openxmlformats.org/officeDocument/2006/math">
                    <m:f>
                      <m:fPr>
                        <m:ctrlPr>
                          <a:rPr lang="en-GB" sz="2400" i="1" smtClean="0">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b="0" i="1" smtClean="0">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b="0" i="1" smtClean="0">
                                <a:solidFill>
                                  <a:srgbClr val="FF0000"/>
                                </a:solidFill>
                                <a:latin typeface="Cambria Math" panose="02040503050406030204" pitchFamily="18" charset="0"/>
                              </a:rPr>
                              <m:t>3</m:t>
                            </m:r>
                          </m:sup>
                        </m:sSup>
                      </m:den>
                    </m:f>
                  </m:oMath>
                </a14:m>
                <a:r>
                  <a:rPr lang="en-GB" sz="2400" dirty="0">
                    <a:solidFill>
                      <a:srgbClr val="FF0000"/>
                    </a:solidFill>
                  </a:rPr>
                  <a:t> = 24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mj-lt"/>
                    <a:cs typeface="Times New Roman" panose="02020603050405020304" pitchFamily="18" charset="0"/>
                  </a:rPr>
                  <a:t>When</a:t>
                </a:r>
                <a:r>
                  <a:rPr lang="en-GB" sz="2400" i="1" dirty="0">
                    <a:solidFill>
                      <a:srgbClr val="FF0000"/>
                    </a:solidFill>
                    <a:latin typeface="Times New Roman" panose="02020603050405020304" pitchFamily="18" charset="0"/>
                    <a:cs typeface="Times New Roman" panose="02020603050405020304" pitchFamily="18" charset="0"/>
                  </a:rPr>
                  <a:t> x</a:t>
                </a:r>
                <a:r>
                  <a:rPr lang="en-GB" sz="2400" dirty="0">
                    <a:solidFill>
                      <a:srgbClr val="FF0000"/>
                    </a:solidFill>
                    <a:latin typeface="Times New Roman" panose="02020603050405020304" pitchFamily="18" charset="0"/>
                    <a:cs typeface="Times New Roman" panose="02020603050405020304" pitchFamily="18" charset="0"/>
                  </a:rPr>
                  <a:t> = 0</a:t>
                </a:r>
                <a:r>
                  <a:rPr lang="en-GB" sz="2400" dirty="0">
                    <a:solidFill>
                      <a:srgbClr val="FF0000"/>
                    </a:solidFill>
                    <a:latin typeface="+mj-lt"/>
                    <a:cs typeface="Times New Roman" panose="02020603050405020304" pitchFamily="18" charset="0"/>
                  </a:rPr>
                  <a:t>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3</m:t>
                            </m:r>
                          </m:sup>
                        </m:sSup>
                      </m:den>
                    </m:f>
                  </m:oMath>
                </a14:m>
                <a:r>
                  <a:rPr lang="en-GB" sz="2400" dirty="0">
                    <a:solidFill>
                      <a:srgbClr val="FF0000"/>
                    </a:solidFill>
                  </a:rPr>
                  <a:t> = 0</a:t>
                </a:r>
                <a:r>
                  <a:rPr lang="en-GB" sz="2400" dirty="0">
                    <a:solidFill>
                      <a:srgbClr val="FF0000"/>
                    </a:solidFill>
                    <a:latin typeface="+mj-lt"/>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6="http://schemas.microsoft.com/office/drawing/2014/main" id="{0DAB0B78-5002-4D0C-9A48-FE0588FDAF6A}"/>
                  </a:ext>
                </a:extLst>
              </p:cNvPr>
              <p:cNvSpPr txBox="1">
                <a:spLocks noRot="1" noChangeAspect="1" noMove="1" noResize="1" noEditPoints="1" noAdjustHandles="1" noChangeArrowheads="1" noChangeShapeType="1" noTextEdit="1"/>
              </p:cNvSpPr>
              <p:nvPr/>
            </p:nvSpPr>
            <p:spPr>
              <a:xfrm>
                <a:off x="2424358" y="3112233"/>
                <a:ext cx="5018076" cy="1244443"/>
              </a:xfrm>
              <a:prstGeom prst="rect">
                <a:avLst/>
              </a:prstGeom>
              <a:blipFill>
                <a:blip r:embed="rId6"/>
                <a:stretch>
                  <a:fillRect b="-3922"/>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xmlns="" id="{EF676E3C-6FA8-442D-8DD3-3D53A1E782E2}"/>
              </a:ext>
            </a:extLst>
          </p:cNvPr>
          <p:cNvSpPr txBox="1"/>
          <p:nvPr/>
        </p:nvSpPr>
        <p:spPr>
          <a:xfrm>
            <a:off x="8107837" y="3540672"/>
            <a:ext cx="5252628" cy="830997"/>
          </a:xfrm>
          <a:prstGeom prst="rect">
            <a:avLst/>
          </a:prstGeom>
          <a:noFill/>
        </p:spPr>
        <p:txBody>
          <a:bodyPr wrap="square" rtlCol="0">
            <a:spAutoFit/>
          </a:bodyPr>
          <a:lstStyle/>
          <a:p>
            <a:r>
              <a:rPr lang="en-GB" dirty="0"/>
              <a:t> </a:t>
            </a:r>
            <a:r>
              <a:rPr lang="en-GB" sz="2400" dirty="0">
                <a:solidFill>
                  <a:srgbClr val="FF0000"/>
                </a:solidFill>
              </a:rPr>
              <a:t>Hence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 is not a</a:t>
            </a:r>
          </a:p>
          <a:p>
            <a:r>
              <a:rPr lang="en-GB" sz="2400" dirty="0">
                <a:solidFill>
                  <a:srgbClr val="FF0000"/>
                </a:solidFill>
              </a:rPr>
              <a:t> point of inflection.</a:t>
            </a:r>
          </a:p>
        </p:txBody>
      </p:sp>
      <p:sp>
        <p:nvSpPr>
          <p:cNvPr id="12" name="TextBox 11">
            <a:extLst>
              <a:ext uri="{FF2B5EF4-FFF2-40B4-BE49-F238E27FC236}">
                <a16:creationId xmlns:a16="http://schemas.microsoft.com/office/drawing/2014/main" xmlns="" id="{02A2410A-C88C-42A4-8224-7BB005DF9B0E}"/>
              </a:ext>
            </a:extLst>
          </p:cNvPr>
          <p:cNvSpPr txBox="1"/>
          <p:nvPr/>
        </p:nvSpPr>
        <p:spPr>
          <a:xfrm>
            <a:off x="2380764" y="4499205"/>
            <a:ext cx="7455871" cy="461665"/>
          </a:xfrm>
          <a:prstGeom prst="rect">
            <a:avLst/>
          </a:prstGeom>
          <a:noFill/>
        </p:spPr>
        <p:txBody>
          <a:bodyPr wrap="square" rtlCol="0">
            <a:spAutoFit/>
          </a:bodyPr>
          <a:lstStyle/>
          <a:p>
            <a:r>
              <a:rPr lang="en-GB" sz="2400" dirty="0">
                <a:solidFill>
                  <a:srgbClr val="FF0000"/>
                </a:solidFill>
              </a:rPr>
              <a:t>Substituting values of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mj-lt"/>
                <a:cs typeface="Times New Roman" panose="02020603050405020304" pitchFamily="18" charset="0"/>
              </a:rPr>
              <a:t>around the turning point</a:t>
            </a:r>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0</a:t>
            </a:r>
            <a:r>
              <a:rPr lang="en-GB" sz="2400" dirty="0">
                <a:solidFill>
                  <a:srgbClr val="FF0000"/>
                </a:solidFill>
                <a:latin typeface="+mj-lt"/>
              </a:rPr>
              <a:t> </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8CA4017B-1ED8-4F75-B0D9-40CD726B3FA2}"/>
                  </a:ext>
                </a:extLst>
              </p:cNvPr>
              <p:cNvSpPr txBox="1"/>
              <p:nvPr/>
            </p:nvSpPr>
            <p:spPr>
              <a:xfrm>
                <a:off x="2461584" y="5073870"/>
                <a:ext cx="4498509" cy="624273"/>
              </a:xfrm>
              <a:prstGeom prst="rect">
                <a:avLst/>
              </a:prstGeom>
              <a:noFill/>
            </p:spPr>
            <p:txBody>
              <a:bodyPr wrap="square" rtlCol="0">
                <a:spAutoFit/>
              </a:bodyPr>
              <a:lstStyle/>
              <a:p>
                <a:r>
                  <a:rPr lang="en-GB" sz="2400" dirty="0">
                    <a:solidFill>
                      <a:srgbClr val="FF0000"/>
                    </a:solidFill>
                  </a:rPr>
                  <a:t>When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 </a:t>
                </a:r>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0.1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0.004</a:t>
                </a:r>
              </a:p>
            </p:txBody>
          </p:sp>
        </mc:Choice>
        <mc:Fallback xmlns="">
          <p:sp>
            <p:nvSpPr>
              <p:cNvPr id="13" name="TextBox 12">
                <a:extLst>
                  <a:ext uri="{FF2B5EF4-FFF2-40B4-BE49-F238E27FC236}">
                    <a16:creationId xmlns="" xmlns:a16="http://schemas.microsoft.com/office/drawing/2014/main" xmlns:a14="http://schemas.microsoft.com/office/drawing/2010/main" id="{8CA4017B-1ED8-4F75-B0D9-40CD726B3FA2}"/>
                  </a:ext>
                </a:extLst>
              </p:cNvPr>
              <p:cNvSpPr txBox="1">
                <a:spLocks noRot="1" noChangeAspect="1" noMove="1" noResize="1" noEditPoints="1" noAdjustHandles="1" noChangeArrowheads="1" noChangeShapeType="1" noTextEdit="1"/>
              </p:cNvSpPr>
              <p:nvPr/>
            </p:nvSpPr>
            <p:spPr>
              <a:xfrm>
                <a:off x="2461584" y="5073870"/>
                <a:ext cx="4498509" cy="624273"/>
              </a:xfrm>
              <a:prstGeom prst="rect">
                <a:avLst/>
              </a:prstGeom>
              <a:blipFill rotWithShape="1">
                <a:blip r:embed="rId7"/>
                <a:stretch>
                  <a:fillRect l="-2168"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2F8468BC-CF87-4542-AF1B-E26B4317E2F0}"/>
                  </a:ext>
                </a:extLst>
              </p:cNvPr>
              <p:cNvSpPr/>
              <p:nvPr/>
            </p:nvSpPr>
            <p:spPr>
              <a:xfrm>
                <a:off x="2529787" y="5677981"/>
                <a:ext cx="3902671" cy="624273"/>
              </a:xfrm>
              <a:prstGeom prst="rect">
                <a:avLst/>
              </a:prstGeom>
            </p:spPr>
            <p:txBody>
              <a:bodyPr wrap="none">
                <a:spAutoFit/>
              </a:bodyPr>
              <a:lstStyle/>
              <a:p>
                <a:r>
                  <a:rPr lang="en-GB" sz="2400" dirty="0">
                    <a:solidFill>
                      <a:srgbClr val="FF0000"/>
                    </a:solidFill>
                  </a:rPr>
                  <a:t>When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 0.1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0.004</a:t>
                </a:r>
              </a:p>
            </p:txBody>
          </p:sp>
        </mc:Choice>
        <mc:Fallback xmlns="">
          <p:sp>
            <p:nvSpPr>
              <p:cNvPr id="14" name="Rectangle 13">
                <a:extLst>
                  <a:ext uri="{FF2B5EF4-FFF2-40B4-BE49-F238E27FC236}">
                    <a16:creationId xmlns="" xmlns:a16="http://schemas.microsoft.com/office/drawing/2014/main" xmlns:a14="http://schemas.microsoft.com/office/drawing/2010/main" id="{2F8468BC-CF87-4542-AF1B-E26B4317E2F0}"/>
                  </a:ext>
                </a:extLst>
              </p:cNvPr>
              <p:cNvSpPr>
                <a:spLocks noRot="1" noChangeAspect="1" noMove="1" noResize="1" noEditPoints="1" noAdjustHandles="1" noChangeArrowheads="1" noChangeShapeType="1" noTextEdit="1"/>
              </p:cNvSpPr>
              <p:nvPr/>
            </p:nvSpPr>
            <p:spPr>
              <a:xfrm>
                <a:off x="2529787" y="5677981"/>
                <a:ext cx="3902671" cy="624273"/>
              </a:xfrm>
              <a:prstGeom prst="rect">
                <a:avLst/>
              </a:prstGeom>
              <a:blipFill rotWithShape="1">
                <a:blip r:embed="rId8"/>
                <a:stretch>
                  <a:fillRect l="-2500" r="-1563" b="-7767"/>
                </a:stretch>
              </a:blipFill>
            </p:spPr>
            <p:txBody>
              <a:bodyPr/>
              <a:lstStyle/>
              <a:p>
                <a:r>
                  <a:rPr lang="en-GB">
                    <a:noFill/>
                  </a:rPr>
                  <a:t> </a:t>
                </a:r>
              </a:p>
            </p:txBody>
          </p:sp>
        </mc:Fallback>
      </mc:AlternateContent>
      <p:sp>
        <p:nvSpPr>
          <p:cNvPr id="15" name="TextBox 14">
            <a:extLst>
              <a:ext uri="{FF2B5EF4-FFF2-40B4-BE49-F238E27FC236}">
                <a16:creationId xmlns:a16="http://schemas.microsoft.com/office/drawing/2014/main" xmlns="" id="{C231E6C7-BD16-4D40-BB67-A1543DD2380E}"/>
              </a:ext>
            </a:extLst>
          </p:cNvPr>
          <p:cNvSpPr txBox="1"/>
          <p:nvPr/>
        </p:nvSpPr>
        <p:spPr>
          <a:xfrm>
            <a:off x="4373989" y="6256648"/>
            <a:ext cx="5040559" cy="461665"/>
          </a:xfrm>
          <a:prstGeom prst="rect">
            <a:avLst/>
          </a:prstGeom>
          <a:noFill/>
        </p:spPr>
        <p:txBody>
          <a:bodyPr wrap="square" rtlCol="0">
            <a:spAutoFit/>
          </a:bodyPr>
          <a:lstStyle/>
          <a:p>
            <a:r>
              <a:rPr lang="en-GB" sz="2400" dirty="0">
                <a:solidFill>
                  <a:srgbClr val="FF0000"/>
                </a:solidFill>
              </a:rPr>
              <a:t>So there is a minimum at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0. </a:t>
            </a:r>
          </a:p>
        </p:txBody>
      </p:sp>
      <p:pic>
        <p:nvPicPr>
          <p:cNvPr id="20" name="Picture 19">
            <a:extLst>
              <a:ext uri="{FF2B5EF4-FFF2-40B4-BE49-F238E27FC236}">
                <a16:creationId xmlns:a16="http://schemas.microsoft.com/office/drawing/2014/main" xmlns="" id="{D7E1C471-563D-4D00-9D62-5B6596EF3AF5}"/>
              </a:ext>
            </a:extLst>
          </p:cNvPr>
          <p:cNvPicPr>
            <a:picLocks noChangeAspect="1"/>
          </p:cNvPicPr>
          <p:nvPr/>
        </p:nvPicPr>
        <p:blipFill>
          <a:blip r:embed="rId9"/>
          <a:stretch>
            <a:fillRect/>
          </a:stretch>
        </p:blipFill>
        <p:spPr>
          <a:xfrm>
            <a:off x="10287688" y="5444582"/>
            <a:ext cx="1338212" cy="1220864"/>
          </a:xfrm>
          <a:prstGeom prst="rect">
            <a:avLst/>
          </a:prstGeom>
        </p:spPr>
      </p:pic>
      <p:sp>
        <p:nvSpPr>
          <p:cNvPr id="16" name="TextBox 15">
            <a:extLst>
              <a:ext uri="{FF2B5EF4-FFF2-40B4-BE49-F238E27FC236}">
                <a16:creationId xmlns:a16="http://schemas.microsoft.com/office/drawing/2014/main" xmlns="" id="{246E94E5-AF52-4BE4-86BD-5A43F39B847E}"/>
              </a:ext>
            </a:extLst>
          </p:cNvPr>
          <p:cNvSpPr txBox="1"/>
          <p:nvPr/>
        </p:nvSpPr>
        <p:spPr>
          <a:xfrm>
            <a:off x="10257238" y="5388436"/>
            <a:ext cx="454475" cy="461665"/>
          </a:xfrm>
          <a:prstGeom prst="rect">
            <a:avLst/>
          </a:prstGeom>
          <a:noFill/>
        </p:spPr>
        <p:txBody>
          <a:bodyPr wrap="square" rtlCol="0">
            <a:spAutoFit/>
          </a:bodyPr>
          <a:lstStyle/>
          <a:p>
            <a:r>
              <a:rPr lang="en-GB" sz="2400" dirty="0">
                <a:solidFill>
                  <a:srgbClr val="FF0000"/>
                </a:solidFill>
              </a:rPr>
              <a:t>-</a:t>
            </a:r>
          </a:p>
        </p:txBody>
      </p:sp>
      <p:sp>
        <p:nvSpPr>
          <p:cNvPr id="17" name="TextBox 16">
            <a:extLst>
              <a:ext uri="{FF2B5EF4-FFF2-40B4-BE49-F238E27FC236}">
                <a16:creationId xmlns:a16="http://schemas.microsoft.com/office/drawing/2014/main" xmlns="" id="{64034C81-F3B3-4068-8DDF-9F2570992367}"/>
              </a:ext>
            </a:extLst>
          </p:cNvPr>
          <p:cNvSpPr txBox="1"/>
          <p:nvPr/>
        </p:nvSpPr>
        <p:spPr>
          <a:xfrm>
            <a:off x="11201367" y="5426989"/>
            <a:ext cx="424533" cy="461665"/>
          </a:xfrm>
          <a:prstGeom prst="rect">
            <a:avLst/>
          </a:prstGeom>
          <a:noFill/>
        </p:spPr>
        <p:txBody>
          <a:bodyPr wrap="square" rtlCol="0">
            <a:spAutoFit/>
          </a:bodyPr>
          <a:lstStyle/>
          <a:p>
            <a:r>
              <a:rPr lang="en-GB" sz="2400" dirty="0">
                <a:solidFill>
                  <a:srgbClr val="FF0000"/>
                </a:solidFill>
              </a:rPr>
              <a:t>+</a:t>
            </a:r>
          </a:p>
        </p:txBody>
      </p:sp>
      <p:sp>
        <p:nvSpPr>
          <p:cNvPr id="18" name="TextBox 17">
            <a:extLst>
              <a:ext uri="{FF2B5EF4-FFF2-40B4-BE49-F238E27FC236}">
                <a16:creationId xmlns:a16="http://schemas.microsoft.com/office/drawing/2014/main" xmlns="" id="{777EFE1D-126A-4958-827F-C0C038BC76EE}"/>
              </a:ext>
            </a:extLst>
          </p:cNvPr>
          <p:cNvSpPr txBox="1"/>
          <p:nvPr/>
        </p:nvSpPr>
        <p:spPr>
          <a:xfrm>
            <a:off x="10819283" y="6102199"/>
            <a:ext cx="244573" cy="400110"/>
          </a:xfrm>
          <a:prstGeom prst="rect">
            <a:avLst/>
          </a:prstGeom>
          <a:noFill/>
        </p:spPr>
        <p:txBody>
          <a:bodyPr wrap="square" rtlCol="0">
            <a:spAutoFit/>
          </a:bodyPr>
          <a:lstStyle/>
          <a:p>
            <a:r>
              <a:rPr lang="en-GB" dirty="0">
                <a:solidFill>
                  <a:srgbClr val="FF0000"/>
                </a:solidFill>
              </a:rPr>
              <a:t>0</a:t>
            </a:r>
          </a:p>
        </p:txBody>
      </p:sp>
      <p:sp>
        <p:nvSpPr>
          <p:cNvPr id="19" name="Rectangle 18">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30359062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2: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BB849BD6-08FC-47F7-B04D-B26EBAACF1D5}"/>
              </a:ext>
            </a:extLst>
          </p:cNvPr>
          <p:cNvSpPr txBox="1"/>
          <p:nvPr/>
        </p:nvSpPr>
        <p:spPr>
          <a:xfrm>
            <a:off x="2537775" y="897921"/>
            <a:ext cx="9636732" cy="830997"/>
          </a:xfrm>
          <a:prstGeom prst="rect">
            <a:avLst/>
          </a:prstGeom>
          <a:noFill/>
        </p:spPr>
        <p:txBody>
          <a:bodyPr wrap="square" rtlCol="0">
            <a:spAutoFit/>
          </a:bodyPr>
          <a:lstStyle/>
          <a:p>
            <a:r>
              <a:rPr lang="en-GB" sz="2400" dirty="0"/>
              <a:t>Determine any stationary points of the following curve and decide if they correspond to a maximum, minimum or point of infection:</a:t>
            </a:r>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xmlns="" id="{F4AF9746-5F83-47B2-98A7-03B9618E6FEA}"/>
                  </a:ext>
                </a:extLst>
              </p:cNvPr>
              <p:cNvSpPr/>
              <p:nvPr/>
            </p:nvSpPr>
            <p:spPr>
              <a:xfrm>
                <a:off x="5168396" y="1743765"/>
                <a:ext cx="3030701" cy="461665"/>
              </a:xfrm>
              <a:prstGeom prst="rect">
                <a:avLst/>
              </a:prstGeom>
            </p:spPr>
            <p:txBody>
              <a:bodyPr wrap="none">
                <a:spAutoFit/>
              </a:bodyPr>
              <a:lstStyle/>
              <a:p>
                <a:r>
                  <a:rPr lang="en-GB" sz="2400" dirty="0"/>
                  <a:t>𝑦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oMath>
                </a14:m>
                <a:r>
                  <a:rPr lang="en-GB" sz="2400" dirty="0"/>
                  <a:t> − 4𝑥 + 2 ln (𝑥)</a:t>
                </a:r>
              </a:p>
            </p:txBody>
          </p:sp>
        </mc:Choice>
        <mc:Fallback xmlns="">
          <p:sp>
            <p:nvSpPr>
              <p:cNvPr id="3" name="Rectangle 2">
                <a:extLst>
                  <a:ext uri="{FF2B5EF4-FFF2-40B4-BE49-F238E27FC236}">
                    <a16:creationId xmlns:a16="http://schemas.microsoft.com/office/drawing/2014/main" xmlns:a14="http://schemas.microsoft.com/office/drawing/2010/main" xmlns="" id="{F4AF9746-5F83-47B2-98A7-03B9618E6FEA}"/>
                  </a:ext>
                </a:extLst>
              </p:cNvPr>
              <p:cNvSpPr>
                <a:spLocks noRot="1" noChangeAspect="1" noMove="1" noResize="1" noEditPoints="1" noAdjustHandles="1" noChangeArrowheads="1" noChangeShapeType="1" noTextEdit="1"/>
              </p:cNvSpPr>
              <p:nvPr/>
            </p:nvSpPr>
            <p:spPr>
              <a:xfrm>
                <a:off x="5168396" y="1743765"/>
                <a:ext cx="3030701" cy="461665"/>
              </a:xfrm>
              <a:prstGeom prst="rect">
                <a:avLst/>
              </a:prstGeom>
              <a:blipFill rotWithShape="1">
                <a:blip r:embed="rId4"/>
                <a:stretch>
                  <a:fillRect l="-3219" t="-10526" r="-1610" b="-30263"/>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xmlns="" id="{96B63A26-9DB1-49A5-B1BD-AB2ED37E2469}"/>
              </a:ext>
            </a:extLst>
          </p:cNvPr>
          <p:cNvSpPr txBox="1"/>
          <p:nvPr/>
        </p:nvSpPr>
        <p:spPr>
          <a:xfrm>
            <a:off x="8657652" y="2061761"/>
            <a:ext cx="2121526" cy="830997"/>
          </a:xfrm>
          <a:prstGeom prst="rect">
            <a:avLst/>
          </a:prstGeom>
          <a:noFill/>
        </p:spPr>
        <p:txBody>
          <a:bodyPr wrap="square" rtlCol="0">
            <a:spAutoFit/>
          </a:bodyPr>
          <a:lstStyle/>
          <a:p>
            <a:endParaRPr lang="en-GB" sz="2400" dirty="0"/>
          </a:p>
          <a:p>
            <a:endParaRPr lang="en-GB" sz="2400"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612D2BF7-1C9E-4BDF-90A5-02FD59F735DB}"/>
                  </a:ext>
                </a:extLst>
              </p:cNvPr>
              <p:cNvSpPr txBox="1"/>
              <p:nvPr/>
            </p:nvSpPr>
            <p:spPr>
              <a:xfrm>
                <a:off x="4304025" y="2298719"/>
                <a:ext cx="2232248"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oMath>
                </a14:m>
                <a:r>
                  <a:rPr lang="en-GB" sz="2400" dirty="0">
                    <a:solidFill>
                      <a:srgbClr val="FF0000"/>
                    </a:solidFill>
                  </a:rPr>
                  <a:t> =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4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𝑥</m:t>
                        </m:r>
                      </m:den>
                    </m:f>
                  </m:oMath>
                </a14:m>
                <a:endParaRPr lang="en-GB" sz="2400" dirty="0"/>
              </a:p>
            </p:txBody>
          </p:sp>
        </mc:Choice>
        <mc:Fallback xmlns="">
          <p:sp>
            <p:nvSpPr>
              <p:cNvPr id="8" name="TextBox 7">
                <a:extLst>
                  <a:ext uri="{FF2B5EF4-FFF2-40B4-BE49-F238E27FC236}">
                    <a16:creationId xmlns:a16="http://schemas.microsoft.com/office/drawing/2014/main" xmlns:a14="http://schemas.microsoft.com/office/drawing/2010/main" xmlns="" id="{612D2BF7-1C9E-4BDF-90A5-02FD59F735DB}"/>
                  </a:ext>
                </a:extLst>
              </p:cNvPr>
              <p:cNvSpPr txBox="1">
                <a:spLocks noRot="1" noChangeAspect="1" noMove="1" noResize="1" noEditPoints="1" noAdjustHandles="1" noChangeArrowheads="1" noChangeShapeType="1" noTextEdit="1"/>
              </p:cNvSpPr>
              <p:nvPr/>
            </p:nvSpPr>
            <p:spPr>
              <a:xfrm>
                <a:off x="4304025" y="2298719"/>
                <a:ext cx="2232248" cy="624273"/>
              </a:xfrm>
              <a:prstGeom prst="rect">
                <a:avLst/>
              </a:prstGeom>
              <a:blipFill rotWithShape="1">
                <a:blip r:embed="rId5"/>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xmlns="" id="{5525A8EE-6746-4CCC-94CF-4B7D59A4AFC1}"/>
                  </a:ext>
                </a:extLst>
              </p:cNvPr>
              <p:cNvSpPr/>
              <p:nvPr/>
            </p:nvSpPr>
            <p:spPr>
              <a:xfrm>
                <a:off x="2561836" y="3031414"/>
                <a:ext cx="1082989"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0 </a:t>
                </a:r>
                <a:endParaRPr lang="en-GB" sz="2400" dirty="0"/>
              </a:p>
            </p:txBody>
          </p:sp>
        </mc:Choice>
        <mc:Fallback xmlns="">
          <p:sp>
            <p:nvSpPr>
              <p:cNvPr id="10" name="Rectangle 9">
                <a:extLst>
                  <a:ext uri="{FF2B5EF4-FFF2-40B4-BE49-F238E27FC236}">
                    <a16:creationId xmlns:a16="http://schemas.microsoft.com/office/drawing/2014/main" xmlns:a14="http://schemas.microsoft.com/office/drawing/2010/main" xmlns="" id="{5525A8EE-6746-4CCC-94CF-4B7D59A4AFC1}"/>
                  </a:ext>
                </a:extLst>
              </p:cNvPr>
              <p:cNvSpPr>
                <a:spLocks noRot="1" noChangeAspect="1" noMove="1" noResize="1" noEditPoints="1" noAdjustHandles="1" noChangeArrowheads="1" noChangeShapeType="1" noTextEdit="1"/>
              </p:cNvSpPr>
              <p:nvPr/>
            </p:nvSpPr>
            <p:spPr>
              <a:xfrm>
                <a:off x="2561836" y="3031414"/>
                <a:ext cx="1082989" cy="624273"/>
              </a:xfrm>
              <a:prstGeom prst="rect">
                <a:avLst/>
              </a:prstGeom>
              <a:blipFill rotWithShape="1">
                <a:blip r:embed="rId6"/>
                <a:stretch>
                  <a:fillRect r="-7865"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BFC83941-EA65-4C4C-AD8E-C66BB6C4AD3F}"/>
                  </a:ext>
                </a:extLst>
              </p:cNvPr>
              <p:cNvSpPr txBox="1"/>
              <p:nvPr/>
            </p:nvSpPr>
            <p:spPr>
              <a:xfrm>
                <a:off x="3644825" y="3035228"/>
                <a:ext cx="3473202" cy="616644"/>
              </a:xfrm>
              <a:prstGeom prst="rect">
                <a:avLst/>
              </a:prstGeom>
              <a:noFill/>
            </p:spPr>
            <p:txBody>
              <a:bodyPr wrap="square" rtlCol="0">
                <a:spAutoFit/>
              </a:bodyPr>
              <a:lstStyle/>
              <a:p>
                <a14:m>
                  <m:oMath xmlns:m="http://schemas.openxmlformats.org/officeDocument/2006/math">
                    <m:r>
                      <a:rPr lang="en-US" sz="2400" i="1">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0 =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4 +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2</m:t>
                        </m:r>
                      </m:num>
                      <m:den>
                        <m:r>
                          <a:rPr lang="en-GB" sz="2400" i="1">
                            <a:solidFill>
                              <a:srgbClr val="FF0000"/>
                            </a:solidFill>
                            <a:latin typeface="Cambria Math" panose="02040503050406030204" pitchFamily="18" charset="0"/>
                          </a:rPr>
                          <m:t>𝑥</m:t>
                        </m:r>
                      </m:den>
                    </m:f>
                  </m:oMath>
                </a14:m>
                <a:endParaRPr lang="en-GB" sz="2400" dirty="0"/>
              </a:p>
            </p:txBody>
          </p:sp>
        </mc:Choice>
        <mc:Fallback xmlns="">
          <p:sp>
            <p:nvSpPr>
              <p:cNvPr id="11" name="TextBox 10">
                <a:extLst>
                  <a:ext uri="{FF2B5EF4-FFF2-40B4-BE49-F238E27FC236}">
                    <a16:creationId xmlns:a16="http://schemas.microsoft.com/office/drawing/2014/main" xmlns:a14="http://schemas.microsoft.com/office/drawing/2010/main" xmlns="" id="{BFC83941-EA65-4C4C-AD8E-C66BB6C4AD3F}"/>
                  </a:ext>
                </a:extLst>
              </p:cNvPr>
              <p:cNvSpPr txBox="1">
                <a:spLocks noRot="1" noChangeAspect="1" noMove="1" noResize="1" noEditPoints="1" noAdjustHandles="1" noChangeArrowheads="1" noChangeShapeType="1" noTextEdit="1"/>
              </p:cNvSpPr>
              <p:nvPr/>
            </p:nvSpPr>
            <p:spPr>
              <a:xfrm>
                <a:off x="3644825" y="3035228"/>
                <a:ext cx="3473202" cy="616644"/>
              </a:xfrm>
              <a:prstGeom prst="rect">
                <a:avLst/>
              </a:prstGeom>
              <a:blipFill rotWithShape="1">
                <a:blip r:embed="rId7"/>
                <a:stretch>
                  <a:fillRect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05451CAB-9456-49E4-926D-8D7D86C10BBE}"/>
                  </a:ext>
                </a:extLst>
              </p:cNvPr>
              <p:cNvSpPr txBox="1"/>
              <p:nvPr/>
            </p:nvSpPr>
            <p:spPr>
              <a:xfrm>
                <a:off x="6253220" y="3112718"/>
                <a:ext cx="3473201" cy="461665"/>
              </a:xfrm>
              <a:prstGeom prst="rect">
                <a:avLst/>
              </a:prstGeom>
              <a:noFill/>
            </p:spPr>
            <p:txBody>
              <a:bodyPr wrap="square" rtlCol="0">
                <a:spAutoFit/>
              </a:bodyPr>
              <a:lstStyle/>
              <a:p>
                <a:r>
                  <a:rPr lang="en-US" sz="2400" dirty="0">
                    <a:solidFill>
                      <a:srgbClr val="FF0000"/>
                    </a:solidFill>
                    <a:latin typeface="Cambria Math" panose="02040503050406030204" pitchFamily="18" charset="0"/>
                    <a:ea typeface="Cambria Math" panose="02040503050406030204" pitchFamily="18" charset="0"/>
                  </a:rPr>
                  <a:t>⟹ </a:t>
                </a:r>
                <a:r>
                  <a:rPr lang="en-GB" sz="2400" dirty="0">
                    <a:solidFill>
                      <a:srgbClr val="FF0000"/>
                    </a:solidFill>
                  </a:rPr>
                  <a:t>0 = 2</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r>
                      <a:rPr lang="en-GB" sz="2400" i="1" dirty="0" smtClean="0">
                        <a:solidFill>
                          <a:srgbClr val="FF0000"/>
                        </a:solidFill>
                        <a:latin typeface="Cambria Math"/>
                      </a:rPr>
                      <m:t>−</m:t>
                    </m:r>
                  </m:oMath>
                </a14:m>
                <a:r>
                  <a:rPr lang="en-GB" sz="2400" dirty="0">
                    <a:solidFill>
                      <a:srgbClr val="FF0000"/>
                    </a:solidFill>
                  </a:rPr>
                  <a:t> 4</a:t>
                </a:r>
                <a:r>
                  <a:rPr lang="en-GB" sz="2400" i="1" dirty="0">
                    <a:solidFill>
                      <a:srgbClr val="FF0000"/>
                    </a:solidFill>
                    <a:latin typeface="Times" pitchFamily="2" charset="0"/>
                  </a:rPr>
                  <a:t>x</a:t>
                </a:r>
                <a:r>
                  <a:rPr lang="en-GB" sz="2400" dirty="0">
                    <a:solidFill>
                      <a:srgbClr val="FF0000"/>
                    </a:solidFill>
                  </a:rPr>
                  <a:t> + 2</a:t>
                </a:r>
              </a:p>
            </p:txBody>
          </p:sp>
        </mc:Choice>
        <mc:Fallback xmlns="">
          <p:sp>
            <p:nvSpPr>
              <p:cNvPr id="12" name="TextBox 11">
                <a:extLst>
                  <a:ext uri="{FF2B5EF4-FFF2-40B4-BE49-F238E27FC236}">
                    <a16:creationId xmlns:a16="http://schemas.microsoft.com/office/drawing/2014/main" xmlns:a14="http://schemas.microsoft.com/office/drawing/2010/main" xmlns="" id="{05451CAB-9456-49E4-926D-8D7D86C10BBE}"/>
                  </a:ext>
                </a:extLst>
              </p:cNvPr>
              <p:cNvSpPr txBox="1">
                <a:spLocks noRot="1" noChangeAspect="1" noMove="1" noResize="1" noEditPoints="1" noAdjustHandles="1" noChangeArrowheads="1" noChangeShapeType="1" noTextEdit="1"/>
              </p:cNvSpPr>
              <p:nvPr/>
            </p:nvSpPr>
            <p:spPr>
              <a:xfrm>
                <a:off x="6253220" y="3112718"/>
                <a:ext cx="3473201" cy="461665"/>
              </a:xfrm>
              <a:prstGeom prst="rect">
                <a:avLst/>
              </a:prstGeom>
              <a:blipFill rotWithShape="1">
                <a:blip r:embed="rId8"/>
                <a:stretch>
                  <a:fillRect l="-2807" t="-12000"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20BCDC1C-576E-4613-A9F1-941E64BE61EF}"/>
                  </a:ext>
                </a:extLst>
              </p:cNvPr>
              <p:cNvSpPr txBox="1"/>
              <p:nvPr/>
            </p:nvSpPr>
            <p:spPr>
              <a:xfrm>
                <a:off x="2520755" y="3800147"/>
                <a:ext cx="9636732" cy="461665"/>
              </a:xfrm>
              <a:prstGeom prst="rect">
                <a:avLst/>
              </a:prstGeom>
              <a:noFill/>
            </p:spPr>
            <p:txBody>
              <a:bodyPr wrap="square" rtlCol="0">
                <a:spAutoFit/>
              </a:bodyPr>
              <a:lstStyle/>
              <a:p>
                <a:r>
                  <a:rPr lang="en-GB" sz="2400" dirty="0">
                    <a:solidFill>
                      <a:srgbClr val="FF0000"/>
                    </a:solidFill>
                    <a:latin typeface="Times New Roman" panose="02020603050405020304" pitchFamily="18" charset="0"/>
                    <a:cs typeface="Times New Roman" panose="02020603050405020304" pitchFamily="18" charset="0"/>
                  </a:rPr>
                  <a:t>Hence 0 </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2</a:t>
                </a:r>
                <a14:m>
                  <m:oMath xmlns:m="http://schemas.openxmlformats.org/officeDocument/2006/math">
                    <m:sSup>
                      <m:sSupPr>
                        <m:ctrlPr>
                          <a:rPr lang="en-GB" sz="2400" i="1" dirty="0" smtClean="0">
                            <a:solidFill>
                              <a:srgbClr val="FF0000"/>
                            </a:solidFill>
                            <a:latin typeface="Cambria Math"/>
                            <a:cs typeface="Times New Roman" panose="02020603050405020304" pitchFamily="18" charset="0"/>
                          </a:rPr>
                        </m:ctrlPr>
                      </m:sSupPr>
                      <m:e>
                        <m:r>
                          <a:rPr lang="en-GB" sz="2400" b="0" i="1" dirty="0" smtClean="0">
                            <a:solidFill>
                              <a:srgbClr val="FF0000"/>
                            </a:solidFill>
                            <a:latin typeface="Cambria Math" panose="02040503050406030204" pitchFamily="18" charset="0"/>
                            <a:cs typeface="Times New Roman" panose="02020603050405020304" pitchFamily="18" charset="0"/>
                          </a:rPr>
                          <m:t>(</m:t>
                        </m:r>
                        <m:r>
                          <a:rPr lang="en-GB" sz="2400" b="0" i="1" dirty="0" smtClean="0">
                            <a:solidFill>
                              <a:srgbClr val="FF0000"/>
                            </a:solidFill>
                            <a:latin typeface="Cambria Math" panose="02040503050406030204" pitchFamily="18" charset="0"/>
                            <a:cs typeface="Times New Roman" panose="02020603050405020304" pitchFamily="18" charset="0"/>
                          </a:rPr>
                          <m:t>𝑥</m:t>
                        </m:r>
                        <m:r>
                          <a:rPr lang="en-GB" sz="2400" b="0" i="1" dirty="0" smtClean="0">
                            <a:solidFill>
                              <a:srgbClr val="FF0000"/>
                            </a:solidFill>
                            <a:latin typeface="Cambria Math" panose="02040503050406030204" pitchFamily="18" charset="0"/>
                            <a:cs typeface="Times New Roman" panose="02020603050405020304" pitchFamily="18" charset="0"/>
                          </a:rPr>
                          <m:t> −1)</m:t>
                        </m:r>
                      </m:e>
                      <m:sup>
                        <m:r>
                          <a:rPr lang="en-GB" sz="2400" b="0" i="1" dirty="0" smtClean="0">
                            <a:solidFill>
                              <a:srgbClr val="FF0000"/>
                            </a:solidFill>
                            <a:latin typeface="Cambria Math" panose="02040503050406030204" pitchFamily="18" charset="0"/>
                            <a:cs typeface="Times New Roman" panose="02020603050405020304" pitchFamily="18" charset="0"/>
                          </a:rPr>
                          <m:t>2</m:t>
                        </m:r>
                      </m:sup>
                    </m:sSup>
                    <m:r>
                      <a:rPr lang="en-GB" sz="2400" i="1" dirty="0" smtClean="0">
                        <a:solidFill>
                          <a:srgbClr val="FF0000"/>
                        </a:solidFill>
                        <a:latin typeface="Cambria Math" panose="02040503050406030204" pitchFamily="18" charset="0"/>
                        <a:cs typeface="Times New Roman" panose="02020603050405020304" pitchFamily="18" charset="0"/>
                      </a:rPr>
                      <m:t>  </m:t>
                    </m:r>
                  </m:oMath>
                </a14:m>
                <a:r>
                  <a:rPr lang="en-GB" sz="2400" dirty="0">
                    <a:solidFill>
                      <a:srgbClr val="FF0000"/>
                    </a:solidFill>
                  </a:rPr>
                  <a:t>giving </a:t>
                </a:r>
                <a:r>
                  <a:rPr lang="en-GB" sz="2400" i="1" dirty="0">
                    <a:solidFill>
                      <a:srgbClr val="FF0000"/>
                    </a:solidFill>
                    <a:latin typeface="Times" pitchFamily="2" charset="0"/>
                  </a:rPr>
                  <a:t>x</a:t>
                </a:r>
                <a:r>
                  <a:rPr lang="en-GB" sz="2400" dirty="0">
                    <a:solidFill>
                      <a:srgbClr val="FF0000"/>
                    </a:solidFill>
                  </a:rPr>
                  <a:t> = 1 as the only stationary point at (1, −3)  </a:t>
                </a:r>
              </a:p>
            </p:txBody>
          </p:sp>
        </mc:Choice>
        <mc:Fallback xmlns="">
          <p:sp>
            <p:nvSpPr>
              <p:cNvPr id="13" name="TextBox 12">
                <a:extLst>
                  <a:ext uri="{FF2B5EF4-FFF2-40B4-BE49-F238E27FC236}">
                    <a16:creationId xmlns:a16="http://schemas.microsoft.com/office/drawing/2014/main" xmlns:a14="http://schemas.microsoft.com/office/drawing/2010/main" xmlns="" id="{20BCDC1C-576E-4613-A9F1-941E64BE61EF}"/>
                  </a:ext>
                </a:extLst>
              </p:cNvPr>
              <p:cNvSpPr txBox="1">
                <a:spLocks noRot="1" noChangeAspect="1" noMove="1" noResize="1" noEditPoints="1" noAdjustHandles="1" noChangeArrowheads="1" noChangeShapeType="1" noTextEdit="1"/>
              </p:cNvSpPr>
              <p:nvPr/>
            </p:nvSpPr>
            <p:spPr>
              <a:xfrm>
                <a:off x="2520755" y="3800147"/>
                <a:ext cx="9636732" cy="461665"/>
              </a:xfrm>
              <a:prstGeom prst="rect">
                <a:avLst/>
              </a:prstGeom>
              <a:blipFill rotWithShape="1">
                <a:blip r:embed="rId9"/>
                <a:stretch>
                  <a:fillRect l="-1013" t="-10526" r="-2595"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F9E883D5-D3CE-4F87-AF2C-441481F98103}"/>
                  </a:ext>
                </a:extLst>
              </p:cNvPr>
              <p:cNvSpPr txBox="1"/>
              <p:nvPr/>
            </p:nvSpPr>
            <p:spPr>
              <a:xfrm>
                <a:off x="2561836" y="5156060"/>
                <a:ext cx="4884641" cy="668388"/>
              </a:xfrm>
              <a:prstGeom prst="rect">
                <a:avLst/>
              </a:prstGeom>
              <a:noFill/>
            </p:spPr>
            <p:txBody>
              <a:bodyPr wrap="square" rtlCol="0">
                <a:spAutoFit/>
              </a:bodyPr>
              <a:lstStyle/>
              <a:p>
                <a:r>
                  <a:rPr lang="en-GB" sz="2400" dirty="0">
                    <a:solidFill>
                      <a:srgbClr val="FF0000"/>
                    </a:solidFill>
                  </a:rPr>
                  <a:t>When </a:t>
                </a:r>
                <a:r>
                  <a:rPr lang="en-GB" sz="2400" i="1" dirty="0">
                    <a:solidFill>
                      <a:srgbClr val="FF0000"/>
                    </a:solidFill>
                    <a:latin typeface="Times" pitchFamily="2" charset="0"/>
                  </a:rPr>
                  <a:t>x</a:t>
                </a:r>
                <a:r>
                  <a:rPr lang="en-GB" sz="2400" dirty="0">
                    <a:solidFill>
                      <a:srgbClr val="FF0000"/>
                    </a:solidFill>
                  </a:rPr>
                  <a:t> = 1,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0  but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i="1">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𝑦</m:t>
                        </m:r>
                      </m:num>
                      <m:den>
                        <m:sSup>
                          <m:sSupPr>
                            <m:ctrlPr>
                              <a:rPr lang="en-GB" sz="2400" i="1">
                                <a:solidFill>
                                  <a:srgbClr val="FF0000"/>
                                </a:solidFill>
                                <a:latin typeface="Cambria Math"/>
                              </a:rPr>
                            </m:ctrlPr>
                          </m:sSupPr>
                          <m:e>
                            <m:r>
                              <a:rPr lang="en-GB" sz="2400" b="0" i="1" smtClean="0">
                                <a:solidFill>
                                  <a:srgbClr val="FF0000"/>
                                </a:solidFill>
                                <a:latin typeface="Cambria Math"/>
                              </a:rPr>
                              <m:t> </m:t>
                            </m:r>
                            <m:r>
                              <a:rPr lang="en-GB" sz="2400" i="1">
                                <a:solidFill>
                                  <a:srgbClr val="FF0000"/>
                                </a:solidFill>
                                <a:latin typeface="Cambria Math" panose="02040503050406030204" pitchFamily="18" charset="0"/>
                              </a:rPr>
                              <m:t>𝑑𝑥</m:t>
                            </m:r>
                          </m:e>
                          <m:sup>
                            <m:r>
                              <a:rPr lang="en-GB" sz="2400" i="1">
                                <a:solidFill>
                                  <a:srgbClr val="FF0000"/>
                                </a:solidFill>
                                <a:latin typeface="Cambria Math" panose="02040503050406030204" pitchFamily="18" charset="0"/>
                              </a:rPr>
                              <m:t>3</m:t>
                            </m:r>
                          </m:sup>
                        </m:sSup>
                      </m:den>
                    </m:f>
                  </m:oMath>
                </a14:m>
                <a:r>
                  <a:rPr lang="en-GB" sz="2400" dirty="0">
                    <a:solidFill>
                      <a:srgbClr val="FF0000"/>
                    </a:solidFill>
                  </a:rPr>
                  <a:t> ≠ 0  </a:t>
                </a:r>
              </a:p>
            </p:txBody>
          </p:sp>
        </mc:Choice>
        <mc:Fallback xmlns="">
          <p:sp>
            <p:nvSpPr>
              <p:cNvPr id="16" name="TextBox 15">
                <a:extLst>
                  <a:ext uri="{FF2B5EF4-FFF2-40B4-BE49-F238E27FC236}">
                    <a16:creationId xmlns:a16="http://schemas.microsoft.com/office/drawing/2014/main" xmlns:a14="http://schemas.microsoft.com/office/drawing/2010/main" xmlns="" id="{F9E883D5-D3CE-4F87-AF2C-441481F98103}"/>
                  </a:ext>
                </a:extLst>
              </p:cNvPr>
              <p:cNvSpPr txBox="1">
                <a:spLocks noRot="1" noChangeAspect="1" noMove="1" noResize="1" noEditPoints="1" noAdjustHandles="1" noChangeArrowheads="1" noChangeShapeType="1" noTextEdit="1"/>
              </p:cNvSpPr>
              <p:nvPr/>
            </p:nvSpPr>
            <p:spPr>
              <a:xfrm>
                <a:off x="2561836" y="5156060"/>
                <a:ext cx="4884641" cy="668388"/>
              </a:xfrm>
              <a:prstGeom prst="rect">
                <a:avLst/>
              </a:prstGeom>
              <a:blipFill rotWithShape="1">
                <a:blip r:embed="rId10"/>
                <a:stretch>
                  <a:fillRect l="-1870" b="-82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F5A67B8A-8DF0-41EB-929E-2A015F42DF98}"/>
                  </a:ext>
                </a:extLst>
              </p:cNvPr>
              <p:cNvSpPr/>
              <p:nvPr/>
            </p:nvSpPr>
            <p:spPr>
              <a:xfrm>
                <a:off x="4293941" y="4363836"/>
                <a:ext cx="1896545" cy="668388"/>
              </a:xfrm>
              <a:prstGeom prst="rect">
                <a:avLst/>
              </a:prstGeom>
            </p:spPr>
            <p:txBody>
              <a:bodyPr wrap="none">
                <a:spAutoFit/>
              </a:bodyPr>
              <a:lstStyle/>
              <a:p>
                <a14:m>
                  <m:oMath xmlns:m="http://schemas.openxmlformats.org/officeDocument/2006/math">
                    <m:r>
                      <m:rPr>
                        <m:sty m:val="p"/>
                      </m:rPr>
                      <a:rPr lang="en-US" sz="2400" i="0">
                        <a:solidFill>
                          <a:srgbClr val="FF0000"/>
                        </a:solidFill>
                        <a:latin typeface="Cambria Math" panose="02040503050406030204" pitchFamily="18" charset="0"/>
                        <a:ea typeface="Cambria Math" panose="02040503050406030204" pitchFamily="18" charset="0"/>
                      </a:rPr>
                      <m:t>a</m:t>
                    </m:r>
                    <m:r>
                      <m:rPr>
                        <m:sty m:val="p"/>
                      </m:rPr>
                      <a:rPr lang="en-GB" sz="2400" b="0" i="0" smtClean="0">
                        <a:solidFill>
                          <a:srgbClr val="FF0000"/>
                        </a:solidFill>
                        <a:latin typeface="Cambria Math" panose="02040503050406030204" pitchFamily="18" charset="0"/>
                        <a:ea typeface="Cambria Math" panose="02040503050406030204" pitchFamily="18" charset="0"/>
                      </a:rPr>
                      <m:t>nd</m:t>
                    </m:r>
                    <m:r>
                      <a:rPr lang="en-GB" sz="2400" b="0" i="0" smtClean="0">
                        <a:solidFill>
                          <a:srgbClr val="FF0000"/>
                        </a:solidFill>
                        <a:latin typeface="Cambria Math" panose="02040503050406030204" pitchFamily="18" charset="0"/>
                        <a:ea typeface="Cambria Math" panose="02040503050406030204" pitchFamily="18" charset="0"/>
                      </a:rPr>
                      <m:t>  </m:t>
                    </m:r>
                    <m:f>
                      <m:fPr>
                        <m:ctrlPr>
                          <a:rPr lang="en-GB" sz="2400" i="1" smtClean="0">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𝑑</m:t>
                            </m:r>
                          </m:e>
                          <m:sup>
                            <m:r>
                              <a:rPr lang="en-GB" sz="2400" b="0" i="1" smtClean="0">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𝑦</m:t>
                        </m:r>
                      </m:num>
                      <m:den>
                        <m:sSup>
                          <m:sSupPr>
                            <m:ctrlPr>
                              <a:rPr lang="en-GB" sz="2400" i="1" smtClean="0">
                                <a:solidFill>
                                  <a:srgbClr val="FF0000"/>
                                </a:solidFill>
                                <a:latin typeface="Cambria Math"/>
                              </a:rPr>
                            </m:ctrlPr>
                          </m:sSupPr>
                          <m:e>
                            <m:r>
                              <a:rPr lang="en-GB" sz="2400" i="1">
                                <a:solidFill>
                                  <a:srgbClr val="FF0000"/>
                                </a:solidFill>
                                <a:latin typeface="Cambria Math" panose="02040503050406030204" pitchFamily="18" charset="0"/>
                              </a:rPr>
                              <m:t>𝑑𝑥</m:t>
                            </m:r>
                          </m:e>
                          <m:sup>
                            <m:r>
                              <a:rPr lang="en-GB" sz="2400" b="0" i="1" smtClean="0">
                                <a:solidFill>
                                  <a:srgbClr val="FF0000"/>
                                </a:solidFill>
                                <a:latin typeface="Cambria Math" panose="02040503050406030204" pitchFamily="18" charset="0"/>
                              </a:rPr>
                              <m:t>3</m:t>
                            </m:r>
                          </m:sup>
                        </m:sSup>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4</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3</m:t>
                            </m:r>
                          </m:sup>
                        </m:sSup>
                      </m:den>
                    </m:f>
                  </m:oMath>
                </a14:m>
                <a:endParaRPr lang="en-GB" sz="2400" dirty="0"/>
              </a:p>
            </p:txBody>
          </p:sp>
        </mc:Choice>
        <mc:Fallback xmlns="">
          <p:sp>
            <p:nvSpPr>
              <p:cNvPr id="17" name="Rectangle 16">
                <a:extLst>
                  <a:ext uri="{FF2B5EF4-FFF2-40B4-BE49-F238E27FC236}">
                    <a16:creationId xmlns:a16="http://schemas.microsoft.com/office/drawing/2014/main" xmlns:a14="http://schemas.microsoft.com/office/drawing/2010/main" xmlns="" id="{F5A67B8A-8DF0-41EB-929E-2A015F42DF98}"/>
                  </a:ext>
                </a:extLst>
              </p:cNvPr>
              <p:cNvSpPr>
                <a:spLocks noRot="1" noChangeAspect="1" noMove="1" noResize="1" noEditPoints="1" noAdjustHandles="1" noChangeArrowheads="1" noChangeShapeType="1" noTextEdit="1"/>
              </p:cNvSpPr>
              <p:nvPr/>
            </p:nvSpPr>
            <p:spPr>
              <a:xfrm>
                <a:off x="4293941" y="4363836"/>
                <a:ext cx="1896545" cy="668388"/>
              </a:xfrm>
              <a:prstGeom prst="rect">
                <a:avLst/>
              </a:prstGeom>
              <a:blipFill rotWithShape="1">
                <a:blip r:embed="rId11"/>
                <a:stretch>
                  <a:fillRect b="-8257"/>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xmlns="" id="{E897F445-0A88-4EBA-98A2-898F2C015327}"/>
              </a:ext>
            </a:extLst>
          </p:cNvPr>
          <p:cNvSpPr/>
          <p:nvPr/>
        </p:nvSpPr>
        <p:spPr>
          <a:xfrm>
            <a:off x="7339121" y="5259422"/>
            <a:ext cx="3010761" cy="461665"/>
          </a:xfrm>
          <a:prstGeom prst="rect">
            <a:avLst/>
          </a:prstGeom>
        </p:spPr>
        <p:txBody>
          <a:bodyPr wrap="none">
            <a:spAutoFit/>
          </a:bodyPr>
          <a:lstStyle/>
          <a:p>
            <a:r>
              <a:rPr lang="en-US" sz="2400" dirty="0">
                <a:solidFill>
                  <a:srgbClr val="FF0000"/>
                </a:solidFill>
                <a:latin typeface="Cambria Math" panose="02040503050406030204" pitchFamily="18" charset="0"/>
                <a:ea typeface="Cambria Math" panose="02040503050406030204" pitchFamily="18" charset="0"/>
              </a:rPr>
              <a:t>⟹ </a:t>
            </a:r>
            <a:r>
              <a:rPr lang="en-GB" sz="2400" dirty="0">
                <a:solidFill>
                  <a:srgbClr val="FF0000"/>
                </a:solidFill>
              </a:rPr>
              <a:t>point of inflection </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xmlns="" id="{69B43ED9-9C38-439A-B38D-FC57D9D2E4CB}"/>
                  </a:ext>
                </a:extLst>
              </p:cNvPr>
              <p:cNvSpPr txBox="1"/>
              <p:nvPr/>
            </p:nvSpPr>
            <p:spPr>
              <a:xfrm>
                <a:off x="2561836" y="5737026"/>
                <a:ext cx="9612671" cy="978986"/>
              </a:xfrm>
              <a:prstGeom prst="rect">
                <a:avLst/>
              </a:prstGeom>
              <a:noFill/>
            </p:spPr>
            <p:txBody>
              <a:bodyPr wrap="square" rtlCol="0">
                <a:spAutoFit/>
              </a:bodyPr>
              <a:lstStyle/>
              <a:p>
                <a:r>
                  <a:rPr lang="en-GB" b="1" dirty="0">
                    <a:solidFill>
                      <a:srgbClr val="0070C0"/>
                    </a:solidFill>
                  </a:rPr>
                  <a:t>Note:</a:t>
                </a:r>
                <a:r>
                  <a:rPr lang="en-GB" dirty="0">
                    <a:solidFill>
                      <a:srgbClr val="0070C0"/>
                    </a:solidFill>
                  </a:rPr>
                  <a:t> Alternatively you could check the sign of  </a:t>
                </a:r>
                <a14:m>
                  <m:oMath xmlns:m="http://schemas.openxmlformats.org/officeDocument/2006/math">
                    <m:f>
                      <m:fPr>
                        <m:ctrlPr>
                          <a:rPr lang="en-GB" i="1">
                            <a:solidFill>
                              <a:srgbClr val="0070C0"/>
                            </a:solidFill>
                            <a:latin typeface="Cambria Math"/>
                          </a:rPr>
                        </m:ctrlPr>
                      </m:fPr>
                      <m:num>
                        <m:r>
                          <a:rPr lang="en-GB" i="1">
                            <a:solidFill>
                              <a:srgbClr val="0070C0"/>
                            </a:solidFill>
                            <a:latin typeface="Cambria Math" panose="02040503050406030204" pitchFamily="18" charset="0"/>
                          </a:rPr>
                          <m:t>𝑑𝑦</m:t>
                        </m:r>
                      </m:num>
                      <m:den>
                        <m:r>
                          <a:rPr lang="en-GB" i="1">
                            <a:solidFill>
                              <a:srgbClr val="0070C0"/>
                            </a:solidFill>
                            <a:latin typeface="Cambria Math" panose="02040503050406030204" pitchFamily="18" charset="0"/>
                          </a:rPr>
                          <m:t>𝑑𝑥</m:t>
                        </m:r>
                      </m:den>
                    </m:f>
                    <m:r>
                      <a:rPr lang="en-GB" i="1">
                        <a:solidFill>
                          <a:srgbClr val="0070C0"/>
                        </a:solidFill>
                        <a:latin typeface="Cambria Math" panose="02040503050406030204" pitchFamily="18" charset="0"/>
                      </a:rPr>
                      <m:t> </m:t>
                    </m:r>
                    <m:r>
                      <a:rPr lang="en-GB" b="0" i="1" smtClean="0">
                        <a:solidFill>
                          <a:srgbClr val="0070C0"/>
                        </a:solidFill>
                        <a:latin typeface="Cambria Math"/>
                      </a:rPr>
                      <m:t> </m:t>
                    </m:r>
                  </m:oMath>
                </a14:m>
                <a:r>
                  <a:rPr lang="en-GB" dirty="0">
                    <a:solidFill>
                      <a:srgbClr val="0070C0"/>
                    </a:solidFill>
                  </a:rPr>
                  <a:t>either side of </a:t>
                </a:r>
                <a:r>
                  <a:rPr lang="en-GB" i="1" dirty="0">
                    <a:solidFill>
                      <a:srgbClr val="0070C0"/>
                    </a:solidFill>
                    <a:latin typeface="Times" pitchFamily="2" charset="0"/>
                  </a:rPr>
                  <a:t>x</a:t>
                </a:r>
                <a:r>
                  <a:rPr lang="en-GB" dirty="0">
                    <a:solidFill>
                      <a:srgbClr val="0070C0"/>
                    </a:solidFill>
                  </a:rPr>
                  <a:t> = 1; for example, </a:t>
                </a:r>
              </a:p>
              <a:p>
                <a:r>
                  <a:rPr lang="en-GB" dirty="0">
                    <a:solidFill>
                      <a:srgbClr val="0070C0"/>
                    </a:solidFill>
                  </a:rPr>
                  <a:t>when </a:t>
                </a:r>
                <a:r>
                  <a:rPr lang="en-GB" i="1" dirty="0">
                    <a:solidFill>
                      <a:srgbClr val="0070C0"/>
                    </a:solidFill>
                    <a:latin typeface="Times New Roman" panose="02020603050405020304" pitchFamily="18" charset="0"/>
                    <a:cs typeface="Times New Roman" panose="02020603050405020304" pitchFamily="18" charset="0"/>
                  </a:rPr>
                  <a:t>x </a:t>
                </a:r>
                <a:r>
                  <a:rPr lang="en-GB" dirty="0">
                    <a:solidFill>
                      <a:srgbClr val="0070C0"/>
                    </a:solidFill>
                  </a:rPr>
                  <a:t>= 0.9,  </a:t>
                </a:r>
                <a14:m>
                  <m:oMath xmlns:m="http://schemas.openxmlformats.org/officeDocument/2006/math">
                    <m:f>
                      <m:fPr>
                        <m:ctrlPr>
                          <a:rPr lang="en-GB" i="1">
                            <a:solidFill>
                              <a:srgbClr val="0070C0"/>
                            </a:solidFill>
                            <a:latin typeface="Cambria Math"/>
                          </a:rPr>
                        </m:ctrlPr>
                      </m:fPr>
                      <m:num>
                        <m:r>
                          <a:rPr lang="en-GB" i="1">
                            <a:solidFill>
                              <a:srgbClr val="0070C0"/>
                            </a:solidFill>
                            <a:latin typeface="Cambria Math" panose="02040503050406030204" pitchFamily="18" charset="0"/>
                          </a:rPr>
                          <m:t>𝑑𝑦</m:t>
                        </m:r>
                      </m:num>
                      <m:den>
                        <m:r>
                          <a:rPr lang="en-GB" i="1">
                            <a:solidFill>
                              <a:srgbClr val="0070C0"/>
                            </a:solidFill>
                            <a:latin typeface="Cambria Math" panose="02040503050406030204" pitchFamily="18" charset="0"/>
                          </a:rPr>
                          <m:t>𝑑𝑥</m:t>
                        </m:r>
                      </m:den>
                    </m:f>
                  </m:oMath>
                </a14:m>
                <a:r>
                  <a:rPr lang="en-GB" dirty="0">
                    <a:solidFill>
                      <a:srgbClr val="0070C0"/>
                    </a:solidFill>
                  </a:rPr>
                  <a:t> &gt; 0 and when </a:t>
                </a:r>
                <a:r>
                  <a:rPr lang="en-GB" i="1" dirty="0">
                    <a:solidFill>
                      <a:srgbClr val="0070C0"/>
                    </a:solidFill>
                    <a:latin typeface="Times New Roman" panose="02020603050405020304" pitchFamily="18" charset="0"/>
                    <a:cs typeface="Times New Roman" panose="02020603050405020304" pitchFamily="18" charset="0"/>
                  </a:rPr>
                  <a:t>x</a:t>
                </a:r>
                <a:r>
                  <a:rPr lang="en-GB" dirty="0">
                    <a:solidFill>
                      <a:srgbClr val="0070C0"/>
                    </a:solidFill>
                  </a:rPr>
                  <a:t> = 1.1, </a:t>
                </a:r>
                <a14:m>
                  <m:oMath xmlns:m="http://schemas.openxmlformats.org/officeDocument/2006/math">
                    <m:f>
                      <m:fPr>
                        <m:ctrlPr>
                          <a:rPr lang="en-GB" i="1">
                            <a:solidFill>
                              <a:srgbClr val="0070C0"/>
                            </a:solidFill>
                            <a:latin typeface="Cambria Math"/>
                          </a:rPr>
                        </m:ctrlPr>
                      </m:fPr>
                      <m:num>
                        <m:r>
                          <a:rPr lang="en-GB" i="1">
                            <a:solidFill>
                              <a:srgbClr val="0070C0"/>
                            </a:solidFill>
                            <a:latin typeface="Cambria Math" panose="02040503050406030204" pitchFamily="18" charset="0"/>
                          </a:rPr>
                          <m:t>𝑑𝑦</m:t>
                        </m:r>
                      </m:num>
                      <m:den>
                        <m:r>
                          <a:rPr lang="en-GB" i="1">
                            <a:solidFill>
                              <a:srgbClr val="0070C0"/>
                            </a:solidFill>
                            <a:latin typeface="Cambria Math" panose="02040503050406030204" pitchFamily="18" charset="0"/>
                          </a:rPr>
                          <m:t>𝑑𝑥</m:t>
                        </m:r>
                      </m:den>
                    </m:f>
                  </m:oMath>
                </a14:m>
                <a:r>
                  <a:rPr lang="en-GB" dirty="0">
                    <a:solidFill>
                      <a:srgbClr val="0070C0"/>
                    </a:solidFill>
                  </a:rPr>
                  <a:t> &gt; 0, so it must be a point of inflection.   </a:t>
                </a:r>
              </a:p>
            </p:txBody>
          </p:sp>
        </mc:Choice>
        <mc:Fallback xmlns="">
          <p:sp>
            <p:nvSpPr>
              <p:cNvPr id="19" name="TextBox 18">
                <a:extLst>
                  <a:ext uri="{FF2B5EF4-FFF2-40B4-BE49-F238E27FC236}">
                    <a16:creationId xmlns:a16="http://schemas.microsoft.com/office/drawing/2014/main" xmlns:a14="http://schemas.microsoft.com/office/drawing/2010/main" xmlns="" id="{69B43ED9-9C38-439A-B38D-FC57D9D2E4CB}"/>
                  </a:ext>
                </a:extLst>
              </p:cNvPr>
              <p:cNvSpPr txBox="1">
                <a:spLocks noRot="1" noChangeAspect="1" noMove="1" noResize="1" noEditPoints="1" noAdjustHandles="1" noChangeArrowheads="1" noChangeShapeType="1" noTextEdit="1"/>
              </p:cNvSpPr>
              <p:nvPr/>
            </p:nvSpPr>
            <p:spPr>
              <a:xfrm>
                <a:off x="2561836" y="5737026"/>
                <a:ext cx="9612671" cy="978986"/>
              </a:xfrm>
              <a:prstGeom prst="rect">
                <a:avLst/>
              </a:prstGeom>
              <a:blipFill rotWithShape="1">
                <a:blip r:embed="rId12"/>
                <a:stretch>
                  <a:fillRect l="-634" r="-190" b="-3106"/>
                </a:stretch>
              </a:blipFill>
            </p:spPr>
            <p:txBody>
              <a:bodyPr/>
              <a:lstStyle/>
              <a:p>
                <a:r>
                  <a:rPr lang="en-GB">
                    <a:noFill/>
                  </a:rPr>
                  <a:t> </a:t>
                </a:r>
              </a:p>
            </p:txBody>
          </p:sp>
        </mc:Fallback>
      </mc:AlternateContent>
      <p:sp>
        <p:nvSpPr>
          <p:cNvPr id="24" name="TextBox 23">
            <a:extLst>
              <a:ext uri="{FF2B5EF4-FFF2-40B4-BE49-F238E27FC236}">
                <a16:creationId xmlns:a16="http://schemas.microsoft.com/office/drawing/2014/main" xmlns="" id="{6EFB55E6-7C5F-48D2-A725-EFDA733E5378}"/>
              </a:ext>
            </a:extLst>
          </p:cNvPr>
          <p:cNvSpPr txBox="1"/>
          <p:nvPr/>
        </p:nvSpPr>
        <p:spPr>
          <a:xfrm>
            <a:off x="2561836" y="2309517"/>
            <a:ext cx="1656184" cy="461665"/>
          </a:xfrm>
          <a:prstGeom prst="rect">
            <a:avLst/>
          </a:prstGeom>
          <a:noFill/>
        </p:spPr>
        <p:txBody>
          <a:bodyPr wrap="square" rtlCol="0">
            <a:spAutoFit/>
          </a:bodyPr>
          <a:lstStyle/>
          <a:p>
            <a:r>
              <a:rPr lang="en-GB" sz="2400" b="1" dirty="0"/>
              <a:t>Answer</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0DC010CF-527F-604E-8168-1093CB6AC7DA}"/>
                  </a:ext>
                </a:extLst>
              </p:cNvPr>
              <p:cNvSpPr txBox="1"/>
              <p:nvPr/>
            </p:nvSpPr>
            <p:spPr>
              <a:xfrm>
                <a:off x="2543574" y="4374328"/>
                <a:ext cx="1840151" cy="668388"/>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m:t>
                            </m:r>
                          </m:e>
                          <m:sup>
                            <m:r>
                              <a:rPr lang="en-GB" sz="2400" b="0" i="1" smtClean="0">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𝑦</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𝑑𝑥</m:t>
                            </m:r>
                          </m:e>
                          <m:sup>
                            <m:r>
                              <a:rPr lang="en-GB" sz="2400" b="0" i="1" smtClean="0">
                                <a:solidFill>
                                  <a:srgbClr val="FF0000"/>
                                </a:solidFill>
                                <a:latin typeface="Cambria Math" panose="02040503050406030204" pitchFamily="18" charset="0"/>
                              </a:rPr>
                              <m:t>2</m:t>
                            </m:r>
                          </m:sup>
                        </m:sSup>
                      </m:den>
                    </m:f>
                  </m:oMath>
                </a14:m>
                <a:r>
                  <a:rPr lang="en-GB" sz="2400" dirty="0">
                    <a:solidFill>
                      <a:srgbClr val="FF0000"/>
                    </a:solidFill>
                  </a:rPr>
                  <a:t> = 2 </a:t>
                </a:r>
                <a14:m>
                  <m:oMath xmlns:m="http://schemas.openxmlformats.org/officeDocument/2006/math">
                    <m:r>
                      <a:rPr lang="en-GB" sz="2400" i="1" dirty="0" smtClean="0">
                        <a:solidFill>
                          <a:srgbClr val="FF0000"/>
                        </a:solidFill>
                        <a:latin typeface="Cambria Math"/>
                      </a:rPr>
                      <m:t>−</m:t>
                    </m:r>
                  </m:oMath>
                </a14:m>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den>
                    </m:f>
                  </m:oMath>
                </a14:m>
                <a:endParaRPr lang="en-GB" sz="2400" dirty="0"/>
              </a:p>
            </p:txBody>
          </p:sp>
        </mc:Choice>
        <mc:Fallback xmlns="">
          <p:sp>
            <p:nvSpPr>
              <p:cNvPr id="27" name="TextBox 26">
                <a:extLst>
                  <a:ext uri="{FF2B5EF4-FFF2-40B4-BE49-F238E27FC236}">
                    <a16:creationId xmlns:a16="http://schemas.microsoft.com/office/drawing/2014/main" xmlns:a14="http://schemas.microsoft.com/office/drawing/2010/main" xmlns="" id="{0DC010CF-527F-604E-8168-1093CB6AC7DA}"/>
                  </a:ext>
                </a:extLst>
              </p:cNvPr>
              <p:cNvSpPr txBox="1">
                <a:spLocks noRot="1" noChangeAspect="1" noMove="1" noResize="1" noEditPoints="1" noAdjustHandles="1" noChangeArrowheads="1" noChangeShapeType="1" noTextEdit="1"/>
              </p:cNvSpPr>
              <p:nvPr/>
            </p:nvSpPr>
            <p:spPr>
              <a:xfrm>
                <a:off x="2543574" y="4374328"/>
                <a:ext cx="1840151" cy="668388"/>
              </a:xfrm>
              <a:prstGeom prst="rect">
                <a:avLst/>
              </a:prstGeom>
              <a:blipFill rotWithShape="1">
                <a:blip r:embed="rId13"/>
                <a:stretch>
                  <a:fillRect b="-8257"/>
                </a:stretch>
              </a:blipFill>
            </p:spPr>
            <p:txBody>
              <a:bodyPr/>
              <a:lstStyle/>
              <a:p>
                <a:r>
                  <a:rPr lang="en-GB">
                    <a:noFill/>
                  </a:rPr>
                  <a:t> </a:t>
                </a:r>
              </a:p>
            </p:txBody>
          </p:sp>
        </mc:Fallback>
      </mc:AlternateContent>
      <p:sp>
        <p:nvSpPr>
          <p:cNvPr id="20" name="Rectangle 19">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11723095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xEl>
                                              <p:pRg st="0" end="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 Section 2: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second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2</a:t>
            </a:r>
            <a:endParaRPr lang="en-US" altLang="en-US" b="1" dirty="0">
              <a:solidFill>
                <a:schemeClr val="bg1"/>
              </a:solidFill>
            </a:endParaRPr>
          </a:p>
        </p:txBody>
      </p:sp>
    </p:spTree>
    <p:extLst>
      <p:ext uri="{BB962C8B-B14F-4D97-AF65-F5344CB8AC3E}">
        <p14:creationId xmlns:p14="http://schemas.microsoft.com/office/powerpoint/2010/main" val="117920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267765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crucial result needed here is the ‘function of a function’ rule. It can be justified by noting that if </a:t>
            </a:r>
            <a:r>
              <a:rPr lang="en-US" sz="2400" i="1" dirty="0">
                <a:latin typeface="Times" pitchFamily="2" charset="0"/>
              </a:rPr>
              <a:t>y</a:t>
            </a:r>
            <a:r>
              <a:rPr lang="en-US" sz="2400" dirty="0"/>
              <a:t> is a function of </a:t>
            </a:r>
            <a:r>
              <a:rPr lang="en-US" sz="2400" i="1" dirty="0">
                <a:latin typeface="Times" pitchFamily="2" charset="0"/>
              </a:rPr>
              <a:t>u</a:t>
            </a:r>
            <a:r>
              <a:rPr lang="en-US" sz="2400" dirty="0"/>
              <a:t>, and </a:t>
            </a:r>
            <a:r>
              <a:rPr lang="en-US" sz="2400" i="1" dirty="0">
                <a:latin typeface="Times" pitchFamily="2" charset="0"/>
              </a:rPr>
              <a:t>u</a:t>
            </a:r>
            <a:r>
              <a:rPr lang="en-US" sz="2400" dirty="0"/>
              <a:t> is a function of </a:t>
            </a:r>
            <a:r>
              <a:rPr lang="en-US" sz="2400" i="1" dirty="0">
                <a:latin typeface="Times" pitchFamily="2" charset="0"/>
              </a:rPr>
              <a:t>x</a:t>
            </a:r>
            <a:r>
              <a:rPr lang="en-US" sz="2400" dirty="0"/>
              <a:t>, that is  </a:t>
            </a:r>
          </a:p>
          <a:p>
            <a:pPr marL="0" indent="0" eaLnBrk="1" hangingPunct="1">
              <a:buClr>
                <a:srgbClr val="000000"/>
              </a:buClr>
              <a:buSzPct val="100000"/>
              <a:defRPr/>
            </a:pPr>
            <a:r>
              <a:rPr lang="en-US" sz="2400" dirty="0"/>
              <a:t>                                𝑦 = 𝑓(𝑢)  and  𝑢 = 𝑔(𝑥) </a:t>
            </a:r>
          </a:p>
          <a:p>
            <a:pPr marL="0" indent="0" eaLnBrk="1" hangingPunct="1">
              <a:buClr>
                <a:srgbClr val="000000"/>
              </a:buClr>
              <a:buSzPct val="100000"/>
              <a:defRPr/>
            </a:pPr>
            <a:endParaRPr lang="en-US" sz="2400" dirty="0"/>
          </a:p>
          <a:p>
            <a:pPr marL="0" indent="0" eaLnBrk="1" hangingPunct="1">
              <a:buClr>
                <a:srgbClr val="000000"/>
              </a:buClr>
              <a:buSzPct val="100000"/>
              <a:defRPr/>
            </a:pPr>
            <a:r>
              <a:rPr lang="en-US" sz="2400" dirty="0"/>
              <a:t>then a small change, 𝛿𝑥 say, in </a:t>
            </a:r>
            <a:r>
              <a:rPr lang="en-US" sz="2400" i="1" dirty="0">
                <a:latin typeface="Times" pitchFamily="2" charset="0"/>
              </a:rPr>
              <a:t>x</a:t>
            </a:r>
            <a:r>
              <a:rPr lang="en-US" sz="2400" dirty="0"/>
              <a:t> will result in a small change, say 𝛿𝑢 say in </a:t>
            </a:r>
            <a:r>
              <a:rPr lang="en-US" sz="2400" i="1" dirty="0">
                <a:latin typeface="Times" pitchFamily="2" charset="0"/>
              </a:rPr>
              <a:t>u</a:t>
            </a:r>
            <a:r>
              <a:rPr lang="en-US" sz="2400" dirty="0"/>
              <a:t>, which in turn results in a small change, 𝛿𝑦 in </a:t>
            </a:r>
            <a:r>
              <a:rPr lang="en-US" sz="2400" i="1" dirty="0">
                <a:latin typeface="Times" pitchFamily="2" charset="0"/>
              </a:rPr>
              <a:t>y</a:t>
            </a:r>
            <a:r>
              <a:rPr lang="en-US" sz="2400" dirty="0"/>
              <a:t>. Now </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Differentiating Composite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xmlns="" id="{599C8D74-20C9-405B-8116-B8F8531CA104}"/>
              </a:ext>
            </a:extLst>
          </p:cNvPr>
          <p:cNvSpPr/>
          <p:nvPr/>
        </p:nvSpPr>
        <p:spPr>
          <a:xfrm>
            <a:off x="2311172" y="4437112"/>
            <a:ext cx="9461184" cy="830997"/>
          </a:xfrm>
          <a:prstGeom prst="rect">
            <a:avLst/>
          </a:prstGeom>
        </p:spPr>
        <p:txBody>
          <a:bodyPr wrap="square">
            <a:spAutoFit/>
          </a:bodyPr>
          <a:lstStyle/>
          <a:p>
            <a:r>
              <a:rPr lang="en-US" sz="2400" dirty="0"/>
              <a:t>and if you let  𝛿𝑥 → 0,  then  𝛿𝑢 → 0  and  𝛿𝑦 → 0  and the equation becomes</a:t>
            </a:r>
            <a:endParaRPr lang="en-GB" sz="24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E97891DF-1DCA-4E2B-877D-D82A31B00B69}"/>
                  </a:ext>
                </a:extLst>
              </p:cNvPr>
              <p:cNvSpPr txBox="1"/>
              <p:nvPr/>
            </p:nvSpPr>
            <p:spPr>
              <a:xfrm>
                <a:off x="5519936" y="3507087"/>
                <a:ext cx="2376264" cy="693973"/>
              </a:xfrm>
              <a:prstGeom prst="rect">
                <a:avLst/>
              </a:prstGeom>
              <a:noFill/>
            </p:spPr>
            <p:txBody>
              <a:bodyPr wrap="square" rtlCol="0">
                <a:spAutoFit/>
              </a:bodyPr>
              <a:lstStyle/>
              <a:p>
                <a14:m>
                  <m:oMath xmlns:m="http://schemas.openxmlformats.org/officeDocument/2006/math">
                    <m:f>
                      <m:fPr>
                        <m:ctrlPr>
                          <a:rPr lang="en-GB" sz="2400" i="1" smtClean="0">
                            <a:latin typeface="Cambria Math"/>
                          </a:rPr>
                        </m:ctrlPr>
                      </m:fPr>
                      <m:num>
                        <m:r>
                          <m:rPr>
                            <m:nor/>
                          </m:rPr>
                          <a:rPr lang="en-US" sz="2400" dirty="0"/>
                          <m:t>𝛿</m:t>
                        </m:r>
                        <m:r>
                          <a:rPr lang="en-GB" sz="2400" b="0" i="1" dirty="0" smtClean="0">
                            <a:latin typeface="Cambria Math" panose="02040503050406030204" pitchFamily="18" charset="0"/>
                          </a:rPr>
                          <m:t>𝑦</m:t>
                        </m:r>
                      </m:num>
                      <m:den>
                        <m:r>
                          <m:rPr>
                            <m:nor/>
                          </m:rPr>
                          <a:rPr lang="en-US" sz="2400" dirty="0"/>
                          <m:t>𝛿</m:t>
                        </m:r>
                        <m:r>
                          <m:rPr>
                            <m:nor/>
                          </m:rPr>
                          <a:rPr lang="en-US" sz="2400" dirty="0"/>
                          <m:t>𝑥</m:t>
                        </m:r>
                      </m:den>
                    </m:f>
                    <m:r>
                      <a:rPr lang="en-GB" sz="2400" b="0" i="1" smtClean="0">
                        <a:latin typeface="Cambria Math" panose="02040503050406030204" pitchFamily="18" charset="0"/>
                      </a:rPr>
                      <m:t>=</m:t>
                    </m:r>
                    <m:f>
                      <m:fPr>
                        <m:ctrlPr>
                          <a:rPr lang="en-GB" sz="2400" i="1" smtClean="0">
                            <a:latin typeface="Cambria Math"/>
                          </a:rPr>
                        </m:ctrlPr>
                      </m:fPr>
                      <m:num>
                        <m:r>
                          <m:rPr>
                            <m:nor/>
                          </m:rPr>
                          <a:rPr lang="en-US" sz="2400" dirty="0"/>
                          <m:t>𝛿</m:t>
                        </m:r>
                        <m:r>
                          <a:rPr lang="en-GB" sz="2400" b="0" i="1" dirty="0" smtClean="0">
                            <a:latin typeface="Cambria Math" panose="02040503050406030204" pitchFamily="18" charset="0"/>
                          </a:rPr>
                          <m:t>𝑦</m:t>
                        </m:r>
                      </m:num>
                      <m:den>
                        <m:r>
                          <m:rPr>
                            <m:nor/>
                          </m:rPr>
                          <a:rPr lang="en-US" sz="2400" dirty="0"/>
                          <m:t>𝛿</m:t>
                        </m:r>
                        <m:r>
                          <a:rPr lang="en-GB" sz="2400" b="0" i="1" dirty="0" smtClean="0">
                            <a:latin typeface="Cambria Math" panose="02040503050406030204" pitchFamily="18" charset="0"/>
                          </a:rPr>
                          <m:t>𝑢</m:t>
                        </m:r>
                      </m:den>
                    </m:f>
                  </m:oMath>
                </a14:m>
                <a:r>
                  <a:rPr lang="en-GB" sz="2400" dirty="0"/>
                  <a:t> </a:t>
                </a:r>
                <a14:m>
                  <m:oMath xmlns:m="http://schemas.openxmlformats.org/officeDocument/2006/math">
                    <m:r>
                      <a:rPr lang="en-GB" sz="2400" i="1">
                        <a:latin typeface="Cambria Math" panose="02040503050406030204" pitchFamily="18" charset="0"/>
                        <a:ea typeface="Cambria Math" panose="02040503050406030204" pitchFamily="18" charset="0"/>
                      </a:rPr>
                      <m:t>×</m:t>
                    </m:r>
                  </m:oMath>
                </a14:m>
                <a:r>
                  <a:rPr lang="en-GB" sz="2400" dirty="0"/>
                  <a:t> </a:t>
                </a:r>
                <a14:m>
                  <m:oMath xmlns:m="http://schemas.openxmlformats.org/officeDocument/2006/math">
                    <m:f>
                      <m:fPr>
                        <m:ctrlPr>
                          <a:rPr lang="en-GB" sz="2400" i="1" dirty="0" smtClean="0">
                            <a:latin typeface="Cambria Math"/>
                          </a:rPr>
                        </m:ctrlPr>
                      </m:fPr>
                      <m:num>
                        <m:r>
                          <m:rPr>
                            <m:nor/>
                          </m:rPr>
                          <a:rPr lang="en-US" sz="2400" dirty="0"/>
                          <m:t>𝛿</m:t>
                        </m:r>
                        <m:r>
                          <a:rPr lang="en-GB" sz="2400" b="0" i="1" dirty="0" smtClean="0">
                            <a:latin typeface="Cambria Math" panose="02040503050406030204" pitchFamily="18" charset="0"/>
                          </a:rPr>
                          <m:t>𝑢</m:t>
                        </m:r>
                      </m:num>
                      <m:den>
                        <m:r>
                          <m:rPr>
                            <m:nor/>
                          </m:rPr>
                          <a:rPr lang="en-US" sz="2400" dirty="0"/>
                          <m:t>𝛿</m:t>
                        </m:r>
                        <m:r>
                          <m:rPr>
                            <m:nor/>
                          </m:rPr>
                          <a:rPr lang="en-US" sz="2400" dirty="0"/>
                          <m:t>𝑥</m:t>
                        </m:r>
                      </m:den>
                    </m:f>
                  </m:oMath>
                </a14:m>
                <a:endParaRPr lang="en-GB" sz="2400" dirty="0"/>
              </a:p>
            </p:txBody>
          </p:sp>
        </mc:Choice>
        <mc:Fallback xmlns="">
          <p:sp>
            <p:nvSpPr>
              <p:cNvPr id="3" name="TextBox 2">
                <a:extLst>
                  <a:ext uri="{FF2B5EF4-FFF2-40B4-BE49-F238E27FC236}">
                    <a16:creationId xmlns:a16="http://schemas.microsoft.com/office/drawing/2014/main" id="{E97891DF-1DCA-4E2B-877D-D82A31B00B69}"/>
                  </a:ext>
                </a:extLst>
              </p:cNvPr>
              <p:cNvSpPr txBox="1">
                <a:spLocks noRot="1" noChangeAspect="1" noMove="1" noResize="1" noEditPoints="1" noAdjustHandles="1" noChangeArrowheads="1" noChangeShapeType="1" noTextEdit="1"/>
              </p:cNvSpPr>
              <p:nvPr/>
            </p:nvSpPr>
            <p:spPr>
              <a:xfrm>
                <a:off x="5519936" y="3507087"/>
                <a:ext cx="2376264" cy="693973"/>
              </a:xfrm>
              <a:prstGeom prst="rect">
                <a:avLst/>
              </a:prstGeom>
              <a:blipFill>
                <a:blip r:embed="rId4"/>
                <a:stretch>
                  <a:fillRect l="-1064" b="-72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29F461D0-8924-4E52-BA21-BF180803F579}"/>
                  </a:ext>
                </a:extLst>
              </p:cNvPr>
              <p:cNvSpPr txBox="1"/>
              <p:nvPr/>
            </p:nvSpPr>
            <p:spPr>
              <a:xfrm>
                <a:off x="5159896" y="5168774"/>
                <a:ext cx="2664296" cy="7936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latin typeface="Cambria Math"/>
                            </a:rPr>
                          </m:ctrlPr>
                        </m:fPr>
                        <m:num>
                          <m:r>
                            <a:rPr lang="en-GB" sz="2400" i="1" smtClean="0">
                              <a:latin typeface="Cambria Math" panose="02040503050406030204" pitchFamily="18" charset="0"/>
                            </a:rPr>
                            <m:t>𝑑𝑦</m:t>
                          </m:r>
                        </m:num>
                        <m:den>
                          <m:r>
                            <a:rPr lang="en-GB" sz="2400" i="1" smtClean="0">
                              <a:latin typeface="Cambria Math" panose="02040503050406030204" pitchFamily="18" charset="0"/>
                            </a:rPr>
                            <m:t>𝑑𝑥</m:t>
                          </m:r>
                        </m:den>
                      </m:f>
                      <m:r>
                        <a:rPr lang="en-GB" sz="2400" b="0" i="1" smtClean="0">
                          <a:latin typeface="Cambria Math" panose="02040503050406030204" pitchFamily="18" charset="0"/>
                        </a:rPr>
                        <m:t>=</m:t>
                      </m:r>
                      <m:f>
                        <m:fPr>
                          <m:ctrlPr>
                            <a:rPr lang="en-GB" sz="2400" b="0" i="1" smtClean="0">
                              <a:latin typeface="Cambria Math"/>
                            </a:rPr>
                          </m:ctrlPr>
                        </m:fPr>
                        <m:num>
                          <m:r>
                            <a:rPr lang="en-GB" sz="2400" b="0" i="1" smtClean="0">
                              <a:latin typeface="Cambria Math" panose="02040503050406030204" pitchFamily="18" charset="0"/>
                            </a:rPr>
                            <m:t>𝑑𝑦</m:t>
                          </m:r>
                        </m:num>
                        <m:den>
                          <m:r>
                            <a:rPr lang="en-GB" sz="2400" b="0" i="1" smtClean="0">
                              <a:latin typeface="Cambria Math" panose="02040503050406030204" pitchFamily="18" charset="0"/>
                            </a:rPr>
                            <m:t>𝑑𝑢</m:t>
                          </m:r>
                        </m:den>
                      </m:f>
                      <m:r>
                        <a:rPr lang="en-GB" sz="2400" b="0" i="1" smtClean="0">
                          <a:latin typeface="Cambria Math" panose="02040503050406030204" pitchFamily="18" charset="0"/>
                          <a:ea typeface="Cambria Math" panose="02040503050406030204" pitchFamily="18" charset="0"/>
                        </a:rPr>
                        <m:t>×</m:t>
                      </m:r>
                      <m:f>
                        <m:fPr>
                          <m:ctrlPr>
                            <a:rPr lang="en-GB" sz="2400" b="0" i="1" smtClean="0">
                              <a:latin typeface="Cambria Math"/>
                            </a:rPr>
                          </m:ctrlPr>
                        </m:fPr>
                        <m:num>
                          <m:r>
                            <a:rPr lang="en-GB" sz="2400" b="0" i="1" smtClean="0">
                              <a:latin typeface="Cambria Math" panose="02040503050406030204" pitchFamily="18" charset="0"/>
                            </a:rPr>
                            <m:t>𝑑𝑢</m:t>
                          </m:r>
                        </m:num>
                        <m:den>
                          <m:r>
                            <a:rPr lang="en-GB" sz="2400" b="0" i="1" smtClean="0">
                              <a:latin typeface="Cambria Math" panose="02040503050406030204" pitchFamily="18" charset="0"/>
                            </a:rPr>
                            <m:t>𝑑𝑥</m:t>
                          </m:r>
                        </m:den>
                      </m:f>
                    </m:oMath>
                  </m:oMathPara>
                </a14:m>
                <a:endParaRPr lang="en-GB" sz="2400" dirty="0"/>
              </a:p>
            </p:txBody>
          </p:sp>
        </mc:Choice>
        <mc:Fallback xmlns="">
          <p:sp>
            <p:nvSpPr>
              <p:cNvPr id="4" name="TextBox 3">
                <a:extLst>
                  <a:ext uri="{FF2B5EF4-FFF2-40B4-BE49-F238E27FC236}">
                    <a16:creationId xmlns:a16="http://schemas.microsoft.com/office/drawing/2014/main" id="{29F461D0-8924-4E52-BA21-BF180803F579}"/>
                  </a:ext>
                </a:extLst>
              </p:cNvPr>
              <p:cNvSpPr txBox="1">
                <a:spLocks noRot="1" noChangeAspect="1" noMove="1" noResize="1" noEditPoints="1" noAdjustHandles="1" noChangeArrowheads="1" noChangeShapeType="1" noTextEdit="1"/>
              </p:cNvSpPr>
              <p:nvPr/>
            </p:nvSpPr>
            <p:spPr>
              <a:xfrm>
                <a:off x="5159896" y="5168774"/>
                <a:ext cx="2664296" cy="793615"/>
              </a:xfrm>
              <a:prstGeom prst="rect">
                <a:avLst/>
              </a:prstGeom>
              <a:blipFill>
                <a:blip r:embed="rId5"/>
                <a:stretch>
                  <a:fillRect b="-6349"/>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xmlns="" id="{135C6AF4-DD00-9E4D-93E6-E9C7348A40D2}"/>
              </a:ext>
            </a:extLst>
          </p:cNvPr>
          <p:cNvSpPr/>
          <p:nvPr/>
        </p:nvSpPr>
        <p:spPr bwMode="auto">
          <a:xfrm>
            <a:off x="5519936" y="5168774"/>
            <a:ext cx="2016224" cy="924522"/>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0" name="Rectangle 9">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17060282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2" grpId="0"/>
      <p:bldP spid="2" grpId="0"/>
      <p:bldP spid="3" grpId="0"/>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Differentiating Composite Functions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xmlns="" id="{3056F597-E329-49E9-A3CC-C6DD3BB27219}"/>
              </a:ext>
            </a:extLst>
          </p:cNvPr>
          <p:cNvSpPr txBox="1"/>
          <p:nvPr/>
        </p:nvSpPr>
        <p:spPr>
          <a:xfrm>
            <a:off x="2519235" y="833040"/>
            <a:ext cx="2376264" cy="461665"/>
          </a:xfrm>
          <a:prstGeom prst="rect">
            <a:avLst/>
          </a:prstGeom>
          <a:noFill/>
        </p:spPr>
        <p:txBody>
          <a:bodyPr wrap="square" rtlCol="0">
            <a:spAutoFit/>
          </a:bodyPr>
          <a:lstStyle/>
          <a:p>
            <a:r>
              <a:rPr lang="en-GB" sz="2400" b="1" dirty="0"/>
              <a:t>Example 1</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AFC29747-0BCA-4823-A309-C3C78814E287}"/>
                  </a:ext>
                </a:extLst>
              </p:cNvPr>
              <p:cNvSpPr txBox="1"/>
              <p:nvPr/>
            </p:nvSpPr>
            <p:spPr>
              <a:xfrm>
                <a:off x="2519235" y="1277888"/>
                <a:ext cx="3551366" cy="502830"/>
              </a:xfrm>
              <a:prstGeom prst="rect">
                <a:avLst/>
              </a:prstGeom>
              <a:noFill/>
            </p:spPr>
            <p:txBody>
              <a:bodyPr wrap="square" rtlCol="0">
                <a:spAutoFit/>
              </a:bodyPr>
              <a:lstStyle/>
              <a:p>
                <a:r>
                  <a:rPr lang="en-GB" sz="2400" dirty="0"/>
                  <a:t>Differentiate </a:t>
                </a:r>
                <a:r>
                  <a:rPr lang="en-GB" sz="2400" i="1" dirty="0">
                    <a:latin typeface="Times New Roman" panose="02020603050405020304" pitchFamily="18" charset="0"/>
                    <a:cs typeface="Times New Roman" panose="02020603050405020304" pitchFamily="18" charset="0"/>
                  </a:rPr>
                  <a:t>y</a:t>
                </a:r>
                <a:r>
                  <a:rPr lang="en-GB" sz="2400" dirty="0"/>
                  <a:t> = (</a:t>
                </a:r>
                <a14:m>
                  <m:oMath xmlns:m="http://schemas.openxmlformats.org/officeDocument/2006/math">
                    <m:sSup>
                      <m:sSupPr>
                        <m:ctrlPr>
                          <a:rPr lang="en-GB" sz="2400" i="1" smtClean="0">
                            <a:latin typeface="Cambria Math"/>
                          </a:rPr>
                        </m:ctrlPr>
                      </m:sSupPr>
                      <m:e>
                        <m:r>
                          <m:rPr>
                            <m:nor/>
                          </m:rPr>
                          <a:rPr lang="en-GB" sz="2400" dirty="0"/>
                          <m:t>3</m:t>
                        </m:r>
                        <m:r>
                          <m:rPr>
                            <m:nor/>
                          </m:rPr>
                          <a:rPr lang="en-GB" sz="2400" b="0" i="1" dirty="0" smtClean="0">
                            <a:latin typeface="Times New Roman" panose="02020603050405020304" pitchFamily="18" charset="0"/>
                            <a:cs typeface="Times New Roman" panose="02020603050405020304" pitchFamily="18" charset="0"/>
                          </a:rPr>
                          <m:t>x</m:t>
                        </m:r>
                        <m:r>
                          <m:rPr>
                            <m:nor/>
                          </m:rPr>
                          <a:rPr lang="en-GB" sz="2400" b="0" i="0" dirty="0" smtClean="0">
                            <a:latin typeface="Times New Roman" panose="02020603050405020304" pitchFamily="18" charset="0"/>
                            <a:cs typeface="Times New Roman" panose="02020603050405020304" pitchFamily="18" charset="0"/>
                          </a:rPr>
                          <m:t> </m:t>
                        </m:r>
                        <m:r>
                          <m:rPr>
                            <m:nor/>
                          </m:rPr>
                          <a:rPr lang="en-GB" sz="2400" dirty="0"/>
                          <m:t>+ 2)</m:t>
                        </m:r>
                      </m:e>
                      <m:sup>
                        <m:r>
                          <a:rPr lang="en-GB" sz="2400" b="0" i="1" smtClean="0">
                            <a:latin typeface="Cambria Math" panose="02040503050406030204" pitchFamily="18" charset="0"/>
                          </a:rPr>
                          <m:t>2</m:t>
                        </m:r>
                      </m:sup>
                    </m:sSup>
                  </m:oMath>
                </a14:m>
                <a:endParaRPr lang="en-GB" sz="2400" dirty="0"/>
              </a:p>
            </p:txBody>
          </p:sp>
        </mc:Choice>
        <mc:Fallback xmlns="">
          <p:sp>
            <p:nvSpPr>
              <p:cNvPr id="6" name="TextBox 5">
                <a:extLst>
                  <a:ext uri="{FF2B5EF4-FFF2-40B4-BE49-F238E27FC236}">
                    <a16:creationId xmlns="" xmlns:a16="http://schemas.microsoft.com/office/drawing/2014/main" xmlns:a14="http://schemas.microsoft.com/office/drawing/2010/main" id="{AFC29747-0BCA-4823-A309-C3C78814E287}"/>
                  </a:ext>
                </a:extLst>
              </p:cNvPr>
              <p:cNvSpPr txBox="1">
                <a:spLocks noRot="1" noChangeAspect="1" noMove="1" noResize="1" noEditPoints="1" noAdjustHandles="1" noChangeArrowheads="1" noChangeShapeType="1" noTextEdit="1"/>
              </p:cNvSpPr>
              <p:nvPr/>
            </p:nvSpPr>
            <p:spPr>
              <a:xfrm>
                <a:off x="2519235" y="1277888"/>
                <a:ext cx="3551366" cy="502830"/>
              </a:xfrm>
              <a:prstGeom prst="rect">
                <a:avLst/>
              </a:prstGeom>
              <a:blipFill rotWithShape="1">
                <a:blip r:embed="rId4"/>
                <a:stretch>
                  <a:fillRect l="-2573" t="-1220" b="-2804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706582C6-0465-402E-B326-D6266D6A7EE8}"/>
                  </a:ext>
                </a:extLst>
              </p:cNvPr>
              <p:cNvSpPr txBox="1"/>
              <p:nvPr/>
            </p:nvSpPr>
            <p:spPr>
              <a:xfrm>
                <a:off x="8694467" y="1037555"/>
                <a:ext cx="2418041" cy="79361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𝑑𝑦</m:t>
                          </m:r>
                        </m:num>
                        <m:den>
                          <m:r>
                            <a:rPr lang="en-GB" sz="2400" i="1" smtClean="0">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=18</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+12</m:t>
                      </m:r>
                    </m:oMath>
                  </m:oMathPara>
                </a14:m>
                <a:endParaRPr lang="en-GB" sz="2400" dirty="0"/>
              </a:p>
            </p:txBody>
          </p:sp>
        </mc:Choice>
        <mc:Fallback xmlns="">
          <p:sp>
            <p:nvSpPr>
              <p:cNvPr id="7" name="TextBox 6">
                <a:extLst>
                  <a:ext uri="{FF2B5EF4-FFF2-40B4-BE49-F238E27FC236}">
                    <a16:creationId xmlns:a16="http://schemas.microsoft.com/office/drawing/2014/main" id="{706582C6-0465-402E-B326-D6266D6A7EE8}"/>
                  </a:ext>
                </a:extLst>
              </p:cNvPr>
              <p:cNvSpPr txBox="1">
                <a:spLocks noRot="1" noChangeAspect="1" noMove="1" noResize="1" noEditPoints="1" noAdjustHandles="1" noChangeArrowheads="1" noChangeShapeType="1" noTextEdit="1"/>
              </p:cNvSpPr>
              <p:nvPr/>
            </p:nvSpPr>
            <p:spPr>
              <a:xfrm>
                <a:off x="8694467" y="1037555"/>
                <a:ext cx="2418041" cy="793615"/>
              </a:xfrm>
              <a:prstGeom prst="rect">
                <a:avLst/>
              </a:prstGeom>
              <a:blipFill>
                <a:blip r:embed="rId5"/>
                <a:stretch>
                  <a:fillRect/>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xmlns="" id="{81C9A2CC-7A71-491D-9F32-5FBFF3739730}"/>
              </a:ext>
            </a:extLst>
          </p:cNvPr>
          <p:cNvSpPr/>
          <p:nvPr/>
        </p:nvSpPr>
        <p:spPr>
          <a:xfrm>
            <a:off x="2519235" y="1794490"/>
            <a:ext cx="9721080" cy="830997"/>
          </a:xfrm>
          <a:prstGeom prst="rect">
            <a:avLst/>
          </a:prstGeom>
        </p:spPr>
        <p:txBody>
          <a:bodyPr wrap="square">
            <a:spAutoFit/>
          </a:bodyPr>
          <a:lstStyle/>
          <a:p>
            <a:r>
              <a:rPr lang="en-US" sz="2400" dirty="0"/>
              <a:t>Another method, which will be even more useful as the functions get more complicated, is to introduce a new variable </a:t>
            </a:r>
            <a:r>
              <a:rPr lang="en-US" sz="2400" i="1" dirty="0">
                <a:latin typeface="Times New Roman" panose="02020603050405020304" pitchFamily="18" charset="0"/>
                <a:cs typeface="Times New Roman" panose="02020603050405020304" pitchFamily="18" charset="0"/>
              </a:rPr>
              <a:t>u</a:t>
            </a:r>
            <a:r>
              <a:rPr lang="en-US" sz="2400" dirty="0"/>
              <a:t> defined by </a:t>
            </a:r>
            <a:endParaRPr lang="en-GB" sz="2400" dirty="0"/>
          </a:p>
        </p:txBody>
      </p:sp>
      <p:sp>
        <p:nvSpPr>
          <p:cNvPr id="9" name="TextBox 8">
            <a:extLst>
              <a:ext uri="{FF2B5EF4-FFF2-40B4-BE49-F238E27FC236}">
                <a16:creationId xmlns:a16="http://schemas.microsoft.com/office/drawing/2014/main" xmlns="" id="{0F5B6444-1D05-4AB5-AF55-990CA9AF9FE0}"/>
              </a:ext>
            </a:extLst>
          </p:cNvPr>
          <p:cNvSpPr txBox="1"/>
          <p:nvPr/>
        </p:nvSpPr>
        <p:spPr>
          <a:xfrm>
            <a:off x="2595906" y="2873331"/>
            <a:ext cx="1546076" cy="461665"/>
          </a:xfrm>
          <a:prstGeom prst="rect">
            <a:avLst/>
          </a:prstGeom>
          <a:noFill/>
        </p:spPr>
        <p:txBody>
          <a:bodyPr wrap="square" rtlCol="0">
            <a:spAutoFit/>
          </a:bodyPr>
          <a:lstStyle/>
          <a:p>
            <a:r>
              <a:rPr lang="en-US" sz="2400" i="1" dirty="0">
                <a:solidFill>
                  <a:srgbClr val="FF0000"/>
                </a:solidFill>
                <a:latin typeface="Times New Roman" panose="02020603050405020304" pitchFamily="18" charset="0"/>
                <a:cs typeface="Times New Roman" panose="02020603050405020304" pitchFamily="18" charset="0"/>
              </a:rPr>
              <a:t>u</a:t>
            </a:r>
            <a:r>
              <a:rPr lang="en-GB" sz="2400" i="1" dirty="0">
                <a:solidFill>
                  <a:srgbClr val="FF0000"/>
                </a:solidFill>
              </a:rPr>
              <a:t> </a:t>
            </a:r>
            <a:r>
              <a:rPr lang="en-GB" sz="2400" dirty="0">
                <a:solidFill>
                  <a:srgbClr val="FF0000"/>
                </a:solidFill>
              </a:rPr>
              <a:t>= 3</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+ 2</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80E55AF5-6BFE-47DC-98BF-C4D2200869FC}"/>
                  </a:ext>
                </a:extLst>
              </p:cNvPr>
              <p:cNvSpPr txBox="1"/>
              <p:nvPr/>
            </p:nvSpPr>
            <p:spPr>
              <a:xfrm>
                <a:off x="2628914" y="3578312"/>
                <a:ext cx="1440160" cy="461665"/>
              </a:xfrm>
              <a:prstGeom prst="rect">
                <a:avLst/>
              </a:prstGeom>
              <a:noFill/>
            </p:spPr>
            <p:txBody>
              <a:bodyPr wrap="square" rtlCol="0">
                <a:spAutoFit/>
              </a:bodyPr>
              <a:lstStyle/>
              <a:p>
                <a:r>
                  <a:rPr lang="en-US" sz="2400" i="1" dirty="0">
                    <a:solidFill>
                      <a:srgbClr val="FF0000"/>
                    </a:solidFill>
                    <a:latin typeface="Times New Roman" panose="02020603050405020304" pitchFamily="18" charset="0"/>
                    <a:cs typeface="Times New Roman" panose="02020603050405020304" pitchFamily="18" charset="0"/>
                  </a:rPr>
                  <a:t>y</a:t>
                </a:r>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𝑢</m:t>
                        </m:r>
                      </m:e>
                      <m:sup>
                        <m:r>
                          <a:rPr lang="en-GB" sz="2400" b="0" i="1" smtClean="0">
                            <a:solidFill>
                              <a:srgbClr val="FF0000"/>
                            </a:solidFill>
                            <a:latin typeface="Cambria Math" panose="02040503050406030204" pitchFamily="18" charset="0"/>
                          </a:rPr>
                          <m:t>2</m:t>
                        </m:r>
                      </m:sup>
                    </m:sSup>
                  </m:oMath>
                </a14:m>
                <a:endParaRPr lang="en-GB" sz="2400" dirty="0"/>
              </a:p>
            </p:txBody>
          </p:sp>
        </mc:Choice>
        <mc:Fallback xmlns="">
          <p:sp>
            <p:nvSpPr>
              <p:cNvPr id="10" name="TextBox 9">
                <a:extLst>
                  <a:ext uri="{FF2B5EF4-FFF2-40B4-BE49-F238E27FC236}">
                    <a16:creationId xmlns="" xmlns:a16="http://schemas.microsoft.com/office/drawing/2014/main" xmlns:a14="http://schemas.microsoft.com/office/drawing/2010/main" id="{80E55AF5-6BFE-47DC-98BF-C4D2200869FC}"/>
                  </a:ext>
                </a:extLst>
              </p:cNvPr>
              <p:cNvSpPr txBox="1">
                <a:spLocks noRot="1" noChangeAspect="1" noMove="1" noResize="1" noEditPoints="1" noAdjustHandles="1" noChangeArrowheads="1" noChangeShapeType="1" noTextEdit="1"/>
              </p:cNvSpPr>
              <p:nvPr/>
            </p:nvSpPr>
            <p:spPr>
              <a:xfrm>
                <a:off x="2628914" y="3578312"/>
                <a:ext cx="1440160" cy="461665"/>
              </a:xfrm>
              <a:prstGeom prst="rect">
                <a:avLst/>
              </a:prstGeom>
              <a:blipFill rotWithShape="1">
                <a:blip r:embed="rId6"/>
                <a:stretch>
                  <a:fillRect l="-6356" t="-10526"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7BB2145D-DD03-44CD-8714-28F6D3E6DF6D}"/>
                  </a:ext>
                </a:extLst>
              </p:cNvPr>
              <p:cNvSpPr txBox="1"/>
              <p:nvPr/>
            </p:nvSpPr>
            <p:spPr>
              <a:xfrm>
                <a:off x="4662275" y="2792027"/>
                <a:ext cx="1131847"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num>
                      <m:den>
                        <m:r>
                          <a:rPr lang="en-GB" sz="2400" i="1" smtClean="0">
                            <a:solidFill>
                              <a:srgbClr val="FF0000"/>
                            </a:solidFill>
                            <a:latin typeface="Cambria Math" panose="02040503050406030204" pitchFamily="18" charset="0"/>
                          </a:rPr>
                          <m:t>𝑑𝑥</m:t>
                        </m:r>
                      </m:den>
                    </m:f>
                  </m:oMath>
                </a14:m>
                <a:r>
                  <a:rPr lang="en-GB" sz="2400" dirty="0">
                    <a:solidFill>
                      <a:srgbClr val="FF0000"/>
                    </a:solidFill>
                  </a:rPr>
                  <a:t> = 3</a:t>
                </a:r>
                <a:endParaRPr lang="en-GB" sz="2400" dirty="0"/>
              </a:p>
            </p:txBody>
          </p:sp>
        </mc:Choice>
        <mc:Fallback xmlns="">
          <p:sp>
            <p:nvSpPr>
              <p:cNvPr id="11" name="TextBox 10">
                <a:extLst>
                  <a:ext uri="{FF2B5EF4-FFF2-40B4-BE49-F238E27FC236}">
                    <a16:creationId xmlns="" xmlns:a16="http://schemas.microsoft.com/office/drawing/2014/main" xmlns:a14="http://schemas.microsoft.com/office/drawing/2010/main" id="{7BB2145D-DD03-44CD-8714-28F6D3E6DF6D}"/>
                  </a:ext>
                </a:extLst>
              </p:cNvPr>
              <p:cNvSpPr txBox="1">
                <a:spLocks noRot="1" noChangeAspect="1" noMove="1" noResize="1" noEditPoints="1" noAdjustHandles="1" noChangeArrowheads="1" noChangeShapeType="1" noTextEdit="1"/>
              </p:cNvSpPr>
              <p:nvPr/>
            </p:nvSpPr>
            <p:spPr>
              <a:xfrm>
                <a:off x="4662275" y="2792027"/>
                <a:ext cx="1131847" cy="624273"/>
              </a:xfrm>
              <a:prstGeom prst="rect">
                <a:avLst/>
              </a:prstGeom>
              <a:blipFill rotWithShape="1">
                <a:blip r:embed="rId7"/>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xmlns="" id="{3F6EDA35-9AFD-4241-8A94-AAB52AE5CF3E}"/>
                  </a:ext>
                </a:extLst>
              </p:cNvPr>
              <p:cNvSpPr/>
              <p:nvPr/>
            </p:nvSpPr>
            <p:spPr>
              <a:xfrm>
                <a:off x="3715163" y="3523569"/>
                <a:ext cx="3883435"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𝑦</m:t>
                        </m:r>
                      </m:num>
                      <m:den>
                        <m:r>
                          <a:rPr lang="en-GB" sz="2400" i="1">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den>
                    </m:f>
                  </m:oMath>
                </a14:m>
                <a:r>
                  <a:rPr lang="en-GB" sz="2400" dirty="0">
                    <a:solidFill>
                      <a:srgbClr val="FF0000"/>
                    </a:solidFill>
                  </a:rPr>
                  <a:t> = 2</a:t>
                </a:r>
                <a:r>
                  <a:rPr lang="en-GB" sz="2400" i="1" dirty="0">
                    <a:solidFill>
                      <a:srgbClr val="FF0000"/>
                    </a:solidFill>
                    <a:latin typeface="Times New Roman" panose="02020603050405020304" pitchFamily="18" charset="0"/>
                    <a:cs typeface="Times New Roman" panose="02020603050405020304" pitchFamily="18" charset="0"/>
                  </a:rPr>
                  <a:t>u = </a:t>
                </a:r>
                <a:r>
                  <a:rPr lang="en-GB" sz="2400" dirty="0">
                    <a:solidFill>
                      <a:srgbClr val="FF0000"/>
                    </a:solidFill>
                    <a:latin typeface="+mj-lt"/>
                    <a:cs typeface="Times New Roman" panose="02020603050405020304" pitchFamily="18" charset="0"/>
                  </a:rPr>
                  <a:t>2(3</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mj-lt"/>
                    <a:cs typeface="Times New Roman" panose="02020603050405020304" pitchFamily="18" charset="0"/>
                  </a:rPr>
                  <a:t>+ 2) = 6</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mj-lt"/>
                    <a:cs typeface="Times New Roman" panose="02020603050405020304" pitchFamily="18" charset="0"/>
                  </a:rPr>
                  <a:t>+ 4</a:t>
                </a:r>
              </a:p>
            </p:txBody>
          </p:sp>
        </mc:Choice>
        <mc:Fallback xmlns="">
          <p:sp>
            <p:nvSpPr>
              <p:cNvPr id="12" name="Rectangle 11">
                <a:extLst>
                  <a:ext uri="{FF2B5EF4-FFF2-40B4-BE49-F238E27FC236}">
                    <a16:creationId xmlns:a16="http://schemas.microsoft.com/office/drawing/2014/main" id="{3F6EDA35-9AFD-4241-8A94-AAB52AE5CF3E}"/>
                  </a:ext>
                </a:extLst>
              </p:cNvPr>
              <p:cNvSpPr>
                <a:spLocks noRot="1" noChangeAspect="1" noMove="1" noResize="1" noEditPoints="1" noAdjustHandles="1" noChangeArrowheads="1" noChangeShapeType="1" noTextEdit="1"/>
              </p:cNvSpPr>
              <p:nvPr/>
            </p:nvSpPr>
            <p:spPr>
              <a:xfrm>
                <a:off x="3715163" y="3523569"/>
                <a:ext cx="3883435" cy="624273"/>
              </a:xfrm>
              <a:prstGeom prst="rect">
                <a:avLst/>
              </a:prstGeom>
              <a:blipFill>
                <a:blip r:embed="rId8"/>
                <a:stretch>
                  <a:fillRect r="-1307"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xmlns="" id="{F13F0696-5699-4872-AB0B-7AF116904E8F}"/>
                  </a:ext>
                </a:extLst>
              </p:cNvPr>
              <p:cNvSpPr/>
              <p:nvPr/>
            </p:nvSpPr>
            <p:spPr>
              <a:xfrm>
                <a:off x="7937161" y="2553063"/>
                <a:ext cx="2070888" cy="79361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𝑑𝑢</m:t>
                          </m:r>
                        </m:den>
                      </m:f>
                      <m:r>
                        <a:rPr lang="en-GB" sz="2400" i="1" smtClean="0">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oMath>
                  </m:oMathPara>
                </a14:m>
                <a:endParaRPr lang="en-GB" sz="2400" dirty="0"/>
              </a:p>
            </p:txBody>
          </p:sp>
        </mc:Choice>
        <mc:Fallback xmlns="">
          <p:sp>
            <p:nvSpPr>
              <p:cNvPr id="13" name="Rectangle 12">
                <a:extLst>
                  <a:ext uri="{FF2B5EF4-FFF2-40B4-BE49-F238E27FC236}">
                    <a16:creationId xmlns:a16="http://schemas.microsoft.com/office/drawing/2014/main" id="{F13F0696-5699-4872-AB0B-7AF116904E8F}"/>
                  </a:ext>
                </a:extLst>
              </p:cNvPr>
              <p:cNvSpPr>
                <a:spLocks noRot="1" noChangeAspect="1" noMove="1" noResize="1" noEditPoints="1" noAdjustHandles="1" noChangeArrowheads="1" noChangeShapeType="1" noTextEdit="1"/>
              </p:cNvSpPr>
              <p:nvPr/>
            </p:nvSpPr>
            <p:spPr>
              <a:xfrm>
                <a:off x="7937161" y="2553063"/>
                <a:ext cx="2070888" cy="793615"/>
              </a:xfrm>
              <a:prstGeom prst="rect">
                <a:avLst/>
              </a:prstGeom>
              <a:blipFill>
                <a:blip r:embed="rId9"/>
                <a:stretch>
                  <a:fillRect b="-46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C9247C7F-106E-4A6C-B625-EBEC29BA90AA}"/>
                  </a:ext>
                </a:extLst>
              </p:cNvPr>
              <p:cNvSpPr/>
              <p:nvPr/>
            </p:nvSpPr>
            <p:spPr>
              <a:xfrm>
                <a:off x="7937161" y="3461318"/>
                <a:ext cx="3875148" cy="79361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=3</m:t>
                      </m:r>
                      <m:d>
                        <m:dPr>
                          <m:ctrlPr>
                            <a:rPr lang="en-GB" sz="2400" b="0" i="1" smtClean="0">
                              <a:solidFill>
                                <a:srgbClr val="FF0000"/>
                              </a:solidFill>
                              <a:latin typeface="Cambria Math"/>
                            </a:rPr>
                          </m:ctrlPr>
                        </m:dPr>
                        <m:e>
                          <m:r>
                            <a:rPr lang="en-GB" sz="2400" b="0" i="1" smtClean="0">
                              <a:solidFill>
                                <a:srgbClr val="FF0000"/>
                              </a:solidFill>
                              <a:latin typeface="Cambria Math" panose="02040503050406030204" pitchFamily="18" charset="0"/>
                            </a:rPr>
                            <m:t>6</m:t>
                          </m:r>
                          <m:r>
                            <a:rPr lang="en-GB" sz="2400" i="1">
                              <a:solidFill>
                                <a:srgbClr val="FF0000"/>
                              </a:solidFill>
                              <a:latin typeface="Cambria Math" panose="02040503050406030204" pitchFamily="18" charset="0"/>
                            </a:rPr>
                            <m:t>𝑥</m:t>
                          </m:r>
                          <m:r>
                            <a:rPr lang="en-GB" sz="2400" b="0" i="0" smtClean="0">
                              <a:solidFill>
                                <a:srgbClr val="FF0000"/>
                              </a:solidFill>
                              <a:latin typeface="Cambria Math" panose="02040503050406030204" pitchFamily="18" charset="0"/>
                            </a:rPr>
                            <m:t>+4</m:t>
                          </m:r>
                        </m:e>
                      </m:d>
                      <m:r>
                        <a:rPr lang="en-GB" sz="2400" b="0" i="0" smtClean="0">
                          <a:solidFill>
                            <a:srgbClr val="FF0000"/>
                          </a:solidFill>
                          <a:latin typeface="Cambria Math" panose="02040503050406030204" pitchFamily="18" charset="0"/>
                        </a:rPr>
                        <m:t>=18</m:t>
                      </m:r>
                      <m:r>
                        <a:rPr lang="en-GB" sz="2400" b="0" i="1" smtClean="0">
                          <a:solidFill>
                            <a:srgbClr val="FF0000"/>
                          </a:solidFill>
                          <a:latin typeface="Cambria Math" panose="02040503050406030204" pitchFamily="18" charset="0"/>
                        </a:rPr>
                        <m:t>𝑥</m:t>
                      </m:r>
                      <m:r>
                        <a:rPr lang="en-GB" sz="2400" b="0" i="0" smtClean="0">
                          <a:solidFill>
                            <a:srgbClr val="FF0000"/>
                          </a:solidFill>
                          <a:latin typeface="Cambria Math" panose="02040503050406030204" pitchFamily="18" charset="0"/>
                        </a:rPr>
                        <m:t>+12</m:t>
                      </m:r>
                    </m:oMath>
                  </m:oMathPara>
                </a14:m>
                <a:endParaRPr lang="en-GB" sz="2400" dirty="0">
                  <a:solidFill>
                    <a:srgbClr val="FF0000"/>
                  </a:solidFill>
                </a:endParaRPr>
              </a:p>
            </p:txBody>
          </p:sp>
        </mc:Choice>
        <mc:Fallback xmlns="">
          <p:sp>
            <p:nvSpPr>
              <p:cNvPr id="14" name="Rectangle 13">
                <a:extLst>
                  <a:ext uri="{FF2B5EF4-FFF2-40B4-BE49-F238E27FC236}">
                    <a16:creationId xmlns:a16="http://schemas.microsoft.com/office/drawing/2014/main" id="{C9247C7F-106E-4A6C-B625-EBEC29BA90AA}"/>
                  </a:ext>
                </a:extLst>
              </p:cNvPr>
              <p:cNvSpPr>
                <a:spLocks noRot="1" noChangeAspect="1" noMove="1" noResize="1" noEditPoints="1" noAdjustHandles="1" noChangeArrowheads="1" noChangeShapeType="1" noTextEdit="1"/>
              </p:cNvSpPr>
              <p:nvPr/>
            </p:nvSpPr>
            <p:spPr>
              <a:xfrm>
                <a:off x="7937161" y="3461318"/>
                <a:ext cx="3875148" cy="793615"/>
              </a:xfrm>
              <a:prstGeom prst="rect">
                <a:avLst/>
              </a:prstGeom>
              <a:blipFill>
                <a:blip r:embed="rId10"/>
                <a:stretch>
                  <a:fillRect l="-327" b="-4762"/>
                </a:stretch>
              </a:blipFill>
            </p:spPr>
            <p:txBody>
              <a:bodyPr/>
              <a:lstStyle/>
              <a:p>
                <a:r>
                  <a:rPr lang="en-US">
                    <a:noFill/>
                  </a:rPr>
                  <a:t> </a:t>
                </a:r>
              </a:p>
            </p:txBody>
          </p:sp>
        </mc:Fallback>
      </mc:AlternateContent>
      <p:sp>
        <p:nvSpPr>
          <p:cNvPr id="15" name="Rectangle 14">
            <a:extLst>
              <a:ext uri="{FF2B5EF4-FFF2-40B4-BE49-F238E27FC236}">
                <a16:creationId xmlns:a16="http://schemas.microsoft.com/office/drawing/2014/main" xmlns="" id="{3B26F07A-7A39-4512-A8B5-37F5E32135B0}"/>
              </a:ext>
            </a:extLst>
          </p:cNvPr>
          <p:cNvSpPr/>
          <p:nvPr/>
        </p:nvSpPr>
        <p:spPr>
          <a:xfrm>
            <a:off x="2508249" y="4375585"/>
            <a:ext cx="1707519" cy="461665"/>
          </a:xfrm>
          <a:prstGeom prst="rect">
            <a:avLst/>
          </a:prstGeom>
        </p:spPr>
        <p:txBody>
          <a:bodyPr wrap="none">
            <a:spAutoFit/>
          </a:bodyPr>
          <a:lstStyle/>
          <a:p>
            <a:r>
              <a:rPr lang="en-GB" sz="2400" b="1" dirty="0"/>
              <a:t>Example 2</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42CDB04B-668D-45FC-9B9D-9F9948F94019}"/>
                  </a:ext>
                </a:extLst>
              </p:cNvPr>
              <p:cNvSpPr txBox="1"/>
              <p:nvPr/>
            </p:nvSpPr>
            <p:spPr>
              <a:xfrm>
                <a:off x="2519235" y="4775695"/>
                <a:ext cx="3000702" cy="512320"/>
              </a:xfrm>
              <a:prstGeom prst="rect">
                <a:avLst/>
              </a:prstGeom>
              <a:noFill/>
            </p:spPr>
            <p:txBody>
              <a:bodyPr wrap="square" rtlCol="0">
                <a:spAutoFit/>
              </a:bodyPr>
              <a:lstStyle/>
              <a:p>
                <a:r>
                  <a:rPr lang="en-GB" sz="2400" dirty="0"/>
                  <a:t>Differentiate </a:t>
                </a:r>
                <a:r>
                  <a:rPr lang="en-GB" sz="2400" i="1" dirty="0">
                    <a:latin typeface="Times New Roman" panose="02020603050405020304" pitchFamily="18" charset="0"/>
                    <a:cs typeface="Times New Roman" panose="02020603050405020304" pitchFamily="18" charset="0"/>
                  </a:rPr>
                  <a:t>y</a:t>
                </a:r>
                <a:r>
                  <a:rPr lang="en-GB" sz="2400" dirty="0"/>
                  <a:t>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𝑒</m:t>
                        </m:r>
                      </m:e>
                      <m:sup>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sup>
                    </m:sSup>
                  </m:oMath>
                </a14:m>
                <a:r>
                  <a:rPr lang="en-GB" sz="2400" dirty="0"/>
                  <a:t> </a:t>
                </a:r>
              </a:p>
            </p:txBody>
          </p:sp>
        </mc:Choice>
        <mc:Fallback xmlns="">
          <p:sp>
            <p:nvSpPr>
              <p:cNvPr id="20" name="TextBox 19">
                <a:extLst>
                  <a:ext uri="{FF2B5EF4-FFF2-40B4-BE49-F238E27FC236}">
                    <a16:creationId xmlns="" xmlns:a16="http://schemas.microsoft.com/office/drawing/2014/main" xmlns:a14="http://schemas.microsoft.com/office/drawing/2010/main" id="{42CDB04B-668D-45FC-9B9D-9F9948F94019}"/>
                  </a:ext>
                </a:extLst>
              </p:cNvPr>
              <p:cNvSpPr txBox="1">
                <a:spLocks noRot="1" noChangeAspect="1" noMove="1" noResize="1" noEditPoints="1" noAdjustHandles="1" noChangeArrowheads="1" noChangeShapeType="1" noTextEdit="1"/>
              </p:cNvSpPr>
              <p:nvPr/>
            </p:nvSpPr>
            <p:spPr>
              <a:xfrm>
                <a:off x="2519235" y="4775695"/>
                <a:ext cx="3000702" cy="512320"/>
              </a:xfrm>
              <a:prstGeom prst="rect">
                <a:avLst/>
              </a:prstGeom>
              <a:blipFill rotWithShape="1">
                <a:blip r:embed="rId11"/>
                <a:stretch>
                  <a:fillRect l="-3043" b="-2738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xmlns="" id="{20DB68F1-7544-425D-925B-133D5F111520}"/>
                  </a:ext>
                </a:extLst>
              </p:cNvPr>
              <p:cNvSpPr txBox="1"/>
              <p:nvPr/>
            </p:nvSpPr>
            <p:spPr>
              <a:xfrm>
                <a:off x="2508249" y="5446911"/>
                <a:ext cx="1656184" cy="461665"/>
              </a:xfrm>
              <a:prstGeom prst="rect">
                <a:avLst/>
              </a:prstGeom>
              <a:noFill/>
            </p:spPr>
            <p:txBody>
              <a:bodyPr wrap="square" rtlCol="0">
                <a:spAutoFit/>
              </a:bodyPr>
              <a:lstStyle/>
              <a:p>
                <a:r>
                  <a:rPr lang="en-GB" sz="2400" dirty="0">
                    <a:solidFill>
                      <a:srgbClr val="FF0000"/>
                    </a:solidFill>
                  </a:rPr>
                  <a:t>Let </a:t>
                </a:r>
                <a:r>
                  <a:rPr lang="en-US" sz="2400" i="1" dirty="0">
                    <a:solidFill>
                      <a:srgbClr val="FF0000"/>
                    </a:solidFill>
                    <a:latin typeface="Times New Roman" panose="02020603050405020304" pitchFamily="18" charset="0"/>
                    <a:cs typeface="Times New Roman" panose="02020603050405020304" pitchFamily="18" charset="0"/>
                  </a:rPr>
                  <a:t>u</a:t>
                </a:r>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xmlns="">
          <p:sp>
            <p:nvSpPr>
              <p:cNvPr id="21" name="TextBox 20">
                <a:extLst>
                  <a:ext uri="{FF2B5EF4-FFF2-40B4-BE49-F238E27FC236}">
                    <a16:creationId xmlns="" xmlns:a16="http://schemas.microsoft.com/office/drawing/2014/main" xmlns:a14="http://schemas.microsoft.com/office/drawing/2010/main" id="{20DB68F1-7544-425D-925B-133D5F111520}"/>
                  </a:ext>
                </a:extLst>
              </p:cNvPr>
              <p:cNvSpPr txBox="1">
                <a:spLocks noRot="1" noChangeAspect="1" noMove="1" noResize="1" noEditPoints="1" noAdjustHandles="1" noChangeArrowheads="1" noChangeShapeType="1" noTextEdit="1"/>
              </p:cNvSpPr>
              <p:nvPr/>
            </p:nvSpPr>
            <p:spPr>
              <a:xfrm>
                <a:off x="2508249" y="5446911"/>
                <a:ext cx="1656184" cy="461665"/>
              </a:xfrm>
              <a:prstGeom prst="rect">
                <a:avLst/>
              </a:prstGeom>
              <a:blipFill rotWithShape="1">
                <a:blip r:embed="rId12"/>
                <a:stretch>
                  <a:fillRect l="-5515"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8E2DEABA-C20C-4A01-A3E8-B3F76A50482D}"/>
                  </a:ext>
                </a:extLst>
              </p:cNvPr>
              <p:cNvSpPr txBox="1"/>
              <p:nvPr/>
            </p:nvSpPr>
            <p:spPr>
              <a:xfrm>
                <a:off x="3809958" y="6032427"/>
                <a:ext cx="1995016"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𝑦</m:t>
                        </m:r>
                      </m:num>
                      <m:den>
                        <m:r>
                          <a:rPr lang="en-GB" sz="2400" i="1" smtClean="0">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den>
                    </m:f>
                  </m:oMath>
                </a14:m>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𝑒</m:t>
                        </m:r>
                      </m:e>
                      <m:sup>
                        <m:r>
                          <a:rPr lang="en-GB" sz="2400" b="0" i="1" smtClean="0">
                            <a:solidFill>
                              <a:srgbClr val="FF0000"/>
                            </a:solidFill>
                            <a:latin typeface="Cambria Math" panose="02040503050406030204" pitchFamily="18" charset="0"/>
                          </a:rPr>
                          <m:t>𝑢</m:t>
                        </m:r>
                      </m:sup>
                    </m:sSup>
                  </m:oMath>
                </a14:m>
                <a:r>
                  <a:rPr lang="en-GB" sz="2400" i="1" dirty="0">
                    <a:solidFill>
                      <a:srgbClr val="FF0000"/>
                    </a:solidFill>
                    <a:latin typeface="Times New Roman" panose="02020603050405020304" pitchFamily="18" charset="0"/>
                    <a:cs typeface="Times New Roman" panose="02020603050405020304" pitchFamily="18" charset="0"/>
                  </a:rPr>
                  <a:t>=</a:t>
                </a:r>
                <a:r>
                  <a:rPr lang="en-GB" sz="2400" dirty="0">
                    <a:solidFill>
                      <a:srgbClr val="FF0000"/>
                    </a:solidFill>
                  </a:rPr>
                  <a:t>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sup>
                    </m:sSup>
                  </m:oMath>
                </a14:m>
                <a:endParaRPr lang="en-GB" sz="2400" i="1" dirty="0">
                  <a:latin typeface="Times New Roman" panose="02020603050405020304" pitchFamily="18" charset="0"/>
                  <a:cs typeface="Times New Roman" panose="02020603050405020304" pitchFamily="18" charset="0"/>
                </a:endParaRPr>
              </a:p>
            </p:txBody>
          </p:sp>
        </mc:Choice>
        <mc:Fallback xmlns="">
          <p:sp>
            <p:nvSpPr>
              <p:cNvPr id="22" name="TextBox 21">
                <a:extLst>
                  <a:ext uri="{FF2B5EF4-FFF2-40B4-BE49-F238E27FC236}">
                    <a16:creationId xmlns:a16="http://schemas.microsoft.com/office/drawing/2014/main" id="{8E2DEABA-C20C-4A01-A3E8-B3F76A50482D}"/>
                  </a:ext>
                </a:extLst>
              </p:cNvPr>
              <p:cNvSpPr txBox="1">
                <a:spLocks noRot="1" noChangeAspect="1" noMove="1" noResize="1" noEditPoints="1" noAdjustHandles="1" noChangeArrowheads="1" noChangeShapeType="1" noTextEdit="1"/>
              </p:cNvSpPr>
              <p:nvPr/>
            </p:nvSpPr>
            <p:spPr>
              <a:xfrm>
                <a:off x="3809958" y="6032427"/>
                <a:ext cx="1995016" cy="624273"/>
              </a:xfrm>
              <a:prstGeom prst="rect">
                <a:avLst/>
              </a:prstGeom>
              <a:blipFill>
                <a:blip r:embed="rId13"/>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xmlns="" id="{5F9AC739-4815-42DA-BF0C-EC2D665DA055}"/>
                  </a:ext>
                </a:extLst>
              </p:cNvPr>
              <p:cNvSpPr/>
              <p:nvPr/>
            </p:nvSpPr>
            <p:spPr>
              <a:xfrm>
                <a:off x="6434208" y="4845013"/>
                <a:ext cx="2070888" cy="79361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𝑑𝑢</m:t>
                          </m:r>
                        </m:den>
                      </m:f>
                      <m:r>
                        <a:rPr lang="en-GB" sz="2400" i="1" smtClean="0">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oMath>
                  </m:oMathPara>
                </a14:m>
                <a:endParaRPr lang="en-GB" sz="2400" dirty="0"/>
              </a:p>
            </p:txBody>
          </p:sp>
        </mc:Choice>
        <mc:Fallback xmlns="">
          <p:sp>
            <p:nvSpPr>
              <p:cNvPr id="23" name="Rectangle 22">
                <a:extLst>
                  <a:ext uri="{FF2B5EF4-FFF2-40B4-BE49-F238E27FC236}">
                    <a16:creationId xmlns:a16="http://schemas.microsoft.com/office/drawing/2014/main" id="{5F9AC739-4815-42DA-BF0C-EC2D665DA055}"/>
                  </a:ext>
                </a:extLst>
              </p:cNvPr>
              <p:cNvSpPr>
                <a:spLocks noRot="1" noChangeAspect="1" noMove="1" noResize="1" noEditPoints="1" noAdjustHandles="1" noChangeArrowheads="1" noChangeShapeType="1" noTextEdit="1"/>
              </p:cNvSpPr>
              <p:nvPr/>
            </p:nvSpPr>
            <p:spPr>
              <a:xfrm>
                <a:off x="6434208" y="4845013"/>
                <a:ext cx="2070888" cy="793615"/>
              </a:xfrm>
              <a:prstGeom prst="rect">
                <a:avLst/>
              </a:prstGeom>
              <a:blipFill>
                <a:blip r:embed="rId14"/>
                <a:stretch>
                  <a:fillRect b="-46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xmlns="" id="{30FBBBC4-5431-4B00-B598-8B4CAF414B15}"/>
                  </a:ext>
                </a:extLst>
              </p:cNvPr>
              <p:cNvSpPr txBox="1"/>
              <p:nvPr/>
            </p:nvSpPr>
            <p:spPr>
              <a:xfrm>
                <a:off x="2519235" y="6085218"/>
                <a:ext cx="1656184" cy="461665"/>
              </a:xfrm>
              <a:prstGeom prst="rect">
                <a:avLst/>
              </a:prstGeom>
              <a:noFill/>
            </p:spPr>
            <p:txBody>
              <a:bodyPr wrap="square" rtlCol="0">
                <a:spAutoFit/>
              </a:bodyPr>
              <a:lstStyle/>
              <a:p>
                <a:r>
                  <a:rPr lang="en-GB" sz="2400" i="1" dirty="0">
                    <a:solidFill>
                      <a:srgbClr val="FF0000"/>
                    </a:solidFill>
                    <a:latin typeface="Times" pitchFamily="2" charset="0"/>
                  </a:rPr>
                  <a:t>y </a:t>
                </a:r>
                <a:r>
                  <a:rPr lang="en-GB" sz="2400" dirty="0">
                    <a:solidFill>
                      <a:srgbClr val="FF0000"/>
                    </a:solidFill>
                  </a:rPr>
                  <a:t>=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𝑒</m:t>
                        </m:r>
                      </m:e>
                      <m:sup>
                        <m:r>
                          <a:rPr lang="en-GB" sz="2400" b="0" i="1" smtClean="0">
                            <a:solidFill>
                              <a:srgbClr val="FF0000"/>
                            </a:solidFill>
                            <a:latin typeface="Cambria Math" panose="02040503050406030204" pitchFamily="18" charset="0"/>
                          </a:rPr>
                          <m:t>𝑢</m:t>
                        </m:r>
                      </m:sup>
                    </m:sSup>
                  </m:oMath>
                </a14:m>
                <a:endParaRPr lang="en-GB" sz="2400" dirty="0">
                  <a:solidFill>
                    <a:srgbClr val="FF0000"/>
                  </a:solidFill>
                </a:endParaRPr>
              </a:p>
            </p:txBody>
          </p:sp>
        </mc:Choice>
        <mc:Fallback xmlns="">
          <p:sp>
            <p:nvSpPr>
              <p:cNvPr id="24" name="TextBox 23">
                <a:extLst>
                  <a:ext uri="{FF2B5EF4-FFF2-40B4-BE49-F238E27FC236}">
                    <a16:creationId xmlns:a16="http://schemas.microsoft.com/office/drawing/2014/main" id="{30FBBBC4-5431-4B00-B598-8B4CAF414B15}"/>
                  </a:ext>
                </a:extLst>
              </p:cNvPr>
              <p:cNvSpPr txBox="1">
                <a:spLocks noRot="1" noChangeAspect="1" noMove="1" noResize="1" noEditPoints="1" noAdjustHandles="1" noChangeArrowheads="1" noChangeShapeType="1" noTextEdit="1"/>
              </p:cNvSpPr>
              <p:nvPr/>
            </p:nvSpPr>
            <p:spPr>
              <a:xfrm>
                <a:off x="2519235" y="6085218"/>
                <a:ext cx="1656184" cy="461665"/>
              </a:xfrm>
              <a:prstGeom prst="rect">
                <a:avLst/>
              </a:prstGeom>
              <a:blipFill>
                <a:blip r:embed="rId15"/>
                <a:stretch>
                  <a:fillRect l="-4545" t="-10526"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xmlns="" id="{1F036232-F1CD-4E17-B5EC-7CDE7511658F}"/>
                  </a:ext>
                </a:extLst>
              </p:cNvPr>
              <p:cNvSpPr txBox="1"/>
              <p:nvPr/>
            </p:nvSpPr>
            <p:spPr>
              <a:xfrm>
                <a:off x="4175419" y="5332888"/>
                <a:ext cx="1440160"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num>
                      <m:den>
                        <m:r>
                          <a:rPr lang="en-GB" sz="2400" i="1" smtClean="0">
                            <a:solidFill>
                              <a:srgbClr val="FF0000"/>
                            </a:solidFill>
                            <a:latin typeface="Cambria Math" panose="02040503050406030204" pitchFamily="18" charset="0"/>
                          </a:rPr>
                          <m:t>𝑑𝑥</m:t>
                        </m:r>
                      </m:den>
                    </m:f>
                  </m:oMath>
                </a14:m>
                <a:r>
                  <a:rPr lang="en-GB" sz="2400" dirty="0">
                    <a:solidFill>
                      <a:srgbClr val="FF0000"/>
                    </a:solidFill>
                  </a:rPr>
                  <a:t> = 2</a:t>
                </a:r>
                <a:r>
                  <a:rPr lang="en-GB" sz="2400" i="1" dirty="0">
                    <a:solidFill>
                      <a:srgbClr val="FF0000"/>
                    </a:solidFill>
                    <a:latin typeface="Times New Roman" panose="02020603050405020304" pitchFamily="18" charset="0"/>
                    <a:cs typeface="Times New Roman" panose="02020603050405020304" pitchFamily="18" charset="0"/>
                  </a:rPr>
                  <a:t>x</a:t>
                </a:r>
                <a:endParaRPr lang="en-GB" sz="2400" i="1" dirty="0">
                  <a:latin typeface="Times New Roman" panose="02020603050405020304" pitchFamily="18" charset="0"/>
                  <a:cs typeface="Times New Roman" panose="02020603050405020304" pitchFamily="18" charset="0"/>
                </a:endParaRPr>
              </a:p>
            </p:txBody>
          </p:sp>
        </mc:Choice>
        <mc:Fallback xmlns="">
          <p:sp>
            <p:nvSpPr>
              <p:cNvPr id="29" name="TextBox 28">
                <a:extLst>
                  <a:ext uri="{FF2B5EF4-FFF2-40B4-BE49-F238E27FC236}">
                    <a16:creationId xmlns:a16="http://schemas.microsoft.com/office/drawing/2014/main" id="{1F036232-F1CD-4E17-B5EC-7CDE7511658F}"/>
                  </a:ext>
                </a:extLst>
              </p:cNvPr>
              <p:cNvSpPr txBox="1">
                <a:spLocks noRot="1" noChangeAspect="1" noMove="1" noResize="1" noEditPoints="1" noAdjustHandles="1" noChangeArrowheads="1" noChangeShapeType="1" noTextEdit="1"/>
              </p:cNvSpPr>
              <p:nvPr/>
            </p:nvSpPr>
            <p:spPr>
              <a:xfrm>
                <a:off x="4175419" y="5332888"/>
                <a:ext cx="1440160" cy="624273"/>
              </a:xfrm>
              <a:prstGeom prst="rect">
                <a:avLst/>
              </a:prstGeom>
              <a:blipFill>
                <a:blip r:embed="rId16"/>
                <a:stretch>
                  <a:fillRect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xmlns="" id="{19FF8A7D-4960-4E4D-859A-028D281676A3}"/>
                  </a:ext>
                </a:extLst>
              </p:cNvPr>
              <p:cNvSpPr/>
              <p:nvPr/>
            </p:nvSpPr>
            <p:spPr>
              <a:xfrm>
                <a:off x="6434208" y="5753268"/>
                <a:ext cx="1809919" cy="79361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𝑥𝑒</m:t>
                          </m:r>
                        </m:e>
                        <m:sup>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sup>
                      </m:sSup>
                    </m:oMath>
                  </m:oMathPara>
                </a14:m>
                <a:endParaRPr lang="en-GB" sz="2400" dirty="0"/>
              </a:p>
            </p:txBody>
          </p:sp>
        </mc:Choice>
        <mc:Fallback xmlns="">
          <p:sp>
            <p:nvSpPr>
              <p:cNvPr id="25" name="Rectangle 24">
                <a:extLst>
                  <a:ext uri="{FF2B5EF4-FFF2-40B4-BE49-F238E27FC236}">
                    <a16:creationId xmlns:a16="http://schemas.microsoft.com/office/drawing/2014/main" id="{19FF8A7D-4960-4E4D-859A-028D281676A3}"/>
                  </a:ext>
                </a:extLst>
              </p:cNvPr>
              <p:cNvSpPr>
                <a:spLocks noRot="1" noChangeAspect="1" noMove="1" noResize="1" noEditPoints="1" noAdjustHandles="1" noChangeArrowheads="1" noChangeShapeType="1" noTextEdit="1"/>
              </p:cNvSpPr>
              <p:nvPr/>
            </p:nvSpPr>
            <p:spPr>
              <a:xfrm>
                <a:off x="6434208" y="5753268"/>
                <a:ext cx="1809919" cy="793615"/>
              </a:xfrm>
              <a:prstGeom prst="rect">
                <a:avLst/>
              </a:prstGeom>
              <a:blipFill>
                <a:blip r:embed="rId1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xmlns="" id="{C665770A-5CB0-456E-ABD5-29364FF88E80}"/>
                  </a:ext>
                </a:extLst>
              </p:cNvPr>
              <p:cNvSpPr/>
              <p:nvPr/>
            </p:nvSpPr>
            <p:spPr>
              <a:xfrm>
                <a:off x="6018133" y="1319566"/>
                <a:ext cx="2225994" cy="461665"/>
              </a:xfrm>
              <a:prstGeom prst="rect">
                <a:avLst/>
              </a:prstGeom>
            </p:spPr>
            <p:txBody>
              <a:bodyPr wrap="none">
                <a:spAutoFit/>
              </a:bodyPr>
              <a:lstStyle/>
              <a:p>
                <a:r>
                  <a:rPr lang="en-GB" sz="2400" dirty="0">
                    <a:solidFill>
                      <a:srgbClr val="FF0000"/>
                    </a:solidFill>
                  </a:rPr>
                  <a:t>= 9</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GB" sz="2400" dirty="0">
                    <a:solidFill>
                      <a:srgbClr val="FF0000"/>
                    </a:solidFill>
                  </a:rPr>
                  <a:t>+ 12</a:t>
                </a:r>
                <a:r>
                  <a:rPr lang="en-GB" sz="2400" i="1" dirty="0">
                    <a:solidFill>
                      <a:srgbClr val="FF0000"/>
                    </a:solidFill>
                    <a:latin typeface="Times" pitchFamily="2" charset="0"/>
                  </a:rPr>
                  <a:t>x</a:t>
                </a:r>
                <a:r>
                  <a:rPr lang="en-GB" sz="2400" dirty="0">
                    <a:solidFill>
                      <a:srgbClr val="FF0000"/>
                    </a:solidFill>
                  </a:rPr>
                  <a:t> + 4</a:t>
                </a:r>
                <a:endParaRPr lang="en-GB" sz="2400" dirty="0"/>
              </a:p>
            </p:txBody>
          </p:sp>
        </mc:Choice>
        <mc:Fallback xmlns="">
          <p:sp>
            <p:nvSpPr>
              <p:cNvPr id="26" name="Rectangle 25">
                <a:extLst>
                  <a:ext uri="{FF2B5EF4-FFF2-40B4-BE49-F238E27FC236}">
                    <a16:creationId xmlns:a16="http://schemas.microsoft.com/office/drawing/2014/main" id="{C665770A-5CB0-456E-ABD5-29364FF88E80}"/>
                  </a:ext>
                </a:extLst>
              </p:cNvPr>
              <p:cNvSpPr>
                <a:spLocks noRot="1" noChangeAspect="1" noMove="1" noResize="1" noEditPoints="1" noAdjustHandles="1" noChangeArrowheads="1" noChangeShapeType="1" noTextEdit="1"/>
              </p:cNvSpPr>
              <p:nvPr/>
            </p:nvSpPr>
            <p:spPr>
              <a:xfrm>
                <a:off x="6018133" y="1319566"/>
                <a:ext cx="2225994" cy="461665"/>
              </a:xfrm>
              <a:prstGeom prst="rect">
                <a:avLst/>
              </a:prstGeom>
              <a:blipFill>
                <a:blip r:embed="rId18"/>
                <a:stretch>
                  <a:fillRect l="-3977" t="-13514" r="-2273" b="-29730"/>
                </a:stretch>
              </a:blipFill>
            </p:spPr>
            <p:txBody>
              <a:bodyPr/>
              <a:lstStyle/>
              <a:p>
                <a:r>
                  <a:rPr lang="en-US">
                    <a:noFill/>
                  </a:rPr>
                  <a:t> </a:t>
                </a:r>
              </a:p>
            </p:txBody>
          </p:sp>
        </mc:Fallback>
      </mc:AlternateContent>
      <p:sp>
        <p:nvSpPr>
          <p:cNvPr id="27" name="Rectangle 26">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42655239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21" grpId="0"/>
      <p:bldP spid="22" grpId="0"/>
      <p:bldP spid="23" grpId="0"/>
      <p:bldP spid="24" grpId="0"/>
      <p:bldP spid="29" grpId="0"/>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3: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0E64C77E-AC9C-410C-A7B3-4DDD04E4035B}"/>
                  </a:ext>
                </a:extLst>
              </p:cNvPr>
              <p:cNvSpPr txBox="1"/>
              <p:nvPr/>
            </p:nvSpPr>
            <p:spPr>
              <a:xfrm>
                <a:off x="2398233" y="836180"/>
                <a:ext cx="4110229" cy="503471"/>
              </a:xfrm>
              <a:prstGeom prst="rect">
                <a:avLst/>
              </a:prstGeom>
              <a:noFill/>
            </p:spPr>
            <p:txBody>
              <a:bodyPr wrap="square" rtlCol="0">
                <a:spAutoFit/>
              </a:bodyPr>
              <a:lstStyle/>
              <a:p>
                <a:r>
                  <a:rPr lang="en-GB" sz="2400" dirty="0"/>
                  <a:t>1.  Differentiate </a:t>
                </a:r>
                <a:r>
                  <a:rPr lang="en-US" sz="2400" i="1" dirty="0">
                    <a:latin typeface="Times New Roman" panose="02020603050405020304" pitchFamily="18" charset="0"/>
                    <a:cs typeface="Times New Roman" panose="02020603050405020304" pitchFamily="18" charset="0"/>
                  </a:rPr>
                  <a:t>y</a:t>
                </a:r>
                <a:r>
                  <a:rPr lang="en-GB" sz="2400" dirty="0"/>
                  <a:t> = (</a:t>
                </a:r>
                <a14:m>
                  <m:oMath xmlns:m="http://schemas.openxmlformats.org/officeDocument/2006/math">
                    <m:sSup>
                      <m:sSupPr>
                        <m:ctrlPr>
                          <a:rPr lang="en-GB" sz="2400" i="1" smtClean="0">
                            <a:latin typeface="Cambria Math"/>
                          </a:rPr>
                        </m:ctrlPr>
                      </m:sSupPr>
                      <m:e>
                        <m:sSup>
                          <m:sSupPr>
                            <m:ctrlPr>
                              <a:rPr lang="en-GB" sz="2400" i="1">
                                <a:latin typeface="Cambria Math"/>
                              </a:rPr>
                            </m:ctrlPr>
                          </m:sSupPr>
                          <m:e>
                            <m:r>
                              <a:rPr lang="en-GB" sz="2400" i="1">
                                <a:latin typeface="Cambria Math" panose="02040503050406030204" pitchFamily="18" charset="0"/>
                              </a:rPr>
                              <m:t>𝑒</m:t>
                            </m:r>
                          </m:e>
                          <m:sup>
                            <m:r>
                              <a:rPr lang="en-GB" sz="2400" i="1">
                                <a:latin typeface="Cambria Math" panose="02040503050406030204" pitchFamily="18" charset="0"/>
                              </a:rPr>
                              <m:t>𝑥</m:t>
                            </m:r>
                          </m:sup>
                        </m:sSup>
                        <m:r>
                          <m:rPr>
                            <m:nor/>
                          </m:rPr>
                          <a:rPr lang="en-GB" sz="2400" dirty="0"/>
                          <m:t>− </m:t>
                        </m:r>
                        <m:r>
                          <m:rPr>
                            <m:nor/>
                          </m:rPr>
                          <a:rPr lang="en-GB" sz="2400" i="1" dirty="0">
                            <a:latin typeface="Times New Roman" panose="02020603050405020304" pitchFamily="18" charset="0"/>
                            <a:cs typeface="Times New Roman" panose="02020603050405020304" pitchFamily="18" charset="0"/>
                          </a:rPr>
                          <m:t>x</m:t>
                        </m:r>
                        <m:r>
                          <m:rPr>
                            <m:nor/>
                          </m:rPr>
                          <a:rPr lang="en-GB" sz="2400" b="0" i="0" dirty="0" smtClean="0"/>
                          <m:t>)</m:t>
                        </m:r>
                      </m:e>
                      <m:sup>
                        <m:r>
                          <a:rPr lang="en-GB" sz="2400" b="0" i="1" smtClean="0">
                            <a:latin typeface="Cambria Math" panose="02040503050406030204" pitchFamily="18" charset="0"/>
                          </a:rPr>
                          <m:t>6</m:t>
                        </m:r>
                      </m:sup>
                    </m:sSup>
                  </m:oMath>
                </a14:m>
                <a:endParaRPr lang="en-GB" sz="2400" dirty="0"/>
              </a:p>
            </p:txBody>
          </p:sp>
        </mc:Choice>
        <mc:Fallback xmlns="">
          <p:sp>
            <p:nvSpPr>
              <p:cNvPr id="6" name="TextBox 5">
                <a:extLst>
                  <a:ext uri="{FF2B5EF4-FFF2-40B4-BE49-F238E27FC236}">
                    <a16:creationId xmlns="" xmlns:a16="http://schemas.microsoft.com/office/drawing/2014/main" xmlns:a14="http://schemas.microsoft.com/office/drawing/2010/main" id="{0E64C77E-AC9C-410C-A7B3-4DDD04E4035B}"/>
                  </a:ext>
                </a:extLst>
              </p:cNvPr>
              <p:cNvSpPr txBox="1">
                <a:spLocks noRot="1" noChangeAspect="1" noMove="1" noResize="1" noEditPoints="1" noAdjustHandles="1" noChangeArrowheads="1" noChangeShapeType="1" noTextEdit="1"/>
              </p:cNvSpPr>
              <p:nvPr/>
            </p:nvSpPr>
            <p:spPr>
              <a:xfrm>
                <a:off x="2398233" y="836180"/>
                <a:ext cx="4110229" cy="503471"/>
              </a:xfrm>
              <a:prstGeom prst="rect">
                <a:avLst/>
              </a:prstGeom>
              <a:blipFill rotWithShape="1">
                <a:blip r:embed="rId4"/>
                <a:stretch>
                  <a:fillRect l="-2222" t="-1205" b="-2650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F497D56E-082E-43C5-8DD4-87D4519BF8D6}"/>
                  </a:ext>
                </a:extLst>
              </p:cNvPr>
              <p:cNvSpPr txBox="1"/>
              <p:nvPr/>
            </p:nvSpPr>
            <p:spPr>
              <a:xfrm>
                <a:off x="2423592" y="1914445"/>
                <a:ext cx="2016224" cy="461665"/>
              </a:xfrm>
              <a:prstGeom prst="rect">
                <a:avLst/>
              </a:prstGeom>
              <a:noFill/>
            </p:spPr>
            <p:txBody>
              <a:bodyPr wrap="square" rtlCol="0">
                <a:spAutoFit/>
              </a:bodyPr>
              <a:lstStyle/>
              <a:p>
                <a:r>
                  <a:rPr lang="en-GB" sz="2400" dirty="0">
                    <a:solidFill>
                      <a:srgbClr val="FF0000"/>
                    </a:solidFill>
                  </a:rPr>
                  <a:t>Let </a:t>
                </a:r>
                <a14:m>
                  <m:oMath xmlns:m="http://schemas.openxmlformats.org/officeDocument/2006/math">
                    <m:r>
                      <a:rPr lang="en-GB" sz="2400" i="1">
                        <a:solidFill>
                          <a:srgbClr val="FF0000"/>
                        </a:solidFill>
                        <a:latin typeface="Cambria Math" panose="02040503050406030204" pitchFamily="18" charset="0"/>
                      </a:rPr>
                      <m:t>𝑢</m:t>
                    </m:r>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r>
                      <m:rPr>
                        <m:nor/>
                      </m:rPr>
                      <a:rPr lang="en-GB" sz="2400" dirty="0">
                        <a:solidFill>
                          <a:srgbClr val="FF0000"/>
                        </a:solidFill>
                      </a:rPr>
                      <m:t>− </m:t>
                    </m:r>
                    <m:r>
                      <m:rPr>
                        <m:nor/>
                      </m:rPr>
                      <a:rPr lang="en-GB" sz="2400" i="1" dirty="0">
                        <a:solidFill>
                          <a:srgbClr val="FF0000"/>
                        </a:solidFill>
                        <a:latin typeface="Times New Roman" panose="02020603050405020304" pitchFamily="18" charset="0"/>
                        <a:cs typeface="Times New Roman" panose="02020603050405020304" pitchFamily="18" charset="0"/>
                      </a:rPr>
                      <m:t>x</m:t>
                    </m:r>
                  </m:oMath>
                </a14:m>
                <a:r>
                  <a:rPr lang="en-GB" sz="2400" dirty="0">
                    <a:solidFill>
                      <a:srgbClr val="FF0000"/>
                    </a:solidFill>
                  </a:rPr>
                  <a:t> </a:t>
                </a:r>
              </a:p>
            </p:txBody>
          </p:sp>
        </mc:Choice>
        <mc:Fallback xmlns="">
          <p:sp>
            <p:nvSpPr>
              <p:cNvPr id="7" name="TextBox 6">
                <a:extLst>
                  <a:ext uri="{FF2B5EF4-FFF2-40B4-BE49-F238E27FC236}">
                    <a16:creationId xmlns:a16="http://schemas.microsoft.com/office/drawing/2014/main" xmlns="" xmlns:a14="http://schemas.microsoft.com/office/drawing/2010/main" id="{F497D56E-082E-43C5-8DD4-87D4519BF8D6}"/>
                  </a:ext>
                </a:extLst>
              </p:cNvPr>
              <p:cNvSpPr txBox="1">
                <a:spLocks noRot="1" noChangeAspect="1" noMove="1" noResize="1" noEditPoints="1" noAdjustHandles="1" noChangeArrowheads="1" noChangeShapeType="1" noTextEdit="1"/>
              </p:cNvSpPr>
              <p:nvPr/>
            </p:nvSpPr>
            <p:spPr>
              <a:xfrm>
                <a:off x="2423592" y="1914445"/>
                <a:ext cx="2016224" cy="461665"/>
              </a:xfrm>
              <a:prstGeom prst="rect">
                <a:avLst/>
              </a:prstGeom>
              <a:blipFill rotWithShape="1">
                <a:blip r:embed="rId5"/>
                <a:stretch>
                  <a:fillRect l="-4848"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33A1A391-4E6D-4533-A845-F44F51E29C3D}"/>
                  </a:ext>
                </a:extLst>
              </p:cNvPr>
              <p:cNvSpPr txBox="1"/>
              <p:nvPr/>
            </p:nvSpPr>
            <p:spPr>
              <a:xfrm>
                <a:off x="4601644" y="1829820"/>
                <a:ext cx="2616005" cy="624273"/>
              </a:xfrm>
              <a:prstGeom prst="rect">
                <a:avLst/>
              </a:prstGeom>
              <a:noFill/>
            </p:spPr>
            <p:txBody>
              <a:bodyPr wrap="square" rtlCol="0">
                <a:spAutoFit/>
              </a:bodyPr>
              <a:lstStyle/>
              <a:p>
                <a14:m>
                  <m:oMath xmlns:m="http://schemas.openxmlformats.org/officeDocument/2006/math">
                    <m:r>
                      <m:rPr>
                        <m:sty m:val="p"/>
                      </m:rPr>
                      <a:rPr lang="en-GB" sz="2400" b="0" i="0" smtClean="0">
                        <a:solidFill>
                          <a:srgbClr val="FF0000"/>
                        </a:solidFill>
                        <a:latin typeface="Cambria Math" panose="02040503050406030204" pitchFamily="18" charset="0"/>
                      </a:rPr>
                      <m:t>then</m:t>
                    </m:r>
                    <m:r>
                      <a:rPr lang="en-GB" sz="2400" b="0" i="0" smtClean="0">
                        <a:solidFill>
                          <a:srgbClr val="FF0000"/>
                        </a:solidFill>
                        <a:latin typeface="Cambria Math" panose="02040503050406030204" pitchFamily="18" charset="0"/>
                      </a:rPr>
                      <m:t> </m:t>
                    </m:r>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num>
                      <m:den>
                        <m:r>
                          <a:rPr lang="en-GB" sz="2400" i="1" smtClean="0">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𝑒</m:t>
                        </m:r>
                      </m:e>
                      <m:sup>
                        <m:r>
                          <a:rPr lang="en-GB" sz="2400" b="0" i="1" smtClean="0">
                            <a:solidFill>
                              <a:srgbClr val="FF0000"/>
                            </a:solidFill>
                            <a:latin typeface="Cambria Math" panose="02040503050406030204" pitchFamily="18" charset="0"/>
                          </a:rPr>
                          <m:t>𝑥</m:t>
                        </m:r>
                      </m:sup>
                    </m:sSup>
                  </m:oMath>
                </a14:m>
                <a:r>
                  <a:rPr lang="en-GB" sz="2400" dirty="0">
                    <a:solidFill>
                      <a:srgbClr val="FF0000"/>
                    </a:solidFill>
                  </a:rPr>
                  <a:t>-1</a:t>
                </a:r>
                <a:endParaRPr lang="en-GB" sz="2400" dirty="0"/>
              </a:p>
            </p:txBody>
          </p:sp>
        </mc:Choice>
        <mc:Fallback xmlns="">
          <p:sp>
            <p:nvSpPr>
              <p:cNvPr id="8" name="TextBox 7">
                <a:extLst>
                  <a:ext uri="{FF2B5EF4-FFF2-40B4-BE49-F238E27FC236}">
                    <a16:creationId xmlns:a16="http://schemas.microsoft.com/office/drawing/2014/main" id="{33A1A391-4E6D-4533-A845-F44F51E29C3D}"/>
                  </a:ext>
                </a:extLst>
              </p:cNvPr>
              <p:cNvSpPr txBox="1">
                <a:spLocks noRot="1" noChangeAspect="1" noMove="1" noResize="1" noEditPoints="1" noAdjustHandles="1" noChangeArrowheads="1" noChangeShapeType="1" noTextEdit="1"/>
              </p:cNvSpPr>
              <p:nvPr/>
            </p:nvSpPr>
            <p:spPr>
              <a:xfrm>
                <a:off x="4601644" y="1829820"/>
                <a:ext cx="2616005" cy="624273"/>
              </a:xfrm>
              <a:prstGeom prst="rect">
                <a:avLst/>
              </a:prstGeom>
              <a:blipFill>
                <a:blip r:embed="rId6"/>
                <a:stretch>
                  <a:fillRect l="-483" b="-61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9BC15DEE-CD70-48C9-9437-297EE04372B2}"/>
                  </a:ext>
                </a:extLst>
              </p:cNvPr>
              <p:cNvSpPr txBox="1"/>
              <p:nvPr/>
            </p:nvSpPr>
            <p:spPr>
              <a:xfrm>
                <a:off x="2423592" y="2794678"/>
                <a:ext cx="1521372" cy="461665"/>
              </a:xfrm>
              <a:prstGeom prst="rect">
                <a:avLst/>
              </a:prstGeom>
              <a:noFill/>
            </p:spPr>
            <p:txBody>
              <a:bodyPr wrap="square" rtlCol="0">
                <a:spAutoFit/>
              </a:bodyPr>
              <a:lstStyle/>
              <a:p>
                <a14:m>
                  <m:oMath xmlns:m="http://schemas.openxmlformats.org/officeDocument/2006/math">
                    <m:r>
                      <a:rPr lang="en-GB" sz="2400" b="0" i="1" smtClean="0">
                        <a:solidFill>
                          <a:srgbClr val="FF0000"/>
                        </a:solidFill>
                        <a:latin typeface="Cambria Math"/>
                      </a:rPr>
                      <m:t>𝑦</m:t>
                    </m:r>
                  </m:oMath>
                </a14:m>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𝑢</m:t>
                        </m:r>
                      </m:e>
                      <m:sup>
                        <m:r>
                          <a:rPr lang="en-GB" sz="2400" b="0" i="1" smtClean="0">
                            <a:solidFill>
                              <a:srgbClr val="FF0000"/>
                            </a:solidFill>
                            <a:latin typeface="Cambria Math" panose="02040503050406030204" pitchFamily="18" charset="0"/>
                          </a:rPr>
                          <m:t>6</m:t>
                        </m:r>
                      </m:sup>
                    </m:sSup>
                  </m:oMath>
                </a14:m>
                <a:endParaRPr lang="en-GB" sz="2400" dirty="0">
                  <a:solidFill>
                    <a:srgbClr val="FF0000"/>
                  </a:solidFill>
                </a:endParaRPr>
              </a:p>
            </p:txBody>
          </p:sp>
        </mc:Choice>
        <mc:Fallback xmlns="">
          <p:sp>
            <p:nvSpPr>
              <p:cNvPr id="9" name="TextBox 8">
                <a:extLst>
                  <a:ext uri="{FF2B5EF4-FFF2-40B4-BE49-F238E27FC236}">
                    <a16:creationId xmlns:a16="http://schemas.microsoft.com/office/drawing/2014/main" xmlns="" xmlns:a14="http://schemas.microsoft.com/office/drawing/2010/main" id="{9BC15DEE-CD70-48C9-9437-297EE04372B2}"/>
                  </a:ext>
                </a:extLst>
              </p:cNvPr>
              <p:cNvSpPr txBox="1">
                <a:spLocks noRot="1" noChangeAspect="1" noMove="1" noResize="1" noEditPoints="1" noAdjustHandles="1" noChangeArrowheads="1" noChangeShapeType="1" noTextEdit="1"/>
              </p:cNvSpPr>
              <p:nvPr/>
            </p:nvSpPr>
            <p:spPr>
              <a:xfrm>
                <a:off x="2423592" y="2794678"/>
                <a:ext cx="1521372" cy="461665"/>
              </a:xfrm>
              <a:prstGeom prst="rect">
                <a:avLst/>
              </a:prstGeom>
              <a:blipFill rotWithShape="1">
                <a:blip r:embed="rId7"/>
                <a:stretch>
                  <a:fillRect l="-1205" t="-9211" b="-3026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61BBB024-A374-4AA0-8CD7-010FC766B89D}"/>
                  </a:ext>
                </a:extLst>
              </p:cNvPr>
              <p:cNvSpPr txBox="1"/>
              <p:nvPr/>
            </p:nvSpPr>
            <p:spPr>
              <a:xfrm>
                <a:off x="3657105" y="2740365"/>
                <a:ext cx="4576257" cy="624273"/>
              </a:xfrm>
              <a:prstGeom prst="rect">
                <a:avLst/>
              </a:prstGeom>
              <a:noFill/>
            </p:spPr>
            <p:txBody>
              <a:bodyPr wrap="square" rtlCol="0">
                <a:spAutoFit/>
              </a:bodyPr>
              <a:lstStyle/>
              <a:p>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𝑦</m:t>
                        </m:r>
                      </m:num>
                      <m:den>
                        <m:r>
                          <a:rPr lang="en-GB" sz="2400" i="1">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6</m:t>
                        </m:r>
                        <m:r>
                          <a:rPr lang="en-GB" sz="2400" b="0" i="1" smtClean="0">
                            <a:solidFill>
                              <a:srgbClr val="FF0000"/>
                            </a:solidFill>
                            <a:latin typeface="Cambria Math" panose="02040503050406030204" pitchFamily="18" charset="0"/>
                          </a:rPr>
                          <m:t>𝑢</m:t>
                        </m:r>
                      </m:e>
                      <m:sup>
                        <m:r>
                          <a:rPr lang="en-GB" sz="2400" b="0" i="1" smtClean="0">
                            <a:solidFill>
                              <a:srgbClr val="FF0000"/>
                            </a:solidFill>
                            <a:latin typeface="Cambria Math" panose="02040503050406030204" pitchFamily="18" charset="0"/>
                          </a:rPr>
                          <m:t>5</m:t>
                        </m:r>
                      </m:sup>
                    </m:sSup>
                    <m:r>
                      <a:rPr lang="en-GB" sz="2400" b="0" i="0" smtClean="0">
                        <a:solidFill>
                          <a:srgbClr val="FF0000"/>
                        </a:solidFill>
                        <a:latin typeface="Cambria Math" panose="02040503050406030204" pitchFamily="18" charset="0"/>
                      </a:rPr>
                      <m:t>=6</m:t>
                    </m:r>
                    <m:sSup>
                      <m:sSupPr>
                        <m:ctrlPr>
                          <a:rPr lang="en-GB" sz="2400" b="0" i="1" dirty="0" smtClean="0">
                            <a:solidFill>
                              <a:srgbClr val="FF0000"/>
                            </a:solidFill>
                            <a:latin typeface="Cambria Math"/>
                            <a:cs typeface="Times New Roman" panose="02020603050405020304" pitchFamily="18" charset="0"/>
                          </a:rPr>
                        </m:ctrlPr>
                      </m:sSupPr>
                      <m:e>
                        <m:r>
                          <a:rPr lang="en-GB" sz="240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r>
                          <m:rPr>
                            <m:nor/>
                          </m:rPr>
                          <a:rPr lang="en-GB" sz="2400" dirty="0">
                            <a:solidFill>
                              <a:srgbClr val="FF0000"/>
                            </a:solidFill>
                          </a:rPr>
                          <m:t>− </m:t>
                        </m:r>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dirty="0">
                            <a:solidFill>
                              <a:srgbClr val="FF0000"/>
                            </a:solidFill>
                            <a:cs typeface="Times New Roman" panose="02020603050405020304" pitchFamily="18" charset="0"/>
                          </a:rPr>
                          <m:t>)</m:t>
                        </m:r>
                      </m:e>
                      <m:sup>
                        <m:r>
                          <a:rPr lang="en-GB" sz="2400" b="0" i="1" dirty="0" smtClean="0">
                            <a:solidFill>
                              <a:srgbClr val="FF0000"/>
                            </a:solidFill>
                            <a:latin typeface="Cambria Math" panose="02040503050406030204" pitchFamily="18" charset="0"/>
                            <a:cs typeface="Times New Roman" panose="02020603050405020304" pitchFamily="18" charset="0"/>
                          </a:rPr>
                          <m:t>5</m:t>
                        </m:r>
                      </m:sup>
                    </m:sSup>
                  </m:oMath>
                </a14:m>
                <a:endParaRPr lang="en-GB" sz="2400" dirty="0">
                  <a:latin typeface="+mj-lt"/>
                </a:endParaRPr>
              </a:p>
            </p:txBody>
          </p:sp>
        </mc:Choice>
        <mc:Fallback xmlns="">
          <p:sp>
            <p:nvSpPr>
              <p:cNvPr id="10" name="TextBox 9">
                <a:extLst>
                  <a:ext uri="{FF2B5EF4-FFF2-40B4-BE49-F238E27FC236}">
                    <a16:creationId xmlns:a16="http://schemas.microsoft.com/office/drawing/2014/main" id="{61BBB024-A374-4AA0-8CD7-010FC766B89D}"/>
                  </a:ext>
                </a:extLst>
              </p:cNvPr>
              <p:cNvSpPr txBox="1">
                <a:spLocks noRot="1" noChangeAspect="1" noMove="1" noResize="1" noEditPoints="1" noAdjustHandles="1" noChangeArrowheads="1" noChangeShapeType="1" noTextEdit="1"/>
              </p:cNvSpPr>
              <p:nvPr/>
            </p:nvSpPr>
            <p:spPr>
              <a:xfrm>
                <a:off x="3657105" y="2740365"/>
                <a:ext cx="4576257" cy="624273"/>
              </a:xfrm>
              <a:prstGeom prst="rect">
                <a:avLst/>
              </a:prstGeom>
              <a:blipFill>
                <a:blip r:embed="rId8"/>
                <a:stretch>
                  <a:fillRect b="-61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D7B0620B-BCD0-4237-BC21-E51592D2D342}"/>
                  </a:ext>
                </a:extLst>
              </p:cNvPr>
              <p:cNvSpPr txBox="1"/>
              <p:nvPr/>
            </p:nvSpPr>
            <p:spPr>
              <a:xfrm>
                <a:off x="7217649" y="2741286"/>
                <a:ext cx="3850332" cy="624273"/>
              </a:xfrm>
              <a:prstGeom prst="rect">
                <a:avLst/>
              </a:prstGeom>
              <a:noFill/>
            </p:spPr>
            <p:txBody>
              <a:bodyPr wrap="square" rtlCol="0">
                <a:spAutoFit/>
              </a:bodyPr>
              <a:lstStyle/>
              <a:p>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r>
                      <a:rPr lang="en-GB" sz="2400">
                        <a:solidFill>
                          <a:srgbClr val="FF0000"/>
                        </a:solidFill>
                        <a:latin typeface="Cambria Math" panose="02040503050406030204" pitchFamily="18" charset="0"/>
                      </a:rPr>
                      <m:t>6</m:t>
                    </m:r>
                    <m:sSup>
                      <m:sSupPr>
                        <m:ctrlPr>
                          <a:rPr lang="en-GB" sz="2400" i="1" dirty="0">
                            <a:solidFill>
                              <a:srgbClr val="FF0000"/>
                            </a:solidFill>
                            <a:latin typeface="Cambria Math"/>
                            <a:cs typeface="Times New Roman" panose="02020603050405020304" pitchFamily="18" charset="0"/>
                          </a:rPr>
                        </m:ctrlPr>
                      </m:sSupPr>
                      <m:e>
                        <m:r>
                          <a:rPr lang="en-GB" sz="240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r>
                          <m:rPr>
                            <m:nor/>
                          </m:rPr>
                          <a:rPr lang="en-GB" sz="2400" dirty="0">
                            <a:solidFill>
                              <a:srgbClr val="FF0000"/>
                            </a:solidFill>
                          </a:rPr>
                          <m:t>− </m:t>
                        </m:r>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dirty="0">
                            <a:solidFill>
                              <a:srgbClr val="FF0000"/>
                            </a:solidFill>
                            <a:cs typeface="Times New Roman" panose="02020603050405020304" pitchFamily="18" charset="0"/>
                          </a:rPr>
                          <m:t>)</m:t>
                        </m:r>
                      </m:e>
                      <m:sup>
                        <m:r>
                          <a:rPr lang="en-GB" sz="2400" i="1" dirty="0">
                            <a:solidFill>
                              <a:srgbClr val="FF0000"/>
                            </a:solidFill>
                            <a:latin typeface="Cambria Math" panose="02040503050406030204" pitchFamily="18" charset="0"/>
                            <a:cs typeface="Times New Roman" panose="02020603050405020304" pitchFamily="18" charset="0"/>
                          </a:rPr>
                          <m:t>5</m:t>
                        </m:r>
                      </m:sup>
                    </m:sSup>
                  </m:oMath>
                </a14:m>
                <a:r>
                  <a:rPr lang="en-GB" sz="2400" dirty="0">
                    <a:solidFill>
                      <a:srgbClr val="FF0000"/>
                    </a:solidFill>
                  </a:rPr>
                  <a:t>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𝑥</m:t>
                        </m:r>
                      </m:sup>
                    </m:sSup>
                  </m:oMath>
                </a14:m>
                <a:r>
                  <a:rPr lang="en-GB" sz="2400" dirty="0">
                    <a:solidFill>
                      <a:srgbClr val="FF0000"/>
                    </a:solidFill>
                  </a:rPr>
                  <a:t> </a:t>
                </a:r>
                <a14:m>
                  <m:oMath xmlns:m="http://schemas.openxmlformats.org/officeDocument/2006/math">
                    <m:r>
                      <m:rPr>
                        <m:nor/>
                      </m:rPr>
                      <a:rPr lang="en-GB" sz="2400" dirty="0">
                        <a:solidFill>
                          <a:srgbClr val="FF0000"/>
                        </a:solidFill>
                      </a:rPr>
                      <m:t>−</m:t>
                    </m:r>
                    <m:r>
                      <a:rPr lang="en-GB" sz="2400" i="1" dirty="0">
                        <a:solidFill>
                          <a:srgbClr val="FF0000"/>
                        </a:solidFill>
                        <a:latin typeface="Cambria Math" panose="02040503050406030204" pitchFamily="18" charset="0"/>
                      </a:rPr>
                      <m:t> </m:t>
                    </m:r>
                  </m:oMath>
                </a14:m>
                <a:r>
                  <a:rPr lang="en-GB" sz="2400" dirty="0">
                    <a:solidFill>
                      <a:srgbClr val="FF0000"/>
                    </a:solidFill>
                  </a:rPr>
                  <a:t>1)</a:t>
                </a:r>
                <a:endParaRPr lang="en-GB" sz="2400" dirty="0"/>
              </a:p>
            </p:txBody>
          </p:sp>
        </mc:Choice>
        <mc:Fallback xmlns="">
          <p:sp>
            <p:nvSpPr>
              <p:cNvPr id="13" name="TextBox 12">
                <a:extLst>
                  <a:ext uri="{FF2B5EF4-FFF2-40B4-BE49-F238E27FC236}">
                    <a16:creationId xmlns:a16="http://schemas.microsoft.com/office/drawing/2014/main" id="{D7B0620B-BCD0-4237-BC21-E51592D2D342}"/>
                  </a:ext>
                </a:extLst>
              </p:cNvPr>
              <p:cNvSpPr txBox="1">
                <a:spLocks noRot="1" noChangeAspect="1" noMove="1" noResize="1" noEditPoints="1" noAdjustHandles="1" noChangeArrowheads="1" noChangeShapeType="1" noTextEdit="1"/>
              </p:cNvSpPr>
              <p:nvPr/>
            </p:nvSpPr>
            <p:spPr>
              <a:xfrm>
                <a:off x="7217649" y="2741286"/>
                <a:ext cx="3850332" cy="624273"/>
              </a:xfrm>
              <a:prstGeom prst="rect">
                <a:avLst/>
              </a:prstGeom>
              <a:blipFill>
                <a:blip r:embed="rId9"/>
                <a:stretch>
                  <a:fillRect b="-61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D0AC8163-9EF2-4197-B7E5-26CF93048F1D}"/>
                  </a:ext>
                </a:extLst>
              </p:cNvPr>
              <p:cNvSpPr txBox="1"/>
              <p:nvPr/>
            </p:nvSpPr>
            <p:spPr>
              <a:xfrm>
                <a:off x="2355885" y="3344523"/>
                <a:ext cx="7964339" cy="615874"/>
              </a:xfrm>
              <a:prstGeom prst="rect">
                <a:avLst/>
              </a:prstGeom>
              <a:noFill/>
            </p:spPr>
            <p:txBody>
              <a:bodyPr wrap="square" rtlCol="0">
                <a:spAutoFit/>
              </a:bodyPr>
              <a:lstStyle/>
              <a:p>
                <a:r>
                  <a:rPr lang="en-GB" sz="2400" dirty="0"/>
                  <a:t>2. Find any stationary points of the curve </a:t>
                </a:r>
                <a:r>
                  <a:rPr lang="en-US" sz="2400" i="1" dirty="0">
                    <a:latin typeface="Times New Roman" panose="02020603050405020304" pitchFamily="18" charset="0"/>
                    <a:cs typeface="Times New Roman" panose="02020603050405020304" pitchFamily="18" charset="0"/>
                  </a:rPr>
                  <a:t>y</a:t>
                </a:r>
                <a:r>
                  <a:rPr lang="en-GB" sz="2400" dirty="0"/>
                  <a:t> = </a:t>
                </a:r>
                <a14:m>
                  <m:oMath xmlns:m="http://schemas.openxmlformats.org/officeDocument/2006/math">
                    <m:sSup>
                      <m:sSupPr>
                        <m:ctrlPr>
                          <a:rPr lang="en-GB" sz="2400" i="1" smtClean="0">
                            <a:latin typeface="Cambria Math"/>
                          </a:rPr>
                        </m:ctrlPr>
                      </m:sSupPr>
                      <m:e>
                        <m:r>
                          <m:rPr>
                            <m:nor/>
                          </m:rPr>
                          <a:rPr lang="en-GB" sz="2400" dirty="0"/>
                          <m:t>(</m:t>
                        </m:r>
                        <m:r>
                          <m:rPr>
                            <m:nor/>
                          </m:rPr>
                          <a:rPr lang="en-GB" sz="2400" i="1" dirty="0">
                            <a:latin typeface="Times New Roman" panose="02020603050405020304" pitchFamily="18" charset="0"/>
                            <a:cs typeface="Times New Roman" panose="02020603050405020304" pitchFamily="18" charset="0"/>
                          </a:rPr>
                          <m:t>x</m:t>
                        </m:r>
                        <m:r>
                          <m:rPr>
                            <m:nor/>
                          </m:rPr>
                          <a:rPr lang="en-GB" sz="2400" dirty="0"/>
                          <m:t> +</m:t>
                        </m:r>
                        <m:f>
                          <m:fPr>
                            <m:ctrlPr>
                              <a:rPr lang="en-GB" sz="2400" i="1">
                                <a:latin typeface="Cambria Math"/>
                              </a:rPr>
                            </m:ctrlPr>
                          </m:fPr>
                          <m:num>
                            <m:r>
                              <a:rPr lang="en-GB" sz="2400" i="1">
                                <a:latin typeface="Cambria Math" panose="02040503050406030204" pitchFamily="18" charset="0"/>
                              </a:rPr>
                              <m:t>1</m:t>
                            </m:r>
                          </m:num>
                          <m:den>
                            <m:r>
                              <a:rPr lang="en-GB" sz="2400" i="1">
                                <a:latin typeface="Cambria Math" panose="02040503050406030204" pitchFamily="18" charset="0"/>
                              </a:rPr>
                              <m:t>𝑥</m:t>
                            </m:r>
                          </m:den>
                        </m:f>
                        <m:r>
                          <m:rPr>
                            <m:nor/>
                          </m:rPr>
                          <a:rPr lang="en-GB" sz="2400" b="0" dirty="0" smtClean="0"/>
                          <m:t>)</m:t>
                        </m:r>
                        <m:r>
                          <a:rPr lang="en-GB" sz="2400" i="1" dirty="0" smtClean="0">
                            <a:latin typeface="Cambria Math" panose="02040503050406030204" pitchFamily="18" charset="0"/>
                            <a:cs typeface="Times New Roman" panose="02020603050405020304" pitchFamily="18" charset="0"/>
                          </a:rPr>
                          <m:t> </m:t>
                        </m:r>
                      </m:e>
                      <m:sup>
                        <m:r>
                          <a:rPr lang="en-GB" sz="2400" b="0" i="1" smtClean="0">
                            <a:latin typeface="Cambria Math" panose="02040503050406030204" pitchFamily="18" charset="0"/>
                          </a:rPr>
                          <m:t>4</m:t>
                        </m:r>
                      </m:sup>
                    </m:sSup>
                    <m:r>
                      <a:rPr lang="en-GB" sz="2400" b="0" i="1" smtClean="0">
                        <a:latin typeface="Cambria Math"/>
                      </a:rPr>
                      <m:t>.</m:t>
                    </m:r>
                  </m:oMath>
                </a14:m>
                <a:endParaRPr lang="en-GB" sz="2400" dirty="0"/>
              </a:p>
            </p:txBody>
          </p:sp>
        </mc:Choice>
        <mc:Fallback xmlns="">
          <p:sp>
            <p:nvSpPr>
              <p:cNvPr id="15" name="TextBox 14">
                <a:extLst>
                  <a:ext uri="{FF2B5EF4-FFF2-40B4-BE49-F238E27FC236}">
                    <a16:creationId xmlns:a16="http://schemas.microsoft.com/office/drawing/2014/main" xmlns="" xmlns:a14="http://schemas.microsoft.com/office/drawing/2010/main" id="{D0AC8163-9EF2-4197-B7E5-26CF93048F1D}"/>
                  </a:ext>
                </a:extLst>
              </p:cNvPr>
              <p:cNvSpPr txBox="1">
                <a:spLocks noRot="1" noChangeAspect="1" noMove="1" noResize="1" noEditPoints="1" noAdjustHandles="1" noChangeArrowheads="1" noChangeShapeType="1" noTextEdit="1"/>
              </p:cNvSpPr>
              <p:nvPr/>
            </p:nvSpPr>
            <p:spPr>
              <a:xfrm>
                <a:off x="2355885" y="3344523"/>
                <a:ext cx="7964339" cy="615874"/>
              </a:xfrm>
              <a:prstGeom prst="rect">
                <a:avLst/>
              </a:prstGeom>
              <a:blipFill rotWithShape="1">
                <a:blip r:embed="rId10"/>
                <a:stretch>
                  <a:fillRect l="-1148"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6A6E35A4-7E2E-499F-9D42-ED8FAB17AD73}"/>
                  </a:ext>
                </a:extLst>
              </p:cNvPr>
              <p:cNvSpPr txBox="1"/>
              <p:nvPr/>
            </p:nvSpPr>
            <p:spPr>
              <a:xfrm>
                <a:off x="2323773" y="4267012"/>
                <a:ext cx="2095935" cy="615874"/>
              </a:xfrm>
              <a:prstGeom prst="rect">
                <a:avLst/>
              </a:prstGeom>
              <a:noFill/>
            </p:spPr>
            <p:txBody>
              <a:bodyPr wrap="square" rtlCol="0">
                <a:spAutoFit/>
              </a:bodyPr>
              <a:lstStyle/>
              <a:p>
                <a:r>
                  <a:rPr lang="en-GB" sz="2400" dirty="0">
                    <a:solidFill>
                      <a:srgbClr val="FF0000"/>
                    </a:solidFill>
                  </a:rPr>
                  <a:t>Let </a:t>
                </a:r>
                <a:r>
                  <a:rPr lang="en-GB" sz="2400" i="1" dirty="0">
                    <a:solidFill>
                      <a:srgbClr val="FF0000"/>
                    </a:solidFill>
                    <a:latin typeface="Times" pitchFamily="2" charset="0"/>
                  </a:rPr>
                  <a:t>u</a:t>
                </a:r>
                <a:r>
                  <a:rPr lang="en-GB" sz="2400" dirty="0">
                    <a:solidFill>
                      <a:srgbClr val="FF0000"/>
                    </a:solidFill>
                  </a:rPr>
                  <a:t> =</a:t>
                </a:r>
                <a:r>
                  <a:rPr lang="en-GB" sz="2400" dirty="0">
                    <a:solidFill>
                      <a:srgbClr val="FF0000"/>
                    </a:solidFill>
                    <a:cs typeface="Times New Roman" panose="02020603050405020304" pitchFamily="18" charset="0"/>
                  </a:rPr>
                  <a:t> </a:t>
                </a:r>
                <a14:m>
                  <m:oMath xmlns:m="http://schemas.openxmlformats.org/officeDocument/2006/math">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dirty="0">
                        <a:solidFill>
                          <a:srgbClr val="FF0000"/>
                        </a:solidFill>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𝑥</m:t>
                        </m:r>
                      </m:den>
                    </m:f>
                  </m:oMath>
                </a14:m>
                <a:r>
                  <a:rPr lang="en-GB" sz="2400" dirty="0">
                    <a:solidFill>
                      <a:srgbClr val="FF0000"/>
                    </a:solidFill>
                  </a:rPr>
                  <a:t> </a:t>
                </a:r>
              </a:p>
            </p:txBody>
          </p:sp>
        </mc:Choice>
        <mc:Fallback xmlns="">
          <p:sp>
            <p:nvSpPr>
              <p:cNvPr id="16" name="TextBox 15">
                <a:extLst>
                  <a:ext uri="{FF2B5EF4-FFF2-40B4-BE49-F238E27FC236}">
                    <a16:creationId xmlns:a16="http://schemas.microsoft.com/office/drawing/2014/main" id="{6A6E35A4-7E2E-499F-9D42-ED8FAB17AD73}"/>
                  </a:ext>
                </a:extLst>
              </p:cNvPr>
              <p:cNvSpPr txBox="1">
                <a:spLocks noRot="1" noChangeAspect="1" noMove="1" noResize="1" noEditPoints="1" noAdjustHandles="1" noChangeArrowheads="1" noChangeShapeType="1" noTextEdit="1"/>
              </p:cNvSpPr>
              <p:nvPr/>
            </p:nvSpPr>
            <p:spPr>
              <a:xfrm>
                <a:off x="2323773" y="4267012"/>
                <a:ext cx="2095935" cy="615874"/>
              </a:xfrm>
              <a:prstGeom prst="rect">
                <a:avLst/>
              </a:prstGeom>
              <a:blipFill>
                <a:blip r:embed="rId12"/>
                <a:stretch>
                  <a:fillRect l="-4217" b="-1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F55245EF-DE0C-42DA-9865-1BC81148B90E}"/>
                  </a:ext>
                </a:extLst>
              </p:cNvPr>
              <p:cNvSpPr/>
              <p:nvPr/>
            </p:nvSpPr>
            <p:spPr>
              <a:xfrm>
                <a:off x="6458595" y="4339916"/>
                <a:ext cx="1518108" cy="461665"/>
              </a:xfrm>
              <a:prstGeom prst="rect">
                <a:avLst/>
              </a:prstGeom>
            </p:spPr>
            <p:txBody>
              <a:bodyPr wrap="none">
                <a:spAutoFit/>
              </a:bodyPr>
              <a:lstStyle/>
              <a:p>
                <a:r>
                  <a:rPr lang="en-GB" sz="2400" dirty="0">
                    <a:solidFill>
                      <a:srgbClr val="FF0000"/>
                    </a:solidFill>
                    <a:latin typeface="Times" pitchFamily="2" charset="0"/>
                  </a:rPr>
                  <a:t>and</a:t>
                </a:r>
                <a:r>
                  <a:rPr lang="en-GB" sz="2400" i="1" dirty="0">
                    <a:solidFill>
                      <a:srgbClr val="FF0000"/>
                    </a:solidFill>
                    <a:latin typeface="Times" pitchFamily="2" charset="0"/>
                  </a:rPr>
                  <a:t> y</a:t>
                </a:r>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𝑢</m:t>
                        </m:r>
                      </m:e>
                      <m:sup>
                        <m:r>
                          <a:rPr lang="en-GB" sz="2400" b="0" i="1" smtClean="0">
                            <a:solidFill>
                              <a:srgbClr val="FF0000"/>
                            </a:solidFill>
                            <a:latin typeface="Cambria Math" panose="02040503050406030204" pitchFamily="18" charset="0"/>
                          </a:rPr>
                          <m:t>4</m:t>
                        </m:r>
                      </m:sup>
                    </m:sSup>
                  </m:oMath>
                </a14:m>
                <a:endParaRPr lang="en-GB" sz="2400" dirty="0">
                  <a:solidFill>
                    <a:srgbClr val="FF0000"/>
                  </a:solidFill>
                </a:endParaRPr>
              </a:p>
            </p:txBody>
          </p:sp>
        </mc:Choice>
        <mc:Fallback xmlns="">
          <p:sp>
            <p:nvSpPr>
              <p:cNvPr id="17" name="Rectangle 16">
                <a:extLst>
                  <a:ext uri="{FF2B5EF4-FFF2-40B4-BE49-F238E27FC236}">
                    <a16:creationId xmlns:a16="http://schemas.microsoft.com/office/drawing/2014/main" id="{F55245EF-DE0C-42DA-9865-1BC81148B90E}"/>
                  </a:ext>
                </a:extLst>
              </p:cNvPr>
              <p:cNvSpPr>
                <a:spLocks noRot="1" noChangeAspect="1" noMove="1" noResize="1" noEditPoints="1" noAdjustHandles="1" noChangeArrowheads="1" noChangeShapeType="1" noTextEdit="1"/>
              </p:cNvSpPr>
              <p:nvPr/>
            </p:nvSpPr>
            <p:spPr>
              <a:xfrm>
                <a:off x="6458595" y="4339916"/>
                <a:ext cx="1518108" cy="461665"/>
              </a:xfrm>
              <a:prstGeom prst="rect">
                <a:avLst/>
              </a:prstGeom>
              <a:blipFill>
                <a:blip r:embed="rId13"/>
                <a:stretch>
                  <a:fillRect l="-5833" t="-13514" b="-297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7FA60DBC-9723-44D8-B477-289DCE579E07}"/>
                  </a:ext>
                </a:extLst>
              </p:cNvPr>
              <p:cNvSpPr/>
              <p:nvPr/>
            </p:nvSpPr>
            <p:spPr>
              <a:xfrm>
                <a:off x="4210549" y="4258613"/>
                <a:ext cx="2127505" cy="624273"/>
              </a:xfrm>
              <a:prstGeom prst="rect">
                <a:avLst/>
              </a:prstGeom>
            </p:spPr>
            <p:txBody>
              <a:bodyPr wrap="none">
                <a:spAutoFit/>
              </a:bodyPr>
              <a:lstStyle/>
              <a:p>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 </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1 </a:t>
                </a:r>
                <a14:m>
                  <m:oMath xmlns:m="http://schemas.openxmlformats.org/officeDocument/2006/math">
                    <m:r>
                      <m:rPr>
                        <m:nor/>
                      </m:rPr>
                      <a:rPr lang="en-GB" sz="2400" dirty="0">
                        <a:solidFill>
                          <a:srgbClr val="FF0000"/>
                        </a:solidFill>
                      </a:rPr>
                      <m:t>−</m:t>
                    </m:r>
                  </m:oMath>
                </a14:m>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den>
                    </m:f>
                  </m:oMath>
                </a14:m>
                <a:endParaRPr lang="en-GB" sz="2400" dirty="0"/>
              </a:p>
            </p:txBody>
          </p:sp>
        </mc:Choice>
        <mc:Fallback xmlns="">
          <p:sp>
            <p:nvSpPr>
              <p:cNvPr id="18" name="Rectangle 17">
                <a:extLst>
                  <a:ext uri="{FF2B5EF4-FFF2-40B4-BE49-F238E27FC236}">
                    <a16:creationId xmlns:a16="http://schemas.microsoft.com/office/drawing/2014/main" id="{7FA60DBC-9723-44D8-B477-289DCE579E07}"/>
                  </a:ext>
                </a:extLst>
              </p:cNvPr>
              <p:cNvSpPr>
                <a:spLocks noRot="1" noChangeAspect="1" noMove="1" noResize="1" noEditPoints="1" noAdjustHandles="1" noChangeArrowheads="1" noChangeShapeType="1" noTextEdit="1"/>
              </p:cNvSpPr>
              <p:nvPr/>
            </p:nvSpPr>
            <p:spPr>
              <a:xfrm>
                <a:off x="4210549" y="4258613"/>
                <a:ext cx="2127505" cy="624273"/>
              </a:xfrm>
              <a:prstGeom prst="rect">
                <a:avLst/>
              </a:prstGeom>
              <a:blipFill>
                <a:blip r:embed="rId14"/>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xmlns="" id="{9E41ABFA-0F82-46AE-B2C3-CA52148A0718}"/>
                  </a:ext>
                </a:extLst>
              </p:cNvPr>
              <p:cNvSpPr txBox="1"/>
              <p:nvPr/>
            </p:nvSpPr>
            <p:spPr>
              <a:xfrm>
                <a:off x="8117031" y="4219679"/>
                <a:ext cx="4050168" cy="624273"/>
              </a:xfrm>
              <a:prstGeom prst="rect">
                <a:avLst/>
              </a:prstGeom>
              <a:noFill/>
            </p:spPr>
            <p:txBody>
              <a:bodyPr wrap="square" rtlCol="0">
                <a:spAutoFit/>
              </a:bodyPr>
              <a:lstStyle/>
              <a:p>
                <a14:m>
                  <m:oMath xmlns:m="http://schemas.openxmlformats.org/officeDocument/2006/math">
                    <m:r>
                      <m:rPr>
                        <m:sty m:val="p"/>
                      </m:rPr>
                      <a:rPr lang="en-GB" sz="2400" b="0" i="0" smtClean="0">
                        <a:solidFill>
                          <a:srgbClr val="FF0000"/>
                        </a:solidFill>
                        <a:latin typeface="Cambria Math" panose="02040503050406030204" pitchFamily="18" charset="0"/>
                      </a:rPr>
                      <m:t>so</m:t>
                    </m:r>
                    <m:r>
                      <a:rPr lang="en-GB" sz="2400" b="0" i="1" smtClean="0">
                        <a:solidFill>
                          <a:srgbClr val="FF0000"/>
                        </a:solidFill>
                        <a:latin typeface="Cambria Math" panose="02040503050406030204" pitchFamily="18" charset="0"/>
                      </a:rPr>
                      <m:t> </m:t>
                    </m:r>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𝑑𝑦</m:t>
                        </m:r>
                      </m:num>
                      <m:den>
                        <m:r>
                          <a:rPr lang="en-GB" sz="2400" i="1" smtClean="0">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den>
                    </m:f>
                  </m:oMath>
                </a14:m>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4</m:t>
                        </m:r>
                        <m:r>
                          <a:rPr lang="en-GB" sz="2400" b="0" i="1" smtClean="0">
                            <a:solidFill>
                              <a:srgbClr val="FF0000"/>
                            </a:solidFill>
                            <a:latin typeface="Cambria Math" panose="02040503050406030204" pitchFamily="18" charset="0"/>
                          </a:rPr>
                          <m:t>𝑢</m:t>
                        </m:r>
                      </m:e>
                      <m:sup>
                        <m:r>
                          <a:rPr lang="en-GB" sz="2400" b="0" i="1" smtClean="0">
                            <a:solidFill>
                              <a:srgbClr val="FF0000"/>
                            </a:solidFill>
                            <a:latin typeface="Cambria Math" panose="02040503050406030204" pitchFamily="18" charset="0"/>
                          </a:rPr>
                          <m:t>3</m:t>
                        </m:r>
                      </m:sup>
                    </m:sSup>
                  </m:oMath>
                </a14:m>
                <a:r>
                  <a:rPr lang="en-GB" sz="2400" dirty="0">
                    <a:solidFill>
                      <a:srgbClr val="FF0000"/>
                    </a:solidFill>
                  </a:rPr>
                  <a:t>= 4</a:t>
                </a:r>
                <a14:m>
                  <m:oMath xmlns:m="http://schemas.openxmlformats.org/officeDocument/2006/math">
                    <m:sSup>
                      <m:sSupPr>
                        <m:ctrlPr>
                          <a:rPr lang="en-GB" sz="2400" i="1" dirty="0" smtClean="0">
                            <a:solidFill>
                              <a:srgbClr val="FF0000"/>
                            </a:solidFill>
                            <a:latin typeface="Cambria Math"/>
                          </a:rPr>
                        </m:ctrlPr>
                      </m:sSupPr>
                      <m:e>
                        <m:r>
                          <m:rPr>
                            <m:nor/>
                          </m:rPr>
                          <a:rPr lang="en-GB" sz="2400" dirty="0">
                            <a:solidFill>
                              <a:srgbClr val="FF0000"/>
                            </a:solidFill>
                          </a:rPr>
                          <m:t>(</m:t>
                        </m:r>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dirty="0">
                            <a:solidFill>
                              <a:srgbClr val="FF0000"/>
                            </a:solidFill>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𝑥</m:t>
                            </m:r>
                          </m:den>
                        </m:f>
                        <m:r>
                          <m:rPr>
                            <m:nor/>
                          </m:rPr>
                          <a:rPr lang="en-GB" sz="2400" dirty="0">
                            <a:solidFill>
                              <a:srgbClr val="FF0000"/>
                            </a:solidFill>
                          </a:rPr>
                          <m:t>)</m:t>
                        </m:r>
                      </m:e>
                      <m:sup>
                        <m:r>
                          <a:rPr lang="en-GB" sz="2400" b="0" i="1" dirty="0" smtClean="0">
                            <a:solidFill>
                              <a:srgbClr val="FF0000"/>
                            </a:solidFill>
                            <a:latin typeface="Cambria Math" panose="02040503050406030204" pitchFamily="18" charset="0"/>
                          </a:rPr>
                          <m:t>3</m:t>
                        </m:r>
                      </m:sup>
                    </m:sSup>
                  </m:oMath>
                </a14:m>
                <a:endParaRPr lang="en-GB" sz="2400" dirty="0">
                  <a:solidFill>
                    <a:srgbClr val="FF0000"/>
                  </a:solidFill>
                </a:endParaRPr>
              </a:p>
            </p:txBody>
          </p:sp>
        </mc:Choice>
        <mc:Fallback xmlns="">
          <p:sp>
            <p:nvSpPr>
              <p:cNvPr id="23" name="TextBox 22">
                <a:extLst>
                  <a:ext uri="{FF2B5EF4-FFF2-40B4-BE49-F238E27FC236}">
                    <a16:creationId xmlns:a16="http://schemas.microsoft.com/office/drawing/2014/main" id="{9E41ABFA-0F82-46AE-B2C3-CA52148A0718}"/>
                  </a:ext>
                </a:extLst>
              </p:cNvPr>
              <p:cNvSpPr txBox="1">
                <a:spLocks noRot="1" noChangeAspect="1" noMove="1" noResize="1" noEditPoints="1" noAdjustHandles="1" noChangeArrowheads="1" noChangeShapeType="1" noTextEdit="1"/>
              </p:cNvSpPr>
              <p:nvPr/>
            </p:nvSpPr>
            <p:spPr>
              <a:xfrm>
                <a:off x="8117031" y="4219679"/>
                <a:ext cx="4050168" cy="624273"/>
              </a:xfrm>
              <a:prstGeom prst="rect">
                <a:avLst/>
              </a:prstGeom>
              <a:blipFill>
                <a:blip r:embed="rId15"/>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xmlns="" id="{C524E478-86B7-4623-8F12-33D815784568}"/>
                  </a:ext>
                </a:extLst>
              </p:cNvPr>
              <p:cNvSpPr/>
              <p:nvPr/>
            </p:nvSpPr>
            <p:spPr>
              <a:xfrm>
                <a:off x="3873402" y="4942978"/>
                <a:ext cx="5082225" cy="624273"/>
              </a:xfrm>
              <a:prstGeom prst="rect">
                <a:avLst/>
              </a:prstGeom>
            </p:spPr>
            <p:txBody>
              <a:bodyPr wrap="none">
                <a:spAutoFit/>
              </a:bodyPr>
              <a:lstStyle/>
              <a:p>
                <a14:m>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m:t>
                    </m:r>
                    <m:r>
                      <a:rPr lang="en-GB" sz="2400" b="0" i="1" smtClean="0">
                        <a:solidFill>
                          <a:srgbClr val="FF0000"/>
                        </a:solidFill>
                        <a:latin typeface="Cambria Math" panose="02040503050406030204" pitchFamily="18" charset="0"/>
                        <a:ea typeface="Cambria Math" panose="02040503050406030204" pitchFamily="18" charset="0"/>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𝑑𝑢</m:t>
                        </m:r>
                      </m:den>
                    </m:f>
                    <m:r>
                      <a:rPr lang="en-GB" sz="2400" i="1" smtClean="0">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oMath>
                </a14:m>
                <a:r>
                  <a:rPr lang="en-GB" sz="2400" dirty="0"/>
                  <a:t> </a:t>
                </a:r>
                <a:r>
                  <a:rPr lang="en-GB" sz="2400" dirty="0">
                    <a:solidFill>
                      <a:srgbClr val="FF0000"/>
                    </a:solidFill>
                  </a:rPr>
                  <a:t>= 4</a:t>
                </a:r>
                <a14:m>
                  <m:oMath xmlns:m="http://schemas.openxmlformats.org/officeDocument/2006/math">
                    <m:sSup>
                      <m:sSupPr>
                        <m:ctrlPr>
                          <a:rPr lang="en-GB" sz="2400" i="1" dirty="0">
                            <a:solidFill>
                              <a:srgbClr val="FF0000"/>
                            </a:solidFill>
                            <a:latin typeface="Cambria Math"/>
                          </a:rPr>
                        </m:ctrlPr>
                      </m:sSupPr>
                      <m:e>
                        <m:r>
                          <m:rPr>
                            <m:nor/>
                          </m:rPr>
                          <a:rPr lang="en-GB" sz="2400" dirty="0">
                            <a:solidFill>
                              <a:srgbClr val="FF0000"/>
                            </a:solidFill>
                          </a:rPr>
                          <m:t>(</m:t>
                        </m:r>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dirty="0">
                            <a:solidFill>
                              <a:srgbClr val="FF0000"/>
                            </a:solidFill>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𝑥</m:t>
                            </m:r>
                          </m:den>
                        </m:f>
                        <m:r>
                          <m:rPr>
                            <m:nor/>
                          </m:rPr>
                          <a:rPr lang="en-GB" sz="2400" dirty="0">
                            <a:solidFill>
                              <a:srgbClr val="FF0000"/>
                            </a:solidFill>
                          </a:rPr>
                          <m:t>)</m:t>
                        </m:r>
                      </m:e>
                      <m:sup>
                        <m:r>
                          <a:rPr lang="en-GB" sz="2400" i="1" dirty="0">
                            <a:solidFill>
                              <a:srgbClr val="FF0000"/>
                            </a:solidFill>
                            <a:latin typeface="Cambria Math" panose="02040503050406030204" pitchFamily="18" charset="0"/>
                          </a:rPr>
                          <m:t>3</m:t>
                        </m:r>
                      </m:sup>
                    </m:sSup>
                  </m:oMath>
                </a14:m>
                <a:r>
                  <a:rPr lang="en-GB" sz="2400" dirty="0">
                    <a:solidFill>
                      <a:srgbClr val="FF0000"/>
                    </a:solidFill>
                  </a:rPr>
                  <a:t> (1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a:t>
                </a:r>
                <a:endParaRPr lang="en-GB" sz="2400" dirty="0"/>
              </a:p>
            </p:txBody>
          </p:sp>
        </mc:Choice>
        <mc:Fallback xmlns="">
          <p:sp>
            <p:nvSpPr>
              <p:cNvPr id="19" name="Rectangle 18">
                <a:extLst>
                  <a:ext uri="{FF2B5EF4-FFF2-40B4-BE49-F238E27FC236}">
                    <a16:creationId xmlns:a16="http://schemas.microsoft.com/office/drawing/2014/main" id="{C524E478-86B7-4623-8F12-33D815784568}"/>
                  </a:ext>
                </a:extLst>
              </p:cNvPr>
              <p:cNvSpPr>
                <a:spLocks noRot="1" noChangeAspect="1" noMove="1" noResize="1" noEditPoints="1" noAdjustHandles="1" noChangeArrowheads="1" noChangeShapeType="1" noTextEdit="1"/>
              </p:cNvSpPr>
              <p:nvPr/>
            </p:nvSpPr>
            <p:spPr>
              <a:xfrm>
                <a:off x="3873402" y="4942978"/>
                <a:ext cx="5082225" cy="624273"/>
              </a:xfrm>
              <a:prstGeom prst="rect">
                <a:avLst/>
              </a:prstGeom>
              <a:blipFill>
                <a:blip r:embed="rId16"/>
                <a:stretch>
                  <a:fillRect r="-748"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xmlns="" id="{918E4264-BABE-42E0-A55C-09450EAA8022}"/>
                  </a:ext>
                </a:extLst>
              </p:cNvPr>
              <p:cNvSpPr txBox="1"/>
              <p:nvPr/>
            </p:nvSpPr>
            <p:spPr>
              <a:xfrm>
                <a:off x="2323772" y="6316277"/>
                <a:ext cx="10180940" cy="461665"/>
              </a:xfrm>
              <a:prstGeom prst="rect">
                <a:avLst/>
              </a:prstGeom>
              <a:noFill/>
            </p:spPr>
            <p:txBody>
              <a:bodyPr wrap="square" rtlCol="0">
                <a:spAutoFit/>
              </a:bodyPr>
              <a:lstStyle/>
              <a:p>
                <a:r>
                  <a:rPr lang="en-GB" sz="2400" dirty="0">
                    <a:solidFill>
                      <a:srgbClr val="FF0000"/>
                    </a:solidFill>
                  </a:rPr>
                  <a:t>This gives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=1 or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a:t>
                </a:r>
                <a14:m>
                  <m:oMath xmlns:m="http://schemas.openxmlformats.org/officeDocument/2006/math">
                    <m:r>
                      <a:rPr lang="en-GB" sz="2400" i="1" dirty="0" smtClean="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1 </a:t>
                </a:r>
                <a14:m>
                  <m:oMath xmlns:m="http://schemas.openxmlformats.org/officeDocument/2006/math">
                    <m:r>
                      <a:rPr lang="en-GB" sz="2400" i="1">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(1, 16) and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 </m:t>
                    </m:r>
                  </m:oMath>
                </a14:m>
                <a:r>
                  <a:rPr lang="en-GB" sz="2400" dirty="0">
                    <a:solidFill>
                      <a:srgbClr val="FF0000"/>
                    </a:solidFill>
                  </a:rPr>
                  <a:t>1, 16) as stationary points.   </a:t>
                </a:r>
              </a:p>
            </p:txBody>
          </p:sp>
        </mc:Choice>
        <mc:Fallback xmlns="">
          <p:sp>
            <p:nvSpPr>
              <p:cNvPr id="20" name="TextBox 19">
                <a:extLst>
                  <a:ext uri="{FF2B5EF4-FFF2-40B4-BE49-F238E27FC236}">
                    <a16:creationId xmlns="" xmlns:a16="http://schemas.microsoft.com/office/drawing/2014/main" xmlns:a14="http://schemas.microsoft.com/office/drawing/2010/main" id="{918E4264-BABE-42E0-A55C-09450EAA8022}"/>
                  </a:ext>
                </a:extLst>
              </p:cNvPr>
              <p:cNvSpPr txBox="1">
                <a:spLocks noRot="1" noChangeAspect="1" noMove="1" noResize="1" noEditPoints="1" noAdjustHandles="1" noChangeArrowheads="1" noChangeShapeType="1" noTextEdit="1"/>
              </p:cNvSpPr>
              <p:nvPr/>
            </p:nvSpPr>
            <p:spPr>
              <a:xfrm>
                <a:off x="2323772" y="6316277"/>
                <a:ext cx="10180940" cy="461665"/>
              </a:xfrm>
              <a:prstGeom prst="rect">
                <a:avLst/>
              </a:prstGeom>
              <a:blipFill rotWithShape="1">
                <a:blip r:embed="rId17"/>
                <a:stretch>
                  <a:fillRect l="-898" t="-10526" b="-28947"/>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xmlns="" id="{5EBEDA07-226A-0E45-ABB3-F759CC987AAF}"/>
              </a:ext>
            </a:extLst>
          </p:cNvPr>
          <p:cNvSpPr txBox="1"/>
          <p:nvPr/>
        </p:nvSpPr>
        <p:spPr>
          <a:xfrm>
            <a:off x="2380054" y="3900579"/>
            <a:ext cx="1584176" cy="461665"/>
          </a:xfrm>
          <a:prstGeom prst="rect">
            <a:avLst/>
          </a:prstGeom>
          <a:noFill/>
        </p:spPr>
        <p:txBody>
          <a:bodyPr wrap="square" rtlCol="0">
            <a:spAutoFit/>
          </a:bodyPr>
          <a:lstStyle/>
          <a:p>
            <a:r>
              <a:rPr lang="en-US" sz="2400" b="1" dirty="0"/>
              <a:t>Answer</a:t>
            </a:r>
          </a:p>
        </p:txBody>
      </p:sp>
      <p:sp>
        <p:nvSpPr>
          <p:cNvPr id="31" name="TextBox 30">
            <a:extLst>
              <a:ext uri="{FF2B5EF4-FFF2-40B4-BE49-F238E27FC236}">
                <a16:creationId xmlns:a16="http://schemas.microsoft.com/office/drawing/2014/main" xmlns="" id="{EBF56861-8E47-DC49-894F-B669C5B9AB6F}"/>
              </a:ext>
            </a:extLst>
          </p:cNvPr>
          <p:cNvSpPr txBox="1"/>
          <p:nvPr/>
        </p:nvSpPr>
        <p:spPr>
          <a:xfrm>
            <a:off x="2483509" y="1401670"/>
            <a:ext cx="1584176" cy="461665"/>
          </a:xfrm>
          <a:prstGeom prst="rect">
            <a:avLst/>
          </a:prstGeom>
          <a:noFill/>
        </p:spPr>
        <p:txBody>
          <a:bodyPr wrap="square" rtlCol="0">
            <a:spAutoFit/>
          </a:bodyPr>
          <a:lstStyle/>
          <a:p>
            <a:r>
              <a:rPr lang="en-US" sz="2400" b="1" dirty="0"/>
              <a:t>Answer</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D16D123E-011B-0845-A1E2-474CB0D32F8A}"/>
                  </a:ext>
                </a:extLst>
              </p:cNvPr>
              <p:cNvSpPr txBox="1"/>
              <p:nvPr/>
            </p:nvSpPr>
            <p:spPr>
              <a:xfrm>
                <a:off x="7134818" y="1854163"/>
                <a:ext cx="4349089" cy="624273"/>
              </a:xfrm>
              <a:prstGeom prst="rect">
                <a:avLst/>
              </a:prstGeom>
              <a:noFill/>
            </p:spPr>
            <p:txBody>
              <a:bodyPr wrap="square" rtlCol="0">
                <a:spAutoFit/>
              </a:bodyPr>
              <a:lstStyle/>
              <a:p>
                <a:r>
                  <a:rPr lang="en-US" sz="2400" dirty="0">
                    <a:solidFill>
                      <a:srgbClr val="FF0000"/>
                    </a:solidFill>
                  </a:rPr>
                  <a:t>and using: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𝑑𝑢</m:t>
                        </m:r>
                      </m:den>
                    </m:f>
                    <m:r>
                      <a:rPr lang="en-GB" sz="2400" i="1">
                        <a:solidFill>
                          <a:srgbClr val="FF0000"/>
                        </a:solidFill>
                        <a:latin typeface="Cambria Math" panose="02040503050406030204" pitchFamily="18" charset="0"/>
                        <a:ea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 </m:t>
                    </m:r>
                  </m:oMath>
                </a14:m>
                <a:r>
                  <a:rPr lang="en-US" sz="2400" dirty="0">
                    <a:solidFill>
                      <a:srgbClr val="FF0000"/>
                    </a:solidFill>
                  </a:rPr>
                  <a:t> we let</a:t>
                </a:r>
              </a:p>
            </p:txBody>
          </p:sp>
        </mc:Choice>
        <mc:Fallback xmlns="">
          <p:sp>
            <p:nvSpPr>
              <p:cNvPr id="3" name="TextBox 2">
                <a:extLst>
                  <a:ext uri="{FF2B5EF4-FFF2-40B4-BE49-F238E27FC236}">
                    <a16:creationId xmlns:a16="http://schemas.microsoft.com/office/drawing/2014/main" id="{D16D123E-011B-0845-A1E2-474CB0D32F8A}"/>
                  </a:ext>
                </a:extLst>
              </p:cNvPr>
              <p:cNvSpPr txBox="1">
                <a:spLocks noRot="1" noChangeAspect="1" noMove="1" noResize="1" noEditPoints="1" noAdjustHandles="1" noChangeArrowheads="1" noChangeShapeType="1" noTextEdit="1"/>
              </p:cNvSpPr>
              <p:nvPr/>
            </p:nvSpPr>
            <p:spPr>
              <a:xfrm>
                <a:off x="7134818" y="1854163"/>
                <a:ext cx="4349089" cy="624273"/>
              </a:xfrm>
              <a:prstGeom prst="rect">
                <a:avLst/>
              </a:prstGeom>
              <a:blipFill>
                <a:blip r:embed="rId18"/>
                <a:stretch>
                  <a:fillRect l="-2041"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D5CD6965-E2B1-B74B-A1C7-06B9205BC70E}"/>
                  </a:ext>
                </a:extLst>
              </p:cNvPr>
              <p:cNvSpPr txBox="1"/>
              <p:nvPr/>
            </p:nvSpPr>
            <p:spPr>
              <a:xfrm>
                <a:off x="2349059" y="5659537"/>
                <a:ext cx="9984432" cy="615874"/>
              </a:xfrm>
              <a:prstGeom prst="rect">
                <a:avLst/>
              </a:prstGeom>
              <a:noFill/>
            </p:spPr>
            <p:txBody>
              <a:bodyPr wrap="square" rtlCol="0">
                <a:spAutoFit/>
              </a:bodyPr>
              <a:lstStyle/>
              <a:p>
                <a:r>
                  <a:rPr lang="en-GB" sz="2400" dirty="0">
                    <a:solidFill>
                      <a:srgbClr val="FF0000"/>
                    </a:solidFill>
                  </a:rPr>
                  <a:t>4</a:t>
                </a:r>
                <a14:m>
                  <m:oMath xmlns:m="http://schemas.openxmlformats.org/officeDocument/2006/math">
                    <m:sSup>
                      <m:sSupPr>
                        <m:ctrlPr>
                          <a:rPr lang="en-GB" sz="2400" i="1" dirty="0">
                            <a:solidFill>
                              <a:srgbClr val="FF0000"/>
                            </a:solidFill>
                            <a:latin typeface="Cambria Math"/>
                          </a:rPr>
                        </m:ctrlPr>
                      </m:sSupPr>
                      <m:e>
                        <m:r>
                          <m:rPr>
                            <m:nor/>
                          </m:rPr>
                          <a:rPr lang="en-GB" sz="2400" dirty="0">
                            <a:solidFill>
                              <a:srgbClr val="FF0000"/>
                            </a:solidFill>
                          </a:rPr>
                          <m:t>(</m:t>
                        </m:r>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dirty="0">
                            <a:solidFill>
                              <a:srgbClr val="FF0000"/>
                            </a:solidFill>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𝑥</m:t>
                            </m:r>
                          </m:den>
                        </m:f>
                        <m:r>
                          <m:rPr>
                            <m:nor/>
                          </m:rPr>
                          <a:rPr lang="en-GB" sz="2400" dirty="0">
                            <a:solidFill>
                              <a:srgbClr val="FF0000"/>
                            </a:solidFill>
                          </a:rPr>
                          <m:t>)</m:t>
                        </m:r>
                      </m:e>
                      <m:sup>
                        <m:r>
                          <a:rPr lang="en-GB" sz="2400" i="1" dirty="0">
                            <a:solidFill>
                              <a:srgbClr val="FF0000"/>
                            </a:solidFill>
                            <a:latin typeface="Cambria Math" panose="02040503050406030204" pitchFamily="18" charset="0"/>
                          </a:rPr>
                          <m:t>3</m:t>
                        </m:r>
                      </m:sup>
                    </m:sSup>
                  </m:oMath>
                </a14:m>
                <a:r>
                  <a:rPr lang="en-GB" sz="2400" dirty="0">
                    <a:solidFill>
                      <a:srgbClr val="FF0000"/>
                    </a:solidFill>
                  </a:rPr>
                  <a:t> (1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0 gives </a:t>
                </a:r>
                <a14:m>
                  <m:oMath xmlns:m="http://schemas.openxmlformats.org/officeDocument/2006/math">
                    <m:sSup>
                      <m:sSupPr>
                        <m:ctrlPr>
                          <a:rPr lang="en-GB" sz="2400" i="1" dirty="0">
                            <a:solidFill>
                              <a:srgbClr val="FF0000"/>
                            </a:solidFill>
                            <a:latin typeface="Cambria Math"/>
                          </a:rPr>
                        </m:ctrlPr>
                      </m:sSupPr>
                      <m:e>
                        <m:r>
                          <m:rPr>
                            <m:nor/>
                          </m:rPr>
                          <a:rPr lang="en-GB" sz="2400" dirty="0">
                            <a:solidFill>
                              <a:srgbClr val="FF0000"/>
                            </a:solidFill>
                          </a:rPr>
                          <m:t>(</m:t>
                        </m:r>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dirty="0">
                            <a:solidFill>
                              <a:srgbClr val="FF0000"/>
                            </a:solidFill>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𝑥</m:t>
                            </m:r>
                          </m:den>
                        </m:f>
                        <m:r>
                          <m:rPr>
                            <m:nor/>
                          </m:rPr>
                          <a:rPr lang="en-GB" sz="2400" dirty="0">
                            <a:solidFill>
                              <a:srgbClr val="FF0000"/>
                            </a:solidFill>
                          </a:rPr>
                          <m:t>)</m:t>
                        </m:r>
                      </m:e>
                      <m:sup>
                        <m:r>
                          <a:rPr lang="en-GB" sz="2400" i="1" dirty="0">
                            <a:solidFill>
                              <a:srgbClr val="FF0000"/>
                            </a:solidFill>
                            <a:latin typeface="Cambria Math" panose="02040503050406030204" pitchFamily="18" charset="0"/>
                          </a:rPr>
                          <m:t>3</m:t>
                        </m:r>
                      </m:sup>
                    </m:sSup>
                  </m:oMath>
                </a14:m>
                <a:r>
                  <a:rPr lang="en-GB" sz="2400" dirty="0">
                    <a:solidFill>
                      <a:srgbClr val="FF0000"/>
                    </a:solidFill>
                  </a:rPr>
                  <a:t>= 0 (no solutions) or (1 </a:t>
                </a:r>
                <a14:m>
                  <m:oMath xmlns:m="http://schemas.openxmlformats.org/officeDocument/2006/math">
                    <m:r>
                      <a:rPr lang="en-GB" sz="2400" i="1" dirty="0">
                        <a:solidFill>
                          <a:srgbClr val="FF0000"/>
                        </a:solidFill>
                        <a:latin typeface="Cambria Math" panose="02040503050406030204" pitchFamily="18" charset="0"/>
                        <a:ea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0 </a:t>
                </a:r>
                <a:endParaRPr lang="en-US" sz="2400" dirty="0"/>
              </a:p>
            </p:txBody>
          </p:sp>
        </mc:Choice>
        <mc:Fallback xmlns="">
          <p:sp>
            <p:nvSpPr>
              <p:cNvPr id="4" name="TextBox 3">
                <a:extLst>
                  <a:ext uri="{FF2B5EF4-FFF2-40B4-BE49-F238E27FC236}">
                    <a16:creationId xmlns:a16="http://schemas.microsoft.com/office/drawing/2014/main" id="{D5CD6965-E2B1-B74B-A1C7-06B9205BC70E}"/>
                  </a:ext>
                </a:extLst>
              </p:cNvPr>
              <p:cNvSpPr txBox="1">
                <a:spLocks noRot="1" noChangeAspect="1" noMove="1" noResize="1" noEditPoints="1" noAdjustHandles="1" noChangeArrowheads="1" noChangeShapeType="1" noTextEdit="1"/>
              </p:cNvSpPr>
              <p:nvPr/>
            </p:nvSpPr>
            <p:spPr>
              <a:xfrm>
                <a:off x="2349059" y="5659537"/>
                <a:ext cx="9984432" cy="615874"/>
              </a:xfrm>
              <a:prstGeom prst="rect">
                <a:avLst/>
              </a:prstGeom>
              <a:blipFill>
                <a:blip r:embed="rId19"/>
                <a:stretch>
                  <a:fillRect l="-889" b="-6122"/>
                </a:stretch>
              </a:blipFill>
            </p:spPr>
            <p:txBody>
              <a:bodyPr/>
              <a:lstStyle/>
              <a:p>
                <a:r>
                  <a:rPr lang="en-US">
                    <a:noFill/>
                  </a:rPr>
                  <a:t> </a:t>
                </a:r>
              </a:p>
            </p:txBody>
          </p:sp>
        </mc:Fallback>
      </mc:AlternateContent>
      <p:sp>
        <p:nvSpPr>
          <p:cNvPr id="22" name="Rectangle 21">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30904163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3" grpId="0"/>
      <p:bldP spid="16" grpId="0"/>
      <p:bldP spid="17" grpId="0"/>
      <p:bldP spid="18" grpId="0"/>
      <p:bldP spid="23" grpId="0"/>
      <p:bldP spid="19" grpId="0"/>
      <p:bldP spid="20" grpId="0"/>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3: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third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3</a:t>
            </a:r>
            <a:endParaRPr lang="en-US" altLang="en-US" b="1" dirty="0">
              <a:solidFill>
                <a:schemeClr val="bg1"/>
              </a:solidFill>
            </a:endParaRPr>
          </a:p>
        </p:txBody>
      </p:sp>
    </p:spTree>
    <p:extLst>
      <p:ext uri="{BB962C8B-B14F-4D97-AF65-F5344CB8AC3E}">
        <p14:creationId xmlns:p14="http://schemas.microsoft.com/office/powerpoint/2010/main" val="423012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results that have been developed in the last section are, as you will see, very useful in integration. For example,</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Integration Again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3D0E0116-210F-4013-9650-E0CCCFC7D59A}"/>
                  </a:ext>
                </a:extLst>
              </p:cNvPr>
              <p:cNvSpPr txBox="1"/>
              <p:nvPr/>
            </p:nvSpPr>
            <p:spPr>
              <a:xfrm>
                <a:off x="3057789" y="1906688"/>
                <a:ext cx="1630784" cy="461665"/>
              </a:xfrm>
              <a:prstGeom prst="rect">
                <a:avLst/>
              </a:prstGeom>
              <a:noFill/>
            </p:spPr>
            <p:txBody>
              <a:bodyPr wrap="square" rtlCol="0">
                <a:spAutoFit/>
              </a:bodyPr>
              <a:lstStyle/>
              <a:p>
                <a:r>
                  <a:rPr lang="en-GB" sz="2400" i="1" dirty="0">
                    <a:latin typeface="Times" pitchFamily="2" charset="0"/>
                  </a:rPr>
                  <a:t>y</a:t>
                </a:r>
                <a:r>
                  <a:rPr lang="en-GB" sz="2400" dirty="0"/>
                  <a:t> </a:t>
                </a:r>
                <a14:m>
                  <m:oMath xmlns:m="http://schemas.openxmlformats.org/officeDocument/2006/math">
                    <m:sSup>
                      <m:sSupPr>
                        <m:ctrlPr>
                          <a:rPr lang="en-GB" sz="2400" i="1" smtClean="0">
                            <a:latin typeface="Cambria Math"/>
                          </a:rPr>
                        </m:ctrlPr>
                      </m:sSupPr>
                      <m:e>
                        <m:r>
                          <m:rPr>
                            <m:nor/>
                          </m:rPr>
                          <a:rPr lang="en-GB" sz="2400" dirty="0"/>
                          <m:t>=</m:t>
                        </m:r>
                        <m:r>
                          <m:rPr>
                            <m:nor/>
                          </m:rPr>
                          <a:rPr lang="en-GB" sz="2400" b="0" i="0" dirty="0" smtClean="0"/>
                          <m:t> </m:t>
                        </m:r>
                        <m:r>
                          <m:rPr>
                            <m:nor/>
                          </m:rPr>
                          <a:rPr lang="en-GB" sz="2400" dirty="0"/>
                          <m:t>(</m:t>
                        </m:r>
                        <m:r>
                          <m:rPr>
                            <m:nor/>
                          </m:rPr>
                          <a:rPr lang="en-GB" sz="2400" b="0" i="1" dirty="0" smtClean="0">
                            <a:latin typeface="Times" pitchFamily="2" charset="0"/>
                          </a:rPr>
                          <m:t>x</m:t>
                        </m:r>
                        <m:r>
                          <m:rPr>
                            <m:nor/>
                          </m:rPr>
                          <a:rPr lang="en-GB" sz="2400" b="0" i="1" dirty="0" smtClean="0">
                            <a:latin typeface="Times" pitchFamily="2" charset="0"/>
                          </a:rPr>
                          <m:t>+</m:t>
                        </m:r>
                        <m:r>
                          <m:rPr>
                            <m:nor/>
                          </m:rPr>
                          <a:rPr lang="en-GB" sz="2400" b="0" dirty="0" smtClean="0">
                            <a:latin typeface="Times" pitchFamily="2" charset="0"/>
                          </a:rPr>
                          <m:t>5</m:t>
                        </m:r>
                        <m:r>
                          <m:rPr>
                            <m:nor/>
                          </m:rPr>
                          <a:rPr lang="en-GB" sz="2400" dirty="0"/>
                          <m:t>)</m:t>
                        </m:r>
                      </m:e>
                      <m:sup>
                        <m:r>
                          <a:rPr lang="en-GB" sz="2400" b="0" i="1" smtClean="0">
                            <a:latin typeface="Cambria Math" panose="02040503050406030204" pitchFamily="18" charset="0"/>
                          </a:rPr>
                          <m:t>4</m:t>
                        </m:r>
                      </m:sup>
                    </m:sSup>
                  </m:oMath>
                </a14:m>
                <a:endParaRPr lang="en-GB" sz="2400" dirty="0"/>
              </a:p>
            </p:txBody>
          </p:sp>
        </mc:Choice>
        <mc:Fallback xmlns="">
          <p:sp>
            <p:nvSpPr>
              <p:cNvPr id="4" name="TextBox 3">
                <a:extLst>
                  <a:ext uri="{FF2B5EF4-FFF2-40B4-BE49-F238E27FC236}">
                    <a16:creationId xmlns:a16="http://schemas.microsoft.com/office/drawing/2014/main" id="{3D0E0116-210F-4013-9650-E0CCCFC7D59A}"/>
                  </a:ext>
                </a:extLst>
              </p:cNvPr>
              <p:cNvSpPr txBox="1">
                <a:spLocks noRot="1" noChangeAspect="1" noMove="1" noResize="1" noEditPoints="1" noAdjustHandles="1" noChangeArrowheads="1" noChangeShapeType="1" noTextEdit="1"/>
              </p:cNvSpPr>
              <p:nvPr/>
            </p:nvSpPr>
            <p:spPr>
              <a:xfrm>
                <a:off x="3057789" y="1906688"/>
                <a:ext cx="1630784" cy="461665"/>
              </a:xfrm>
              <a:prstGeom prst="rect">
                <a:avLst/>
              </a:prstGeom>
              <a:blipFill>
                <a:blip r:embed="rId4"/>
                <a:stretch>
                  <a:fillRect l="-5426" t="-8108" b="-297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xmlns="" id="{76E78303-B8DF-4ADF-8BCF-AF730B7A2661}"/>
                  </a:ext>
                </a:extLst>
              </p:cNvPr>
              <p:cNvSpPr txBox="1"/>
              <p:nvPr/>
            </p:nvSpPr>
            <p:spPr>
              <a:xfrm>
                <a:off x="2569289" y="2828344"/>
                <a:ext cx="4238568" cy="624273"/>
              </a:xfrm>
              <a:prstGeom prst="rect">
                <a:avLst/>
              </a:prstGeom>
              <a:noFill/>
            </p:spPr>
            <p:txBody>
              <a:bodyPr wrap="square" rtlCol="0">
                <a:spAutoFit/>
              </a:bodyPr>
              <a:lstStyle/>
              <a:p>
                <a:r>
                  <a:rPr lang="en-GB" sz="2400" dirty="0"/>
                  <a:t> </a:t>
                </a:r>
                <a14:m>
                  <m:oMath xmlns:m="http://schemas.openxmlformats.org/officeDocument/2006/math">
                    <m:f>
                      <m:fPr>
                        <m:ctrlPr>
                          <a:rPr lang="en-GB" sz="2400" i="1" smtClean="0">
                            <a:latin typeface="Cambria Math"/>
                          </a:rPr>
                        </m:ctrlPr>
                      </m:fPr>
                      <m:num>
                        <m:r>
                          <a:rPr lang="en-GB" sz="2400" i="1" smtClean="0">
                            <a:latin typeface="Cambria Math" panose="02040503050406030204" pitchFamily="18" charset="0"/>
                          </a:rPr>
                          <m:t>𝑑𝑦</m:t>
                        </m:r>
                      </m:num>
                      <m:den>
                        <m:r>
                          <a:rPr lang="en-GB" sz="2400" i="1" smtClean="0">
                            <a:latin typeface="Cambria Math" panose="02040503050406030204" pitchFamily="18" charset="0"/>
                          </a:rPr>
                          <m:t>𝑑𝑥</m:t>
                        </m:r>
                      </m:den>
                    </m:f>
                    <m:r>
                      <a:rPr lang="en-GB" sz="2400" b="0" i="1" smtClean="0">
                        <a:latin typeface="Cambria Math" panose="02040503050406030204" pitchFamily="18" charset="0"/>
                      </a:rPr>
                      <m:t>=4</m:t>
                    </m:r>
                    <m:r>
                      <a:rPr lang="en-GB" sz="2400" b="0" i="0" smtClean="0">
                        <a:latin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rPr>
                      <m:t> 1</m:t>
                    </m:r>
                    <m:sSup>
                      <m:sSupPr>
                        <m:ctrlPr>
                          <a:rPr lang="en-GB" sz="2400" b="0" i="1" smtClean="0">
                            <a:latin typeface="Cambria Math"/>
                          </a:rPr>
                        </m:ctrlPr>
                      </m:sSupPr>
                      <m:e>
                        <m:r>
                          <a:rPr lang="en-GB" sz="2400" b="0" i="1" smtClean="0">
                            <a:latin typeface="Cambria Math" panose="02040503050406030204" pitchFamily="18" charset="0"/>
                          </a:rPr>
                          <m:t> </m:t>
                        </m:r>
                        <m:r>
                          <a:rPr lang="en-GB" sz="2400" b="0" i="1" smtClean="0">
                            <a:latin typeface="Cambria Math" panose="02040503050406030204" pitchFamily="18" charset="0"/>
                            <a:ea typeface="Cambria Math" panose="02040503050406030204" pitchFamily="18" charset="0"/>
                          </a:rPr>
                          <m:t>×</m:t>
                        </m:r>
                        <m:r>
                          <a:rPr lang="en-GB" sz="2400" b="0" i="1" smtClean="0">
                            <a:latin typeface="Cambria Math" panose="02040503050406030204" pitchFamily="18" charset="0"/>
                          </a:rPr>
                          <m:t> (</m:t>
                        </m:r>
                        <m:r>
                          <a:rPr lang="en-GB" sz="2400" b="0" i="1" smtClean="0">
                            <a:latin typeface="Cambria Math" panose="02040503050406030204" pitchFamily="18" charset="0"/>
                          </a:rPr>
                          <m:t>𝑥</m:t>
                        </m:r>
                        <m:r>
                          <a:rPr lang="en-GB" sz="2400" b="0" i="1" smtClean="0">
                            <a:latin typeface="Cambria Math" panose="02040503050406030204" pitchFamily="18" charset="0"/>
                          </a:rPr>
                          <m:t>+5)</m:t>
                        </m:r>
                      </m:e>
                      <m:sup>
                        <m:r>
                          <a:rPr lang="en-GB" sz="2400" b="0" i="1" smtClean="0">
                            <a:latin typeface="Cambria Math" panose="02040503050406030204" pitchFamily="18" charset="0"/>
                          </a:rPr>
                          <m:t>3</m:t>
                        </m:r>
                      </m:sup>
                    </m:sSup>
                  </m:oMath>
                </a14:m>
                <a:endParaRPr lang="en-GB" sz="2400" dirty="0"/>
              </a:p>
            </p:txBody>
          </p:sp>
        </mc:Choice>
        <mc:Fallback xmlns="">
          <p:sp>
            <p:nvSpPr>
              <p:cNvPr id="5" name="TextBox 4">
                <a:extLst>
                  <a:ext uri="{FF2B5EF4-FFF2-40B4-BE49-F238E27FC236}">
                    <a16:creationId xmlns:a16="http://schemas.microsoft.com/office/drawing/2014/main" id="{76E78303-B8DF-4ADF-8BCF-AF730B7A2661}"/>
                  </a:ext>
                </a:extLst>
              </p:cNvPr>
              <p:cNvSpPr txBox="1">
                <a:spLocks noRot="1" noChangeAspect="1" noMove="1" noResize="1" noEditPoints="1" noAdjustHandles="1" noChangeArrowheads="1" noChangeShapeType="1" noTextEdit="1"/>
              </p:cNvSpPr>
              <p:nvPr/>
            </p:nvSpPr>
            <p:spPr>
              <a:xfrm>
                <a:off x="2569289" y="2828344"/>
                <a:ext cx="4238568" cy="624273"/>
              </a:xfrm>
              <a:prstGeom prst="rect">
                <a:avLst/>
              </a:prstGeom>
              <a:blipFill>
                <a:blip r:embed="rId5"/>
                <a:stretch>
                  <a:fillRect b="-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C80AE670-2992-4F29-826C-7B3B39F92E3C}"/>
                  </a:ext>
                </a:extLst>
              </p:cNvPr>
              <p:cNvSpPr txBox="1"/>
              <p:nvPr/>
            </p:nvSpPr>
            <p:spPr>
              <a:xfrm>
                <a:off x="2227267" y="3644800"/>
                <a:ext cx="4948875" cy="519116"/>
              </a:xfrm>
              <a:prstGeom prst="rect">
                <a:avLst/>
              </a:prstGeom>
              <a:noFill/>
            </p:spPr>
            <p:txBody>
              <a:bodyPr wrap="square" rtlCol="0">
                <a:spAutoFit/>
              </a:bodyPr>
              <a:lstStyle/>
              <a:p>
                <a:r>
                  <a:rPr lang="en-GB" sz="2400" dirty="0"/>
                  <a:t> </a:t>
                </a:r>
                <a14:m>
                  <m:oMath xmlns:m="http://schemas.openxmlformats.org/officeDocument/2006/math">
                    <m:nary>
                      <m:naryPr>
                        <m:limLoc m:val="undOvr"/>
                        <m:subHide m:val="on"/>
                        <m:supHide m:val="on"/>
                        <m:ctrlPr>
                          <a:rPr lang="en-GB" sz="2400" i="1" smtClean="0">
                            <a:latin typeface="Cambria Math"/>
                          </a:rPr>
                        </m:ctrlPr>
                      </m:naryPr>
                      <m:sub/>
                      <m:sup/>
                      <m:e>
                        <m:r>
                          <a:rPr lang="en-GB" sz="2400" i="1">
                            <a:latin typeface="Cambria Math" panose="02040503050406030204" pitchFamily="18" charset="0"/>
                          </a:rPr>
                          <m:t>4</m:t>
                        </m:r>
                        <m:sSup>
                          <m:sSupPr>
                            <m:ctrlPr>
                              <a:rPr lang="en-GB" sz="2400" i="1">
                                <a:latin typeface="Cambria Math"/>
                              </a:rPr>
                            </m:ctrlPr>
                          </m:sSupPr>
                          <m:e>
                            <m:r>
                              <a:rPr lang="en-GB" sz="2400" i="1">
                                <a:latin typeface="Cambria Math" panose="02040503050406030204" pitchFamily="18" charset="0"/>
                              </a:rPr>
                              <m:t>(</m:t>
                            </m:r>
                            <m:r>
                              <a:rPr lang="en-GB" sz="2400" i="1">
                                <a:latin typeface="Cambria Math" panose="02040503050406030204" pitchFamily="18" charset="0"/>
                              </a:rPr>
                              <m:t>𝑥</m:t>
                            </m:r>
                            <m:r>
                              <a:rPr lang="en-GB" sz="2400" i="1">
                                <a:latin typeface="Cambria Math" panose="02040503050406030204" pitchFamily="18" charset="0"/>
                              </a:rPr>
                              <m:t>+5)</m:t>
                            </m:r>
                          </m:e>
                          <m:sup>
                            <m:r>
                              <a:rPr lang="en-GB" sz="2400" i="1">
                                <a:latin typeface="Cambria Math" panose="02040503050406030204" pitchFamily="18" charset="0"/>
                              </a:rPr>
                              <m:t>3</m:t>
                            </m:r>
                          </m:sup>
                        </m:sSup>
                        <m:sSup>
                          <m:sSupPr>
                            <m:ctrlPr>
                              <a:rPr lang="en-GB" sz="2400" i="1">
                                <a:latin typeface="Cambria Math"/>
                              </a:rPr>
                            </m:ctrlPr>
                          </m:sSupPr>
                          <m:e>
                            <m:r>
                              <m:rPr>
                                <m:nor/>
                              </m:rPr>
                              <a:rPr lang="en-GB" sz="2400" i="1" smtClean="0">
                                <a:latin typeface="Times" pitchFamily="2" charset="0"/>
                              </a:rPr>
                              <m:t>dx</m:t>
                            </m:r>
                            <m:r>
                              <m:rPr>
                                <m:nor/>
                              </m:rPr>
                              <a:rPr lang="en-GB" sz="2400" b="0" i="0" smtClean="0">
                                <a:latin typeface="Cambria Math" panose="02040503050406030204" pitchFamily="18" charset="0"/>
                              </a:rPr>
                              <m:t> </m:t>
                            </m:r>
                            <m:r>
                              <m:rPr>
                                <m:nor/>
                              </m:rPr>
                              <a:rPr lang="en-GB" sz="2400" dirty="0"/>
                              <m:t>= (</m:t>
                            </m:r>
                            <m:r>
                              <m:rPr>
                                <m:nor/>
                              </m:rPr>
                              <a:rPr lang="en-GB" sz="2400" i="1" dirty="0">
                                <a:latin typeface="Times New Roman" panose="02020603050405020304" pitchFamily="18" charset="0"/>
                                <a:cs typeface="Times New Roman" panose="02020603050405020304" pitchFamily="18" charset="0"/>
                              </a:rPr>
                              <m:t>x</m:t>
                            </m:r>
                            <m:r>
                              <m:rPr>
                                <m:nor/>
                              </m:rPr>
                              <a:rPr lang="en-GB" sz="2400" b="0" i="0" dirty="0" smtClean="0">
                                <a:latin typeface="Times New Roman" panose="02020603050405020304" pitchFamily="18" charset="0"/>
                                <a:cs typeface="Times New Roman" panose="02020603050405020304" pitchFamily="18" charset="0"/>
                              </a:rPr>
                              <m:t> </m:t>
                            </m:r>
                            <m:r>
                              <m:rPr>
                                <m:nor/>
                              </m:rPr>
                              <a:rPr lang="en-GB" sz="2400" dirty="0"/>
                              <m:t>+</m:t>
                            </m:r>
                            <m:r>
                              <m:rPr>
                                <m:nor/>
                              </m:rPr>
                              <a:rPr lang="en-GB" sz="2400" b="0" i="0" dirty="0" smtClean="0"/>
                              <m:t> </m:t>
                            </m:r>
                            <m:r>
                              <m:rPr>
                                <m:nor/>
                              </m:rPr>
                              <a:rPr lang="en-GB" sz="2400" dirty="0"/>
                              <m:t>5)</m:t>
                            </m:r>
                          </m:e>
                          <m:sup>
                            <m:r>
                              <a:rPr lang="en-GB" sz="2400" i="1">
                                <a:latin typeface="Cambria Math" panose="02040503050406030204" pitchFamily="18" charset="0"/>
                              </a:rPr>
                              <m:t>4</m:t>
                            </m:r>
                          </m:sup>
                        </m:sSup>
                        <m:r>
                          <a:rPr lang="en-GB" sz="2400" b="0" i="1" smtClean="0">
                            <a:latin typeface="Cambria Math" panose="02040503050406030204" pitchFamily="18" charset="0"/>
                          </a:rPr>
                          <m:t>+</m:t>
                        </m:r>
                        <m:r>
                          <a:rPr lang="en-GB" sz="2400" b="0" i="1" smtClean="0">
                            <a:latin typeface="Cambria Math" panose="02040503050406030204" pitchFamily="18" charset="0"/>
                          </a:rPr>
                          <m:t>𝑐</m:t>
                        </m:r>
                      </m:e>
                    </m:nary>
                  </m:oMath>
                </a14:m>
                <a:endParaRPr lang="en-GB" sz="2400" dirty="0"/>
              </a:p>
            </p:txBody>
          </p:sp>
        </mc:Choice>
        <mc:Fallback xmlns="">
          <p:sp>
            <p:nvSpPr>
              <p:cNvPr id="6" name="TextBox 5">
                <a:extLst>
                  <a:ext uri="{FF2B5EF4-FFF2-40B4-BE49-F238E27FC236}">
                    <a16:creationId xmlns:a16="http://schemas.microsoft.com/office/drawing/2014/main" xmlns="" xmlns:a14="http://schemas.microsoft.com/office/drawing/2010/main" id="{C80AE670-2992-4F29-826C-7B3B39F92E3C}"/>
                  </a:ext>
                </a:extLst>
              </p:cNvPr>
              <p:cNvSpPr txBox="1">
                <a:spLocks noRot="1" noChangeAspect="1" noMove="1" noResize="1" noEditPoints="1" noAdjustHandles="1" noChangeArrowheads="1" noChangeShapeType="1" noTextEdit="1"/>
              </p:cNvSpPr>
              <p:nvPr/>
            </p:nvSpPr>
            <p:spPr>
              <a:xfrm>
                <a:off x="2227267" y="3644800"/>
                <a:ext cx="4948875" cy="519116"/>
              </a:xfrm>
              <a:prstGeom prst="rect">
                <a:avLst/>
              </a:prstGeom>
              <a:blipFill rotWithShape="1">
                <a:blip r:embed="rId6"/>
                <a:stretch>
                  <a:fillRect/>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xmlns="" id="{2B6AFFE3-D944-4730-94DA-645AE693B363}"/>
              </a:ext>
            </a:extLst>
          </p:cNvPr>
          <p:cNvSpPr txBox="1"/>
          <p:nvPr/>
        </p:nvSpPr>
        <p:spPr>
          <a:xfrm>
            <a:off x="6688037" y="1931520"/>
            <a:ext cx="1630784" cy="461665"/>
          </a:xfrm>
          <a:prstGeom prst="rect">
            <a:avLst/>
          </a:prstGeom>
          <a:noFill/>
        </p:spPr>
        <p:txBody>
          <a:bodyPr wrap="square" rtlCol="0">
            <a:spAutoFit/>
          </a:bodyPr>
          <a:lstStyle/>
          <a:p>
            <a:r>
              <a:rPr lang="en-GB" sz="2400" dirty="0"/>
              <a:t>In general</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CFEA6024-965C-4D21-9399-B64CCF181CF0}"/>
                  </a:ext>
                </a:extLst>
              </p:cNvPr>
              <p:cNvSpPr txBox="1"/>
              <p:nvPr/>
            </p:nvSpPr>
            <p:spPr>
              <a:xfrm>
                <a:off x="8079040" y="1942127"/>
                <a:ext cx="2492084"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𝑦</m:t>
                      </m:r>
                      <m:sSup>
                        <m:sSupPr>
                          <m:ctrlPr>
                            <a:rPr lang="en-GB" sz="2400" b="0" i="1" smtClean="0">
                              <a:latin typeface="Cambria Math"/>
                            </a:rPr>
                          </m:ctrlPr>
                        </m:sSupPr>
                        <m:e>
                          <m:r>
                            <a:rPr lang="en-GB" sz="2400" i="1">
                              <a:latin typeface="Cambria Math" panose="02040503050406030204" pitchFamily="18" charset="0"/>
                            </a:rPr>
                            <m:t>=(</m:t>
                          </m:r>
                          <m:r>
                            <a:rPr lang="en-GB" sz="2400" i="1">
                              <a:latin typeface="Cambria Math" panose="02040503050406030204" pitchFamily="18" charset="0"/>
                            </a:rPr>
                            <m:t>𝑎𝑥</m:t>
                          </m:r>
                          <m:r>
                            <a:rPr lang="en-GB" sz="2400" i="1">
                              <a:latin typeface="Cambria Math" panose="02040503050406030204" pitchFamily="18" charset="0"/>
                            </a:rPr>
                            <m:t>+</m:t>
                          </m:r>
                          <m:r>
                            <a:rPr lang="en-GB" sz="2400" i="1">
                              <a:latin typeface="Cambria Math" panose="02040503050406030204" pitchFamily="18" charset="0"/>
                            </a:rPr>
                            <m:t>𝑏</m:t>
                          </m:r>
                          <m:r>
                            <a:rPr lang="en-GB" sz="2400" i="1">
                              <a:latin typeface="Cambria Math" panose="02040503050406030204" pitchFamily="18" charset="0"/>
                            </a:rPr>
                            <m:t>)</m:t>
                          </m:r>
                        </m:e>
                        <m:sup>
                          <m:r>
                            <a:rPr lang="en-GB" sz="2400" b="0" i="1" smtClean="0">
                              <a:latin typeface="Cambria Math" panose="02040503050406030204" pitchFamily="18" charset="0"/>
                            </a:rPr>
                            <m:t>𝑛</m:t>
                          </m:r>
                        </m:sup>
                      </m:sSup>
                    </m:oMath>
                  </m:oMathPara>
                </a14:m>
                <a:endParaRPr lang="en-GB" sz="2400" dirty="0"/>
              </a:p>
            </p:txBody>
          </p:sp>
        </mc:Choice>
        <mc:Fallback xmlns="">
          <p:sp>
            <p:nvSpPr>
              <p:cNvPr id="8" name="TextBox 7">
                <a:extLst>
                  <a:ext uri="{FF2B5EF4-FFF2-40B4-BE49-F238E27FC236}">
                    <a16:creationId xmlns:a16="http://schemas.microsoft.com/office/drawing/2014/main" id="{CFEA6024-965C-4D21-9399-B64CCF181CF0}"/>
                  </a:ext>
                </a:extLst>
              </p:cNvPr>
              <p:cNvSpPr txBox="1">
                <a:spLocks noRot="1" noChangeAspect="1" noMove="1" noResize="1" noEditPoints="1" noAdjustHandles="1" noChangeArrowheads="1" noChangeShapeType="1" noTextEdit="1"/>
              </p:cNvSpPr>
              <p:nvPr/>
            </p:nvSpPr>
            <p:spPr>
              <a:xfrm>
                <a:off x="8079040" y="1942127"/>
                <a:ext cx="2492084" cy="461665"/>
              </a:xfrm>
              <a:prstGeom prst="rect">
                <a:avLst/>
              </a:prstGeom>
              <a:blipFill>
                <a:blip r:embed="rId7"/>
                <a:stretch>
                  <a:fillRect b="-162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xmlns="" id="{939A46C0-CAC4-4A9F-8FA0-ADA900F442FE}"/>
                  </a:ext>
                </a:extLst>
              </p:cNvPr>
              <p:cNvSpPr/>
              <p:nvPr/>
            </p:nvSpPr>
            <p:spPr>
              <a:xfrm>
                <a:off x="7984010" y="2828344"/>
                <a:ext cx="2682145" cy="624273"/>
              </a:xfrm>
              <a:prstGeom prst="rect">
                <a:avLst/>
              </a:prstGeom>
            </p:spPr>
            <p:txBody>
              <a:bodyPr wrap="none">
                <a:spAutoFit/>
              </a:bodyPr>
              <a:lstStyle/>
              <a:p>
                <a14:m>
                  <m:oMath xmlns:m="http://schemas.openxmlformats.org/officeDocument/2006/math">
                    <m:f>
                      <m:fPr>
                        <m:ctrlPr>
                          <a:rPr lang="en-GB" sz="2400" i="1" smtClean="0">
                            <a:latin typeface="Cambria Math"/>
                          </a:rPr>
                        </m:ctrlPr>
                      </m:fPr>
                      <m:num>
                        <m:r>
                          <a:rPr lang="en-GB" sz="2400" i="1" smtClean="0">
                            <a:latin typeface="Cambria Math" panose="02040503050406030204" pitchFamily="18" charset="0"/>
                          </a:rPr>
                          <m:t>𝑑𝑦</m:t>
                        </m:r>
                      </m:num>
                      <m:den>
                        <m:r>
                          <a:rPr lang="en-GB" sz="2400" i="1" smtClean="0">
                            <a:latin typeface="Cambria Math" panose="02040503050406030204" pitchFamily="18" charset="0"/>
                          </a:rPr>
                          <m:t>𝑑𝑥</m:t>
                        </m:r>
                      </m:den>
                    </m:f>
                  </m:oMath>
                </a14:m>
                <a:r>
                  <a:rPr lang="en-GB" sz="2400" dirty="0"/>
                  <a:t> </a:t>
                </a:r>
                <a14:m>
                  <m:oMath xmlns:m="http://schemas.openxmlformats.org/officeDocument/2006/math">
                    <m:sSup>
                      <m:sSupPr>
                        <m:ctrlPr>
                          <a:rPr lang="en-GB" sz="2400" i="1">
                            <a:latin typeface="Cambria Math"/>
                          </a:rPr>
                        </m:ctrlPr>
                      </m:sSupPr>
                      <m:e>
                        <m:r>
                          <m:rPr>
                            <m:nor/>
                          </m:rPr>
                          <a:rPr lang="en-GB" sz="2400" dirty="0"/>
                          <m:t>= </m:t>
                        </m:r>
                        <m:r>
                          <m:rPr>
                            <m:nor/>
                          </m:rPr>
                          <a:rPr lang="en-GB" sz="2400" i="1" dirty="0" smtClean="0">
                            <a:latin typeface="Times" pitchFamily="2" charset="0"/>
                          </a:rPr>
                          <m:t>na</m:t>
                        </m:r>
                        <m:r>
                          <m:rPr>
                            <m:nor/>
                          </m:rPr>
                          <a:rPr lang="en-GB" sz="2400" dirty="0"/>
                          <m:t>(</m:t>
                        </m:r>
                        <m:r>
                          <a:rPr lang="en-GB" sz="2400" i="1">
                            <a:latin typeface="Cambria Math" panose="02040503050406030204" pitchFamily="18" charset="0"/>
                          </a:rPr>
                          <m:t>𝑎𝑥</m:t>
                        </m:r>
                        <m:r>
                          <a:rPr lang="en-GB" sz="2400" i="1">
                            <a:latin typeface="Cambria Math" panose="02040503050406030204" pitchFamily="18" charset="0"/>
                          </a:rPr>
                          <m:t>+</m:t>
                        </m:r>
                        <m:r>
                          <a:rPr lang="en-GB" sz="2400" i="1">
                            <a:latin typeface="Cambria Math" panose="02040503050406030204" pitchFamily="18" charset="0"/>
                          </a:rPr>
                          <m:t>𝑏</m:t>
                        </m:r>
                        <m:r>
                          <m:rPr>
                            <m:nor/>
                          </m:rPr>
                          <a:rPr lang="en-GB" sz="2400" dirty="0"/>
                          <m:t>)</m:t>
                        </m:r>
                      </m:e>
                      <m:sup>
                        <m:r>
                          <a:rPr lang="en-GB" sz="2400" i="1">
                            <a:latin typeface="Cambria Math" panose="02040503050406030204" pitchFamily="18" charset="0"/>
                          </a:rPr>
                          <m:t>𝑛</m:t>
                        </m:r>
                        <m:r>
                          <a:rPr lang="en-GB" sz="2400" b="0" i="1" smtClean="0">
                            <a:latin typeface="Cambria Math" panose="02040503050406030204" pitchFamily="18" charset="0"/>
                          </a:rPr>
                          <m:t>−1</m:t>
                        </m:r>
                      </m:sup>
                    </m:sSup>
                  </m:oMath>
                </a14:m>
                <a:endParaRPr lang="en-GB" sz="2400" dirty="0"/>
              </a:p>
            </p:txBody>
          </p:sp>
        </mc:Choice>
        <mc:Fallback xmlns="">
          <p:sp>
            <p:nvSpPr>
              <p:cNvPr id="9" name="Rectangle 8">
                <a:extLst>
                  <a:ext uri="{FF2B5EF4-FFF2-40B4-BE49-F238E27FC236}">
                    <a16:creationId xmlns:a16="http://schemas.microsoft.com/office/drawing/2014/main" id="{939A46C0-CAC4-4A9F-8FA0-ADA900F442FE}"/>
                  </a:ext>
                </a:extLst>
              </p:cNvPr>
              <p:cNvSpPr>
                <a:spLocks noRot="1" noChangeAspect="1" noMove="1" noResize="1" noEditPoints="1" noAdjustHandles="1" noChangeArrowheads="1" noChangeShapeType="1" noTextEdit="1"/>
              </p:cNvSpPr>
              <p:nvPr/>
            </p:nvSpPr>
            <p:spPr>
              <a:xfrm>
                <a:off x="7984010" y="2828344"/>
                <a:ext cx="2682145" cy="624273"/>
              </a:xfrm>
              <a:prstGeom prst="rect">
                <a:avLst/>
              </a:prstGeom>
              <a:blipFill>
                <a:blip r:embed="rId8"/>
                <a:stretch>
                  <a:fillRect b="-2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xmlns="" id="{361F74AC-61AD-46A0-97B1-DFD4C455B6E9}"/>
                  </a:ext>
                </a:extLst>
              </p:cNvPr>
              <p:cNvSpPr txBox="1"/>
              <p:nvPr/>
            </p:nvSpPr>
            <p:spPr>
              <a:xfrm>
                <a:off x="6835575" y="3645024"/>
                <a:ext cx="5509200" cy="560603"/>
              </a:xfrm>
              <a:prstGeom prst="rect">
                <a:avLst/>
              </a:prstGeom>
              <a:noFill/>
            </p:spPr>
            <p:txBody>
              <a:bodyPr wrap="square" rtlCol="0">
                <a:spAutoFit/>
              </a:bodyPr>
              <a:lstStyle/>
              <a:p>
                <a14:m>
                  <m:oMath xmlns:m="http://schemas.openxmlformats.org/officeDocument/2006/math">
                    <m:nary>
                      <m:naryPr>
                        <m:limLoc m:val="undOvr"/>
                        <m:subHide m:val="on"/>
                        <m:supHide m:val="on"/>
                        <m:ctrlPr>
                          <a:rPr lang="en-GB" sz="2400" i="1" smtClean="0">
                            <a:latin typeface="Cambria Math"/>
                          </a:rPr>
                        </m:ctrlPr>
                      </m:naryPr>
                      <m:sub/>
                      <m:sup/>
                      <m:e>
                        <m:sSup>
                          <m:sSupPr>
                            <m:ctrlPr>
                              <a:rPr lang="en-GB" sz="2400" i="1">
                                <a:latin typeface="Cambria Math"/>
                              </a:rPr>
                            </m:ctrlPr>
                          </m:sSupPr>
                          <m:e>
                            <m:r>
                              <m:rPr>
                                <m:nor/>
                              </m:rPr>
                              <a:rPr lang="en-GB" sz="2400" dirty="0"/>
                              <m:t> </m:t>
                            </m:r>
                            <m:r>
                              <m:rPr>
                                <m:nor/>
                              </m:rPr>
                              <a:rPr lang="en-GB" sz="2400" i="1" dirty="0">
                                <a:latin typeface="Times" pitchFamily="2" charset="0"/>
                              </a:rPr>
                              <m:t>an</m:t>
                            </m:r>
                            <m:r>
                              <m:rPr>
                                <m:nor/>
                              </m:rPr>
                              <a:rPr lang="en-GB" sz="2400" dirty="0"/>
                              <m:t>(</m:t>
                            </m:r>
                            <m:r>
                              <a:rPr lang="en-GB" sz="2400" i="1">
                                <a:latin typeface="Cambria Math" panose="02040503050406030204" pitchFamily="18" charset="0"/>
                              </a:rPr>
                              <m:t>𝑎𝑥</m:t>
                            </m:r>
                            <m:r>
                              <a:rPr lang="en-GB" sz="2400" i="1">
                                <a:latin typeface="Cambria Math" panose="02040503050406030204" pitchFamily="18" charset="0"/>
                              </a:rPr>
                              <m:t>+</m:t>
                            </m:r>
                            <m:r>
                              <a:rPr lang="en-GB" sz="2400" i="1">
                                <a:latin typeface="Cambria Math" panose="02040503050406030204" pitchFamily="18" charset="0"/>
                              </a:rPr>
                              <m:t>𝑏</m:t>
                            </m:r>
                            <m:r>
                              <m:rPr>
                                <m:nor/>
                              </m:rPr>
                              <a:rPr lang="en-GB" sz="2400" dirty="0"/>
                              <m:t>)</m:t>
                            </m:r>
                          </m:e>
                          <m:sup>
                            <m:r>
                              <a:rPr lang="en-GB" sz="2400" i="1">
                                <a:latin typeface="Cambria Math" panose="02040503050406030204" pitchFamily="18" charset="0"/>
                              </a:rPr>
                              <m:t>𝑛</m:t>
                            </m:r>
                            <m:r>
                              <a:rPr lang="en-GB" sz="2400" b="0" i="1" smtClean="0">
                                <a:latin typeface="Cambria Math" panose="02040503050406030204" pitchFamily="18" charset="0"/>
                              </a:rPr>
                              <m:t>−1</m:t>
                            </m:r>
                          </m:sup>
                        </m:sSup>
                        <m:r>
                          <a:rPr lang="en-GB" sz="2400" b="0" i="1" smtClean="0">
                            <a:latin typeface="Cambria Math" panose="02040503050406030204" pitchFamily="18" charset="0"/>
                          </a:rPr>
                          <m:t>𝑑𝑥</m:t>
                        </m:r>
                      </m:e>
                    </m:nary>
                    <m:r>
                      <a:rPr lang="en-GB" sz="2400" b="0" i="1" smtClean="0">
                        <a:latin typeface="Cambria Math" panose="02040503050406030204" pitchFamily="18" charset="0"/>
                      </a:rPr>
                      <m:t>=</m:t>
                    </m:r>
                    <m:sSup>
                      <m:sSupPr>
                        <m:ctrlPr>
                          <a:rPr lang="en-GB" sz="2400" i="1">
                            <a:latin typeface="Cambria Math"/>
                          </a:rPr>
                        </m:ctrlPr>
                      </m:sSupPr>
                      <m:e>
                        <m:r>
                          <m:rPr>
                            <m:nor/>
                          </m:rPr>
                          <a:rPr lang="en-GB" sz="2400" dirty="0"/>
                          <m:t> (</m:t>
                        </m:r>
                        <m:r>
                          <m:rPr>
                            <m:nor/>
                          </m:rPr>
                          <a:rPr lang="en-GB" sz="2400" i="1" dirty="0">
                            <a:latin typeface="Times" pitchFamily="2" charset="0"/>
                          </a:rPr>
                          <m:t>ax</m:t>
                        </m:r>
                        <m:r>
                          <m:rPr>
                            <m:nor/>
                          </m:rPr>
                          <a:rPr lang="en-GB" sz="2400" b="0" i="1" dirty="0" smtClean="0">
                            <a:latin typeface="Times" pitchFamily="2" charset="0"/>
                          </a:rPr>
                          <m:t> </m:t>
                        </m:r>
                        <m:r>
                          <m:rPr>
                            <m:nor/>
                          </m:rPr>
                          <a:rPr lang="en-GB" sz="2400" dirty="0"/>
                          <m:t>+</m:t>
                        </m:r>
                        <m:r>
                          <m:rPr>
                            <m:nor/>
                          </m:rPr>
                          <a:rPr lang="en-GB" sz="2400" b="0" i="1" dirty="0" smtClean="0"/>
                          <m:t> </m:t>
                        </m:r>
                        <m:r>
                          <m:rPr>
                            <m:nor/>
                          </m:rPr>
                          <a:rPr lang="en-GB" sz="2400" i="1" dirty="0">
                            <a:latin typeface="Times" pitchFamily="2" charset="0"/>
                          </a:rPr>
                          <m:t>b</m:t>
                        </m:r>
                        <m:r>
                          <m:rPr>
                            <m:nor/>
                          </m:rPr>
                          <a:rPr lang="en-GB" sz="2400" dirty="0"/>
                          <m:t>)</m:t>
                        </m:r>
                      </m:e>
                      <m:sup>
                        <m:r>
                          <a:rPr lang="en-GB" sz="2400" i="1">
                            <a:latin typeface="Cambria Math" panose="02040503050406030204" pitchFamily="18" charset="0"/>
                          </a:rPr>
                          <m:t>𝑛</m:t>
                        </m:r>
                      </m:sup>
                    </m:sSup>
                  </m:oMath>
                </a14:m>
                <a:r>
                  <a:rPr lang="en-GB" sz="2400" dirty="0"/>
                  <a:t> + </a:t>
                </a:r>
                <a14:m>
                  <m:oMath xmlns:m="http://schemas.openxmlformats.org/officeDocument/2006/math">
                    <m:r>
                      <a:rPr lang="en-GB" sz="2400" i="1">
                        <a:latin typeface="Cambria Math" panose="02040503050406030204" pitchFamily="18" charset="0"/>
                      </a:rPr>
                      <m:t>𝑐</m:t>
                    </m:r>
                  </m:oMath>
                </a14:m>
                <a:endParaRPr lang="en-GB" sz="2400" dirty="0"/>
              </a:p>
            </p:txBody>
          </p:sp>
        </mc:Choice>
        <mc:Fallback>
          <p:sp>
            <p:nvSpPr>
              <p:cNvPr id="10" name="TextBox 9">
                <a:extLst>
                  <a:ext uri="{FF2B5EF4-FFF2-40B4-BE49-F238E27FC236}">
                    <a16:creationId xmlns:a16="http://schemas.microsoft.com/office/drawing/2014/main" xmlns:a14="http://schemas.microsoft.com/office/drawing/2010/main" xmlns="" id="{361F74AC-61AD-46A0-97B1-DFD4C455B6E9}"/>
                  </a:ext>
                </a:extLst>
              </p:cNvPr>
              <p:cNvSpPr txBox="1">
                <a:spLocks noRot="1" noChangeAspect="1" noMove="1" noResize="1" noEditPoints="1" noAdjustHandles="1" noChangeArrowheads="1" noChangeShapeType="1" noTextEdit="1"/>
              </p:cNvSpPr>
              <p:nvPr/>
            </p:nvSpPr>
            <p:spPr>
              <a:xfrm>
                <a:off x="6835575" y="3645024"/>
                <a:ext cx="5509200" cy="560603"/>
              </a:xfrm>
              <a:prstGeom prst="rect">
                <a:avLst/>
              </a:prstGeom>
              <a:blipFill rotWithShape="1">
                <a:blip r:embed="rId9"/>
                <a:stretch>
                  <a:fillRect t="-1087" b="-1413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xmlns="" id="{1B3EA58D-6550-4D88-8520-26C36EC4EC44}"/>
                  </a:ext>
                </a:extLst>
              </p:cNvPr>
              <p:cNvSpPr txBox="1"/>
              <p:nvPr/>
            </p:nvSpPr>
            <p:spPr>
              <a:xfrm>
                <a:off x="6980472" y="4465374"/>
                <a:ext cx="5219406" cy="531299"/>
              </a:xfrm>
              <a:prstGeom prst="rect">
                <a:avLst/>
              </a:prstGeom>
              <a:noFill/>
            </p:spPr>
            <p:txBody>
              <a:bodyPr wrap="square" rtlCol="0">
                <a:spAutoFit/>
              </a:bodyPr>
              <a:lstStyle/>
              <a:p>
                <a:r>
                  <a:rPr lang="en-GB" sz="2400" i="1" dirty="0" smtClean="0">
                    <a:latin typeface="Times" pitchFamily="2" charset="0"/>
                  </a:rPr>
                  <a:t>an</a:t>
                </a:r>
                <a14:m>
                  <m:oMath xmlns:m="http://schemas.openxmlformats.org/officeDocument/2006/math">
                    <m:nary>
                      <m:naryPr>
                        <m:limLoc m:val="undOvr"/>
                        <m:subHide m:val="on"/>
                        <m:supHide m:val="on"/>
                        <m:ctrlPr>
                          <a:rPr lang="en-GB" sz="2400" i="1">
                            <a:latin typeface="Cambria Math"/>
                          </a:rPr>
                        </m:ctrlPr>
                      </m:naryPr>
                      <m:sub/>
                      <m:sup/>
                      <m:e>
                        <m:sSup>
                          <m:sSupPr>
                            <m:ctrlPr>
                              <a:rPr lang="en-GB" sz="2400" i="1">
                                <a:latin typeface="Cambria Math"/>
                              </a:rPr>
                            </m:ctrlPr>
                          </m:sSupPr>
                          <m:e>
                            <m:r>
                              <m:rPr>
                                <m:nor/>
                              </m:rPr>
                              <a:rPr lang="en-GB" sz="2400" dirty="0"/>
                              <m:t>(</m:t>
                            </m:r>
                            <m:r>
                              <m:rPr>
                                <m:nor/>
                              </m:rPr>
                              <a:rPr lang="en-GB" sz="2400" i="1" dirty="0">
                                <a:latin typeface="Times" pitchFamily="2" charset="0"/>
                              </a:rPr>
                              <m:t>a</m:t>
                            </m:r>
                            <m:r>
                              <m:rPr>
                                <m:nor/>
                              </m:rPr>
                              <a:rPr lang="en-GB" sz="2400" b="0" i="1" dirty="0" smtClean="0">
                                <a:latin typeface="Times" pitchFamily="2" charset="0"/>
                              </a:rPr>
                              <m:t>x</m:t>
                            </m:r>
                            <m:r>
                              <m:rPr>
                                <m:nor/>
                              </m:rPr>
                              <a:rPr lang="en-GB" sz="2400" b="0" i="0" dirty="0" smtClean="0">
                                <a:latin typeface="Times" pitchFamily="2" charset="0"/>
                              </a:rPr>
                              <m:t> +</m:t>
                            </m:r>
                            <m:r>
                              <a:rPr lang="en-GB" sz="2400" b="0" i="1" dirty="0" smtClean="0">
                                <a:latin typeface="Cambria Math"/>
                              </a:rPr>
                              <m:t> </m:t>
                            </m:r>
                            <m:r>
                              <a:rPr lang="en-GB" sz="2400" i="1">
                                <a:latin typeface="Cambria Math" panose="02040503050406030204" pitchFamily="18" charset="0"/>
                              </a:rPr>
                              <m:t>𝑏</m:t>
                            </m:r>
                            <m:r>
                              <m:rPr>
                                <m:nor/>
                              </m:rPr>
                              <a:rPr lang="en-GB" sz="2400" dirty="0"/>
                              <m:t>)</m:t>
                            </m:r>
                            <m:r>
                              <a:rPr lang="en-GB" sz="2400" b="0" i="1" dirty="0" smtClean="0">
                                <a:latin typeface="Cambria Math" panose="02040503050406030204" pitchFamily="18" charset="0"/>
                              </a:rPr>
                              <m:t> </m:t>
                            </m:r>
                          </m:e>
                          <m:sup>
                            <m:r>
                              <a:rPr lang="en-GB" sz="2400" i="1">
                                <a:latin typeface="Cambria Math" panose="02040503050406030204" pitchFamily="18" charset="0"/>
                              </a:rPr>
                              <m:t>𝑛</m:t>
                            </m:r>
                            <m:r>
                              <a:rPr lang="en-GB" sz="2400" b="0" i="1" smtClean="0">
                                <a:latin typeface="Cambria Math" panose="02040503050406030204" pitchFamily="18" charset="0"/>
                              </a:rPr>
                              <m:t>−1</m:t>
                            </m:r>
                          </m:sup>
                        </m:sSup>
                        <m:r>
                          <a:rPr lang="en-GB" sz="2400" b="0" i="1" smtClean="0">
                            <a:latin typeface="Cambria Math" panose="02040503050406030204" pitchFamily="18" charset="0"/>
                          </a:rPr>
                          <m:t>𝑑𝑥</m:t>
                        </m:r>
                        <m:r>
                          <a:rPr lang="en-GB" sz="2400" b="0" i="1" smtClean="0">
                            <a:latin typeface="Cambria Math" panose="02040503050406030204" pitchFamily="18" charset="0"/>
                          </a:rPr>
                          <m:t>=</m:t>
                        </m:r>
                        <m:sSup>
                          <m:sSupPr>
                            <m:ctrlPr>
                              <a:rPr lang="en-GB" sz="2400" i="1">
                                <a:latin typeface="Cambria Math"/>
                              </a:rPr>
                            </m:ctrlPr>
                          </m:sSupPr>
                          <m:e>
                            <m:r>
                              <m:rPr>
                                <m:nor/>
                              </m:rPr>
                              <a:rPr lang="en-GB" sz="2400" dirty="0"/>
                              <m:t> (</m:t>
                            </m:r>
                            <m:r>
                              <m:rPr>
                                <m:nor/>
                              </m:rPr>
                              <a:rPr lang="en-GB" sz="2400" i="1" dirty="0">
                                <a:latin typeface="Times" pitchFamily="2" charset="0"/>
                              </a:rPr>
                              <m:t>ax</m:t>
                            </m:r>
                            <m:r>
                              <m:rPr>
                                <m:nor/>
                              </m:rPr>
                              <a:rPr lang="en-GB" sz="2400" b="0" i="1" dirty="0" smtClean="0">
                                <a:latin typeface="Times" pitchFamily="2" charset="0"/>
                              </a:rPr>
                              <m:t> </m:t>
                            </m:r>
                            <m:r>
                              <m:rPr>
                                <m:nor/>
                              </m:rPr>
                              <a:rPr lang="en-GB" sz="2400" dirty="0"/>
                              <m:t>+</m:t>
                            </m:r>
                            <m:r>
                              <m:rPr>
                                <m:nor/>
                              </m:rPr>
                              <a:rPr lang="en-GB" sz="2400" b="0" i="1" dirty="0" smtClean="0"/>
                              <m:t> </m:t>
                            </m:r>
                            <m:r>
                              <m:rPr>
                                <m:nor/>
                              </m:rPr>
                              <a:rPr lang="en-GB" sz="2400" i="1" dirty="0">
                                <a:latin typeface="Times" pitchFamily="2" charset="0"/>
                              </a:rPr>
                              <m:t>b</m:t>
                            </m:r>
                            <m:r>
                              <m:rPr>
                                <m:nor/>
                              </m:rPr>
                              <a:rPr lang="en-GB" sz="2400" dirty="0"/>
                              <m:t>)</m:t>
                            </m:r>
                          </m:e>
                          <m:sup>
                            <m:r>
                              <a:rPr lang="en-GB" sz="2400" i="1">
                                <a:latin typeface="Cambria Math" panose="02040503050406030204" pitchFamily="18" charset="0"/>
                              </a:rPr>
                              <m:t>𝑛</m:t>
                            </m:r>
                          </m:sup>
                        </m:sSup>
                        <m:r>
                          <m:rPr>
                            <m:nor/>
                          </m:rPr>
                          <a:rPr lang="en-GB" sz="2400" dirty="0"/>
                          <m:t> +</m:t>
                        </m:r>
                        <m:r>
                          <m:rPr>
                            <m:nor/>
                          </m:rPr>
                          <a:rPr lang="en-GB" sz="2400" b="0" i="0" dirty="0" smtClean="0"/>
                          <m:t> </m:t>
                        </m:r>
                        <m:r>
                          <a:rPr lang="en-GB" sz="2400" i="1">
                            <a:latin typeface="Cambria Math" panose="02040503050406030204" pitchFamily="18" charset="0"/>
                          </a:rPr>
                          <m:t>𝑐</m:t>
                        </m:r>
                      </m:e>
                    </m:nary>
                  </m:oMath>
                </a14:m>
                <a:endParaRPr lang="en-GB" sz="2400" dirty="0"/>
              </a:p>
            </p:txBody>
          </p:sp>
        </mc:Choice>
        <mc:Fallback>
          <p:sp>
            <p:nvSpPr>
              <p:cNvPr id="13" name="TextBox 12">
                <a:extLst>
                  <a:ext uri="{FF2B5EF4-FFF2-40B4-BE49-F238E27FC236}">
                    <a16:creationId xmlns:a16="http://schemas.microsoft.com/office/drawing/2014/main" xmlns:a14="http://schemas.microsoft.com/office/drawing/2010/main" xmlns="" id="{1B3EA58D-6550-4D88-8520-26C36EC4EC44}"/>
                  </a:ext>
                </a:extLst>
              </p:cNvPr>
              <p:cNvSpPr txBox="1">
                <a:spLocks noRot="1" noChangeAspect="1" noMove="1" noResize="1" noEditPoints="1" noAdjustHandles="1" noChangeArrowheads="1" noChangeShapeType="1" noTextEdit="1"/>
              </p:cNvSpPr>
              <p:nvPr/>
            </p:nvSpPr>
            <p:spPr>
              <a:xfrm>
                <a:off x="6980472" y="4465374"/>
                <a:ext cx="5219406" cy="531299"/>
              </a:xfrm>
              <a:prstGeom prst="rect">
                <a:avLst/>
              </a:prstGeom>
              <a:blipFill rotWithShape="1">
                <a:blip r:embed="rId10"/>
                <a:stretch>
                  <a:fillRect l="-1752" t="-5747" b="-1609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xmlns="" id="{4511903C-E4D4-4C87-BF58-D5A9BA122742}"/>
                  </a:ext>
                </a:extLst>
              </p:cNvPr>
              <p:cNvSpPr/>
              <p:nvPr/>
            </p:nvSpPr>
            <p:spPr>
              <a:xfrm>
                <a:off x="2240247" y="4393458"/>
                <a:ext cx="3936014" cy="518988"/>
              </a:xfrm>
              <a:prstGeom prst="rect">
                <a:avLst/>
              </a:prstGeom>
            </p:spPr>
            <p:txBody>
              <a:bodyPr wrap="none">
                <a:spAutoFit/>
              </a:bodyPr>
              <a:lstStyle/>
              <a:p>
                <a:r>
                  <a:rPr lang="en-GB" dirty="0"/>
                  <a:t> </a:t>
                </a:r>
                <a14:m>
                  <m:oMath xmlns:m="http://schemas.openxmlformats.org/officeDocument/2006/math">
                    <m:r>
                      <a:rPr lang="en-GB" sz="2400" b="0" i="0" smtClean="0">
                        <a:latin typeface="Cambria Math" panose="02040503050406030204" pitchFamily="18" charset="0"/>
                      </a:rPr>
                      <m:t>4</m:t>
                    </m:r>
                    <m:nary>
                      <m:naryPr>
                        <m:limLoc m:val="undOvr"/>
                        <m:subHide m:val="on"/>
                        <m:supHide m:val="on"/>
                        <m:ctrlPr>
                          <a:rPr lang="en-GB" sz="2400" i="1">
                            <a:latin typeface="Cambria Math"/>
                          </a:rPr>
                        </m:ctrlPr>
                      </m:naryPr>
                      <m:sub/>
                      <m:sup/>
                      <m:e>
                        <m:sSup>
                          <m:sSupPr>
                            <m:ctrlPr>
                              <a:rPr lang="en-GB" sz="2400" i="1">
                                <a:latin typeface="Cambria Math"/>
                              </a:rPr>
                            </m:ctrlPr>
                          </m:sSupPr>
                          <m:e>
                            <m:r>
                              <a:rPr lang="en-GB" sz="2400" i="1">
                                <a:latin typeface="Cambria Math" panose="02040503050406030204" pitchFamily="18" charset="0"/>
                              </a:rPr>
                              <m:t>(</m:t>
                            </m:r>
                            <m:r>
                              <a:rPr lang="en-GB" sz="2400" i="1">
                                <a:latin typeface="Cambria Math" panose="02040503050406030204" pitchFamily="18" charset="0"/>
                              </a:rPr>
                              <m:t>𝑥</m:t>
                            </m:r>
                            <m:r>
                              <a:rPr lang="en-GB" sz="2400" i="1">
                                <a:latin typeface="Cambria Math" panose="02040503050406030204" pitchFamily="18" charset="0"/>
                              </a:rPr>
                              <m:t>+5)</m:t>
                            </m:r>
                          </m:e>
                          <m:sup>
                            <m:r>
                              <a:rPr lang="en-GB" sz="2400" i="1">
                                <a:latin typeface="Cambria Math" panose="02040503050406030204" pitchFamily="18" charset="0"/>
                              </a:rPr>
                              <m:t>3</m:t>
                            </m:r>
                          </m:sup>
                        </m:sSup>
                        <m:sSup>
                          <m:sSupPr>
                            <m:ctrlPr>
                              <a:rPr lang="en-GB" sz="2400" i="1">
                                <a:latin typeface="Cambria Math"/>
                              </a:rPr>
                            </m:ctrlPr>
                          </m:sSupPr>
                          <m:e>
                            <m:r>
                              <m:rPr>
                                <m:nor/>
                              </m:rPr>
                              <a:rPr lang="en-GB" sz="2400" i="1" smtClean="0">
                                <a:latin typeface="Times" pitchFamily="2" charset="0"/>
                              </a:rPr>
                              <m:t>dx</m:t>
                            </m:r>
                            <m:r>
                              <m:rPr>
                                <m:nor/>
                              </m:rPr>
                              <a:rPr lang="en-GB" sz="2400" b="0" i="0" smtClean="0">
                                <a:latin typeface="Cambria Math" panose="02040503050406030204" pitchFamily="18" charset="0"/>
                              </a:rPr>
                              <m:t> </m:t>
                            </m:r>
                            <m:r>
                              <m:rPr>
                                <m:nor/>
                              </m:rPr>
                              <a:rPr lang="en-GB" sz="2400" dirty="0"/>
                              <m:t>= (</m:t>
                            </m:r>
                            <m:r>
                              <m:rPr>
                                <m:nor/>
                              </m:rPr>
                              <a:rPr lang="en-GB" sz="2400" i="1" dirty="0">
                                <a:latin typeface="Times" pitchFamily="2" charset="0"/>
                              </a:rPr>
                              <m:t>x</m:t>
                            </m:r>
                            <m:r>
                              <m:rPr>
                                <m:nor/>
                              </m:rPr>
                              <a:rPr lang="en-GB" sz="2400" b="0" i="0" dirty="0" smtClean="0"/>
                              <m:t> </m:t>
                            </m:r>
                            <m:r>
                              <m:rPr>
                                <m:nor/>
                              </m:rPr>
                              <a:rPr lang="en-GB" sz="2400" dirty="0"/>
                              <m:t>+</m:t>
                            </m:r>
                            <m:r>
                              <m:rPr>
                                <m:nor/>
                              </m:rPr>
                              <a:rPr lang="en-GB" sz="2400" b="0" i="0" dirty="0" smtClean="0"/>
                              <m:t> </m:t>
                            </m:r>
                            <m:r>
                              <m:rPr>
                                <m:nor/>
                              </m:rPr>
                              <a:rPr lang="en-GB" sz="2400" dirty="0"/>
                              <m:t>5)</m:t>
                            </m:r>
                          </m:e>
                          <m:sup>
                            <m:r>
                              <a:rPr lang="en-GB" sz="2400" i="1">
                                <a:latin typeface="Cambria Math" panose="02040503050406030204" pitchFamily="18" charset="0"/>
                              </a:rPr>
                              <m:t>4</m:t>
                            </m:r>
                          </m:sup>
                        </m:sSup>
                        <m:r>
                          <a:rPr lang="en-GB" sz="2400" i="1">
                            <a:latin typeface="Cambria Math" panose="02040503050406030204" pitchFamily="18" charset="0"/>
                          </a:rPr>
                          <m:t>+</m:t>
                        </m:r>
                        <m:r>
                          <a:rPr lang="en-GB" sz="2400" i="1">
                            <a:latin typeface="Cambria Math" panose="02040503050406030204" pitchFamily="18" charset="0"/>
                          </a:rPr>
                          <m:t>𝑐</m:t>
                        </m:r>
                      </m:e>
                    </m:nary>
                  </m:oMath>
                </a14:m>
                <a:endParaRPr lang="en-GB" sz="2400" dirty="0"/>
              </a:p>
            </p:txBody>
          </p:sp>
        </mc:Choice>
        <mc:Fallback xmlns="">
          <p:sp>
            <p:nvSpPr>
              <p:cNvPr id="16" name="Rectangle 15">
                <a:extLst>
                  <a:ext uri="{FF2B5EF4-FFF2-40B4-BE49-F238E27FC236}">
                    <a16:creationId xmlns:a16="http://schemas.microsoft.com/office/drawing/2014/main" id="{4511903C-E4D4-4C87-BF58-D5A9BA122742}"/>
                  </a:ext>
                </a:extLst>
              </p:cNvPr>
              <p:cNvSpPr>
                <a:spLocks noRot="1" noChangeAspect="1" noMove="1" noResize="1" noEditPoints="1" noAdjustHandles="1" noChangeArrowheads="1" noChangeShapeType="1" noTextEdit="1"/>
              </p:cNvSpPr>
              <p:nvPr/>
            </p:nvSpPr>
            <p:spPr>
              <a:xfrm>
                <a:off x="2240247" y="4393458"/>
                <a:ext cx="3936014" cy="518988"/>
              </a:xfrm>
              <a:prstGeom prst="rect">
                <a:avLst/>
              </a:prstGeom>
              <a:blipFill>
                <a:blip r:embed="rId11"/>
                <a:stretch>
                  <a:fillRect l="-6752" t="-138095" b="-19523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xmlns="" id="{3AAB3028-EF3B-4FA5-BC63-45341B1E1C66}"/>
                  </a:ext>
                </a:extLst>
              </p:cNvPr>
              <p:cNvSpPr txBox="1"/>
              <p:nvPr/>
            </p:nvSpPr>
            <p:spPr>
              <a:xfrm>
                <a:off x="2523739" y="4897541"/>
                <a:ext cx="3796552" cy="664926"/>
              </a:xfrm>
              <a:prstGeom prst="rect">
                <a:avLst/>
              </a:prstGeom>
              <a:noFill/>
            </p:spPr>
            <p:txBody>
              <a:bodyPr wrap="square" rtlCol="0">
                <a:spAutoFit/>
              </a:bodyPr>
              <a:lstStyle/>
              <a:p>
                <a14:m>
                  <m:oMath xmlns:m="http://schemas.openxmlformats.org/officeDocument/2006/math">
                    <m:nary>
                      <m:naryPr>
                        <m:limLoc m:val="undOvr"/>
                        <m:subHide m:val="on"/>
                        <m:supHide m:val="on"/>
                        <m:ctrlPr>
                          <a:rPr lang="en-GB" sz="2400" i="1" smtClean="0">
                            <a:latin typeface="Cambria Math"/>
                          </a:rPr>
                        </m:ctrlPr>
                      </m:naryPr>
                      <m:sub/>
                      <m:sup/>
                      <m:e>
                        <m:sSup>
                          <m:sSupPr>
                            <m:ctrlPr>
                              <a:rPr lang="en-GB" sz="2400" i="1" smtClean="0">
                                <a:latin typeface="Cambria Math"/>
                              </a:rPr>
                            </m:ctrlPr>
                          </m:sSupPr>
                          <m:e>
                            <m:r>
                              <a:rPr lang="en-GB" sz="2400" i="1">
                                <a:latin typeface="Cambria Math" panose="02040503050406030204" pitchFamily="18" charset="0"/>
                              </a:rPr>
                              <m:t>(</m:t>
                            </m:r>
                            <m:r>
                              <a:rPr lang="en-GB" sz="2400" i="1">
                                <a:latin typeface="Cambria Math" panose="02040503050406030204" pitchFamily="18" charset="0"/>
                              </a:rPr>
                              <m:t>𝑥</m:t>
                            </m:r>
                            <m:r>
                              <a:rPr lang="en-GB" sz="2400" i="1">
                                <a:latin typeface="Cambria Math" panose="02040503050406030204" pitchFamily="18" charset="0"/>
                              </a:rPr>
                              <m:t>+5)</m:t>
                            </m:r>
                          </m:e>
                          <m:sup>
                            <m:r>
                              <a:rPr lang="en-GB" sz="2400" i="1">
                                <a:latin typeface="Cambria Math" panose="02040503050406030204" pitchFamily="18" charset="0"/>
                              </a:rPr>
                              <m:t>3</m:t>
                            </m:r>
                          </m:sup>
                        </m:sSup>
                        <m:r>
                          <m:rPr>
                            <m:nor/>
                          </m:rPr>
                          <a:rPr lang="en-GB" sz="2400" i="1">
                            <a:latin typeface="Times" pitchFamily="2" charset="0"/>
                          </a:rPr>
                          <m:t>dx</m:t>
                        </m:r>
                        <m:r>
                          <a:rPr lang="en-GB" sz="2400" b="0" i="1" smtClean="0">
                            <a:latin typeface="Cambria Math" panose="02040503050406030204" pitchFamily="18" charset="0"/>
                          </a:rPr>
                          <m:t> </m:t>
                        </m:r>
                      </m:e>
                    </m:nary>
                  </m:oMath>
                </a14:m>
                <a:r>
                  <a:rPr lang="en-GB" sz="2400" dirty="0"/>
                  <a:t>= </a:t>
                </a:r>
                <a14:m>
                  <m:oMath xmlns:m="http://schemas.openxmlformats.org/officeDocument/2006/math">
                    <m:nary>
                      <m:naryPr>
                        <m:limLoc m:val="undOvr"/>
                        <m:subHide m:val="on"/>
                        <m:supHide m:val="on"/>
                        <m:ctrlPr>
                          <a:rPr lang="en-GB" sz="2400" i="1" smtClean="0">
                            <a:latin typeface="Cambria Math"/>
                          </a:rPr>
                        </m:ctrlPr>
                      </m:naryPr>
                      <m:sub/>
                      <m:sup/>
                      <m:e>
                        <m:f>
                          <m:fPr>
                            <m:ctrlPr>
                              <a:rPr lang="en-GB" sz="2400" i="1" smtClean="0">
                                <a:latin typeface="Cambria Math"/>
                              </a:rPr>
                            </m:ctrlPr>
                          </m:fPr>
                          <m:num>
                            <m:sSup>
                              <m:sSupPr>
                                <m:ctrlPr>
                                  <a:rPr lang="en-GB" sz="2400" i="1" smtClean="0">
                                    <a:latin typeface="Cambria Math"/>
                                  </a:rPr>
                                </m:ctrlPr>
                              </m:sSupPr>
                              <m:e>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+5)</m:t>
                                </m:r>
                              </m:e>
                              <m:sup>
                                <m:r>
                                  <a:rPr lang="en-GB" sz="2400" b="0" i="1" smtClean="0">
                                    <a:latin typeface="Cambria Math" panose="02040503050406030204" pitchFamily="18" charset="0"/>
                                  </a:rPr>
                                  <m:t>4</m:t>
                                </m:r>
                              </m:sup>
                            </m:sSup>
                          </m:num>
                          <m:den>
                            <m:r>
                              <a:rPr lang="en-GB" sz="2400" b="0" i="1" smtClean="0">
                                <a:latin typeface="Cambria Math" panose="02040503050406030204" pitchFamily="18" charset="0"/>
                              </a:rPr>
                              <m:t>4</m:t>
                            </m:r>
                          </m:den>
                        </m:f>
                        <m:r>
                          <a:rPr lang="en-GB" sz="2400" b="0" i="1" smtClean="0">
                            <a:latin typeface="Cambria Math" panose="02040503050406030204" pitchFamily="18" charset="0"/>
                          </a:rPr>
                          <m:t>+</m:t>
                        </m:r>
                        <m:r>
                          <a:rPr lang="en-GB" sz="2400" b="0" i="1" smtClean="0">
                            <a:latin typeface="Cambria Math" panose="02040503050406030204" pitchFamily="18" charset="0"/>
                          </a:rPr>
                          <m:t>𝑘</m:t>
                        </m:r>
                      </m:e>
                    </m:nary>
                  </m:oMath>
                </a14:m>
                <a:endParaRPr lang="en-GB" sz="2400" dirty="0"/>
              </a:p>
            </p:txBody>
          </p:sp>
        </mc:Choice>
        <mc:Fallback xmlns="">
          <p:sp>
            <p:nvSpPr>
              <p:cNvPr id="21" name="TextBox 20">
                <a:extLst>
                  <a:ext uri="{FF2B5EF4-FFF2-40B4-BE49-F238E27FC236}">
                    <a16:creationId xmlns:a16="http://schemas.microsoft.com/office/drawing/2014/main" id="{3AAB3028-EF3B-4FA5-BC63-45341B1E1C66}"/>
                  </a:ext>
                </a:extLst>
              </p:cNvPr>
              <p:cNvSpPr txBox="1">
                <a:spLocks noRot="1" noChangeAspect="1" noMove="1" noResize="1" noEditPoints="1" noAdjustHandles="1" noChangeArrowheads="1" noChangeShapeType="1" noTextEdit="1"/>
              </p:cNvSpPr>
              <p:nvPr/>
            </p:nvSpPr>
            <p:spPr>
              <a:xfrm>
                <a:off x="2523739" y="4897541"/>
                <a:ext cx="3796552" cy="664926"/>
              </a:xfrm>
              <a:prstGeom prst="rect">
                <a:avLst/>
              </a:prstGeom>
              <a:blipFill>
                <a:blip r:embed="rId12"/>
                <a:stretch>
                  <a:fillRect l="-15000" t="-92453" b="-1528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xmlns="" id="{512F89C8-060C-4521-B98E-F6FBE88DF70A}"/>
                  </a:ext>
                </a:extLst>
              </p:cNvPr>
              <p:cNvSpPr/>
              <p:nvPr/>
            </p:nvSpPr>
            <p:spPr bwMode="auto">
              <a:xfrm>
                <a:off x="6980473" y="5017342"/>
                <a:ext cx="4372112" cy="715196"/>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14:m>
                  <m:oMath xmlns:m="http://schemas.openxmlformats.org/officeDocument/2006/math">
                    <m:nary>
                      <m:naryPr>
                        <m:limLoc m:val="undOvr"/>
                        <m:subHide m:val="on"/>
                        <m:supHide m:val="on"/>
                        <m:ctrlPr>
                          <a:rPr lang="en-GB" sz="2400" i="1" smtClean="0">
                            <a:latin typeface="Cambria Math"/>
                          </a:rPr>
                        </m:ctrlPr>
                      </m:naryPr>
                      <m:sub/>
                      <m:sup/>
                      <m:e>
                        <m:sSup>
                          <m:sSupPr>
                            <m:ctrlPr>
                              <a:rPr lang="en-GB" sz="2400" i="1">
                                <a:latin typeface="Cambria Math"/>
                              </a:rPr>
                            </m:ctrlPr>
                          </m:sSupPr>
                          <m:e>
                            <m:r>
                              <m:rPr>
                                <m:nor/>
                              </m:rPr>
                              <a:rPr lang="en-GB" sz="2400" dirty="0"/>
                              <m:t>(</m:t>
                            </m:r>
                            <m:r>
                              <m:rPr>
                                <m:nor/>
                              </m:rPr>
                              <a:rPr lang="en-GB" sz="2400" i="1" dirty="0">
                                <a:latin typeface="Times" pitchFamily="2" charset="0"/>
                              </a:rPr>
                              <m:t>ax</m:t>
                            </m:r>
                            <m:r>
                              <m:rPr>
                                <m:nor/>
                              </m:rPr>
                              <a:rPr lang="en-GB" sz="2400" b="0" i="1" dirty="0" smtClean="0">
                                <a:latin typeface="Times" pitchFamily="2" charset="0"/>
                              </a:rPr>
                              <m:t> </m:t>
                            </m:r>
                            <m:r>
                              <m:rPr>
                                <m:nor/>
                              </m:rPr>
                              <a:rPr lang="en-GB" sz="2400" dirty="0"/>
                              <m:t>+</m:t>
                            </m:r>
                            <m:r>
                              <m:rPr>
                                <m:nor/>
                              </m:rPr>
                              <a:rPr lang="en-GB" sz="2400" b="0" i="0" dirty="0" smtClean="0"/>
                              <m:t> </m:t>
                            </m:r>
                            <m:r>
                              <m:rPr>
                                <m:nor/>
                              </m:rPr>
                              <a:rPr lang="en-GB" sz="2400" i="1" dirty="0">
                                <a:latin typeface="Times" pitchFamily="2" charset="0"/>
                              </a:rPr>
                              <m:t>b</m:t>
                            </m:r>
                            <m:r>
                              <m:rPr>
                                <m:nor/>
                              </m:rPr>
                              <a:rPr lang="en-GB" sz="2400" dirty="0"/>
                              <m:t>)</m:t>
                            </m:r>
                            <m:r>
                              <a:rPr lang="en-GB" sz="2400" i="1" dirty="0">
                                <a:latin typeface="Cambria Math" panose="02040503050406030204" pitchFamily="18" charset="0"/>
                              </a:rPr>
                              <m:t> </m:t>
                            </m:r>
                          </m:e>
                          <m:sup>
                            <m:r>
                              <a:rPr lang="en-GB" sz="2400" i="1">
                                <a:latin typeface="Cambria Math" panose="02040503050406030204" pitchFamily="18" charset="0"/>
                              </a:rPr>
                              <m:t>𝑛</m:t>
                            </m:r>
                            <m:r>
                              <a:rPr lang="en-GB" sz="2400" b="0" i="1" smtClean="0">
                                <a:latin typeface="Cambria Math" panose="02040503050406030204" pitchFamily="18" charset="0"/>
                              </a:rPr>
                              <m:t>−1</m:t>
                            </m:r>
                          </m:sup>
                        </m:sSup>
                        <m:r>
                          <a:rPr lang="en-GB" sz="2400" i="1">
                            <a:latin typeface="Cambria Math" panose="02040503050406030204" pitchFamily="18" charset="0"/>
                          </a:rPr>
                          <m:t>𝑑𝑥</m:t>
                        </m:r>
                        <m:r>
                          <a:rPr lang="en-GB" sz="2400" i="1">
                            <a:latin typeface="Cambria Math" panose="02040503050406030204" pitchFamily="18" charset="0"/>
                          </a:rPr>
                          <m:t>=</m:t>
                        </m:r>
                        <m:f>
                          <m:fPr>
                            <m:ctrlPr>
                              <a:rPr lang="en-GB" sz="2400" i="1">
                                <a:latin typeface="Cambria Math"/>
                              </a:rPr>
                            </m:ctrlPr>
                          </m:fPr>
                          <m:num>
                            <m:sSup>
                              <m:sSupPr>
                                <m:ctrlPr>
                                  <a:rPr lang="en-GB" sz="2400" i="1">
                                    <a:latin typeface="Cambria Math"/>
                                  </a:rPr>
                                </m:ctrlPr>
                              </m:sSupPr>
                              <m:e>
                                <m:r>
                                  <a:rPr lang="en-GB" sz="2400" i="1">
                                    <a:latin typeface="Cambria Math" panose="02040503050406030204" pitchFamily="18" charset="0"/>
                                  </a:rPr>
                                  <m:t>(</m:t>
                                </m:r>
                                <m:r>
                                  <a:rPr lang="en-GB" sz="2400" i="1">
                                    <a:latin typeface="Cambria Math" panose="02040503050406030204" pitchFamily="18" charset="0"/>
                                  </a:rPr>
                                  <m:t>𝑎𝑥</m:t>
                                </m:r>
                                <m:r>
                                  <a:rPr lang="en-GB" sz="2400" i="1">
                                    <a:latin typeface="Cambria Math" panose="02040503050406030204" pitchFamily="18" charset="0"/>
                                  </a:rPr>
                                  <m:t>+</m:t>
                                </m:r>
                                <m:r>
                                  <a:rPr lang="en-GB" sz="2400" i="1">
                                    <a:latin typeface="Cambria Math" panose="02040503050406030204" pitchFamily="18" charset="0"/>
                                  </a:rPr>
                                  <m:t>𝑏</m:t>
                                </m:r>
                                <m:r>
                                  <a:rPr lang="en-GB" sz="2400" i="1">
                                    <a:latin typeface="Cambria Math" panose="02040503050406030204" pitchFamily="18" charset="0"/>
                                  </a:rPr>
                                  <m:t>)</m:t>
                                </m:r>
                              </m:e>
                              <m:sup>
                                <m:r>
                                  <a:rPr lang="en-GB" sz="2400" i="1">
                                    <a:latin typeface="Cambria Math" panose="02040503050406030204" pitchFamily="18" charset="0"/>
                                  </a:rPr>
                                  <m:t>𝑛</m:t>
                                </m:r>
                              </m:sup>
                            </m:sSup>
                          </m:num>
                          <m:den>
                            <m:r>
                              <a:rPr lang="en-GB" sz="2400" i="1">
                                <a:latin typeface="Cambria Math" panose="02040503050406030204" pitchFamily="18" charset="0"/>
                              </a:rPr>
                              <m:t>𝑎𝑛</m:t>
                            </m:r>
                          </m:den>
                        </m:f>
                      </m:e>
                    </m:nary>
                  </m:oMath>
                </a14:m>
                <a:r>
                  <a:rPr lang="en-GB" sz="2400" dirty="0"/>
                  <a:t> + </a:t>
                </a:r>
                <a:r>
                  <a:rPr lang="en-GB" sz="2400" i="1" dirty="0">
                    <a:latin typeface="Times New Roman" panose="02020603050405020304" pitchFamily="18" charset="0"/>
                    <a:cs typeface="Times New Roman" panose="02020603050405020304" pitchFamily="18" charset="0"/>
                  </a:rPr>
                  <a:t>k</a:t>
                </a:r>
              </a:p>
            </p:txBody>
          </p:sp>
        </mc:Choice>
        <mc:Fallback xmlns="">
          <p:sp>
            <p:nvSpPr>
              <p:cNvPr id="2" name="Rectangle 1">
                <a:extLst>
                  <a:ext uri="{FF2B5EF4-FFF2-40B4-BE49-F238E27FC236}">
                    <a16:creationId xmlns:a16="http://schemas.microsoft.com/office/drawing/2014/main" id="{512F89C8-060C-4521-B98E-F6FBE88DF70A}"/>
                  </a:ext>
                </a:extLst>
              </p:cNvPr>
              <p:cNvSpPr>
                <a:spLocks noRot="1" noChangeAspect="1" noMove="1" noResize="1" noEditPoints="1" noAdjustHandles="1" noChangeArrowheads="1" noChangeShapeType="1" noTextEdit="1"/>
              </p:cNvSpPr>
              <p:nvPr/>
            </p:nvSpPr>
            <p:spPr bwMode="auto">
              <a:xfrm>
                <a:off x="6980473" y="5017342"/>
                <a:ext cx="4372112" cy="715196"/>
              </a:xfrm>
              <a:prstGeom prst="rect">
                <a:avLst/>
              </a:prstGeom>
              <a:blipFill>
                <a:blip r:embed="rId13"/>
                <a:stretch>
                  <a:fillRect l="-13006" t="-86207" b="-129310"/>
                </a:stretch>
              </a:blipFill>
              <a:ln w="9525" cap="flat" cmpd="sng" algn="ctr">
                <a:solidFill>
                  <a:schemeClr val="tx1"/>
                </a:solidFill>
                <a:prstDash val="solid"/>
                <a:round/>
                <a:headEnd type="none" w="med" len="med"/>
                <a:tailEnd type="none" w="med" len="me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2F2ED434-AB52-B046-BE28-36671743834C}"/>
                  </a:ext>
                </a:extLst>
              </p:cNvPr>
              <p:cNvSpPr/>
              <p:nvPr/>
            </p:nvSpPr>
            <p:spPr bwMode="auto">
              <a:xfrm>
                <a:off x="6980472" y="6029789"/>
                <a:ext cx="4372112" cy="715196"/>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14:m>
                  <m:oMath xmlns:m="http://schemas.openxmlformats.org/officeDocument/2006/math">
                    <m:nary>
                      <m:naryPr>
                        <m:limLoc m:val="undOvr"/>
                        <m:subHide m:val="on"/>
                        <m:supHide m:val="on"/>
                        <m:ctrlPr>
                          <a:rPr lang="en-GB" sz="2400" i="1" smtClean="0">
                            <a:latin typeface="Cambria Math"/>
                          </a:rPr>
                        </m:ctrlPr>
                      </m:naryPr>
                      <m:sub/>
                      <m:sup/>
                      <m:e>
                        <m:sSup>
                          <m:sSupPr>
                            <m:ctrlPr>
                              <a:rPr lang="en-GB" sz="2400" i="1">
                                <a:latin typeface="Cambria Math"/>
                              </a:rPr>
                            </m:ctrlPr>
                          </m:sSupPr>
                          <m:e>
                            <m:r>
                              <m:rPr>
                                <m:nor/>
                              </m:rPr>
                              <a:rPr lang="en-GB" sz="2400" dirty="0"/>
                              <m:t>(</m:t>
                            </m:r>
                            <m:r>
                              <m:rPr>
                                <m:nor/>
                              </m:rPr>
                              <a:rPr lang="en-GB" sz="2400" i="1" dirty="0">
                                <a:latin typeface="Times" pitchFamily="2" charset="0"/>
                              </a:rPr>
                              <m:t>ax</m:t>
                            </m:r>
                            <m:r>
                              <m:rPr>
                                <m:nor/>
                              </m:rPr>
                              <a:rPr lang="en-GB" sz="2400" b="0" i="1" dirty="0" smtClean="0">
                                <a:latin typeface="Times" pitchFamily="2" charset="0"/>
                              </a:rPr>
                              <m:t> </m:t>
                            </m:r>
                            <m:r>
                              <m:rPr>
                                <m:nor/>
                              </m:rPr>
                              <a:rPr lang="en-GB" sz="2400" dirty="0"/>
                              <m:t>+</m:t>
                            </m:r>
                            <m:r>
                              <m:rPr>
                                <m:nor/>
                              </m:rPr>
                              <a:rPr lang="en-GB" sz="2400" b="0" i="0" dirty="0" smtClean="0"/>
                              <m:t> </m:t>
                            </m:r>
                            <m:r>
                              <m:rPr>
                                <m:nor/>
                              </m:rPr>
                              <a:rPr lang="en-GB" sz="2400" i="1" dirty="0">
                                <a:latin typeface="Times" pitchFamily="2" charset="0"/>
                              </a:rPr>
                              <m:t>b</m:t>
                            </m:r>
                            <m:r>
                              <m:rPr>
                                <m:nor/>
                              </m:rPr>
                              <a:rPr lang="en-GB" sz="2400" dirty="0"/>
                              <m:t>)</m:t>
                            </m:r>
                            <m:r>
                              <a:rPr lang="en-GB" sz="2400" i="1" dirty="0">
                                <a:latin typeface="Cambria Math" panose="02040503050406030204" pitchFamily="18" charset="0"/>
                              </a:rPr>
                              <m:t> </m:t>
                            </m:r>
                          </m:e>
                          <m:sup>
                            <m:r>
                              <a:rPr lang="en-GB" sz="2400" i="1">
                                <a:latin typeface="Cambria Math" panose="02040503050406030204" pitchFamily="18" charset="0"/>
                              </a:rPr>
                              <m:t>𝑛</m:t>
                            </m:r>
                          </m:sup>
                        </m:sSup>
                        <m:r>
                          <a:rPr lang="en-GB" sz="2400" i="1">
                            <a:latin typeface="Cambria Math" panose="02040503050406030204" pitchFamily="18" charset="0"/>
                          </a:rPr>
                          <m:t>𝑑𝑥</m:t>
                        </m:r>
                        <m:r>
                          <a:rPr lang="en-GB" sz="2400" i="1">
                            <a:latin typeface="Cambria Math" panose="02040503050406030204" pitchFamily="18" charset="0"/>
                          </a:rPr>
                          <m:t>=</m:t>
                        </m:r>
                        <m:f>
                          <m:fPr>
                            <m:ctrlPr>
                              <a:rPr lang="en-GB" sz="2400" i="1">
                                <a:latin typeface="Cambria Math"/>
                              </a:rPr>
                            </m:ctrlPr>
                          </m:fPr>
                          <m:num>
                            <m:sSup>
                              <m:sSupPr>
                                <m:ctrlPr>
                                  <a:rPr lang="en-GB" sz="2400" i="1">
                                    <a:latin typeface="Cambria Math"/>
                                  </a:rPr>
                                </m:ctrlPr>
                              </m:sSupPr>
                              <m:e>
                                <m:r>
                                  <a:rPr lang="en-GB" sz="2400" i="1">
                                    <a:latin typeface="Cambria Math" panose="02040503050406030204" pitchFamily="18" charset="0"/>
                                  </a:rPr>
                                  <m:t>(</m:t>
                                </m:r>
                                <m:r>
                                  <a:rPr lang="en-GB" sz="2400" i="1">
                                    <a:latin typeface="Cambria Math" panose="02040503050406030204" pitchFamily="18" charset="0"/>
                                  </a:rPr>
                                  <m:t>𝑎𝑥</m:t>
                                </m:r>
                                <m:r>
                                  <a:rPr lang="en-GB" sz="2400" i="1">
                                    <a:latin typeface="Cambria Math" panose="02040503050406030204" pitchFamily="18" charset="0"/>
                                  </a:rPr>
                                  <m:t>+</m:t>
                                </m:r>
                                <m:r>
                                  <a:rPr lang="en-GB" sz="2400" i="1">
                                    <a:latin typeface="Cambria Math" panose="02040503050406030204" pitchFamily="18" charset="0"/>
                                  </a:rPr>
                                  <m:t>𝑏</m:t>
                                </m:r>
                                <m:r>
                                  <a:rPr lang="en-GB" sz="2400" i="1">
                                    <a:latin typeface="Cambria Math" panose="02040503050406030204" pitchFamily="18" charset="0"/>
                                  </a:rPr>
                                  <m:t>)</m:t>
                                </m:r>
                              </m:e>
                              <m:sup>
                                <m:r>
                                  <a:rPr lang="en-GB" sz="2400" i="1">
                                    <a:latin typeface="Cambria Math" panose="02040503050406030204" pitchFamily="18" charset="0"/>
                                  </a:rPr>
                                  <m:t>𝑛</m:t>
                                </m:r>
                                <m:r>
                                  <a:rPr lang="en-GB" sz="2400" b="0" i="1" smtClean="0">
                                    <a:latin typeface="Cambria Math" panose="02040503050406030204" pitchFamily="18" charset="0"/>
                                  </a:rPr>
                                  <m:t>+1</m:t>
                                </m:r>
                              </m:sup>
                            </m:sSup>
                          </m:num>
                          <m:den>
                            <m:r>
                              <a:rPr lang="en-GB" sz="2400" i="1">
                                <a:latin typeface="Cambria Math" panose="02040503050406030204" pitchFamily="18" charset="0"/>
                              </a:rPr>
                              <m:t>𝑎</m:t>
                            </m:r>
                            <m:r>
                              <a:rPr lang="en-GB" sz="2400" b="0" i="1" smtClean="0">
                                <a:latin typeface="Cambria Math" panose="02040503050406030204" pitchFamily="18" charset="0"/>
                              </a:rPr>
                              <m:t>(</m:t>
                            </m:r>
                            <m:r>
                              <a:rPr lang="en-GB" sz="2400" i="1">
                                <a:latin typeface="Cambria Math" panose="02040503050406030204" pitchFamily="18" charset="0"/>
                              </a:rPr>
                              <m:t>𝑛</m:t>
                            </m:r>
                            <m:r>
                              <a:rPr lang="en-GB" sz="2400" b="0" i="1" smtClean="0">
                                <a:latin typeface="Cambria Math" panose="02040503050406030204" pitchFamily="18" charset="0"/>
                              </a:rPr>
                              <m:t>+1)</m:t>
                            </m:r>
                          </m:den>
                        </m:f>
                      </m:e>
                    </m:nary>
                  </m:oMath>
                </a14:m>
                <a:r>
                  <a:rPr lang="en-GB" sz="2400" dirty="0"/>
                  <a:t> + </a:t>
                </a:r>
                <a:r>
                  <a:rPr lang="en-GB" sz="2400" i="1" dirty="0">
                    <a:latin typeface="Times New Roman" panose="02020603050405020304" pitchFamily="18" charset="0"/>
                    <a:cs typeface="Times New Roman" panose="02020603050405020304" pitchFamily="18" charset="0"/>
                  </a:rPr>
                  <a:t>k</a:t>
                </a:r>
              </a:p>
            </p:txBody>
          </p:sp>
        </mc:Choice>
        <mc:Fallback xmlns="">
          <p:sp>
            <p:nvSpPr>
              <p:cNvPr id="17" name="Rectangle 16">
                <a:extLst>
                  <a:ext uri="{FF2B5EF4-FFF2-40B4-BE49-F238E27FC236}">
                    <a16:creationId xmlns:a16="http://schemas.microsoft.com/office/drawing/2014/main" id="{2F2ED434-AB52-B046-BE28-36671743834C}"/>
                  </a:ext>
                </a:extLst>
              </p:cNvPr>
              <p:cNvSpPr>
                <a:spLocks noRot="1" noChangeAspect="1" noMove="1" noResize="1" noEditPoints="1" noAdjustHandles="1" noChangeArrowheads="1" noChangeShapeType="1" noTextEdit="1"/>
              </p:cNvSpPr>
              <p:nvPr/>
            </p:nvSpPr>
            <p:spPr bwMode="auto">
              <a:xfrm>
                <a:off x="6980472" y="6029789"/>
                <a:ext cx="4372112" cy="715196"/>
              </a:xfrm>
              <a:prstGeom prst="rect">
                <a:avLst/>
              </a:prstGeom>
              <a:blipFill>
                <a:blip r:embed="rId14"/>
                <a:stretch>
                  <a:fillRect l="-13006" t="-82759" b="-131034"/>
                </a:stretch>
              </a:blipFill>
              <a:ln w="9525" cap="flat" cmpd="sng" algn="ctr">
                <a:solidFill>
                  <a:schemeClr val="tx1"/>
                </a:solidFill>
                <a:prstDash val="solid"/>
                <a:round/>
                <a:headEnd type="none" w="med" len="med"/>
                <a:tailEnd type="none" w="med" len="med"/>
              </a:ln>
              <a:effectLst/>
            </p:spPr>
            <p:txBody>
              <a:bodyPr/>
              <a:lstStyle/>
              <a:p>
                <a:r>
                  <a:rPr lang="en-US">
                    <a:noFill/>
                  </a:rPr>
                  <a:t> </a:t>
                </a:r>
              </a:p>
            </p:txBody>
          </p:sp>
        </mc:Fallback>
      </mc:AlternateContent>
      <p:sp>
        <p:nvSpPr>
          <p:cNvPr id="3" name="TextBox 2">
            <a:extLst>
              <a:ext uri="{FF2B5EF4-FFF2-40B4-BE49-F238E27FC236}">
                <a16:creationId xmlns:a16="http://schemas.microsoft.com/office/drawing/2014/main" xmlns="" id="{55F98A25-B7DD-D642-9D8D-8166009C109F}"/>
              </a:ext>
            </a:extLst>
          </p:cNvPr>
          <p:cNvSpPr txBox="1"/>
          <p:nvPr/>
        </p:nvSpPr>
        <p:spPr>
          <a:xfrm>
            <a:off x="6320291" y="6195387"/>
            <a:ext cx="660181" cy="461665"/>
          </a:xfrm>
          <a:prstGeom prst="rect">
            <a:avLst/>
          </a:prstGeom>
          <a:noFill/>
        </p:spPr>
        <p:txBody>
          <a:bodyPr wrap="square" rtlCol="0">
            <a:spAutoFit/>
          </a:bodyPr>
          <a:lstStyle/>
          <a:p>
            <a:r>
              <a:rPr lang="en-US" sz="2400" dirty="0"/>
              <a:t>or</a:t>
            </a:r>
          </a:p>
        </p:txBody>
      </p:sp>
      <p:sp>
        <p:nvSpPr>
          <p:cNvPr id="19" name="Rectangle 18">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30426855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3" grpId="0"/>
      <p:bldP spid="16" grpId="0"/>
      <p:bldP spid="21" grpId="0"/>
      <p:bldP spid="2" grpId="0" animBg="1"/>
      <p:bldP spid="17" grpId="0" animBg="1"/>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Integration Again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xmlns="" id="{81E7489B-AC7F-4D3C-BF8F-4516A32931B9}"/>
              </a:ext>
            </a:extLst>
          </p:cNvPr>
          <p:cNvSpPr txBox="1"/>
          <p:nvPr/>
        </p:nvSpPr>
        <p:spPr>
          <a:xfrm>
            <a:off x="2567608" y="729785"/>
            <a:ext cx="1800200"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C5DEABF5-3F5B-481F-B81F-1D6443393B41}"/>
                  </a:ext>
                </a:extLst>
              </p:cNvPr>
              <p:cNvSpPr txBox="1"/>
              <p:nvPr/>
            </p:nvSpPr>
            <p:spPr>
              <a:xfrm>
                <a:off x="2563654" y="1087308"/>
                <a:ext cx="5006414" cy="1573188"/>
              </a:xfrm>
              <a:prstGeom prst="rect">
                <a:avLst/>
              </a:prstGeom>
              <a:noFill/>
            </p:spPr>
            <p:txBody>
              <a:bodyPr wrap="square" rtlCol="0">
                <a:spAutoFit/>
              </a:bodyPr>
              <a:lstStyle/>
              <a:p>
                <a:r>
                  <a:rPr lang="en-GB" sz="2400" dirty="0"/>
                  <a:t>Use the results above to evaluate </a:t>
                </a:r>
              </a:p>
              <a:p>
                <a:r>
                  <a:rPr lang="en-GB" sz="2400" dirty="0"/>
                  <a:t>a)</a:t>
                </a:r>
                <a14:m>
                  <m:oMath xmlns:m="http://schemas.openxmlformats.org/officeDocument/2006/math">
                    <m:r>
                      <a:rPr lang="en-GB" sz="2400" b="0" i="0" smtClean="0">
                        <a:latin typeface="Cambria Math"/>
                      </a:rPr>
                      <m:t> </m:t>
                    </m:r>
                    <m:nary>
                      <m:naryPr>
                        <m:limLoc m:val="undOvr"/>
                        <m:subHide m:val="on"/>
                        <m:supHide m:val="on"/>
                        <m:ctrlPr>
                          <a:rPr lang="en-GB" sz="2400" i="1" smtClean="0">
                            <a:latin typeface="Cambria Math"/>
                          </a:rPr>
                        </m:ctrlPr>
                      </m:naryPr>
                      <m:sub/>
                      <m:sup/>
                      <m:e>
                        <m:f>
                          <m:fPr>
                            <m:ctrlPr>
                              <a:rPr lang="en-GB" sz="2400" i="1" smtClean="0">
                                <a:latin typeface="Cambria Math"/>
                              </a:rPr>
                            </m:ctrlPr>
                          </m:fPr>
                          <m:num>
                            <m:r>
                              <a:rPr lang="en-GB" sz="2400" b="0" i="1" smtClean="0">
                                <a:latin typeface="Cambria Math" panose="02040503050406030204" pitchFamily="18" charset="0"/>
                              </a:rPr>
                              <m:t>𝑑𝑥</m:t>
                            </m:r>
                          </m:num>
                          <m:den>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+ 1)</m:t>
                            </m:r>
                          </m:den>
                        </m:f>
                      </m:e>
                    </m:nary>
                  </m:oMath>
                </a14:m>
                <a:endParaRPr lang="en-GB" sz="2400" dirty="0"/>
              </a:p>
              <a:p>
                <a:r>
                  <a:rPr lang="en-GB" sz="2400" dirty="0"/>
                  <a:t>b) </a:t>
                </a:r>
                <a14:m>
                  <m:oMath xmlns:m="http://schemas.openxmlformats.org/officeDocument/2006/math">
                    <m:nary>
                      <m:naryPr>
                        <m:limLoc m:val="undOvr"/>
                        <m:subHide m:val="on"/>
                        <m:supHide m:val="on"/>
                        <m:ctrlPr>
                          <a:rPr lang="en-GB" sz="2400" i="1" smtClean="0">
                            <a:latin typeface="Cambria Math"/>
                          </a:rPr>
                        </m:ctrlPr>
                      </m:naryPr>
                      <m:sub/>
                      <m:sup/>
                      <m:e>
                        <m:f>
                          <m:fPr>
                            <m:ctrlPr>
                              <a:rPr lang="en-GB" sz="2400" i="1" smtClean="0">
                                <a:latin typeface="Cambria Math"/>
                              </a:rPr>
                            </m:ctrlPr>
                          </m:fPr>
                          <m:num>
                            <m:r>
                              <a:rPr lang="en-GB" sz="2400" b="0" i="1" smtClean="0">
                                <a:latin typeface="Cambria Math" panose="02040503050406030204" pitchFamily="18" charset="0"/>
                              </a:rPr>
                              <m:t>𝑑𝑥</m:t>
                            </m:r>
                          </m:num>
                          <m:den>
                            <m:r>
                              <a:rPr lang="en-GB" sz="2400" b="0" i="1" smtClean="0">
                                <a:latin typeface="Cambria Math" panose="02040503050406030204" pitchFamily="18" charset="0"/>
                              </a:rPr>
                              <m:t>1−2</m:t>
                            </m:r>
                            <m:r>
                              <a:rPr lang="en-GB" sz="2400" b="0" i="1" smtClean="0">
                                <a:latin typeface="Cambria Math" panose="02040503050406030204" pitchFamily="18" charset="0"/>
                              </a:rPr>
                              <m:t>𝑥</m:t>
                            </m:r>
                          </m:den>
                        </m:f>
                      </m:e>
                    </m:nary>
                  </m:oMath>
                </a14:m>
                <a:endParaRPr lang="en-GB" sz="2400" dirty="0"/>
              </a:p>
            </p:txBody>
          </p:sp>
        </mc:Choice>
        <mc:Fallback xmlns="">
          <p:sp>
            <p:nvSpPr>
              <p:cNvPr id="4" name="TextBox 3">
                <a:extLst>
                  <a:ext uri="{FF2B5EF4-FFF2-40B4-BE49-F238E27FC236}">
                    <a16:creationId xmlns:a16="http://schemas.microsoft.com/office/drawing/2014/main" xmlns="" xmlns:a14="http://schemas.microsoft.com/office/drawing/2010/main" id="{C5DEABF5-3F5B-481F-B81F-1D6443393B41}"/>
                  </a:ext>
                </a:extLst>
              </p:cNvPr>
              <p:cNvSpPr txBox="1">
                <a:spLocks noRot="1" noChangeAspect="1" noMove="1" noResize="1" noEditPoints="1" noAdjustHandles="1" noChangeArrowheads="1" noChangeShapeType="1" noTextEdit="1"/>
              </p:cNvSpPr>
              <p:nvPr/>
            </p:nvSpPr>
            <p:spPr>
              <a:xfrm>
                <a:off x="2563654" y="1087308"/>
                <a:ext cx="5006414" cy="1573188"/>
              </a:xfrm>
              <a:prstGeom prst="rect">
                <a:avLst/>
              </a:prstGeom>
              <a:blipFill rotWithShape="1">
                <a:blip r:embed="rId4"/>
                <a:stretch>
                  <a:fillRect l="-1949" t="-2713" b="-271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xmlns="" id="{E43CAE9D-15A7-4093-81CB-70C17ED7CADF}"/>
                  </a:ext>
                </a:extLst>
              </p:cNvPr>
              <p:cNvSpPr/>
              <p:nvPr/>
            </p:nvSpPr>
            <p:spPr>
              <a:xfrm>
                <a:off x="7939364" y="1191450"/>
                <a:ext cx="6096000" cy="1251496"/>
              </a:xfrm>
              <a:prstGeom prst="rect">
                <a:avLst/>
              </a:prstGeom>
            </p:spPr>
            <p:txBody>
              <a:bodyPr>
                <a:spAutoFit/>
              </a:bodyPr>
              <a:lstStyle/>
              <a:p>
                <a:r>
                  <a:rPr lang="en-GB" sz="2400" dirty="0">
                    <a:solidFill>
                      <a:srgbClr val="FF0000"/>
                    </a:solidFill>
                  </a:rPr>
                  <a:t>a)</a:t>
                </a:r>
                <a14:m>
                  <m:oMath xmlns:m="http://schemas.openxmlformats.org/officeDocument/2006/math">
                    <m:r>
                      <a:rPr lang="en-GB" sz="2400" b="0" i="0" smtClean="0">
                        <a:solidFill>
                          <a:srgbClr val="FF0000"/>
                        </a:solidFill>
                        <a:latin typeface="Cambria Math"/>
                      </a:rPr>
                      <m:t> </m:t>
                    </m:r>
                    <m:nary>
                      <m:naryPr>
                        <m:limLoc m:val="undOvr"/>
                        <m:subHide m:val="on"/>
                        <m:supHide m:val="on"/>
                        <m:ctrlPr>
                          <a:rPr lang="en-GB" sz="2400" i="1">
                            <a:solidFill>
                              <a:srgbClr val="FF0000"/>
                            </a:solidFill>
                            <a:latin typeface="Cambria Math"/>
                          </a:rPr>
                        </m:ctrlPr>
                      </m:naryPr>
                      <m:sub/>
                      <m:sup/>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𝑑𝑥</m:t>
                            </m:r>
                          </m:num>
                          <m:den>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+ 1)</m:t>
                            </m:r>
                          </m:den>
                        </m:f>
                        <m:r>
                          <a:rPr lang="en-GB" sz="2400" b="0" i="1" smtClean="0">
                            <a:solidFill>
                              <a:srgbClr val="FF0000"/>
                            </a:solidFill>
                            <a:latin typeface="Cambria Math" panose="02040503050406030204" pitchFamily="18" charset="0"/>
                          </a:rPr>
                          <m:t>=</m:t>
                        </m:r>
                        <m:func>
                          <m:funcPr>
                            <m:ctrlPr>
                              <a:rPr lang="en-GB" sz="2400" b="0" i="1" smtClean="0">
                                <a:solidFill>
                                  <a:srgbClr val="FF0000"/>
                                </a:solidFill>
                                <a:latin typeface="Cambria Math"/>
                              </a:rPr>
                            </m:ctrlPr>
                          </m:funcPr>
                          <m:fName>
                            <m:r>
                              <m:rPr>
                                <m:sty m:val="p"/>
                              </m:rPr>
                              <a:rPr lang="en-GB" sz="2400" b="0" i="0" smtClean="0">
                                <a:solidFill>
                                  <a:srgbClr val="FF0000"/>
                                </a:solidFill>
                                <a:latin typeface="Cambria Math" panose="02040503050406030204" pitchFamily="18" charset="0"/>
                              </a:rPr>
                              <m:t>ln</m:t>
                            </m:r>
                          </m:fName>
                          <m:e>
                            <m:r>
                              <a:rPr lang="en-GB" sz="2400" b="0" i="1" smtClean="0">
                                <a:solidFill>
                                  <a:srgbClr val="FF0000"/>
                                </a:solidFill>
                                <a:latin typeface="Cambria Math"/>
                              </a:rPr>
                              <m:t> </m:t>
                            </m:r>
                            <m:d>
                              <m:dPr>
                                <m:ctrlPr>
                                  <a:rPr lang="en-GB" sz="2400" b="0" i="1" smtClean="0">
                                    <a:solidFill>
                                      <a:srgbClr val="FF0000"/>
                                    </a:solidFill>
                                    <a:latin typeface="Cambria Math"/>
                                  </a:rPr>
                                </m:ctrlPr>
                              </m:dPr>
                              <m:e>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e>
                            </m:d>
                          </m:e>
                        </m:func>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𝑐</m:t>
                        </m:r>
                      </m:e>
                    </m:nary>
                  </m:oMath>
                </a14:m>
                <a:endParaRPr lang="en-GB" sz="2400" dirty="0">
                  <a:solidFill>
                    <a:srgbClr val="FF0000"/>
                  </a:solidFill>
                </a:endParaRPr>
              </a:p>
              <a:p>
                <a:r>
                  <a:rPr lang="en-GB" sz="2400" dirty="0">
                    <a:solidFill>
                      <a:srgbClr val="FF0000"/>
                    </a:solidFill>
                  </a:rPr>
                  <a:t>b)</a:t>
                </a:r>
                <a14:m>
                  <m:oMath xmlns:m="http://schemas.openxmlformats.org/officeDocument/2006/math">
                    <m:r>
                      <a:rPr lang="en-GB" sz="2400" b="0" i="0" smtClean="0">
                        <a:solidFill>
                          <a:srgbClr val="FF0000"/>
                        </a:solidFill>
                        <a:latin typeface="Cambria Math"/>
                      </a:rPr>
                      <m:t> </m:t>
                    </m:r>
                    <m:nary>
                      <m:naryPr>
                        <m:limLoc m:val="undOvr"/>
                        <m:subHide m:val="on"/>
                        <m:supHide m:val="on"/>
                        <m:ctrlPr>
                          <a:rPr lang="en-GB" sz="2400" i="1">
                            <a:solidFill>
                              <a:srgbClr val="FF0000"/>
                            </a:solidFill>
                            <a:latin typeface="Cambria Math"/>
                          </a:rPr>
                        </m:ctrlPr>
                      </m:naryPr>
                      <m:sub/>
                      <m:sup/>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𝑑𝑥</m:t>
                            </m:r>
                          </m:num>
                          <m:den>
                            <m:r>
                              <a:rPr lang="en-GB" sz="2400" b="0" i="1" smtClean="0">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1−2</m:t>
                            </m:r>
                            <m:r>
                              <a:rPr lang="en-GB" sz="2400" i="1">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den>
                        </m:f>
                      </m:e>
                    </m:nary>
                  </m:oMath>
                </a14:m>
                <a:r>
                  <a:rPr lang="en-GB" sz="2400" dirty="0">
                    <a:solidFill>
                      <a:srgbClr val="FF0000"/>
                    </a:solidFill>
                  </a:rPr>
                  <a:t>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r>
                      <m:rPr>
                        <m:sty m:val="p"/>
                      </m:rPr>
                      <a:rPr lang="en-GB" sz="2400" b="0" i="0" smtClean="0">
                        <a:solidFill>
                          <a:srgbClr val="FF0000"/>
                        </a:solidFill>
                        <a:latin typeface="Cambria Math" panose="02040503050406030204" pitchFamily="18" charset="0"/>
                      </a:rPr>
                      <m:t>ln</m:t>
                    </m:r>
                    <m:r>
                      <a:rPr lang="en-GB" sz="2400" b="0" i="0" smtClean="0">
                        <a:solidFill>
                          <a:srgbClr val="FF0000"/>
                        </a:solidFill>
                        <a:latin typeface="Cambria Math" panose="02040503050406030204" pitchFamily="18" charset="0"/>
                      </a:rPr>
                      <m:t> </m:t>
                    </m:r>
                    <m:d>
                      <m:dPr>
                        <m:ctrlPr>
                          <a:rPr lang="en-GB" sz="2400" b="0" i="1" smtClean="0">
                            <a:solidFill>
                              <a:srgbClr val="FF0000"/>
                            </a:solidFill>
                            <a:latin typeface="Cambria Math"/>
                          </a:rPr>
                        </m:ctrlPr>
                      </m:dPr>
                      <m:e>
                        <m:r>
                          <a:rPr lang="en-GB" sz="2400" b="0" i="0" smtClean="0">
                            <a:solidFill>
                              <a:srgbClr val="FF0000"/>
                            </a:solidFill>
                            <a:latin typeface="Cambria Math" panose="02040503050406030204" pitchFamily="18" charset="0"/>
                          </a:rPr>
                          <m:t>1 −2</m:t>
                        </m:r>
                        <m:r>
                          <m:rPr>
                            <m:nor/>
                          </m:rPr>
                          <a:rPr lang="en-GB" sz="2400" i="1" dirty="0" smtClean="0">
                            <a:solidFill>
                              <a:srgbClr val="FF0000"/>
                            </a:solidFill>
                            <a:latin typeface="Times" pitchFamily="2" charset="0"/>
                          </a:rPr>
                          <m:t>x</m:t>
                        </m:r>
                      </m:e>
                    </m:d>
                    <m:r>
                      <a:rPr lang="en-GB" sz="2400" b="0" i="0"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𝑐</m:t>
                    </m:r>
                    <m:r>
                      <a:rPr lang="en-GB" sz="2400" b="0" i="0" smtClean="0">
                        <a:solidFill>
                          <a:srgbClr val="FF0000"/>
                        </a:solidFill>
                        <a:latin typeface="Cambria Math" panose="02040503050406030204" pitchFamily="18" charset="0"/>
                      </a:rPr>
                      <m:t> </m:t>
                    </m:r>
                  </m:oMath>
                </a14:m>
                <a:endParaRPr lang="en-GB" sz="2400" dirty="0">
                  <a:solidFill>
                    <a:srgbClr val="FF0000"/>
                  </a:solidFill>
                </a:endParaRPr>
              </a:p>
            </p:txBody>
          </p:sp>
        </mc:Choice>
        <mc:Fallback xmlns="">
          <p:sp>
            <p:nvSpPr>
              <p:cNvPr id="7" name="Rectangle 6">
                <a:extLst>
                  <a:ext uri="{FF2B5EF4-FFF2-40B4-BE49-F238E27FC236}">
                    <a16:creationId xmlns:a16="http://schemas.microsoft.com/office/drawing/2014/main" xmlns="" xmlns:a14="http://schemas.microsoft.com/office/drawing/2010/main" id="{E43CAE9D-15A7-4093-81CB-70C17ED7CADF}"/>
                  </a:ext>
                </a:extLst>
              </p:cNvPr>
              <p:cNvSpPr>
                <a:spLocks noRot="1" noChangeAspect="1" noMove="1" noResize="1" noEditPoints="1" noAdjustHandles="1" noChangeArrowheads="1" noChangeShapeType="1" noTextEdit="1"/>
              </p:cNvSpPr>
              <p:nvPr/>
            </p:nvSpPr>
            <p:spPr>
              <a:xfrm>
                <a:off x="7939364" y="1191450"/>
                <a:ext cx="6096000" cy="1251496"/>
              </a:xfrm>
              <a:prstGeom prst="rect">
                <a:avLst/>
              </a:prstGeom>
              <a:blipFill rotWithShape="1">
                <a:blip r:embed="rId5"/>
                <a:stretch>
                  <a:fillRect l="-15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32C325E0-C941-4C84-AAB0-C182D7BFA2D6}"/>
                  </a:ext>
                </a:extLst>
              </p:cNvPr>
              <p:cNvSpPr txBox="1"/>
              <p:nvPr/>
            </p:nvSpPr>
            <p:spPr>
              <a:xfrm>
                <a:off x="2563654" y="2741049"/>
                <a:ext cx="9004954" cy="993605"/>
              </a:xfrm>
              <a:prstGeom prst="rect">
                <a:avLst/>
              </a:prstGeom>
              <a:noFill/>
            </p:spPr>
            <p:txBody>
              <a:bodyPr wrap="square" rtlCol="0">
                <a:spAutoFit/>
              </a:bodyPr>
              <a:lstStyle/>
              <a:p>
                <a:r>
                  <a:rPr lang="en-GB" sz="2400" dirty="0"/>
                  <a:t>Another important method of integration is based on the result that if </a:t>
                </a:r>
                <a:r>
                  <a:rPr lang="en-GB" sz="2400" i="1" dirty="0">
                    <a:latin typeface="Times" pitchFamily="2" charset="0"/>
                  </a:rPr>
                  <a:t>y</a:t>
                </a:r>
                <a:r>
                  <a:rPr lang="en-GB" sz="2400" dirty="0"/>
                  <a:t> = </a:t>
                </a:r>
                <a:r>
                  <a:rPr lang="en-GB" sz="2400" dirty="0">
                    <a:latin typeface="Times New Roman" panose="02020603050405020304" pitchFamily="18" charset="0"/>
                    <a:cs typeface="Times New Roman" panose="02020603050405020304" pitchFamily="18" charset="0"/>
                  </a:rPr>
                  <a:t>ln</a:t>
                </a:r>
                <a:r>
                  <a:rPr lang="en-GB" sz="2400" i="1" dirty="0">
                    <a:latin typeface="Times New Roman" panose="02020603050405020304" pitchFamily="18" charset="0"/>
                    <a:cs typeface="Times New Roman" panose="02020603050405020304" pitchFamily="18" charset="0"/>
                  </a:rPr>
                  <a:t> f(x)</a:t>
                </a:r>
                <a:r>
                  <a:rPr lang="en-GB" sz="2400" dirty="0"/>
                  <a:t> then defining </a:t>
                </a:r>
                <a:r>
                  <a:rPr lang="en-GB" sz="2400" i="1" dirty="0">
                    <a:latin typeface="Times New Roman" panose="02020603050405020304" pitchFamily="18" charset="0"/>
                    <a:cs typeface="Times New Roman" panose="02020603050405020304" pitchFamily="18" charset="0"/>
                  </a:rPr>
                  <a:t>u</a:t>
                </a:r>
                <a:r>
                  <a:rPr lang="en-GB" sz="2400" i="1" dirty="0"/>
                  <a:t> = </a:t>
                </a:r>
                <a:r>
                  <a:rPr lang="en-GB" sz="2400" i="1" dirty="0">
                    <a:latin typeface="Times" pitchFamily="2" charset="0"/>
                  </a:rPr>
                  <a:t>f</a:t>
                </a:r>
                <a:r>
                  <a:rPr lang="en-GB" sz="2400" dirty="0"/>
                  <a:t>(</a:t>
                </a:r>
                <a:r>
                  <a:rPr lang="en-GB" sz="2400" i="1" dirty="0">
                    <a:latin typeface="Times" pitchFamily="2" charset="0"/>
                  </a:rPr>
                  <a:t>x</a:t>
                </a:r>
                <a:r>
                  <a:rPr lang="en-GB" sz="2400" dirty="0"/>
                  <a:t>)</a:t>
                </a:r>
                <a:r>
                  <a:rPr lang="en-GB" sz="2400" i="1" dirty="0"/>
                  <a:t>, </a:t>
                </a:r>
                <a:r>
                  <a:rPr lang="en-GB" sz="2400" i="1" dirty="0">
                    <a:latin typeface="Times" pitchFamily="2" charset="0"/>
                  </a:rPr>
                  <a:t>y</a:t>
                </a:r>
                <a:r>
                  <a:rPr lang="en-GB" sz="2400" i="1" dirty="0"/>
                  <a:t> = </a:t>
                </a:r>
                <a:r>
                  <a:rPr lang="en-GB" sz="2400" dirty="0">
                    <a:latin typeface="Times New Roman" panose="02020603050405020304" pitchFamily="18" charset="0"/>
                    <a:cs typeface="Times New Roman" panose="02020603050405020304" pitchFamily="18" charset="0"/>
                  </a:rPr>
                  <a:t>ln</a:t>
                </a:r>
                <a:r>
                  <a:rPr lang="en-GB" sz="2400" i="1" dirty="0">
                    <a:latin typeface="Times New Roman" panose="02020603050405020304" pitchFamily="18" charset="0"/>
                    <a:cs typeface="Times New Roman" panose="02020603050405020304" pitchFamily="18" charset="0"/>
                  </a:rPr>
                  <a:t> u</a:t>
                </a:r>
                <a:r>
                  <a:rPr lang="en-GB" sz="2400" i="1" dirty="0"/>
                  <a:t> </a:t>
                </a:r>
                <a:r>
                  <a:rPr lang="en-GB" sz="2400" dirty="0"/>
                  <a:t>and</a:t>
                </a:r>
                <a:r>
                  <a:rPr lang="en-GB" sz="2400" i="1" dirty="0"/>
                  <a:t>  </a:t>
                </a:r>
                <a14:m>
                  <m:oMath xmlns:m="http://schemas.openxmlformats.org/officeDocument/2006/math">
                    <m:f>
                      <m:fPr>
                        <m:ctrlPr>
                          <a:rPr lang="en-GB" sz="2400" i="1" smtClean="0">
                            <a:latin typeface="Cambria Math"/>
                          </a:rPr>
                        </m:ctrlPr>
                      </m:fPr>
                      <m:num>
                        <m:r>
                          <a:rPr lang="en-GB" sz="2400" i="1" smtClean="0">
                            <a:latin typeface="Cambria Math" panose="02040503050406030204" pitchFamily="18" charset="0"/>
                          </a:rPr>
                          <m:t>𝑑𝑦</m:t>
                        </m:r>
                      </m:num>
                      <m:den>
                        <m:r>
                          <a:rPr lang="en-GB" sz="2400" i="1" smtClean="0">
                            <a:latin typeface="Cambria Math" panose="02040503050406030204" pitchFamily="18" charset="0"/>
                          </a:rPr>
                          <m:t>𝑑𝑥</m:t>
                        </m:r>
                      </m:den>
                    </m:f>
                    <m:r>
                      <a:rPr lang="en-GB" sz="2400" b="0" i="1" smtClean="0">
                        <a:latin typeface="Cambria Math" panose="02040503050406030204" pitchFamily="18" charset="0"/>
                      </a:rPr>
                      <m:t>=</m:t>
                    </m:r>
                    <m:f>
                      <m:fPr>
                        <m:ctrlPr>
                          <a:rPr lang="en-GB" sz="2400" b="0" i="1" smtClean="0">
                            <a:latin typeface="Cambria Math"/>
                          </a:rPr>
                        </m:ctrlPr>
                      </m:fPr>
                      <m:num>
                        <m:r>
                          <a:rPr lang="en-GB" sz="2400" b="0" i="1" smtClean="0">
                            <a:latin typeface="Cambria Math" panose="02040503050406030204" pitchFamily="18" charset="0"/>
                          </a:rPr>
                          <m:t>𝑑𝑦</m:t>
                        </m:r>
                      </m:num>
                      <m:den>
                        <m:r>
                          <a:rPr lang="en-GB" sz="2400" b="0" i="1" smtClean="0">
                            <a:latin typeface="Cambria Math" panose="02040503050406030204" pitchFamily="18" charset="0"/>
                          </a:rPr>
                          <m:t>𝑑𝑢</m:t>
                        </m:r>
                      </m:den>
                    </m:f>
                    <m:r>
                      <a:rPr lang="en-GB" sz="2400" i="1" dirty="0">
                        <a:latin typeface="Cambria Math" panose="02040503050406030204" pitchFamily="18" charset="0"/>
                        <a:ea typeface="Cambria Math" panose="02040503050406030204" pitchFamily="18" charset="0"/>
                      </a:rPr>
                      <m:t>×</m:t>
                    </m:r>
                    <m:f>
                      <m:fPr>
                        <m:ctrlPr>
                          <a:rPr lang="en-GB" sz="2400" b="0" i="1" smtClean="0">
                            <a:latin typeface="Cambria Math"/>
                          </a:rPr>
                        </m:ctrlPr>
                      </m:fPr>
                      <m:num>
                        <m:r>
                          <a:rPr lang="en-GB" sz="2400" b="0" i="1" smtClean="0">
                            <a:latin typeface="Cambria Math" panose="02040503050406030204" pitchFamily="18" charset="0"/>
                          </a:rPr>
                          <m:t>𝑑𝑢</m:t>
                        </m:r>
                      </m:num>
                      <m:den>
                        <m:r>
                          <a:rPr lang="en-GB" sz="2400" b="0" i="1" smtClean="0">
                            <a:latin typeface="Cambria Math" panose="02040503050406030204" pitchFamily="18" charset="0"/>
                          </a:rPr>
                          <m:t>𝑑𝑥</m:t>
                        </m:r>
                      </m:den>
                    </m:f>
                  </m:oMath>
                </a14:m>
                <a:endParaRPr lang="en-GB" sz="2400" i="1" dirty="0"/>
              </a:p>
            </p:txBody>
          </p:sp>
        </mc:Choice>
        <mc:Fallback xmlns="">
          <p:sp>
            <p:nvSpPr>
              <p:cNvPr id="8" name="TextBox 7">
                <a:extLst>
                  <a:ext uri="{FF2B5EF4-FFF2-40B4-BE49-F238E27FC236}">
                    <a16:creationId xmlns:a16="http://schemas.microsoft.com/office/drawing/2014/main" xmlns="" xmlns:a14="http://schemas.microsoft.com/office/drawing/2010/main" id="{32C325E0-C941-4C84-AAB0-C182D7BFA2D6}"/>
                  </a:ext>
                </a:extLst>
              </p:cNvPr>
              <p:cNvSpPr txBox="1">
                <a:spLocks noRot="1" noChangeAspect="1" noMove="1" noResize="1" noEditPoints="1" noAdjustHandles="1" noChangeArrowheads="1" noChangeShapeType="1" noTextEdit="1"/>
              </p:cNvSpPr>
              <p:nvPr/>
            </p:nvSpPr>
            <p:spPr>
              <a:xfrm>
                <a:off x="2563654" y="2741049"/>
                <a:ext cx="9004954" cy="993605"/>
              </a:xfrm>
              <a:prstGeom prst="rect">
                <a:avLst/>
              </a:prstGeom>
              <a:blipFill rotWithShape="1">
                <a:blip r:embed="rId6"/>
                <a:stretch>
                  <a:fillRect l="-1083" t="-4294" b="-49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07822E88-C878-4BF3-ABB7-4E8037DDBC1C}"/>
                  </a:ext>
                </a:extLst>
              </p:cNvPr>
              <p:cNvSpPr txBox="1"/>
              <p:nvPr/>
            </p:nvSpPr>
            <p:spPr>
              <a:xfrm>
                <a:off x="5418207" y="3838546"/>
                <a:ext cx="2838152" cy="712887"/>
              </a:xfrm>
              <a:prstGeom prst="rect">
                <a:avLst/>
              </a:prstGeom>
              <a:noFill/>
            </p:spPr>
            <p:txBody>
              <a:bodyPr wrap="square" rtlCol="0">
                <a:spAutoFit/>
              </a:bodyPr>
              <a:lstStyle/>
              <a:p>
                <a14:m>
                  <m:oMath xmlns:m="http://schemas.openxmlformats.org/officeDocument/2006/math">
                    <m:f>
                      <m:fPr>
                        <m:ctrlPr>
                          <a:rPr lang="en-GB" sz="2800" i="1" smtClean="0">
                            <a:latin typeface="Cambria Math"/>
                            <a:ea typeface="Cambria Math" panose="02040503050406030204" pitchFamily="18" charset="0"/>
                          </a:rPr>
                        </m:ctrlPr>
                      </m:fPr>
                      <m:num>
                        <m:r>
                          <a:rPr lang="en-GB" sz="2800" i="1" smtClean="0">
                            <a:latin typeface="Cambria Math" panose="02040503050406030204" pitchFamily="18" charset="0"/>
                            <a:ea typeface="Cambria Math" panose="02040503050406030204" pitchFamily="18" charset="0"/>
                          </a:rPr>
                          <m:t>𝑑𝑦</m:t>
                        </m:r>
                      </m:num>
                      <m:den>
                        <m:r>
                          <a:rPr lang="en-GB" sz="2800" i="1" smtClean="0">
                            <a:latin typeface="Cambria Math" panose="02040503050406030204" pitchFamily="18" charset="0"/>
                            <a:ea typeface="Cambria Math" panose="02040503050406030204" pitchFamily="18" charset="0"/>
                          </a:rPr>
                          <m:t>𝑑𝑥</m:t>
                        </m:r>
                      </m:den>
                    </m:f>
                    <m:r>
                      <a:rPr lang="en-GB" sz="2800" b="0" i="1" smtClean="0">
                        <a:latin typeface="Cambria Math" panose="02040503050406030204" pitchFamily="18" charset="0"/>
                        <a:ea typeface="Cambria Math" panose="02040503050406030204" pitchFamily="18" charset="0"/>
                      </a:rPr>
                      <m:t>=</m:t>
                    </m:r>
                    <m:f>
                      <m:fPr>
                        <m:ctrlPr>
                          <a:rPr lang="en-GB" sz="2800" b="0" i="1" smtClean="0">
                            <a:latin typeface="Cambria Math"/>
                            <a:ea typeface="Cambria Math" panose="02040503050406030204" pitchFamily="18" charset="0"/>
                          </a:rPr>
                        </m:ctrlPr>
                      </m:fPr>
                      <m:num>
                        <m:r>
                          <a:rPr lang="en-GB" sz="2800" b="0" i="1" smtClean="0">
                            <a:latin typeface="Cambria Math" panose="02040503050406030204" pitchFamily="18" charset="0"/>
                            <a:ea typeface="Cambria Math" panose="02040503050406030204" pitchFamily="18" charset="0"/>
                          </a:rPr>
                          <m:t>1</m:t>
                        </m:r>
                      </m:num>
                      <m:den>
                        <m:r>
                          <a:rPr lang="en-GB" sz="2800" b="0" i="1" smtClean="0">
                            <a:latin typeface="Cambria Math" panose="02040503050406030204" pitchFamily="18" charset="0"/>
                            <a:ea typeface="Cambria Math" panose="02040503050406030204" pitchFamily="18" charset="0"/>
                          </a:rPr>
                          <m:t>𝑢</m:t>
                        </m:r>
                      </m:den>
                    </m:f>
                  </m:oMath>
                </a14:m>
                <a:r>
                  <a:rPr lang="en-GB" sz="2800" dirty="0">
                    <a:latin typeface="Cambria Math" panose="02040503050406030204" pitchFamily="18" charset="0"/>
                    <a:ea typeface="Cambria Math" panose="02040503050406030204" pitchFamily="18" charset="0"/>
                  </a:rPr>
                  <a:t> </a:t>
                </a:r>
                <a14:m>
                  <m:oMath xmlns:m="http://schemas.openxmlformats.org/officeDocument/2006/math">
                    <m:r>
                      <a:rPr lang="en-GB" sz="2800" i="1" dirty="0" smtClean="0">
                        <a:latin typeface="Cambria Math" panose="02040503050406030204" pitchFamily="18" charset="0"/>
                        <a:ea typeface="Cambria Math" panose="02040503050406030204" pitchFamily="18" charset="0"/>
                      </a:rPr>
                      <m:t>×</m:t>
                    </m:r>
                  </m:oMath>
                </a14:m>
                <a:r>
                  <a:rPr lang="en-GB" sz="2800" i="1" dirty="0">
                    <a:latin typeface="Times" pitchFamily="2" charset="0"/>
                    <a:ea typeface="Cambria Math" panose="02040503050406030204" pitchFamily="18" charset="0"/>
                    <a:cs typeface="Times New Roman" panose="02020603050405020304" pitchFamily="18" charset="0"/>
                  </a:rPr>
                  <a:t> f</a:t>
                </a:r>
                <a:r>
                  <a:rPr lang="en-GB" sz="2800" dirty="0">
                    <a:latin typeface="Cambria Math" panose="02040503050406030204" pitchFamily="18" charset="0"/>
                    <a:ea typeface="Cambria Math" panose="02040503050406030204" pitchFamily="18" charset="0"/>
                    <a:cs typeface="Times New Roman" panose="02020603050405020304" pitchFamily="18" charset="0"/>
                  </a:rPr>
                  <a:t>(</a:t>
                </a:r>
                <a:r>
                  <a:rPr lang="en-GB" sz="2800" i="1" dirty="0">
                    <a:latin typeface="Times" pitchFamily="2" charset="0"/>
                    <a:ea typeface="Cambria Math" panose="02040503050406030204" pitchFamily="18" charset="0"/>
                    <a:cs typeface="Times New Roman" panose="02020603050405020304" pitchFamily="18" charset="0"/>
                  </a:rPr>
                  <a:t>x</a:t>
                </a:r>
                <a:r>
                  <a:rPr lang="en-GB" sz="2800" dirty="0">
                    <a:latin typeface="Cambria Math" panose="02040503050406030204" pitchFamily="18" charset="0"/>
                    <a:ea typeface="Cambria Math" panose="02040503050406030204" pitchFamily="18" charset="0"/>
                    <a:cs typeface="Times New Roman" panose="02020603050405020304" pitchFamily="18" charset="0"/>
                  </a:rPr>
                  <a:t>)</a:t>
                </a:r>
              </a:p>
            </p:txBody>
          </p:sp>
        </mc:Choice>
        <mc:Fallback xmlns="">
          <p:sp>
            <p:nvSpPr>
              <p:cNvPr id="9" name="TextBox 8">
                <a:extLst>
                  <a:ext uri="{FF2B5EF4-FFF2-40B4-BE49-F238E27FC236}">
                    <a16:creationId xmlns="" xmlns:a16="http://schemas.microsoft.com/office/drawing/2014/main" xmlns:a14="http://schemas.microsoft.com/office/drawing/2010/main" id="{07822E88-C878-4BF3-ABB7-4E8037DDBC1C}"/>
                  </a:ext>
                </a:extLst>
              </p:cNvPr>
              <p:cNvSpPr txBox="1">
                <a:spLocks noRot="1" noChangeAspect="1" noMove="1" noResize="1" noEditPoints="1" noAdjustHandles="1" noChangeArrowheads="1" noChangeShapeType="1" noTextEdit="1"/>
              </p:cNvSpPr>
              <p:nvPr/>
            </p:nvSpPr>
            <p:spPr>
              <a:xfrm>
                <a:off x="5418207" y="3838546"/>
                <a:ext cx="2838152" cy="712887"/>
              </a:xfrm>
              <a:prstGeom prst="rect">
                <a:avLst/>
              </a:prstGeom>
              <a:blipFill rotWithShape="1">
                <a:blip r:embed="rId7"/>
                <a:stretch>
                  <a:fillRect b="-940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xmlns="" id="{4C5C1A4E-7665-4ABE-BE06-DAB89A0E44DC}"/>
                  </a:ext>
                </a:extLst>
              </p:cNvPr>
              <p:cNvSpPr/>
              <p:nvPr/>
            </p:nvSpPr>
            <p:spPr>
              <a:xfrm>
                <a:off x="5387353" y="4583535"/>
                <a:ext cx="1703863" cy="8790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latin typeface="Cambria Math"/>
                            </a:rPr>
                          </m:ctrlPr>
                        </m:fPr>
                        <m:num>
                          <m:r>
                            <a:rPr lang="en-GB" sz="2400" i="1">
                              <a:latin typeface="Cambria Math" panose="02040503050406030204" pitchFamily="18" charset="0"/>
                            </a:rPr>
                            <m:t>𝑑𝑦</m:t>
                          </m:r>
                        </m:num>
                        <m:den>
                          <m:r>
                            <a:rPr lang="en-GB" sz="2400" i="1">
                              <a:latin typeface="Cambria Math" panose="02040503050406030204" pitchFamily="18" charset="0"/>
                            </a:rPr>
                            <m:t>𝑑𝑥</m:t>
                          </m:r>
                        </m:den>
                      </m:f>
                      <m:r>
                        <a:rPr lang="en-GB" sz="2400" i="1">
                          <a:latin typeface="Cambria Math" panose="02040503050406030204" pitchFamily="18" charset="0"/>
                        </a:rPr>
                        <m:t>=</m:t>
                      </m:r>
                      <m:f>
                        <m:fPr>
                          <m:ctrlPr>
                            <a:rPr lang="en-GB" sz="2400" i="1" smtClean="0">
                              <a:latin typeface="Cambria Math"/>
                            </a:rPr>
                          </m:ctrlPr>
                        </m:fPr>
                        <m:num>
                          <m:r>
                            <a:rPr lang="en-GB" sz="2400" b="0" i="1" smtClean="0">
                              <a:latin typeface="Cambria Math" panose="02040503050406030204" pitchFamily="18" charset="0"/>
                            </a:rPr>
                            <m:t>𝑓</m:t>
                          </m:r>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m:t>
                          </m:r>
                        </m:num>
                        <m:den>
                          <m:r>
                            <a:rPr lang="en-GB" sz="2400" b="0" i="1" smtClean="0">
                              <a:latin typeface="Cambria Math" panose="02040503050406030204" pitchFamily="18" charset="0"/>
                            </a:rPr>
                            <m:t>𝑓</m:t>
                          </m:r>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m:t>
                          </m:r>
                        </m:den>
                      </m:f>
                    </m:oMath>
                  </m:oMathPara>
                </a14:m>
                <a:endParaRPr lang="en-GB" sz="2400" dirty="0"/>
              </a:p>
            </p:txBody>
          </p:sp>
        </mc:Choice>
        <mc:Fallback xmlns="">
          <p:sp>
            <p:nvSpPr>
              <p:cNvPr id="10" name="Rectangle 9">
                <a:extLst>
                  <a:ext uri="{FF2B5EF4-FFF2-40B4-BE49-F238E27FC236}">
                    <a16:creationId xmlns:a16="http://schemas.microsoft.com/office/drawing/2014/main" xmlns="" xmlns:a14="http://schemas.microsoft.com/office/drawing/2010/main" id="{4C5C1A4E-7665-4ABE-BE06-DAB89A0E44DC}"/>
                  </a:ext>
                </a:extLst>
              </p:cNvPr>
              <p:cNvSpPr>
                <a:spLocks noRot="1" noChangeAspect="1" noMove="1" noResize="1" noEditPoints="1" noAdjustHandles="1" noChangeArrowheads="1" noChangeShapeType="1" noTextEdit="1"/>
              </p:cNvSpPr>
              <p:nvPr/>
            </p:nvSpPr>
            <p:spPr>
              <a:xfrm>
                <a:off x="5387353" y="4583535"/>
                <a:ext cx="1703863" cy="879023"/>
              </a:xfrm>
              <a:prstGeom prst="rect">
                <a:avLst/>
              </a:prstGeom>
              <a:blipFill rotWithShape="1">
                <a:blip r:embed="rId8"/>
                <a:stretch>
                  <a:fillRect/>
                </a:stretch>
              </a:blipFill>
            </p:spPr>
            <p:txBody>
              <a:bodyPr/>
              <a:lstStyle/>
              <a:p>
                <a:r>
                  <a:rPr lang="en-GB">
                    <a:noFill/>
                  </a:rPr>
                  <a:t> </a:t>
                </a:r>
              </a:p>
            </p:txBody>
          </p:sp>
        </mc:Fallback>
      </mc:AlternateContent>
      <p:pic>
        <p:nvPicPr>
          <p:cNvPr id="11" name="Picture 10">
            <a:extLst>
              <a:ext uri="{FF2B5EF4-FFF2-40B4-BE49-F238E27FC236}">
                <a16:creationId xmlns:a16="http://schemas.microsoft.com/office/drawing/2014/main" xmlns="" id="{DF92712B-6F16-4EAF-BBBF-8B9D94C14F00}"/>
              </a:ext>
            </a:extLst>
          </p:cNvPr>
          <p:cNvPicPr>
            <a:picLocks noChangeAspect="1"/>
          </p:cNvPicPr>
          <p:nvPr/>
        </p:nvPicPr>
        <p:blipFill>
          <a:blip r:embed="rId9"/>
          <a:stretch>
            <a:fillRect/>
          </a:stretch>
        </p:blipFill>
        <p:spPr>
          <a:xfrm>
            <a:off x="4920467" y="5647648"/>
            <a:ext cx="3155482" cy="1059659"/>
          </a:xfrm>
          <a:prstGeom prst="rect">
            <a:avLst/>
          </a:prstGeom>
        </p:spPr>
      </p:pic>
      <p:sp>
        <p:nvSpPr>
          <p:cNvPr id="13" name="TextBox 12">
            <a:extLst>
              <a:ext uri="{FF2B5EF4-FFF2-40B4-BE49-F238E27FC236}">
                <a16:creationId xmlns:a16="http://schemas.microsoft.com/office/drawing/2014/main" xmlns="" id="{971F4281-A92D-3F42-B50B-DF874AB321B3}"/>
              </a:ext>
            </a:extLst>
          </p:cNvPr>
          <p:cNvSpPr txBox="1"/>
          <p:nvPr/>
        </p:nvSpPr>
        <p:spPr>
          <a:xfrm>
            <a:off x="7988955" y="752869"/>
            <a:ext cx="1440160" cy="461665"/>
          </a:xfrm>
          <a:prstGeom prst="rect">
            <a:avLst/>
          </a:prstGeom>
          <a:noFill/>
        </p:spPr>
        <p:txBody>
          <a:bodyPr wrap="square" rtlCol="0">
            <a:spAutoFit/>
          </a:bodyPr>
          <a:lstStyle/>
          <a:p>
            <a:r>
              <a:rPr lang="en-GB" sz="2400" b="1" dirty="0"/>
              <a:t>Solution</a:t>
            </a:r>
          </a:p>
        </p:txBody>
      </p:sp>
      <p:sp>
        <p:nvSpPr>
          <p:cNvPr id="14" name="Rectangle 13">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29368659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2"/>
            <a:ext cx="9721081" cy="1200329"/>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Integration Again</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36EB2D33-43C5-4453-AB21-8A1C1D261B15}"/>
              </a:ext>
            </a:extLst>
          </p:cNvPr>
          <p:cNvSpPr txBox="1"/>
          <p:nvPr/>
        </p:nvSpPr>
        <p:spPr>
          <a:xfrm>
            <a:off x="2370461" y="701733"/>
            <a:ext cx="1656184" cy="461665"/>
          </a:xfrm>
          <a:prstGeom prst="rect">
            <a:avLst/>
          </a:prstGeom>
          <a:noFill/>
        </p:spPr>
        <p:txBody>
          <a:bodyPr wrap="square" rtlCol="0">
            <a:spAutoFit/>
          </a:bodyPr>
          <a:lstStyle/>
          <a:p>
            <a:r>
              <a:rPr lang="en-GB" sz="2400" b="1" dirty="0"/>
              <a:t>Example</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306A0DF6-EB1F-441B-9EA1-6157B096ADB0}"/>
                  </a:ext>
                </a:extLst>
              </p:cNvPr>
              <p:cNvSpPr txBox="1"/>
              <p:nvPr/>
            </p:nvSpPr>
            <p:spPr>
              <a:xfrm>
                <a:off x="2370461" y="1046751"/>
                <a:ext cx="3096344" cy="716030"/>
              </a:xfrm>
              <a:prstGeom prst="rect">
                <a:avLst/>
              </a:prstGeom>
              <a:noFill/>
            </p:spPr>
            <p:txBody>
              <a:bodyPr wrap="square" rtlCol="0">
                <a:spAutoFit/>
              </a:bodyPr>
              <a:lstStyle/>
              <a:p>
                <a:r>
                  <a:rPr lang="en-GB" sz="2400" dirty="0"/>
                  <a:t>Find </a:t>
                </a:r>
                <a14:m>
                  <m:oMath xmlns:m="http://schemas.openxmlformats.org/officeDocument/2006/math">
                    <m:nary>
                      <m:naryPr>
                        <m:limLoc m:val="undOvr"/>
                        <m:subHide m:val="on"/>
                        <m:supHide m:val="on"/>
                        <m:ctrlPr>
                          <a:rPr lang="en-GB" sz="2400" i="1" smtClean="0">
                            <a:latin typeface="Cambria Math"/>
                          </a:rPr>
                        </m:ctrlPr>
                      </m:naryPr>
                      <m:sub/>
                      <m:sup/>
                      <m:e>
                        <m:f>
                          <m:fPr>
                            <m:ctrlPr>
                              <a:rPr lang="en-GB" sz="2400" i="1" smtClean="0">
                                <a:latin typeface="Cambria Math"/>
                              </a:rPr>
                            </m:ctrlPr>
                          </m:fPr>
                          <m:num>
                            <m:r>
                              <a:rPr lang="en-GB" sz="2400" b="0" i="1" smtClean="0">
                                <a:latin typeface="Cambria Math" panose="02040503050406030204" pitchFamily="18" charset="0"/>
                              </a:rPr>
                              <m:t>(3</m:t>
                            </m:r>
                            <m:sSup>
                              <m:sSupPr>
                                <m:ctrlPr>
                                  <a:rPr lang="en-GB" sz="2400" b="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m:t>
                            </m:r>
                          </m:num>
                          <m:den>
                            <m:r>
                              <a:rPr lang="en-GB" sz="2400" b="0" i="1" smtClean="0">
                                <a:latin typeface="Cambria Math" panose="02040503050406030204" pitchFamily="18" charset="0"/>
                              </a:rPr>
                              <m:t>(2</m:t>
                            </m:r>
                            <m:sSup>
                              <m:sSupPr>
                                <m:ctrlPr>
                                  <a:rPr lang="en-GB" sz="2400" b="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3</m:t>
                                </m:r>
                              </m:sup>
                            </m:sSup>
                            <m:r>
                              <a:rPr lang="en-GB" sz="2400" b="0" i="1" smtClean="0">
                                <a:latin typeface="Cambria Math" panose="02040503050406030204" pitchFamily="18" charset="0"/>
                              </a:rPr>
                              <m:t>+</m:t>
                            </m:r>
                            <m:sSup>
                              <m:sSupPr>
                                <m:ctrlPr>
                                  <a:rPr lang="en-GB" sz="2400" b="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a:rPr lang="en-GB" sz="2400" b="0" i="1" smtClean="0">
                                <a:latin typeface="Cambria Math" panose="02040503050406030204" pitchFamily="18" charset="0"/>
                              </a:rPr>
                              <m:t>)</m:t>
                            </m:r>
                          </m:den>
                        </m:f>
                        <m:r>
                          <a:rPr lang="en-GB" sz="2400" b="0" i="1" smtClean="0">
                            <a:latin typeface="Cambria Math" panose="02040503050406030204" pitchFamily="18" charset="0"/>
                          </a:rPr>
                          <m:t>𝑑𝑥</m:t>
                        </m:r>
                      </m:e>
                    </m:nary>
                  </m:oMath>
                </a14:m>
                <a:endParaRPr lang="en-GB" sz="2400" dirty="0"/>
              </a:p>
            </p:txBody>
          </p:sp>
        </mc:Choice>
        <mc:Fallback xmlns="">
          <p:sp>
            <p:nvSpPr>
              <p:cNvPr id="4" name="TextBox 3">
                <a:extLst>
                  <a:ext uri="{FF2B5EF4-FFF2-40B4-BE49-F238E27FC236}">
                    <a16:creationId xmlns:a16="http://schemas.microsoft.com/office/drawing/2014/main" id="{306A0DF6-EB1F-441B-9EA1-6157B096ADB0}"/>
                  </a:ext>
                </a:extLst>
              </p:cNvPr>
              <p:cNvSpPr txBox="1">
                <a:spLocks noRot="1" noChangeAspect="1" noMove="1" noResize="1" noEditPoints="1" noAdjustHandles="1" noChangeArrowheads="1" noChangeShapeType="1" noTextEdit="1"/>
              </p:cNvSpPr>
              <p:nvPr/>
            </p:nvSpPr>
            <p:spPr>
              <a:xfrm>
                <a:off x="2370461" y="1046751"/>
                <a:ext cx="3096344" cy="716030"/>
              </a:xfrm>
              <a:prstGeom prst="rect">
                <a:avLst/>
              </a:prstGeom>
              <a:blipFill>
                <a:blip r:embed="rId6"/>
                <a:stretch>
                  <a:fillRect l="-3150" b="-855"/>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xmlns="" id="{8F758880-A4BD-4CFA-8D4A-E0AEDA80B3D4}"/>
              </a:ext>
            </a:extLst>
          </p:cNvPr>
          <p:cNvSpPr txBox="1"/>
          <p:nvPr/>
        </p:nvSpPr>
        <p:spPr>
          <a:xfrm>
            <a:off x="2370461" y="2004672"/>
            <a:ext cx="1531045"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B5A51212-1C47-46BB-96FE-6276766D2DCE}"/>
                  </a:ext>
                </a:extLst>
              </p:cNvPr>
              <p:cNvSpPr txBox="1"/>
              <p:nvPr/>
            </p:nvSpPr>
            <p:spPr>
              <a:xfrm>
                <a:off x="2513743" y="3003667"/>
                <a:ext cx="4875309" cy="716030"/>
              </a:xfrm>
              <a:prstGeom prst="rect">
                <a:avLst/>
              </a:prstGeom>
              <a:noFill/>
            </p:spPr>
            <p:txBody>
              <a:bodyPr wrap="square" rtlCol="0">
                <a:spAutoFit/>
              </a:bodyPr>
              <a:lstStyle/>
              <a:p>
                <a:r>
                  <a:rPr lang="en-GB" sz="2400" dirty="0">
                    <a:solidFill>
                      <a:srgbClr val="FF0000"/>
                    </a:solidFill>
                  </a:rPr>
                  <a:t>integral  = </a:t>
                </a:r>
                <a14:m>
                  <m:oMath xmlns:m="http://schemas.openxmlformats.org/officeDocument/2006/math">
                    <m:nary>
                      <m:naryPr>
                        <m:limLoc m:val="undOvr"/>
                        <m:subHide m:val="on"/>
                        <m:supHide m:val="on"/>
                        <m:ctrlPr>
                          <a:rPr lang="en-GB" sz="2400" i="1">
                            <a:solidFill>
                              <a:srgbClr val="FF0000"/>
                            </a:solidFill>
                            <a:latin typeface="Cambria Math"/>
                          </a:rPr>
                        </m:ctrlPr>
                      </m:naryPr>
                      <m:sub/>
                      <m:sup/>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(3</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num>
                          <m:den>
                            <m:r>
                              <a:rPr lang="en-GB" sz="2400" i="1">
                                <a:solidFill>
                                  <a:srgbClr val="FF0000"/>
                                </a:solidFill>
                                <a:latin typeface="Cambria Math" panose="02040503050406030204" pitchFamily="18" charset="0"/>
                              </a:rPr>
                              <m:t>(2</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den>
                        </m:f>
                        <m:r>
                          <a:rPr lang="en-GB" sz="2400" i="1">
                            <a:solidFill>
                              <a:srgbClr val="FF0000"/>
                            </a:solidFill>
                            <a:latin typeface="Cambria Math" panose="02040503050406030204" pitchFamily="18" charset="0"/>
                          </a:rPr>
                          <m:t>𝑑𝑥</m:t>
                        </m:r>
                      </m:e>
                    </m:nary>
                  </m:oMath>
                </a14:m>
                <a:endParaRPr lang="en-GB" sz="2400" dirty="0">
                  <a:solidFill>
                    <a:srgbClr val="FF0000"/>
                  </a:solidFill>
                </a:endParaRPr>
              </a:p>
            </p:txBody>
          </p:sp>
        </mc:Choice>
        <mc:Fallback xmlns="">
          <p:sp>
            <p:nvSpPr>
              <p:cNvPr id="7" name="TextBox 6">
                <a:extLst>
                  <a:ext uri="{FF2B5EF4-FFF2-40B4-BE49-F238E27FC236}">
                    <a16:creationId xmlns:a16="http://schemas.microsoft.com/office/drawing/2014/main" xmlns="" xmlns:a14="http://schemas.microsoft.com/office/drawing/2010/main" id="{B5A51212-1C47-46BB-96FE-6276766D2DCE}"/>
                  </a:ext>
                </a:extLst>
              </p:cNvPr>
              <p:cNvSpPr txBox="1">
                <a:spLocks noRot="1" noChangeAspect="1" noMove="1" noResize="1" noEditPoints="1" noAdjustHandles="1" noChangeArrowheads="1" noChangeShapeType="1" noTextEdit="1"/>
              </p:cNvSpPr>
              <p:nvPr/>
            </p:nvSpPr>
            <p:spPr>
              <a:xfrm>
                <a:off x="2513743" y="3003667"/>
                <a:ext cx="4875309" cy="716030"/>
              </a:xfrm>
              <a:prstGeom prst="rect">
                <a:avLst/>
              </a:prstGeom>
              <a:blipFill rotWithShape="1">
                <a:blip r:embed="rId7"/>
                <a:stretch>
                  <a:fillRect l="-1875" b="-855"/>
                </a:stretch>
              </a:blipFill>
            </p:spPr>
            <p:txBody>
              <a:bodyPr/>
              <a:lstStyle/>
              <a:p>
                <a:r>
                  <a:rPr lang="en-GB">
                    <a:noFill/>
                  </a:rPr>
                  <a:t> </a:t>
                </a:r>
              </a:p>
            </p:txBody>
          </p:sp>
        </mc:Fallback>
      </mc:AlternateContent>
      <p:pic>
        <p:nvPicPr>
          <p:cNvPr id="12" name="Picture 11">
            <a:extLst>
              <a:ext uri="{FF2B5EF4-FFF2-40B4-BE49-F238E27FC236}">
                <a16:creationId xmlns:a16="http://schemas.microsoft.com/office/drawing/2014/main" xmlns="" id="{875ED182-8625-4C19-A87B-2422397C5834}"/>
              </a:ext>
            </a:extLst>
          </p:cNvPr>
          <p:cNvPicPr>
            <a:picLocks noChangeAspect="1"/>
          </p:cNvPicPr>
          <p:nvPr/>
        </p:nvPicPr>
        <p:blipFill>
          <a:blip r:embed="rId8"/>
          <a:stretch>
            <a:fillRect/>
          </a:stretch>
        </p:blipFill>
        <p:spPr>
          <a:xfrm>
            <a:off x="7752072" y="843176"/>
            <a:ext cx="2910434" cy="977368"/>
          </a:xfrm>
          <a:prstGeom prst="rect">
            <a:avLst/>
          </a:prstGeom>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xmlns="" id="{8E1AE353-CA1A-41D3-BFFA-4CEC7EF7A3EC}"/>
                  </a:ext>
                </a:extLst>
              </p:cNvPr>
              <p:cNvSpPr/>
              <p:nvPr/>
            </p:nvSpPr>
            <p:spPr>
              <a:xfrm>
                <a:off x="3683619" y="3837451"/>
                <a:ext cx="2275688" cy="716030"/>
              </a:xfrm>
              <a:prstGeom prst="rect">
                <a:avLst/>
              </a:prstGeom>
            </p:spPr>
            <p:txBody>
              <a:bodyPr wrap="none">
                <a:spAutoFit/>
              </a:bodyPr>
              <a:lstStyle/>
              <a:p>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nary>
                      <m:naryPr>
                        <m:limLoc m:val="undOvr"/>
                        <m:subHide m:val="on"/>
                        <m:supHide m:val="on"/>
                        <m:ctrlPr>
                          <a:rPr lang="en-GB" sz="2400" i="1">
                            <a:solidFill>
                              <a:srgbClr val="FF0000"/>
                            </a:solidFill>
                            <a:latin typeface="Cambria Math"/>
                          </a:rPr>
                        </m:ctrlPr>
                      </m:naryPr>
                      <m:sub/>
                      <m:sup/>
                      <m:e>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(3</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num>
                          <m:den>
                            <m:r>
                              <a:rPr lang="en-GB" sz="2400" i="1">
                                <a:solidFill>
                                  <a:srgbClr val="FF0000"/>
                                </a:solidFill>
                                <a:latin typeface="Cambria Math" panose="02040503050406030204" pitchFamily="18" charset="0"/>
                              </a:rPr>
                              <m:t>(2</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den>
                        </m:f>
                        <m:r>
                          <a:rPr lang="en-GB" sz="2400" i="1">
                            <a:solidFill>
                              <a:srgbClr val="FF0000"/>
                            </a:solidFill>
                            <a:latin typeface="Cambria Math" panose="02040503050406030204" pitchFamily="18" charset="0"/>
                          </a:rPr>
                          <m:t>𝑑𝑥</m:t>
                        </m:r>
                      </m:e>
                    </m:nary>
                  </m:oMath>
                </a14:m>
                <a:endParaRPr lang="en-GB" sz="2400" dirty="0"/>
              </a:p>
            </p:txBody>
          </p:sp>
        </mc:Choice>
        <mc:Fallback xmlns="">
          <p:sp>
            <p:nvSpPr>
              <p:cNvPr id="8" name="Rectangle 7">
                <a:extLst>
                  <a:ext uri="{FF2B5EF4-FFF2-40B4-BE49-F238E27FC236}">
                    <a16:creationId xmlns:a16="http://schemas.microsoft.com/office/drawing/2014/main" xmlns="" xmlns:a14="http://schemas.microsoft.com/office/drawing/2010/main" id="{8E1AE353-CA1A-41D3-BFFA-4CEC7EF7A3EC}"/>
                  </a:ext>
                </a:extLst>
              </p:cNvPr>
              <p:cNvSpPr>
                <a:spLocks noRot="1" noChangeAspect="1" noMove="1" noResize="1" noEditPoints="1" noAdjustHandles="1" noChangeArrowheads="1" noChangeShapeType="1" noTextEdit="1"/>
              </p:cNvSpPr>
              <p:nvPr/>
            </p:nvSpPr>
            <p:spPr>
              <a:xfrm>
                <a:off x="3683619" y="3837451"/>
                <a:ext cx="2275688" cy="716030"/>
              </a:xfrm>
              <a:prstGeom prst="rect">
                <a:avLst/>
              </a:prstGeom>
              <a:blipFill rotWithShape="1">
                <a:blip r:embed="rId9"/>
                <a:stretch>
                  <a:fillRect l="-4011" b="-8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xmlns="" id="{BBD67B51-F5CA-46F0-B8B9-A4F24AAE8629}"/>
                  </a:ext>
                </a:extLst>
              </p:cNvPr>
              <p:cNvSpPr/>
              <p:nvPr/>
            </p:nvSpPr>
            <p:spPr>
              <a:xfrm>
                <a:off x="3683619" y="4663488"/>
                <a:ext cx="4875309" cy="680699"/>
              </a:xfrm>
              <a:prstGeom prst="rect">
                <a:avLst/>
              </a:prstGeom>
            </p:spPr>
            <p:txBody>
              <a:bodyPr wrap="none">
                <a:spAutoFit/>
              </a:bodyPr>
              <a:lstStyle/>
              <a:p>
                <a14:m>
                  <m:oMath xmlns:m="http://schemas.openxmlformats.org/officeDocument/2006/math">
                    <m:r>
                      <a:rPr lang="en-GB" sz="2400" b="0" i="1" smtClean="0">
                        <a:solidFill>
                          <a:srgbClr val="FF0000"/>
                        </a:solidFill>
                        <a:latin typeface="Cambria Math" panose="02040503050406030204" pitchFamily="18" charset="0"/>
                      </a:rPr>
                      <m:t>=</m:t>
                    </m:r>
                    <m:f>
                      <m:fPr>
                        <m:ctrlPr>
                          <a:rPr lang="en-GB" sz="2400" b="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nary>
                      <m:naryPr>
                        <m:limLoc m:val="undOvr"/>
                        <m:subHide m:val="on"/>
                        <m:supHide m:val="on"/>
                        <m:ctrlPr>
                          <a:rPr lang="en-GB" sz="2400" i="1" smtClean="0">
                            <a:solidFill>
                              <a:srgbClr val="FF0000"/>
                            </a:solidFill>
                            <a:latin typeface="Cambria Math"/>
                          </a:rPr>
                        </m:ctrlPr>
                      </m:naryPr>
                      <m:sub/>
                      <m:sup/>
                      <m:e>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𝑓</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num>
                          <m:den>
                            <m:r>
                              <a:rPr lang="en-GB" sz="2400" b="0" i="1" smtClean="0">
                                <a:solidFill>
                                  <a:srgbClr val="FF0000"/>
                                </a:solidFill>
                                <a:latin typeface="Cambria Math" panose="02040503050406030204" pitchFamily="18" charset="0"/>
                              </a:rPr>
                              <m:t>𝑓</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den>
                        </m:f>
                        <m:r>
                          <a:rPr lang="en-GB" sz="2400" i="1">
                            <a:solidFill>
                              <a:srgbClr val="FF0000"/>
                            </a:solidFill>
                            <a:latin typeface="Cambria Math" panose="02040503050406030204" pitchFamily="18" charset="0"/>
                          </a:rPr>
                          <m:t>𝑑𝑥</m:t>
                        </m:r>
                      </m:e>
                    </m:nary>
                  </m:oMath>
                </a14:m>
                <a:r>
                  <a:rPr lang="en-GB" sz="2400" dirty="0"/>
                  <a:t> </a:t>
                </a:r>
                <a:r>
                  <a:rPr lang="en-GB" sz="2400" dirty="0">
                    <a:solidFill>
                      <a:srgbClr val="FF0000"/>
                    </a:solidFill>
                  </a:rPr>
                  <a:t>when </a:t>
                </a:r>
                <a14:m>
                  <m:oMath xmlns:m="http://schemas.openxmlformats.org/officeDocument/2006/math">
                    <m:r>
                      <a:rPr lang="en-GB" sz="2400" i="1">
                        <a:solidFill>
                          <a:srgbClr val="FF0000"/>
                        </a:solidFill>
                        <a:latin typeface="Cambria Math" panose="02040503050406030204" pitchFamily="18" charset="0"/>
                      </a:rPr>
                      <m:t>𝑓</m:t>
                    </m:r>
                    <m:r>
                      <a:rPr lang="en-GB" sz="2400" i="1" smtClean="0">
                        <a:solidFill>
                          <a:srgbClr val="FF0000"/>
                        </a:solidFill>
                        <a:latin typeface="Cambria Math" panose="02040503050406030204" pitchFamily="18" charset="0"/>
                      </a:rPr>
                      <m:t>(</m:t>
                    </m:r>
                    <m:r>
                      <a:rPr lang="en-GB" sz="2400" i="1" smtClean="0">
                        <a:solidFill>
                          <a:srgbClr val="FF0000"/>
                        </a:solidFill>
                        <a:latin typeface="Cambria Math" panose="02040503050406030204" pitchFamily="18" charset="0"/>
                      </a:rPr>
                      <m:t>𝑥</m:t>
                    </m:r>
                  </m:oMath>
                </a14:m>
                <a:r>
                  <a:rPr lang="en-GB" sz="2400" dirty="0">
                    <a:solidFill>
                      <a:srgbClr val="FF0000"/>
                    </a:solidFill>
                  </a:rPr>
                  <a:t>) = </a:t>
                </a:r>
                <a14:m>
                  <m:oMath xmlns:m="http://schemas.openxmlformats.org/officeDocument/2006/math">
                    <m:r>
                      <a:rPr lang="en-GB" sz="2400" i="1">
                        <a:solidFill>
                          <a:srgbClr val="FF0000"/>
                        </a:solidFill>
                        <a:latin typeface="Cambria Math" panose="02040503050406030204" pitchFamily="18" charset="0"/>
                      </a:rPr>
                      <m:t>2</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endParaRPr lang="en-GB" sz="2400" dirty="0"/>
              </a:p>
            </p:txBody>
          </p:sp>
        </mc:Choice>
        <mc:Fallback xmlns="">
          <p:sp>
            <p:nvSpPr>
              <p:cNvPr id="9" name="Rectangle 8">
                <a:extLst>
                  <a:ext uri="{FF2B5EF4-FFF2-40B4-BE49-F238E27FC236}">
                    <a16:creationId xmlns:a16="http://schemas.microsoft.com/office/drawing/2014/main" xmlns="" xmlns:a14="http://schemas.microsoft.com/office/drawing/2010/main" id="{BBD67B51-F5CA-46F0-B8B9-A4F24AAE8629}"/>
                  </a:ext>
                </a:extLst>
              </p:cNvPr>
              <p:cNvSpPr>
                <a:spLocks noRot="1" noChangeAspect="1" noMove="1" noResize="1" noEditPoints="1" noAdjustHandles="1" noChangeArrowheads="1" noChangeShapeType="1" noTextEdit="1"/>
              </p:cNvSpPr>
              <p:nvPr/>
            </p:nvSpPr>
            <p:spPr>
              <a:xfrm>
                <a:off x="3683619" y="4663488"/>
                <a:ext cx="4875309" cy="680699"/>
              </a:xfrm>
              <a:prstGeom prst="rect">
                <a:avLst/>
              </a:prstGeom>
              <a:blipFill rotWithShape="1">
                <a:blip r:embed="rId10"/>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xmlns="" id="{0F5DF273-78CA-48AD-8DDE-9AEB630B6E72}"/>
                  </a:ext>
                </a:extLst>
              </p:cNvPr>
              <p:cNvSpPr txBox="1"/>
              <p:nvPr/>
            </p:nvSpPr>
            <p:spPr>
              <a:xfrm>
                <a:off x="3683619" y="5604035"/>
                <a:ext cx="4559322" cy="613886"/>
              </a:xfrm>
              <a:prstGeom prst="rect">
                <a:avLst/>
              </a:prstGeom>
              <a:noFill/>
            </p:spPr>
            <p:txBody>
              <a:bodyPr wrap="square" rtlCol="0">
                <a:spAutoFit/>
              </a:bodyPr>
              <a:lstStyle/>
              <a:p>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 </m:t>
                    </m:r>
                  </m:oMath>
                </a14:m>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f</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c =</a:t>
                </a:r>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a:t>
                </a:r>
                <a14:m>
                  <m:oMath xmlns:m="http://schemas.openxmlformats.org/officeDocument/2006/math">
                    <m:r>
                      <a:rPr lang="en-GB" sz="2400" i="1">
                        <a:solidFill>
                          <a:srgbClr val="FF0000"/>
                        </a:solidFill>
                        <a:latin typeface="Cambria Math" panose="02040503050406030204" pitchFamily="18" charset="0"/>
                      </a:rPr>
                      <m:t>2</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a:t>
                </a:r>
                <a:r>
                  <a:rPr lang="en-GB" sz="2400" i="1" dirty="0">
                    <a:solidFill>
                      <a:srgbClr val="FF0000"/>
                    </a:solidFill>
                    <a:latin typeface="Times New Roman" panose="02020603050405020304" pitchFamily="18" charset="0"/>
                    <a:cs typeface="Times New Roman" panose="02020603050405020304" pitchFamily="18" charset="0"/>
                  </a:rPr>
                  <a:t>c</a:t>
                </a:r>
                <a:endParaRPr lang="en-GB" sz="2400" i="1" dirty="0">
                  <a:latin typeface="+mj-lt"/>
                </a:endParaRPr>
              </a:p>
            </p:txBody>
          </p:sp>
        </mc:Choice>
        <mc:Fallback>
          <p:sp>
            <p:nvSpPr>
              <p:cNvPr id="10" name="TextBox 9">
                <a:extLst>
                  <a:ext uri="{FF2B5EF4-FFF2-40B4-BE49-F238E27FC236}">
                    <a16:creationId xmlns:a16="http://schemas.microsoft.com/office/drawing/2014/main" xmlns:a14="http://schemas.microsoft.com/office/drawing/2010/main" xmlns="" id="{0F5DF273-78CA-48AD-8DDE-9AEB630B6E72}"/>
                  </a:ext>
                </a:extLst>
              </p:cNvPr>
              <p:cNvSpPr txBox="1">
                <a:spLocks noRot="1" noChangeAspect="1" noMove="1" noResize="1" noEditPoints="1" noAdjustHandles="1" noChangeArrowheads="1" noChangeShapeType="1" noTextEdit="1"/>
              </p:cNvSpPr>
              <p:nvPr/>
            </p:nvSpPr>
            <p:spPr>
              <a:xfrm>
                <a:off x="3683619" y="5604035"/>
                <a:ext cx="4559322" cy="613886"/>
              </a:xfrm>
              <a:prstGeom prst="rect">
                <a:avLst/>
              </a:prstGeom>
              <a:blipFill rotWithShape="1">
                <a:blip r:embed="rId11"/>
                <a:stretch>
                  <a:fillRect l="-2005"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08A2D424-F610-0446-92B2-658F83E8534E}"/>
                  </a:ext>
                </a:extLst>
              </p:cNvPr>
              <p:cNvSpPr txBox="1"/>
              <p:nvPr/>
            </p:nvSpPr>
            <p:spPr>
              <a:xfrm>
                <a:off x="2535269" y="2502959"/>
                <a:ext cx="9342164" cy="461665"/>
              </a:xfrm>
              <a:prstGeom prst="rect">
                <a:avLst/>
              </a:prstGeom>
              <a:noFill/>
            </p:spPr>
            <p:txBody>
              <a:bodyPr wrap="square" rtlCol="0">
                <a:spAutoFit/>
              </a:bodyPr>
              <a:lstStyle/>
              <a:p>
                <a:r>
                  <a:rPr lang="en-GB" sz="2400" i="1" dirty="0">
                    <a:solidFill>
                      <a:srgbClr val="FF0000"/>
                    </a:solidFill>
                    <a:latin typeface="Times New Roman" panose="02020603050405020304" pitchFamily="18" charset="0"/>
                    <a:cs typeface="Times New Roman" panose="02020603050405020304" pitchFamily="18" charset="0"/>
                  </a:rPr>
                  <a:t>f</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 </a:t>
                </a:r>
                <a14:m>
                  <m:oMath xmlns:m="http://schemas.openxmlformats.org/officeDocument/2006/math">
                    <m:sSup>
                      <m:sSupPr>
                        <m:ctrlPr>
                          <a:rPr lang="en-GB" sz="2400" i="1" smtClean="0">
                            <a:solidFill>
                              <a:srgbClr val="FF0000"/>
                            </a:solidFill>
                            <a:latin typeface="Cambria Math"/>
                            <a:cs typeface="Times New Roman" panose="02020603050405020304" pitchFamily="18" charset="0"/>
                          </a:rPr>
                        </m:ctrlPr>
                      </m:sSupPr>
                      <m:e>
                        <m:r>
                          <a:rPr lang="en-GB" sz="2400" b="0" i="1" smtClean="0">
                            <a:solidFill>
                              <a:srgbClr val="FF0000"/>
                            </a:solidFill>
                            <a:latin typeface="Cambria Math" panose="02040503050406030204" pitchFamily="18" charset="0"/>
                            <a:cs typeface="Times New Roman" panose="02020603050405020304" pitchFamily="18" charset="0"/>
                          </a:rPr>
                          <m:t>2</m:t>
                        </m:r>
                        <m:r>
                          <a:rPr lang="en-GB" sz="2400" b="0" i="1" smtClean="0">
                            <a:solidFill>
                              <a:srgbClr val="FF0000"/>
                            </a:solidFill>
                            <a:latin typeface="Cambria Math" panose="02040503050406030204" pitchFamily="18" charset="0"/>
                            <a:cs typeface="Times New Roman" panose="02020603050405020304" pitchFamily="18" charset="0"/>
                          </a:rPr>
                          <m:t>𝑥</m:t>
                        </m:r>
                      </m:e>
                      <m:sup>
                        <m:r>
                          <a:rPr lang="en-GB" sz="2400" b="0" i="1" smtClean="0">
                            <a:solidFill>
                              <a:srgbClr val="FF0000"/>
                            </a:solidFill>
                            <a:latin typeface="Cambria Math" panose="02040503050406030204" pitchFamily="18" charset="0"/>
                            <a:cs typeface="Times New Roman" panose="02020603050405020304" pitchFamily="18" charset="0"/>
                          </a:rPr>
                          <m:t>3</m:t>
                        </m:r>
                      </m:sup>
                    </m:sSup>
                  </m:oMath>
                </a14:m>
                <a:r>
                  <a:rPr lang="en-GB" sz="2400" i="1"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GB" sz="2400" i="1" smtClean="0">
                            <a:solidFill>
                              <a:srgbClr val="FF0000"/>
                            </a:solidFill>
                            <a:latin typeface="Cambria Math"/>
                            <a:cs typeface="Times New Roman" panose="02020603050405020304" pitchFamily="18" charset="0"/>
                          </a:rPr>
                        </m:ctrlPr>
                      </m:sSupPr>
                      <m:e>
                        <m:r>
                          <a:rPr lang="en-GB" sz="2400" b="0" i="1" smtClean="0">
                            <a:solidFill>
                              <a:srgbClr val="FF0000"/>
                            </a:solidFill>
                            <a:latin typeface="Cambria Math" panose="02040503050406030204" pitchFamily="18" charset="0"/>
                            <a:cs typeface="Times New Roman" panose="02020603050405020304" pitchFamily="18" charset="0"/>
                          </a:rPr>
                          <m:t>𝑥</m:t>
                        </m:r>
                      </m:e>
                      <m:sup>
                        <m:r>
                          <a:rPr lang="en-GB" sz="2400" b="0" i="1" smtClean="0">
                            <a:solidFill>
                              <a:srgbClr val="FF0000"/>
                            </a:solidFill>
                            <a:latin typeface="Cambria Math" panose="02040503050406030204" pitchFamily="18" charset="0"/>
                            <a:cs typeface="Times New Roman" panose="02020603050405020304" pitchFamily="18" charset="0"/>
                          </a:rPr>
                          <m:t>2</m:t>
                        </m:r>
                      </m:sup>
                    </m:sSup>
                  </m:oMath>
                </a14:m>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then</a:t>
                </a:r>
                <a:r>
                  <a:rPr lang="en-GB" sz="2400" i="1" dirty="0">
                    <a:solidFill>
                      <a:srgbClr val="FF0000"/>
                    </a:solidFill>
                    <a:latin typeface="Times New Roman" panose="02020603050405020304" pitchFamily="18" charset="0"/>
                    <a:cs typeface="Times New Roman" panose="02020603050405020304" pitchFamily="18" charset="0"/>
                  </a:rPr>
                  <a:t> f </a:t>
                </a:r>
                <a:r>
                  <a:rPr lang="en-GB" sz="2400" dirty="0">
                    <a:solidFill>
                      <a:srgbClr val="FF0000"/>
                    </a:solidFill>
                    <a:latin typeface="Verdana" panose="020B0604030504040204" pitchFamily="34" charset="0"/>
                    <a:ea typeface="Verdana" panose="020B0604030504040204" pitchFamily="34" charset="0"/>
                    <a:cs typeface="Times New Roman" panose="02020603050405020304" pitchFamily="18" charset="0"/>
                  </a:rPr>
                  <a:t>’</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pitchFamily="2"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6</a:t>
                </a:r>
                <a14:m>
                  <m:oMath xmlns:m="http://schemas.openxmlformats.org/officeDocument/2006/math">
                    <m:sSup>
                      <m:sSupPr>
                        <m:ctrlPr>
                          <a:rPr lang="en-GB" sz="2400" i="1" smtClean="0">
                            <a:solidFill>
                              <a:srgbClr val="FF0000"/>
                            </a:solidFill>
                            <a:latin typeface="Cambria Math"/>
                            <a:cs typeface="Times New Roman" panose="02020603050405020304" pitchFamily="18" charset="0"/>
                          </a:rPr>
                        </m:ctrlPr>
                      </m:sSupPr>
                      <m:e>
                        <m:r>
                          <a:rPr lang="en-GB" sz="2400" b="0" i="1" smtClean="0">
                            <a:solidFill>
                              <a:srgbClr val="FF0000"/>
                            </a:solidFill>
                            <a:latin typeface="Cambria Math" panose="02040503050406030204" pitchFamily="18" charset="0"/>
                            <a:cs typeface="Times New Roman" panose="02020603050405020304" pitchFamily="18" charset="0"/>
                          </a:rPr>
                          <m:t>𝑥</m:t>
                        </m:r>
                      </m:e>
                      <m:sup>
                        <m:r>
                          <a:rPr lang="en-GB" sz="2400" b="0" i="1" smtClean="0">
                            <a:solidFill>
                              <a:srgbClr val="FF0000"/>
                            </a:solidFill>
                            <a:latin typeface="Cambria Math" panose="02040503050406030204" pitchFamily="18" charset="0"/>
                            <a:cs typeface="Times New Roman" panose="02020603050405020304" pitchFamily="18" charset="0"/>
                          </a:rPr>
                          <m:t>2</m:t>
                        </m:r>
                      </m:sup>
                    </m:sSup>
                  </m:oMath>
                </a14:m>
                <a:r>
                  <a:rPr lang="en-GB" sz="2400" dirty="0">
                    <a:solidFill>
                      <a:srgbClr val="FF0000"/>
                    </a:solidFill>
                    <a:latin typeface="+mj-lt"/>
                    <a:cs typeface="Times New Roman" panose="02020603050405020304" pitchFamily="18" charset="0"/>
                  </a:rPr>
                  <a:t>+ 2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mj-lt"/>
                    <a:cs typeface="Times New Roman" panose="02020603050405020304" pitchFamily="18" charset="0"/>
                  </a:rPr>
                  <a:t>so the integral can be written as </a:t>
                </a:r>
              </a:p>
            </p:txBody>
          </p:sp>
        </mc:Choice>
        <mc:Fallback xmlns="">
          <p:sp>
            <p:nvSpPr>
              <p:cNvPr id="15" name="TextBox 14">
                <a:extLst>
                  <a:ext uri="{FF2B5EF4-FFF2-40B4-BE49-F238E27FC236}">
                    <a16:creationId xmlns:a16="http://schemas.microsoft.com/office/drawing/2014/main" xmlns="" xmlns:a14="http://schemas.microsoft.com/office/drawing/2010/main" id="{08A2D424-F610-0446-92B2-658F83E8534E}"/>
                  </a:ext>
                </a:extLst>
              </p:cNvPr>
              <p:cNvSpPr txBox="1">
                <a:spLocks noRot="1" noChangeAspect="1" noMove="1" noResize="1" noEditPoints="1" noAdjustHandles="1" noChangeArrowheads="1" noChangeShapeType="1" noTextEdit="1"/>
              </p:cNvSpPr>
              <p:nvPr/>
            </p:nvSpPr>
            <p:spPr>
              <a:xfrm>
                <a:off x="2535269" y="2502959"/>
                <a:ext cx="9342164" cy="461665"/>
              </a:xfrm>
              <a:prstGeom prst="rect">
                <a:avLst/>
              </a:prstGeom>
              <a:blipFill rotWithShape="1">
                <a:blip r:embed="rId12"/>
                <a:stretch>
                  <a:fillRect l="-1044" t="-12000" r="-718" b="-32000"/>
                </a:stretch>
              </a:blipFill>
            </p:spPr>
            <p:txBody>
              <a:bodyPr/>
              <a:lstStyle/>
              <a:p>
                <a:r>
                  <a:rPr lang="en-GB">
                    <a:noFill/>
                  </a:rPr>
                  <a:t> </a:t>
                </a:r>
              </a:p>
            </p:txBody>
          </p:sp>
        </mc:Fallback>
      </mc:AlternateContent>
      <p:sp>
        <p:nvSpPr>
          <p:cNvPr id="16" name="Rectangle 15">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20508608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3"/>
            <a:ext cx="1445933"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xmlns="" id="{6A545E6D-2F43-4E7A-96B9-53A7EDA31927}"/>
                  </a:ext>
                </a:extLst>
              </p:cNvPr>
              <p:cNvSpPr txBox="1"/>
              <p:nvPr/>
            </p:nvSpPr>
            <p:spPr>
              <a:xfrm>
                <a:off x="2345811" y="770610"/>
                <a:ext cx="3459184" cy="518796"/>
              </a:xfrm>
              <a:prstGeom prst="rect">
                <a:avLst/>
              </a:prstGeom>
              <a:noFill/>
            </p:spPr>
            <p:txBody>
              <a:bodyPr wrap="square" rtlCol="0">
                <a:spAutoFit/>
              </a:bodyPr>
              <a:lstStyle/>
              <a:p>
                <a:r>
                  <a:rPr lang="en-GB" sz="2400" dirty="0"/>
                  <a:t>1. Find </a:t>
                </a:r>
                <a14:m>
                  <m:oMath xmlns:m="http://schemas.openxmlformats.org/officeDocument/2006/math">
                    <m:nary>
                      <m:naryPr>
                        <m:limLoc m:val="undOvr"/>
                        <m:subHide m:val="on"/>
                        <m:supHide m:val="on"/>
                        <m:ctrlPr>
                          <a:rPr lang="en-GB" sz="2400" i="1" smtClean="0">
                            <a:latin typeface="Cambria Math"/>
                          </a:rPr>
                        </m:ctrlPr>
                      </m:naryPr>
                      <m:sub/>
                      <m:sup/>
                      <m:e>
                        <m:sSup>
                          <m:sSupPr>
                            <m:ctrlPr>
                              <a:rPr lang="en-GB" sz="2400" i="1" smtClean="0">
                                <a:latin typeface="Cambria Math"/>
                              </a:rPr>
                            </m:ctrlPr>
                          </m:sSupPr>
                          <m:e>
                            <m:r>
                              <a:rPr lang="en-GB" sz="2400" b="0" i="1" smtClean="0">
                                <a:latin typeface="Cambria Math" panose="02040503050406030204" pitchFamily="18" charset="0"/>
                              </a:rPr>
                              <m:t>(2</m:t>
                            </m:r>
                            <m:r>
                              <a:rPr lang="en-GB" sz="2400" b="0" i="1" smtClean="0">
                                <a:latin typeface="Cambria Math" panose="02040503050406030204" pitchFamily="18" charset="0"/>
                              </a:rPr>
                              <m:t>𝑥</m:t>
                            </m:r>
                            <m:r>
                              <a:rPr lang="en-GB" sz="2400" b="0" i="1" smtClean="0">
                                <a:latin typeface="Cambria Math" panose="02040503050406030204" pitchFamily="18" charset="0"/>
                              </a:rPr>
                              <m:t>+1)</m:t>
                            </m:r>
                          </m:e>
                          <m:sup>
                            <m:r>
                              <a:rPr lang="en-GB" sz="2400" b="0" i="1" smtClean="0">
                                <a:latin typeface="Cambria Math" panose="02040503050406030204" pitchFamily="18" charset="0"/>
                              </a:rPr>
                              <m:t>4</m:t>
                            </m:r>
                          </m:sup>
                        </m:sSup>
                        <m:r>
                          <a:rPr lang="en-GB" sz="2400" b="0" i="1" smtClean="0">
                            <a:latin typeface="Cambria Math" panose="02040503050406030204" pitchFamily="18" charset="0"/>
                          </a:rPr>
                          <m:t>𝑑𝑥</m:t>
                        </m:r>
                      </m:e>
                    </m:nary>
                  </m:oMath>
                </a14:m>
                <a:endParaRPr lang="en-GB" sz="2400" dirty="0"/>
              </a:p>
            </p:txBody>
          </p:sp>
        </mc:Choice>
        <mc:Fallback>
          <p:sp>
            <p:nvSpPr>
              <p:cNvPr id="4" name="TextBox 3">
                <a:extLst>
                  <a:ext uri="{FF2B5EF4-FFF2-40B4-BE49-F238E27FC236}">
                    <a16:creationId xmlns:a16="http://schemas.microsoft.com/office/drawing/2014/main" xmlns:a14="http://schemas.microsoft.com/office/drawing/2010/main" xmlns="" id="{6A545E6D-2F43-4E7A-96B9-53A7EDA31927}"/>
                  </a:ext>
                </a:extLst>
              </p:cNvPr>
              <p:cNvSpPr txBox="1">
                <a:spLocks noRot="1" noChangeAspect="1" noMove="1" noResize="1" noEditPoints="1" noAdjustHandles="1" noChangeArrowheads="1" noChangeShapeType="1" noTextEdit="1"/>
              </p:cNvSpPr>
              <p:nvPr/>
            </p:nvSpPr>
            <p:spPr>
              <a:xfrm>
                <a:off x="2345811" y="770610"/>
                <a:ext cx="3459184" cy="518796"/>
              </a:xfrm>
              <a:prstGeom prst="rect">
                <a:avLst/>
              </a:prstGeom>
              <a:blipFill rotWithShape="1">
                <a:blip r:embed="rId4"/>
                <a:stretch>
                  <a:fillRect l="-2822" t="-140698" b="-200000"/>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xmlns="" id="{37646794-D73C-47C2-8F4D-59DFBFB4AF4C}"/>
              </a:ext>
            </a:extLst>
          </p:cNvPr>
          <p:cNvSpPr txBox="1"/>
          <p:nvPr/>
        </p:nvSpPr>
        <p:spPr>
          <a:xfrm>
            <a:off x="2353599" y="1364454"/>
            <a:ext cx="1824524" cy="461665"/>
          </a:xfrm>
          <a:prstGeom prst="rect">
            <a:avLst/>
          </a:prstGeom>
          <a:noFill/>
        </p:spPr>
        <p:txBody>
          <a:bodyPr wrap="square" rtlCol="0">
            <a:spAutoFit/>
          </a:bodyPr>
          <a:lstStyle/>
          <a:p>
            <a:r>
              <a:rPr lang="en-GB" sz="2400" b="1" dirty="0"/>
              <a:t>Answer</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A1E8A0A0-B59D-4F31-9B99-88615DE3A585}"/>
                  </a:ext>
                </a:extLst>
              </p:cNvPr>
              <p:cNvSpPr/>
              <p:nvPr/>
            </p:nvSpPr>
            <p:spPr>
              <a:xfrm>
                <a:off x="2639616" y="1686429"/>
                <a:ext cx="2146421" cy="10610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GB" sz="2400" i="1" smtClean="0">
                              <a:solidFill>
                                <a:srgbClr val="FF0000"/>
                              </a:solidFill>
                              <a:latin typeface="Cambria Math"/>
                            </a:rPr>
                          </m:ctrlPr>
                        </m:naryPr>
                        <m:sub/>
                        <m:sup/>
                        <m:e>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e>
                            <m:sup>
                              <m:r>
                                <a:rPr lang="en-GB" sz="2400" i="1">
                                  <a:solidFill>
                                    <a:srgbClr val="FF0000"/>
                                  </a:solidFill>
                                  <a:latin typeface="Cambria Math" panose="02040503050406030204" pitchFamily="18" charset="0"/>
                                </a:rPr>
                                <m:t>4</m:t>
                              </m:r>
                            </m:sup>
                          </m:sSup>
                          <m:r>
                            <a:rPr lang="en-GB" sz="2400" i="1">
                              <a:solidFill>
                                <a:srgbClr val="FF0000"/>
                              </a:solidFill>
                              <a:latin typeface="Cambria Math" panose="02040503050406030204" pitchFamily="18" charset="0"/>
                            </a:rPr>
                            <m:t>𝑑𝑥</m:t>
                          </m:r>
                        </m:e>
                      </m:nary>
                    </m:oMath>
                  </m:oMathPara>
                </a14:m>
                <a:endParaRPr lang="en-GB" sz="2400" dirty="0"/>
              </a:p>
            </p:txBody>
          </p:sp>
        </mc:Choice>
        <mc:Fallback xmlns="">
          <p:sp>
            <p:nvSpPr>
              <p:cNvPr id="6" name="Rectangle 5">
                <a:extLst>
                  <a:ext uri="{FF2B5EF4-FFF2-40B4-BE49-F238E27FC236}">
                    <a16:creationId xmlns:a16="http://schemas.microsoft.com/office/drawing/2014/main" id="{A1E8A0A0-B59D-4F31-9B99-88615DE3A585}"/>
                  </a:ext>
                </a:extLst>
              </p:cNvPr>
              <p:cNvSpPr>
                <a:spLocks noRot="1" noChangeAspect="1" noMove="1" noResize="1" noEditPoints="1" noAdjustHandles="1" noChangeArrowheads="1" noChangeShapeType="1" noTextEdit="1"/>
              </p:cNvSpPr>
              <p:nvPr/>
            </p:nvSpPr>
            <p:spPr>
              <a:xfrm>
                <a:off x="2639616" y="1686429"/>
                <a:ext cx="2146421" cy="1061060"/>
              </a:xfrm>
              <a:prstGeom prst="rect">
                <a:avLst/>
              </a:prstGeom>
              <a:blipFill>
                <a:blip r:embed="rId5"/>
                <a:stretch>
                  <a:fillRect l="-54706" t="-140476" b="-19404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Rectangle 7">
                <a:extLst>
                  <a:ext uri="{FF2B5EF4-FFF2-40B4-BE49-F238E27FC236}">
                    <a16:creationId xmlns:a16="http://schemas.microsoft.com/office/drawing/2014/main" xmlns="" id="{8FCE98BD-0F7C-4A8B-BBD1-96EBC8532D66}"/>
                  </a:ext>
                </a:extLst>
              </p:cNvPr>
              <p:cNvSpPr/>
              <p:nvPr/>
            </p:nvSpPr>
            <p:spPr>
              <a:xfrm>
                <a:off x="7885045" y="770610"/>
                <a:ext cx="2406684" cy="624273"/>
              </a:xfrm>
              <a:prstGeom prst="rect">
                <a:avLst/>
              </a:prstGeom>
            </p:spPr>
            <p:txBody>
              <a:bodyPr wrap="none">
                <a:spAutoFit/>
              </a:bodyPr>
              <a:lstStyle/>
              <a:p>
                <a:r>
                  <a:rPr lang="en-GB" sz="2400" dirty="0"/>
                  <a:t>2. Find </a:t>
                </a:r>
                <a14:m>
                  <m:oMath xmlns:m="http://schemas.openxmlformats.org/officeDocument/2006/math">
                    <m:nary>
                      <m:naryPr>
                        <m:limLoc m:val="undOvr"/>
                        <m:subHide m:val="on"/>
                        <m:supHide m:val="on"/>
                        <m:ctrlPr>
                          <a:rPr lang="en-GB" sz="2400" i="1" smtClean="0">
                            <a:latin typeface="Cambria Math"/>
                          </a:rPr>
                        </m:ctrlPr>
                      </m:naryPr>
                      <m:sub/>
                      <m:sup/>
                      <m:e>
                        <m:f>
                          <m:fPr>
                            <m:ctrlPr>
                              <a:rPr lang="en-GB" sz="2400" i="1" smtClean="0">
                                <a:latin typeface="Cambria Math"/>
                              </a:rPr>
                            </m:ctrlPr>
                          </m:fPr>
                          <m:num>
                            <m:r>
                              <a:rPr lang="en-GB" sz="2400" b="0" i="1" smtClean="0">
                                <a:latin typeface="Cambria Math" panose="02040503050406030204" pitchFamily="18" charset="0"/>
                              </a:rPr>
                              <m:t>𝑑𝑥</m:t>
                            </m:r>
                          </m:num>
                          <m:den>
                            <m:r>
                              <a:rPr lang="en-GB" sz="2400" b="0" i="1" smtClean="0">
                                <a:latin typeface="Cambria Math" panose="02040503050406030204" pitchFamily="18" charset="0"/>
                              </a:rPr>
                              <m:t>3</m:t>
                            </m:r>
                            <m:r>
                              <a:rPr lang="en-GB" sz="2400" b="0" i="1" smtClean="0">
                                <a:latin typeface="Cambria Math" panose="02040503050406030204" pitchFamily="18" charset="0"/>
                              </a:rPr>
                              <m:t>𝑥</m:t>
                            </m:r>
                            <m:r>
                              <a:rPr lang="en-GB" sz="2400" b="0" i="1" smtClean="0">
                                <a:latin typeface="Cambria Math" panose="02040503050406030204" pitchFamily="18" charset="0"/>
                              </a:rPr>
                              <m:t>+2</m:t>
                            </m:r>
                          </m:den>
                        </m:f>
                        <m:r>
                          <a:rPr lang="en-GB" sz="2400" i="1">
                            <a:latin typeface="Cambria Math" panose="02040503050406030204" pitchFamily="18" charset="0"/>
                          </a:rPr>
                          <m:t>𝑑𝑥</m:t>
                        </m:r>
                      </m:e>
                    </m:nary>
                  </m:oMath>
                </a14:m>
                <a:endParaRPr lang="en-GB" sz="2400" dirty="0"/>
              </a:p>
            </p:txBody>
          </p:sp>
        </mc:Choice>
        <mc:Fallback>
          <p:sp>
            <p:nvSpPr>
              <p:cNvPr id="8" name="Rectangle 7">
                <a:extLst>
                  <a:ext uri="{FF2B5EF4-FFF2-40B4-BE49-F238E27FC236}">
                    <a16:creationId xmlns:a16="http://schemas.microsoft.com/office/drawing/2014/main" xmlns:a14="http://schemas.microsoft.com/office/drawing/2010/main" xmlns="" id="{8FCE98BD-0F7C-4A8B-BBD1-96EBC8532D66}"/>
                  </a:ext>
                </a:extLst>
              </p:cNvPr>
              <p:cNvSpPr>
                <a:spLocks noRot="1" noChangeAspect="1" noMove="1" noResize="1" noEditPoints="1" noAdjustHandles="1" noChangeArrowheads="1" noChangeShapeType="1" noTextEdit="1"/>
              </p:cNvSpPr>
              <p:nvPr/>
            </p:nvSpPr>
            <p:spPr>
              <a:xfrm>
                <a:off x="7885045" y="770610"/>
                <a:ext cx="2406684" cy="624273"/>
              </a:xfrm>
              <a:prstGeom prst="rect">
                <a:avLst/>
              </a:prstGeom>
              <a:blipFill rotWithShape="1">
                <a:blip r:embed="rId6"/>
                <a:stretch>
                  <a:fillRect l="-3797" b="-7767"/>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xmlns="" id="{6C942F84-2A1C-4D47-BC0A-7BCE1194849F}"/>
              </a:ext>
            </a:extLst>
          </p:cNvPr>
          <p:cNvSpPr/>
          <p:nvPr/>
        </p:nvSpPr>
        <p:spPr>
          <a:xfrm>
            <a:off x="7920563" y="1364454"/>
            <a:ext cx="1297150" cy="461665"/>
          </a:xfrm>
          <a:prstGeom prst="rect">
            <a:avLst/>
          </a:prstGeom>
        </p:spPr>
        <p:txBody>
          <a:bodyPr wrap="none">
            <a:spAutoFit/>
          </a:bodyPr>
          <a:lstStyle/>
          <a:p>
            <a:r>
              <a:rPr lang="en-GB" sz="2400" b="1" dirty="0"/>
              <a:t>Answer</a:t>
            </a:r>
          </a:p>
        </p:txBody>
      </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xmlns="" id="{68286196-6D3A-487F-BB88-E7B0EEA048F6}"/>
                  </a:ext>
                </a:extLst>
              </p:cNvPr>
              <p:cNvSpPr/>
              <p:nvPr/>
            </p:nvSpPr>
            <p:spPr>
              <a:xfrm>
                <a:off x="7948320" y="1826081"/>
                <a:ext cx="1849930" cy="10610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GB" sz="2400" i="1" smtClean="0">
                              <a:solidFill>
                                <a:srgbClr val="FF0000"/>
                              </a:solidFill>
                              <a:latin typeface="Cambria Math"/>
                            </a:rPr>
                          </m:ctrlPr>
                        </m:naryPr>
                        <m:sub/>
                        <m:sup/>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𝑑𝑥</m:t>
                              </m:r>
                            </m:num>
                            <m:den>
                              <m:r>
                                <a:rPr lang="en-GB" sz="2400" i="1">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𝑑𝑥</m:t>
                          </m:r>
                        </m:e>
                      </m:nary>
                    </m:oMath>
                  </m:oMathPara>
                </a14:m>
                <a:endParaRPr lang="en-GB" sz="2400" dirty="0"/>
              </a:p>
            </p:txBody>
          </p:sp>
        </mc:Choice>
        <mc:Fallback xmlns="">
          <p:sp>
            <p:nvSpPr>
              <p:cNvPr id="10" name="Rectangle 9">
                <a:extLst>
                  <a:ext uri="{FF2B5EF4-FFF2-40B4-BE49-F238E27FC236}">
                    <a16:creationId xmlns:a16="http://schemas.microsoft.com/office/drawing/2014/main" id="{68286196-6D3A-487F-BB88-E7B0EEA048F6}"/>
                  </a:ext>
                </a:extLst>
              </p:cNvPr>
              <p:cNvSpPr>
                <a:spLocks noRot="1" noChangeAspect="1" noMove="1" noResize="1" noEditPoints="1" noAdjustHandles="1" noChangeArrowheads="1" noChangeShapeType="1" noTextEdit="1"/>
              </p:cNvSpPr>
              <p:nvPr/>
            </p:nvSpPr>
            <p:spPr>
              <a:xfrm>
                <a:off x="7948320" y="1826081"/>
                <a:ext cx="1849930" cy="1061060"/>
              </a:xfrm>
              <a:prstGeom prst="rect">
                <a:avLst/>
              </a:prstGeom>
              <a:blipFill>
                <a:blip r:embed="rId12"/>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xmlns="" id="{69EF0F77-9752-4C93-A4DB-C141071C4B36}"/>
              </a:ext>
            </a:extLst>
          </p:cNvPr>
          <p:cNvSpPr txBox="1"/>
          <p:nvPr/>
        </p:nvSpPr>
        <p:spPr>
          <a:xfrm>
            <a:off x="3904538" y="3255236"/>
            <a:ext cx="2002405" cy="707886"/>
          </a:xfrm>
          <a:prstGeom prst="rect">
            <a:avLst/>
          </a:prstGeom>
          <a:noFill/>
        </p:spPr>
        <p:txBody>
          <a:bodyPr wrap="square" rtlCol="0">
            <a:spAutoFit/>
          </a:bodyPr>
          <a:lstStyle/>
          <a:p>
            <a:endParaRPr lang="en-GB" dirty="0"/>
          </a:p>
          <a:p>
            <a:endParaRPr lang="en-GB" dirty="0"/>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xmlns="" id="{E66B48C6-3630-4B60-A75D-187904CC3212}"/>
                  </a:ext>
                </a:extLst>
              </p:cNvPr>
              <p:cNvSpPr/>
              <p:nvPr/>
            </p:nvSpPr>
            <p:spPr>
              <a:xfrm>
                <a:off x="2718822" y="3113018"/>
                <a:ext cx="3764300" cy="672748"/>
              </a:xfrm>
              <a:prstGeom prst="rect">
                <a:avLst/>
              </a:prstGeom>
            </p:spPr>
            <p:txBody>
              <a:bodyPr wrap="none">
                <a:spAutoFit/>
              </a:bodyPr>
              <a:lstStyle/>
              <a:p>
                <a14:m>
                  <m:oMath xmlns:m="http://schemas.openxmlformats.org/officeDocument/2006/math">
                    <m:nary>
                      <m:naryPr>
                        <m:limLoc m:val="undOvr"/>
                        <m:subHide m:val="on"/>
                        <m:supHide m:val="on"/>
                        <m:ctrlPr>
                          <a:rPr lang="en-GB" sz="2400" i="1" smtClean="0">
                            <a:solidFill>
                              <a:srgbClr val="FF0000"/>
                            </a:solidFill>
                            <a:latin typeface="Cambria Math"/>
                          </a:rPr>
                        </m:ctrlPr>
                      </m:naryPr>
                      <m:sub/>
                      <m:sup/>
                      <m:e>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e>
                          <m:sup>
                            <m:r>
                              <a:rPr lang="en-GB" sz="2400" i="1">
                                <a:solidFill>
                                  <a:srgbClr val="FF0000"/>
                                </a:solidFill>
                                <a:latin typeface="Cambria Math" panose="02040503050406030204" pitchFamily="18" charset="0"/>
                              </a:rPr>
                              <m:t>4</m:t>
                            </m:r>
                          </m:sup>
                        </m:sSup>
                        <m:r>
                          <a:rPr lang="en-GB" sz="2400" i="1">
                            <a:solidFill>
                              <a:srgbClr val="FF0000"/>
                            </a:solidFill>
                            <a:latin typeface="Cambria Math" panose="02040503050406030204" pitchFamily="18" charset="0"/>
                          </a:rPr>
                          <m:t>𝑑𝑥</m:t>
                        </m:r>
                        <m:r>
                          <a:rPr lang="en-GB" sz="2400" b="0" i="1" smtClean="0">
                            <a:solidFill>
                              <a:srgbClr val="FF0000"/>
                            </a:solidFill>
                            <a:latin typeface="Cambria Math"/>
                          </a:rPr>
                          <m:t> </m:t>
                        </m:r>
                      </m:e>
                    </m:nary>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e>
                          <m:sup>
                            <m:r>
                              <a:rPr lang="en-GB" sz="2400" i="1">
                                <a:solidFill>
                                  <a:srgbClr val="FF0000"/>
                                </a:solidFill>
                                <a:latin typeface="Cambria Math" panose="02040503050406030204" pitchFamily="18" charset="0"/>
                              </a:rPr>
                              <m:t>5</m:t>
                            </m:r>
                          </m:sup>
                        </m:sSup>
                      </m:num>
                      <m:den>
                        <m:r>
                          <a:rPr lang="en-GB" sz="2400" i="1">
                            <a:solidFill>
                              <a:srgbClr val="FF0000"/>
                            </a:solidFill>
                            <a:latin typeface="Cambria Math" panose="02040503050406030204" pitchFamily="18" charset="0"/>
                          </a:rPr>
                          <m:t>10</m:t>
                        </m:r>
                      </m:den>
                    </m:f>
                  </m:oMath>
                </a14:m>
                <a:r>
                  <a:rPr lang="en-GB" sz="2400" dirty="0">
                    <a:solidFill>
                      <a:srgbClr val="FF0000"/>
                    </a:solidFill>
                  </a:rPr>
                  <a:t> + </a:t>
                </a:r>
                <a:r>
                  <a:rPr lang="en-GB" sz="2400" i="1" dirty="0">
                    <a:solidFill>
                      <a:srgbClr val="FF0000"/>
                    </a:solidFill>
                    <a:latin typeface="Times New Roman" panose="02020603050405020304" pitchFamily="18" charset="0"/>
                    <a:cs typeface="Times New Roman" panose="02020603050405020304" pitchFamily="18" charset="0"/>
                  </a:rPr>
                  <a:t>c</a:t>
                </a:r>
                <a:endParaRPr lang="en-GB" sz="2400" i="1" dirty="0">
                  <a:latin typeface="Times New Roman" panose="02020603050405020304" pitchFamily="18" charset="0"/>
                  <a:cs typeface="Times New Roman" panose="02020603050405020304" pitchFamily="18" charset="0"/>
                </a:endParaRPr>
              </a:p>
            </p:txBody>
          </p:sp>
        </mc:Choice>
        <mc:Fallback xmlns="">
          <p:sp>
            <p:nvSpPr>
              <p:cNvPr id="15" name="Rectangle 14">
                <a:extLst>
                  <a:ext uri="{FF2B5EF4-FFF2-40B4-BE49-F238E27FC236}">
                    <a16:creationId xmlns:a16="http://schemas.microsoft.com/office/drawing/2014/main" xmlns="" xmlns:a14="http://schemas.microsoft.com/office/drawing/2010/main" id="{E66B48C6-3630-4B60-A75D-187904CC3212}"/>
                  </a:ext>
                </a:extLst>
              </p:cNvPr>
              <p:cNvSpPr>
                <a:spLocks noRot="1" noChangeAspect="1" noMove="1" noResize="1" noEditPoints="1" noAdjustHandles="1" noChangeArrowheads="1" noChangeShapeType="1" noTextEdit="1"/>
              </p:cNvSpPr>
              <p:nvPr/>
            </p:nvSpPr>
            <p:spPr>
              <a:xfrm>
                <a:off x="2718822" y="3113018"/>
                <a:ext cx="3764300" cy="672748"/>
              </a:xfrm>
              <a:prstGeom prst="rect">
                <a:avLst/>
              </a:prstGeom>
              <a:blipFill rotWithShape="1">
                <a:blip r:embed="rId13"/>
                <a:stretch>
                  <a:fillRect b="-81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xmlns="" id="{53A5AC89-A2B1-47E1-9903-EADD7B9B5BB9}"/>
                  </a:ext>
                </a:extLst>
              </p:cNvPr>
              <p:cNvSpPr/>
              <p:nvPr/>
            </p:nvSpPr>
            <p:spPr>
              <a:xfrm>
                <a:off x="7920563" y="2724706"/>
                <a:ext cx="4129079" cy="10610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GB" sz="2400" i="1" smtClean="0">
                              <a:solidFill>
                                <a:srgbClr val="FF0000"/>
                              </a:solidFill>
                              <a:latin typeface="Cambria Math"/>
                            </a:rPr>
                          </m:ctrlPr>
                        </m:naryPr>
                        <m:sub/>
                        <m:sup/>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𝑑𝑥</m:t>
                              </m:r>
                            </m:num>
                            <m:den>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a:rPr>
                                <m:t> </m:t>
                              </m:r>
                              <m:d>
                                <m:dPr>
                                  <m:ctrlPr>
                                    <a:rPr lang="en-GB" sz="2400" i="1">
                                      <a:solidFill>
                                        <a:srgbClr val="FF0000"/>
                                      </a:solidFill>
                                      <a:latin typeface="Cambria Math"/>
                                    </a:rPr>
                                  </m:ctrlPr>
                                </m:dPr>
                                <m:e>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e>
                              </m:d>
                            </m:e>
                          </m:func>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𝑐</m:t>
                          </m:r>
                        </m:e>
                      </m:nary>
                    </m:oMath>
                  </m:oMathPara>
                </a14:m>
                <a:endParaRPr lang="en-GB" sz="2400" dirty="0"/>
              </a:p>
            </p:txBody>
          </p:sp>
        </mc:Choice>
        <mc:Fallback xmlns="">
          <p:sp>
            <p:nvSpPr>
              <p:cNvPr id="16" name="Rectangle 15">
                <a:extLst>
                  <a:ext uri="{FF2B5EF4-FFF2-40B4-BE49-F238E27FC236}">
                    <a16:creationId xmlns:a16="http://schemas.microsoft.com/office/drawing/2014/main" xmlns="" xmlns:a14="http://schemas.microsoft.com/office/drawing/2010/main" id="{53A5AC89-A2B1-47E1-9903-EADD7B9B5BB9}"/>
                  </a:ext>
                </a:extLst>
              </p:cNvPr>
              <p:cNvSpPr>
                <a:spLocks noRot="1" noChangeAspect="1" noMove="1" noResize="1" noEditPoints="1" noAdjustHandles="1" noChangeArrowheads="1" noChangeShapeType="1" noTextEdit="1"/>
              </p:cNvSpPr>
              <p:nvPr/>
            </p:nvSpPr>
            <p:spPr>
              <a:xfrm>
                <a:off x="7920563" y="2724706"/>
                <a:ext cx="4129079" cy="1061060"/>
              </a:xfrm>
              <a:prstGeom prst="rect">
                <a:avLst/>
              </a:prstGeom>
              <a:blipFill rotWithShape="1">
                <a:blip r:embed="rId1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3CCE6AC5-C95E-404F-BB9F-AEB0E161F19A}"/>
                  </a:ext>
                </a:extLst>
              </p:cNvPr>
              <p:cNvSpPr txBox="1"/>
              <p:nvPr/>
            </p:nvSpPr>
            <p:spPr>
              <a:xfrm>
                <a:off x="2345811" y="3713077"/>
                <a:ext cx="2442354" cy="586571"/>
              </a:xfrm>
              <a:prstGeom prst="rect">
                <a:avLst/>
              </a:prstGeom>
              <a:noFill/>
            </p:spPr>
            <p:txBody>
              <a:bodyPr wrap="square" rtlCol="0">
                <a:spAutoFit/>
              </a:bodyPr>
              <a:lstStyle/>
              <a:p>
                <a:r>
                  <a:rPr lang="en-GB" sz="2400" dirty="0">
                    <a:solidFill>
                      <a:schemeClr val="tx1"/>
                    </a:solidFill>
                  </a:rPr>
                  <a:t>3. Find </a:t>
                </a:r>
                <a14:m>
                  <m:oMath xmlns:m="http://schemas.openxmlformats.org/officeDocument/2006/math">
                    <m:nary>
                      <m:naryPr>
                        <m:limLoc m:val="undOvr"/>
                        <m:subHide m:val="on"/>
                        <m:supHide m:val="on"/>
                        <m:ctrlPr>
                          <a:rPr lang="en-GB" sz="2400" i="1" smtClean="0">
                            <a:solidFill>
                              <a:schemeClr val="tx1"/>
                            </a:solidFill>
                            <a:latin typeface="Cambria Math"/>
                          </a:rPr>
                        </m:ctrlPr>
                      </m:naryPr>
                      <m:sub/>
                      <m:sup/>
                      <m:e>
                        <m:f>
                          <m:fPr>
                            <m:ctrlPr>
                              <a:rPr lang="en-GB" sz="2400" i="1" smtClean="0">
                                <a:solidFill>
                                  <a:schemeClr val="tx1"/>
                                </a:solidFill>
                                <a:latin typeface="Cambria Math"/>
                              </a:rPr>
                            </m:ctrlPr>
                          </m:fPr>
                          <m:num>
                            <m:r>
                              <a:rPr lang="en-GB" sz="2400" b="0" i="1" smtClean="0">
                                <a:solidFill>
                                  <a:schemeClr val="tx1"/>
                                </a:solidFill>
                                <a:latin typeface="Cambria Math" panose="02040503050406030204" pitchFamily="18" charset="0"/>
                              </a:rPr>
                              <m:t>𝑥</m:t>
                            </m:r>
                          </m:num>
                          <m:den>
                            <m:sSup>
                              <m:sSupPr>
                                <m:ctrlPr>
                                  <a:rPr lang="en-GB" sz="2400" i="1" smtClean="0">
                                    <a:solidFill>
                                      <a:schemeClr val="tx1"/>
                                    </a:solidFill>
                                    <a:latin typeface="Cambria Math"/>
                                  </a:rPr>
                                </m:ctrlPr>
                              </m:sSupPr>
                              <m:e>
                                <m:r>
                                  <a:rPr lang="en-GB" sz="2400" b="0" i="1" smtClean="0">
                                    <a:solidFill>
                                      <a:schemeClr val="tx1"/>
                                    </a:solidFill>
                                    <a:latin typeface="Cambria Math" panose="02040503050406030204" pitchFamily="18" charset="0"/>
                                  </a:rPr>
                                  <m:t>𝑥</m:t>
                                </m:r>
                              </m:e>
                              <m:sup>
                                <m:r>
                                  <a:rPr lang="en-GB" sz="2400" b="0" i="1" smtClean="0">
                                    <a:solidFill>
                                      <a:schemeClr val="tx1"/>
                                    </a:solidFill>
                                    <a:latin typeface="Cambria Math" panose="02040503050406030204" pitchFamily="18" charset="0"/>
                                  </a:rPr>
                                  <m:t>2</m:t>
                                </m:r>
                              </m:sup>
                            </m:sSup>
                            <m:r>
                              <a:rPr lang="en-GB" sz="2400" b="0" i="1" smtClean="0">
                                <a:solidFill>
                                  <a:schemeClr val="tx1"/>
                                </a:solidFill>
                                <a:latin typeface="Cambria Math" panose="02040503050406030204" pitchFamily="18" charset="0"/>
                              </a:rPr>
                              <m:t>+1</m:t>
                            </m:r>
                          </m:den>
                        </m:f>
                        <m:r>
                          <a:rPr lang="en-GB" sz="2400" b="0" i="1" smtClean="0">
                            <a:solidFill>
                              <a:schemeClr val="tx1"/>
                            </a:solidFill>
                            <a:latin typeface="Cambria Math" panose="02040503050406030204" pitchFamily="18" charset="0"/>
                          </a:rPr>
                          <m:t>𝑑𝑥</m:t>
                        </m:r>
                      </m:e>
                    </m:nary>
                  </m:oMath>
                </a14:m>
                <a:endParaRPr lang="en-GB" sz="2400" dirty="0">
                  <a:solidFill>
                    <a:srgbClr val="FF0000"/>
                  </a:solidFill>
                </a:endParaRPr>
              </a:p>
            </p:txBody>
          </p:sp>
        </mc:Choice>
        <mc:Fallback xmlns="">
          <p:sp>
            <p:nvSpPr>
              <p:cNvPr id="13" name="TextBox 12">
                <a:extLst>
                  <a:ext uri="{FF2B5EF4-FFF2-40B4-BE49-F238E27FC236}">
                    <a16:creationId xmlns:a16="http://schemas.microsoft.com/office/drawing/2014/main" xmlns="" xmlns:a14="http://schemas.microsoft.com/office/drawing/2010/main" id="{3CCE6AC5-C95E-404F-BB9F-AEB0E161F19A}"/>
                  </a:ext>
                </a:extLst>
              </p:cNvPr>
              <p:cNvSpPr txBox="1">
                <a:spLocks noRot="1" noChangeAspect="1" noMove="1" noResize="1" noEditPoints="1" noAdjustHandles="1" noChangeArrowheads="1" noChangeShapeType="1" noTextEdit="1"/>
              </p:cNvSpPr>
              <p:nvPr/>
            </p:nvSpPr>
            <p:spPr>
              <a:xfrm>
                <a:off x="2345811" y="3713077"/>
                <a:ext cx="2442354" cy="586571"/>
              </a:xfrm>
              <a:prstGeom prst="rect">
                <a:avLst/>
              </a:prstGeom>
              <a:blipFill rotWithShape="1">
                <a:blip r:embed="rId15"/>
                <a:stretch>
                  <a:fillRect l="-4000" t="-1042" b="-937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6D07535A-B4FF-4167-85BA-55B023C04E44}"/>
                  </a:ext>
                </a:extLst>
              </p:cNvPr>
              <p:cNvSpPr/>
              <p:nvPr/>
            </p:nvSpPr>
            <p:spPr>
              <a:xfrm>
                <a:off x="3706235" y="4318980"/>
                <a:ext cx="8200905" cy="461665"/>
              </a:xfrm>
              <a:prstGeom prst="rect">
                <a:avLst/>
              </a:prstGeom>
            </p:spPr>
            <p:txBody>
              <a:bodyPr wrap="square">
                <a:spAutoFit/>
              </a:bodyPr>
              <a:lstStyle/>
              <a:p>
                <a:r>
                  <a:rPr lang="en-GB" i="1" dirty="0">
                    <a:solidFill>
                      <a:srgbClr val="FF0000"/>
                    </a:solidFill>
                    <a:latin typeface="Times New Roman" panose="02020603050405020304" pitchFamily="18" charset="0"/>
                    <a:cs typeface="Times New Roman" panose="02020603050405020304" pitchFamily="18" charset="0"/>
                  </a:rPr>
                  <a:t>f</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a:t>
                </a:r>
                <a:r>
                  <a:rPr lang="en-GB" sz="2400" i="1"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GB" sz="2400" i="1">
                            <a:solidFill>
                              <a:srgbClr val="FF0000"/>
                            </a:solidFill>
                            <a:latin typeface="Cambria Math"/>
                            <a:cs typeface="Times New Roman" panose="02020603050405020304" pitchFamily="18" charset="0"/>
                          </a:rPr>
                        </m:ctrlPr>
                      </m:sSupPr>
                      <m:e>
                        <m:r>
                          <a:rPr lang="en-GB" sz="2400" i="1">
                            <a:solidFill>
                              <a:srgbClr val="FF0000"/>
                            </a:solidFill>
                            <a:latin typeface="Cambria Math" panose="02040503050406030204" pitchFamily="18" charset="0"/>
                            <a:cs typeface="Times New Roman" panose="02020603050405020304" pitchFamily="18" charset="0"/>
                          </a:rPr>
                          <m:t>𝑥</m:t>
                        </m:r>
                      </m:e>
                      <m:sup>
                        <m:r>
                          <a:rPr lang="en-GB" sz="2400" b="0" i="1" smtClean="0">
                            <a:solidFill>
                              <a:srgbClr val="FF0000"/>
                            </a:solidFill>
                            <a:latin typeface="Cambria Math" panose="02040503050406030204" pitchFamily="18" charset="0"/>
                            <a:cs typeface="Times New Roman" panose="02020603050405020304" pitchFamily="18" charset="0"/>
                          </a:rPr>
                          <m:t>2</m:t>
                        </m:r>
                      </m:sup>
                    </m:sSup>
                  </m:oMath>
                </a14:m>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1</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cs typeface="Times New Roman" panose="02020603050405020304" pitchFamily="18" charset="0"/>
                  </a:rPr>
                  <a:t>then</a:t>
                </a:r>
                <a:r>
                  <a:rPr lang="en-GB" sz="2400" i="1"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GB" sz="2400" i="1" dirty="0" smtClean="0">
                            <a:solidFill>
                              <a:srgbClr val="FF0000"/>
                            </a:solidFill>
                            <a:latin typeface="Cambria Math"/>
                            <a:cs typeface="Times New Roman" panose="02020603050405020304" pitchFamily="18" charset="0"/>
                          </a:rPr>
                        </m:ctrlPr>
                      </m:sSupPr>
                      <m:e>
                        <m:r>
                          <a:rPr lang="en-GB" sz="2400" b="0" i="1" dirty="0" smtClean="0">
                            <a:solidFill>
                              <a:srgbClr val="FF0000"/>
                            </a:solidFill>
                            <a:latin typeface="Cambria Math" panose="02040503050406030204" pitchFamily="18" charset="0"/>
                            <a:cs typeface="Times New Roman" panose="02020603050405020304" pitchFamily="18" charset="0"/>
                          </a:rPr>
                          <m:t>𝑓</m:t>
                        </m:r>
                      </m:e>
                      <m:sup>
                        <m:r>
                          <a:rPr lang="en-GB" sz="2400" b="0" i="1" dirty="0" smtClean="0">
                            <a:solidFill>
                              <a:srgbClr val="FF0000"/>
                            </a:solidFill>
                            <a:latin typeface="Cambria Math" panose="02040503050406030204" pitchFamily="18" charset="0"/>
                            <a:cs typeface="Times New Roman" panose="02020603050405020304" pitchFamily="18" charset="0"/>
                          </a:rPr>
                          <m:t>′</m:t>
                        </m:r>
                      </m:sup>
                    </m:sSup>
                  </m:oMath>
                </a14:m>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cs typeface="Times New Roman" panose="02020603050405020304" pitchFamily="18" charset="0"/>
                  </a:rPr>
                  <a:t>so the integral can be written as </a:t>
                </a:r>
              </a:p>
            </p:txBody>
          </p:sp>
        </mc:Choice>
        <mc:Fallback xmlns="">
          <p:sp>
            <p:nvSpPr>
              <p:cNvPr id="14" name="Rectangle 13">
                <a:extLst>
                  <a:ext uri="{FF2B5EF4-FFF2-40B4-BE49-F238E27FC236}">
                    <a16:creationId xmlns:a16="http://schemas.microsoft.com/office/drawing/2014/main" id="{6D07535A-B4FF-4167-85BA-55B023C04E44}"/>
                  </a:ext>
                </a:extLst>
              </p:cNvPr>
              <p:cNvSpPr>
                <a:spLocks noRot="1" noChangeAspect="1" noMove="1" noResize="1" noEditPoints="1" noAdjustHandles="1" noChangeArrowheads="1" noChangeShapeType="1" noTextEdit="1"/>
              </p:cNvSpPr>
              <p:nvPr/>
            </p:nvSpPr>
            <p:spPr>
              <a:xfrm>
                <a:off x="3706235" y="4318980"/>
                <a:ext cx="8200905" cy="461665"/>
              </a:xfrm>
              <a:prstGeom prst="rect">
                <a:avLst/>
              </a:prstGeom>
              <a:blipFill>
                <a:blip r:embed="rId16"/>
                <a:stretch>
                  <a:fillRect l="-773" t="-8108" r="-1082" b="-29730"/>
                </a:stretch>
              </a:blipFill>
            </p:spPr>
            <p:txBody>
              <a:bodyPr/>
              <a:lstStyle/>
              <a:p>
                <a:r>
                  <a:rPr lang="en-US">
                    <a:noFill/>
                  </a:rPr>
                  <a:t> </a:t>
                </a:r>
              </a:p>
            </p:txBody>
          </p:sp>
        </mc:Fallback>
      </mc:AlternateContent>
      <p:sp>
        <p:nvSpPr>
          <p:cNvPr id="21" name="Rectangle 20">
            <a:extLst>
              <a:ext uri="{FF2B5EF4-FFF2-40B4-BE49-F238E27FC236}">
                <a16:creationId xmlns:a16="http://schemas.microsoft.com/office/drawing/2014/main" xmlns="" id="{16454F2B-889B-4F51-A9A8-C12DB3B4C859}"/>
              </a:ext>
            </a:extLst>
          </p:cNvPr>
          <p:cNvSpPr/>
          <p:nvPr/>
        </p:nvSpPr>
        <p:spPr>
          <a:xfrm>
            <a:off x="2353599" y="4349758"/>
            <a:ext cx="1297150" cy="461665"/>
          </a:xfrm>
          <a:prstGeom prst="rect">
            <a:avLst/>
          </a:prstGeom>
        </p:spPr>
        <p:txBody>
          <a:bodyPr wrap="none">
            <a:spAutoFit/>
          </a:bodyPr>
          <a:lstStyle/>
          <a:p>
            <a:r>
              <a:rPr lang="en-GB" sz="2400" b="1" dirty="0"/>
              <a:t>Answer</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6B6BA0C6-408C-4014-AAA4-4EFE9FBCDB84}"/>
                  </a:ext>
                </a:extLst>
              </p:cNvPr>
              <p:cNvSpPr txBox="1"/>
              <p:nvPr/>
            </p:nvSpPr>
            <p:spPr>
              <a:xfrm>
                <a:off x="4295800" y="4794136"/>
                <a:ext cx="3791189" cy="616644"/>
              </a:xfrm>
              <a:prstGeom prst="rect">
                <a:avLst/>
              </a:prstGeom>
              <a:noFill/>
            </p:spPr>
            <p:txBody>
              <a:bodyPr wrap="square" rtlCol="0">
                <a:spAutoFit/>
              </a:bodyPr>
              <a:lstStyle/>
              <a:p>
                <a14:m>
                  <m:oMath xmlns:m="http://schemas.openxmlformats.org/officeDocument/2006/math">
                    <m:nary>
                      <m:naryPr>
                        <m:limLoc m:val="undOvr"/>
                        <m:subHide m:val="on"/>
                        <m:supHide m:val="on"/>
                        <m:ctrlPr>
                          <a:rPr lang="en-GB" sz="2400" i="1" smtClean="0">
                            <a:solidFill>
                              <a:srgbClr val="FF0000"/>
                            </a:solidFill>
                            <a:latin typeface="Cambria Math"/>
                          </a:rPr>
                        </m:ctrlPr>
                      </m:naryPr>
                      <m:sub/>
                      <m:sup/>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𝑥</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+1</m:t>
                            </m:r>
                          </m:den>
                        </m:f>
                        <m:r>
                          <a:rPr lang="en-GB" sz="2400" i="1">
                            <a:solidFill>
                              <a:srgbClr val="FF0000"/>
                            </a:solidFill>
                            <a:latin typeface="Cambria Math" panose="02040503050406030204" pitchFamily="18" charset="0"/>
                          </a:rPr>
                          <m:t>𝑑𝑥</m:t>
                        </m:r>
                      </m:e>
                    </m:nary>
                  </m:oMath>
                </a14:m>
                <a:r>
                  <a:rPr lang="en-GB" sz="2400" dirty="0">
                    <a:solidFill>
                      <a:srgbClr val="FF0000"/>
                    </a:solidFill>
                  </a:rPr>
                  <a:t>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nary>
                      <m:naryPr>
                        <m:limLoc m:val="undOvr"/>
                        <m:subHide m:val="on"/>
                        <m:supHide m:val="on"/>
                        <m:ctrlPr>
                          <a:rPr lang="en-GB" sz="2400" i="1">
                            <a:solidFill>
                              <a:srgbClr val="FF0000"/>
                            </a:solidFill>
                            <a:latin typeface="Cambria Math"/>
                          </a:rPr>
                        </m:ctrlPr>
                      </m:naryPr>
                      <m:sub/>
                      <m:sup/>
                      <m:e>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+1</m:t>
                            </m:r>
                          </m:den>
                        </m:f>
                        <m:r>
                          <a:rPr lang="en-GB" sz="2400" i="1">
                            <a:solidFill>
                              <a:srgbClr val="FF0000"/>
                            </a:solidFill>
                            <a:latin typeface="Cambria Math" panose="02040503050406030204" pitchFamily="18" charset="0"/>
                          </a:rPr>
                          <m:t>𝑑𝑥</m:t>
                        </m:r>
                      </m:e>
                    </m:nary>
                  </m:oMath>
                </a14:m>
                <a:endParaRPr lang="en-GB" sz="2400" dirty="0">
                  <a:solidFill>
                    <a:srgbClr val="FF0000"/>
                  </a:solidFill>
                </a:endParaRPr>
              </a:p>
            </p:txBody>
          </p:sp>
        </mc:Choice>
        <mc:Fallback xmlns="">
          <p:sp>
            <p:nvSpPr>
              <p:cNvPr id="22" name="TextBox 21">
                <a:extLst>
                  <a:ext uri="{FF2B5EF4-FFF2-40B4-BE49-F238E27FC236}">
                    <a16:creationId xmlns:a16="http://schemas.microsoft.com/office/drawing/2014/main" id="{6B6BA0C6-408C-4014-AAA4-4EFE9FBCDB84}"/>
                  </a:ext>
                </a:extLst>
              </p:cNvPr>
              <p:cNvSpPr txBox="1">
                <a:spLocks noRot="1" noChangeAspect="1" noMove="1" noResize="1" noEditPoints="1" noAdjustHandles="1" noChangeArrowheads="1" noChangeShapeType="1" noTextEdit="1"/>
              </p:cNvSpPr>
              <p:nvPr/>
            </p:nvSpPr>
            <p:spPr>
              <a:xfrm>
                <a:off x="4295800" y="4794136"/>
                <a:ext cx="3791189" cy="616644"/>
              </a:xfrm>
              <a:prstGeom prst="rect">
                <a:avLst/>
              </a:prstGeom>
              <a:blipFill>
                <a:blip r:embed="rId17"/>
                <a:stretch>
                  <a:fillRect l="-14667" t="-104000" b="-162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4" name="Rectangle 23">
                <a:extLst>
                  <a:ext uri="{FF2B5EF4-FFF2-40B4-BE49-F238E27FC236}">
                    <a16:creationId xmlns:a16="http://schemas.microsoft.com/office/drawing/2014/main" xmlns="" id="{D6AF143A-0B47-4E1E-9311-1939DC389E07}"/>
                  </a:ext>
                </a:extLst>
              </p:cNvPr>
              <p:cNvSpPr/>
              <p:nvPr/>
            </p:nvSpPr>
            <p:spPr>
              <a:xfrm>
                <a:off x="7323065" y="4825735"/>
                <a:ext cx="4206280" cy="613886"/>
              </a:xfrm>
              <a:prstGeom prst="rect">
                <a:avLst/>
              </a:prstGeom>
            </p:spPr>
            <p:txBody>
              <a:bodyPr wrap="none">
                <a:spAutoFit/>
              </a:bodyPr>
              <a:lstStyle/>
              <a:p>
                <a:pPr/>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 </m:t>
                    </m:r>
                  </m:oMath>
                </a14:m>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f</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c = </a:t>
                </a:r>
                <a14:m>
                  <m:oMath xmlns:m="http://schemas.openxmlformats.org/officeDocument/2006/math">
                    <m:f>
                      <m:fPr>
                        <m:ctrlPr>
                          <a:rPr lang="en-GB" sz="2400" i="1" smtClean="0">
                            <a:solidFill>
                              <a:srgbClr val="FF0000"/>
                            </a:solidFill>
                            <a:latin typeface="Cambria Math"/>
                            <a:cs typeface="Times New Roman" panose="02020603050405020304" pitchFamily="18" charset="0"/>
                          </a:rPr>
                        </m:ctrlPr>
                      </m:fPr>
                      <m:num>
                        <m:r>
                          <a:rPr lang="en-GB" sz="2400" b="0" i="1" smtClean="0">
                            <a:solidFill>
                              <a:srgbClr val="FF0000"/>
                            </a:solidFill>
                            <a:latin typeface="Cambria Math" panose="02040503050406030204" pitchFamily="18" charset="0"/>
                            <a:cs typeface="Times New Roman" panose="02020603050405020304" pitchFamily="18" charset="0"/>
                          </a:rPr>
                          <m:t>1</m:t>
                        </m:r>
                      </m:num>
                      <m:den>
                        <m:r>
                          <a:rPr lang="en-GB" sz="2400" b="0" i="1" smtClean="0">
                            <a:solidFill>
                              <a:srgbClr val="FF0000"/>
                            </a:solidFill>
                            <a:latin typeface="Cambria Math" panose="02040503050406030204" pitchFamily="18" charset="0"/>
                            <a:cs typeface="Times New Roman" panose="02020603050405020304" pitchFamily="18" charset="0"/>
                          </a:rPr>
                          <m:t>2</m:t>
                        </m:r>
                      </m:den>
                    </m:f>
                  </m:oMath>
                </a14:m>
                <a:r>
                  <a:rPr lang="en-GB" sz="2400" dirty="0">
                    <a:solidFill>
                      <a:srgbClr val="FF0000"/>
                    </a:solidFill>
                    <a:latin typeface="Times New Roman" panose="02020603050405020304" pitchFamily="18" charset="0"/>
                    <a:cs typeface="Times New Roman" panose="02020603050405020304" pitchFamily="18" charset="0"/>
                  </a:rPr>
                  <a:t> ln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m:t>
                    </m:r>
                  </m:oMath>
                </a14:m>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GB" sz="2400" i="1" dirty="0">
                        <a:solidFill>
                          <a:srgbClr val="FF0000"/>
                        </a:solidFill>
                        <a:latin typeface="Cambria Math" panose="02040503050406030204" pitchFamily="18" charset="0"/>
                      </a:rPr>
                      <m:t>𝑐</m:t>
                    </m:r>
                  </m:oMath>
                </a14:m>
                <a:endParaRPr lang="en-GB" sz="2400" i="1" dirty="0">
                  <a:solidFill>
                    <a:srgbClr val="FF0000"/>
                  </a:solidFill>
                </a:endParaRPr>
              </a:p>
            </p:txBody>
          </p:sp>
        </mc:Choice>
        <mc:Fallback>
          <p:sp>
            <p:nvSpPr>
              <p:cNvPr id="24" name="Rectangle 23">
                <a:extLst>
                  <a:ext uri="{FF2B5EF4-FFF2-40B4-BE49-F238E27FC236}">
                    <a16:creationId xmlns:a16="http://schemas.microsoft.com/office/drawing/2014/main" xmlns:a14="http://schemas.microsoft.com/office/drawing/2010/main" xmlns="" id="{D6AF143A-0B47-4E1E-9311-1939DC389E07}"/>
                  </a:ext>
                </a:extLst>
              </p:cNvPr>
              <p:cNvSpPr>
                <a:spLocks noRot="1" noChangeAspect="1" noMove="1" noResize="1" noEditPoints="1" noAdjustHandles="1" noChangeArrowheads="1" noChangeShapeType="1" noTextEdit="1"/>
              </p:cNvSpPr>
              <p:nvPr/>
            </p:nvSpPr>
            <p:spPr>
              <a:xfrm>
                <a:off x="7323065" y="4825735"/>
                <a:ext cx="4206280" cy="613886"/>
              </a:xfrm>
              <a:prstGeom prst="rect">
                <a:avLst/>
              </a:prstGeom>
              <a:blipFill rotWithShape="1">
                <a:blip r:embed="rId18"/>
                <a:stretch>
                  <a:fillRect l="-2174" b="-10000"/>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7" name="Rectangle 26">
                <a:extLst>
                  <a:ext uri="{FF2B5EF4-FFF2-40B4-BE49-F238E27FC236}">
                    <a16:creationId xmlns:a16="http://schemas.microsoft.com/office/drawing/2014/main" xmlns="" id="{D8ED1443-94D6-49A8-922F-E8AE038C11B7}"/>
                  </a:ext>
                </a:extLst>
              </p:cNvPr>
              <p:cNvSpPr/>
              <p:nvPr/>
            </p:nvSpPr>
            <p:spPr>
              <a:xfrm>
                <a:off x="2446461" y="5607737"/>
                <a:ext cx="3016916" cy="554832"/>
              </a:xfrm>
              <a:prstGeom prst="rect">
                <a:avLst/>
              </a:prstGeom>
            </p:spPr>
            <p:txBody>
              <a:bodyPr wrap="none">
                <a:spAutoFit/>
              </a:bodyPr>
              <a:lstStyle/>
              <a:p>
                <a:r>
                  <a:rPr lang="en-GB" sz="2400" dirty="0"/>
                  <a:t>4. Find </a:t>
                </a:r>
                <a14:m>
                  <m:oMath xmlns:m="http://schemas.openxmlformats.org/officeDocument/2006/math">
                    <m:nary>
                      <m:naryPr>
                        <m:limLoc m:val="undOvr"/>
                        <m:subHide m:val="on"/>
                        <m:supHide m:val="on"/>
                        <m:ctrlPr>
                          <a:rPr lang="en-GB" sz="2400" i="1" smtClean="0">
                            <a:latin typeface="Cambria Math"/>
                          </a:rPr>
                        </m:ctrlPr>
                      </m:naryPr>
                      <m:sub/>
                      <m:sup/>
                      <m:e>
                        <m:rad>
                          <m:radPr>
                            <m:degHide m:val="on"/>
                            <m:ctrlPr>
                              <a:rPr lang="en-GB" sz="2400" i="1" smtClean="0">
                                <a:latin typeface="Cambria Math"/>
                              </a:rPr>
                            </m:ctrlPr>
                          </m:radPr>
                          <m:deg/>
                          <m:e>
                            <m:r>
                              <a:rPr lang="en-GB" sz="2400" b="0" i="1" smtClean="0">
                                <a:latin typeface="Cambria Math" panose="02040503050406030204" pitchFamily="18" charset="0"/>
                              </a:rPr>
                              <m:t>4</m:t>
                            </m:r>
                            <m:r>
                              <a:rPr lang="en-GB" sz="2400" b="0" i="1" smtClean="0">
                                <a:latin typeface="Cambria Math" panose="02040503050406030204" pitchFamily="18" charset="0"/>
                              </a:rPr>
                              <m:t>𝑥</m:t>
                            </m:r>
                            <m:r>
                              <a:rPr lang="en-GB" sz="2400" b="0" i="1" smtClean="0">
                                <a:latin typeface="Cambria Math" panose="02040503050406030204" pitchFamily="18" charset="0"/>
                              </a:rPr>
                              <m:t>−1</m:t>
                            </m:r>
                          </m:e>
                        </m:rad>
                        <m:r>
                          <a:rPr lang="en-GB" sz="2400" b="0" i="1" smtClean="0">
                            <a:latin typeface="Cambria Math" panose="02040503050406030204" pitchFamily="18" charset="0"/>
                          </a:rPr>
                          <m:t> </m:t>
                        </m:r>
                        <m:r>
                          <a:rPr lang="en-GB" sz="2400" i="1">
                            <a:latin typeface="Cambria Math" panose="02040503050406030204" pitchFamily="18" charset="0"/>
                          </a:rPr>
                          <m:t>𝑑𝑥</m:t>
                        </m:r>
                        <m:r>
                          <m:rPr>
                            <m:nor/>
                          </m:rPr>
                          <a:rPr lang="en-GB" sz="2400" dirty="0"/>
                          <m:t> </m:t>
                        </m:r>
                      </m:e>
                    </m:nary>
                  </m:oMath>
                </a14:m>
                <a:endParaRPr lang="en-GB" sz="2400" dirty="0">
                  <a:solidFill>
                    <a:srgbClr val="FF0000"/>
                  </a:solidFill>
                </a:endParaRPr>
              </a:p>
            </p:txBody>
          </p:sp>
        </mc:Choice>
        <mc:Fallback>
          <p:sp>
            <p:nvSpPr>
              <p:cNvPr id="27" name="Rectangle 26">
                <a:extLst>
                  <a:ext uri="{FF2B5EF4-FFF2-40B4-BE49-F238E27FC236}">
                    <a16:creationId xmlns:a16="http://schemas.microsoft.com/office/drawing/2014/main" xmlns:a14="http://schemas.microsoft.com/office/drawing/2010/main" xmlns="" id="{D8ED1443-94D6-49A8-922F-E8AE038C11B7}"/>
                  </a:ext>
                </a:extLst>
              </p:cNvPr>
              <p:cNvSpPr>
                <a:spLocks noRot="1" noChangeAspect="1" noMove="1" noResize="1" noEditPoints="1" noAdjustHandles="1" noChangeArrowheads="1" noChangeShapeType="1" noTextEdit="1"/>
              </p:cNvSpPr>
              <p:nvPr/>
            </p:nvSpPr>
            <p:spPr>
              <a:xfrm>
                <a:off x="2446461" y="5607737"/>
                <a:ext cx="3016916" cy="554832"/>
              </a:xfrm>
              <a:prstGeom prst="rect">
                <a:avLst/>
              </a:prstGeom>
              <a:blipFill rotWithShape="1">
                <a:blip r:embed="rId19"/>
                <a:stretch>
                  <a:fillRect l="-3030" t="-1099" b="-15385"/>
                </a:stretch>
              </a:blipFill>
            </p:spPr>
            <p:txBody>
              <a:bodyPr/>
              <a:lstStyle/>
              <a:p>
                <a:r>
                  <a:rPr lang="en-GB">
                    <a:noFill/>
                  </a:rPr>
                  <a:t> </a:t>
                </a:r>
              </a:p>
            </p:txBody>
          </p:sp>
        </mc:Fallback>
      </mc:AlternateContent>
      <p:sp>
        <p:nvSpPr>
          <p:cNvPr id="30" name="Rectangle 29">
            <a:extLst>
              <a:ext uri="{FF2B5EF4-FFF2-40B4-BE49-F238E27FC236}">
                <a16:creationId xmlns:a16="http://schemas.microsoft.com/office/drawing/2014/main" xmlns="" id="{1CBEDD33-F9B3-45FD-9D03-6A7D44D92F66}"/>
              </a:ext>
            </a:extLst>
          </p:cNvPr>
          <p:cNvSpPr/>
          <p:nvPr/>
        </p:nvSpPr>
        <p:spPr>
          <a:xfrm>
            <a:off x="2345811" y="6171837"/>
            <a:ext cx="1297150" cy="461665"/>
          </a:xfrm>
          <a:prstGeom prst="rect">
            <a:avLst/>
          </a:prstGeom>
        </p:spPr>
        <p:txBody>
          <a:bodyPr wrap="none">
            <a:spAutoFit/>
          </a:bodyPr>
          <a:lstStyle/>
          <a:p>
            <a:r>
              <a:rPr lang="en-GB" sz="2400" b="1" dirty="0"/>
              <a:t>Answer</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xmlns="" id="{56737841-7015-4A72-BE4F-5B7D3873313E}"/>
                  </a:ext>
                </a:extLst>
              </p:cNvPr>
              <p:cNvSpPr txBox="1"/>
              <p:nvPr/>
            </p:nvSpPr>
            <p:spPr>
              <a:xfrm>
                <a:off x="4042727" y="5914625"/>
                <a:ext cx="6241214" cy="813749"/>
              </a:xfrm>
              <a:prstGeom prst="rect">
                <a:avLst/>
              </a:prstGeom>
              <a:noFill/>
            </p:spPr>
            <p:txBody>
              <a:bodyPr wrap="square" rtlCol="0">
                <a:spAutoFit/>
              </a:bodyPr>
              <a:lstStyle/>
              <a:p>
                <a14:m>
                  <m:oMath xmlns:m="http://schemas.openxmlformats.org/officeDocument/2006/math">
                    <m:nary>
                      <m:naryPr>
                        <m:limLoc m:val="undOvr"/>
                        <m:subHide m:val="on"/>
                        <m:supHide m:val="on"/>
                        <m:ctrlPr>
                          <a:rPr lang="en-GB" sz="2400" i="1" smtClean="0">
                            <a:solidFill>
                              <a:srgbClr val="FF0000"/>
                            </a:solidFill>
                            <a:latin typeface="Cambria Math"/>
                          </a:rPr>
                        </m:ctrlPr>
                      </m:naryPr>
                      <m:sub/>
                      <m:sup/>
                      <m:e>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(4</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e>
                          <m:sup>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sup>
                        </m:sSup>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𝑑𝑥</m:t>
                        </m:r>
                      </m:e>
                    </m:nary>
                  </m:oMath>
                </a14:m>
                <a:r>
                  <a:rPr lang="en-GB" sz="2400" dirty="0">
                    <a:solidFill>
                      <a:srgbClr val="FF0000"/>
                    </a:solidFill>
                  </a:rPr>
                  <a:t> = </a:t>
                </a:r>
                <a14:m>
                  <m:oMath xmlns:m="http://schemas.openxmlformats.org/officeDocument/2006/math">
                    <m:f>
                      <m:fPr>
                        <m:ctrlPr>
                          <a:rPr lang="en-GB" sz="2400" i="1" dirty="0" smtClean="0">
                            <a:solidFill>
                              <a:srgbClr val="FF0000"/>
                            </a:solidFill>
                            <a:latin typeface="Cambria Math"/>
                          </a:rPr>
                        </m:ctrlPr>
                      </m:fPr>
                      <m:num>
                        <m:sSup>
                          <m:sSupPr>
                            <m:ctrlPr>
                              <a:rPr lang="en-GB" sz="2400" i="1" dirty="0" smtClean="0">
                                <a:solidFill>
                                  <a:srgbClr val="FF0000"/>
                                </a:solidFill>
                                <a:latin typeface="Cambria Math"/>
                              </a:rPr>
                            </m:ctrlPr>
                          </m:sSupPr>
                          <m:e>
                            <m:r>
                              <a:rPr lang="en-GB" sz="2400" b="0" i="1" dirty="0" smtClean="0">
                                <a:solidFill>
                                  <a:srgbClr val="FF0000"/>
                                </a:solidFill>
                                <a:latin typeface="Cambria Math" panose="02040503050406030204" pitchFamily="18" charset="0"/>
                              </a:rPr>
                              <m:t>(4</m:t>
                            </m:r>
                            <m:r>
                              <a:rPr lang="en-GB" sz="2400" b="0" i="1" dirty="0" smtClean="0">
                                <a:solidFill>
                                  <a:srgbClr val="FF0000"/>
                                </a:solidFill>
                                <a:latin typeface="Cambria Math" panose="02040503050406030204" pitchFamily="18" charset="0"/>
                              </a:rPr>
                              <m:t>𝑥</m:t>
                            </m:r>
                            <m:r>
                              <a:rPr lang="en-GB" sz="2400" b="0" i="1" dirty="0" smtClean="0">
                                <a:solidFill>
                                  <a:srgbClr val="FF0000"/>
                                </a:solidFill>
                                <a:latin typeface="Cambria Math" panose="02040503050406030204" pitchFamily="18" charset="0"/>
                              </a:rPr>
                              <m:t>−1)</m:t>
                            </m:r>
                          </m:e>
                          <m:sup>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3</m:t>
                                </m:r>
                              </m:num>
                              <m:den>
                                <m:r>
                                  <a:rPr lang="en-GB" sz="2400" b="0" i="1" dirty="0" smtClean="0">
                                    <a:solidFill>
                                      <a:srgbClr val="FF0000"/>
                                    </a:solidFill>
                                    <a:latin typeface="Cambria Math" panose="02040503050406030204" pitchFamily="18" charset="0"/>
                                  </a:rPr>
                                  <m:t>2</m:t>
                                </m:r>
                              </m:den>
                            </m:f>
                          </m:sup>
                        </m:sSup>
                      </m:num>
                      <m:den>
                        <m:r>
                          <a:rPr lang="en-GB" sz="2400" b="0" i="1" dirty="0" smtClean="0">
                            <a:solidFill>
                              <a:srgbClr val="FF0000"/>
                            </a:solidFill>
                            <a:latin typeface="Cambria Math" panose="02040503050406030204" pitchFamily="18" charset="0"/>
                          </a:rPr>
                          <m:t>6</m:t>
                        </m:r>
                      </m:den>
                    </m:f>
                    <m:r>
                      <a:rPr lang="en-GB" sz="2400" b="0" i="0" dirty="0" smtClean="0">
                        <a:solidFill>
                          <a:srgbClr val="FF0000"/>
                        </a:solidFill>
                        <a:latin typeface="Cambria Math" panose="02040503050406030204" pitchFamily="18" charset="0"/>
                      </a:rPr>
                      <m:t>+</m:t>
                    </m:r>
                    <m:r>
                      <a:rPr lang="en-GB" sz="2400" b="0" i="1" dirty="0" smtClean="0">
                        <a:solidFill>
                          <a:srgbClr val="FF0000"/>
                        </a:solidFill>
                        <a:latin typeface="Cambria Math" panose="02040503050406030204" pitchFamily="18" charset="0"/>
                      </a:rPr>
                      <m:t>𝑐</m:t>
                    </m:r>
                  </m:oMath>
                </a14:m>
                <a:endParaRPr lang="en-GB" sz="2400" i="1" dirty="0">
                  <a:solidFill>
                    <a:srgbClr val="FF0000"/>
                  </a:solidFill>
                </a:endParaRPr>
              </a:p>
            </p:txBody>
          </p:sp>
        </mc:Choice>
        <mc:Fallback xmlns="">
          <p:sp>
            <p:nvSpPr>
              <p:cNvPr id="32" name="TextBox 31">
                <a:extLst>
                  <a:ext uri="{FF2B5EF4-FFF2-40B4-BE49-F238E27FC236}">
                    <a16:creationId xmlns:a16="http://schemas.microsoft.com/office/drawing/2014/main" xmlns="" xmlns:a14="http://schemas.microsoft.com/office/drawing/2010/main" id="{56737841-7015-4A72-BE4F-5B7D3873313E}"/>
                  </a:ext>
                </a:extLst>
              </p:cNvPr>
              <p:cNvSpPr txBox="1">
                <a:spLocks noRot="1" noChangeAspect="1" noMove="1" noResize="1" noEditPoints="1" noAdjustHandles="1" noChangeArrowheads="1" noChangeShapeType="1" noTextEdit="1"/>
              </p:cNvSpPr>
              <p:nvPr/>
            </p:nvSpPr>
            <p:spPr>
              <a:xfrm>
                <a:off x="4042727" y="5914625"/>
                <a:ext cx="6241214" cy="813749"/>
              </a:xfrm>
              <a:prstGeom prst="rect">
                <a:avLst/>
              </a:prstGeom>
              <a:blipFill rotWithShape="1">
                <a:blip r:embed="rId20"/>
                <a:stretch>
                  <a:fillRect b="-597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xmlns="" id="{03D803A3-7C46-465D-B41E-8CF508C156CE}"/>
                  </a:ext>
                </a:extLst>
              </p:cNvPr>
              <p:cNvSpPr/>
              <p:nvPr/>
            </p:nvSpPr>
            <p:spPr bwMode="auto">
              <a:xfrm>
                <a:off x="2446461" y="2454648"/>
                <a:ext cx="4010457" cy="585681"/>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14:m>
                  <m:oMath xmlns:m="http://schemas.openxmlformats.org/officeDocument/2006/math">
                    <m:r>
                      <m:rPr>
                        <m:sty m:val="p"/>
                      </m:rPr>
                      <a:rPr lang="en-GB" smtClean="0">
                        <a:solidFill>
                          <a:schemeClr val="tx1"/>
                        </a:solidFill>
                        <a:latin typeface="Cambria Math" panose="02040503050406030204" pitchFamily="18" charset="0"/>
                      </a:rPr>
                      <m:t>Use</m:t>
                    </m:r>
                    <m:r>
                      <a:rPr lang="en-GB" i="1">
                        <a:solidFill>
                          <a:schemeClr val="tx1"/>
                        </a:solidFill>
                        <a:latin typeface="Cambria Math" panose="02040503050406030204" pitchFamily="18" charset="0"/>
                      </a:rPr>
                      <m:t> </m:t>
                    </m:r>
                    <m:nary>
                      <m:naryPr>
                        <m:limLoc m:val="undOvr"/>
                        <m:subHide m:val="on"/>
                        <m:supHide m:val="on"/>
                        <m:ctrlPr>
                          <a:rPr lang="en-GB" i="1">
                            <a:solidFill>
                              <a:schemeClr val="tx1"/>
                            </a:solidFill>
                            <a:latin typeface="Cambria Math"/>
                          </a:rPr>
                        </m:ctrlPr>
                      </m:naryPr>
                      <m:sub/>
                      <m:sup/>
                      <m:e>
                        <m:sSup>
                          <m:sSupPr>
                            <m:ctrlPr>
                              <a:rPr lang="en-GB" i="1">
                                <a:solidFill>
                                  <a:schemeClr val="tx1"/>
                                </a:solidFill>
                                <a:latin typeface="Cambria Math"/>
                              </a:rPr>
                            </m:ctrlPr>
                          </m:sSupPr>
                          <m:e>
                            <m:r>
                              <m:rPr>
                                <m:nor/>
                              </m:rPr>
                              <a:rPr lang="en-GB" dirty="0">
                                <a:solidFill>
                                  <a:schemeClr val="tx1"/>
                                </a:solidFill>
                              </a:rPr>
                              <m:t>(</m:t>
                            </m:r>
                            <m:r>
                              <m:rPr>
                                <m:nor/>
                              </m:rPr>
                              <a:rPr lang="en-GB" i="1" dirty="0">
                                <a:solidFill>
                                  <a:schemeClr val="tx1"/>
                                </a:solidFill>
                                <a:latin typeface="Times New Roman" panose="02020603050405020304" pitchFamily="18" charset="0"/>
                                <a:cs typeface="Times New Roman" panose="02020603050405020304" pitchFamily="18" charset="0"/>
                              </a:rPr>
                              <m:t>ax</m:t>
                            </m:r>
                            <m:r>
                              <m:rPr>
                                <m:nor/>
                              </m:rPr>
                              <a:rPr lang="en-GB" dirty="0">
                                <a:solidFill>
                                  <a:schemeClr val="tx1"/>
                                </a:solidFill>
                              </a:rPr>
                              <m:t>+</m:t>
                            </m:r>
                            <m:r>
                              <m:rPr>
                                <m:nor/>
                              </m:rPr>
                              <a:rPr lang="en-GB" i="1" dirty="0">
                                <a:solidFill>
                                  <a:schemeClr val="tx1"/>
                                </a:solidFill>
                                <a:latin typeface="Times New Roman" panose="02020603050405020304" pitchFamily="18" charset="0"/>
                                <a:cs typeface="Times New Roman" panose="02020603050405020304" pitchFamily="18" charset="0"/>
                              </a:rPr>
                              <m:t>b</m:t>
                            </m:r>
                            <m:r>
                              <m:rPr>
                                <m:nor/>
                              </m:rPr>
                              <a:rPr lang="en-GB" dirty="0">
                                <a:solidFill>
                                  <a:schemeClr val="tx1"/>
                                </a:solidFill>
                              </a:rPr>
                              <m:t>)</m:t>
                            </m:r>
                            <m:r>
                              <a:rPr lang="en-GB" i="1" dirty="0">
                                <a:solidFill>
                                  <a:schemeClr val="tx1"/>
                                </a:solidFill>
                                <a:latin typeface="Cambria Math" panose="02040503050406030204" pitchFamily="18" charset="0"/>
                              </a:rPr>
                              <m:t> </m:t>
                            </m:r>
                          </m:e>
                          <m:sup>
                            <m:r>
                              <a:rPr lang="en-GB" i="1">
                                <a:solidFill>
                                  <a:schemeClr val="tx1"/>
                                </a:solidFill>
                                <a:latin typeface="Cambria Math" panose="02040503050406030204" pitchFamily="18" charset="0"/>
                              </a:rPr>
                              <m:t>𝑛</m:t>
                            </m:r>
                          </m:sup>
                        </m:sSup>
                        <m:r>
                          <a:rPr lang="en-GB" i="1">
                            <a:solidFill>
                              <a:schemeClr val="tx1"/>
                            </a:solidFill>
                            <a:latin typeface="Cambria Math" panose="02040503050406030204" pitchFamily="18" charset="0"/>
                          </a:rPr>
                          <m:t>𝑑𝑥</m:t>
                        </m:r>
                        <m:r>
                          <a:rPr lang="en-GB" i="1">
                            <a:solidFill>
                              <a:schemeClr val="tx1"/>
                            </a:solidFill>
                            <a:latin typeface="Cambria Math" panose="02040503050406030204" pitchFamily="18" charset="0"/>
                          </a:rPr>
                          <m:t>=</m:t>
                        </m:r>
                        <m:f>
                          <m:fPr>
                            <m:ctrlPr>
                              <a:rPr lang="en-GB" i="1">
                                <a:solidFill>
                                  <a:schemeClr val="tx1"/>
                                </a:solidFill>
                                <a:latin typeface="Cambria Math"/>
                              </a:rPr>
                            </m:ctrlPr>
                          </m:fPr>
                          <m:num>
                            <m:sSup>
                              <m:sSupPr>
                                <m:ctrlPr>
                                  <a:rPr lang="en-GB" i="1">
                                    <a:solidFill>
                                      <a:schemeClr val="tx1"/>
                                    </a:solidFill>
                                    <a:latin typeface="Cambria Math"/>
                                  </a:rPr>
                                </m:ctrlPr>
                              </m:sSupPr>
                              <m:e>
                                <m:r>
                                  <a:rPr lang="en-GB" i="1">
                                    <a:solidFill>
                                      <a:schemeClr val="tx1"/>
                                    </a:solidFill>
                                    <a:latin typeface="Cambria Math" panose="02040503050406030204" pitchFamily="18" charset="0"/>
                                  </a:rPr>
                                  <m:t>(</m:t>
                                </m:r>
                                <m:r>
                                  <a:rPr lang="en-GB" i="1">
                                    <a:solidFill>
                                      <a:schemeClr val="tx1"/>
                                    </a:solidFill>
                                    <a:latin typeface="Cambria Math" panose="02040503050406030204" pitchFamily="18" charset="0"/>
                                  </a:rPr>
                                  <m:t>𝑎𝑥</m:t>
                                </m:r>
                                <m:r>
                                  <a:rPr lang="en-GB" i="1">
                                    <a:solidFill>
                                      <a:schemeClr val="tx1"/>
                                    </a:solidFill>
                                    <a:latin typeface="Cambria Math" panose="02040503050406030204" pitchFamily="18" charset="0"/>
                                  </a:rPr>
                                  <m:t>+</m:t>
                                </m:r>
                                <m:r>
                                  <a:rPr lang="en-GB" i="1">
                                    <a:solidFill>
                                      <a:schemeClr val="tx1"/>
                                    </a:solidFill>
                                    <a:latin typeface="Cambria Math" panose="02040503050406030204" pitchFamily="18" charset="0"/>
                                  </a:rPr>
                                  <m:t>𝑏</m:t>
                                </m:r>
                                <m:r>
                                  <a:rPr lang="en-GB" i="1">
                                    <a:solidFill>
                                      <a:schemeClr val="tx1"/>
                                    </a:solidFill>
                                    <a:latin typeface="Cambria Math" panose="02040503050406030204" pitchFamily="18" charset="0"/>
                                  </a:rPr>
                                  <m:t>)</m:t>
                                </m:r>
                              </m:e>
                              <m:sup>
                                <m:r>
                                  <a:rPr lang="en-GB" i="1">
                                    <a:solidFill>
                                      <a:schemeClr val="tx1"/>
                                    </a:solidFill>
                                    <a:latin typeface="Cambria Math" panose="02040503050406030204" pitchFamily="18" charset="0"/>
                                  </a:rPr>
                                  <m:t>𝑛</m:t>
                                </m:r>
                                <m:r>
                                  <a:rPr lang="en-GB" i="1">
                                    <a:solidFill>
                                      <a:schemeClr val="tx1"/>
                                    </a:solidFill>
                                    <a:latin typeface="Cambria Math" panose="02040503050406030204" pitchFamily="18" charset="0"/>
                                  </a:rPr>
                                  <m:t>+1</m:t>
                                </m:r>
                              </m:sup>
                            </m:sSup>
                          </m:num>
                          <m:den>
                            <m:r>
                              <a:rPr lang="en-GB" i="1">
                                <a:solidFill>
                                  <a:schemeClr val="tx1"/>
                                </a:solidFill>
                                <a:latin typeface="Cambria Math" panose="02040503050406030204" pitchFamily="18" charset="0"/>
                              </a:rPr>
                              <m:t>𝑎</m:t>
                            </m:r>
                            <m:r>
                              <a:rPr lang="en-GB" i="1">
                                <a:solidFill>
                                  <a:schemeClr val="tx1"/>
                                </a:solidFill>
                                <a:latin typeface="Cambria Math" panose="02040503050406030204" pitchFamily="18" charset="0"/>
                              </a:rPr>
                              <m:t>(</m:t>
                            </m:r>
                            <m:r>
                              <a:rPr lang="en-GB" i="1">
                                <a:solidFill>
                                  <a:schemeClr val="tx1"/>
                                </a:solidFill>
                                <a:latin typeface="Cambria Math" panose="02040503050406030204" pitchFamily="18" charset="0"/>
                              </a:rPr>
                              <m:t>𝑛</m:t>
                            </m:r>
                            <m:r>
                              <a:rPr lang="en-GB" i="1">
                                <a:solidFill>
                                  <a:schemeClr val="tx1"/>
                                </a:solidFill>
                                <a:latin typeface="Cambria Math" panose="02040503050406030204" pitchFamily="18" charset="0"/>
                              </a:rPr>
                              <m:t>+1)</m:t>
                            </m:r>
                          </m:den>
                        </m:f>
                      </m:e>
                    </m:nary>
                  </m:oMath>
                </a14:m>
                <a:r>
                  <a:rPr lang="en-GB" dirty="0">
                    <a:solidFill>
                      <a:schemeClr val="tx1"/>
                    </a:solidFill>
                  </a:rPr>
                  <a:t> + </a:t>
                </a:r>
                <a:r>
                  <a:rPr lang="en-GB" i="1" dirty="0">
                    <a:solidFill>
                      <a:schemeClr val="tx1"/>
                    </a:solidFill>
                    <a:latin typeface="Times New Roman" panose="02020603050405020304" pitchFamily="18" charset="0"/>
                    <a:cs typeface="Times New Roman" panose="02020603050405020304" pitchFamily="18" charset="0"/>
                  </a:rPr>
                  <a:t>k</a:t>
                </a:r>
              </a:p>
            </p:txBody>
          </p:sp>
        </mc:Choice>
        <mc:Fallback xmlns="">
          <p:sp>
            <p:nvSpPr>
              <p:cNvPr id="33" name="Rectangle 32">
                <a:extLst>
                  <a:ext uri="{FF2B5EF4-FFF2-40B4-BE49-F238E27FC236}">
                    <a16:creationId xmlns:a16="http://schemas.microsoft.com/office/drawing/2014/main" xmlns="" xmlns:a14="http://schemas.microsoft.com/office/drawing/2010/main" id="{03D803A3-7C46-465D-B41E-8CF508C156CE}"/>
                  </a:ext>
                </a:extLst>
              </p:cNvPr>
              <p:cNvSpPr>
                <a:spLocks noRot="1" noChangeAspect="1" noMove="1" noResize="1" noEditPoints="1" noAdjustHandles="1" noChangeArrowheads="1" noChangeShapeType="1" noTextEdit="1"/>
              </p:cNvSpPr>
              <p:nvPr/>
            </p:nvSpPr>
            <p:spPr bwMode="auto">
              <a:xfrm>
                <a:off x="2446461" y="2454648"/>
                <a:ext cx="4010457" cy="585681"/>
              </a:xfrm>
              <a:prstGeom prst="rect">
                <a:avLst/>
              </a:prstGeom>
              <a:blipFill rotWithShape="1">
                <a:blip r:embed="rId21"/>
                <a:stretch>
                  <a:fillRect b="-3061"/>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26" name="Rectangle 25">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10309365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3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345811" y="791743"/>
            <a:ext cx="1445933" cy="830997"/>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endParaRPr lang="en-US" sz="2400" dirty="0"/>
          </a:p>
          <a:p>
            <a:pPr marL="0" indent="0" eaLnBrk="1" hangingPunct="1">
              <a:buClr>
                <a:srgbClr val="000000"/>
              </a:buClr>
              <a:buSzPct val="100000"/>
              <a:defRPr/>
            </a:pP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4: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6A545E6D-2F43-4E7A-96B9-53A7EDA31927}"/>
                  </a:ext>
                </a:extLst>
              </p:cNvPr>
              <p:cNvSpPr txBox="1"/>
              <p:nvPr/>
            </p:nvSpPr>
            <p:spPr>
              <a:xfrm>
                <a:off x="2303849" y="850021"/>
                <a:ext cx="3459184" cy="518796"/>
              </a:xfrm>
              <a:prstGeom prst="rect">
                <a:avLst/>
              </a:prstGeom>
              <a:noFill/>
            </p:spPr>
            <p:txBody>
              <a:bodyPr wrap="square" rtlCol="0">
                <a:spAutoFit/>
              </a:bodyPr>
              <a:lstStyle/>
              <a:p>
                <a:r>
                  <a:rPr lang="en-GB" sz="2400" dirty="0"/>
                  <a:t>1.  Find </a:t>
                </a:r>
                <a14:m>
                  <m:oMath xmlns:m="http://schemas.openxmlformats.org/officeDocument/2006/math">
                    <m:nary>
                      <m:naryPr>
                        <m:limLoc m:val="undOvr"/>
                        <m:subHide m:val="on"/>
                        <m:supHide m:val="on"/>
                        <m:ctrlPr>
                          <a:rPr lang="en-GB" sz="2400" i="1" smtClean="0">
                            <a:latin typeface="Cambria Math"/>
                          </a:rPr>
                        </m:ctrlPr>
                      </m:naryPr>
                      <m:sub/>
                      <m:sup/>
                      <m:e>
                        <m:sSup>
                          <m:sSupPr>
                            <m:ctrlPr>
                              <a:rPr lang="en-GB" sz="2400" i="1" smtClean="0">
                                <a:latin typeface="Cambria Math"/>
                              </a:rPr>
                            </m:ctrlPr>
                          </m:sSupPr>
                          <m:e>
                            <m:r>
                              <a:rPr lang="en-GB" sz="2400" b="0" i="1" smtClean="0">
                                <a:latin typeface="Cambria Math" panose="02040503050406030204" pitchFamily="18" charset="0"/>
                              </a:rPr>
                              <m:t>(2</m:t>
                            </m:r>
                            <m:r>
                              <a:rPr lang="en-GB" sz="2400" b="0" i="1" smtClean="0">
                                <a:latin typeface="Cambria Math" panose="02040503050406030204" pitchFamily="18" charset="0"/>
                              </a:rPr>
                              <m:t>𝑥</m:t>
                            </m:r>
                            <m:r>
                              <a:rPr lang="en-GB" sz="2400" b="0" i="1" smtClean="0">
                                <a:latin typeface="Cambria Math" panose="02040503050406030204" pitchFamily="18" charset="0"/>
                              </a:rPr>
                              <m:t>+1)</m:t>
                            </m:r>
                          </m:e>
                          <m:sup>
                            <m:r>
                              <a:rPr lang="en-GB" sz="2400" b="0" i="1" smtClean="0">
                                <a:latin typeface="Cambria Math" panose="02040503050406030204" pitchFamily="18" charset="0"/>
                              </a:rPr>
                              <m:t>4</m:t>
                            </m:r>
                          </m:sup>
                        </m:sSup>
                        <m:r>
                          <a:rPr lang="en-GB" sz="2400" b="0" i="1" smtClean="0">
                            <a:latin typeface="Cambria Math" panose="02040503050406030204" pitchFamily="18" charset="0"/>
                          </a:rPr>
                          <m:t>𝑑𝑥</m:t>
                        </m:r>
                      </m:e>
                    </m:nary>
                  </m:oMath>
                </a14:m>
                <a:endParaRPr lang="en-GB" sz="2400" dirty="0"/>
              </a:p>
            </p:txBody>
          </p:sp>
        </mc:Choice>
        <mc:Fallback xmlns="">
          <p:sp>
            <p:nvSpPr>
              <p:cNvPr id="4" name="TextBox 3">
                <a:extLst>
                  <a:ext uri="{FF2B5EF4-FFF2-40B4-BE49-F238E27FC236}">
                    <a16:creationId xmlns:a16="http://schemas.microsoft.com/office/drawing/2014/main" xmlns="" xmlns:a14="http://schemas.microsoft.com/office/drawing/2010/main" id="{6A545E6D-2F43-4E7A-96B9-53A7EDA31927}"/>
                  </a:ext>
                </a:extLst>
              </p:cNvPr>
              <p:cNvSpPr txBox="1">
                <a:spLocks noRot="1" noChangeAspect="1" noMove="1" noResize="1" noEditPoints="1" noAdjustHandles="1" noChangeArrowheads="1" noChangeShapeType="1" noTextEdit="1"/>
              </p:cNvSpPr>
              <p:nvPr/>
            </p:nvSpPr>
            <p:spPr>
              <a:xfrm>
                <a:off x="2303849" y="850021"/>
                <a:ext cx="3459184" cy="518796"/>
              </a:xfrm>
              <a:prstGeom prst="rect">
                <a:avLst/>
              </a:prstGeom>
              <a:blipFill rotWithShape="1">
                <a:blip r:embed="rId4"/>
                <a:stretch>
                  <a:fillRect l="-2822" t="-140698" b="-200000"/>
                </a:stretch>
              </a:blipFill>
            </p:spPr>
            <p:txBody>
              <a:bodyPr/>
              <a:lstStyle/>
              <a:p>
                <a:r>
                  <a:rPr lang="en-GB">
                    <a:noFill/>
                  </a:rPr>
                  <a:t> </a:t>
                </a:r>
              </a:p>
            </p:txBody>
          </p:sp>
        </mc:Fallback>
      </mc:AlternateContent>
      <p:sp>
        <p:nvSpPr>
          <p:cNvPr id="5" name="TextBox 4">
            <a:extLst>
              <a:ext uri="{FF2B5EF4-FFF2-40B4-BE49-F238E27FC236}">
                <a16:creationId xmlns:a16="http://schemas.microsoft.com/office/drawing/2014/main" xmlns="" id="{37646794-D73C-47C2-8F4D-59DFBFB4AF4C}"/>
              </a:ext>
            </a:extLst>
          </p:cNvPr>
          <p:cNvSpPr txBox="1"/>
          <p:nvPr/>
        </p:nvSpPr>
        <p:spPr>
          <a:xfrm>
            <a:off x="5660542" y="878587"/>
            <a:ext cx="1824524" cy="461665"/>
          </a:xfrm>
          <a:prstGeom prst="rect">
            <a:avLst/>
          </a:prstGeom>
          <a:noFill/>
        </p:spPr>
        <p:txBody>
          <a:bodyPr wrap="square" rtlCol="0">
            <a:spAutoFit/>
          </a:bodyPr>
          <a:lstStyle/>
          <a:p>
            <a:r>
              <a:rPr lang="en-GB" sz="2400" b="1" dirty="0"/>
              <a:t>Answer</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xmlns="" id="{8FCE98BD-0F7C-4A8B-BBD1-96EBC8532D66}"/>
                  </a:ext>
                </a:extLst>
              </p:cNvPr>
              <p:cNvSpPr/>
              <p:nvPr/>
            </p:nvSpPr>
            <p:spPr>
              <a:xfrm>
                <a:off x="2303849" y="1937014"/>
                <a:ext cx="2677592" cy="671915"/>
              </a:xfrm>
              <a:prstGeom prst="rect">
                <a:avLst/>
              </a:prstGeom>
            </p:spPr>
            <p:txBody>
              <a:bodyPr wrap="none">
                <a:spAutoFit/>
              </a:bodyPr>
              <a:lstStyle/>
              <a:p>
                <a:r>
                  <a:rPr lang="en-GB" sz="2400" dirty="0"/>
                  <a:t>2.  Find </a:t>
                </a:r>
                <a14:m>
                  <m:oMath xmlns:m="http://schemas.openxmlformats.org/officeDocument/2006/math">
                    <m:nary>
                      <m:naryPr>
                        <m:limLoc m:val="undOvr"/>
                        <m:subHide m:val="on"/>
                        <m:supHide m:val="on"/>
                        <m:ctrlPr>
                          <a:rPr lang="en-GB" sz="2400" i="1" smtClean="0">
                            <a:latin typeface="Cambria Math"/>
                          </a:rPr>
                        </m:ctrlPr>
                      </m:naryPr>
                      <m:sub/>
                      <m:sup/>
                      <m:e>
                        <m:f>
                          <m:fPr>
                            <m:ctrlPr>
                              <a:rPr lang="en-GB" sz="2400" i="1" smtClean="0">
                                <a:latin typeface="Cambria Math"/>
                              </a:rPr>
                            </m:ctrlPr>
                          </m:fPr>
                          <m:num>
                            <m:r>
                              <a:rPr lang="en-GB" sz="2400" b="0" i="1" smtClean="0">
                                <a:latin typeface="Cambria Math" panose="02040503050406030204" pitchFamily="18" charset="0"/>
                              </a:rPr>
                              <m:t>𝑑𝑥</m:t>
                            </m:r>
                          </m:num>
                          <m:den>
                            <m:r>
                              <a:rPr lang="en-GB" sz="2400" b="0" i="1" smtClean="0">
                                <a:latin typeface="Cambria Math" panose="02040503050406030204" pitchFamily="18" charset="0"/>
                              </a:rPr>
                              <m:t>(3</m:t>
                            </m:r>
                            <m:r>
                              <a:rPr lang="en-GB" sz="2400" b="0" i="1" smtClean="0">
                                <a:latin typeface="Cambria Math" panose="02040503050406030204" pitchFamily="18" charset="0"/>
                              </a:rPr>
                              <m:t>𝑥</m:t>
                            </m:r>
                            <m:r>
                              <a:rPr lang="en-GB" sz="2400" b="0" i="1" smtClean="0">
                                <a:latin typeface="Cambria Math" panose="02040503050406030204" pitchFamily="18" charset="0"/>
                              </a:rPr>
                              <m:t>+2)</m:t>
                            </m:r>
                          </m:den>
                        </m:f>
                        <m:r>
                          <a:rPr lang="en-GB" sz="2400" i="1">
                            <a:latin typeface="Cambria Math" panose="02040503050406030204" pitchFamily="18" charset="0"/>
                          </a:rPr>
                          <m:t>𝑑𝑥</m:t>
                        </m:r>
                      </m:e>
                    </m:nary>
                  </m:oMath>
                </a14:m>
                <a:endParaRPr lang="en-GB" sz="2400" dirty="0"/>
              </a:p>
            </p:txBody>
          </p:sp>
        </mc:Choice>
        <mc:Fallback xmlns="">
          <p:sp>
            <p:nvSpPr>
              <p:cNvPr id="8" name="Rectangle 7">
                <a:extLst>
                  <a:ext uri="{FF2B5EF4-FFF2-40B4-BE49-F238E27FC236}">
                    <a16:creationId xmlns:a16="http://schemas.microsoft.com/office/drawing/2014/main" xmlns="" xmlns:a14="http://schemas.microsoft.com/office/drawing/2010/main" id="{8FCE98BD-0F7C-4A8B-BBD1-96EBC8532D66}"/>
                  </a:ext>
                </a:extLst>
              </p:cNvPr>
              <p:cNvSpPr>
                <a:spLocks noRot="1" noChangeAspect="1" noMove="1" noResize="1" noEditPoints="1" noAdjustHandles="1" noChangeArrowheads="1" noChangeShapeType="1" noTextEdit="1"/>
              </p:cNvSpPr>
              <p:nvPr/>
            </p:nvSpPr>
            <p:spPr>
              <a:xfrm>
                <a:off x="2303849" y="1937014"/>
                <a:ext cx="2677592" cy="671915"/>
              </a:xfrm>
              <a:prstGeom prst="rect">
                <a:avLst/>
              </a:prstGeom>
              <a:blipFill rotWithShape="1">
                <a:blip r:embed="rId5"/>
                <a:stretch>
                  <a:fillRect l="-3645" b="-909"/>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xmlns="" id="{6C942F84-2A1C-4D47-BC0A-7BCE1194849F}"/>
              </a:ext>
            </a:extLst>
          </p:cNvPr>
          <p:cNvSpPr/>
          <p:nvPr/>
        </p:nvSpPr>
        <p:spPr>
          <a:xfrm>
            <a:off x="5660542" y="2042139"/>
            <a:ext cx="1297150" cy="461665"/>
          </a:xfrm>
          <a:prstGeom prst="rect">
            <a:avLst/>
          </a:prstGeom>
        </p:spPr>
        <p:txBody>
          <a:bodyPr wrap="none">
            <a:spAutoFit/>
          </a:bodyPr>
          <a:lstStyle/>
          <a:p>
            <a:r>
              <a:rPr lang="en-GB" sz="2400" b="1" dirty="0"/>
              <a:t>Answer</a:t>
            </a:r>
          </a:p>
        </p:txBody>
      </p:sp>
      <p:sp>
        <p:nvSpPr>
          <p:cNvPr id="11" name="TextBox 10">
            <a:extLst>
              <a:ext uri="{FF2B5EF4-FFF2-40B4-BE49-F238E27FC236}">
                <a16:creationId xmlns:a16="http://schemas.microsoft.com/office/drawing/2014/main" xmlns="" id="{69EF0F77-9752-4C93-A4DB-C141071C4B36}"/>
              </a:ext>
            </a:extLst>
          </p:cNvPr>
          <p:cNvSpPr txBox="1"/>
          <p:nvPr/>
        </p:nvSpPr>
        <p:spPr>
          <a:xfrm>
            <a:off x="3904538" y="3255236"/>
            <a:ext cx="2002405" cy="707886"/>
          </a:xfrm>
          <a:prstGeom prst="rect">
            <a:avLst/>
          </a:prstGeom>
          <a:noFill/>
        </p:spPr>
        <p:txBody>
          <a:bodyPr wrap="square" rtlCol="0">
            <a:spAutoFit/>
          </a:bodyPr>
          <a:lstStyle/>
          <a:p>
            <a:endParaRPr lang="en-GB" dirty="0"/>
          </a:p>
          <a:p>
            <a:endParaRPr lang="en-GB" dirty="0"/>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xmlns="" id="{E66B48C6-3630-4B60-A75D-187904CC3212}"/>
                  </a:ext>
                </a:extLst>
              </p:cNvPr>
              <p:cNvSpPr/>
              <p:nvPr/>
            </p:nvSpPr>
            <p:spPr>
              <a:xfrm>
                <a:off x="7206352" y="773045"/>
                <a:ext cx="3679341" cy="672748"/>
              </a:xfrm>
              <a:prstGeom prst="rect">
                <a:avLst/>
              </a:prstGeom>
            </p:spPr>
            <p:txBody>
              <a:bodyPr wrap="none">
                <a:spAutoFit/>
              </a:bodyPr>
              <a:lstStyle/>
              <a:p>
                <a14:m>
                  <m:oMath xmlns:m="http://schemas.openxmlformats.org/officeDocument/2006/math">
                    <m:nary>
                      <m:naryPr>
                        <m:limLoc m:val="undOvr"/>
                        <m:subHide m:val="on"/>
                        <m:supHide m:val="on"/>
                        <m:ctrlPr>
                          <a:rPr lang="en-GB" sz="2400" i="1" smtClean="0">
                            <a:solidFill>
                              <a:srgbClr val="FF0000"/>
                            </a:solidFill>
                            <a:latin typeface="Cambria Math"/>
                          </a:rPr>
                        </m:ctrlPr>
                      </m:naryPr>
                      <m:sub/>
                      <m:sup/>
                      <m:e>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e>
                          <m:sup>
                            <m:r>
                              <a:rPr lang="en-GB" sz="2400" i="1">
                                <a:solidFill>
                                  <a:srgbClr val="FF0000"/>
                                </a:solidFill>
                                <a:latin typeface="Cambria Math" panose="02040503050406030204" pitchFamily="18" charset="0"/>
                              </a:rPr>
                              <m:t>4</m:t>
                            </m:r>
                          </m:sup>
                        </m:sSup>
                        <m:r>
                          <a:rPr lang="en-GB" sz="2400" i="1">
                            <a:solidFill>
                              <a:srgbClr val="FF0000"/>
                            </a:solidFill>
                            <a:latin typeface="Cambria Math" panose="02040503050406030204" pitchFamily="18" charset="0"/>
                          </a:rPr>
                          <m:t>𝑑𝑥</m:t>
                        </m:r>
                        <m:r>
                          <a:rPr lang="en-GB" sz="2400" b="0" i="1" smtClean="0">
                            <a:solidFill>
                              <a:srgbClr val="FF0000"/>
                            </a:solidFill>
                            <a:latin typeface="Cambria Math"/>
                          </a:rPr>
                          <m:t> </m:t>
                        </m:r>
                      </m:e>
                    </m:nary>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e>
                          <m:sup>
                            <m:r>
                              <a:rPr lang="en-GB" sz="2400" i="1">
                                <a:solidFill>
                                  <a:srgbClr val="FF0000"/>
                                </a:solidFill>
                                <a:latin typeface="Cambria Math" panose="02040503050406030204" pitchFamily="18" charset="0"/>
                              </a:rPr>
                              <m:t>5</m:t>
                            </m:r>
                          </m:sup>
                        </m:sSup>
                      </m:num>
                      <m:den>
                        <m:r>
                          <a:rPr lang="en-GB" sz="2400" i="1">
                            <a:solidFill>
                              <a:srgbClr val="FF0000"/>
                            </a:solidFill>
                            <a:latin typeface="Cambria Math" panose="02040503050406030204" pitchFamily="18" charset="0"/>
                          </a:rPr>
                          <m:t>10</m:t>
                        </m:r>
                      </m:den>
                    </m:f>
                  </m:oMath>
                </a14:m>
                <a:r>
                  <a:rPr lang="en-GB" sz="2400" dirty="0">
                    <a:solidFill>
                      <a:srgbClr val="FF0000"/>
                    </a:solidFill>
                  </a:rPr>
                  <a:t> + </a:t>
                </a:r>
                <a:r>
                  <a:rPr lang="en-GB" sz="2400" i="1" dirty="0">
                    <a:solidFill>
                      <a:srgbClr val="FF0000"/>
                    </a:solidFill>
                    <a:latin typeface="Times" pitchFamily="2" charset="0"/>
                  </a:rPr>
                  <a:t>c</a:t>
                </a:r>
                <a:endParaRPr lang="en-GB" sz="2400" i="1" dirty="0">
                  <a:latin typeface="Times" pitchFamily="2" charset="0"/>
                </a:endParaRPr>
              </a:p>
            </p:txBody>
          </p:sp>
        </mc:Choice>
        <mc:Fallback xmlns="">
          <p:sp>
            <p:nvSpPr>
              <p:cNvPr id="15" name="Rectangle 14">
                <a:extLst>
                  <a:ext uri="{FF2B5EF4-FFF2-40B4-BE49-F238E27FC236}">
                    <a16:creationId xmlns:a16="http://schemas.microsoft.com/office/drawing/2014/main" xmlns="" xmlns:a14="http://schemas.microsoft.com/office/drawing/2010/main" id="{E66B48C6-3630-4B60-A75D-187904CC3212}"/>
                  </a:ext>
                </a:extLst>
              </p:cNvPr>
              <p:cNvSpPr>
                <a:spLocks noRot="1" noChangeAspect="1" noMove="1" noResize="1" noEditPoints="1" noAdjustHandles="1" noChangeArrowheads="1" noChangeShapeType="1" noTextEdit="1"/>
              </p:cNvSpPr>
              <p:nvPr/>
            </p:nvSpPr>
            <p:spPr>
              <a:xfrm>
                <a:off x="7206352" y="773045"/>
                <a:ext cx="3679341" cy="672748"/>
              </a:xfrm>
              <a:prstGeom prst="rect">
                <a:avLst/>
              </a:prstGeom>
              <a:blipFill rotWithShape="1">
                <a:blip r:embed="rId6"/>
                <a:stretch>
                  <a:fillRect r="-1656" b="-818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xmlns="" id="{53A5AC89-A2B1-47E1-9903-EADD7B9B5BB9}"/>
                  </a:ext>
                </a:extLst>
              </p:cNvPr>
              <p:cNvSpPr/>
              <p:nvPr/>
            </p:nvSpPr>
            <p:spPr>
              <a:xfrm>
                <a:off x="7122598" y="1742441"/>
                <a:ext cx="4129079" cy="10610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en-GB" sz="2400" i="1" smtClean="0">
                              <a:solidFill>
                                <a:srgbClr val="FF0000"/>
                              </a:solidFill>
                              <a:latin typeface="Cambria Math"/>
                            </a:rPr>
                          </m:ctrlPr>
                        </m:naryPr>
                        <m:sub/>
                        <m:sup/>
                        <m:e>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𝑑𝑥</m:t>
                              </m:r>
                            </m:num>
                            <m:den>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m:t>
                          </m:r>
                          <m:func>
                            <m:funcPr>
                              <m:ctrlPr>
                                <a:rPr lang="en-GB" sz="2400" i="1">
                                  <a:solidFill>
                                    <a:srgbClr val="FF0000"/>
                                  </a:solidFill>
                                  <a:latin typeface="Cambria Math"/>
                                </a:rPr>
                              </m:ctrlPr>
                            </m:funcPr>
                            <m:fName>
                              <m:r>
                                <m:rPr>
                                  <m:sty m:val="p"/>
                                </m:rPr>
                                <a:rPr lang="en-GB" sz="2400">
                                  <a:solidFill>
                                    <a:srgbClr val="FF0000"/>
                                  </a:solidFill>
                                  <a:latin typeface="Cambria Math" panose="02040503050406030204" pitchFamily="18" charset="0"/>
                                </a:rPr>
                                <m:t>ln</m:t>
                              </m:r>
                            </m:fName>
                            <m:e>
                              <m:r>
                                <a:rPr lang="en-GB" sz="2400" b="0" i="1" smtClean="0">
                                  <a:solidFill>
                                    <a:srgbClr val="FF0000"/>
                                  </a:solidFill>
                                  <a:latin typeface="Cambria Math"/>
                                </a:rPr>
                                <m:t> </m:t>
                              </m:r>
                              <m:d>
                                <m:dPr>
                                  <m:ctrlPr>
                                    <a:rPr lang="en-GB" sz="2400" i="1">
                                      <a:solidFill>
                                        <a:srgbClr val="FF0000"/>
                                      </a:solidFill>
                                      <a:latin typeface="Cambria Math"/>
                                    </a:rPr>
                                  </m:ctrlPr>
                                </m:dPr>
                                <m:e>
                                  <m:r>
                                    <a:rPr lang="en-GB" sz="2400" b="0" i="1" smtClean="0">
                                      <a:solidFill>
                                        <a:srgbClr val="FF0000"/>
                                      </a:solidFill>
                                      <a:latin typeface="Cambria Math" panose="02040503050406030204" pitchFamily="18" charset="0"/>
                                    </a:rPr>
                                    <m:t>3</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e>
                              </m:d>
                            </m:e>
                          </m:func>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𝑐</m:t>
                          </m:r>
                        </m:e>
                      </m:nary>
                    </m:oMath>
                  </m:oMathPara>
                </a14:m>
                <a:endParaRPr lang="en-GB" sz="2400" dirty="0"/>
              </a:p>
            </p:txBody>
          </p:sp>
        </mc:Choice>
        <mc:Fallback xmlns="">
          <p:sp>
            <p:nvSpPr>
              <p:cNvPr id="16" name="Rectangle 15">
                <a:extLst>
                  <a:ext uri="{FF2B5EF4-FFF2-40B4-BE49-F238E27FC236}">
                    <a16:creationId xmlns:a16="http://schemas.microsoft.com/office/drawing/2014/main" xmlns="" xmlns:a14="http://schemas.microsoft.com/office/drawing/2010/main" id="{53A5AC89-A2B1-47E1-9903-EADD7B9B5BB9}"/>
                  </a:ext>
                </a:extLst>
              </p:cNvPr>
              <p:cNvSpPr>
                <a:spLocks noRot="1" noChangeAspect="1" noMove="1" noResize="1" noEditPoints="1" noAdjustHandles="1" noChangeArrowheads="1" noChangeShapeType="1" noTextEdit="1"/>
              </p:cNvSpPr>
              <p:nvPr/>
            </p:nvSpPr>
            <p:spPr>
              <a:xfrm>
                <a:off x="7122598" y="1742441"/>
                <a:ext cx="4129079" cy="1061060"/>
              </a:xfrm>
              <a:prstGeom prst="rect">
                <a:avLst/>
              </a:prstGeom>
              <a:blipFill rotWithShape="1">
                <a:blip r:embed="rId7"/>
                <a:stretch>
                  <a:fillRect/>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xmlns="" id="{9B2F3BE8-15CF-4FF8-AAE2-377842152E6A}"/>
              </a:ext>
            </a:extLst>
          </p:cNvPr>
          <p:cNvSpPr txBox="1"/>
          <p:nvPr/>
        </p:nvSpPr>
        <p:spPr>
          <a:xfrm>
            <a:off x="2639616" y="4725144"/>
            <a:ext cx="1640548" cy="400110"/>
          </a:xfrm>
          <a:prstGeom prst="rect">
            <a:avLst/>
          </a:prstGeom>
          <a:noFill/>
        </p:spPr>
        <p:txBody>
          <a:bodyPr wrap="square" rtlCol="0">
            <a:spAutoFit/>
          </a:bodyPr>
          <a:lstStyle/>
          <a:p>
            <a:endParaRPr lang="en-GB"/>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3CCE6AC5-C95E-404F-BB9F-AEB0E161F19A}"/>
                  </a:ext>
                </a:extLst>
              </p:cNvPr>
              <p:cNvSpPr txBox="1"/>
              <p:nvPr/>
            </p:nvSpPr>
            <p:spPr>
              <a:xfrm>
                <a:off x="2303849" y="3057217"/>
                <a:ext cx="3412510" cy="634213"/>
              </a:xfrm>
              <a:prstGeom prst="rect">
                <a:avLst/>
              </a:prstGeom>
              <a:noFill/>
            </p:spPr>
            <p:txBody>
              <a:bodyPr wrap="square" rtlCol="0">
                <a:spAutoFit/>
              </a:bodyPr>
              <a:lstStyle/>
              <a:p>
                <a:r>
                  <a:rPr lang="en-GB" sz="2400" dirty="0">
                    <a:solidFill>
                      <a:schemeClr val="tx1"/>
                    </a:solidFill>
                  </a:rPr>
                  <a:t>3.  Find </a:t>
                </a:r>
                <a14:m>
                  <m:oMath xmlns:m="http://schemas.openxmlformats.org/officeDocument/2006/math">
                    <m:nary>
                      <m:naryPr>
                        <m:limLoc m:val="undOvr"/>
                        <m:subHide m:val="on"/>
                        <m:supHide m:val="on"/>
                        <m:ctrlPr>
                          <a:rPr lang="en-GB" sz="2400" i="1" smtClean="0">
                            <a:solidFill>
                              <a:schemeClr val="tx1"/>
                            </a:solidFill>
                            <a:latin typeface="Cambria Math"/>
                          </a:rPr>
                        </m:ctrlPr>
                      </m:naryPr>
                      <m:sub/>
                      <m:sup/>
                      <m:e>
                        <m:f>
                          <m:fPr>
                            <m:ctrlPr>
                              <a:rPr lang="en-GB" sz="2400" i="1" smtClean="0">
                                <a:solidFill>
                                  <a:schemeClr val="tx1"/>
                                </a:solidFill>
                                <a:latin typeface="Cambria Math"/>
                              </a:rPr>
                            </m:ctrlPr>
                          </m:fPr>
                          <m:num>
                            <m:r>
                              <a:rPr lang="en-GB" sz="2400" b="0" i="1" smtClean="0">
                                <a:solidFill>
                                  <a:schemeClr val="tx1"/>
                                </a:solidFill>
                                <a:latin typeface="Cambria Math" panose="02040503050406030204" pitchFamily="18" charset="0"/>
                              </a:rPr>
                              <m:t>𝑥</m:t>
                            </m:r>
                          </m:num>
                          <m:den>
                            <m:sSup>
                              <m:sSupPr>
                                <m:ctrlPr>
                                  <a:rPr lang="en-GB" sz="2400" i="1" smtClean="0">
                                    <a:solidFill>
                                      <a:schemeClr val="tx1"/>
                                    </a:solidFill>
                                    <a:latin typeface="Cambria Math"/>
                                  </a:rPr>
                                </m:ctrlPr>
                              </m:sSupPr>
                              <m:e>
                                <m:r>
                                  <a:rPr lang="en-GB" sz="2400" b="0" i="1" smtClean="0">
                                    <a:solidFill>
                                      <a:schemeClr val="tx1"/>
                                    </a:solidFill>
                                    <a:latin typeface="Cambria Math" panose="02040503050406030204" pitchFamily="18" charset="0"/>
                                  </a:rPr>
                                  <m:t>(</m:t>
                                </m:r>
                                <m:r>
                                  <a:rPr lang="en-GB" sz="2400" b="0" i="1" smtClean="0">
                                    <a:solidFill>
                                      <a:schemeClr val="tx1"/>
                                    </a:solidFill>
                                    <a:latin typeface="Cambria Math" panose="02040503050406030204" pitchFamily="18" charset="0"/>
                                  </a:rPr>
                                  <m:t>𝑥</m:t>
                                </m:r>
                              </m:e>
                              <m:sup>
                                <m:r>
                                  <a:rPr lang="en-GB" sz="2400" b="0" i="1" smtClean="0">
                                    <a:solidFill>
                                      <a:schemeClr val="tx1"/>
                                    </a:solidFill>
                                    <a:latin typeface="Cambria Math" panose="02040503050406030204" pitchFamily="18" charset="0"/>
                                  </a:rPr>
                                  <m:t>2</m:t>
                                </m:r>
                              </m:sup>
                            </m:sSup>
                            <m:r>
                              <a:rPr lang="en-GB" sz="2400" b="0" i="1" smtClean="0">
                                <a:solidFill>
                                  <a:schemeClr val="tx1"/>
                                </a:solidFill>
                                <a:latin typeface="Cambria Math" panose="02040503050406030204" pitchFamily="18" charset="0"/>
                              </a:rPr>
                              <m:t>+1)</m:t>
                            </m:r>
                          </m:den>
                        </m:f>
                        <m:r>
                          <a:rPr lang="en-GB" sz="2400" b="0" i="1" smtClean="0">
                            <a:solidFill>
                              <a:schemeClr val="tx1"/>
                            </a:solidFill>
                            <a:latin typeface="Cambria Math" panose="02040503050406030204" pitchFamily="18" charset="0"/>
                          </a:rPr>
                          <m:t>𝑑𝑥</m:t>
                        </m:r>
                      </m:e>
                    </m:nary>
                  </m:oMath>
                </a14:m>
                <a:endParaRPr lang="en-GB" sz="2400" dirty="0">
                  <a:solidFill>
                    <a:srgbClr val="FF0000"/>
                  </a:solidFill>
                </a:endParaRPr>
              </a:p>
            </p:txBody>
          </p:sp>
        </mc:Choice>
        <mc:Fallback xmlns="">
          <p:sp>
            <p:nvSpPr>
              <p:cNvPr id="13" name="TextBox 12">
                <a:extLst>
                  <a:ext uri="{FF2B5EF4-FFF2-40B4-BE49-F238E27FC236}">
                    <a16:creationId xmlns:a16="http://schemas.microsoft.com/office/drawing/2014/main" xmlns="" xmlns:a14="http://schemas.microsoft.com/office/drawing/2010/main" id="{3CCE6AC5-C95E-404F-BB9F-AEB0E161F19A}"/>
                  </a:ext>
                </a:extLst>
              </p:cNvPr>
              <p:cNvSpPr txBox="1">
                <a:spLocks noRot="1" noChangeAspect="1" noMove="1" noResize="1" noEditPoints="1" noAdjustHandles="1" noChangeArrowheads="1" noChangeShapeType="1" noTextEdit="1"/>
              </p:cNvSpPr>
              <p:nvPr/>
            </p:nvSpPr>
            <p:spPr>
              <a:xfrm>
                <a:off x="2303849" y="3057217"/>
                <a:ext cx="3412510" cy="634213"/>
              </a:xfrm>
              <a:prstGeom prst="rect">
                <a:avLst/>
              </a:prstGeom>
              <a:blipFill rotWithShape="1">
                <a:blip r:embed="rId8"/>
                <a:stretch>
                  <a:fillRect l="-2857" t="-962" b="-962"/>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6D07535A-B4FF-4167-85BA-55B023C04E44}"/>
                  </a:ext>
                </a:extLst>
              </p:cNvPr>
              <p:cNvSpPr/>
              <p:nvPr/>
            </p:nvSpPr>
            <p:spPr>
              <a:xfrm>
                <a:off x="3505065" y="3720842"/>
                <a:ext cx="8762017" cy="461665"/>
              </a:xfrm>
              <a:prstGeom prst="rect">
                <a:avLst/>
              </a:prstGeom>
            </p:spPr>
            <p:txBody>
              <a:bodyPr wrap="square">
                <a:spAutoFit/>
              </a:bodyPr>
              <a:lstStyle/>
              <a:p>
                <a:r>
                  <a:rPr lang="en-GB" i="1" dirty="0">
                    <a:solidFill>
                      <a:srgbClr val="FF0000"/>
                    </a:solidFill>
                    <a:latin typeface="Times" pitchFamily="2" charset="0"/>
                    <a:cs typeface="Times New Roman" panose="02020603050405020304" pitchFamily="18" charset="0"/>
                  </a:rPr>
                  <a:t>f</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 </a:t>
                </a:r>
                <a14:m>
                  <m:oMath xmlns:m="http://schemas.openxmlformats.org/officeDocument/2006/math">
                    <m:sSup>
                      <m:sSupPr>
                        <m:ctrlPr>
                          <a:rPr lang="en-GB" sz="2400" i="1">
                            <a:solidFill>
                              <a:srgbClr val="FF0000"/>
                            </a:solidFill>
                            <a:latin typeface="Cambria Math"/>
                            <a:cs typeface="Times New Roman" panose="02020603050405020304" pitchFamily="18" charset="0"/>
                          </a:rPr>
                        </m:ctrlPr>
                      </m:sSupPr>
                      <m:e>
                        <m:r>
                          <a:rPr lang="en-GB" sz="2400" i="1">
                            <a:solidFill>
                              <a:srgbClr val="FF0000"/>
                            </a:solidFill>
                            <a:latin typeface="Cambria Math" panose="02040503050406030204" pitchFamily="18" charset="0"/>
                            <a:cs typeface="Times New Roman" panose="02020603050405020304" pitchFamily="18" charset="0"/>
                          </a:rPr>
                          <m:t>𝑥</m:t>
                        </m:r>
                      </m:e>
                      <m:sup>
                        <m:r>
                          <a:rPr lang="en-GB" sz="2400" b="0" i="1" smtClean="0">
                            <a:solidFill>
                              <a:srgbClr val="FF0000"/>
                            </a:solidFill>
                            <a:latin typeface="Cambria Math" panose="02040503050406030204" pitchFamily="18" charset="0"/>
                            <a:cs typeface="Times New Roman" panose="02020603050405020304" pitchFamily="18" charset="0"/>
                          </a:rPr>
                          <m:t>2</m:t>
                        </m:r>
                      </m:sup>
                    </m:sSup>
                  </m:oMath>
                </a14:m>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1</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cs typeface="Times New Roman" panose="02020603050405020304" pitchFamily="18" charset="0"/>
                  </a:rPr>
                  <a:t>then</a:t>
                </a:r>
                <a:r>
                  <a:rPr lang="en-GB" sz="2400" i="1" dirty="0">
                    <a:solidFill>
                      <a:srgbClr val="FF0000"/>
                    </a:solidFill>
                    <a:latin typeface="Times New Roman" panose="02020603050405020304" pitchFamily="18" charset="0"/>
                    <a:cs typeface="Times New Roman" panose="02020603050405020304" pitchFamily="18" charset="0"/>
                  </a:rPr>
                  <a:t> f </a:t>
                </a:r>
                <a:r>
                  <a:rPr lang="en-GB" sz="2400" dirty="0">
                    <a:solidFill>
                      <a:srgbClr val="FF0000"/>
                    </a:solidFill>
                    <a:latin typeface="Verdana" panose="020B0604030504040204" pitchFamily="34" charset="0"/>
                    <a:ea typeface="Verdana" panose="020B0604030504040204" pitchFamily="34" charset="0"/>
                    <a:cs typeface="Times New Roman" panose="02020603050405020304" pitchFamily="18" charset="0"/>
                  </a:rPr>
                  <a:t>’</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pitchFamily="2"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rPr>
                  <a:t>=</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cs typeface="Times New Roman" panose="02020603050405020304" pitchFamily="18" charset="0"/>
                  </a:rPr>
                  <a:t>so the integral can be written as: </a:t>
                </a:r>
              </a:p>
            </p:txBody>
          </p:sp>
        </mc:Choice>
        <mc:Fallback xmlns="">
          <p:sp>
            <p:nvSpPr>
              <p:cNvPr id="14" name="Rectangle 13">
                <a:extLst>
                  <a:ext uri="{FF2B5EF4-FFF2-40B4-BE49-F238E27FC236}">
                    <a16:creationId xmlns:a16="http://schemas.microsoft.com/office/drawing/2014/main" xmlns="" xmlns:a14="http://schemas.microsoft.com/office/drawing/2010/main" id="{6D07535A-B4FF-4167-85BA-55B023C04E44}"/>
                  </a:ext>
                </a:extLst>
              </p:cNvPr>
              <p:cNvSpPr>
                <a:spLocks noRot="1" noChangeAspect="1" noMove="1" noResize="1" noEditPoints="1" noAdjustHandles="1" noChangeArrowheads="1" noChangeShapeType="1" noTextEdit="1"/>
              </p:cNvSpPr>
              <p:nvPr/>
            </p:nvSpPr>
            <p:spPr>
              <a:xfrm>
                <a:off x="3505065" y="3720842"/>
                <a:ext cx="8762017" cy="461665"/>
              </a:xfrm>
              <a:prstGeom prst="rect">
                <a:avLst/>
              </a:prstGeom>
              <a:blipFill rotWithShape="1">
                <a:blip r:embed="rId9"/>
                <a:stretch>
                  <a:fillRect l="-765" t="-11842" b="-30263"/>
                </a:stretch>
              </a:blipFill>
            </p:spPr>
            <p:txBody>
              <a:bodyPr/>
              <a:lstStyle/>
              <a:p>
                <a:r>
                  <a:rPr lang="en-GB">
                    <a:noFill/>
                  </a:rPr>
                  <a:t> </a:t>
                </a:r>
              </a:p>
            </p:txBody>
          </p:sp>
        </mc:Fallback>
      </mc:AlternateContent>
      <p:sp>
        <p:nvSpPr>
          <p:cNvPr id="21" name="Rectangle 20">
            <a:extLst>
              <a:ext uri="{FF2B5EF4-FFF2-40B4-BE49-F238E27FC236}">
                <a16:creationId xmlns:a16="http://schemas.microsoft.com/office/drawing/2014/main" xmlns="" id="{16454F2B-889B-4F51-A9A8-C12DB3B4C859}"/>
              </a:ext>
            </a:extLst>
          </p:cNvPr>
          <p:cNvSpPr/>
          <p:nvPr/>
        </p:nvSpPr>
        <p:spPr>
          <a:xfrm>
            <a:off x="5660542" y="3143491"/>
            <a:ext cx="1297150" cy="461665"/>
          </a:xfrm>
          <a:prstGeom prst="rect">
            <a:avLst/>
          </a:prstGeom>
        </p:spPr>
        <p:txBody>
          <a:bodyPr wrap="none">
            <a:spAutoFit/>
          </a:bodyPr>
          <a:lstStyle/>
          <a:p>
            <a:r>
              <a:rPr lang="en-GB" sz="2400" b="1" dirty="0"/>
              <a:t>Answer</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xmlns="" id="{6B6BA0C6-408C-4014-AAA4-4EFE9FBCDB84}"/>
                  </a:ext>
                </a:extLst>
              </p:cNvPr>
              <p:cNvSpPr txBox="1"/>
              <p:nvPr/>
            </p:nvSpPr>
            <p:spPr>
              <a:xfrm>
                <a:off x="4207480" y="4210792"/>
                <a:ext cx="3678593" cy="616644"/>
              </a:xfrm>
              <a:prstGeom prst="rect">
                <a:avLst/>
              </a:prstGeom>
              <a:noFill/>
            </p:spPr>
            <p:txBody>
              <a:bodyPr wrap="square" rtlCol="0">
                <a:spAutoFit/>
              </a:bodyPr>
              <a:lstStyle/>
              <a:p>
                <a:r>
                  <a:rPr lang="en-GB" sz="2400" dirty="0">
                    <a:solidFill>
                      <a:srgbClr val="FF0000"/>
                    </a:solidFill>
                  </a:rPr>
                  <a:t>integral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nary>
                      <m:naryPr>
                        <m:limLoc m:val="undOvr"/>
                        <m:subHide m:val="on"/>
                        <m:supHide m:val="on"/>
                        <m:ctrlPr>
                          <a:rPr lang="en-GB" sz="2400" i="1">
                            <a:solidFill>
                              <a:srgbClr val="FF0000"/>
                            </a:solidFill>
                            <a:latin typeface="Cambria Math"/>
                          </a:rPr>
                        </m:ctrlPr>
                      </m:naryPr>
                      <m:sub/>
                      <m:sup/>
                      <m:e>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+1</m:t>
                            </m:r>
                          </m:den>
                        </m:f>
                        <m:r>
                          <a:rPr lang="en-GB" sz="2400" i="1">
                            <a:solidFill>
                              <a:srgbClr val="FF0000"/>
                            </a:solidFill>
                            <a:latin typeface="Cambria Math" panose="02040503050406030204" pitchFamily="18" charset="0"/>
                          </a:rPr>
                          <m:t>𝑑𝑥</m:t>
                        </m:r>
                      </m:e>
                    </m:nary>
                  </m:oMath>
                </a14:m>
                <a:endParaRPr lang="en-GB" sz="2400" dirty="0">
                  <a:solidFill>
                    <a:srgbClr val="FF0000"/>
                  </a:solidFill>
                </a:endParaRPr>
              </a:p>
            </p:txBody>
          </p:sp>
        </mc:Choice>
        <mc:Fallback xmlns="">
          <p:sp>
            <p:nvSpPr>
              <p:cNvPr id="22" name="TextBox 21">
                <a:extLst>
                  <a:ext uri="{FF2B5EF4-FFF2-40B4-BE49-F238E27FC236}">
                    <a16:creationId xmlns="" xmlns:a16="http://schemas.microsoft.com/office/drawing/2014/main" xmlns:a14="http://schemas.microsoft.com/office/drawing/2010/main" id="{6B6BA0C6-408C-4014-AAA4-4EFE9FBCDB84}"/>
                  </a:ext>
                </a:extLst>
              </p:cNvPr>
              <p:cNvSpPr txBox="1">
                <a:spLocks noRot="1" noChangeAspect="1" noMove="1" noResize="1" noEditPoints="1" noAdjustHandles="1" noChangeArrowheads="1" noChangeShapeType="1" noTextEdit="1"/>
              </p:cNvSpPr>
              <p:nvPr/>
            </p:nvSpPr>
            <p:spPr>
              <a:xfrm>
                <a:off x="4207480" y="4210792"/>
                <a:ext cx="3678593" cy="616644"/>
              </a:xfrm>
              <a:prstGeom prst="rect">
                <a:avLst/>
              </a:prstGeom>
              <a:blipFill rotWithShape="1">
                <a:blip r:embed="rId10"/>
                <a:stretch>
                  <a:fillRect l="-2483" b="-8911"/>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4" name="Rectangle 23">
                <a:extLst>
                  <a:ext uri="{FF2B5EF4-FFF2-40B4-BE49-F238E27FC236}">
                    <a16:creationId xmlns:a16="http://schemas.microsoft.com/office/drawing/2014/main" xmlns="" id="{D6AF143A-0B47-4E1E-9311-1939DC389E07}"/>
                  </a:ext>
                </a:extLst>
              </p:cNvPr>
              <p:cNvSpPr/>
              <p:nvPr/>
            </p:nvSpPr>
            <p:spPr>
              <a:xfrm>
                <a:off x="7113323" y="4220978"/>
                <a:ext cx="4259179" cy="613886"/>
              </a:xfrm>
              <a:prstGeom prst="rect">
                <a:avLst/>
              </a:prstGeom>
            </p:spPr>
            <p:txBody>
              <a:bodyPr wrap="none">
                <a:spAutoFit/>
              </a:bodyPr>
              <a:lstStyle/>
              <a:p>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2</m:t>
                        </m:r>
                      </m:den>
                    </m:f>
                    <m:r>
                      <a:rPr lang="en-GB" sz="2400" i="1">
                        <a:solidFill>
                          <a:srgbClr val="FF0000"/>
                        </a:solidFill>
                        <a:latin typeface="Cambria Math" panose="02040503050406030204" pitchFamily="18" charset="0"/>
                      </a:rPr>
                      <m:t> </m:t>
                    </m:r>
                  </m:oMath>
                </a14:m>
                <a:r>
                  <a:rPr lang="en-GB" sz="2400" dirty="0">
                    <a:solidFill>
                      <a:srgbClr val="FF0000"/>
                    </a:solidFill>
                    <a:latin typeface="Times New Roman" panose="02020603050405020304" pitchFamily="18" charset="0"/>
                    <a:cs typeface="Times New Roman" panose="02020603050405020304" pitchFamily="18" charset="0"/>
                  </a:rPr>
                  <a:t>ln</a:t>
                </a:r>
                <a:r>
                  <a:rPr lang="en-GB" sz="2400" i="1" dirty="0">
                    <a:solidFill>
                      <a:srgbClr val="FF0000"/>
                    </a:solidFill>
                    <a:latin typeface="Times New Roman" panose="02020603050405020304" pitchFamily="18" charset="0"/>
                    <a:cs typeface="Times New Roman" panose="02020603050405020304" pitchFamily="18" charset="0"/>
                  </a:rPr>
                  <a:t> f</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latin typeface="Times New Roman" panose="02020603050405020304" pitchFamily="18" charset="0"/>
                    <a:cs typeface="Times New Roman" panose="02020603050405020304" pitchFamily="18" charset="0"/>
                  </a:rPr>
                  <a:t>)</a:t>
                </a:r>
                <a:r>
                  <a:rPr lang="en-GB" sz="2400" i="1" dirty="0">
                    <a:solidFill>
                      <a:srgbClr val="FF0000"/>
                    </a:solidFill>
                    <a:latin typeface="Times New Roman" panose="02020603050405020304" pitchFamily="18" charset="0"/>
                    <a:cs typeface="Times New Roman" panose="02020603050405020304" pitchFamily="18" charset="0"/>
                  </a:rPr>
                  <a:t>+ c = </a:t>
                </a:r>
                <a14:m>
                  <m:oMath xmlns:m="http://schemas.openxmlformats.org/officeDocument/2006/math">
                    <m:f>
                      <m:fPr>
                        <m:ctrlPr>
                          <a:rPr lang="en-GB" sz="2400" i="1" smtClean="0">
                            <a:solidFill>
                              <a:srgbClr val="FF0000"/>
                            </a:solidFill>
                            <a:latin typeface="Cambria Math"/>
                            <a:cs typeface="Times New Roman" panose="02020603050405020304" pitchFamily="18" charset="0"/>
                          </a:rPr>
                        </m:ctrlPr>
                      </m:fPr>
                      <m:num>
                        <m:r>
                          <a:rPr lang="en-GB" sz="2400" b="0" i="1" smtClean="0">
                            <a:solidFill>
                              <a:srgbClr val="FF0000"/>
                            </a:solidFill>
                            <a:latin typeface="Cambria Math" panose="02040503050406030204" pitchFamily="18" charset="0"/>
                            <a:cs typeface="Times New Roman" panose="02020603050405020304" pitchFamily="18" charset="0"/>
                          </a:rPr>
                          <m:t>1</m:t>
                        </m:r>
                      </m:num>
                      <m:den>
                        <m:r>
                          <a:rPr lang="en-GB" sz="2400" b="0" i="1" smtClean="0">
                            <a:solidFill>
                              <a:srgbClr val="FF0000"/>
                            </a:solidFill>
                            <a:latin typeface="Cambria Math" panose="02040503050406030204" pitchFamily="18" charset="0"/>
                            <a:cs typeface="Times New Roman" panose="02020603050405020304" pitchFamily="18" charset="0"/>
                          </a:rPr>
                          <m:t>2</m:t>
                        </m:r>
                      </m:den>
                    </m:f>
                  </m:oMath>
                </a14:m>
                <a:r>
                  <a:rPr lang="en-GB" sz="2400" dirty="0">
                    <a:solidFill>
                      <a:srgbClr val="FF0000"/>
                    </a:solidFill>
                    <a:latin typeface="Times New Roman" panose="02020603050405020304" pitchFamily="18" charset="0"/>
                    <a:cs typeface="Times New Roman" panose="02020603050405020304" pitchFamily="18" charset="0"/>
                  </a:rPr>
                  <a:t> ln</a:t>
                </a:r>
                <a:r>
                  <a:rPr lang="en-GB" sz="2400" i="1"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m:t>
                    </m:r>
                  </m:oMath>
                </a14:m>
                <a:r>
                  <a:rPr lang="en-GB" sz="2400" i="1"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r>
                      <a:rPr lang="en-GB" sz="2400" i="1">
                        <a:solidFill>
                          <a:srgbClr val="FF0000"/>
                        </a:solidFill>
                        <a:latin typeface="Cambria Math" panose="02040503050406030204" pitchFamily="18" charset="0"/>
                      </a:rPr>
                      <m:t>𝑐</m:t>
                    </m:r>
                  </m:oMath>
                </a14:m>
                <a:endParaRPr lang="en-GB" sz="2400" i="1" dirty="0"/>
              </a:p>
            </p:txBody>
          </p:sp>
        </mc:Choice>
        <mc:Fallback>
          <p:sp>
            <p:nvSpPr>
              <p:cNvPr id="24" name="Rectangle 23">
                <a:extLst>
                  <a:ext uri="{FF2B5EF4-FFF2-40B4-BE49-F238E27FC236}">
                    <a16:creationId xmlns:a16="http://schemas.microsoft.com/office/drawing/2014/main" xmlns:a14="http://schemas.microsoft.com/office/drawing/2010/main" xmlns="" id="{D6AF143A-0B47-4E1E-9311-1939DC389E07}"/>
                  </a:ext>
                </a:extLst>
              </p:cNvPr>
              <p:cNvSpPr>
                <a:spLocks noRot="1" noChangeAspect="1" noMove="1" noResize="1" noEditPoints="1" noAdjustHandles="1" noChangeArrowheads="1" noChangeShapeType="1" noTextEdit="1"/>
              </p:cNvSpPr>
              <p:nvPr/>
            </p:nvSpPr>
            <p:spPr>
              <a:xfrm>
                <a:off x="7113323" y="4220978"/>
                <a:ext cx="4259179" cy="613886"/>
              </a:xfrm>
              <a:prstGeom prst="rect">
                <a:avLst/>
              </a:prstGeom>
              <a:blipFill rotWithShape="1">
                <a:blip r:embed="rId11"/>
                <a:stretch>
                  <a:fillRect l="-2289"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xmlns="" id="{D8ED1443-94D6-49A8-922F-E8AE038C11B7}"/>
                  </a:ext>
                </a:extLst>
              </p:cNvPr>
              <p:cNvSpPr/>
              <p:nvPr/>
            </p:nvSpPr>
            <p:spPr>
              <a:xfrm>
                <a:off x="2303848" y="5092718"/>
                <a:ext cx="3077509" cy="554960"/>
              </a:xfrm>
              <a:prstGeom prst="rect">
                <a:avLst/>
              </a:prstGeom>
            </p:spPr>
            <p:txBody>
              <a:bodyPr wrap="none">
                <a:spAutoFit/>
              </a:bodyPr>
              <a:lstStyle/>
              <a:p>
                <a:r>
                  <a:rPr lang="en-GB" sz="2400" dirty="0"/>
                  <a:t>4.  Find </a:t>
                </a:r>
                <a14:m>
                  <m:oMath xmlns:m="http://schemas.openxmlformats.org/officeDocument/2006/math">
                    <m:nary>
                      <m:naryPr>
                        <m:limLoc m:val="undOvr"/>
                        <m:subHide m:val="on"/>
                        <m:supHide m:val="on"/>
                        <m:ctrlPr>
                          <a:rPr lang="en-GB" sz="2400" i="1" smtClean="0">
                            <a:latin typeface="Cambria Math"/>
                          </a:rPr>
                        </m:ctrlPr>
                      </m:naryPr>
                      <m:sub/>
                      <m:sup/>
                      <m:e>
                        <m:rad>
                          <m:radPr>
                            <m:degHide m:val="on"/>
                            <m:ctrlPr>
                              <a:rPr lang="en-GB" sz="2400" i="1" smtClean="0">
                                <a:latin typeface="Cambria Math"/>
                              </a:rPr>
                            </m:ctrlPr>
                          </m:radPr>
                          <m:deg/>
                          <m:e>
                            <m:r>
                              <a:rPr lang="en-GB" sz="2400" b="0" i="1" smtClean="0">
                                <a:latin typeface="Cambria Math" panose="02040503050406030204" pitchFamily="18" charset="0"/>
                              </a:rPr>
                              <m:t>4</m:t>
                            </m:r>
                            <m:r>
                              <a:rPr lang="en-GB" sz="2400" b="0" i="1" smtClean="0">
                                <a:latin typeface="Cambria Math" panose="02040503050406030204" pitchFamily="18" charset="0"/>
                              </a:rPr>
                              <m:t>𝑥</m:t>
                            </m:r>
                            <m:r>
                              <a:rPr lang="en-GB" sz="2400" b="0" i="1" smtClean="0">
                                <a:latin typeface="Cambria Math" panose="02040503050406030204" pitchFamily="18" charset="0"/>
                              </a:rPr>
                              <m:t>−1 </m:t>
                            </m:r>
                          </m:e>
                        </m:rad>
                      </m:e>
                    </m:nary>
                    <m:r>
                      <a:rPr lang="en-GB" sz="2400" i="1">
                        <a:latin typeface="Cambria Math" panose="02040503050406030204" pitchFamily="18" charset="0"/>
                      </a:rPr>
                      <m:t>𝑑𝑥</m:t>
                    </m:r>
                  </m:oMath>
                </a14:m>
                <a:endParaRPr lang="en-GB" sz="2400" dirty="0"/>
              </a:p>
            </p:txBody>
          </p:sp>
        </mc:Choice>
        <mc:Fallback xmlns="">
          <p:sp>
            <p:nvSpPr>
              <p:cNvPr id="27" name="Rectangle 26">
                <a:extLst>
                  <a:ext uri="{FF2B5EF4-FFF2-40B4-BE49-F238E27FC236}">
                    <a16:creationId xmlns:a16="http://schemas.microsoft.com/office/drawing/2014/main" xmlns="" xmlns:a14="http://schemas.microsoft.com/office/drawing/2010/main" id="{D8ED1443-94D6-49A8-922F-E8AE038C11B7}"/>
                  </a:ext>
                </a:extLst>
              </p:cNvPr>
              <p:cNvSpPr>
                <a:spLocks noRot="1" noChangeAspect="1" noMove="1" noResize="1" noEditPoints="1" noAdjustHandles="1" noChangeArrowheads="1" noChangeShapeType="1" noTextEdit="1"/>
              </p:cNvSpPr>
              <p:nvPr/>
            </p:nvSpPr>
            <p:spPr>
              <a:xfrm>
                <a:off x="2303848" y="5092718"/>
                <a:ext cx="3077509" cy="554960"/>
              </a:xfrm>
              <a:prstGeom prst="rect">
                <a:avLst/>
              </a:prstGeom>
              <a:blipFill rotWithShape="1">
                <a:blip r:embed="rId12"/>
                <a:stretch>
                  <a:fillRect l="-3168" t="-1099" b="-15385"/>
                </a:stretch>
              </a:blipFill>
            </p:spPr>
            <p:txBody>
              <a:bodyPr/>
              <a:lstStyle/>
              <a:p>
                <a:r>
                  <a:rPr lang="en-GB">
                    <a:noFill/>
                  </a:rPr>
                  <a:t> </a:t>
                </a:r>
              </a:p>
            </p:txBody>
          </p:sp>
        </mc:Fallback>
      </mc:AlternateContent>
      <p:sp>
        <p:nvSpPr>
          <p:cNvPr id="30" name="Rectangle 29">
            <a:extLst>
              <a:ext uri="{FF2B5EF4-FFF2-40B4-BE49-F238E27FC236}">
                <a16:creationId xmlns:a16="http://schemas.microsoft.com/office/drawing/2014/main" xmlns="" id="{1CBEDD33-F9B3-45FD-9D03-6A7D44D92F66}"/>
              </a:ext>
            </a:extLst>
          </p:cNvPr>
          <p:cNvSpPr/>
          <p:nvPr/>
        </p:nvSpPr>
        <p:spPr>
          <a:xfrm>
            <a:off x="5660541" y="5148621"/>
            <a:ext cx="1297150" cy="461665"/>
          </a:xfrm>
          <a:prstGeom prst="rect">
            <a:avLst/>
          </a:prstGeom>
        </p:spPr>
        <p:txBody>
          <a:bodyPr wrap="none">
            <a:spAutoFit/>
          </a:bodyPr>
          <a:lstStyle/>
          <a:p>
            <a:r>
              <a:rPr lang="en-GB" sz="2400" b="1" dirty="0"/>
              <a:t>Answer</a:t>
            </a: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xmlns="" id="{56737841-7015-4A72-BE4F-5B7D3873313E}"/>
                  </a:ext>
                </a:extLst>
              </p:cNvPr>
              <p:cNvSpPr txBox="1"/>
              <p:nvPr/>
            </p:nvSpPr>
            <p:spPr>
              <a:xfrm>
                <a:off x="5611367" y="5619262"/>
                <a:ext cx="6241214" cy="813749"/>
              </a:xfrm>
              <a:prstGeom prst="rect">
                <a:avLst/>
              </a:prstGeom>
              <a:noFill/>
            </p:spPr>
            <p:txBody>
              <a:bodyPr wrap="square" rtlCol="0">
                <a:spAutoFit/>
              </a:bodyPr>
              <a:lstStyle/>
              <a:p>
                <a14:m>
                  <m:oMath xmlns:m="http://schemas.openxmlformats.org/officeDocument/2006/math">
                    <m:nary>
                      <m:naryPr>
                        <m:limLoc m:val="undOvr"/>
                        <m:subHide m:val="on"/>
                        <m:supHide m:val="on"/>
                        <m:ctrlPr>
                          <a:rPr lang="en-GB" sz="2400" i="1" smtClean="0">
                            <a:solidFill>
                              <a:srgbClr val="FF0000"/>
                            </a:solidFill>
                            <a:latin typeface="Cambria Math"/>
                          </a:rPr>
                        </m:ctrlPr>
                      </m:naryPr>
                      <m:sub/>
                      <m:sup/>
                      <m:e>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(4</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e>
                          <m:sup>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1</m:t>
                                </m:r>
                              </m:num>
                              <m:den>
                                <m:r>
                                  <a:rPr lang="en-GB" sz="2400" b="0" i="1" smtClean="0">
                                    <a:solidFill>
                                      <a:srgbClr val="FF0000"/>
                                    </a:solidFill>
                                    <a:latin typeface="Cambria Math" panose="02040503050406030204" pitchFamily="18" charset="0"/>
                                  </a:rPr>
                                  <m:t>2</m:t>
                                </m:r>
                              </m:den>
                            </m:f>
                          </m:sup>
                        </m:sSup>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𝑑𝑥</m:t>
                        </m:r>
                      </m:e>
                    </m:nary>
                  </m:oMath>
                </a14:m>
                <a:r>
                  <a:rPr lang="en-GB" sz="2400" dirty="0">
                    <a:solidFill>
                      <a:srgbClr val="FF0000"/>
                    </a:solidFill>
                  </a:rPr>
                  <a:t> = </a:t>
                </a:r>
                <a14:m>
                  <m:oMath xmlns:m="http://schemas.openxmlformats.org/officeDocument/2006/math">
                    <m:f>
                      <m:fPr>
                        <m:ctrlPr>
                          <a:rPr lang="en-GB" sz="2400" i="1" dirty="0" smtClean="0">
                            <a:solidFill>
                              <a:srgbClr val="FF0000"/>
                            </a:solidFill>
                            <a:latin typeface="Cambria Math"/>
                          </a:rPr>
                        </m:ctrlPr>
                      </m:fPr>
                      <m:num>
                        <m:sSup>
                          <m:sSupPr>
                            <m:ctrlPr>
                              <a:rPr lang="en-GB" sz="2400" i="1" dirty="0" smtClean="0">
                                <a:solidFill>
                                  <a:srgbClr val="FF0000"/>
                                </a:solidFill>
                                <a:latin typeface="Cambria Math"/>
                              </a:rPr>
                            </m:ctrlPr>
                          </m:sSupPr>
                          <m:e>
                            <m:r>
                              <a:rPr lang="en-GB" sz="2400" b="0" i="1" dirty="0" smtClean="0">
                                <a:solidFill>
                                  <a:srgbClr val="FF0000"/>
                                </a:solidFill>
                                <a:latin typeface="Cambria Math" panose="02040503050406030204" pitchFamily="18" charset="0"/>
                              </a:rPr>
                              <m:t>(4</m:t>
                            </m:r>
                            <m:r>
                              <a:rPr lang="en-GB" sz="2400" b="0" i="1" dirty="0" smtClean="0">
                                <a:solidFill>
                                  <a:srgbClr val="FF0000"/>
                                </a:solidFill>
                                <a:latin typeface="Cambria Math" panose="02040503050406030204" pitchFamily="18" charset="0"/>
                              </a:rPr>
                              <m:t>𝑥</m:t>
                            </m:r>
                            <m:r>
                              <a:rPr lang="en-GB" sz="2400" b="0" i="1" dirty="0" smtClean="0">
                                <a:solidFill>
                                  <a:srgbClr val="FF0000"/>
                                </a:solidFill>
                                <a:latin typeface="Cambria Math" panose="02040503050406030204" pitchFamily="18" charset="0"/>
                              </a:rPr>
                              <m:t>−1)</m:t>
                            </m:r>
                          </m:e>
                          <m:sup>
                            <m:f>
                              <m:fPr>
                                <m:ctrlPr>
                                  <a:rPr lang="en-GB" sz="2400" i="1" dirty="0" smtClean="0">
                                    <a:solidFill>
                                      <a:srgbClr val="FF0000"/>
                                    </a:solidFill>
                                    <a:latin typeface="Cambria Math"/>
                                  </a:rPr>
                                </m:ctrlPr>
                              </m:fPr>
                              <m:num>
                                <m:r>
                                  <a:rPr lang="en-GB" sz="2400" b="0" i="1" dirty="0" smtClean="0">
                                    <a:solidFill>
                                      <a:srgbClr val="FF0000"/>
                                    </a:solidFill>
                                    <a:latin typeface="Cambria Math" panose="02040503050406030204" pitchFamily="18" charset="0"/>
                                  </a:rPr>
                                  <m:t>3</m:t>
                                </m:r>
                              </m:num>
                              <m:den>
                                <m:r>
                                  <a:rPr lang="en-GB" sz="2400" b="0" i="1" dirty="0" smtClean="0">
                                    <a:solidFill>
                                      <a:srgbClr val="FF0000"/>
                                    </a:solidFill>
                                    <a:latin typeface="Cambria Math" panose="02040503050406030204" pitchFamily="18" charset="0"/>
                                  </a:rPr>
                                  <m:t>2</m:t>
                                </m:r>
                              </m:den>
                            </m:f>
                          </m:sup>
                        </m:sSup>
                      </m:num>
                      <m:den>
                        <m:r>
                          <a:rPr lang="en-GB" sz="2400" b="0" i="1" dirty="0" smtClean="0">
                            <a:solidFill>
                              <a:srgbClr val="FF0000"/>
                            </a:solidFill>
                            <a:latin typeface="Cambria Math" panose="02040503050406030204" pitchFamily="18" charset="0"/>
                          </a:rPr>
                          <m:t>6</m:t>
                        </m:r>
                      </m:den>
                    </m:f>
                    <m:r>
                      <a:rPr lang="en-GB" sz="2400" b="0" i="0" dirty="0" smtClean="0">
                        <a:solidFill>
                          <a:srgbClr val="FF0000"/>
                        </a:solidFill>
                        <a:latin typeface="Cambria Math" panose="02040503050406030204" pitchFamily="18" charset="0"/>
                      </a:rPr>
                      <m:t>+</m:t>
                    </m:r>
                    <m:r>
                      <a:rPr lang="en-GB" sz="2400" b="0" i="1" dirty="0" smtClean="0">
                        <a:solidFill>
                          <a:srgbClr val="FF0000"/>
                        </a:solidFill>
                        <a:latin typeface="Cambria Math" panose="02040503050406030204" pitchFamily="18" charset="0"/>
                      </a:rPr>
                      <m:t>𝑐</m:t>
                    </m:r>
                  </m:oMath>
                </a14:m>
                <a:endParaRPr lang="en-GB" sz="2400" i="1" dirty="0">
                  <a:solidFill>
                    <a:srgbClr val="FF0000"/>
                  </a:solidFill>
                </a:endParaRPr>
              </a:p>
            </p:txBody>
          </p:sp>
        </mc:Choice>
        <mc:Fallback xmlns="">
          <p:sp>
            <p:nvSpPr>
              <p:cNvPr id="32" name="TextBox 31">
                <a:extLst>
                  <a:ext uri="{FF2B5EF4-FFF2-40B4-BE49-F238E27FC236}">
                    <a16:creationId xmlns:a16="http://schemas.microsoft.com/office/drawing/2014/main" xmlns="" xmlns:a14="http://schemas.microsoft.com/office/drawing/2010/main" id="{56737841-7015-4A72-BE4F-5B7D3873313E}"/>
                  </a:ext>
                </a:extLst>
              </p:cNvPr>
              <p:cNvSpPr txBox="1">
                <a:spLocks noRot="1" noChangeAspect="1" noMove="1" noResize="1" noEditPoints="1" noAdjustHandles="1" noChangeArrowheads="1" noChangeShapeType="1" noTextEdit="1"/>
              </p:cNvSpPr>
              <p:nvPr/>
            </p:nvSpPr>
            <p:spPr>
              <a:xfrm>
                <a:off x="5611367" y="5619262"/>
                <a:ext cx="6241214" cy="813749"/>
              </a:xfrm>
              <a:prstGeom prst="rect">
                <a:avLst/>
              </a:prstGeom>
              <a:blipFill rotWithShape="1">
                <a:blip r:embed="rId13"/>
                <a:stretch>
                  <a:fillRect b="-6767"/>
                </a:stretch>
              </a:blipFill>
            </p:spPr>
            <p:txBody>
              <a:bodyPr/>
              <a:lstStyle/>
              <a:p>
                <a:r>
                  <a:rPr lang="en-GB">
                    <a:noFill/>
                  </a:rPr>
                  <a:t> </a:t>
                </a:r>
              </a:p>
            </p:txBody>
          </p:sp>
        </mc:Fallback>
      </mc:AlternateContent>
      <p:sp>
        <p:nvSpPr>
          <p:cNvPr id="23" name="Rectangle 22">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27258972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2800" b="1" dirty="0"/>
              <a:t> Section 4: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the </a:t>
            </a:r>
            <a:r>
              <a:rPr lang="en-US" altLang="en-US" sz="2400" b="1" dirty="0"/>
              <a:t>fourth 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mastered this section,</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to start the </a:t>
            </a:r>
            <a:r>
              <a:rPr lang="en-US" altLang="en-US" sz="2400" b="1" dirty="0">
                <a:solidFill>
                  <a:srgbClr val="00B050"/>
                </a:solidFill>
              </a:rPr>
              <a:t>next Section</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4</a:t>
            </a:r>
            <a:endParaRPr lang="en-US" altLang="en-US" b="1" dirty="0">
              <a:solidFill>
                <a:schemeClr val="bg1"/>
              </a:solidFill>
            </a:endParaRPr>
          </a:p>
        </p:txBody>
      </p:sp>
    </p:spTree>
    <p:extLst>
      <p:ext uri="{BB962C8B-B14F-4D97-AF65-F5344CB8AC3E}">
        <p14:creationId xmlns:p14="http://schemas.microsoft.com/office/powerpoint/2010/main" val="1447512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282968" y="679793"/>
            <a:ext cx="9721081" cy="3862596"/>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GB" sz="2400" dirty="0"/>
              <a:t>There are very useful formulae for differentiating both products and quotients. For example, if </a:t>
            </a:r>
            <a:r>
              <a:rPr lang="en-GB" sz="2400" i="1" dirty="0">
                <a:latin typeface="Times" pitchFamily="2" charset="0"/>
              </a:rPr>
              <a:t>y</a:t>
            </a:r>
            <a:r>
              <a:rPr lang="en-GB" sz="2400" dirty="0"/>
              <a:t> is defined as the product of the functions,  </a:t>
            </a:r>
            <a:r>
              <a:rPr lang="en-GB" sz="2400" i="1" dirty="0">
                <a:latin typeface="Times" pitchFamily="2" charset="0"/>
              </a:rPr>
              <a:t>u</a:t>
            </a:r>
            <a:r>
              <a:rPr lang="en-GB" sz="2400" dirty="0"/>
              <a:t> and </a:t>
            </a:r>
            <a:r>
              <a:rPr lang="en-GB" sz="2400" i="1" dirty="0">
                <a:latin typeface="Times" pitchFamily="2" charset="0"/>
              </a:rPr>
              <a:t>v </a:t>
            </a:r>
            <a:r>
              <a:rPr lang="en-GB" sz="2400" dirty="0"/>
              <a:t>of </a:t>
            </a:r>
            <a:r>
              <a:rPr lang="en-GB" sz="2400" i="1" dirty="0">
                <a:latin typeface="Times" pitchFamily="2" charset="0"/>
              </a:rPr>
              <a:t>x</a:t>
            </a:r>
            <a:r>
              <a:rPr lang="en-GB" sz="2400" dirty="0"/>
              <a:t>, then </a:t>
            </a:r>
          </a:p>
          <a:p>
            <a:pPr marL="0" indent="0" eaLnBrk="1" hangingPunct="1">
              <a:buClr>
                <a:srgbClr val="000000"/>
              </a:buClr>
              <a:buSzPct val="100000"/>
              <a:defRPr/>
            </a:pPr>
            <a:r>
              <a:rPr lang="en-GB" sz="2400" dirty="0"/>
              <a:t>                                    𝑦(𝑥) = 𝑢(𝑥)𝑣(𝑥)  or</a:t>
            </a:r>
          </a:p>
          <a:p>
            <a:pPr marL="0" indent="0" eaLnBrk="1" hangingPunct="1">
              <a:spcBef>
                <a:spcPts val="600"/>
              </a:spcBef>
              <a:buClr>
                <a:srgbClr val="000000"/>
              </a:buClr>
              <a:buSzPct val="100000"/>
              <a:defRPr/>
            </a:pPr>
            <a:r>
              <a:rPr lang="en-GB" sz="2400" dirty="0"/>
              <a:t>Using the basic definition of a derivative, let 𝛿𝑥 be a small change in 𝑥, then consider</a:t>
            </a:r>
            <a:endParaRPr lang="en-US" sz="2400" dirty="0"/>
          </a:p>
          <a:p>
            <a:pPr marL="0" indent="0" eaLnBrk="1" hangingPunct="1">
              <a:buClr>
                <a:srgbClr val="000000"/>
              </a:buClr>
              <a:buSzPct val="100000"/>
              <a:defRPr/>
            </a:pPr>
            <a:r>
              <a:rPr lang="en-US" sz="2400" dirty="0"/>
              <a:t>                   𝑦(𝑥 + 𝛿𝑥) − 𝑦(𝑥) = 𝑢(𝑥 + 𝛿𝑥)𝑣(𝑥 + 𝛿𝑥) − 𝑢(𝑥)𝑣(𝑥)</a:t>
            </a:r>
          </a:p>
          <a:p>
            <a:pPr marL="0" indent="0" eaLnBrk="1" hangingPunct="1">
              <a:buClr>
                <a:srgbClr val="000000"/>
              </a:buClr>
              <a:buSzPct val="100000"/>
              <a:defRPr/>
            </a:pPr>
            <a:r>
              <a:rPr lang="en-US" sz="2400" dirty="0"/>
              <a:t>                = [𝑢(𝑥 + 𝛿𝑥) − 𝑢(𝑥)] 𝑣(𝑥 + 𝛿𝑥) + 𝑢(𝑥) [𝑣(𝑥 + 𝛿𝑥) − 𝑣(𝑥)]</a:t>
            </a:r>
            <a:r>
              <a:rPr lang="en-GB" sz="2400" dirty="0"/>
              <a:t> </a:t>
            </a:r>
          </a:p>
          <a:p>
            <a:pPr marL="0" indent="0" eaLnBrk="1" hangingPunct="1">
              <a:buClr>
                <a:srgbClr val="000000"/>
              </a:buClr>
              <a:buSzPct val="100000"/>
              <a:defRPr/>
            </a:pPr>
            <a:r>
              <a:rPr lang="en-GB" sz="2400" dirty="0"/>
              <a:t>                           (the middle two terms cancel out)</a:t>
            </a:r>
          </a:p>
          <a:p>
            <a:pPr marL="0" indent="0" eaLnBrk="1" hangingPunct="1">
              <a:buClr>
                <a:srgbClr val="000000"/>
              </a:buClr>
              <a:buSzPct val="100000"/>
              <a:defRPr/>
            </a:pPr>
            <a:r>
              <a:rPr lang="en-GB" sz="2400" dirty="0"/>
              <a:t>Dividing both sides by 𝛿𝑥 gives</a:t>
            </a:r>
            <a:endParaRPr lang="en-US" sz="2400" dirty="0"/>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Differentiating Products and Quotients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xmlns="" id="{BFCF106B-8F46-4AAD-84F4-A1EDF9CAC032}"/>
                  </a:ext>
                </a:extLst>
              </p:cNvPr>
              <p:cNvSpPr txBox="1"/>
              <p:nvPr/>
            </p:nvSpPr>
            <p:spPr>
              <a:xfrm>
                <a:off x="2066945" y="4577394"/>
                <a:ext cx="10153128" cy="6896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a:rPr>
                          </m:ctrlPr>
                        </m:fPr>
                        <m:num>
                          <m:r>
                            <a:rPr lang="en-GB" i="1">
                              <a:latin typeface="Cambria Math" panose="02040503050406030204" pitchFamily="18" charset="0"/>
                            </a:rPr>
                            <m:t>𝑦</m:t>
                          </m:r>
                          <m:r>
                            <a:rPr lang="en-GB" i="1">
                              <a:latin typeface="Cambria Math" panose="02040503050406030204" pitchFamily="18" charset="0"/>
                            </a:rPr>
                            <m:t>(</m:t>
                          </m:r>
                          <m:r>
                            <a:rPr lang="en-GB" i="1">
                              <a:latin typeface="Cambria Math" panose="02040503050406030204" pitchFamily="18" charset="0"/>
                            </a:rPr>
                            <m:t>𝑥</m:t>
                          </m:r>
                          <m:r>
                            <a:rPr lang="en-GB" i="1">
                              <a:latin typeface="Cambria Math" panose="02040503050406030204" pitchFamily="18" charset="0"/>
                            </a:rPr>
                            <m:t> + </m:t>
                          </m:r>
                          <m:r>
                            <a:rPr lang="en-GB" i="1">
                              <a:latin typeface="Cambria Math" panose="02040503050406030204" pitchFamily="18" charset="0"/>
                            </a:rPr>
                            <m:t>𝛿</m:t>
                          </m:r>
                          <m:r>
                            <a:rPr lang="en-GB" i="1">
                              <a:latin typeface="Cambria Math" panose="02040503050406030204" pitchFamily="18" charset="0"/>
                            </a:rPr>
                            <m:t>𝑥</m:t>
                          </m:r>
                          <m:r>
                            <a:rPr lang="en-GB" i="1">
                              <a:latin typeface="Cambria Math" panose="02040503050406030204" pitchFamily="18" charset="0"/>
                            </a:rPr>
                            <m:t>) − </m:t>
                          </m:r>
                          <m:r>
                            <a:rPr lang="en-GB" i="1">
                              <a:latin typeface="Cambria Math" panose="02040503050406030204" pitchFamily="18" charset="0"/>
                            </a:rPr>
                            <m:t>𝑦</m:t>
                          </m:r>
                          <m:r>
                            <a:rPr lang="en-GB" i="1">
                              <a:latin typeface="Cambria Math" panose="02040503050406030204" pitchFamily="18" charset="0"/>
                            </a:rPr>
                            <m:t>(</m:t>
                          </m:r>
                          <m:r>
                            <a:rPr lang="en-GB" i="1">
                              <a:latin typeface="Cambria Math" panose="02040503050406030204" pitchFamily="18" charset="0"/>
                            </a:rPr>
                            <m:t>𝑥</m:t>
                          </m:r>
                          <m:r>
                            <a:rPr lang="en-GB" i="1">
                              <a:latin typeface="Cambria Math" panose="02040503050406030204" pitchFamily="18" charset="0"/>
                            </a:rPr>
                            <m:t>)</m:t>
                          </m:r>
                        </m:num>
                        <m:den>
                          <m:r>
                            <m:rPr>
                              <m:nor/>
                            </m:rPr>
                            <a:rPr lang="en-GB" dirty="0"/>
                            <m:t>𝛿</m:t>
                          </m:r>
                          <m:r>
                            <m:rPr>
                              <m:nor/>
                            </m:rPr>
                            <a:rPr lang="en-GB" dirty="0"/>
                            <m:t>𝑥</m:t>
                          </m:r>
                        </m:den>
                      </m:f>
                      <m:r>
                        <a:rPr lang="en-GB" b="0" i="1" smtClean="0">
                          <a:latin typeface="Cambria Math" panose="02040503050406030204" pitchFamily="18" charset="0"/>
                        </a:rPr>
                        <m:t>=</m:t>
                      </m:r>
                      <m:f>
                        <m:fPr>
                          <m:ctrlPr>
                            <a:rPr lang="en-GB" b="0" i="1" smtClean="0">
                              <a:latin typeface="Cambria Math"/>
                            </a:rPr>
                          </m:ctrlPr>
                        </m:fPr>
                        <m:num>
                          <m:r>
                            <a:rPr lang="en-GB" b="0" i="1" smtClean="0">
                              <a:latin typeface="Cambria Math" panose="02040503050406030204" pitchFamily="18" charset="0"/>
                            </a:rPr>
                            <m:t>(</m:t>
                          </m:r>
                          <m:r>
                            <a:rPr lang="en-GB" i="1">
                              <a:latin typeface="Cambria Math" panose="02040503050406030204" pitchFamily="18" charset="0"/>
                            </a:rPr>
                            <m:t>𝑢</m:t>
                          </m:r>
                          <m:d>
                            <m:dPr>
                              <m:ctrlPr>
                                <a:rPr lang="en-GB" i="1">
                                  <a:latin typeface="Cambria Math"/>
                                </a:rPr>
                              </m:ctrlPr>
                            </m:dPr>
                            <m:e>
                              <m:r>
                                <a:rPr lang="en-GB" i="1">
                                  <a:latin typeface="Cambria Math" panose="02040503050406030204" pitchFamily="18" charset="0"/>
                                </a:rPr>
                                <m:t>𝑥</m:t>
                              </m:r>
                              <m:r>
                                <a:rPr lang="en-GB" i="1">
                                  <a:latin typeface="Cambria Math" panose="02040503050406030204" pitchFamily="18" charset="0"/>
                                </a:rPr>
                                <m:t> + </m:t>
                              </m:r>
                              <m:r>
                                <a:rPr lang="en-GB" i="1">
                                  <a:latin typeface="Cambria Math" panose="02040503050406030204" pitchFamily="18" charset="0"/>
                                </a:rPr>
                                <m:t>𝛿</m:t>
                              </m:r>
                              <m:r>
                                <a:rPr lang="en-GB" i="1">
                                  <a:latin typeface="Cambria Math" panose="02040503050406030204" pitchFamily="18" charset="0"/>
                                </a:rPr>
                                <m:t>𝑥</m:t>
                              </m:r>
                            </m:e>
                          </m:d>
                          <m:r>
                            <a:rPr lang="en-GB" i="1">
                              <a:latin typeface="Cambria Math" panose="02040503050406030204" pitchFamily="18" charset="0"/>
                            </a:rPr>
                            <m:t>− </m:t>
                          </m:r>
                          <m:r>
                            <a:rPr lang="en-GB" i="1">
                              <a:latin typeface="Cambria Math" panose="02040503050406030204" pitchFamily="18" charset="0"/>
                            </a:rPr>
                            <m:t>𝑢</m:t>
                          </m:r>
                          <m:d>
                            <m:dPr>
                              <m:ctrlPr>
                                <a:rPr lang="en-GB" i="1">
                                  <a:latin typeface="Cambria Math"/>
                                </a:rPr>
                              </m:ctrlPr>
                            </m:dPr>
                            <m:e>
                              <m:r>
                                <a:rPr lang="en-GB" i="1">
                                  <a:latin typeface="Cambria Math" panose="02040503050406030204" pitchFamily="18" charset="0"/>
                                </a:rPr>
                                <m:t>𝑥</m:t>
                              </m:r>
                            </m:e>
                          </m:d>
                          <m:r>
                            <a:rPr lang="en-GB" b="0" i="1" smtClean="0">
                              <a:latin typeface="Cambria Math" panose="02040503050406030204" pitchFamily="18" charset="0"/>
                            </a:rPr>
                            <m:t>)</m:t>
                          </m:r>
                        </m:num>
                        <m:den>
                          <m:r>
                            <m:rPr>
                              <m:nor/>
                            </m:rPr>
                            <a:rPr lang="en-GB" dirty="0"/>
                            <m:t>𝛿</m:t>
                          </m:r>
                          <m:r>
                            <m:rPr>
                              <m:nor/>
                            </m:rPr>
                            <a:rPr lang="en-GB" dirty="0"/>
                            <m:t>𝑥</m:t>
                          </m:r>
                        </m:den>
                      </m:f>
                      <m:r>
                        <a:rPr lang="en-GB" i="1">
                          <a:latin typeface="Cambria Math" panose="02040503050406030204" pitchFamily="18" charset="0"/>
                        </a:rPr>
                        <m:t>=(</m:t>
                      </m:r>
                      <m:r>
                        <a:rPr lang="en-GB" i="1">
                          <a:latin typeface="Cambria Math" panose="02040503050406030204" pitchFamily="18" charset="0"/>
                        </a:rPr>
                        <m:t>𝑣</m:t>
                      </m:r>
                      <m:r>
                        <a:rPr lang="en-GB" i="1">
                          <a:latin typeface="Cambria Math" panose="02040503050406030204" pitchFamily="18" charset="0"/>
                        </a:rPr>
                        <m:t>(</m:t>
                      </m:r>
                      <m:r>
                        <a:rPr lang="en-GB" i="1">
                          <a:latin typeface="Cambria Math" panose="02040503050406030204" pitchFamily="18" charset="0"/>
                        </a:rPr>
                        <m:t>𝑥</m:t>
                      </m:r>
                      <m:r>
                        <a:rPr lang="en-GB" i="1">
                          <a:latin typeface="Cambria Math" panose="02040503050406030204" pitchFamily="18" charset="0"/>
                        </a:rPr>
                        <m:t> + </m:t>
                      </m:r>
                      <m:r>
                        <a:rPr lang="en-GB" i="1">
                          <a:latin typeface="Cambria Math" panose="02040503050406030204" pitchFamily="18" charset="0"/>
                        </a:rPr>
                        <m:t>𝛿</m:t>
                      </m:r>
                      <m:r>
                        <a:rPr lang="en-GB" i="1">
                          <a:latin typeface="Cambria Math" panose="02040503050406030204" pitchFamily="18" charset="0"/>
                        </a:rPr>
                        <m:t>𝑥</m:t>
                      </m:r>
                      <m:r>
                        <a:rPr lang="en-GB" i="1">
                          <a:latin typeface="Cambria Math" panose="02040503050406030204" pitchFamily="18" charset="0"/>
                        </a:rPr>
                        <m:t>) + </m:t>
                      </m:r>
                      <m:r>
                        <a:rPr lang="en-GB" i="1">
                          <a:latin typeface="Cambria Math" panose="02040503050406030204" pitchFamily="18" charset="0"/>
                        </a:rPr>
                        <m:t>𝑢</m:t>
                      </m:r>
                      <m:r>
                        <a:rPr lang="en-GB" i="1">
                          <a:latin typeface="Cambria Math" panose="02040503050406030204" pitchFamily="18" charset="0"/>
                        </a:rPr>
                        <m:t>(</m:t>
                      </m:r>
                      <m:r>
                        <a:rPr lang="en-GB" i="1">
                          <a:latin typeface="Cambria Math" panose="02040503050406030204" pitchFamily="18" charset="0"/>
                        </a:rPr>
                        <m:t>𝑥</m:t>
                      </m:r>
                      <m:r>
                        <a:rPr lang="en-GB" i="1">
                          <a:latin typeface="Cambria Math" panose="02040503050406030204" pitchFamily="18" charset="0"/>
                        </a:rPr>
                        <m:t>))</m:t>
                      </m:r>
                      <m:f>
                        <m:fPr>
                          <m:ctrlPr>
                            <a:rPr lang="en-GB" b="0" i="1" smtClean="0">
                              <a:latin typeface="Cambria Math"/>
                            </a:rPr>
                          </m:ctrlPr>
                        </m:fPr>
                        <m:num>
                          <m:r>
                            <a:rPr lang="en-GB" b="0" i="1" smtClean="0">
                              <a:latin typeface="Cambria Math" panose="02040503050406030204" pitchFamily="18" charset="0"/>
                            </a:rPr>
                            <m:t>(</m:t>
                          </m:r>
                          <m:r>
                            <a:rPr lang="en-GB" i="1">
                              <a:latin typeface="Cambria Math" panose="02040503050406030204" pitchFamily="18" charset="0"/>
                            </a:rPr>
                            <m:t>𝑣</m:t>
                          </m:r>
                          <m:r>
                            <a:rPr lang="en-GB" i="1">
                              <a:latin typeface="Cambria Math" panose="02040503050406030204" pitchFamily="18" charset="0"/>
                            </a:rPr>
                            <m:t>(</m:t>
                          </m:r>
                          <m:r>
                            <a:rPr lang="en-GB" i="1">
                              <a:latin typeface="Cambria Math" panose="02040503050406030204" pitchFamily="18" charset="0"/>
                            </a:rPr>
                            <m:t>𝑥</m:t>
                          </m:r>
                          <m:r>
                            <a:rPr lang="en-GB" i="1">
                              <a:latin typeface="Cambria Math" panose="02040503050406030204" pitchFamily="18" charset="0"/>
                            </a:rPr>
                            <m:t> + </m:t>
                          </m:r>
                          <m:r>
                            <a:rPr lang="en-GB" i="1">
                              <a:latin typeface="Cambria Math" panose="02040503050406030204" pitchFamily="18" charset="0"/>
                            </a:rPr>
                            <m:t>𝛿</m:t>
                          </m:r>
                          <m:r>
                            <a:rPr lang="en-GB" i="1">
                              <a:latin typeface="Cambria Math" panose="02040503050406030204" pitchFamily="18" charset="0"/>
                            </a:rPr>
                            <m:t>𝑥</m:t>
                          </m:r>
                          <m:r>
                            <a:rPr lang="en-GB" i="1">
                              <a:latin typeface="Cambria Math" panose="02040503050406030204" pitchFamily="18" charset="0"/>
                            </a:rPr>
                            <m:t>) − </m:t>
                          </m:r>
                          <m:r>
                            <a:rPr lang="en-GB" i="1">
                              <a:latin typeface="Cambria Math" panose="02040503050406030204" pitchFamily="18" charset="0"/>
                            </a:rPr>
                            <m:t>𝑣</m:t>
                          </m:r>
                          <m:r>
                            <a:rPr lang="en-GB" i="1">
                              <a:latin typeface="Cambria Math" panose="02040503050406030204" pitchFamily="18" charset="0"/>
                            </a:rPr>
                            <m:t>(</m:t>
                          </m:r>
                          <m:r>
                            <a:rPr lang="en-GB" i="1">
                              <a:latin typeface="Cambria Math" panose="02040503050406030204" pitchFamily="18" charset="0"/>
                            </a:rPr>
                            <m:t>𝑥</m:t>
                          </m:r>
                          <m:r>
                            <a:rPr lang="en-GB" i="1">
                              <a:latin typeface="Cambria Math" panose="02040503050406030204" pitchFamily="18" charset="0"/>
                            </a:rPr>
                            <m:t>))</m:t>
                          </m:r>
                        </m:num>
                        <m:den>
                          <m:r>
                            <m:rPr>
                              <m:nor/>
                            </m:rPr>
                            <a:rPr lang="en-GB" dirty="0"/>
                            <m:t>𝛿</m:t>
                          </m:r>
                          <m:r>
                            <m:rPr>
                              <m:nor/>
                            </m:rPr>
                            <a:rPr lang="en-GB" dirty="0"/>
                            <m:t>𝑥</m:t>
                          </m:r>
                        </m:den>
                      </m:f>
                    </m:oMath>
                  </m:oMathPara>
                </a14:m>
                <a:endParaRPr lang="en-GB" dirty="0"/>
              </a:p>
            </p:txBody>
          </p:sp>
        </mc:Choice>
        <mc:Fallback xmlns="">
          <p:sp>
            <p:nvSpPr>
              <p:cNvPr id="2" name="TextBox 1">
                <a:extLst>
                  <a:ext uri="{FF2B5EF4-FFF2-40B4-BE49-F238E27FC236}">
                    <a16:creationId xmlns:a16="http://schemas.microsoft.com/office/drawing/2014/main" id="{BFCF106B-8F46-4AAD-84F4-A1EDF9CAC032}"/>
                  </a:ext>
                </a:extLst>
              </p:cNvPr>
              <p:cNvSpPr txBox="1">
                <a:spLocks noRot="1" noChangeAspect="1" noMove="1" noResize="1" noEditPoints="1" noAdjustHandles="1" noChangeArrowheads="1" noChangeShapeType="1" noTextEdit="1"/>
              </p:cNvSpPr>
              <p:nvPr/>
            </p:nvSpPr>
            <p:spPr>
              <a:xfrm>
                <a:off x="2066945" y="4577394"/>
                <a:ext cx="10153128" cy="689676"/>
              </a:xfrm>
              <a:prstGeom prst="rect">
                <a:avLst/>
              </a:prstGeom>
              <a:blipFill>
                <a:blip r:embed="rId4"/>
                <a:stretch>
                  <a:fillRect/>
                </a:stretch>
              </a:blipFill>
            </p:spPr>
            <p:txBody>
              <a:bodyPr/>
              <a:lstStyle/>
              <a:p>
                <a:r>
                  <a:rPr lang="en-GB">
                    <a:noFill/>
                  </a:rPr>
                  <a:t> </a:t>
                </a:r>
              </a:p>
            </p:txBody>
          </p:sp>
        </mc:Fallback>
      </mc:AlternateContent>
      <p:sp>
        <p:nvSpPr>
          <p:cNvPr id="3" name="Rectangle 2">
            <a:extLst>
              <a:ext uri="{FF2B5EF4-FFF2-40B4-BE49-F238E27FC236}">
                <a16:creationId xmlns:a16="http://schemas.microsoft.com/office/drawing/2014/main" xmlns="" id="{3E5EFA62-9B8C-49EE-A490-3B8936D03560}"/>
              </a:ext>
            </a:extLst>
          </p:cNvPr>
          <p:cNvSpPr/>
          <p:nvPr/>
        </p:nvSpPr>
        <p:spPr>
          <a:xfrm>
            <a:off x="2214136" y="5445224"/>
            <a:ext cx="5285421" cy="461665"/>
          </a:xfrm>
          <a:prstGeom prst="rect">
            <a:avLst/>
          </a:prstGeom>
        </p:spPr>
        <p:txBody>
          <a:bodyPr wrap="none">
            <a:spAutoFit/>
          </a:bodyPr>
          <a:lstStyle/>
          <a:p>
            <a:r>
              <a:rPr lang="en-GB" sz="2400" dirty="0"/>
              <a:t>and taking the limit as  𝛿𝑥 → 0,  gives</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xmlns="" id="{5050411C-6D56-40FD-A4FE-04DA8287E8FD}"/>
                  </a:ext>
                </a:extLst>
              </p:cNvPr>
              <p:cNvSpPr/>
              <p:nvPr/>
            </p:nvSpPr>
            <p:spPr bwMode="auto">
              <a:xfrm>
                <a:off x="7527685" y="5331218"/>
                <a:ext cx="3600400" cy="689675"/>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14:m>
                  <m:oMathPara xmlns:m="http://schemas.openxmlformats.org/officeDocument/2006/math">
                    <m:oMathParaPr>
                      <m:jc m:val="centerGroup"/>
                    </m:oMathParaPr>
                    <m:oMath xmlns:m="http://schemas.openxmlformats.org/officeDocument/2006/math">
                      <m:f>
                        <m:fPr>
                          <m:ctrlPr>
                            <a:rPr kumimoji="0" lang="en-GB" sz="2000" b="0" i="1" u="none" strike="noStrike" cap="none" normalizeH="0" baseline="0" smtClean="0">
                              <a:ln>
                                <a:noFill/>
                              </a:ln>
                              <a:solidFill>
                                <a:schemeClr val="tx1"/>
                              </a:solidFill>
                              <a:effectLst/>
                              <a:latin typeface="Cambria Math"/>
                              <a:ea typeface="ＭＳ Ｐゴシック" charset="0"/>
                            </a:rPr>
                          </m:ctrlPr>
                        </m:fPr>
                        <m:num>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𝑑𝑦</m:t>
                          </m:r>
                        </m:num>
                        <m:den>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𝑑𝑥</m:t>
                          </m:r>
                        </m:den>
                      </m:f>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m:t>
                      </m:r>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𝑣</m:t>
                      </m:r>
                      <m:f>
                        <m:fPr>
                          <m:ctrlPr>
                            <a:rPr kumimoji="0" lang="en-GB" sz="2000" b="0" i="1" u="none" strike="noStrike" cap="none" normalizeH="0" baseline="0" smtClean="0">
                              <a:ln>
                                <a:noFill/>
                              </a:ln>
                              <a:solidFill>
                                <a:schemeClr val="tx1"/>
                              </a:solidFill>
                              <a:effectLst/>
                              <a:latin typeface="Cambria Math"/>
                              <a:ea typeface="ＭＳ Ｐゴシック" charset="0"/>
                            </a:rPr>
                          </m:ctrlPr>
                        </m:fPr>
                        <m:num>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𝑑𝑢</m:t>
                          </m:r>
                        </m:num>
                        <m:den>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𝑑𝑥</m:t>
                          </m:r>
                        </m:den>
                      </m:f>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m:t>
                      </m:r>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𝑢</m:t>
                      </m:r>
                      <m:f>
                        <m:fPr>
                          <m:ctrlPr>
                            <a:rPr kumimoji="0" lang="en-GB" sz="2000" b="0" i="1" u="none" strike="noStrike" cap="none" normalizeH="0" baseline="0" smtClean="0">
                              <a:ln>
                                <a:noFill/>
                              </a:ln>
                              <a:solidFill>
                                <a:schemeClr val="tx1"/>
                              </a:solidFill>
                              <a:effectLst/>
                              <a:latin typeface="Cambria Math"/>
                              <a:ea typeface="ＭＳ Ｐゴシック" charset="0"/>
                            </a:rPr>
                          </m:ctrlPr>
                        </m:fPr>
                        <m:num>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𝑑𝑣</m:t>
                          </m:r>
                        </m:num>
                        <m:den>
                          <m:r>
                            <a:rPr kumimoji="0" lang="en-GB" sz="2000" b="0" i="1" u="none" strike="noStrike" cap="none" normalizeH="0" baseline="0" smtClean="0">
                              <a:ln>
                                <a:noFill/>
                              </a:ln>
                              <a:solidFill>
                                <a:schemeClr val="tx1"/>
                              </a:solidFill>
                              <a:effectLst/>
                              <a:latin typeface="Cambria Math" panose="02040503050406030204" pitchFamily="18" charset="0"/>
                              <a:ea typeface="ＭＳ Ｐゴシック" charset="0"/>
                            </a:rPr>
                            <m:t>𝑑𝑥</m:t>
                          </m:r>
                        </m:den>
                      </m:f>
                    </m:oMath>
                  </m:oMathPara>
                </a14:m>
                <a:endParaRPr kumimoji="0" lang="en-GB" sz="2000" b="0" i="0" u="none" strike="noStrike" cap="none" normalizeH="0" baseline="0" dirty="0">
                  <a:ln>
                    <a:noFill/>
                  </a:ln>
                  <a:solidFill>
                    <a:schemeClr val="tx1"/>
                  </a:solidFill>
                  <a:effectLst/>
                  <a:latin typeface="Arial" charset="0"/>
                  <a:ea typeface="ＭＳ Ｐゴシック" charset="0"/>
                </a:endParaRPr>
              </a:p>
            </p:txBody>
          </p:sp>
        </mc:Choice>
        <mc:Fallback xmlns="">
          <p:sp>
            <p:nvSpPr>
              <p:cNvPr id="6" name="Rectangle 5">
                <a:extLst>
                  <a:ext uri="{FF2B5EF4-FFF2-40B4-BE49-F238E27FC236}">
                    <a16:creationId xmlns:a16="http://schemas.microsoft.com/office/drawing/2014/main" xmlns="" xmlns:a14="http://schemas.microsoft.com/office/drawing/2010/main" id="{5050411C-6D56-40FD-A4FE-04DA8287E8FD}"/>
                  </a:ext>
                </a:extLst>
              </p:cNvPr>
              <p:cNvSpPr>
                <a:spLocks noRot="1" noChangeAspect="1" noMove="1" noResize="1" noEditPoints="1" noAdjustHandles="1" noChangeArrowheads="1" noChangeShapeType="1" noTextEdit="1"/>
              </p:cNvSpPr>
              <p:nvPr/>
            </p:nvSpPr>
            <p:spPr bwMode="auto">
              <a:xfrm>
                <a:off x="7527685" y="5331218"/>
                <a:ext cx="3600400" cy="689675"/>
              </a:xfrm>
              <a:prstGeom prst="rect">
                <a:avLst/>
              </a:prstGeom>
              <a:blipFill rotWithShape="1">
                <a:blip r:embed="rId5"/>
                <a:stretch>
                  <a:fillRect/>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7" name="Rectangle 6">
            <a:extLst>
              <a:ext uri="{FF2B5EF4-FFF2-40B4-BE49-F238E27FC236}">
                <a16:creationId xmlns:a16="http://schemas.microsoft.com/office/drawing/2014/main" xmlns="" id="{A1BC3F1B-E5DE-4F98-8398-4AF1B9A27636}"/>
              </a:ext>
            </a:extLst>
          </p:cNvPr>
          <p:cNvSpPr/>
          <p:nvPr/>
        </p:nvSpPr>
        <p:spPr bwMode="auto">
          <a:xfrm>
            <a:off x="7968208" y="1772816"/>
            <a:ext cx="1091215" cy="429317"/>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eaLnBrk="1" hangingPunct="1">
              <a:buClr>
                <a:srgbClr val="000000"/>
              </a:buClr>
              <a:buSzPct val="100000"/>
            </a:pPr>
            <a:r>
              <a:rPr lang="en-GB" sz="2400" i="1" dirty="0">
                <a:latin typeface="Times New Roman" panose="02020603050405020304" pitchFamily="18" charset="0"/>
                <a:ea typeface="ＭＳ Ｐゴシック" charset="0"/>
                <a:cs typeface="Times New Roman" panose="02020603050405020304" pitchFamily="18" charset="0"/>
              </a:rPr>
              <a:t>y=</a:t>
            </a:r>
            <a:r>
              <a:rPr lang="en-GB" sz="2400" i="1" dirty="0" err="1">
                <a:latin typeface="Times New Roman" panose="02020603050405020304" pitchFamily="18" charset="0"/>
                <a:ea typeface="ＭＳ Ｐゴシック" charset="0"/>
                <a:cs typeface="Times New Roman" panose="02020603050405020304" pitchFamily="18" charset="0"/>
              </a:rPr>
              <a:t>uv</a:t>
            </a:r>
            <a:endParaRPr lang="en-GB" sz="2400" i="1" dirty="0">
              <a:latin typeface="Times New Roman" panose="02020603050405020304" pitchFamily="18" charset="0"/>
              <a:ea typeface="ＭＳ Ｐゴシック" charset="0"/>
              <a:cs typeface="Times New Roman" panose="02020603050405020304" pitchFamily="18" charset="0"/>
            </a:endParaRPr>
          </a:p>
        </p:txBody>
      </p:sp>
      <p:sp>
        <p:nvSpPr>
          <p:cNvPr id="4" name="TextBox 3">
            <a:extLst>
              <a:ext uri="{FF2B5EF4-FFF2-40B4-BE49-F238E27FC236}">
                <a16:creationId xmlns:a16="http://schemas.microsoft.com/office/drawing/2014/main" xmlns="" id="{C39DBC2E-A62C-E741-88C0-2989D63159B2}"/>
              </a:ext>
            </a:extLst>
          </p:cNvPr>
          <p:cNvSpPr txBox="1"/>
          <p:nvPr/>
        </p:nvSpPr>
        <p:spPr>
          <a:xfrm>
            <a:off x="2423592" y="6057354"/>
            <a:ext cx="9433048" cy="707886"/>
          </a:xfrm>
          <a:prstGeom prst="rect">
            <a:avLst/>
          </a:prstGeom>
          <a:noFill/>
        </p:spPr>
        <p:txBody>
          <a:bodyPr wrap="square" rtlCol="0">
            <a:spAutoFit/>
          </a:bodyPr>
          <a:lstStyle/>
          <a:p>
            <a:r>
              <a:rPr lang="en-US" b="1" dirty="0">
                <a:solidFill>
                  <a:srgbClr val="0070C0"/>
                </a:solidFill>
              </a:rPr>
              <a:t>Note:</a:t>
            </a:r>
            <a:r>
              <a:rPr lang="en-US" dirty="0">
                <a:solidFill>
                  <a:srgbClr val="0070C0"/>
                </a:solidFill>
              </a:rPr>
              <a:t> There is no need to fully understand the derivation of this formula but it is an important result that you need to be able to use.</a:t>
            </a:r>
          </a:p>
        </p:txBody>
      </p:sp>
      <p:sp>
        <p:nvSpPr>
          <p:cNvPr id="11" name="Rectangle 10">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2513162563"/>
      </p:ext>
    </p:extLst>
  </p:cSld>
  <p:clrMapOvr>
    <a:masterClrMapping/>
  </p:clrMapOvr>
  <p:transition>
    <p:fade/>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Differentiating Products and Quotients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xmlns="" id="{E36202A8-D5E4-44E8-9A0B-74142398E9D8}"/>
              </a:ext>
            </a:extLst>
          </p:cNvPr>
          <p:cNvSpPr txBox="1"/>
          <p:nvPr/>
        </p:nvSpPr>
        <p:spPr>
          <a:xfrm>
            <a:off x="2567608" y="683864"/>
            <a:ext cx="1728192" cy="461665"/>
          </a:xfrm>
          <a:prstGeom prst="rect">
            <a:avLst/>
          </a:prstGeom>
          <a:noFill/>
        </p:spPr>
        <p:txBody>
          <a:bodyPr wrap="square" rtlCol="0">
            <a:spAutoFit/>
          </a:bodyPr>
          <a:lstStyle/>
          <a:p>
            <a:r>
              <a:rPr lang="en-GB" sz="2400" b="1" dirty="0"/>
              <a:t>Example 1</a:t>
            </a:r>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122BE98B-5C23-415E-AEDA-49C402A9C141}"/>
                  </a:ext>
                </a:extLst>
              </p:cNvPr>
              <p:cNvSpPr txBox="1"/>
              <p:nvPr/>
            </p:nvSpPr>
            <p:spPr>
              <a:xfrm>
                <a:off x="2567608" y="1052032"/>
                <a:ext cx="7063598" cy="624273"/>
              </a:xfrm>
              <a:prstGeom prst="rect">
                <a:avLst/>
              </a:prstGeom>
              <a:noFill/>
            </p:spPr>
            <p:txBody>
              <a:bodyPr wrap="square" rtlCol="0">
                <a:spAutoFit/>
              </a:bodyPr>
              <a:lstStyle/>
              <a:p>
                <a:r>
                  <a:rPr lang="en-GB" sz="2400" dirty="0"/>
                  <a:t>If </a:t>
                </a:r>
                <a14:m>
                  <m:oMath xmlns:m="http://schemas.openxmlformats.org/officeDocument/2006/math">
                    <m:r>
                      <a:rPr lang="en-GB" sz="2400" b="0" i="1" smtClean="0">
                        <a:latin typeface="Cambria Math"/>
                      </a:rPr>
                      <m:t>𝑦</m:t>
                    </m:r>
                  </m:oMath>
                </a14:m>
                <a:r>
                  <a:rPr lang="en-GB" sz="2400" dirty="0"/>
                  <a:t>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 </m:t>
                        </m:r>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sSup>
                      <m:sSupPr>
                        <m:ctrlPr>
                          <a:rPr lang="en-GB" sz="2400" i="1" smtClean="0">
                            <a:latin typeface="Cambria Math"/>
                          </a:rPr>
                        </m:ctrlPr>
                      </m:sSupPr>
                      <m:e>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−1)</m:t>
                        </m:r>
                      </m:e>
                      <m:sup>
                        <m:r>
                          <a:rPr lang="en-GB" sz="2400" b="0" i="1" smtClean="0">
                            <a:latin typeface="Cambria Math" panose="02040503050406030204" pitchFamily="18" charset="0"/>
                          </a:rPr>
                          <m:t>2</m:t>
                        </m:r>
                      </m:sup>
                    </m:sSup>
                    <m:r>
                      <a:rPr lang="en-GB" sz="2400" b="0" i="1" smtClean="0">
                        <a:latin typeface="Cambria Math"/>
                      </a:rPr>
                      <m:t>  </m:t>
                    </m:r>
                  </m:oMath>
                </a14:m>
                <a:r>
                  <a:rPr lang="en-GB" sz="2400" dirty="0"/>
                  <a:t>use the Product Rule to find </a:t>
                </a:r>
                <a14:m>
                  <m:oMath xmlns:m="http://schemas.openxmlformats.org/officeDocument/2006/math">
                    <m:f>
                      <m:fPr>
                        <m:ctrlPr>
                          <a:rPr lang="en-GB" sz="2400" i="1" smtClean="0">
                            <a:latin typeface="Cambria Math"/>
                          </a:rPr>
                        </m:ctrlPr>
                      </m:fPr>
                      <m:num>
                        <m:r>
                          <a:rPr lang="en-GB" sz="2400" i="1" smtClean="0">
                            <a:latin typeface="Cambria Math" panose="02040503050406030204" pitchFamily="18" charset="0"/>
                          </a:rPr>
                          <m:t>𝑑𝑦</m:t>
                        </m:r>
                      </m:num>
                      <m:den>
                        <m:r>
                          <a:rPr lang="en-GB" sz="2400" i="1" smtClean="0">
                            <a:latin typeface="Cambria Math" panose="02040503050406030204" pitchFamily="18" charset="0"/>
                          </a:rPr>
                          <m:t>𝑑𝑥</m:t>
                        </m:r>
                      </m:den>
                    </m:f>
                    <m:r>
                      <a:rPr lang="en-GB" sz="2400" b="0" i="1" smtClean="0">
                        <a:latin typeface="Cambria Math"/>
                      </a:rPr>
                      <m:t>.</m:t>
                    </m:r>
                  </m:oMath>
                </a14:m>
                <a:r>
                  <a:rPr lang="en-GB" sz="2400" dirty="0"/>
                  <a:t> </a:t>
                </a:r>
              </a:p>
            </p:txBody>
          </p:sp>
        </mc:Choice>
        <mc:Fallback xmlns="">
          <p:sp>
            <p:nvSpPr>
              <p:cNvPr id="7" name="TextBox 6">
                <a:extLst>
                  <a:ext uri="{FF2B5EF4-FFF2-40B4-BE49-F238E27FC236}">
                    <a16:creationId xmlns:a16="http://schemas.microsoft.com/office/drawing/2014/main" xmlns="" xmlns:a14="http://schemas.microsoft.com/office/drawing/2010/main" id="{122BE98B-5C23-415E-AEDA-49C402A9C141}"/>
                  </a:ext>
                </a:extLst>
              </p:cNvPr>
              <p:cNvSpPr txBox="1">
                <a:spLocks noRot="1" noChangeAspect="1" noMove="1" noResize="1" noEditPoints="1" noAdjustHandles="1" noChangeArrowheads="1" noChangeShapeType="1" noTextEdit="1"/>
              </p:cNvSpPr>
              <p:nvPr/>
            </p:nvSpPr>
            <p:spPr>
              <a:xfrm>
                <a:off x="2567608" y="1052032"/>
                <a:ext cx="7063598" cy="624273"/>
              </a:xfrm>
              <a:prstGeom prst="rect">
                <a:avLst/>
              </a:prstGeom>
              <a:blipFill rotWithShape="1">
                <a:blip r:embed="rId4"/>
                <a:stretch>
                  <a:fillRect l="-1294"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xmlns="" id="{B35F1711-6104-40BC-9B4E-128F2D23FCEC}"/>
                  </a:ext>
                </a:extLst>
              </p:cNvPr>
              <p:cNvSpPr/>
              <p:nvPr/>
            </p:nvSpPr>
            <p:spPr>
              <a:xfrm>
                <a:off x="2560794" y="1936595"/>
                <a:ext cx="2179764" cy="67672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smtClean="0">
                              <a:solidFill>
                                <a:srgbClr val="FF0000"/>
                              </a:solidFill>
                              <a:latin typeface="Cambria Math"/>
                              <a:ea typeface="ＭＳ Ｐゴシック" charset="0"/>
                            </a:rPr>
                          </m:ctrlPr>
                        </m:fPr>
                        <m:num>
                          <m:r>
                            <a:rPr lang="en-GB" i="1">
                              <a:solidFill>
                                <a:srgbClr val="FF0000"/>
                              </a:solidFill>
                              <a:latin typeface="Cambria Math" panose="02040503050406030204" pitchFamily="18" charset="0"/>
                              <a:ea typeface="ＭＳ Ｐゴシック" charset="0"/>
                            </a:rPr>
                            <m:t>𝑑𝑦</m:t>
                          </m:r>
                        </m:num>
                        <m:den>
                          <m:r>
                            <a:rPr lang="en-GB" i="1">
                              <a:solidFill>
                                <a:srgbClr val="FF0000"/>
                              </a:solidFill>
                              <a:latin typeface="Cambria Math" panose="02040503050406030204" pitchFamily="18" charset="0"/>
                              <a:ea typeface="ＭＳ Ｐゴシック" charset="0"/>
                            </a:rPr>
                            <m:t>𝑑𝑥</m:t>
                          </m:r>
                        </m:den>
                      </m:f>
                      <m:r>
                        <a:rPr lang="en-GB" i="1">
                          <a:solidFill>
                            <a:srgbClr val="FF0000"/>
                          </a:solidFill>
                          <a:latin typeface="Cambria Math" panose="02040503050406030204" pitchFamily="18" charset="0"/>
                          <a:ea typeface="ＭＳ Ｐゴシック" charset="0"/>
                        </a:rPr>
                        <m:t>=</m:t>
                      </m:r>
                      <m:r>
                        <a:rPr lang="en-GB" b="0" i="1" smtClean="0">
                          <a:solidFill>
                            <a:srgbClr val="FF0000"/>
                          </a:solidFill>
                          <a:latin typeface="Cambria Math" panose="02040503050406030204" pitchFamily="18" charset="0"/>
                          <a:ea typeface="ＭＳ Ｐゴシック" charset="0"/>
                        </a:rPr>
                        <m:t>𝑣</m:t>
                      </m:r>
                      <m:f>
                        <m:fPr>
                          <m:ctrlPr>
                            <a:rPr lang="en-GB" i="1">
                              <a:solidFill>
                                <a:srgbClr val="FF0000"/>
                              </a:solidFill>
                              <a:latin typeface="Cambria Math"/>
                              <a:ea typeface="ＭＳ Ｐゴシック" charset="0"/>
                            </a:rPr>
                          </m:ctrlPr>
                        </m:fPr>
                        <m:num>
                          <m:r>
                            <a:rPr lang="en-GB" i="1">
                              <a:solidFill>
                                <a:srgbClr val="FF0000"/>
                              </a:solidFill>
                              <a:latin typeface="Cambria Math" panose="02040503050406030204" pitchFamily="18" charset="0"/>
                              <a:ea typeface="ＭＳ Ｐゴシック" charset="0"/>
                            </a:rPr>
                            <m:t>𝑑𝑢</m:t>
                          </m:r>
                        </m:num>
                        <m:den>
                          <m:r>
                            <a:rPr lang="en-GB" i="1">
                              <a:solidFill>
                                <a:srgbClr val="FF0000"/>
                              </a:solidFill>
                              <a:latin typeface="Cambria Math" panose="02040503050406030204" pitchFamily="18" charset="0"/>
                              <a:ea typeface="ＭＳ Ｐゴシック" charset="0"/>
                            </a:rPr>
                            <m:t>𝑑𝑥</m:t>
                          </m:r>
                        </m:den>
                      </m:f>
                      <m:r>
                        <a:rPr lang="en-GB" i="1">
                          <a:solidFill>
                            <a:srgbClr val="FF0000"/>
                          </a:solidFill>
                          <a:latin typeface="Cambria Math" panose="02040503050406030204" pitchFamily="18" charset="0"/>
                          <a:ea typeface="ＭＳ Ｐゴシック" charset="0"/>
                        </a:rPr>
                        <m:t>+</m:t>
                      </m:r>
                      <m:r>
                        <a:rPr lang="en-GB" i="1">
                          <a:solidFill>
                            <a:srgbClr val="FF0000"/>
                          </a:solidFill>
                          <a:latin typeface="Cambria Math" panose="02040503050406030204" pitchFamily="18" charset="0"/>
                          <a:ea typeface="ＭＳ Ｐゴシック" charset="0"/>
                        </a:rPr>
                        <m:t>𝑢</m:t>
                      </m:r>
                      <m:f>
                        <m:fPr>
                          <m:ctrlPr>
                            <a:rPr lang="en-GB" i="1">
                              <a:solidFill>
                                <a:srgbClr val="FF0000"/>
                              </a:solidFill>
                              <a:latin typeface="Cambria Math"/>
                              <a:ea typeface="ＭＳ Ｐゴシック" charset="0"/>
                            </a:rPr>
                          </m:ctrlPr>
                        </m:fPr>
                        <m:num>
                          <m:r>
                            <a:rPr lang="en-GB" i="1">
                              <a:solidFill>
                                <a:srgbClr val="FF0000"/>
                              </a:solidFill>
                              <a:latin typeface="Cambria Math" panose="02040503050406030204" pitchFamily="18" charset="0"/>
                              <a:ea typeface="ＭＳ Ｐゴシック" charset="0"/>
                            </a:rPr>
                            <m:t>𝑑𝑣</m:t>
                          </m:r>
                        </m:num>
                        <m:den>
                          <m:r>
                            <a:rPr lang="en-GB" i="1">
                              <a:solidFill>
                                <a:srgbClr val="FF0000"/>
                              </a:solidFill>
                              <a:latin typeface="Cambria Math" panose="02040503050406030204" pitchFamily="18" charset="0"/>
                              <a:ea typeface="ＭＳ Ｐゴシック" charset="0"/>
                            </a:rPr>
                            <m:t>𝑑𝑥</m:t>
                          </m:r>
                        </m:den>
                      </m:f>
                    </m:oMath>
                  </m:oMathPara>
                </a14:m>
                <a:endParaRPr lang="en-GB" dirty="0"/>
              </a:p>
            </p:txBody>
          </p:sp>
        </mc:Choice>
        <mc:Fallback xmlns="">
          <p:sp>
            <p:nvSpPr>
              <p:cNvPr id="8" name="Rectangle 7">
                <a:extLst>
                  <a:ext uri="{FF2B5EF4-FFF2-40B4-BE49-F238E27FC236}">
                    <a16:creationId xmlns:a16="http://schemas.microsoft.com/office/drawing/2014/main" id="{B35F1711-6104-40BC-9B4E-128F2D23FCEC}"/>
                  </a:ext>
                </a:extLst>
              </p:cNvPr>
              <p:cNvSpPr>
                <a:spLocks noRot="1" noChangeAspect="1" noMove="1" noResize="1" noEditPoints="1" noAdjustHandles="1" noChangeArrowheads="1" noChangeShapeType="1" noTextEdit="1"/>
              </p:cNvSpPr>
              <p:nvPr/>
            </p:nvSpPr>
            <p:spPr>
              <a:xfrm>
                <a:off x="2560794" y="1936595"/>
                <a:ext cx="2179764" cy="676724"/>
              </a:xfrm>
              <a:prstGeom prst="rect">
                <a:avLst/>
              </a:prstGeom>
              <a:blipFill>
                <a:blip r:embed="rId5"/>
                <a:stretch>
                  <a:fillRect/>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xmlns="" id="{CEF833A1-B4E4-4FE5-B69E-560F43E58F88}"/>
              </a:ext>
            </a:extLst>
          </p:cNvPr>
          <p:cNvSpPr/>
          <p:nvPr/>
        </p:nvSpPr>
        <p:spPr>
          <a:xfrm>
            <a:off x="2567608" y="1553334"/>
            <a:ext cx="1412566" cy="461665"/>
          </a:xfrm>
          <a:prstGeom prst="rect">
            <a:avLst/>
          </a:prstGeom>
        </p:spPr>
        <p:txBody>
          <a:bodyPr wrap="none">
            <a:spAutoFit/>
          </a:bodyPr>
          <a:lstStyle/>
          <a:p>
            <a:r>
              <a:rPr lang="en-GB" sz="2400" b="1" dirty="0"/>
              <a:t>Solution</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B30AFCA5-F6C2-45F2-8796-9DB10D6BF208}"/>
                  </a:ext>
                </a:extLst>
              </p:cNvPr>
              <p:cNvSpPr txBox="1"/>
              <p:nvPr/>
            </p:nvSpPr>
            <p:spPr>
              <a:xfrm>
                <a:off x="2597262" y="2703854"/>
                <a:ext cx="3397076" cy="461665"/>
              </a:xfrm>
              <a:prstGeom prst="rect">
                <a:avLst/>
              </a:prstGeom>
              <a:noFill/>
            </p:spPr>
            <p:txBody>
              <a:bodyPr wrap="square" rtlCol="0">
                <a:spAutoFit/>
              </a:bodyPr>
              <a:lstStyle/>
              <a:p>
                <a:r>
                  <a:rPr lang="en-GB" sz="2400" dirty="0">
                    <a:solidFill>
                      <a:srgbClr val="FF0000"/>
                    </a:solidFill>
                  </a:rPr>
                  <a:t>Let </a:t>
                </a:r>
                <a:r>
                  <a:rPr lang="en-GB" sz="2400" i="1" dirty="0">
                    <a:solidFill>
                      <a:srgbClr val="FF0000"/>
                    </a:solidFill>
                    <a:latin typeface="Times New Roman" panose="02020603050405020304" pitchFamily="18" charset="0"/>
                    <a:cs typeface="Times New Roman" panose="02020603050405020304" pitchFamily="18" charset="0"/>
                  </a:rPr>
                  <a:t>u</a:t>
                </a:r>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m:t>
                        </m:r>
                      </m:e>
                      <m:sup>
                        <m:r>
                          <a:rPr lang="en-GB" sz="2400" b="0" i="1" smtClean="0">
                            <a:solidFill>
                              <a:srgbClr val="FF0000"/>
                            </a:solidFill>
                            <a:latin typeface="Cambria Math" panose="02040503050406030204" pitchFamily="18" charset="0"/>
                          </a:rPr>
                          <m:t>2</m:t>
                        </m:r>
                      </m:sup>
                    </m:sSup>
                  </m:oMath>
                </a14:m>
                <a:r>
                  <a:rPr lang="en-GB" sz="2400" dirty="0">
                    <a:solidFill>
                      <a:srgbClr val="FF0000"/>
                    </a:solidFill>
                  </a:rPr>
                  <a:t> </a:t>
                </a:r>
              </a:p>
            </p:txBody>
          </p:sp>
        </mc:Choice>
        <mc:Fallback xmlns="">
          <p:sp>
            <p:nvSpPr>
              <p:cNvPr id="11" name="TextBox 10">
                <a:extLst>
                  <a:ext uri="{FF2B5EF4-FFF2-40B4-BE49-F238E27FC236}">
                    <a16:creationId xmlns:a16="http://schemas.microsoft.com/office/drawing/2014/main" id="{B30AFCA5-F6C2-45F2-8796-9DB10D6BF208}"/>
                  </a:ext>
                </a:extLst>
              </p:cNvPr>
              <p:cNvSpPr txBox="1">
                <a:spLocks noRot="1" noChangeAspect="1" noMove="1" noResize="1" noEditPoints="1" noAdjustHandles="1" noChangeArrowheads="1" noChangeShapeType="1" noTextEdit="1"/>
              </p:cNvSpPr>
              <p:nvPr/>
            </p:nvSpPr>
            <p:spPr>
              <a:xfrm>
                <a:off x="2597262" y="2703854"/>
                <a:ext cx="3397076" cy="461665"/>
              </a:xfrm>
              <a:prstGeom prst="rect">
                <a:avLst/>
              </a:prstGeom>
              <a:blipFill>
                <a:blip r:embed="rId6"/>
                <a:stretch>
                  <a:fillRect l="-2693" t="-10667"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72BF993C-58C4-4C52-9719-3C8D90A91727}"/>
                  </a:ext>
                </a:extLst>
              </p:cNvPr>
              <p:cNvSpPr txBox="1"/>
              <p:nvPr/>
            </p:nvSpPr>
            <p:spPr>
              <a:xfrm>
                <a:off x="2609532" y="3429000"/>
                <a:ext cx="1884918"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num>
                      <m:den>
                        <m:r>
                          <a:rPr lang="en-GB" sz="2400" i="1" smtClean="0">
                            <a:solidFill>
                              <a:srgbClr val="FF0000"/>
                            </a:solidFill>
                            <a:latin typeface="Cambria Math" panose="02040503050406030204" pitchFamily="18" charset="0"/>
                          </a:rPr>
                          <m:t>𝑑𝑥</m:t>
                        </m:r>
                      </m:den>
                    </m:f>
                  </m:oMath>
                </a14:m>
                <a:r>
                  <a:rPr lang="en-GB" sz="2400" dirty="0">
                    <a:solidFill>
                      <a:srgbClr val="FF0000"/>
                    </a:solidFill>
                  </a:rPr>
                  <a:t> = 2</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a:t>
                </a:r>
                <a:endParaRPr lang="en-GB" sz="2400" dirty="0"/>
              </a:p>
            </p:txBody>
          </p:sp>
        </mc:Choice>
        <mc:Fallback xmlns="">
          <p:sp>
            <p:nvSpPr>
              <p:cNvPr id="13" name="TextBox 12">
                <a:extLst>
                  <a:ext uri="{FF2B5EF4-FFF2-40B4-BE49-F238E27FC236}">
                    <a16:creationId xmlns:a16="http://schemas.microsoft.com/office/drawing/2014/main" id="{72BF993C-58C4-4C52-9719-3C8D90A91727}"/>
                  </a:ext>
                </a:extLst>
              </p:cNvPr>
              <p:cNvSpPr txBox="1">
                <a:spLocks noRot="1" noChangeAspect="1" noMove="1" noResize="1" noEditPoints="1" noAdjustHandles="1" noChangeArrowheads="1" noChangeShapeType="1" noTextEdit="1"/>
              </p:cNvSpPr>
              <p:nvPr/>
            </p:nvSpPr>
            <p:spPr>
              <a:xfrm>
                <a:off x="2609532" y="3429000"/>
                <a:ext cx="1884918" cy="624273"/>
              </a:xfrm>
              <a:prstGeom prst="rect">
                <a:avLst/>
              </a:prstGeom>
              <a:blipFill>
                <a:blip r:embed="rId7"/>
                <a:stretch>
                  <a:fillRect b="-784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D49873DF-2184-4EB4-BBA3-986106735FC4}"/>
                  </a:ext>
                </a:extLst>
              </p:cNvPr>
              <p:cNvSpPr txBox="1"/>
              <p:nvPr/>
            </p:nvSpPr>
            <p:spPr>
              <a:xfrm>
                <a:off x="3899331" y="3441700"/>
                <a:ext cx="2557256"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𝑑𝑣</m:t>
                        </m:r>
                        <m:r>
                          <a:rPr lang="en-GB" sz="2400" b="0" i="1" smtClean="0">
                            <a:solidFill>
                              <a:srgbClr val="FF0000"/>
                            </a:solidFill>
                            <a:latin typeface="Cambria Math" panose="02040503050406030204" pitchFamily="18" charset="0"/>
                          </a:rPr>
                          <m:t> </m:t>
                        </m:r>
                      </m:num>
                      <m:den>
                        <m:r>
                          <a:rPr lang="en-GB" sz="2400" b="0" i="1" smtClean="0">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 </m:t>
                    </m:r>
                  </m:oMath>
                </a14:m>
                <a:r>
                  <a:rPr lang="en-GB" sz="2400" dirty="0">
                    <a:solidFill>
                      <a:srgbClr val="FF0000"/>
                    </a:solidFill>
                  </a:rPr>
                  <a:t>= 2(</a:t>
                </a:r>
                <a:r>
                  <a:rPr lang="en-GB" sz="2400" i="1" dirty="0">
                    <a:solidFill>
                      <a:srgbClr val="FF0000"/>
                    </a:solidFill>
                    <a:latin typeface="Times New Roman" panose="02020603050405020304" pitchFamily="18" charset="0"/>
                    <a:cs typeface="Times New Roman" panose="02020603050405020304" pitchFamily="18" charset="0"/>
                  </a:rPr>
                  <a:t>x </a:t>
                </a:r>
                <a14:m>
                  <m:oMath xmlns:m="http://schemas.openxmlformats.org/officeDocument/2006/math">
                    <m:r>
                      <a:rPr lang="en-GB" sz="2400" i="1">
                        <a:solidFill>
                          <a:srgbClr val="FF0000"/>
                        </a:solidFill>
                        <a:latin typeface="Cambria Math" panose="02040503050406030204" pitchFamily="18" charset="0"/>
                      </a:rPr>
                      <m:t>−</m:t>
                    </m:r>
                  </m:oMath>
                </a14:m>
                <a:r>
                  <a:rPr lang="en-GB" sz="2400" dirty="0">
                    <a:solidFill>
                      <a:srgbClr val="FF0000"/>
                    </a:solidFill>
                  </a:rPr>
                  <a:t>1)</a:t>
                </a:r>
                <a:endParaRPr lang="en-GB" sz="2400" dirty="0"/>
              </a:p>
            </p:txBody>
          </p:sp>
        </mc:Choice>
        <mc:Fallback xmlns="">
          <p:sp>
            <p:nvSpPr>
              <p:cNvPr id="14" name="TextBox 13">
                <a:extLst>
                  <a:ext uri="{FF2B5EF4-FFF2-40B4-BE49-F238E27FC236}">
                    <a16:creationId xmlns:a16="http://schemas.microsoft.com/office/drawing/2014/main" id="{D49873DF-2184-4EB4-BBA3-986106735FC4}"/>
                  </a:ext>
                </a:extLst>
              </p:cNvPr>
              <p:cNvSpPr txBox="1">
                <a:spLocks noRot="1" noChangeAspect="1" noMove="1" noResize="1" noEditPoints="1" noAdjustHandles="1" noChangeArrowheads="1" noChangeShapeType="1" noTextEdit="1"/>
              </p:cNvSpPr>
              <p:nvPr/>
            </p:nvSpPr>
            <p:spPr>
              <a:xfrm>
                <a:off x="3899331" y="3441700"/>
                <a:ext cx="2557256" cy="624273"/>
              </a:xfrm>
              <a:prstGeom prst="rect">
                <a:avLst/>
              </a:prstGeom>
              <a:blipFill>
                <a:blip r:embed="rId8"/>
                <a:stretch>
                  <a:fillRect b="-8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xmlns="" id="{264DBDA3-68FC-4BFD-A03A-9F59F27F519F}"/>
                  </a:ext>
                </a:extLst>
              </p:cNvPr>
              <p:cNvSpPr/>
              <p:nvPr/>
            </p:nvSpPr>
            <p:spPr>
              <a:xfrm>
                <a:off x="6513057" y="1992823"/>
                <a:ext cx="3642087" cy="535659"/>
              </a:xfrm>
              <a:prstGeom prst="rect">
                <a:avLst/>
              </a:prstGeom>
            </p:spPr>
            <p:txBody>
              <a:bodyPr wrap="none">
                <a:spAutoFit/>
              </a:bodyPr>
              <a:lstStyle/>
              <a:p>
                <a14:m>
                  <m:oMath xmlns:m="http://schemas.openxmlformats.org/officeDocument/2006/math">
                    <m:f>
                      <m:fPr>
                        <m:ctrlPr>
                          <a:rPr lang="en-GB" i="1" smtClean="0">
                            <a:solidFill>
                              <a:srgbClr val="FF0000"/>
                            </a:solidFill>
                            <a:latin typeface="Cambria Math"/>
                            <a:ea typeface="ＭＳ Ｐゴシック" charset="0"/>
                          </a:rPr>
                        </m:ctrlPr>
                      </m:fPr>
                      <m:num>
                        <m:r>
                          <a:rPr lang="en-GB" i="1">
                            <a:solidFill>
                              <a:srgbClr val="FF0000"/>
                            </a:solidFill>
                            <a:latin typeface="Cambria Math" panose="02040503050406030204" pitchFamily="18" charset="0"/>
                            <a:ea typeface="ＭＳ Ｐゴシック" charset="0"/>
                          </a:rPr>
                          <m:t>𝑑𝑦</m:t>
                        </m:r>
                      </m:num>
                      <m:den>
                        <m:r>
                          <a:rPr lang="en-GB" i="1">
                            <a:solidFill>
                              <a:srgbClr val="FF0000"/>
                            </a:solidFill>
                            <a:latin typeface="Cambria Math" panose="02040503050406030204" pitchFamily="18" charset="0"/>
                            <a:ea typeface="ＭＳ Ｐゴシック" charset="0"/>
                          </a:rPr>
                          <m:t>𝑑𝑥</m:t>
                        </m:r>
                      </m:den>
                    </m:f>
                  </m:oMath>
                </a14:m>
                <a:r>
                  <a:rPr lang="en-GB" dirty="0">
                    <a:solidFill>
                      <a:srgbClr val="FF0000"/>
                    </a:solidFill>
                  </a:rPr>
                  <a:t> = </a:t>
                </a:r>
                <a14:m>
                  <m:oMath xmlns:m="http://schemas.openxmlformats.org/officeDocument/2006/math">
                    <m:sSup>
                      <m:sSupPr>
                        <m:ctrlPr>
                          <a:rPr lang="en-GB" i="1">
                            <a:solidFill>
                              <a:srgbClr val="FF0000"/>
                            </a:solidFill>
                            <a:latin typeface="Cambria Math"/>
                          </a:rPr>
                        </m:ctrlPr>
                      </m:sSupPr>
                      <m:e>
                        <m:r>
                          <m:rPr>
                            <m:nor/>
                          </m:rPr>
                          <a:rPr lang="en-GB" dirty="0">
                            <a:solidFill>
                              <a:srgbClr val="FF0000"/>
                            </a:solidFill>
                          </a:rPr>
                          <m:t>2</m:t>
                        </m:r>
                        <m:r>
                          <m:rPr>
                            <m:nor/>
                          </m:rPr>
                          <a:rPr lang="en-GB" i="1" dirty="0">
                            <a:solidFill>
                              <a:srgbClr val="FF0000"/>
                            </a:solidFill>
                            <a:latin typeface="Times New Roman" panose="02020603050405020304" pitchFamily="18" charset="0"/>
                            <a:cs typeface="Times New Roman" panose="02020603050405020304" pitchFamily="18" charset="0"/>
                          </a:rPr>
                          <m:t>x</m:t>
                        </m:r>
                        <m:r>
                          <a:rPr lang="en-GB" b="0" i="1" dirty="0" smtClean="0">
                            <a:solidFill>
                              <a:srgbClr val="FF0000"/>
                            </a:solidFill>
                            <a:latin typeface="Cambria Math" panose="02040503050406030204" pitchFamily="18" charset="0"/>
                            <a:cs typeface="Times New Roman" panose="02020603050405020304" pitchFamily="18" charset="0"/>
                          </a:rPr>
                          <m:t> </m:t>
                        </m:r>
                        <m:r>
                          <a:rPr lang="en-GB" i="1">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𝑥</m:t>
                        </m:r>
                        <m:r>
                          <a:rPr lang="en-GB" i="1">
                            <a:solidFill>
                              <a:srgbClr val="FF0000"/>
                            </a:solidFill>
                            <a:latin typeface="Cambria Math" panose="02040503050406030204" pitchFamily="18" charset="0"/>
                          </a:rPr>
                          <m:t>−1)</m:t>
                        </m:r>
                      </m:e>
                      <m:sup>
                        <m:r>
                          <a:rPr lang="en-GB" i="1">
                            <a:solidFill>
                              <a:srgbClr val="FF0000"/>
                            </a:solidFill>
                            <a:latin typeface="Cambria Math" panose="02040503050406030204" pitchFamily="18" charset="0"/>
                          </a:rPr>
                          <m:t>2</m:t>
                        </m:r>
                      </m:sup>
                    </m:sSup>
                  </m:oMath>
                </a14:m>
                <a:r>
                  <a:rPr lang="en-GB" dirty="0">
                    <a:solidFill>
                      <a:srgbClr val="FF0000"/>
                    </a:solidFill>
                  </a:rPr>
                  <a:t> + </a:t>
                </a:r>
                <a14:m>
                  <m:oMath xmlns:m="http://schemas.openxmlformats.org/officeDocument/2006/math">
                    <m:sSup>
                      <m:sSupPr>
                        <m:ctrlPr>
                          <a:rPr lang="en-GB" i="1">
                            <a:solidFill>
                              <a:srgbClr val="FF0000"/>
                            </a:solidFill>
                            <a:latin typeface="Cambria Math"/>
                          </a:rPr>
                        </m:ctrlPr>
                      </m:sSupPr>
                      <m:e>
                        <m:r>
                          <a:rPr lang="en-GB" i="1">
                            <a:solidFill>
                              <a:srgbClr val="FF0000"/>
                            </a:solidFill>
                            <a:latin typeface="Cambria Math" panose="02040503050406030204" pitchFamily="18" charset="0"/>
                          </a:rPr>
                          <m:t> </m:t>
                        </m:r>
                        <m:r>
                          <a:rPr lang="en-GB" i="1">
                            <a:solidFill>
                              <a:srgbClr val="FF0000"/>
                            </a:solidFill>
                            <a:latin typeface="Cambria Math" panose="02040503050406030204" pitchFamily="18" charset="0"/>
                          </a:rPr>
                          <m:t>𝑥</m:t>
                        </m:r>
                      </m:e>
                      <m:sup>
                        <m:r>
                          <a:rPr lang="en-GB" i="1">
                            <a:solidFill>
                              <a:srgbClr val="FF0000"/>
                            </a:solidFill>
                            <a:latin typeface="Cambria Math" panose="02040503050406030204" pitchFamily="18" charset="0"/>
                          </a:rPr>
                          <m:t>2</m:t>
                        </m:r>
                      </m:sup>
                    </m:sSup>
                  </m:oMath>
                </a14:m>
                <a:r>
                  <a:rPr lang="en-GB" dirty="0">
                    <a:solidFill>
                      <a:srgbClr val="FF0000"/>
                    </a:solidFill>
                  </a:rPr>
                  <a:t> 2( </a:t>
                </a:r>
                <a:r>
                  <a:rPr lang="en-GB" i="1" dirty="0">
                    <a:solidFill>
                      <a:srgbClr val="FF0000"/>
                    </a:solidFill>
                    <a:latin typeface="Times New Roman" panose="02020603050405020304" pitchFamily="18" charset="0"/>
                    <a:cs typeface="Times New Roman" panose="02020603050405020304" pitchFamily="18" charset="0"/>
                  </a:rPr>
                  <a:t>x </a:t>
                </a:r>
                <a14:m>
                  <m:oMath xmlns:m="http://schemas.openxmlformats.org/officeDocument/2006/math">
                    <m:r>
                      <a:rPr lang="en-GB" i="1">
                        <a:solidFill>
                          <a:srgbClr val="FF0000"/>
                        </a:solidFill>
                        <a:latin typeface="Cambria Math" panose="02040503050406030204" pitchFamily="18" charset="0"/>
                      </a:rPr>
                      <m:t>− </m:t>
                    </m:r>
                  </m:oMath>
                </a14:m>
                <a:r>
                  <a:rPr lang="en-GB" dirty="0">
                    <a:solidFill>
                      <a:srgbClr val="FF0000"/>
                    </a:solidFill>
                  </a:rPr>
                  <a:t>1)</a:t>
                </a:r>
              </a:p>
            </p:txBody>
          </p:sp>
        </mc:Choice>
        <mc:Fallback xmlns="">
          <p:sp>
            <p:nvSpPr>
              <p:cNvPr id="15" name="Rectangle 14">
                <a:extLst>
                  <a:ext uri="{FF2B5EF4-FFF2-40B4-BE49-F238E27FC236}">
                    <a16:creationId xmlns:a16="http://schemas.microsoft.com/office/drawing/2014/main" id="{264DBDA3-68FC-4BFD-A03A-9F59F27F519F}"/>
                  </a:ext>
                </a:extLst>
              </p:cNvPr>
              <p:cNvSpPr>
                <a:spLocks noRot="1" noChangeAspect="1" noMove="1" noResize="1" noEditPoints="1" noAdjustHandles="1" noChangeArrowheads="1" noChangeShapeType="1" noTextEdit="1"/>
              </p:cNvSpPr>
              <p:nvPr/>
            </p:nvSpPr>
            <p:spPr>
              <a:xfrm>
                <a:off x="6513057" y="1992823"/>
                <a:ext cx="3642087" cy="535659"/>
              </a:xfrm>
              <a:prstGeom prst="rect">
                <a:avLst/>
              </a:prstGeom>
              <a:blipFill>
                <a:blip r:embed="rId9"/>
                <a:stretch>
                  <a:fillRect b="-46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78E68F13-B815-4D17-9211-717D5831744A}"/>
                  </a:ext>
                </a:extLst>
              </p:cNvPr>
              <p:cNvSpPr txBox="1"/>
              <p:nvPr/>
            </p:nvSpPr>
            <p:spPr>
              <a:xfrm>
                <a:off x="6744072" y="2804727"/>
                <a:ext cx="3598110" cy="461665"/>
              </a:xfrm>
              <a:prstGeom prst="rect">
                <a:avLst/>
              </a:prstGeom>
              <a:noFill/>
            </p:spPr>
            <p:txBody>
              <a:bodyPr wrap="square" rtlCol="0">
                <a:spAutoFit/>
              </a:bodyPr>
              <a:lstStyle/>
              <a:p>
                <a:r>
                  <a:rPr lang="en-GB" sz="2400" dirty="0">
                    <a:solidFill>
                      <a:srgbClr val="FF0000"/>
                    </a:solidFill>
                  </a:rPr>
                  <a:t>=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 </a:t>
                </a:r>
                <a14:m>
                  <m:oMath xmlns:m="http://schemas.openxmlformats.org/officeDocument/2006/math">
                    <m:r>
                      <a:rPr lang="en-GB" sz="2400" i="1">
                        <a:solidFill>
                          <a:srgbClr val="FF0000"/>
                        </a:solidFill>
                        <a:latin typeface="Cambria Math" panose="02040503050406030204" pitchFamily="18" charset="0"/>
                      </a:rPr>
                      <m:t>−</m:t>
                    </m:r>
                  </m:oMath>
                </a14:m>
                <a:r>
                  <a:rPr lang="en-GB" sz="2400" dirty="0">
                    <a:solidFill>
                      <a:srgbClr val="FF0000"/>
                    </a:solidFill>
                  </a:rPr>
                  <a:t> 1)((</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oMath>
                </a14:m>
                <a:r>
                  <a:rPr lang="en-GB" sz="2400" dirty="0">
                    <a:solidFill>
                      <a:srgbClr val="FF0000"/>
                    </a:solidFill>
                  </a:rPr>
                  <a:t>) +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a:t>
                </a:r>
              </a:p>
            </p:txBody>
          </p:sp>
        </mc:Choice>
        <mc:Fallback xmlns="">
          <p:sp>
            <p:nvSpPr>
              <p:cNvPr id="17" name="TextBox 16">
                <a:extLst>
                  <a:ext uri="{FF2B5EF4-FFF2-40B4-BE49-F238E27FC236}">
                    <a16:creationId xmlns:a16="http://schemas.microsoft.com/office/drawing/2014/main" id="{78E68F13-B815-4D17-9211-717D5831744A}"/>
                  </a:ext>
                </a:extLst>
              </p:cNvPr>
              <p:cNvSpPr txBox="1">
                <a:spLocks noRot="1" noChangeAspect="1" noMove="1" noResize="1" noEditPoints="1" noAdjustHandles="1" noChangeArrowheads="1" noChangeShapeType="1" noTextEdit="1"/>
              </p:cNvSpPr>
              <p:nvPr/>
            </p:nvSpPr>
            <p:spPr>
              <a:xfrm>
                <a:off x="6744072" y="2804727"/>
                <a:ext cx="3598110" cy="461665"/>
              </a:xfrm>
              <a:prstGeom prst="rect">
                <a:avLst/>
              </a:prstGeom>
              <a:blipFill>
                <a:blip r:embed="rId10"/>
                <a:stretch>
                  <a:fillRect l="-2465" t="-10811" b="-297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AC6A1452-BDA2-465B-97EB-E857C79E979A}"/>
                  </a:ext>
                </a:extLst>
              </p:cNvPr>
              <p:cNvSpPr/>
              <p:nvPr/>
            </p:nvSpPr>
            <p:spPr>
              <a:xfrm>
                <a:off x="6769741" y="3448467"/>
                <a:ext cx="2890791" cy="461665"/>
              </a:xfrm>
              <a:prstGeom prst="rect">
                <a:avLst/>
              </a:prstGeom>
            </p:spPr>
            <p:txBody>
              <a:bodyPr wrap="none">
                <a:spAutoFit/>
              </a:bodyPr>
              <a:lstStyle/>
              <a:p>
                <a:r>
                  <a:rPr lang="en-GB" sz="2400" dirty="0">
                    <a:solidFill>
                      <a:srgbClr val="FF0000"/>
                    </a:solidFill>
                  </a:rPr>
                  <a:t>=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x </a:t>
                </a:r>
                <a14:m>
                  <m:oMath xmlns:m="http://schemas.openxmlformats.org/officeDocument/2006/math">
                    <m:r>
                      <a:rPr lang="en-GB" sz="2400" i="1">
                        <a:solidFill>
                          <a:srgbClr val="FF0000"/>
                        </a:solidFill>
                        <a:latin typeface="Cambria Math" panose="02040503050406030204" pitchFamily="18" charset="0"/>
                      </a:rPr>
                      <m:t>− </m:t>
                    </m:r>
                  </m:oMath>
                </a14:m>
                <a:r>
                  <a:rPr lang="en-GB" sz="2400" dirty="0">
                    <a:solidFill>
                      <a:srgbClr val="FF0000"/>
                    </a:solidFill>
                  </a:rPr>
                  <a:t>1)(2</a:t>
                </a:r>
                <a14:m>
                  <m:oMath xmlns:m="http://schemas.openxmlformats.org/officeDocument/2006/math">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−1</m:t>
                    </m:r>
                  </m:oMath>
                </a14:m>
                <a:r>
                  <a:rPr lang="en-GB" sz="2400" dirty="0">
                    <a:solidFill>
                      <a:srgbClr val="FF0000"/>
                    </a:solidFill>
                  </a:rPr>
                  <a:t>)</a:t>
                </a:r>
              </a:p>
            </p:txBody>
          </p:sp>
        </mc:Choice>
        <mc:Fallback xmlns="">
          <p:sp>
            <p:nvSpPr>
              <p:cNvPr id="18" name="Rectangle 17">
                <a:extLst>
                  <a:ext uri="{FF2B5EF4-FFF2-40B4-BE49-F238E27FC236}">
                    <a16:creationId xmlns:a16="http://schemas.microsoft.com/office/drawing/2014/main" id="{AC6A1452-BDA2-465B-97EB-E857C79E979A}"/>
                  </a:ext>
                </a:extLst>
              </p:cNvPr>
              <p:cNvSpPr>
                <a:spLocks noRot="1" noChangeAspect="1" noMove="1" noResize="1" noEditPoints="1" noAdjustHandles="1" noChangeArrowheads="1" noChangeShapeType="1" noTextEdit="1"/>
              </p:cNvSpPr>
              <p:nvPr/>
            </p:nvSpPr>
            <p:spPr>
              <a:xfrm>
                <a:off x="6769741" y="3448467"/>
                <a:ext cx="2890791" cy="461665"/>
              </a:xfrm>
              <a:prstGeom prst="rect">
                <a:avLst/>
              </a:prstGeom>
              <a:blipFill>
                <a:blip r:embed="rId11"/>
                <a:stretch>
                  <a:fillRect l="-3057" t="-10811" r="-2183" b="-27027"/>
                </a:stretch>
              </a:blipFill>
            </p:spPr>
            <p:txBody>
              <a:bodyPr/>
              <a:lstStyle/>
              <a:p>
                <a:r>
                  <a:rPr lang="en-US">
                    <a:noFill/>
                  </a:rPr>
                  <a:t> </a:t>
                </a:r>
              </a:p>
            </p:txBody>
          </p:sp>
        </mc:Fallback>
      </mc:AlternateContent>
      <p:sp>
        <p:nvSpPr>
          <p:cNvPr id="19" name="Rectangle 18">
            <a:extLst>
              <a:ext uri="{FF2B5EF4-FFF2-40B4-BE49-F238E27FC236}">
                <a16:creationId xmlns:a16="http://schemas.microsoft.com/office/drawing/2014/main" xmlns="" id="{A6716EF6-9434-4A7C-B0AF-BAA2842B8FF8}"/>
              </a:ext>
            </a:extLst>
          </p:cNvPr>
          <p:cNvSpPr/>
          <p:nvPr/>
        </p:nvSpPr>
        <p:spPr>
          <a:xfrm>
            <a:off x="2567608" y="4175607"/>
            <a:ext cx="1707519" cy="461665"/>
          </a:xfrm>
          <a:prstGeom prst="rect">
            <a:avLst/>
          </a:prstGeom>
        </p:spPr>
        <p:txBody>
          <a:bodyPr wrap="none">
            <a:spAutoFit/>
          </a:bodyPr>
          <a:lstStyle/>
          <a:p>
            <a:r>
              <a:rPr lang="en-GB" sz="2400" b="1" dirty="0"/>
              <a:t>Example 2</a:t>
            </a:r>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xmlns="" id="{422DB9E8-0038-4BAA-8ACA-95D0966CC5F1}"/>
                  </a:ext>
                </a:extLst>
              </p:cNvPr>
              <p:cNvSpPr/>
              <p:nvPr/>
            </p:nvSpPr>
            <p:spPr>
              <a:xfrm>
                <a:off x="2576101" y="4518942"/>
                <a:ext cx="3640484" cy="624273"/>
              </a:xfrm>
              <a:prstGeom prst="rect">
                <a:avLst/>
              </a:prstGeom>
            </p:spPr>
            <p:txBody>
              <a:bodyPr wrap="none">
                <a:spAutoFit/>
              </a:bodyPr>
              <a:lstStyle/>
              <a:p>
                <a:r>
                  <a:rPr lang="en-GB" sz="2400" dirty="0"/>
                  <a:t> If </a:t>
                </a:r>
                <a14:m>
                  <m:oMath xmlns:m="http://schemas.openxmlformats.org/officeDocument/2006/math">
                    <m:r>
                      <a:rPr lang="en-GB" sz="2400" b="0" i="1" smtClean="0">
                        <a:latin typeface="Cambria Math"/>
                      </a:rPr>
                      <m:t>𝑦</m:t>
                    </m:r>
                  </m:oMath>
                </a14:m>
                <a:r>
                  <a:rPr lang="en-GB" sz="2400" dirty="0"/>
                  <a:t> =</a:t>
                </a:r>
                <a14:m>
                  <m:oMath xmlns:m="http://schemas.openxmlformats.org/officeDocument/2006/math">
                    <m:sSup>
                      <m:sSupPr>
                        <m:ctrlPr>
                          <a:rPr lang="en-GB" sz="2400" i="1">
                            <a:latin typeface="Cambria Math"/>
                          </a:rPr>
                        </m:ctrlPr>
                      </m:sSupPr>
                      <m:e>
                        <m:r>
                          <a:rPr lang="en-GB" sz="2400" i="1">
                            <a:latin typeface="Cambria Math" panose="02040503050406030204" pitchFamily="18" charset="0"/>
                          </a:rPr>
                          <m:t> </m:t>
                        </m:r>
                        <m:r>
                          <a:rPr lang="en-GB" sz="2400" b="0" i="1" smtClean="0">
                            <a:latin typeface="Cambria Math" panose="02040503050406030204" pitchFamily="18" charset="0"/>
                          </a:rPr>
                          <m:t>𝑒</m:t>
                        </m:r>
                      </m:e>
                      <m:sup>
                        <m:r>
                          <a:rPr lang="en-GB" sz="2400" b="0" i="1" smtClean="0">
                            <a:latin typeface="Cambria Math" panose="02040503050406030204" pitchFamily="18" charset="0"/>
                          </a:rPr>
                          <m:t>−</m:t>
                        </m:r>
                        <m:r>
                          <a:rPr lang="en-GB" sz="2400" b="0" i="1" smtClean="0">
                            <a:latin typeface="Cambria Math" panose="02040503050406030204" pitchFamily="18" charset="0"/>
                          </a:rPr>
                          <m:t>𝑥</m:t>
                        </m:r>
                      </m:sup>
                    </m:sSup>
                    <m:r>
                      <a:rPr lang="en-GB" sz="2400" b="0" i="1" smtClean="0">
                        <a:latin typeface="Cambria Math" panose="02040503050406030204" pitchFamily="18" charset="0"/>
                      </a:rPr>
                      <m:t>(</m:t>
                    </m:r>
                    <m:r>
                      <a:rPr lang="en-GB" sz="2400" b="0" i="1" smtClean="0">
                        <a:latin typeface="Cambria Math" panose="02040503050406030204" pitchFamily="18" charset="0"/>
                      </a:rPr>
                      <m:t>𝑥</m:t>
                    </m:r>
                    <m:r>
                      <a:rPr lang="en-GB" sz="2400" b="0" i="1" smtClean="0">
                        <a:latin typeface="Cambria Math" panose="02040503050406030204" pitchFamily="18" charset="0"/>
                      </a:rPr>
                      <m:t>+1)</m:t>
                    </m:r>
                  </m:oMath>
                </a14:m>
                <a:r>
                  <a:rPr lang="en-GB" sz="2400" dirty="0"/>
                  <a:t> find </a:t>
                </a:r>
                <a14:m>
                  <m:oMath xmlns:m="http://schemas.openxmlformats.org/officeDocument/2006/math">
                    <m:f>
                      <m:fPr>
                        <m:ctrlPr>
                          <a:rPr lang="en-GB" sz="2400" i="1">
                            <a:latin typeface="Cambria Math"/>
                          </a:rPr>
                        </m:ctrlPr>
                      </m:fPr>
                      <m:num>
                        <m:r>
                          <a:rPr lang="en-GB" sz="2400" i="1">
                            <a:latin typeface="Cambria Math" panose="02040503050406030204" pitchFamily="18" charset="0"/>
                          </a:rPr>
                          <m:t>𝑑𝑦</m:t>
                        </m:r>
                      </m:num>
                      <m:den>
                        <m:r>
                          <a:rPr lang="en-GB" sz="2400" i="1">
                            <a:latin typeface="Cambria Math" panose="02040503050406030204" pitchFamily="18" charset="0"/>
                          </a:rPr>
                          <m:t>𝑑𝑥</m:t>
                        </m:r>
                      </m:den>
                    </m:f>
                    <m:r>
                      <a:rPr lang="en-GB" sz="2400" b="0" i="1" smtClean="0">
                        <a:latin typeface="Cambria Math"/>
                      </a:rPr>
                      <m:t>.</m:t>
                    </m:r>
                  </m:oMath>
                </a14:m>
                <a:r>
                  <a:rPr lang="en-GB" sz="2400" dirty="0"/>
                  <a:t> </a:t>
                </a:r>
              </a:p>
            </p:txBody>
          </p:sp>
        </mc:Choice>
        <mc:Fallback xmlns="">
          <p:sp>
            <p:nvSpPr>
              <p:cNvPr id="21" name="Rectangle 20">
                <a:extLst>
                  <a:ext uri="{FF2B5EF4-FFF2-40B4-BE49-F238E27FC236}">
                    <a16:creationId xmlns:a16="http://schemas.microsoft.com/office/drawing/2014/main" xmlns="" xmlns:a14="http://schemas.microsoft.com/office/drawing/2010/main" id="{422DB9E8-0038-4BAA-8ACA-95D0966CC5F1}"/>
                  </a:ext>
                </a:extLst>
              </p:cNvPr>
              <p:cNvSpPr>
                <a:spLocks noRot="1" noChangeAspect="1" noMove="1" noResize="1" noEditPoints="1" noAdjustHandles="1" noChangeArrowheads="1" noChangeShapeType="1" noTextEdit="1"/>
              </p:cNvSpPr>
              <p:nvPr/>
            </p:nvSpPr>
            <p:spPr>
              <a:xfrm>
                <a:off x="2576101" y="4518942"/>
                <a:ext cx="3640484" cy="624273"/>
              </a:xfrm>
              <a:prstGeom prst="rect">
                <a:avLst/>
              </a:prstGeom>
              <a:blipFill rotWithShape="1">
                <a:blip r:embed="rId12"/>
                <a:stretch>
                  <a:fillRect l="-335" b="-7767"/>
                </a:stretch>
              </a:blipFill>
            </p:spPr>
            <p:txBody>
              <a:bodyPr/>
              <a:lstStyle/>
              <a:p>
                <a:r>
                  <a:rPr lang="en-GB">
                    <a:noFill/>
                  </a:rPr>
                  <a:t> </a:t>
                </a:r>
              </a:p>
            </p:txBody>
          </p:sp>
        </mc:Fallback>
      </mc:AlternateContent>
      <p:sp>
        <p:nvSpPr>
          <p:cNvPr id="22" name="Rectangle 21">
            <a:extLst>
              <a:ext uri="{FF2B5EF4-FFF2-40B4-BE49-F238E27FC236}">
                <a16:creationId xmlns:a16="http://schemas.microsoft.com/office/drawing/2014/main" xmlns="" id="{4D236863-0B19-449A-968D-8E4BBA54A98C}"/>
              </a:ext>
            </a:extLst>
          </p:cNvPr>
          <p:cNvSpPr/>
          <p:nvPr/>
        </p:nvSpPr>
        <p:spPr>
          <a:xfrm>
            <a:off x="2567608" y="5086440"/>
            <a:ext cx="1412566" cy="461665"/>
          </a:xfrm>
          <a:prstGeom prst="rect">
            <a:avLst/>
          </a:prstGeom>
        </p:spPr>
        <p:txBody>
          <a:bodyPr wrap="none">
            <a:spAutoFit/>
          </a:bodyPr>
          <a:lstStyle/>
          <a:p>
            <a:r>
              <a:rPr lang="en-GB" sz="2400" b="1" dirty="0"/>
              <a:t>Solution</a:t>
            </a:r>
          </a:p>
        </p:txBody>
      </p:sp>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xmlns="" id="{59764D94-5EF7-43E3-8A95-3C8CF62C5476}"/>
                  </a:ext>
                </a:extLst>
              </p:cNvPr>
              <p:cNvSpPr/>
              <p:nvPr/>
            </p:nvSpPr>
            <p:spPr>
              <a:xfrm>
                <a:off x="2616606" y="5411616"/>
                <a:ext cx="3057247" cy="461665"/>
              </a:xfrm>
              <a:prstGeom prst="rect">
                <a:avLst/>
              </a:prstGeom>
            </p:spPr>
            <p:txBody>
              <a:bodyPr wrap="none">
                <a:spAutoFit/>
              </a:bodyPr>
              <a:lstStyle/>
              <a:p>
                <a:r>
                  <a:rPr lang="en-GB" sz="2400" dirty="0">
                    <a:solidFill>
                      <a:srgbClr val="FF0000"/>
                    </a:solidFill>
                  </a:rPr>
                  <a:t>Let </a:t>
                </a:r>
                <a:r>
                  <a:rPr lang="en-GB" sz="2400" i="1" dirty="0">
                    <a:solidFill>
                      <a:srgbClr val="FF0000"/>
                    </a:solidFill>
                    <a:latin typeface="Times New Roman" panose="02020603050405020304" pitchFamily="18" charset="0"/>
                    <a:cs typeface="Times New Roman" panose="02020603050405020304" pitchFamily="18" charset="0"/>
                  </a:rPr>
                  <a:t>u</a:t>
                </a:r>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𝑒</m:t>
                        </m:r>
                      </m:e>
                      <m:sup>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rPr>
                  <a:t> =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+ 1</a:t>
                </a:r>
              </a:p>
            </p:txBody>
          </p:sp>
        </mc:Choice>
        <mc:Fallback xmlns="">
          <p:sp>
            <p:nvSpPr>
              <p:cNvPr id="23" name="Rectangle 22">
                <a:extLst>
                  <a:ext uri="{FF2B5EF4-FFF2-40B4-BE49-F238E27FC236}">
                    <a16:creationId xmlns:a16="http://schemas.microsoft.com/office/drawing/2014/main" xmlns="" xmlns:a14="http://schemas.microsoft.com/office/drawing/2010/main" id="{59764D94-5EF7-43E3-8A95-3C8CF62C5476}"/>
                  </a:ext>
                </a:extLst>
              </p:cNvPr>
              <p:cNvSpPr>
                <a:spLocks noRot="1" noChangeAspect="1" noMove="1" noResize="1" noEditPoints="1" noAdjustHandles="1" noChangeArrowheads="1" noChangeShapeType="1" noTextEdit="1"/>
              </p:cNvSpPr>
              <p:nvPr/>
            </p:nvSpPr>
            <p:spPr>
              <a:xfrm>
                <a:off x="2616606" y="5411616"/>
                <a:ext cx="3057247" cy="461665"/>
              </a:xfrm>
              <a:prstGeom prst="rect">
                <a:avLst/>
              </a:prstGeom>
              <a:blipFill rotWithShape="1">
                <a:blip r:embed="rId13"/>
                <a:stretch>
                  <a:fillRect l="-2988" t="-10667" r="-2191" b="-30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xmlns="" id="{DA2BBCDA-A1F9-46EA-9E96-96FDD1CE8B20}"/>
                  </a:ext>
                </a:extLst>
              </p:cNvPr>
              <p:cNvSpPr/>
              <p:nvPr/>
            </p:nvSpPr>
            <p:spPr>
              <a:xfrm>
                <a:off x="2658430" y="6008156"/>
                <a:ext cx="1761060" cy="624273"/>
              </a:xfrm>
              <a:prstGeom prst="rect">
                <a:avLst/>
              </a:prstGeom>
            </p:spPr>
            <p:txBody>
              <a:bodyPr wrap="none">
                <a:spAutoFit/>
              </a:bodyPr>
              <a:lstStyle/>
              <a:p>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r>
                      <a:rPr lang="en-GB" sz="2400" i="1">
                        <a:solidFill>
                          <a:srgbClr val="FF0000"/>
                        </a:solidFill>
                        <a:latin typeface="Cambria Math" panose="02040503050406030204" pitchFamily="18" charset="0"/>
                      </a:rPr>
                      <m:t>− </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𝑒</m:t>
                        </m:r>
                      </m:e>
                      <m:sup>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24" name="Rectangle 23">
                <a:extLst>
                  <a:ext uri="{FF2B5EF4-FFF2-40B4-BE49-F238E27FC236}">
                    <a16:creationId xmlns:a16="http://schemas.microsoft.com/office/drawing/2014/main" id="{DA2BBCDA-A1F9-46EA-9E96-96FDD1CE8B20}"/>
                  </a:ext>
                </a:extLst>
              </p:cNvPr>
              <p:cNvSpPr>
                <a:spLocks noRot="1" noChangeAspect="1" noMove="1" noResize="1" noEditPoints="1" noAdjustHandles="1" noChangeArrowheads="1" noChangeShapeType="1" noTextEdit="1"/>
              </p:cNvSpPr>
              <p:nvPr/>
            </p:nvSpPr>
            <p:spPr>
              <a:xfrm>
                <a:off x="2658430" y="6008156"/>
                <a:ext cx="1761060" cy="624273"/>
              </a:xfrm>
              <a:prstGeom prst="rect">
                <a:avLst/>
              </a:prstGeom>
              <a:blipFill>
                <a:blip r:embed="rId14"/>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xmlns="" id="{A47DE5A9-C673-434C-9220-5FAD437B236A}"/>
                  </a:ext>
                </a:extLst>
              </p:cNvPr>
              <p:cNvSpPr/>
              <p:nvPr/>
            </p:nvSpPr>
            <p:spPr>
              <a:xfrm>
                <a:off x="4246244" y="6008155"/>
                <a:ext cx="1031949" cy="624273"/>
              </a:xfrm>
              <a:prstGeom prst="rect">
                <a:avLst/>
              </a:prstGeom>
            </p:spPr>
            <p:txBody>
              <a:bodyPr wrap="none">
                <a:spAutoFit/>
              </a:bodyPr>
              <a:lstStyle/>
              <a:p>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𝑑𝑣</m:t>
                        </m:r>
                        <m:r>
                          <a:rPr lang="en-GB" sz="2400" i="1">
                            <a:solidFill>
                              <a:srgbClr val="FF0000"/>
                            </a:solidFill>
                            <a:latin typeface="Cambria Math" panose="02040503050406030204" pitchFamily="18" charset="0"/>
                          </a:rPr>
                          <m:t> </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1</a:t>
                </a:r>
                <a:endParaRPr lang="en-GB" sz="2400" dirty="0"/>
              </a:p>
            </p:txBody>
          </p:sp>
        </mc:Choice>
        <mc:Fallback xmlns="">
          <p:sp>
            <p:nvSpPr>
              <p:cNvPr id="25" name="Rectangle 24">
                <a:extLst>
                  <a:ext uri="{FF2B5EF4-FFF2-40B4-BE49-F238E27FC236}">
                    <a16:creationId xmlns:a16="http://schemas.microsoft.com/office/drawing/2014/main" id="{A47DE5A9-C673-434C-9220-5FAD437B236A}"/>
                  </a:ext>
                </a:extLst>
              </p:cNvPr>
              <p:cNvSpPr>
                <a:spLocks noRot="1" noChangeAspect="1" noMove="1" noResize="1" noEditPoints="1" noAdjustHandles="1" noChangeArrowheads="1" noChangeShapeType="1" noTextEdit="1"/>
              </p:cNvSpPr>
              <p:nvPr/>
            </p:nvSpPr>
            <p:spPr>
              <a:xfrm>
                <a:off x="4246244" y="6008155"/>
                <a:ext cx="1031949" cy="624273"/>
              </a:xfrm>
              <a:prstGeom prst="rect">
                <a:avLst/>
              </a:prstGeom>
              <a:blipFill>
                <a:blip r:embed="rId15"/>
                <a:stretch>
                  <a:fillRect r="-8284"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xmlns="" id="{62A6F291-0ED0-44ED-924A-B4B9B86C9B26}"/>
                  </a:ext>
                </a:extLst>
              </p:cNvPr>
              <p:cNvSpPr/>
              <p:nvPr/>
            </p:nvSpPr>
            <p:spPr>
              <a:xfrm>
                <a:off x="6456587" y="5306132"/>
                <a:ext cx="3708579" cy="624273"/>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ea typeface="ＭＳ Ｐゴシック" charset="0"/>
                          </a:rPr>
                        </m:ctrlPr>
                      </m:fPr>
                      <m:num>
                        <m:r>
                          <a:rPr lang="en-GB" sz="2400" i="1">
                            <a:solidFill>
                              <a:srgbClr val="FF0000"/>
                            </a:solidFill>
                            <a:latin typeface="Cambria Math" panose="02040503050406030204" pitchFamily="18" charset="0"/>
                            <a:ea typeface="ＭＳ Ｐゴシック" charset="0"/>
                          </a:rPr>
                          <m:t>𝑑𝑦</m:t>
                        </m:r>
                      </m:num>
                      <m:den>
                        <m:r>
                          <a:rPr lang="en-GB" sz="2400" i="1">
                            <a:solidFill>
                              <a:srgbClr val="FF0000"/>
                            </a:solidFill>
                            <a:latin typeface="Cambria Math" panose="02040503050406030204" pitchFamily="18" charset="0"/>
                            <a:ea typeface="ＭＳ Ｐゴシック"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m:rPr>
                            <m:nor/>
                          </m:rPr>
                          <a:rPr lang="en-GB" sz="2400" b="0" i="0" smtClean="0">
                            <a:solidFill>
                              <a:srgbClr val="FF0000"/>
                            </a:solidFill>
                            <a:latin typeface="Cambria Math" panose="02040503050406030204" pitchFamily="18" charset="0"/>
                          </a:rPr>
                          <m:t>−(</m:t>
                        </m:r>
                        <m:r>
                          <m:rPr>
                            <m:nor/>
                          </m:rPr>
                          <a:rPr lang="en-GB" sz="2400" b="0" i="1" smtClean="0">
                            <a:solidFill>
                              <a:srgbClr val="FF0000"/>
                            </a:solidFill>
                            <a:latin typeface="Times New Roman" panose="02020603050405020304" pitchFamily="18" charset="0"/>
                            <a:cs typeface="Times New Roman" panose="02020603050405020304" pitchFamily="18" charset="0"/>
                          </a:rPr>
                          <m:t>x</m:t>
                        </m:r>
                        <m:r>
                          <m:rPr>
                            <m:nor/>
                          </m:rPr>
                          <a:rPr lang="en-GB" sz="2400" b="0" i="0" smtClean="0">
                            <a:solidFill>
                              <a:srgbClr val="FF0000"/>
                            </a:solidFill>
                            <a:latin typeface="Times New Roman" panose="02020603050405020304" pitchFamily="18" charset="0"/>
                            <a:cs typeface="Times New Roman" panose="02020603050405020304" pitchFamily="18" charset="0"/>
                          </a:rPr>
                          <m:t> </m:t>
                        </m:r>
                        <m:r>
                          <m:rPr>
                            <m:nor/>
                          </m:rPr>
                          <a:rPr lang="en-GB" sz="2400" b="0" i="0" smtClean="0">
                            <a:solidFill>
                              <a:srgbClr val="FF0000"/>
                            </a:solidFill>
                            <a:latin typeface="Cambria Math" panose="02040503050406030204" pitchFamily="18" charset="0"/>
                          </a:rPr>
                          <m:t>+ 1)</m:t>
                        </m:r>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𝑒</m:t>
                        </m:r>
                        <m:r>
                          <a:rPr lang="en-GB" sz="2400" i="1">
                            <a:solidFill>
                              <a:srgbClr val="FF0000"/>
                            </a:solidFill>
                            <a:latin typeface="Cambria Math" panose="02040503050406030204" pitchFamily="18" charset="0"/>
                          </a:rPr>
                          <m:t>)</m:t>
                        </m:r>
                      </m:e>
                      <m:sup>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𝑒</m:t>
                        </m:r>
                      </m:e>
                      <m:sup>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26" name="Rectangle 25">
                <a:extLst>
                  <a:ext uri="{FF2B5EF4-FFF2-40B4-BE49-F238E27FC236}">
                    <a16:creationId xmlns:a16="http://schemas.microsoft.com/office/drawing/2014/main" xmlns="" xmlns:a14="http://schemas.microsoft.com/office/drawing/2010/main" id="{62A6F291-0ED0-44ED-924A-B4B9B86C9B26}"/>
                  </a:ext>
                </a:extLst>
              </p:cNvPr>
              <p:cNvSpPr>
                <a:spLocks noRot="1" noChangeAspect="1" noMove="1" noResize="1" noEditPoints="1" noAdjustHandles="1" noChangeArrowheads="1" noChangeShapeType="1" noTextEdit="1"/>
              </p:cNvSpPr>
              <p:nvPr/>
            </p:nvSpPr>
            <p:spPr>
              <a:xfrm>
                <a:off x="6456587" y="5306132"/>
                <a:ext cx="3708579" cy="624273"/>
              </a:xfrm>
              <a:prstGeom prst="rect">
                <a:avLst/>
              </a:prstGeom>
              <a:blipFill rotWithShape="1">
                <a:blip r:embed="rId16"/>
                <a:stretch>
                  <a:fillRect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xmlns="" id="{C71EBE7F-DF0D-4F75-90CB-1947DBC9B850}"/>
                  </a:ext>
                </a:extLst>
              </p:cNvPr>
              <p:cNvSpPr/>
              <p:nvPr/>
            </p:nvSpPr>
            <p:spPr>
              <a:xfrm>
                <a:off x="6513057" y="6008154"/>
                <a:ext cx="2007794" cy="624273"/>
              </a:xfrm>
              <a:prstGeom prst="rect">
                <a:avLst/>
              </a:prstGeom>
            </p:spPr>
            <p:txBody>
              <a:bodyPr wrap="none">
                <a:spAutoFit/>
              </a:bodyPr>
              <a:lstStyle/>
              <a:p>
                <a14:m>
                  <m:oMath xmlns:m="http://schemas.openxmlformats.org/officeDocument/2006/math">
                    <m:f>
                      <m:fPr>
                        <m:ctrlPr>
                          <a:rPr lang="en-GB" sz="2400" i="1">
                            <a:solidFill>
                              <a:srgbClr val="FF0000"/>
                            </a:solidFill>
                            <a:latin typeface="Cambria Math"/>
                            <a:ea typeface="ＭＳ Ｐゴシック" charset="0"/>
                          </a:rPr>
                        </m:ctrlPr>
                      </m:fPr>
                      <m:num>
                        <m:r>
                          <a:rPr lang="en-GB" sz="2400" i="1">
                            <a:solidFill>
                              <a:srgbClr val="FF0000"/>
                            </a:solidFill>
                            <a:latin typeface="Cambria Math" panose="02040503050406030204" pitchFamily="18" charset="0"/>
                            <a:ea typeface="ＭＳ Ｐゴシック" charset="0"/>
                          </a:rPr>
                          <m:t>𝑑𝑦</m:t>
                        </m:r>
                      </m:num>
                      <m:den>
                        <m:r>
                          <a:rPr lang="en-GB" sz="2400" i="1">
                            <a:solidFill>
                              <a:srgbClr val="FF0000"/>
                            </a:solidFill>
                            <a:latin typeface="Cambria Math" panose="02040503050406030204" pitchFamily="18" charset="0"/>
                            <a:ea typeface="ＭＳ Ｐゴシック" charset="0"/>
                          </a:rPr>
                          <m:t>𝑑𝑥</m:t>
                        </m:r>
                      </m:den>
                    </m:f>
                  </m:oMath>
                </a14:m>
                <a:r>
                  <a:rPr lang="en-GB" sz="2400" dirty="0">
                    <a:solidFill>
                      <a:srgbClr val="FF0000"/>
                    </a:solidFill>
                  </a:rPr>
                  <a:t> = </a:t>
                </a:r>
                <a14:m>
                  <m:oMath xmlns:m="http://schemas.openxmlformats.org/officeDocument/2006/math">
                    <m:sSup>
                      <m:sSupPr>
                        <m:ctrlPr>
                          <a:rPr lang="en-GB" sz="2400" i="1">
                            <a:solidFill>
                              <a:srgbClr val="FF0000"/>
                            </a:solidFill>
                            <a:latin typeface="Cambria Math"/>
                          </a:rPr>
                        </m:ctrlPr>
                      </m:sSupPr>
                      <m:e>
                        <m:r>
                          <m:rPr>
                            <m:nor/>
                          </m:rPr>
                          <a:rPr lang="en-GB" sz="2400">
                            <a:solidFill>
                              <a:srgbClr val="FF0000"/>
                            </a:solidFill>
                            <a:latin typeface="Cambria Math" panose="02040503050406030204" pitchFamily="18" charset="0"/>
                          </a:rPr>
                          <m:t>−</m:t>
                        </m:r>
                        <m:r>
                          <m:rPr>
                            <m:nor/>
                          </m:rPr>
                          <a:rPr lang="en-GB" sz="2400" b="0" i="1" smtClean="0">
                            <a:solidFill>
                              <a:srgbClr val="FF0000"/>
                            </a:solidFill>
                            <a:latin typeface="Times New Roman" panose="02020603050405020304" pitchFamily="18" charset="0"/>
                            <a:cs typeface="Times New Roman" panose="02020603050405020304" pitchFamily="18" charset="0"/>
                          </a:rPr>
                          <m:t>x</m:t>
                        </m:r>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𝑒</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𝑥</m:t>
                        </m:r>
                      </m:sup>
                    </m:sSup>
                  </m:oMath>
                </a14:m>
                <a:r>
                  <a:rPr lang="en-GB" sz="2400" dirty="0">
                    <a:solidFill>
                      <a:srgbClr val="FF0000"/>
                    </a:solidFill>
                  </a:rPr>
                  <a:t> </a:t>
                </a:r>
                <a:endParaRPr lang="en-GB" sz="2400" dirty="0"/>
              </a:p>
            </p:txBody>
          </p:sp>
        </mc:Choice>
        <mc:Fallback xmlns="">
          <p:sp>
            <p:nvSpPr>
              <p:cNvPr id="27" name="Rectangle 26">
                <a:extLst>
                  <a:ext uri="{FF2B5EF4-FFF2-40B4-BE49-F238E27FC236}">
                    <a16:creationId xmlns:a16="http://schemas.microsoft.com/office/drawing/2014/main" id="{C71EBE7F-DF0D-4F75-90CB-1947DBC9B850}"/>
                  </a:ext>
                </a:extLst>
              </p:cNvPr>
              <p:cNvSpPr>
                <a:spLocks noRot="1" noChangeAspect="1" noMove="1" noResize="1" noEditPoints="1" noAdjustHandles="1" noChangeArrowheads="1" noChangeShapeType="1" noTextEdit="1"/>
              </p:cNvSpPr>
              <p:nvPr/>
            </p:nvSpPr>
            <p:spPr>
              <a:xfrm>
                <a:off x="6513057" y="6008154"/>
                <a:ext cx="2007794" cy="624273"/>
              </a:xfrm>
              <a:prstGeom prst="rect">
                <a:avLst/>
              </a:prstGeom>
              <a:blipFill>
                <a:blip r:embed="rId17"/>
                <a:stretch>
                  <a:fillRect b="-8824"/>
                </a:stretch>
              </a:blipFill>
            </p:spPr>
            <p:txBody>
              <a:bodyPr/>
              <a:lstStyle/>
              <a:p>
                <a:r>
                  <a:rPr lang="en-GB">
                    <a:noFill/>
                  </a:rPr>
                  <a:t> </a:t>
                </a:r>
              </a:p>
            </p:txBody>
          </p:sp>
        </mc:Fallback>
      </mc:AlternateContent>
      <p:sp>
        <p:nvSpPr>
          <p:cNvPr id="28" name="Rectangle 27">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21599105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3" grpId="0"/>
      <p:bldP spid="14" grpId="0"/>
      <p:bldP spid="15" grpId="0"/>
      <p:bldP spid="17" grpId="0"/>
      <p:bldP spid="18" grpId="0"/>
      <p:bldP spid="22" grpId="0"/>
      <p:bldP spid="23" grpId="0"/>
      <p:bldP spid="24" grpId="0"/>
      <p:bldP spid="25"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2" name="TextBox 1"/>
          <p:cNvSpPr txBox="1">
            <a:spLocks noChangeArrowheads="1"/>
          </p:cNvSpPr>
          <p:nvPr/>
        </p:nvSpPr>
        <p:spPr bwMode="auto">
          <a:xfrm>
            <a:off x="2406794" y="840762"/>
            <a:ext cx="9017798" cy="461665"/>
          </a:xfrm>
          <a:prstGeom prst="rect">
            <a:avLst/>
          </a:prstGeom>
          <a:noFill/>
          <a:ln>
            <a:noFill/>
          </a:ln>
        </p:spPr>
        <p:txBody>
          <a:bodyPr wrap="square">
            <a:spAutoFit/>
          </a:bodyPr>
          <a:lstStyle>
            <a:lvl1pPr marL="457200" indent="-457200" eaLnBrk="0" hangingPunct="0">
              <a:tabLst>
                <a:tab pos="269875" algn="l"/>
              </a:tabLst>
              <a:defRPr sz="2000">
                <a:solidFill>
                  <a:schemeClr val="tx1"/>
                </a:solidFill>
                <a:latin typeface="Arial" charset="0"/>
                <a:ea typeface="ＭＳ Ｐゴシック" charset="0"/>
                <a:cs typeface="ＭＳ Ｐゴシック" charset="0"/>
              </a:defRPr>
            </a:lvl1pPr>
            <a:lvl2pPr eaLnBrk="0" hangingPunct="0">
              <a:tabLst>
                <a:tab pos="269875" algn="l"/>
              </a:tabLst>
              <a:defRPr sz="2000">
                <a:solidFill>
                  <a:schemeClr val="tx1"/>
                </a:solidFill>
                <a:latin typeface="Arial" charset="0"/>
                <a:ea typeface="ＭＳ Ｐゴシック" charset="0"/>
              </a:defRPr>
            </a:lvl2pPr>
            <a:lvl3pPr eaLnBrk="0" hangingPunct="0">
              <a:tabLst>
                <a:tab pos="269875" algn="l"/>
              </a:tabLst>
              <a:defRPr sz="2000">
                <a:solidFill>
                  <a:schemeClr val="tx1"/>
                </a:solidFill>
                <a:latin typeface="Arial" charset="0"/>
                <a:ea typeface="ＭＳ Ｐゴシック" charset="0"/>
              </a:defRPr>
            </a:lvl3pPr>
            <a:lvl4pPr eaLnBrk="0" hangingPunct="0">
              <a:tabLst>
                <a:tab pos="269875" algn="l"/>
              </a:tabLst>
              <a:defRPr sz="2000">
                <a:solidFill>
                  <a:schemeClr val="tx1"/>
                </a:solidFill>
                <a:latin typeface="Arial" charset="0"/>
                <a:ea typeface="ＭＳ Ｐゴシック" charset="0"/>
              </a:defRPr>
            </a:lvl4pPr>
            <a:lvl5pPr eaLnBrk="0" hangingPunct="0">
              <a:tabLst>
                <a:tab pos="269875" algn="l"/>
              </a:tabLst>
              <a:defRPr sz="2000">
                <a:solidFill>
                  <a:schemeClr val="tx1"/>
                </a:solidFill>
                <a:latin typeface="Arial" charset="0"/>
                <a:ea typeface="ＭＳ Ｐゴシック" charset="0"/>
              </a:defRPr>
            </a:lvl5pPr>
            <a:lvl6pPr marL="25146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6pPr>
            <a:lvl7pPr marL="29718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7pPr>
            <a:lvl8pPr marL="34290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8pPr>
            <a:lvl9pPr marL="3886200" indent="-228600" defTabSz="449263" eaLnBrk="0" fontAlgn="base" hangingPunct="0">
              <a:spcBef>
                <a:spcPct val="0"/>
              </a:spcBef>
              <a:spcAft>
                <a:spcPct val="0"/>
              </a:spcAft>
              <a:buClr>
                <a:srgbClr val="000000"/>
              </a:buClr>
              <a:buSzPct val="100000"/>
              <a:buFont typeface="Times New Roman" charset="0"/>
              <a:tabLst>
                <a:tab pos="269875" algn="l"/>
              </a:tabLst>
              <a:defRPr sz="2000">
                <a:solidFill>
                  <a:schemeClr val="tx1"/>
                </a:solidFill>
                <a:latin typeface="Arial" charset="0"/>
                <a:ea typeface="ＭＳ Ｐゴシック" charset="0"/>
              </a:defRPr>
            </a:lvl9pPr>
          </a:lstStyle>
          <a:p>
            <a:pPr marL="0" indent="0" eaLnBrk="1" hangingPunct="1">
              <a:buClr>
                <a:srgbClr val="000000"/>
              </a:buClr>
              <a:buSzPct val="100000"/>
              <a:defRPr/>
            </a:pPr>
            <a:r>
              <a:rPr lang="en-US" sz="2400" dirty="0"/>
              <a:t>The equivalent formula for a quotient              is given below:</a:t>
            </a:r>
          </a:p>
        </p:txBody>
      </p:sp>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Differentiating Products and Quotients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xmlns="" id="{169A4E6C-4881-46EA-A9FC-7A7172024E9A}"/>
                  </a:ext>
                </a:extLst>
              </p:cNvPr>
              <p:cNvSpPr txBox="1"/>
              <p:nvPr/>
            </p:nvSpPr>
            <p:spPr>
              <a:xfrm>
                <a:off x="4655840" y="1368269"/>
                <a:ext cx="3096344" cy="89870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GB" i="1" smtClean="0">
                              <a:latin typeface="Cambria Math"/>
                            </a:rPr>
                          </m:ctrlPr>
                        </m:fPr>
                        <m:num>
                          <m:r>
                            <a:rPr lang="en-GB" i="1" smtClean="0">
                              <a:latin typeface="Cambria Math" panose="02040503050406030204" pitchFamily="18" charset="0"/>
                            </a:rPr>
                            <m:t>𝑑𝑦</m:t>
                          </m:r>
                        </m:num>
                        <m:den>
                          <m:r>
                            <a:rPr lang="en-GB" i="1" smtClean="0">
                              <a:latin typeface="Cambria Math" panose="02040503050406030204" pitchFamily="18" charset="0"/>
                            </a:rPr>
                            <m:t>𝑑𝑥</m:t>
                          </m:r>
                        </m:den>
                      </m:f>
                      <m:r>
                        <a:rPr lang="en-GB" b="0" i="1" smtClean="0">
                          <a:latin typeface="Cambria Math" panose="02040503050406030204" pitchFamily="18" charset="0"/>
                        </a:rPr>
                        <m:t>=</m:t>
                      </m:r>
                      <m:f>
                        <m:fPr>
                          <m:ctrlPr>
                            <a:rPr lang="en-GB" b="0" i="1" smtClean="0">
                              <a:latin typeface="Cambria Math"/>
                            </a:rPr>
                          </m:ctrlPr>
                        </m:fPr>
                        <m:num>
                          <m:r>
                            <a:rPr lang="en-GB" b="0" i="1" smtClean="0">
                              <a:latin typeface="Cambria Math" panose="02040503050406030204" pitchFamily="18" charset="0"/>
                            </a:rPr>
                            <m:t>(</m:t>
                          </m:r>
                          <m:r>
                            <a:rPr lang="en-GB" b="0" i="1" smtClean="0">
                              <a:latin typeface="Cambria Math" panose="02040503050406030204" pitchFamily="18" charset="0"/>
                            </a:rPr>
                            <m:t>𝑣</m:t>
                          </m:r>
                          <m:f>
                            <m:fPr>
                              <m:ctrlPr>
                                <a:rPr lang="en-GB" b="0" i="1" smtClean="0">
                                  <a:latin typeface="Cambria Math"/>
                                </a:rPr>
                              </m:ctrlPr>
                            </m:fPr>
                            <m:num>
                              <m:r>
                                <a:rPr lang="en-GB" b="0" i="1" smtClean="0">
                                  <a:latin typeface="Cambria Math" panose="02040503050406030204" pitchFamily="18" charset="0"/>
                                </a:rPr>
                                <m:t>𝑑𝑢</m:t>
                              </m:r>
                            </m:num>
                            <m:den>
                              <m:r>
                                <a:rPr lang="en-GB" b="0" i="1" smtClean="0">
                                  <a:latin typeface="Cambria Math" panose="02040503050406030204" pitchFamily="18" charset="0"/>
                                </a:rPr>
                                <m:t>𝑑𝑥</m:t>
                              </m:r>
                            </m:den>
                          </m:f>
                          <m:r>
                            <a:rPr lang="en-GB" b="0" i="1" smtClean="0">
                              <a:latin typeface="Cambria Math" panose="02040503050406030204" pitchFamily="18" charset="0"/>
                            </a:rPr>
                            <m:t>−</m:t>
                          </m:r>
                          <m:r>
                            <a:rPr lang="en-GB" b="0" i="1" smtClean="0">
                              <a:latin typeface="Cambria Math" panose="02040503050406030204" pitchFamily="18" charset="0"/>
                            </a:rPr>
                            <m:t>𝑢</m:t>
                          </m:r>
                          <m:f>
                            <m:fPr>
                              <m:ctrlPr>
                                <a:rPr lang="en-GB" b="0" i="1" smtClean="0">
                                  <a:latin typeface="Cambria Math"/>
                                </a:rPr>
                              </m:ctrlPr>
                            </m:fPr>
                            <m:num>
                              <m:r>
                                <a:rPr lang="en-GB" b="0" i="1" smtClean="0">
                                  <a:latin typeface="Cambria Math" panose="02040503050406030204" pitchFamily="18" charset="0"/>
                                </a:rPr>
                                <m:t>𝑑𝑣</m:t>
                              </m:r>
                            </m:num>
                            <m:den>
                              <m:r>
                                <a:rPr lang="en-GB" b="0" i="1" smtClean="0">
                                  <a:latin typeface="Cambria Math" panose="02040503050406030204" pitchFamily="18" charset="0"/>
                                </a:rPr>
                                <m:t>𝑑𝑥</m:t>
                              </m:r>
                            </m:den>
                          </m:f>
                          <m:r>
                            <a:rPr lang="en-GB" b="0" i="1" smtClean="0">
                              <a:latin typeface="Cambria Math" panose="02040503050406030204" pitchFamily="18" charset="0"/>
                            </a:rPr>
                            <m:t> )</m:t>
                          </m:r>
                        </m:num>
                        <m:den>
                          <m:sSup>
                            <m:sSupPr>
                              <m:ctrlPr>
                                <a:rPr lang="en-GB" b="0" i="1" smtClean="0">
                                  <a:latin typeface="Cambria Math"/>
                                </a:rPr>
                              </m:ctrlPr>
                            </m:sSupPr>
                            <m:e>
                              <m:r>
                                <a:rPr lang="en-GB" b="0" i="1" smtClean="0">
                                  <a:latin typeface="Cambria Math" panose="02040503050406030204" pitchFamily="18" charset="0"/>
                                </a:rPr>
                                <m:t>𝑣</m:t>
                              </m:r>
                            </m:e>
                            <m:sup>
                              <m:r>
                                <a:rPr lang="en-GB" b="0" i="1" smtClean="0">
                                  <a:latin typeface="Cambria Math" panose="02040503050406030204" pitchFamily="18" charset="0"/>
                                </a:rPr>
                                <m:t>2</m:t>
                              </m:r>
                            </m:sup>
                          </m:sSup>
                        </m:den>
                      </m:f>
                    </m:oMath>
                  </m:oMathPara>
                </a14:m>
                <a:endParaRPr lang="en-GB" dirty="0"/>
              </a:p>
            </p:txBody>
          </p:sp>
        </mc:Choice>
        <mc:Fallback xmlns="">
          <p:sp>
            <p:nvSpPr>
              <p:cNvPr id="3" name="TextBox 2">
                <a:extLst>
                  <a:ext uri="{FF2B5EF4-FFF2-40B4-BE49-F238E27FC236}">
                    <a16:creationId xmlns:a16="http://schemas.microsoft.com/office/drawing/2014/main" id="{169A4E6C-4881-46EA-A9FC-7A7172024E9A}"/>
                  </a:ext>
                </a:extLst>
              </p:cNvPr>
              <p:cNvSpPr txBox="1">
                <a:spLocks noRot="1" noChangeAspect="1" noMove="1" noResize="1" noEditPoints="1" noAdjustHandles="1" noChangeArrowheads="1" noChangeShapeType="1" noTextEdit="1"/>
              </p:cNvSpPr>
              <p:nvPr/>
            </p:nvSpPr>
            <p:spPr>
              <a:xfrm>
                <a:off x="4655840" y="1368269"/>
                <a:ext cx="3096344" cy="898708"/>
              </a:xfrm>
              <a:prstGeom prst="rect">
                <a:avLst/>
              </a:prstGeom>
              <a:blipFill>
                <a:blip r:embed="rId4"/>
                <a:stretch>
                  <a:fillRect/>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xmlns="" id="{749A003B-8E7D-47B8-AD5C-F1569D0C0342}"/>
              </a:ext>
            </a:extLst>
          </p:cNvPr>
          <p:cNvSpPr txBox="1"/>
          <p:nvPr/>
        </p:nvSpPr>
        <p:spPr>
          <a:xfrm>
            <a:off x="2423592" y="2260672"/>
            <a:ext cx="1944216" cy="461665"/>
          </a:xfrm>
          <a:prstGeom prst="rect">
            <a:avLst/>
          </a:prstGeom>
          <a:noFill/>
        </p:spPr>
        <p:txBody>
          <a:bodyPr wrap="square" rtlCol="0">
            <a:spAutoFit/>
          </a:bodyPr>
          <a:lstStyle/>
          <a:p>
            <a:r>
              <a:rPr lang="en-GB" sz="2400" b="1" dirty="0"/>
              <a:t>Example 1</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xmlns="" id="{370EDBD8-C6EE-4869-8D7B-7958930516BA}"/>
                  </a:ext>
                </a:extLst>
              </p:cNvPr>
              <p:cNvSpPr txBox="1"/>
              <p:nvPr/>
            </p:nvSpPr>
            <p:spPr>
              <a:xfrm>
                <a:off x="2406794" y="2706831"/>
                <a:ext cx="5921454" cy="615874"/>
              </a:xfrm>
              <a:prstGeom prst="rect">
                <a:avLst/>
              </a:prstGeom>
              <a:noFill/>
            </p:spPr>
            <p:txBody>
              <a:bodyPr wrap="square" rtlCol="0">
                <a:spAutoFit/>
              </a:bodyPr>
              <a:lstStyle/>
              <a:p>
                <a:r>
                  <a:rPr lang="en-GB" sz="2400" dirty="0"/>
                  <a:t>Differentiate </a:t>
                </a:r>
                <a14:m>
                  <m:oMath xmlns:m="http://schemas.openxmlformats.org/officeDocument/2006/math">
                    <m:r>
                      <a:rPr lang="en-GB" sz="2400" b="0" i="1" smtClean="0">
                        <a:latin typeface="Cambria Math"/>
                      </a:rPr>
                      <m:t>𝑦</m:t>
                    </m:r>
                  </m:oMath>
                </a14:m>
                <a:r>
                  <a:rPr lang="en-GB" sz="2400" dirty="0"/>
                  <a:t> = </a:t>
                </a:r>
                <a14:m>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𝑥</m:t>
                        </m:r>
                        <m:r>
                          <a:rPr lang="en-GB" sz="2400" b="0" i="1" smtClean="0">
                            <a:latin typeface="Cambria Math" panose="02040503050406030204" pitchFamily="18" charset="0"/>
                          </a:rPr>
                          <m:t>−1</m:t>
                        </m:r>
                      </m:num>
                      <m:den>
                        <m:r>
                          <a:rPr lang="en-GB" sz="2400" b="0" i="1" smtClean="0">
                            <a:latin typeface="Cambria Math" panose="02040503050406030204" pitchFamily="18" charset="0"/>
                          </a:rPr>
                          <m:t>2</m:t>
                        </m:r>
                        <m:r>
                          <a:rPr lang="en-GB" sz="2400" b="0" i="1" smtClean="0">
                            <a:latin typeface="Cambria Math" panose="02040503050406030204" pitchFamily="18" charset="0"/>
                          </a:rPr>
                          <m:t>𝑥</m:t>
                        </m:r>
                        <m:r>
                          <a:rPr lang="en-GB" sz="2400" b="0" i="1" smtClean="0">
                            <a:latin typeface="Cambria Math" panose="02040503050406030204" pitchFamily="18" charset="0"/>
                          </a:rPr>
                          <m:t>−3</m:t>
                        </m:r>
                      </m:den>
                    </m:f>
                  </m:oMath>
                </a14:m>
                <a:r>
                  <a:rPr lang="en-GB" sz="2400" dirty="0"/>
                  <a:t> with respect to </a:t>
                </a:r>
                <a:r>
                  <a:rPr lang="en-GB" sz="2400" i="1" dirty="0">
                    <a:latin typeface="Times New Roman" panose="02020603050405020304" pitchFamily="18" charset="0"/>
                    <a:cs typeface="Times New Roman" panose="02020603050405020304" pitchFamily="18" charset="0"/>
                  </a:rPr>
                  <a:t>x.</a:t>
                </a:r>
              </a:p>
            </p:txBody>
          </p:sp>
        </mc:Choice>
        <mc:Fallback xmlns="">
          <p:sp>
            <p:nvSpPr>
              <p:cNvPr id="6" name="TextBox 5">
                <a:extLst>
                  <a:ext uri="{FF2B5EF4-FFF2-40B4-BE49-F238E27FC236}">
                    <a16:creationId xmlns:a16="http://schemas.microsoft.com/office/drawing/2014/main" xmlns="" xmlns:a14="http://schemas.microsoft.com/office/drawing/2010/main" id="{370EDBD8-C6EE-4869-8D7B-7958930516BA}"/>
                  </a:ext>
                </a:extLst>
              </p:cNvPr>
              <p:cNvSpPr txBox="1">
                <a:spLocks noRot="1" noChangeAspect="1" noMove="1" noResize="1" noEditPoints="1" noAdjustHandles="1" noChangeArrowheads="1" noChangeShapeType="1" noTextEdit="1"/>
              </p:cNvSpPr>
              <p:nvPr/>
            </p:nvSpPr>
            <p:spPr>
              <a:xfrm>
                <a:off x="2406794" y="2706831"/>
                <a:ext cx="5921454" cy="615874"/>
              </a:xfrm>
              <a:prstGeom prst="rect">
                <a:avLst/>
              </a:prstGeom>
              <a:blipFill rotWithShape="1">
                <a:blip r:embed="rId5"/>
                <a:stretch>
                  <a:fillRect l="-1648" b="-8911"/>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xmlns="" id="{BF98529F-1E70-47CE-AB4D-AC0AE3A7A9AC}"/>
              </a:ext>
            </a:extLst>
          </p:cNvPr>
          <p:cNvSpPr txBox="1"/>
          <p:nvPr/>
        </p:nvSpPr>
        <p:spPr>
          <a:xfrm>
            <a:off x="2453071" y="3416300"/>
            <a:ext cx="1829963" cy="461665"/>
          </a:xfrm>
          <a:prstGeom prst="rect">
            <a:avLst/>
          </a:prstGeom>
          <a:noFill/>
        </p:spPr>
        <p:txBody>
          <a:bodyPr wrap="square" rtlCol="0">
            <a:spAutoFit/>
          </a:bodyPr>
          <a:lstStyle/>
          <a:p>
            <a:r>
              <a:rPr lang="en-GB" sz="2400" b="1" dirty="0"/>
              <a:t>Solution</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xmlns="" id="{F8C744A9-45C1-4DE2-874D-F145C87AE645}"/>
                  </a:ext>
                </a:extLst>
              </p:cNvPr>
              <p:cNvSpPr txBox="1"/>
              <p:nvPr/>
            </p:nvSpPr>
            <p:spPr>
              <a:xfrm>
                <a:off x="2436135" y="3865298"/>
                <a:ext cx="1899027" cy="461665"/>
              </a:xfrm>
              <a:prstGeom prst="rect">
                <a:avLst/>
              </a:prstGeom>
              <a:noFill/>
            </p:spPr>
            <p:txBody>
              <a:bodyPr wrap="square" rtlCol="0">
                <a:spAutoFit/>
              </a:bodyPr>
              <a:lstStyle/>
              <a:p>
                <a:r>
                  <a:rPr lang="en-GB" sz="2400" dirty="0">
                    <a:solidFill>
                      <a:srgbClr val="FF0000"/>
                    </a:solidFill>
                  </a:rPr>
                  <a:t>Let </a:t>
                </a:r>
                <a:r>
                  <a:rPr lang="en-GB" sz="2400" i="1" dirty="0">
                    <a:solidFill>
                      <a:srgbClr val="FF0000"/>
                    </a:solidFill>
                    <a:latin typeface="Times New Roman" panose="02020603050405020304" pitchFamily="18" charset="0"/>
                    <a:cs typeface="Times New Roman" panose="02020603050405020304" pitchFamily="18" charset="0"/>
                  </a:rPr>
                  <a:t>u </a:t>
                </a:r>
                <a:r>
                  <a:rPr lang="en-GB" sz="2400" dirty="0">
                    <a:solidFill>
                      <a:srgbClr val="FF0000"/>
                    </a:solidFill>
                    <a:latin typeface="Times New Roman" panose="02020603050405020304" pitchFamily="18" charset="0"/>
                    <a:cs typeface="Times New Roman" panose="02020603050405020304" pitchFamily="18" charset="0"/>
                  </a:rPr>
                  <a:t>= </a:t>
                </a:r>
                <a:r>
                  <a:rPr lang="en-GB" sz="2400" i="1" dirty="0">
                    <a:solidFill>
                      <a:srgbClr val="FF0000"/>
                    </a:solidFill>
                    <a:latin typeface="Times New Roman" panose="02020603050405020304" pitchFamily="18" charset="0"/>
                    <a:cs typeface="Times New Roman" panose="02020603050405020304" pitchFamily="18" charset="0"/>
                  </a:rPr>
                  <a:t>x </a:t>
                </a:r>
                <a14:m>
                  <m:oMath xmlns:m="http://schemas.openxmlformats.org/officeDocument/2006/math">
                    <m:r>
                      <a:rPr lang="en-GB" sz="2400" i="1" dirty="0" smtClean="0">
                        <a:solidFill>
                          <a:srgbClr val="FF0000"/>
                        </a:solidFill>
                        <a:latin typeface="Cambria Math"/>
                        <a:cs typeface="Times New Roman" panose="02020603050405020304" pitchFamily="18" charset="0"/>
                      </a:rPr>
                      <m:t>−</m:t>
                    </m:r>
                  </m:oMath>
                </a14:m>
                <a:r>
                  <a:rPr lang="en-GB" sz="2400" dirty="0">
                    <a:solidFill>
                      <a:srgbClr val="FF0000"/>
                    </a:solidFill>
                    <a:latin typeface="Times New Roman" panose="02020603050405020304" pitchFamily="18" charset="0"/>
                    <a:cs typeface="Times New Roman" panose="02020603050405020304" pitchFamily="18" charset="0"/>
                  </a:rPr>
                  <a:t> 1</a:t>
                </a:r>
              </a:p>
            </p:txBody>
          </p:sp>
        </mc:Choice>
        <mc:Fallback xmlns="">
          <p:sp>
            <p:nvSpPr>
              <p:cNvPr id="8" name="TextBox 7">
                <a:extLst>
                  <a:ext uri="{FF2B5EF4-FFF2-40B4-BE49-F238E27FC236}">
                    <a16:creationId xmlns:a16="http://schemas.microsoft.com/office/drawing/2014/main" xmlns="" id="{F8C744A9-45C1-4DE2-874D-F145C87AE645}"/>
                  </a:ext>
                </a:extLst>
              </p:cNvPr>
              <p:cNvSpPr txBox="1">
                <a:spLocks noRot="1" noChangeAspect="1" noMove="1" noResize="1" noEditPoints="1" noAdjustHandles="1" noChangeArrowheads="1" noChangeShapeType="1" noTextEdit="1"/>
              </p:cNvSpPr>
              <p:nvPr/>
            </p:nvSpPr>
            <p:spPr>
              <a:xfrm>
                <a:off x="2436135" y="3865298"/>
                <a:ext cx="1899027" cy="461665"/>
              </a:xfrm>
              <a:prstGeom prst="rect">
                <a:avLst/>
              </a:prstGeom>
              <a:blipFill rotWithShape="1">
                <a:blip r:embed="rId6"/>
                <a:stretch>
                  <a:fillRect l="-5145" t="-10526" r="-1608"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xmlns="" id="{FCAB74F8-81DD-491A-9A39-C3C5362C0E19}"/>
                  </a:ext>
                </a:extLst>
              </p:cNvPr>
              <p:cNvSpPr/>
              <p:nvPr/>
            </p:nvSpPr>
            <p:spPr>
              <a:xfrm>
                <a:off x="6790606" y="3783994"/>
                <a:ext cx="1414811" cy="624273"/>
              </a:xfrm>
              <a:prstGeom prst="rect">
                <a:avLst/>
              </a:prstGeom>
            </p:spPr>
            <p:txBody>
              <a:bodyPr wrap="none">
                <a:spAutoFit/>
              </a:bodyPr>
              <a:lstStyle/>
              <a:p>
                <a14:m>
                  <m:oMath xmlns:m="http://schemas.openxmlformats.org/officeDocument/2006/math">
                    <m:r>
                      <m:rPr>
                        <m:sty m:val="p"/>
                      </m:rPr>
                      <a:rPr lang="en-GB" sz="2400">
                        <a:solidFill>
                          <a:srgbClr val="FF0000"/>
                        </a:solidFill>
                        <a:latin typeface="Cambria Math"/>
                      </a:rPr>
                      <m:t>s</m:t>
                    </m:r>
                    <m:r>
                      <m:rPr>
                        <m:sty m:val="p"/>
                      </m:rPr>
                      <a:rPr lang="en-GB" sz="2400" b="0" i="0" smtClean="0">
                        <a:solidFill>
                          <a:srgbClr val="FF0000"/>
                        </a:solidFill>
                        <a:latin typeface="Cambria Math" panose="02040503050406030204" pitchFamily="18" charset="0"/>
                      </a:rPr>
                      <m:t>o</m:t>
                    </m:r>
                    <m:r>
                      <a:rPr lang="en-GB" sz="2400" b="0" i="1" smtClean="0">
                        <a:solidFill>
                          <a:srgbClr val="FF0000"/>
                        </a:solidFill>
                        <a:latin typeface="Cambria Math" panose="02040503050406030204" pitchFamily="18" charset="0"/>
                      </a:rPr>
                      <m:t> </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1</a:t>
                </a:r>
                <a:endParaRPr lang="en-GB" sz="2400" dirty="0"/>
              </a:p>
            </p:txBody>
          </p:sp>
        </mc:Choice>
        <mc:Fallback xmlns="">
          <p:sp>
            <p:nvSpPr>
              <p:cNvPr id="9" name="Rectangle 8">
                <a:extLst>
                  <a:ext uri="{FF2B5EF4-FFF2-40B4-BE49-F238E27FC236}">
                    <a16:creationId xmlns:a16="http://schemas.microsoft.com/office/drawing/2014/main" xmlns="" xmlns:a14="http://schemas.microsoft.com/office/drawing/2010/main" id="{FCAB74F8-81DD-491A-9A39-C3C5362C0E19}"/>
                  </a:ext>
                </a:extLst>
              </p:cNvPr>
              <p:cNvSpPr>
                <a:spLocks noRot="1" noChangeAspect="1" noMove="1" noResize="1" noEditPoints="1" noAdjustHandles="1" noChangeArrowheads="1" noChangeShapeType="1" noTextEdit="1"/>
              </p:cNvSpPr>
              <p:nvPr/>
            </p:nvSpPr>
            <p:spPr>
              <a:xfrm>
                <a:off x="6790606" y="3783994"/>
                <a:ext cx="1414811" cy="624273"/>
              </a:xfrm>
              <a:prstGeom prst="rect">
                <a:avLst/>
              </a:prstGeom>
              <a:blipFill rotWithShape="1">
                <a:blip r:embed="rId7"/>
                <a:stretch>
                  <a:fillRect r="-5603"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xmlns="" id="{7512DF7F-8334-46D5-AEAC-504244D371B7}"/>
                  </a:ext>
                </a:extLst>
              </p:cNvPr>
              <p:cNvSpPr/>
              <p:nvPr/>
            </p:nvSpPr>
            <p:spPr>
              <a:xfrm>
                <a:off x="4335163" y="3865298"/>
                <a:ext cx="2287806" cy="461665"/>
              </a:xfrm>
              <a:prstGeom prst="rect">
                <a:avLst/>
              </a:prstGeom>
            </p:spPr>
            <p:txBody>
              <a:bodyPr wrap="none">
                <a:spAutoFit/>
              </a:bodyPr>
              <a:lstStyle/>
              <a:p>
                <a:r>
                  <a:rPr lang="en-GB" sz="2400" dirty="0">
                    <a:solidFill>
                      <a:srgbClr val="FF0000"/>
                    </a:solidFill>
                  </a:rPr>
                  <a:t>and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2 </a:t>
                </a:r>
                <a:r>
                  <a:rPr lang="en-GB" sz="2400" i="1" dirty="0">
                    <a:solidFill>
                      <a:srgbClr val="FF0000"/>
                    </a:solidFill>
                    <a:latin typeface="Times New Roman" panose="02020603050405020304" pitchFamily="18" charset="0"/>
                    <a:cs typeface="Times New Roman" panose="02020603050405020304" pitchFamily="18" charset="0"/>
                  </a:rPr>
                  <a:t>x </a:t>
                </a:r>
                <a14:m>
                  <m:oMath xmlns:m="http://schemas.openxmlformats.org/officeDocument/2006/math">
                    <m:r>
                      <a:rPr lang="en-GB" sz="2400" i="1" dirty="0" smtClean="0">
                        <a:solidFill>
                          <a:srgbClr val="FF0000"/>
                        </a:solidFill>
                        <a:latin typeface="Cambria Math"/>
                        <a:cs typeface="Times New Roman" panose="02020603050405020304" pitchFamily="18" charset="0"/>
                      </a:rPr>
                      <m:t>−</m:t>
                    </m:r>
                  </m:oMath>
                </a14:m>
                <a:r>
                  <a:rPr lang="en-GB" sz="2400" dirty="0">
                    <a:solidFill>
                      <a:srgbClr val="FF0000"/>
                    </a:solidFill>
                    <a:latin typeface="Times New Roman" panose="02020603050405020304" pitchFamily="18" charset="0"/>
                    <a:cs typeface="Times New Roman" panose="02020603050405020304" pitchFamily="18" charset="0"/>
                  </a:rPr>
                  <a:t> </a:t>
                </a:r>
                <a:r>
                  <a:rPr lang="en-GB" sz="2400" dirty="0">
                    <a:solidFill>
                      <a:srgbClr val="FF0000"/>
                    </a:solidFill>
                    <a:latin typeface="+mj-lt"/>
                    <a:cs typeface="Times New Roman" panose="02020603050405020304" pitchFamily="18" charset="0"/>
                  </a:rPr>
                  <a:t>3,</a:t>
                </a:r>
              </a:p>
            </p:txBody>
          </p:sp>
        </mc:Choice>
        <mc:Fallback xmlns="">
          <p:sp>
            <p:nvSpPr>
              <p:cNvPr id="10" name="Rectangle 9">
                <a:extLst>
                  <a:ext uri="{FF2B5EF4-FFF2-40B4-BE49-F238E27FC236}">
                    <a16:creationId xmlns:a16="http://schemas.microsoft.com/office/drawing/2014/main" xmlns="" id="{7512DF7F-8334-46D5-AEAC-504244D371B7}"/>
                  </a:ext>
                </a:extLst>
              </p:cNvPr>
              <p:cNvSpPr>
                <a:spLocks noRot="1" noChangeAspect="1" noMove="1" noResize="1" noEditPoints="1" noAdjustHandles="1" noChangeArrowheads="1" noChangeShapeType="1" noTextEdit="1"/>
              </p:cNvSpPr>
              <p:nvPr/>
            </p:nvSpPr>
            <p:spPr>
              <a:xfrm>
                <a:off x="4335163" y="3865298"/>
                <a:ext cx="2287806" cy="461665"/>
              </a:xfrm>
              <a:prstGeom prst="rect">
                <a:avLst/>
              </a:prstGeom>
              <a:blipFill rotWithShape="1">
                <a:blip r:embed="rId8"/>
                <a:stretch>
                  <a:fillRect l="-4000" t="-10526" r="-3467" b="-2894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xmlns="" id="{038E6A7F-418E-415A-88AF-28EF6676532B}"/>
                  </a:ext>
                </a:extLst>
              </p:cNvPr>
              <p:cNvSpPr/>
              <p:nvPr/>
            </p:nvSpPr>
            <p:spPr>
              <a:xfrm>
                <a:off x="8247415" y="3783994"/>
                <a:ext cx="1689630" cy="624273"/>
              </a:xfrm>
              <a:prstGeom prst="rect">
                <a:avLst/>
              </a:prstGeom>
            </p:spPr>
            <p:txBody>
              <a:bodyPr wrap="none">
                <a:spAutoFit/>
              </a:bodyPr>
              <a:lstStyle/>
              <a:p>
                <a14:m>
                  <m:oMath xmlns:m="http://schemas.openxmlformats.org/officeDocument/2006/math">
                    <m:r>
                      <m:rPr>
                        <m:sty m:val="p"/>
                      </m:rPr>
                      <a:rPr lang="en-GB" sz="2400" i="0" smtClean="0">
                        <a:solidFill>
                          <a:srgbClr val="FF0000"/>
                        </a:solidFill>
                        <a:latin typeface="Cambria Math" panose="02040503050406030204" pitchFamily="18" charset="0"/>
                      </a:rPr>
                      <m:t>a</m:t>
                    </m:r>
                    <m:r>
                      <m:rPr>
                        <m:sty m:val="p"/>
                      </m:rPr>
                      <a:rPr lang="en-GB" sz="2400" b="0" i="0" smtClean="0">
                        <a:solidFill>
                          <a:srgbClr val="FF0000"/>
                        </a:solidFill>
                        <a:latin typeface="Cambria Math" panose="02040503050406030204" pitchFamily="18" charset="0"/>
                      </a:rPr>
                      <m:t>nd</m:t>
                    </m:r>
                    <m:r>
                      <a:rPr lang="en-GB" sz="2400" b="0" i="0" smtClean="0">
                        <a:solidFill>
                          <a:srgbClr val="FF0000"/>
                        </a:solidFill>
                        <a:latin typeface="Cambria Math" panose="02040503050406030204" pitchFamily="18" charset="0"/>
                      </a:rPr>
                      <m:t>  </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𝑑𝑣</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2</a:t>
                </a:r>
                <a:endParaRPr lang="en-GB" sz="2400" dirty="0"/>
              </a:p>
            </p:txBody>
          </p:sp>
        </mc:Choice>
        <mc:Fallback xmlns="">
          <p:sp>
            <p:nvSpPr>
              <p:cNvPr id="11" name="Rectangle 10">
                <a:extLst>
                  <a:ext uri="{FF2B5EF4-FFF2-40B4-BE49-F238E27FC236}">
                    <a16:creationId xmlns:a16="http://schemas.microsoft.com/office/drawing/2014/main" xmlns="" xmlns:a14="http://schemas.microsoft.com/office/drawing/2010/main" id="{038E6A7F-418E-415A-88AF-28EF6676532B}"/>
                  </a:ext>
                </a:extLst>
              </p:cNvPr>
              <p:cNvSpPr>
                <a:spLocks noRot="1" noChangeAspect="1" noMove="1" noResize="1" noEditPoints="1" noAdjustHandles="1" noChangeArrowheads="1" noChangeShapeType="1" noTextEdit="1"/>
              </p:cNvSpPr>
              <p:nvPr/>
            </p:nvSpPr>
            <p:spPr>
              <a:xfrm>
                <a:off x="8247415" y="3783994"/>
                <a:ext cx="1689630" cy="624273"/>
              </a:xfrm>
              <a:prstGeom prst="rect">
                <a:avLst/>
              </a:prstGeom>
              <a:blipFill rotWithShape="1">
                <a:blip r:embed="rId9"/>
                <a:stretch>
                  <a:fillRect r="-3249"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xmlns="" id="{6FF68818-FD48-47C0-B868-257FEAF6841A}"/>
                  </a:ext>
                </a:extLst>
              </p:cNvPr>
              <p:cNvSpPr/>
              <p:nvPr/>
            </p:nvSpPr>
            <p:spPr>
              <a:xfrm>
                <a:off x="2437353" y="4680481"/>
                <a:ext cx="2892651" cy="10375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𝑣</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𝑑𝑣</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 )</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𝑣</m:t>
                              </m:r>
                            </m:e>
                            <m:sup>
                              <m:r>
                                <a:rPr lang="en-GB" sz="2400" i="1">
                                  <a:solidFill>
                                    <a:srgbClr val="FF0000"/>
                                  </a:solidFill>
                                  <a:latin typeface="Cambria Math" panose="02040503050406030204" pitchFamily="18" charset="0"/>
                                </a:rPr>
                                <m:t>2</m:t>
                              </m:r>
                            </m:sup>
                          </m:sSup>
                        </m:den>
                      </m:f>
                    </m:oMath>
                  </m:oMathPara>
                </a14:m>
                <a:endParaRPr lang="en-GB" sz="2400" dirty="0"/>
              </a:p>
            </p:txBody>
          </p:sp>
        </mc:Choice>
        <mc:Fallback xmlns="">
          <p:sp>
            <p:nvSpPr>
              <p:cNvPr id="12" name="Rectangle 11">
                <a:extLst>
                  <a:ext uri="{FF2B5EF4-FFF2-40B4-BE49-F238E27FC236}">
                    <a16:creationId xmlns:a16="http://schemas.microsoft.com/office/drawing/2014/main" id="{6FF68818-FD48-47C0-B868-257FEAF6841A}"/>
                  </a:ext>
                </a:extLst>
              </p:cNvPr>
              <p:cNvSpPr>
                <a:spLocks noRot="1" noChangeAspect="1" noMove="1" noResize="1" noEditPoints="1" noAdjustHandles="1" noChangeArrowheads="1" noChangeShapeType="1" noTextEdit="1"/>
              </p:cNvSpPr>
              <p:nvPr/>
            </p:nvSpPr>
            <p:spPr>
              <a:xfrm>
                <a:off x="2437353" y="4680481"/>
                <a:ext cx="2892651" cy="1037592"/>
              </a:xfrm>
              <a:prstGeom prst="rect">
                <a:avLst/>
              </a:prstGeom>
              <a:blipFill>
                <a:blip r:embed="rId10"/>
                <a:stretch>
                  <a:fillRect b="-48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13A52E6D-52C8-4A56-ACCF-20AA92C4BFB5}"/>
                  </a:ext>
                </a:extLst>
              </p:cNvPr>
              <p:cNvSpPr txBox="1"/>
              <p:nvPr/>
            </p:nvSpPr>
            <p:spPr>
              <a:xfrm>
                <a:off x="5450577" y="5072332"/>
                <a:ext cx="2700300" cy="690382"/>
              </a:xfrm>
              <a:prstGeom prst="rect">
                <a:avLst/>
              </a:prstGeom>
              <a:noFill/>
            </p:spPr>
            <p:txBody>
              <a:bodyPr wrap="square" rtlCol="0">
                <a:spAutoFit/>
              </a:bodyPr>
              <a:lstStyle/>
              <a:p>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d>
                          <m:dPr>
                            <m:ctrlPr>
                              <a:rPr lang="en-GB" sz="2400" b="0" i="1" smtClean="0">
                                <a:solidFill>
                                  <a:srgbClr val="FF0000"/>
                                </a:solidFill>
                                <a:latin typeface="Cambria Math"/>
                              </a:rPr>
                            </m:ctrlPr>
                          </m:dPr>
                          <m:e>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−3</m:t>
                            </m:r>
                          </m:e>
                        </m:d>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−1) </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−3)</m:t>
                            </m:r>
                          </m:e>
                          <m:sup>
                            <m:r>
                              <a:rPr lang="en-GB" sz="2400" b="0" i="1" smtClean="0">
                                <a:solidFill>
                                  <a:srgbClr val="FF0000"/>
                                </a:solidFill>
                                <a:latin typeface="Cambria Math" panose="02040503050406030204" pitchFamily="18" charset="0"/>
                              </a:rPr>
                              <m:t>2</m:t>
                            </m:r>
                          </m:sup>
                        </m:sSup>
                      </m:den>
                    </m:f>
                  </m:oMath>
                </a14:m>
                <a:endParaRPr lang="en-GB" sz="2400" dirty="0"/>
              </a:p>
            </p:txBody>
          </p:sp>
        </mc:Choice>
        <mc:Fallback xmlns="">
          <p:sp>
            <p:nvSpPr>
              <p:cNvPr id="13" name="TextBox 12">
                <a:extLst>
                  <a:ext uri="{FF2B5EF4-FFF2-40B4-BE49-F238E27FC236}">
                    <a16:creationId xmlns:a16="http://schemas.microsoft.com/office/drawing/2014/main" id="{13A52E6D-52C8-4A56-ACCF-20AA92C4BFB5}"/>
                  </a:ext>
                </a:extLst>
              </p:cNvPr>
              <p:cNvSpPr txBox="1">
                <a:spLocks noRot="1" noChangeAspect="1" noMove="1" noResize="1" noEditPoints="1" noAdjustHandles="1" noChangeArrowheads="1" noChangeShapeType="1" noTextEdit="1"/>
              </p:cNvSpPr>
              <p:nvPr/>
            </p:nvSpPr>
            <p:spPr>
              <a:xfrm>
                <a:off x="5450577" y="5072332"/>
                <a:ext cx="2700300" cy="690382"/>
              </a:xfrm>
              <a:prstGeom prst="rect">
                <a:avLst/>
              </a:prstGeom>
              <a:blipFill>
                <a:blip r:embed="rId11"/>
                <a:stretch>
                  <a:fillRect l="-3271" b="-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xmlns="" id="{4DDCD293-F45F-4CF9-9799-4BE7CE7E63A6}"/>
                  </a:ext>
                </a:extLst>
              </p:cNvPr>
              <p:cNvSpPr/>
              <p:nvPr/>
            </p:nvSpPr>
            <p:spPr>
              <a:xfrm>
                <a:off x="7774946" y="5086490"/>
                <a:ext cx="1317284" cy="663515"/>
              </a:xfrm>
              <a:prstGeom prst="rect">
                <a:avLst/>
              </a:prstGeom>
            </p:spPr>
            <p:txBody>
              <a:bodyPr wrap="none">
                <a:spAutoFit/>
              </a:bodyPr>
              <a:lstStyle/>
              <a:p>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−1</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−3)</m:t>
                            </m:r>
                          </m:e>
                          <m:sup>
                            <m:r>
                              <a:rPr lang="en-GB" sz="2400" i="1">
                                <a:solidFill>
                                  <a:srgbClr val="FF0000"/>
                                </a:solidFill>
                                <a:latin typeface="Cambria Math" panose="02040503050406030204" pitchFamily="18" charset="0"/>
                              </a:rPr>
                              <m:t>2</m:t>
                            </m:r>
                          </m:sup>
                        </m:sSup>
                      </m:den>
                    </m:f>
                  </m:oMath>
                </a14:m>
                <a:endParaRPr lang="en-GB" sz="2400" dirty="0"/>
              </a:p>
            </p:txBody>
          </p:sp>
        </mc:Choice>
        <mc:Fallback xmlns="">
          <p:sp>
            <p:nvSpPr>
              <p:cNvPr id="14" name="Rectangle 13">
                <a:extLst>
                  <a:ext uri="{FF2B5EF4-FFF2-40B4-BE49-F238E27FC236}">
                    <a16:creationId xmlns:a16="http://schemas.microsoft.com/office/drawing/2014/main" id="{4DDCD293-F45F-4CF9-9799-4BE7CE7E63A6}"/>
                  </a:ext>
                </a:extLst>
              </p:cNvPr>
              <p:cNvSpPr>
                <a:spLocks noRot="1" noChangeAspect="1" noMove="1" noResize="1" noEditPoints="1" noAdjustHandles="1" noChangeArrowheads="1" noChangeShapeType="1" noTextEdit="1"/>
              </p:cNvSpPr>
              <p:nvPr/>
            </p:nvSpPr>
            <p:spPr>
              <a:xfrm>
                <a:off x="7774946" y="5086490"/>
                <a:ext cx="1317284" cy="663515"/>
              </a:xfrm>
              <a:prstGeom prst="rect">
                <a:avLst/>
              </a:prstGeom>
              <a:blipFill>
                <a:blip r:embed="rId12"/>
                <a:stretch>
                  <a:fillRect l="-7692" b="-75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xmlns="" id="{4E7E6E3B-3EEF-4947-A0A0-8A9D06D5DCB1}"/>
                  </a:ext>
                </a:extLst>
              </p:cNvPr>
              <p:cNvSpPr/>
              <p:nvPr/>
            </p:nvSpPr>
            <p:spPr bwMode="auto">
              <a:xfrm>
                <a:off x="7754833" y="865020"/>
                <a:ext cx="792088" cy="459549"/>
              </a:xfrm>
              <a:prstGeom prst="rect">
                <a:avLst/>
              </a:prstGeom>
              <a:solidFill>
                <a:srgbClr val="00B8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buClr>
                    <a:srgbClr val="000000"/>
                  </a:buClr>
                  <a:buSzPct val="100000"/>
                </a:pPr>
                <a14:m>
                  <m:oMath xmlns:m="http://schemas.openxmlformats.org/officeDocument/2006/math">
                    <m:r>
                      <a:rPr lang="en-GB" b="0" i="1" smtClean="0">
                        <a:latin typeface="Cambria Math"/>
                      </a:rPr>
                      <m:t>𝑦</m:t>
                    </m:r>
                  </m:oMath>
                </a14:m>
                <a:r>
                  <a:rPr lang="en-US" dirty="0"/>
                  <a:t> = </a:t>
                </a:r>
                <a14:m>
                  <m:oMath xmlns:m="http://schemas.openxmlformats.org/officeDocument/2006/math">
                    <m:f>
                      <m:fPr>
                        <m:ctrlPr>
                          <a:rPr lang="en-US" i="1">
                            <a:latin typeface="Cambria Math"/>
                          </a:rPr>
                        </m:ctrlPr>
                      </m:fPr>
                      <m:num>
                        <m:r>
                          <a:rPr lang="en-GB" i="1">
                            <a:latin typeface="Cambria Math" panose="02040503050406030204" pitchFamily="18" charset="0"/>
                          </a:rPr>
                          <m:t>𝑢</m:t>
                        </m:r>
                      </m:num>
                      <m:den>
                        <m:r>
                          <a:rPr lang="en-GB" i="1">
                            <a:latin typeface="Cambria Math" panose="02040503050406030204" pitchFamily="18" charset="0"/>
                          </a:rPr>
                          <m:t>𝑣</m:t>
                        </m:r>
                      </m:den>
                    </m:f>
                  </m:oMath>
                </a14:m>
                <a:endParaRPr kumimoji="0" lang="en-GB" sz="2000" b="0" i="0" u="none" strike="noStrike" cap="none" normalizeH="0" baseline="0" dirty="0">
                  <a:ln>
                    <a:noFill/>
                  </a:ln>
                  <a:solidFill>
                    <a:schemeClr val="tx1"/>
                  </a:solidFill>
                  <a:effectLst/>
                  <a:latin typeface="Arial" charset="0"/>
                  <a:ea typeface="ＭＳ Ｐゴシック" charset="0"/>
                </a:endParaRPr>
              </a:p>
            </p:txBody>
          </p:sp>
        </mc:Choice>
        <mc:Fallback xmlns="">
          <p:sp>
            <p:nvSpPr>
              <p:cNvPr id="24" name="Rectangle 23">
                <a:extLst>
                  <a:ext uri="{FF2B5EF4-FFF2-40B4-BE49-F238E27FC236}">
                    <a16:creationId xmlns:a16="http://schemas.microsoft.com/office/drawing/2014/main" xmlns="" xmlns:a14="http://schemas.microsoft.com/office/drawing/2010/main" id="{4E7E6E3B-3EEF-4947-A0A0-8A9D06D5DCB1}"/>
                  </a:ext>
                </a:extLst>
              </p:cNvPr>
              <p:cNvSpPr>
                <a:spLocks noRot="1" noChangeAspect="1" noMove="1" noResize="1" noEditPoints="1" noAdjustHandles="1" noChangeArrowheads="1" noChangeShapeType="1" noTextEdit="1"/>
              </p:cNvSpPr>
              <p:nvPr/>
            </p:nvSpPr>
            <p:spPr bwMode="auto">
              <a:xfrm>
                <a:off x="7754833" y="865020"/>
                <a:ext cx="792088" cy="459549"/>
              </a:xfrm>
              <a:prstGeom prst="rect">
                <a:avLst/>
              </a:prstGeom>
              <a:blipFill rotWithShape="1">
                <a:blip r:embed="rId13"/>
                <a:stretch>
                  <a:fillRect b="-16883"/>
                </a:stretch>
              </a:blipFill>
              <a:ln w="9525" cap="flat" cmpd="sng" algn="ctr">
                <a:solidFill>
                  <a:schemeClr val="tx1"/>
                </a:solidFill>
                <a:prstDash val="solid"/>
                <a:round/>
                <a:headEnd type="none" w="med" len="med"/>
                <a:tailEnd type="none" w="med" len="med"/>
              </a:ln>
              <a:effectLst/>
            </p:spPr>
            <p:txBody>
              <a:bodyPr/>
              <a:lstStyle/>
              <a:p>
                <a:r>
                  <a:rPr lang="en-GB">
                    <a:noFill/>
                  </a:rPr>
                  <a:t> </a:t>
                </a:r>
              </a:p>
            </p:txBody>
          </p:sp>
        </mc:Fallback>
      </mc:AlternateContent>
      <p:sp>
        <p:nvSpPr>
          <p:cNvPr id="2" name="Rectangle 1">
            <a:extLst>
              <a:ext uri="{FF2B5EF4-FFF2-40B4-BE49-F238E27FC236}">
                <a16:creationId xmlns:a16="http://schemas.microsoft.com/office/drawing/2014/main" xmlns="" id="{934ACD62-5608-454F-B4FF-84DE157D939F}"/>
              </a:ext>
            </a:extLst>
          </p:cNvPr>
          <p:cNvSpPr/>
          <p:nvPr/>
        </p:nvSpPr>
        <p:spPr bwMode="auto">
          <a:xfrm>
            <a:off x="4799856" y="1368269"/>
            <a:ext cx="2664296" cy="980611"/>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pPr>
            <a:endParaRPr kumimoji="0" lang="en-US" sz="2000" b="0" i="0" u="none" strike="noStrike" cap="none" normalizeH="0" baseline="0">
              <a:ln>
                <a:noFill/>
              </a:ln>
              <a:solidFill>
                <a:schemeClr val="tx1"/>
              </a:solidFill>
              <a:effectLst/>
              <a:latin typeface="Arial" charset="0"/>
              <a:ea typeface="ＭＳ Ｐゴシック" charset="0"/>
            </a:endParaRPr>
          </a:p>
        </p:txBody>
      </p:sp>
      <p:sp>
        <p:nvSpPr>
          <p:cNvPr id="19" name="Rectangle 18">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16986453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Differentiating Products and Quotients</a:t>
            </a:r>
          </a:p>
        </p:txBody>
      </p:sp>
      <p:sp>
        <p:nvSpPr>
          <p:cNvPr id="15" name="Rectangle 14">
            <a:extLst>
              <a:ext uri="{FF2B5EF4-FFF2-40B4-BE49-F238E27FC236}">
                <a16:creationId xmlns:a16="http://schemas.microsoft.com/office/drawing/2014/main" xmlns="" id="{4C1CC002-16D4-4480-80A9-B284EEA2BE84}"/>
              </a:ext>
            </a:extLst>
          </p:cNvPr>
          <p:cNvSpPr/>
          <p:nvPr/>
        </p:nvSpPr>
        <p:spPr>
          <a:xfrm>
            <a:off x="2376183" y="788808"/>
            <a:ext cx="1707519" cy="461665"/>
          </a:xfrm>
          <a:prstGeom prst="rect">
            <a:avLst/>
          </a:prstGeom>
        </p:spPr>
        <p:txBody>
          <a:bodyPr wrap="none">
            <a:spAutoFit/>
          </a:bodyPr>
          <a:lstStyle/>
          <a:p>
            <a:r>
              <a:rPr lang="en-GB" sz="2400" b="1" dirty="0"/>
              <a:t>Example 2</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xmlns="" id="{290C979D-00FB-4EE7-8FB5-C2FA0A085191}"/>
                  </a:ext>
                </a:extLst>
              </p:cNvPr>
              <p:cNvSpPr txBox="1"/>
              <p:nvPr/>
            </p:nvSpPr>
            <p:spPr>
              <a:xfrm>
                <a:off x="2376183" y="1132466"/>
                <a:ext cx="8451951" cy="716030"/>
              </a:xfrm>
              <a:prstGeom prst="rect">
                <a:avLst/>
              </a:prstGeom>
              <a:noFill/>
            </p:spPr>
            <p:txBody>
              <a:bodyPr wrap="square" rtlCol="0">
                <a:spAutoFit/>
              </a:bodyPr>
              <a:lstStyle/>
              <a:p>
                <a:r>
                  <a:rPr lang="en-GB" sz="2400" dirty="0"/>
                  <a:t>Find the stationary points and sketch the curve of </a:t>
                </a:r>
                <a:r>
                  <a:rPr lang="en-GB" sz="2400" i="1" dirty="0">
                    <a:latin typeface="Times" pitchFamily="2" charset="0"/>
                  </a:rPr>
                  <a:t>y</a:t>
                </a:r>
                <a:r>
                  <a:rPr lang="en-GB" sz="2400" dirty="0"/>
                  <a:t> = </a:t>
                </a:r>
                <a14:m>
                  <m:oMath xmlns:m="http://schemas.openxmlformats.org/officeDocument/2006/math">
                    <m:f>
                      <m:fPr>
                        <m:ctrlPr>
                          <a:rPr lang="en-GB" sz="2400" i="1" smtClean="0">
                            <a:latin typeface="Cambria Math"/>
                          </a:rPr>
                        </m:ctrlPr>
                      </m:fPr>
                      <m:num>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3</m:t>
                            </m:r>
                          </m:sup>
                        </m:sSup>
                      </m:num>
                      <m:den>
                        <m:r>
                          <a:rPr lang="en-GB" sz="2400" b="0" i="1" smtClean="0">
                            <a:latin typeface="Cambria Math" panose="02040503050406030204" pitchFamily="18" charset="0"/>
                          </a:rPr>
                          <m:t>(1+</m:t>
                        </m:r>
                        <m:r>
                          <a:rPr lang="en-GB" sz="2400" b="0" i="1" smtClean="0">
                            <a:latin typeface="Cambria Math" panose="02040503050406030204" pitchFamily="18" charset="0"/>
                          </a:rPr>
                          <m:t>𝑥</m:t>
                        </m:r>
                        <m:r>
                          <a:rPr lang="en-GB" sz="2400" b="0" i="1" smtClean="0">
                            <a:latin typeface="Cambria Math" panose="02040503050406030204" pitchFamily="18" charset="0"/>
                          </a:rPr>
                          <m:t>)</m:t>
                        </m:r>
                      </m:den>
                    </m:f>
                  </m:oMath>
                </a14:m>
                <a:r>
                  <a:rPr lang="en-GB" sz="2400" dirty="0"/>
                  <a:t>.</a:t>
                </a:r>
              </a:p>
            </p:txBody>
          </p:sp>
        </mc:Choice>
        <mc:Fallback xmlns="">
          <p:sp>
            <p:nvSpPr>
              <p:cNvPr id="16" name="TextBox 15">
                <a:extLst>
                  <a:ext uri="{FF2B5EF4-FFF2-40B4-BE49-F238E27FC236}">
                    <a16:creationId xmlns:a16="http://schemas.microsoft.com/office/drawing/2014/main" xmlns="" xmlns:a14="http://schemas.microsoft.com/office/drawing/2010/main" id="{290C979D-00FB-4EE7-8FB5-C2FA0A085191}"/>
                  </a:ext>
                </a:extLst>
              </p:cNvPr>
              <p:cNvSpPr txBox="1">
                <a:spLocks noRot="1" noChangeAspect="1" noMove="1" noResize="1" noEditPoints="1" noAdjustHandles="1" noChangeArrowheads="1" noChangeShapeType="1" noTextEdit="1"/>
              </p:cNvSpPr>
              <p:nvPr/>
            </p:nvSpPr>
            <p:spPr>
              <a:xfrm>
                <a:off x="2376183" y="1132466"/>
                <a:ext cx="8451951" cy="716030"/>
              </a:xfrm>
              <a:prstGeom prst="rect">
                <a:avLst/>
              </a:prstGeom>
              <a:blipFill rotWithShape="1">
                <a:blip r:embed="rId3"/>
                <a:stretch>
                  <a:fillRect l="-1154" b="-85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F59F5F41-2507-4ACF-8B78-E78B08B50010}"/>
                  </a:ext>
                </a:extLst>
              </p:cNvPr>
              <p:cNvSpPr/>
              <p:nvPr/>
            </p:nvSpPr>
            <p:spPr>
              <a:xfrm>
                <a:off x="2475216" y="2325294"/>
                <a:ext cx="1509452" cy="461665"/>
              </a:xfrm>
              <a:prstGeom prst="rect">
                <a:avLst/>
              </a:prstGeom>
            </p:spPr>
            <p:txBody>
              <a:bodyPr wrap="none">
                <a:spAutoFit/>
              </a:bodyPr>
              <a:lstStyle/>
              <a:p>
                <a:r>
                  <a:rPr lang="en-GB" sz="2400" dirty="0">
                    <a:solidFill>
                      <a:srgbClr val="FF0000"/>
                    </a:solidFill>
                  </a:rPr>
                  <a:t>Let </a:t>
                </a:r>
                <a:r>
                  <a:rPr lang="en-GB" sz="2400" i="1" dirty="0">
                    <a:solidFill>
                      <a:srgbClr val="FF0000"/>
                    </a:solidFill>
                    <a:latin typeface="Times New Roman" panose="02020603050405020304" pitchFamily="18" charset="0"/>
                    <a:cs typeface="Times New Roman" panose="02020603050405020304" pitchFamily="18" charset="0"/>
                  </a:rPr>
                  <a:t>u</a:t>
                </a:r>
                <a:r>
                  <a:rPr lang="en-GB" sz="2400" dirty="0">
                    <a:solidFill>
                      <a:srgbClr val="FF0000"/>
                    </a:solidFill>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en-GB" sz="2400" i="1" smtClean="0">
                            <a:solidFill>
                              <a:srgbClr val="FF0000"/>
                            </a:solidFill>
                            <a:latin typeface="Cambria Math"/>
                            <a:cs typeface="Times New Roman" panose="02020603050405020304" pitchFamily="18" charset="0"/>
                          </a:rPr>
                        </m:ctrlPr>
                      </m:sSupPr>
                      <m:e>
                        <m:r>
                          <a:rPr lang="en-GB" sz="2400" b="0" i="1" smtClean="0">
                            <a:solidFill>
                              <a:srgbClr val="FF0000"/>
                            </a:solidFill>
                            <a:latin typeface="Cambria Math" panose="02040503050406030204" pitchFamily="18" charset="0"/>
                            <a:cs typeface="Times New Roman" panose="02020603050405020304" pitchFamily="18" charset="0"/>
                          </a:rPr>
                          <m:t>𝑥</m:t>
                        </m:r>
                      </m:e>
                      <m:sup>
                        <m:r>
                          <a:rPr lang="en-GB" sz="2400" b="0" i="1" smtClean="0">
                            <a:solidFill>
                              <a:srgbClr val="FF0000"/>
                            </a:solidFill>
                            <a:latin typeface="Cambria Math" panose="02040503050406030204" pitchFamily="18" charset="0"/>
                            <a:cs typeface="Times New Roman" panose="02020603050405020304" pitchFamily="18" charset="0"/>
                          </a:rPr>
                          <m:t>3</m:t>
                        </m:r>
                      </m:sup>
                    </m:sSup>
                  </m:oMath>
                </a14:m>
                <a:endParaRPr lang="en-GB" sz="2400"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17" name="Rectangle 16">
                <a:extLst>
                  <a:ext uri="{FF2B5EF4-FFF2-40B4-BE49-F238E27FC236}">
                    <a16:creationId xmlns:a16="http://schemas.microsoft.com/office/drawing/2014/main" id="{F59F5F41-2507-4ACF-8B78-E78B08B50010}"/>
                  </a:ext>
                </a:extLst>
              </p:cNvPr>
              <p:cNvSpPr>
                <a:spLocks noRot="1" noChangeAspect="1" noMove="1" noResize="1" noEditPoints="1" noAdjustHandles="1" noChangeArrowheads="1" noChangeShapeType="1" noTextEdit="1"/>
              </p:cNvSpPr>
              <p:nvPr/>
            </p:nvSpPr>
            <p:spPr>
              <a:xfrm>
                <a:off x="2475216" y="2325294"/>
                <a:ext cx="1509452" cy="461665"/>
              </a:xfrm>
              <a:prstGeom prst="rect">
                <a:avLst/>
              </a:prstGeom>
              <a:blipFill>
                <a:blip r:embed="rId4"/>
                <a:stretch>
                  <a:fillRect l="-5833" t="-8108" b="-29730"/>
                </a:stretch>
              </a:blipFill>
            </p:spPr>
            <p:txBody>
              <a:bodyPr/>
              <a:lstStyle/>
              <a:p>
                <a:r>
                  <a:rPr lang="en-US">
                    <a:noFill/>
                  </a:rPr>
                  <a:t> </a:t>
                </a:r>
              </a:p>
            </p:txBody>
          </p:sp>
        </mc:Fallback>
      </mc:AlternateContent>
      <p:sp>
        <p:nvSpPr>
          <p:cNvPr id="18" name="Rectangle 17">
            <a:extLst>
              <a:ext uri="{FF2B5EF4-FFF2-40B4-BE49-F238E27FC236}">
                <a16:creationId xmlns:a16="http://schemas.microsoft.com/office/drawing/2014/main" xmlns="" id="{1528B958-AC6E-470F-911F-8167B63F6A23}"/>
              </a:ext>
            </a:extLst>
          </p:cNvPr>
          <p:cNvSpPr/>
          <p:nvPr/>
        </p:nvSpPr>
        <p:spPr>
          <a:xfrm>
            <a:off x="3984668" y="2324186"/>
            <a:ext cx="1957587" cy="461665"/>
          </a:xfrm>
          <a:prstGeom prst="rect">
            <a:avLst/>
          </a:prstGeom>
        </p:spPr>
        <p:txBody>
          <a:bodyPr wrap="none">
            <a:spAutoFit/>
          </a:bodyPr>
          <a:lstStyle/>
          <a:p>
            <a:r>
              <a:rPr lang="en-GB" sz="2400" dirty="0">
                <a:solidFill>
                  <a:srgbClr val="FF0000"/>
                </a:solidFill>
              </a:rPr>
              <a:t>and  </a:t>
            </a:r>
            <a:r>
              <a:rPr lang="en-GB" sz="2400" i="1" dirty="0">
                <a:solidFill>
                  <a:srgbClr val="FF0000"/>
                </a:solidFill>
                <a:latin typeface="Times New Roman" panose="02020603050405020304" pitchFamily="18" charset="0"/>
                <a:cs typeface="Times New Roman" panose="02020603050405020304" pitchFamily="18" charset="0"/>
              </a:rPr>
              <a:t>v</a:t>
            </a:r>
            <a:r>
              <a:rPr lang="en-GB" sz="2400" dirty="0">
                <a:solidFill>
                  <a:srgbClr val="FF0000"/>
                </a:solidFill>
                <a:cs typeface="Times New Roman" panose="02020603050405020304" pitchFamily="18" charset="0"/>
              </a:rPr>
              <a:t> </a:t>
            </a:r>
            <a:r>
              <a:rPr lang="en-GB" sz="2400" dirty="0">
                <a:solidFill>
                  <a:srgbClr val="FF0000"/>
                </a:solidFill>
                <a:latin typeface="Times New Roman" panose="02020603050405020304" pitchFamily="18" charset="0"/>
                <a:cs typeface="Times New Roman" panose="02020603050405020304" pitchFamily="18" charset="0"/>
              </a:rPr>
              <a:t>= 1+ </a:t>
            </a:r>
            <a:r>
              <a:rPr lang="en-GB" sz="2400" i="1" dirty="0">
                <a:solidFill>
                  <a:srgbClr val="FF0000"/>
                </a:solidFill>
                <a:latin typeface="Times New Roman" panose="02020603050405020304" pitchFamily="18" charset="0"/>
                <a:cs typeface="Times New Roman" panose="02020603050405020304" pitchFamily="18" charset="0"/>
              </a:rPr>
              <a:t>x,</a:t>
            </a:r>
            <a:endParaRPr lang="en-GB" sz="2400" dirty="0">
              <a:solidFill>
                <a:srgbClr val="FF0000"/>
              </a:solidFill>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xmlns="" id="{926A9BE3-889D-4C71-8A4C-F020B10E3BCD}"/>
                  </a:ext>
                </a:extLst>
              </p:cNvPr>
              <p:cNvSpPr/>
              <p:nvPr/>
            </p:nvSpPr>
            <p:spPr>
              <a:xfrm>
                <a:off x="2504497" y="2912492"/>
                <a:ext cx="2447465" cy="88004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GB" i="1">
                              <a:solidFill>
                                <a:srgbClr val="FF0000"/>
                              </a:solidFill>
                              <a:latin typeface="Cambria Math"/>
                            </a:rPr>
                          </m:ctrlPr>
                        </m:fPr>
                        <m:num>
                          <m:r>
                            <a:rPr lang="en-GB" i="1">
                              <a:solidFill>
                                <a:srgbClr val="FF0000"/>
                              </a:solidFill>
                              <a:latin typeface="Cambria Math" panose="02040503050406030204" pitchFamily="18" charset="0"/>
                            </a:rPr>
                            <m:t>𝑑𝑦</m:t>
                          </m:r>
                        </m:num>
                        <m:den>
                          <m:r>
                            <a:rPr lang="en-GB" i="1">
                              <a:solidFill>
                                <a:srgbClr val="FF0000"/>
                              </a:solidFill>
                              <a:latin typeface="Cambria Math" panose="02040503050406030204" pitchFamily="18" charset="0"/>
                            </a:rPr>
                            <m:t>𝑑𝑥</m:t>
                          </m:r>
                        </m:den>
                      </m:f>
                      <m:r>
                        <a:rPr lang="en-GB" i="1">
                          <a:solidFill>
                            <a:srgbClr val="FF0000"/>
                          </a:solidFill>
                          <a:latin typeface="Cambria Math" panose="02040503050406030204" pitchFamily="18" charset="0"/>
                        </a:rPr>
                        <m:t>=</m:t>
                      </m:r>
                      <m:f>
                        <m:fPr>
                          <m:ctrlPr>
                            <a:rPr lang="en-GB" i="1">
                              <a:solidFill>
                                <a:srgbClr val="FF0000"/>
                              </a:solidFill>
                              <a:latin typeface="Cambria Math"/>
                            </a:rPr>
                          </m:ctrlPr>
                        </m:fPr>
                        <m:num>
                          <m:r>
                            <a:rPr lang="en-GB" i="1">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𝑣</m:t>
                          </m:r>
                          <m:f>
                            <m:fPr>
                              <m:ctrlPr>
                                <a:rPr lang="en-GB" i="1">
                                  <a:solidFill>
                                    <a:srgbClr val="FF0000"/>
                                  </a:solidFill>
                                  <a:latin typeface="Cambria Math"/>
                                </a:rPr>
                              </m:ctrlPr>
                            </m:fPr>
                            <m:num>
                              <m:r>
                                <a:rPr lang="en-GB" i="1">
                                  <a:solidFill>
                                    <a:srgbClr val="FF0000"/>
                                  </a:solidFill>
                                  <a:latin typeface="Cambria Math" panose="02040503050406030204" pitchFamily="18" charset="0"/>
                                </a:rPr>
                                <m:t>𝑑𝑢</m:t>
                              </m:r>
                            </m:num>
                            <m:den>
                              <m:r>
                                <a:rPr lang="en-GB" i="1">
                                  <a:solidFill>
                                    <a:srgbClr val="FF0000"/>
                                  </a:solidFill>
                                  <a:latin typeface="Cambria Math" panose="02040503050406030204" pitchFamily="18" charset="0"/>
                                </a:rPr>
                                <m:t>𝑑𝑥</m:t>
                              </m:r>
                            </m:den>
                          </m:f>
                          <m:r>
                            <a:rPr lang="en-GB" i="1">
                              <a:solidFill>
                                <a:srgbClr val="FF0000"/>
                              </a:solidFill>
                              <a:latin typeface="Cambria Math" panose="02040503050406030204" pitchFamily="18" charset="0"/>
                            </a:rPr>
                            <m:t>−</m:t>
                          </m:r>
                          <m:r>
                            <a:rPr lang="en-GB" i="1">
                              <a:solidFill>
                                <a:srgbClr val="FF0000"/>
                              </a:solidFill>
                              <a:latin typeface="Cambria Math" panose="02040503050406030204" pitchFamily="18" charset="0"/>
                            </a:rPr>
                            <m:t>𝑢</m:t>
                          </m:r>
                          <m:f>
                            <m:fPr>
                              <m:ctrlPr>
                                <a:rPr lang="en-GB" i="1">
                                  <a:solidFill>
                                    <a:srgbClr val="FF0000"/>
                                  </a:solidFill>
                                  <a:latin typeface="Cambria Math"/>
                                </a:rPr>
                              </m:ctrlPr>
                            </m:fPr>
                            <m:num>
                              <m:r>
                                <a:rPr lang="en-GB" i="1">
                                  <a:solidFill>
                                    <a:srgbClr val="FF0000"/>
                                  </a:solidFill>
                                  <a:latin typeface="Cambria Math" panose="02040503050406030204" pitchFamily="18" charset="0"/>
                                </a:rPr>
                                <m:t>𝑑𝑣</m:t>
                              </m:r>
                            </m:num>
                            <m:den>
                              <m:r>
                                <a:rPr lang="en-GB" i="1">
                                  <a:solidFill>
                                    <a:srgbClr val="FF0000"/>
                                  </a:solidFill>
                                  <a:latin typeface="Cambria Math" panose="02040503050406030204" pitchFamily="18" charset="0"/>
                                </a:rPr>
                                <m:t>𝑑𝑥</m:t>
                              </m:r>
                            </m:den>
                          </m:f>
                          <m:r>
                            <a:rPr lang="en-GB" i="1">
                              <a:solidFill>
                                <a:srgbClr val="FF0000"/>
                              </a:solidFill>
                              <a:latin typeface="Cambria Math" panose="02040503050406030204" pitchFamily="18" charset="0"/>
                            </a:rPr>
                            <m:t> )</m:t>
                          </m:r>
                        </m:num>
                        <m:den>
                          <m:sSup>
                            <m:sSupPr>
                              <m:ctrlPr>
                                <a:rPr lang="en-GB" i="1">
                                  <a:solidFill>
                                    <a:srgbClr val="FF0000"/>
                                  </a:solidFill>
                                  <a:latin typeface="Cambria Math"/>
                                </a:rPr>
                              </m:ctrlPr>
                            </m:sSupPr>
                            <m:e>
                              <m:r>
                                <a:rPr lang="en-GB" i="1">
                                  <a:solidFill>
                                    <a:srgbClr val="FF0000"/>
                                  </a:solidFill>
                                  <a:latin typeface="Cambria Math" panose="02040503050406030204" pitchFamily="18" charset="0"/>
                                </a:rPr>
                                <m:t>𝑣</m:t>
                              </m:r>
                            </m:e>
                            <m:sup>
                              <m:r>
                                <a:rPr lang="en-GB" i="1">
                                  <a:solidFill>
                                    <a:srgbClr val="FF0000"/>
                                  </a:solidFill>
                                  <a:latin typeface="Cambria Math" panose="02040503050406030204" pitchFamily="18" charset="0"/>
                                </a:rPr>
                                <m:t>2</m:t>
                              </m:r>
                            </m:sup>
                          </m:sSup>
                        </m:den>
                      </m:f>
                    </m:oMath>
                  </m:oMathPara>
                </a14:m>
                <a:endParaRPr lang="en-GB" dirty="0"/>
              </a:p>
            </p:txBody>
          </p:sp>
        </mc:Choice>
        <mc:Fallback xmlns="">
          <p:sp>
            <p:nvSpPr>
              <p:cNvPr id="19" name="Rectangle 18">
                <a:extLst>
                  <a:ext uri="{FF2B5EF4-FFF2-40B4-BE49-F238E27FC236}">
                    <a16:creationId xmlns:a16="http://schemas.microsoft.com/office/drawing/2014/main" id="{926A9BE3-889D-4C71-8A4C-F020B10E3BCD}"/>
                  </a:ext>
                </a:extLst>
              </p:cNvPr>
              <p:cNvSpPr>
                <a:spLocks noRot="1" noChangeAspect="1" noMove="1" noResize="1" noEditPoints="1" noAdjustHandles="1" noChangeArrowheads="1" noChangeShapeType="1" noTextEdit="1"/>
              </p:cNvSpPr>
              <p:nvPr/>
            </p:nvSpPr>
            <p:spPr>
              <a:xfrm>
                <a:off x="2504497" y="2912492"/>
                <a:ext cx="2447465" cy="880049"/>
              </a:xfrm>
              <a:prstGeom prst="rect">
                <a:avLst/>
              </a:prstGeom>
              <a:blipFill>
                <a:blip r:embed="rId5"/>
                <a:stretch>
                  <a:fillRect b="-28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xmlns="" id="{1BFEDA1B-64BA-4024-8CC0-CC8EC4242DDF}"/>
                  </a:ext>
                </a:extLst>
              </p:cNvPr>
              <p:cNvSpPr/>
              <p:nvPr/>
            </p:nvSpPr>
            <p:spPr>
              <a:xfrm>
                <a:off x="5066808" y="3070985"/>
                <a:ext cx="1937775" cy="716030"/>
              </a:xfrm>
              <a:prstGeom prst="rect">
                <a:avLst/>
              </a:prstGeom>
            </p:spPr>
            <p:txBody>
              <a:bodyPr wrap="none">
                <a:spAutoFit/>
              </a:bodyPr>
              <a:lstStyle/>
              <a:p>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3</m:t>
                            </m:r>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d>
                          <m:dPr>
                            <m:ctrlPr>
                              <a:rPr lang="en-GB" sz="2400" i="1" smtClean="0">
                                <a:solidFill>
                                  <a:srgbClr val="FF0000"/>
                                </a:solidFill>
                                <a:latin typeface="Cambria Math"/>
                              </a:rPr>
                            </m:ctrlPr>
                          </m:dPr>
                          <m:e>
                            <m:r>
                              <a:rPr lang="en-GB" sz="2400" b="0" i="1" smtClean="0">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𝑥</m:t>
                            </m:r>
                          </m:e>
                        </m:d>
                        <m:r>
                          <a:rPr lang="en-GB" sz="2400" i="1">
                            <a:solidFill>
                              <a:srgbClr val="FF0000"/>
                            </a:solidFill>
                            <a:latin typeface="Cambria Math" panose="02040503050406030204" pitchFamily="18" charset="0"/>
                          </a:rPr>
                          <m:t>−</m:t>
                        </m:r>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3</m:t>
                            </m:r>
                          </m:sup>
                        </m:sSup>
                        <m:r>
                          <a:rPr lang="en-GB" sz="2400" i="1">
                            <a:solidFill>
                              <a:srgbClr val="FF0000"/>
                            </a:solidFill>
                            <a:latin typeface="Cambria Math" panose="02040503050406030204" pitchFamily="18" charset="0"/>
                          </a:rPr>
                          <m:t> </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den>
                    </m:f>
                  </m:oMath>
                </a14:m>
                <a:endParaRPr lang="en-GB" sz="2400" dirty="0"/>
              </a:p>
            </p:txBody>
          </p:sp>
        </mc:Choice>
        <mc:Fallback xmlns="">
          <p:sp>
            <p:nvSpPr>
              <p:cNvPr id="20" name="Rectangle 19">
                <a:extLst>
                  <a:ext uri="{FF2B5EF4-FFF2-40B4-BE49-F238E27FC236}">
                    <a16:creationId xmlns:a16="http://schemas.microsoft.com/office/drawing/2014/main" id="{1BFEDA1B-64BA-4024-8CC0-CC8EC4242DDF}"/>
                  </a:ext>
                </a:extLst>
              </p:cNvPr>
              <p:cNvSpPr>
                <a:spLocks noRot="1" noChangeAspect="1" noMove="1" noResize="1" noEditPoints="1" noAdjustHandles="1" noChangeArrowheads="1" noChangeShapeType="1" noTextEdit="1"/>
              </p:cNvSpPr>
              <p:nvPr/>
            </p:nvSpPr>
            <p:spPr>
              <a:xfrm>
                <a:off x="5066808" y="3070985"/>
                <a:ext cx="1937775" cy="716030"/>
              </a:xfrm>
              <a:prstGeom prst="rect">
                <a:avLst/>
              </a:prstGeom>
              <a:blipFill>
                <a:blip r:embed="rId6"/>
                <a:stretch>
                  <a:fillRect l="-4545" b="-70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xmlns="" id="{38E404E0-11CF-461E-8063-24321B60FCB3}"/>
                  </a:ext>
                </a:extLst>
              </p:cNvPr>
              <p:cNvSpPr/>
              <p:nvPr/>
            </p:nvSpPr>
            <p:spPr>
              <a:xfrm>
                <a:off x="7729112" y="2228908"/>
                <a:ext cx="1643142" cy="624273"/>
              </a:xfrm>
              <a:prstGeom prst="rect">
                <a:avLst/>
              </a:prstGeom>
            </p:spPr>
            <p:txBody>
              <a:bodyPr wrap="none">
                <a:spAutoFit/>
              </a:bodyPr>
              <a:lstStyle/>
              <a:p>
                <a14:m>
                  <m:oMath xmlns:m="http://schemas.openxmlformats.org/officeDocument/2006/math">
                    <m:r>
                      <m:rPr>
                        <m:sty m:val="p"/>
                      </m:rPr>
                      <a:rPr lang="en-GB" sz="2400" b="0" i="0" smtClean="0">
                        <a:solidFill>
                          <a:srgbClr val="FF0000"/>
                        </a:solidFill>
                        <a:latin typeface="Cambria Math" panose="02040503050406030204" pitchFamily="18" charset="0"/>
                      </a:rPr>
                      <m:t>and</m:t>
                    </m:r>
                    <m:r>
                      <a:rPr lang="en-GB" sz="2400" b="0" i="1" smtClean="0">
                        <a:solidFill>
                          <a:srgbClr val="FF0000"/>
                        </a:solidFill>
                        <a:latin typeface="Cambria Math" panose="02040503050406030204" pitchFamily="18" charset="0"/>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𝑑𝑣</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1</a:t>
                </a:r>
                <a:endParaRPr lang="en-GB" sz="2400" dirty="0"/>
              </a:p>
            </p:txBody>
          </p:sp>
        </mc:Choice>
        <mc:Fallback xmlns="">
          <p:sp>
            <p:nvSpPr>
              <p:cNvPr id="22" name="Rectangle 21">
                <a:extLst>
                  <a:ext uri="{FF2B5EF4-FFF2-40B4-BE49-F238E27FC236}">
                    <a16:creationId xmlns:a16="http://schemas.microsoft.com/office/drawing/2014/main" id="{38E404E0-11CF-461E-8063-24321B60FCB3}"/>
                  </a:ext>
                </a:extLst>
              </p:cNvPr>
              <p:cNvSpPr>
                <a:spLocks noRot="1" noChangeAspect="1" noMove="1" noResize="1" noEditPoints="1" noAdjustHandles="1" noChangeArrowheads="1" noChangeShapeType="1" noTextEdit="1"/>
              </p:cNvSpPr>
              <p:nvPr/>
            </p:nvSpPr>
            <p:spPr>
              <a:xfrm>
                <a:off x="7729112" y="2228908"/>
                <a:ext cx="1643142" cy="624273"/>
              </a:xfrm>
              <a:prstGeom prst="rect">
                <a:avLst/>
              </a:prstGeom>
              <a:blipFill>
                <a:blip r:embed="rId7"/>
                <a:stretch>
                  <a:fillRect l="-769" r="-1538"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xmlns="" id="{EC2CD586-95BD-46F6-AFD4-1BCC1184A60F}"/>
                  </a:ext>
                </a:extLst>
              </p:cNvPr>
              <p:cNvSpPr txBox="1"/>
              <p:nvPr/>
            </p:nvSpPr>
            <p:spPr>
              <a:xfrm>
                <a:off x="7119429" y="3070985"/>
                <a:ext cx="1755667" cy="716030"/>
              </a:xfrm>
              <a:prstGeom prst="rect">
                <a:avLst/>
              </a:prstGeom>
              <a:noFill/>
            </p:spPr>
            <p:txBody>
              <a:bodyPr wrap="square" rtlCol="0">
                <a:spAutoFit/>
              </a:bodyPr>
              <a:lstStyle/>
              <a:p>
                <a:r>
                  <a:rPr lang="en-GB" sz="2400" dirty="0">
                    <a:solidFill>
                      <a:srgbClr val="FF0000"/>
                    </a:solidFill>
                  </a:rPr>
                  <a:t>= </a:t>
                </a:r>
                <a14:m>
                  <m:oMath xmlns:m="http://schemas.openxmlformats.org/officeDocument/2006/math">
                    <m:f>
                      <m:fPr>
                        <m:ctrlPr>
                          <a:rPr lang="en-GB" sz="2400" i="1" smtClean="0">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+3)</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den>
                    </m:f>
                  </m:oMath>
                </a14:m>
                <a:endParaRPr lang="en-GB" sz="2400" dirty="0"/>
              </a:p>
            </p:txBody>
          </p:sp>
        </mc:Choice>
        <mc:Fallback xmlns="">
          <p:sp>
            <p:nvSpPr>
              <p:cNvPr id="23" name="TextBox 22">
                <a:extLst>
                  <a:ext uri="{FF2B5EF4-FFF2-40B4-BE49-F238E27FC236}">
                    <a16:creationId xmlns:a16="http://schemas.microsoft.com/office/drawing/2014/main" id="{EC2CD586-95BD-46F6-AFD4-1BCC1184A60F}"/>
                  </a:ext>
                </a:extLst>
              </p:cNvPr>
              <p:cNvSpPr txBox="1">
                <a:spLocks noRot="1" noChangeAspect="1" noMove="1" noResize="1" noEditPoints="1" noAdjustHandles="1" noChangeArrowheads="1" noChangeShapeType="1" noTextEdit="1"/>
              </p:cNvSpPr>
              <p:nvPr/>
            </p:nvSpPr>
            <p:spPr>
              <a:xfrm>
                <a:off x="7119429" y="3070985"/>
                <a:ext cx="1755667" cy="716030"/>
              </a:xfrm>
              <a:prstGeom prst="rect">
                <a:avLst/>
              </a:prstGeom>
              <a:blipFill>
                <a:blip r:embed="rId8"/>
                <a:stretch>
                  <a:fillRect l="-5755" b="-70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xmlns="" id="{9197970E-B115-DC49-B02C-0489C10C165B}"/>
                  </a:ext>
                </a:extLst>
              </p:cNvPr>
              <p:cNvSpPr txBox="1"/>
              <p:nvPr/>
            </p:nvSpPr>
            <p:spPr>
              <a:xfrm>
                <a:off x="2550450" y="4130505"/>
                <a:ext cx="2026416" cy="624273"/>
              </a:xfrm>
              <a:prstGeom prst="rect">
                <a:avLst/>
              </a:prstGeom>
              <a:noFill/>
            </p:spPr>
            <p:txBody>
              <a:bodyPr wrap="square" rtlCol="0">
                <a:spAutoFit/>
              </a:bodyPr>
              <a:lstStyle/>
              <a:p>
                <a14:m>
                  <m:oMath xmlns:m="http://schemas.openxmlformats.org/officeDocument/2006/math">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𝑑𝑦</m:t>
                        </m:r>
                      </m:num>
                      <m:den>
                        <m:r>
                          <a:rPr lang="en-GB" sz="2400" i="1" smtClean="0">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=0</m:t>
                    </m:r>
                  </m:oMath>
                </a14:m>
                <a:r>
                  <a:rPr lang="en-GB" sz="2400" dirty="0"/>
                  <a:t>  </a:t>
                </a:r>
                <a:r>
                  <a:rPr lang="en-GB" sz="2400" dirty="0">
                    <a:solidFill>
                      <a:srgbClr val="FF0000"/>
                    </a:solidFill>
                  </a:rPr>
                  <a:t>gives</a:t>
                </a:r>
              </a:p>
            </p:txBody>
          </p:sp>
        </mc:Choice>
        <mc:Fallback xmlns="">
          <p:sp>
            <p:nvSpPr>
              <p:cNvPr id="30" name="TextBox 29">
                <a:extLst>
                  <a:ext uri="{FF2B5EF4-FFF2-40B4-BE49-F238E27FC236}">
                    <a16:creationId xmlns:a16="http://schemas.microsoft.com/office/drawing/2014/main" id="{9197970E-B115-DC49-B02C-0489C10C165B}"/>
                  </a:ext>
                </a:extLst>
              </p:cNvPr>
              <p:cNvSpPr txBox="1">
                <a:spLocks noRot="1" noChangeAspect="1" noMove="1" noResize="1" noEditPoints="1" noAdjustHandles="1" noChangeArrowheads="1" noChangeShapeType="1" noTextEdit="1"/>
              </p:cNvSpPr>
              <p:nvPr/>
            </p:nvSpPr>
            <p:spPr>
              <a:xfrm>
                <a:off x="2550450" y="4130505"/>
                <a:ext cx="2026416" cy="624273"/>
              </a:xfrm>
              <a:prstGeom prst="rect">
                <a:avLst/>
              </a:prstGeom>
              <a:blipFill>
                <a:blip r:embed="rId9"/>
                <a:stretch>
                  <a:fillRect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xmlns="" id="{7F009D3B-2F98-2641-8767-888D3D3AE1BD}"/>
                  </a:ext>
                </a:extLst>
              </p:cNvPr>
              <p:cNvSpPr/>
              <p:nvPr/>
            </p:nvSpPr>
            <p:spPr>
              <a:xfrm>
                <a:off x="4579958" y="4072149"/>
                <a:ext cx="1717714" cy="716030"/>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d>
                          <m:dPr>
                            <m:ctrlPr>
                              <a:rPr lang="en-GB" sz="2400" i="1">
                                <a:solidFill>
                                  <a:srgbClr val="FF0000"/>
                                </a:solidFill>
                                <a:latin typeface="Cambria Math"/>
                              </a:rPr>
                            </m:ctrlPr>
                          </m:d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+3</m:t>
                            </m:r>
                          </m:e>
                        </m:d>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den>
                    </m:f>
                  </m:oMath>
                </a14:m>
                <a:r>
                  <a:rPr lang="en-GB" sz="2400" dirty="0">
                    <a:solidFill>
                      <a:srgbClr val="FF0000"/>
                    </a:solidFill>
                  </a:rPr>
                  <a:t> = 0</a:t>
                </a:r>
                <a:endParaRPr lang="en-GB" sz="2400" dirty="0"/>
              </a:p>
            </p:txBody>
          </p:sp>
        </mc:Choice>
        <mc:Fallback xmlns="">
          <p:sp>
            <p:nvSpPr>
              <p:cNvPr id="31" name="Rectangle 30">
                <a:extLst>
                  <a:ext uri="{FF2B5EF4-FFF2-40B4-BE49-F238E27FC236}">
                    <a16:creationId xmlns:a16="http://schemas.microsoft.com/office/drawing/2014/main" id="{7F009D3B-2F98-2641-8767-888D3D3AE1BD}"/>
                  </a:ext>
                </a:extLst>
              </p:cNvPr>
              <p:cNvSpPr>
                <a:spLocks noRot="1" noChangeAspect="1" noMove="1" noResize="1" noEditPoints="1" noAdjustHandles="1" noChangeArrowheads="1" noChangeShapeType="1" noTextEdit="1"/>
              </p:cNvSpPr>
              <p:nvPr/>
            </p:nvSpPr>
            <p:spPr>
              <a:xfrm>
                <a:off x="4579958" y="4072149"/>
                <a:ext cx="1717714" cy="716030"/>
              </a:xfrm>
              <a:prstGeom prst="rect">
                <a:avLst/>
              </a:prstGeom>
              <a:blipFill>
                <a:blip r:embed="rId10"/>
                <a:stretch>
                  <a:fillRect r="-4412" b="-70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xmlns="" id="{A90C5E50-6B45-FB45-881A-7829AA2FE5F8}"/>
                  </a:ext>
                </a:extLst>
              </p:cNvPr>
              <p:cNvSpPr txBox="1"/>
              <p:nvPr/>
            </p:nvSpPr>
            <p:spPr>
              <a:xfrm>
                <a:off x="2431251" y="4978735"/>
                <a:ext cx="9624472" cy="616515"/>
              </a:xfrm>
              <a:prstGeom prst="rect">
                <a:avLst/>
              </a:prstGeom>
              <a:noFill/>
            </p:spPr>
            <p:txBody>
              <a:bodyPr wrap="square" rtlCol="0">
                <a:spAutoFit/>
              </a:bodyPr>
              <a:lstStyle/>
              <a:p>
                <a14:m>
                  <m:oMath xmlns:m="http://schemas.openxmlformats.org/officeDocument/2006/math">
                    <m:sSup>
                      <m:sSupPr>
                        <m:ctrlPr>
                          <a:rPr lang="en-GB" sz="2400" i="1" smtClean="0">
                            <a:solidFill>
                              <a:srgbClr val="FF0000"/>
                            </a:solidFill>
                            <a:latin typeface="Cambria Math"/>
                          </a:rPr>
                        </m:ctrlPr>
                      </m:sSupPr>
                      <m:e>
                        <m:r>
                          <m:rPr>
                            <m:sty m:val="p"/>
                          </m:rPr>
                          <a:rPr lang="en-GB" sz="2400" b="0" i="0" smtClean="0">
                            <a:solidFill>
                              <a:srgbClr val="FF0000"/>
                            </a:solidFill>
                            <a:latin typeface="Cambria Math" panose="02040503050406030204" pitchFamily="18" charset="0"/>
                          </a:rPr>
                          <m:t>Hence</m:t>
                        </m:r>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d>
                      <m:dPr>
                        <m:ctrlPr>
                          <a:rPr lang="en-GB" sz="2400" i="1">
                            <a:solidFill>
                              <a:srgbClr val="FF0000"/>
                            </a:solidFill>
                            <a:latin typeface="Cambria Math"/>
                          </a:rPr>
                        </m:ctrlPr>
                      </m:dPr>
                      <m:e>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+3</m:t>
                        </m:r>
                      </m:e>
                    </m:d>
                  </m:oMath>
                </a14:m>
                <a:r>
                  <a:rPr lang="en-GB" sz="2400" dirty="0">
                    <a:solidFill>
                      <a:srgbClr val="FF0000"/>
                    </a:solidFill>
                  </a:rPr>
                  <a:t> = 0 giving stationary points at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 and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14:m>
                  <m:oMath xmlns:m="http://schemas.openxmlformats.org/officeDocument/2006/math">
                    <m:r>
                      <m:rPr>
                        <m:nor/>
                      </m:rPr>
                      <a:rPr lang="en-GB" sz="2400">
                        <a:solidFill>
                          <a:srgbClr val="FF0000"/>
                        </a:solidFill>
                        <a:latin typeface="Cambria Math" panose="02040503050406030204" pitchFamily="18" charset="0"/>
                      </a:rPr>
                      <m:t>−</m:t>
                    </m:r>
                  </m:oMath>
                </a14:m>
                <a:r>
                  <a:rPr lang="en-GB" sz="2400" dirty="0">
                    <a:solidFill>
                      <a:srgbClr val="FF0000"/>
                    </a:solidFill>
                  </a:rPr>
                  <a:t>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2</m:t>
                        </m:r>
                      </m:num>
                      <m:den>
                        <m:r>
                          <a:rPr lang="en-GB" sz="2400" i="1">
                            <a:solidFill>
                              <a:srgbClr val="FF0000"/>
                            </a:solidFill>
                            <a:latin typeface="Cambria Math" panose="02040503050406030204" pitchFamily="18" charset="0"/>
                          </a:rPr>
                          <m:t>3</m:t>
                        </m:r>
                      </m:den>
                    </m:f>
                    <m:r>
                      <a:rPr lang="en-GB" sz="2400" b="0" i="1" smtClean="0">
                        <a:solidFill>
                          <a:srgbClr val="FF0000"/>
                        </a:solidFill>
                        <a:latin typeface="Cambria Math"/>
                      </a:rPr>
                      <m:t>.</m:t>
                    </m:r>
                  </m:oMath>
                </a14:m>
                <a:endParaRPr lang="en-GB" sz="2400" dirty="0">
                  <a:solidFill>
                    <a:srgbClr val="FF0000"/>
                  </a:solidFill>
                </a:endParaRPr>
              </a:p>
            </p:txBody>
          </p:sp>
        </mc:Choice>
        <mc:Fallback xmlns="">
          <p:sp>
            <p:nvSpPr>
              <p:cNvPr id="32" name="TextBox 31">
                <a:extLst>
                  <a:ext uri="{FF2B5EF4-FFF2-40B4-BE49-F238E27FC236}">
                    <a16:creationId xmlns="" xmlns:a16="http://schemas.microsoft.com/office/drawing/2014/main" xmlns:a14="http://schemas.microsoft.com/office/drawing/2010/main" id="{A90C5E50-6B45-FB45-881A-7829AA2FE5F8}"/>
                  </a:ext>
                </a:extLst>
              </p:cNvPr>
              <p:cNvSpPr txBox="1">
                <a:spLocks noRot="1" noChangeAspect="1" noMove="1" noResize="1" noEditPoints="1" noAdjustHandles="1" noChangeArrowheads="1" noChangeShapeType="1" noTextEdit="1"/>
              </p:cNvSpPr>
              <p:nvPr/>
            </p:nvSpPr>
            <p:spPr>
              <a:xfrm>
                <a:off x="2431251" y="4978735"/>
                <a:ext cx="9624472" cy="616515"/>
              </a:xfrm>
              <a:prstGeom prst="rect">
                <a:avLst/>
              </a:prstGeom>
              <a:blipFill rotWithShape="1">
                <a:blip r:embed="rId11"/>
                <a:stretch>
                  <a:fillRect b="-891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xmlns="" id="{CBC46DB3-AA33-544B-BD15-5C1944EA6079}"/>
                  </a:ext>
                </a:extLst>
              </p:cNvPr>
              <p:cNvSpPr/>
              <p:nvPr/>
            </p:nvSpPr>
            <p:spPr>
              <a:xfrm>
                <a:off x="5973760" y="2255437"/>
                <a:ext cx="1736116" cy="624273"/>
              </a:xfrm>
              <a:prstGeom prst="rect">
                <a:avLst/>
              </a:prstGeom>
            </p:spPr>
            <p:txBody>
              <a:bodyPr wrap="none">
                <a:spAutoFit/>
              </a:bodyPr>
              <a:lstStyle/>
              <a:p>
                <a14:m>
                  <m:oMath xmlns:m="http://schemas.openxmlformats.org/officeDocument/2006/math">
                    <m:r>
                      <m:rPr>
                        <m:sty m:val="p"/>
                      </m:rPr>
                      <a:rPr lang="en-GB" sz="2400">
                        <a:solidFill>
                          <a:srgbClr val="FF0000"/>
                        </a:solidFill>
                        <a:latin typeface="Cambria Math"/>
                      </a:rPr>
                      <m:t>s</m:t>
                    </m:r>
                    <m:r>
                      <m:rPr>
                        <m:sty m:val="p"/>
                      </m:rPr>
                      <a:rPr lang="en-GB" sz="2400" b="0" i="0" smtClean="0">
                        <a:solidFill>
                          <a:srgbClr val="FF0000"/>
                        </a:solidFill>
                        <a:latin typeface="Cambria Math" panose="02040503050406030204" pitchFamily="18" charset="0"/>
                      </a:rPr>
                      <m:t>o</m:t>
                    </m:r>
                    <m:r>
                      <a:rPr lang="en-GB" sz="2400" b="0" i="1" smtClean="0">
                        <a:solidFill>
                          <a:srgbClr val="FF0000"/>
                        </a:solidFill>
                        <a:latin typeface="Cambria Math" panose="02040503050406030204" pitchFamily="18" charset="0"/>
                      </a:rPr>
                      <m:t> </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3</m:t>
                        </m:r>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a14:m>
                <a:endParaRPr lang="en-GB" sz="2400" dirty="0"/>
              </a:p>
            </p:txBody>
          </p:sp>
        </mc:Choice>
        <mc:Fallback xmlns="">
          <p:sp>
            <p:nvSpPr>
              <p:cNvPr id="33" name="Rectangle 32">
                <a:extLst>
                  <a:ext uri="{FF2B5EF4-FFF2-40B4-BE49-F238E27FC236}">
                    <a16:creationId xmlns:a16="http://schemas.microsoft.com/office/drawing/2014/main" xmlns="" xmlns:a14="http://schemas.microsoft.com/office/drawing/2010/main" id="{CBC46DB3-AA33-544B-BD15-5C1944EA6079}"/>
                  </a:ext>
                </a:extLst>
              </p:cNvPr>
              <p:cNvSpPr>
                <a:spLocks noRot="1" noChangeAspect="1" noMove="1" noResize="1" noEditPoints="1" noAdjustHandles="1" noChangeArrowheads="1" noChangeShapeType="1" noTextEdit="1"/>
              </p:cNvSpPr>
              <p:nvPr/>
            </p:nvSpPr>
            <p:spPr>
              <a:xfrm>
                <a:off x="5973760" y="2255437"/>
                <a:ext cx="1736116" cy="624273"/>
              </a:xfrm>
              <a:prstGeom prst="rect">
                <a:avLst/>
              </a:prstGeom>
              <a:blipFill rotWithShape="1">
                <a:blip r:embed="rId12"/>
                <a:stretch>
                  <a:fillRect b="-8824"/>
                </a:stretch>
              </a:blipFill>
            </p:spPr>
            <p:txBody>
              <a:bodyPr/>
              <a:lstStyle/>
              <a:p>
                <a:r>
                  <a:rPr lang="en-GB">
                    <a:noFill/>
                  </a:rPr>
                  <a:t> </a:t>
                </a:r>
              </a:p>
            </p:txBody>
          </p:sp>
        </mc:Fallback>
      </mc:AlternateContent>
      <p:sp>
        <p:nvSpPr>
          <p:cNvPr id="34" name="TextBox 33">
            <a:extLst>
              <a:ext uri="{FF2B5EF4-FFF2-40B4-BE49-F238E27FC236}">
                <a16:creationId xmlns:a16="http://schemas.microsoft.com/office/drawing/2014/main" xmlns="" id="{85F4C261-AF54-6940-B5DD-E7EC62BFF3BD}"/>
              </a:ext>
            </a:extLst>
          </p:cNvPr>
          <p:cNvSpPr txBox="1"/>
          <p:nvPr/>
        </p:nvSpPr>
        <p:spPr>
          <a:xfrm>
            <a:off x="2392383" y="1793772"/>
            <a:ext cx="2026416" cy="461665"/>
          </a:xfrm>
          <a:prstGeom prst="rect">
            <a:avLst/>
          </a:prstGeom>
          <a:noFill/>
        </p:spPr>
        <p:txBody>
          <a:bodyPr wrap="square" rtlCol="0">
            <a:spAutoFit/>
          </a:bodyPr>
          <a:lstStyle/>
          <a:p>
            <a:r>
              <a:rPr lang="en-US" sz="2400" b="1" dirty="0"/>
              <a:t>Solution</a:t>
            </a:r>
          </a:p>
        </p:txBody>
      </p:sp>
      <p:sp>
        <p:nvSpPr>
          <p:cNvPr id="26" name="TextBox 25">
            <a:extLst>
              <a:ext uri="{FF2B5EF4-FFF2-40B4-BE49-F238E27FC236}">
                <a16:creationId xmlns:a16="http://schemas.microsoft.com/office/drawing/2014/main" xmlns="" id="{BAF8A0AE-6F50-B44C-9818-A755FB0E57F2}"/>
              </a:ext>
            </a:extLst>
          </p:cNvPr>
          <p:cNvSpPr txBox="1"/>
          <p:nvPr/>
        </p:nvSpPr>
        <p:spPr>
          <a:xfrm>
            <a:off x="7729112" y="5819207"/>
            <a:ext cx="3099022" cy="400110"/>
          </a:xfrm>
          <a:prstGeom prst="rect">
            <a:avLst/>
          </a:prstGeom>
          <a:noFill/>
        </p:spPr>
        <p:txBody>
          <a:bodyPr wrap="square" rtlCol="0">
            <a:spAutoFit/>
          </a:bodyPr>
          <a:lstStyle/>
          <a:p>
            <a:r>
              <a:rPr lang="en-US" dirty="0">
                <a:solidFill>
                  <a:srgbClr val="0070C0"/>
                </a:solidFill>
              </a:rPr>
              <a:t>Continued on next slide.</a:t>
            </a:r>
          </a:p>
        </p:txBody>
      </p:sp>
      <p:sp>
        <p:nvSpPr>
          <p:cNvPr id="21" name="Rectangle 20">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27293395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2" grpId="0"/>
      <p:bldP spid="23" grpId="0"/>
      <p:bldP spid="30" grpId="0"/>
      <p:bldP spid="31" grpId="0"/>
      <p:bldP spid="32" grpId="0"/>
      <p:bldP spid="33" grpId="0"/>
      <p:bldP spid="34"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Differentiating Products and Quotients</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xmlns="" id="{B672E5E7-6278-4D42-AE43-B46D0DBB9366}"/>
              </a:ext>
            </a:extLst>
          </p:cNvPr>
          <p:cNvSpPr txBox="1"/>
          <p:nvPr/>
        </p:nvSpPr>
        <p:spPr>
          <a:xfrm>
            <a:off x="2351584" y="764704"/>
            <a:ext cx="4320480" cy="461665"/>
          </a:xfrm>
          <a:prstGeom prst="rect">
            <a:avLst/>
          </a:prstGeom>
          <a:noFill/>
        </p:spPr>
        <p:txBody>
          <a:bodyPr wrap="square" rtlCol="0">
            <a:spAutoFit/>
          </a:bodyPr>
          <a:lstStyle/>
          <a:p>
            <a:r>
              <a:rPr lang="en-GB" sz="2400" b="1" dirty="0"/>
              <a:t>Example (continued)</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xmlns="" id="{ACB6DAFF-256C-48F6-AD9E-F152C3977C71}"/>
                  </a:ext>
                </a:extLst>
              </p:cNvPr>
              <p:cNvSpPr txBox="1"/>
              <p:nvPr/>
            </p:nvSpPr>
            <p:spPr>
              <a:xfrm>
                <a:off x="2298323" y="1442007"/>
                <a:ext cx="8322813" cy="993605"/>
              </a:xfrm>
              <a:prstGeom prst="rect">
                <a:avLst/>
              </a:prstGeom>
              <a:noFill/>
            </p:spPr>
            <p:txBody>
              <a:bodyPr wrap="square" rtlCol="0">
                <a:spAutoFit/>
              </a:bodyPr>
              <a:lstStyle/>
              <a:p>
                <a:r>
                  <a:rPr lang="en-GB" sz="2400" dirty="0">
                    <a:solidFill>
                      <a:srgbClr val="FF0000"/>
                    </a:solidFill>
                  </a:rPr>
                  <a:t>To determine if they are maximum or minimum points, we will look at the sign of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each side of the stationary points.</a:t>
                </a:r>
              </a:p>
            </p:txBody>
          </p:sp>
        </mc:Choice>
        <mc:Fallback xmlns="">
          <p:sp>
            <p:nvSpPr>
              <p:cNvPr id="12" name="TextBox 11">
                <a:extLst>
                  <a:ext uri="{FF2B5EF4-FFF2-40B4-BE49-F238E27FC236}">
                    <a16:creationId xmlns:a16="http://schemas.microsoft.com/office/drawing/2014/main" xmlns="" xmlns:a14="http://schemas.microsoft.com/office/drawing/2010/main" id="{ACB6DAFF-256C-48F6-AD9E-F152C3977C71}"/>
                  </a:ext>
                </a:extLst>
              </p:cNvPr>
              <p:cNvSpPr txBox="1">
                <a:spLocks noRot="1" noChangeAspect="1" noMove="1" noResize="1" noEditPoints="1" noAdjustHandles="1" noChangeArrowheads="1" noChangeShapeType="1" noTextEdit="1"/>
              </p:cNvSpPr>
              <p:nvPr/>
            </p:nvSpPr>
            <p:spPr>
              <a:xfrm>
                <a:off x="2298323" y="1442007"/>
                <a:ext cx="8322813" cy="993605"/>
              </a:xfrm>
              <a:prstGeom prst="rect">
                <a:avLst/>
              </a:prstGeom>
              <a:blipFill rotWithShape="1">
                <a:blip r:embed="rId4"/>
                <a:stretch>
                  <a:fillRect l="-1099" t="-4294" r="-440" b="-4908"/>
                </a:stretch>
              </a:blipFill>
            </p:spPr>
            <p:txBody>
              <a:bodyPr/>
              <a:lstStyle/>
              <a:p>
                <a:r>
                  <a:rPr lang="en-GB">
                    <a:noFill/>
                  </a:rPr>
                  <a:t> </a:t>
                </a:r>
              </a:p>
            </p:txBody>
          </p:sp>
        </mc:Fallback>
      </mc:AlternateContent>
      <p:pic>
        <p:nvPicPr>
          <p:cNvPr id="13" name="Picture 12">
            <a:extLst>
              <a:ext uri="{FF2B5EF4-FFF2-40B4-BE49-F238E27FC236}">
                <a16:creationId xmlns:a16="http://schemas.microsoft.com/office/drawing/2014/main" xmlns="" id="{3D07134E-F9DE-4EE2-9E1E-E302C4A65359}"/>
              </a:ext>
            </a:extLst>
          </p:cNvPr>
          <p:cNvPicPr>
            <a:picLocks noChangeAspect="1"/>
          </p:cNvPicPr>
          <p:nvPr/>
        </p:nvPicPr>
        <p:blipFill rotWithShape="1">
          <a:blip r:embed="rId5"/>
          <a:srcRect l="64692" t="36436" r="21167" b="28535"/>
          <a:stretch/>
        </p:blipFill>
        <p:spPr>
          <a:xfrm>
            <a:off x="6563175" y="4409832"/>
            <a:ext cx="2880320" cy="2386698"/>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7262AE20-BFC8-4E10-AE3B-FF872E7A79B9}"/>
                  </a:ext>
                </a:extLst>
              </p:cNvPr>
              <p:cNvSpPr txBox="1"/>
              <p:nvPr/>
            </p:nvSpPr>
            <p:spPr>
              <a:xfrm>
                <a:off x="2285716" y="2397742"/>
                <a:ext cx="3621227" cy="624273"/>
              </a:xfrm>
              <a:prstGeom prst="rect">
                <a:avLst/>
              </a:prstGeom>
              <a:noFill/>
            </p:spPr>
            <p:txBody>
              <a:bodyPr wrap="square" rtlCol="0">
                <a:spAutoFit/>
              </a:bodyPr>
              <a:lstStyle/>
              <a:p>
                <a:r>
                  <a:rPr lang="en-GB" sz="2400" dirty="0">
                    <a:solidFill>
                      <a:srgbClr val="FF0000"/>
                    </a:solidFill>
                  </a:rPr>
                  <a:t>When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14:m>
                  <m:oMath xmlns:m="http://schemas.openxmlformats.org/officeDocument/2006/math">
                    <m:r>
                      <m:rPr>
                        <m:nor/>
                      </m:rPr>
                      <a:rPr lang="en-GB" sz="2400">
                        <a:solidFill>
                          <a:srgbClr val="FF0000"/>
                        </a:solidFill>
                        <a:latin typeface="Cambria Math" panose="02040503050406030204" pitchFamily="18" charset="0"/>
                      </a:rPr>
                      <m:t>−</m:t>
                    </m:r>
                  </m:oMath>
                </a14:m>
                <a:r>
                  <a:rPr lang="en-GB" sz="2400" dirty="0">
                    <a:solidFill>
                      <a:srgbClr val="FF0000"/>
                    </a:solidFill>
                  </a:rPr>
                  <a:t>0.1,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b="0" i="0" smtClean="0">
                        <a:solidFill>
                          <a:srgbClr val="FF0000"/>
                        </a:solidFill>
                        <a:latin typeface="Cambria Math" panose="02040503050406030204" pitchFamily="18" charset="0"/>
                      </a:rPr>
                      <m:t>&gt;</m:t>
                    </m:r>
                    <m:r>
                      <a:rPr lang="en-GB" sz="2400">
                        <a:solidFill>
                          <a:srgbClr val="FF0000"/>
                        </a:solidFill>
                        <a:latin typeface="Cambria Math" panose="02040503050406030204" pitchFamily="18" charset="0"/>
                      </a:rPr>
                      <m:t>0</m:t>
                    </m:r>
                  </m:oMath>
                </a14:m>
                <a:endParaRPr lang="en-GB" sz="2400" dirty="0">
                  <a:solidFill>
                    <a:srgbClr val="FF0000"/>
                  </a:solidFill>
                </a:endParaRPr>
              </a:p>
            </p:txBody>
          </p:sp>
        </mc:Choice>
        <mc:Fallback xmlns="">
          <p:sp>
            <p:nvSpPr>
              <p:cNvPr id="14" name="TextBox 13">
                <a:extLst>
                  <a:ext uri="{FF2B5EF4-FFF2-40B4-BE49-F238E27FC236}">
                    <a16:creationId xmlns:a16="http://schemas.microsoft.com/office/drawing/2014/main" xmlns="" xmlns:a14="http://schemas.microsoft.com/office/drawing/2010/main" id="{7262AE20-BFC8-4E10-AE3B-FF872E7A79B9}"/>
                  </a:ext>
                </a:extLst>
              </p:cNvPr>
              <p:cNvSpPr txBox="1">
                <a:spLocks noRot="1" noChangeAspect="1" noMove="1" noResize="1" noEditPoints="1" noAdjustHandles="1" noChangeArrowheads="1" noChangeShapeType="1" noTextEdit="1"/>
              </p:cNvSpPr>
              <p:nvPr/>
            </p:nvSpPr>
            <p:spPr>
              <a:xfrm>
                <a:off x="2285716" y="2397742"/>
                <a:ext cx="3621227" cy="624273"/>
              </a:xfrm>
              <a:prstGeom prst="rect">
                <a:avLst/>
              </a:prstGeom>
              <a:blipFill rotWithShape="1">
                <a:blip r:embed="rId6"/>
                <a:stretch>
                  <a:fillRect l="-2694"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xmlns="" id="{BEACD3AC-56AF-4A00-A640-ACCCC016272E}"/>
                  </a:ext>
                </a:extLst>
              </p:cNvPr>
              <p:cNvSpPr/>
              <p:nvPr/>
            </p:nvSpPr>
            <p:spPr>
              <a:xfrm>
                <a:off x="5709716" y="2397742"/>
                <a:ext cx="3778663" cy="624273"/>
              </a:xfrm>
              <a:prstGeom prst="rect">
                <a:avLst/>
              </a:prstGeom>
            </p:spPr>
            <p:txBody>
              <a:bodyPr wrap="none">
                <a:spAutoFit/>
              </a:bodyPr>
              <a:lstStyle/>
              <a:p>
                <a:r>
                  <a:rPr lang="en-GB" sz="2400" dirty="0">
                    <a:solidFill>
                      <a:srgbClr val="FF0000"/>
                    </a:solidFill>
                  </a:rPr>
                  <a:t>and when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0.1,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b="0" i="0" smtClean="0">
                        <a:solidFill>
                          <a:srgbClr val="FF0000"/>
                        </a:solidFill>
                        <a:latin typeface="Cambria Math" panose="02040503050406030204" pitchFamily="18" charset="0"/>
                      </a:rPr>
                      <m:t>&gt;0</m:t>
                    </m:r>
                    <m:r>
                      <a:rPr lang="en-GB" sz="2400" b="0" i="0" smtClean="0">
                        <a:solidFill>
                          <a:srgbClr val="FF0000"/>
                        </a:solidFill>
                        <a:latin typeface="Cambria Math"/>
                      </a:rPr>
                      <m:t>.</m:t>
                    </m:r>
                  </m:oMath>
                </a14:m>
                <a:endParaRPr lang="en-GB" sz="2400" dirty="0">
                  <a:solidFill>
                    <a:srgbClr val="FF0000"/>
                  </a:solidFill>
                </a:endParaRPr>
              </a:p>
            </p:txBody>
          </p:sp>
        </mc:Choice>
        <mc:Fallback xmlns="">
          <p:sp>
            <p:nvSpPr>
              <p:cNvPr id="15" name="Rectangle 14">
                <a:extLst>
                  <a:ext uri="{FF2B5EF4-FFF2-40B4-BE49-F238E27FC236}">
                    <a16:creationId xmlns:a16="http://schemas.microsoft.com/office/drawing/2014/main" xmlns="" xmlns:a14="http://schemas.microsoft.com/office/drawing/2010/main" id="{BEACD3AC-56AF-4A00-A640-ACCCC016272E}"/>
                  </a:ext>
                </a:extLst>
              </p:cNvPr>
              <p:cNvSpPr>
                <a:spLocks noRot="1" noChangeAspect="1" noMove="1" noResize="1" noEditPoints="1" noAdjustHandles="1" noChangeArrowheads="1" noChangeShapeType="1" noTextEdit="1"/>
              </p:cNvSpPr>
              <p:nvPr/>
            </p:nvSpPr>
            <p:spPr>
              <a:xfrm>
                <a:off x="5709716" y="2397742"/>
                <a:ext cx="3778663" cy="624273"/>
              </a:xfrm>
              <a:prstGeom prst="rect">
                <a:avLst/>
              </a:prstGeom>
              <a:blipFill rotWithShape="1">
                <a:blip r:embed="rId7"/>
                <a:stretch>
                  <a:fillRect l="-2585"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xmlns="" id="{9E5085AD-4E1A-48F1-ADDC-D804479475BE}"/>
                  </a:ext>
                </a:extLst>
              </p:cNvPr>
              <p:cNvSpPr/>
              <p:nvPr/>
            </p:nvSpPr>
            <p:spPr>
              <a:xfrm>
                <a:off x="2315254" y="3556736"/>
                <a:ext cx="3259867" cy="624273"/>
              </a:xfrm>
              <a:prstGeom prst="rect">
                <a:avLst/>
              </a:prstGeom>
            </p:spPr>
            <p:txBody>
              <a:bodyPr wrap="none">
                <a:spAutoFit/>
              </a:bodyPr>
              <a:lstStyle/>
              <a:p>
                <a:r>
                  <a:rPr lang="en-GB" sz="2400" dirty="0">
                    <a:solidFill>
                      <a:srgbClr val="FF0000"/>
                    </a:solidFill>
                  </a:rPr>
                  <a:t>When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14:m>
                  <m:oMath xmlns:m="http://schemas.openxmlformats.org/officeDocument/2006/math">
                    <m:r>
                      <m:rPr>
                        <m:nor/>
                      </m:rPr>
                      <a:rPr lang="en-GB" sz="2400">
                        <a:solidFill>
                          <a:srgbClr val="FF0000"/>
                        </a:solidFill>
                        <a:latin typeface="Cambria Math" panose="02040503050406030204" pitchFamily="18" charset="0"/>
                      </a:rPr>
                      <m:t>−</m:t>
                    </m:r>
                  </m:oMath>
                </a14:m>
                <a:r>
                  <a:rPr lang="en-GB" sz="2400" dirty="0">
                    <a:solidFill>
                      <a:srgbClr val="FF0000"/>
                    </a:solidFill>
                  </a:rPr>
                  <a:t>0.6,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 </m:t>
                    </m:r>
                  </m:oMath>
                </a14:m>
                <a:r>
                  <a:rPr lang="en-GB" sz="2400" dirty="0">
                    <a:solidFill>
                      <a:srgbClr val="FF0000"/>
                    </a:solidFill>
                  </a:rPr>
                  <a:t>&lt; 0</a:t>
                </a:r>
              </a:p>
            </p:txBody>
          </p:sp>
        </mc:Choice>
        <mc:Fallback xmlns="">
          <p:sp>
            <p:nvSpPr>
              <p:cNvPr id="16" name="Rectangle 15">
                <a:extLst>
                  <a:ext uri="{FF2B5EF4-FFF2-40B4-BE49-F238E27FC236}">
                    <a16:creationId xmlns:a16="http://schemas.microsoft.com/office/drawing/2014/main" xmlns="" xmlns:a14="http://schemas.microsoft.com/office/drawing/2010/main" id="{9E5085AD-4E1A-48F1-ADDC-D804479475BE}"/>
                  </a:ext>
                </a:extLst>
              </p:cNvPr>
              <p:cNvSpPr>
                <a:spLocks noRot="1" noChangeAspect="1" noMove="1" noResize="1" noEditPoints="1" noAdjustHandles="1" noChangeArrowheads="1" noChangeShapeType="1" noTextEdit="1"/>
              </p:cNvSpPr>
              <p:nvPr/>
            </p:nvSpPr>
            <p:spPr>
              <a:xfrm>
                <a:off x="2315254" y="3556736"/>
                <a:ext cx="3259867" cy="624273"/>
              </a:xfrm>
              <a:prstGeom prst="rect">
                <a:avLst/>
              </a:prstGeom>
              <a:blipFill rotWithShape="1">
                <a:blip r:embed="rId8"/>
                <a:stretch>
                  <a:fillRect l="-2991" r="-1682" b="-77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435562B0-44E2-4535-BDAB-02911461FBD7}"/>
                  </a:ext>
                </a:extLst>
              </p:cNvPr>
              <p:cNvSpPr/>
              <p:nvPr/>
            </p:nvSpPr>
            <p:spPr>
              <a:xfrm>
                <a:off x="5709716" y="3551235"/>
                <a:ext cx="3922933" cy="624273"/>
              </a:xfrm>
              <a:prstGeom prst="rect">
                <a:avLst/>
              </a:prstGeom>
            </p:spPr>
            <p:txBody>
              <a:bodyPr wrap="none">
                <a:spAutoFit/>
              </a:bodyPr>
              <a:lstStyle/>
              <a:p>
                <a:r>
                  <a:rPr lang="en-GB" sz="2400" dirty="0">
                    <a:solidFill>
                      <a:srgbClr val="FF0000"/>
                    </a:solidFill>
                  </a:rPr>
                  <a:t>and when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a:t>
                </a:r>
                <a14:m>
                  <m:oMath xmlns:m="http://schemas.openxmlformats.org/officeDocument/2006/math">
                    <m:r>
                      <m:rPr>
                        <m:nor/>
                      </m:rPr>
                      <a:rPr lang="en-GB" sz="2400">
                        <a:solidFill>
                          <a:srgbClr val="FF0000"/>
                        </a:solidFill>
                        <a:latin typeface="Cambria Math" panose="02040503050406030204" pitchFamily="18" charset="0"/>
                      </a:rPr>
                      <m:t>−</m:t>
                    </m:r>
                  </m:oMath>
                </a14:m>
                <a:r>
                  <a:rPr lang="en-GB" sz="2400" dirty="0">
                    <a:solidFill>
                      <a:srgbClr val="FF0000"/>
                    </a:solidFill>
                  </a:rPr>
                  <a:t>0.7,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b="0" i="0" smtClean="0">
                        <a:solidFill>
                          <a:srgbClr val="FF0000"/>
                        </a:solidFill>
                        <a:latin typeface="Cambria Math" panose="02040503050406030204" pitchFamily="18" charset="0"/>
                      </a:rPr>
                      <m:t>&gt;0</m:t>
                    </m:r>
                    <m:r>
                      <a:rPr lang="en-GB" sz="2400" b="0" i="0" smtClean="0">
                        <a:solidFill>
                          <a:srgbClr val="FF0000"/>
                        </a:solidFill>
                        <a:latin typeface="Cambria Math"/>
                      </a:rPr>
                      <m:t>.</m:t>
                    </m:r>
                  </m:oMath>
                </a14:m>
                <a:endParaRPr lang="en-GB" sz="2400" dirty="0">
                  <a:solidFill>
                    <a:srgbClr val="FF0000"/>
                  </a:solidFill>
                </a:endParaRPr>
              </a:p>
            </p:txBody>
          </p:sp>
        </mc:Choice>
        <mc:Fallback xmlns="">
          <p:sp>
            <p:nvSpPr>
              <p:cNvPr id="17" name="Rectangle 16">
                <a:extLst>
                  <a:ext uri="{FF2B5EF4-FFF2-40B4-BE49-F238E27FC236}">
                    <a16:creationId xmlns:a16="http://schemas.microsoft.com/office/drawing/2014/main" xmlns="" xmlns:a14="http://schemas.microsoft.com/office/drawing/2010/main" id="{435562B0-44E2-4535-BDAB-02911461FBD7}"/>
                  </a:ext>
                </a:extLst>
              </p:cNvPr>
              <p:cNvSpPr>
                <a:spLocks noRot="1" noChangeAspect="1" noMove="1" noResize="1" noEditPoints="1" noAdjustHandles="1" noChangeArrowheads="1" noChangeShapeType="1" noTextEdit="1"/>
              </p:cNvSpPr>
              <p:nvPr/>
            </p:nvSpPr>
            <p:spPr>
              <a:xfrm>
                <a:off x="5709716" y="3551235"/>
                <a:ext cx="3922933" cy="624273"/>
              </a:xfrm>
              <a:prstGeom prst="rect">
                <a:avLst/>
              </a:prstGeom>
              <a:blipFill rotWithShape="1">
                <a:blip r:embed="rId9"/>
                <a:stretch>
                  <a:fillRect l="-2488" b="-8824"/>
                </a:stretch>
              </a:blipFill>
            </p:spPr>
            <p:txBody>
              <a:bodyPr/>
              <a:lstStyle/>
              <a:p>
                <a:r>
                  <a:rPr lang="en-GB">
                    <a:noFill/>
                  </a:rPr>
                  <a:t> </a:t>
                </a:r>
              </a:p>
            </p:txBody>
          </p:sp>
        </mc:Fallback>
      </mc:AlternateContent>
      <p:sp>
        <p:nvSpPr>
          <p:cNvPr id="18" name="Rectangle 17">
            <a:extLst>
              <a:ext uri="{FF2B5EF4-FFF2-40B4-BE49-F238E27FC236}">
                <a16:creationId xmlns:a16="http://schemas.microsoft.com/office/drawing/2014/main" xmlns="" id="{58C919E0-37A4-46D5-B7EF-E22C6FE44075}"/>
              </a:ext>
            </a:extLst>
          </p:cNvPr>
          <p:cNvSpPr/>
          <p:nvPr/>
        </p:nvSpPr>
        <p:spPr>
          <a:xfrm>
            <a:off x="2305163" y="3022015"/>
            <a:ext cx="4366901" cy="46166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So</a:t>
            </a:r>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0 is a point of inflection. </a:t>
            </a: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xmlns="" id="{7F62541B-8806-44E9-83F8-E9BC4E2FBBA8}"/>
                  </a:ext>
                </a:extLst>
              </p:cNvPr>
              <p:cNvSpPr/>
              <p:nvPr/>
            </p:nvSpPr>
            <p:spPr>
              <a:xfrm>
                <a:off x="2364791" y="4409832"/>
                <a:ext cx="3597460" cy="616515"/>
              </a:xfrm>
              <a:prstGeom prst="rect">
                <a:avLst/>
              </a:prstGeom>
            </p:spPr>
            <p:txBody>
              <a:bodyPr wrap="none">
                <a:spAutoFit/>
              </a:bodyPr>
              <a:lstStyle/>
              <a:p>
                <a:r>
                  <a:rPr lang="en-GB" sz="2400" dirty="0">
                    <a:solidFill>
                      <a:srgbClr val="FF0000"/>
                    </a:solidFill>
                    <a:latin typeface="Times New Roman" panose="02020603050405020304" pitchFamily="18" charset="0"/>
                    <a:cs typeface="Times New Roman" panose="02020603050405020304" pitchFamily="18" charset="0"/>
                  </a:rPr>
                  <a:t>So</a:t>
                </a:r>
                <a:r>
                  <a:rPr lang="en-GB" sz="2400" i="1" dirty="0">
                    <a:solidFill>
                      <a:srgbClr val="FF0000"/>
                    </a:solidFill>
                    <a:latin typeface="Times New Roman" panose="02020603050405020304" pitchFamily="18" charset="0"/>
                    <a:cs typeface="Times New Roman" panose="02020603050405020304" pitchFamily="18" charset="0"/>
                  </a:rPr>
                  <a:t>  x </a:t>
                </a:r>
                <a:r>
                  <a:rPr lang="en-GB" sz="2400" dirty="0">
                    <a:solidFill>
                      <a:srgbClr val="FF0000"/>
                    </a:solidFill>
                  </a:rPr>
                  <a:t>= –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2</m:t>
                        </m:r>
                      </m:num>
                      <m:den>
                        <m:r>
                          <a:rPr lang="en-GB" sz="2400" b="0" i="1" smtClean="0">
                            <a:solidFill>
                              <a:srgbClr val="FF0000"/>
                            </a:solidFill>
                            <a:latin typeface="Cambria Math" panose="02040503050406030204" pitchFamily="18" charset="0"/>
                          </a:rPr>
                          <m:t>3</m:t>
                        </m:r>
                      </m:den>
                    </m:f>
                  </m:oMath>
                </a14:m>
                <a:r>
                  <a:rPr lang="en-GB" sz="2400" dirty="0">
                    <a:solidFill>
                      <a:srgbClr val="FF0000"/>
                    </a:solidFill>
                  </a:rPr>
                  <a:t>  is a minimum.</a:t>
                </a:r>
              </a:p>
            </p:txBody>
          </p:sp>
        </mc:Choice>
        <mc:Fallback xmlns="">
          <p:sp>
            <p:nvSpPr>
              <p:cNvPr id="19" name="Rectangle 18">
                <a:extLst>
                  <a:ext uri="{FF2B5EF4-FFF2-40B4-BE49-F238E27FC236}">
                    <a16:creationId xmlns:a16="http://schemas.microsoft.com/office/drawing/2014/main" xmlns="" xmlns:a14="http://schemas.microsoft.com/office/drawing/2010/main" id="{7F62541B-8806-44E9-83F8-E9BC4E2FBBA8}"/>
                  </a:ext>
                </a:extLst>
              </p:cNvPr>
              <p:cNvSpPr>
                <a:spLocks noRot="1" noChangeAspect="1" noMove="1" noResize="1" noEditPoints="1" noAdjustHandles="1" noChangeArrowheads="1" noChangeShapeType="1" noTextEdit="1"/>
              </p:cNvSpPr>
              <p:nvPr/>
            </p:nvSpPr>
            <p:spPr>
              <a:xfrm>
                <a:off x="2364791" y="4409832"/>
                <a:ext cx="3597460" cy="616515"/>
              </a:xfrm>
              <a:prstGeom prst="rect">
                <a:avLst/>
              </a:prstGeom>
              <a:blipFill rotWithShape="1">
                <a:blip r:embed="rId10"/>
                <a:stretch>
                  <a:fillRect l="-2712" r="-1017" b="-7843"/>
                </a:stretch>
              </a:blipFill>
            </p:spPr>
            <p:txBody>
              <a:bodyPr/>
              <a:lstStyle/>
              <a:p>
                <a:r>
                  <a:rPr lang="en-GB">
                    <a:noFill/>
                  </a:rPr>
                  <a:t> </a:t>
                </a:r>
              </a:p>
            </p:txBody>
          </p:sp>
        </mc:Fallback>
      </mc:AlternateContent>
      <p:sp>
        <p:nvSpPr>
          <p:cNvPr id="20" name="Rectangle 19">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40283488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xmlns="" id="{E9C73BBD-7820-4FE4-950F-2D0EAC8B16CA}"/>
                  </a:ext>
                </a:extLst>
              </p:cNvPr>
              <p:cNvSpPr txBox="1"/>
              <p:nvPr/>
            </p:nvSpPr>
            <p:spPr>
              <a:xfrm>
                <a:off x="2555725" y="902783"/>
                <a:ext cx="3744416" cy="461665"/>
              </a:xfrm>
              <a:prstGeom prst="rect">
                <a:avLst/>
              </a:prstGeom>
              <a:noFill/>
            </p:spPr>
            <p:txBody>
              <a:bodyPr wrap="square" rtlCol="0">
                <a:spAutoFit/>
              </a:bodyPr>
              <a:lstStyle/>
              <a:p>
                <a:r>
                  <a:rPr lang="en-GB" sz="2400" dirty="0"/>
                  <a:t>1. Differentiate </a:t>
                </a:r>
                <a:r>
                  <a:rPr lang="en-GB" sz="2400" i="1" dirty="0">
                    <a:latin typeface="Times" pitchFamily="2" charset="0"/>
                  </a:rPr>
                  <a:t>y</a:t>
                </a:r>
                <a:r>
                  <a:rPr lang="en-GB" sz="2400" dirty="0"/>
                  <a:t> =  </a:t>
                </a:r>
                <a14:m>
                  <m:oMath xmlns:m="http://schemas.openxmlformats.org/officeDocument/2006/math">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r>
                      <m:rPr>
                        <m:sty m:val="p"/>
                      </m:rPr>
                      <a:rPr lang="en-GB" sz="2400" b="0" i="0" smtClean="0">
                        <a:latin typeface="Cambria Math" panose="02040503050406030204" pitchFamily="18" charset="0"/>
                      </a:rPr>
                      <m:t>l</m:t>
                    </m:r>
                  </m:oMath>
                </a14:m>
                <a:r>
                  <a:rPr lang="en-GB" sz="2400" dirty="0"/>
                  <a:t>n(</a:t>
                </a:r>
                <a:r>
                  <a:rPr lang="en-GB" sz="2400" i="1" dirty="0">
                    <a:latin typeface="Times New Roman" panose="02020603050405020304" pitchFamily="18" charset="0"/>
                    <a:cs typeface="Times New Roman" panose="02020603050405020304" pitchFamily="18" charset="0"/>
                  </a:rPr>
                  <a:t>x</a:t>
                </a:r>
                <a:r>
                  <a:rPr lang="en-GB" sz="2400" dirty="0"/>
                  <a:t>)</a:t>
                </a:r>
              </a:p>
            </p:txBody>
          </p:sp>
        </mc:Choice>
        <mc:Fallback xmlns="">
          <p:sp>
            <p:nvSpPr>
              <p:cNvPr id="4" name="TextBox 3">
                <a:extLst>
                  <a:ext uri="{FF2B5EF4-FFF2-40B4-BE49-F238E27FC236}">
                    <a16:creationId xmlns:a16="http://schemas.microsoft.com/office/drawing/2014/main" xmlns="" xmlns:a14="http://schemas.microsoft.com/office/drawing/2010/main" id="{E9C73BBD-7820-4FE4-950F-2D0EAC8B16CA}"/>
                  </a:ext>
                </a:extLst>
              </p:cNvPr>
              <p:cNvSpPr txBox="1">
                <a:spLocks noRot="1" noChangeAspect="1" noMove="1" noResize="1" noEditPoints="1" noAdjustHandles="1" noChangeArrowheads="1" noChangeShapeType="1" noTextEdit="1"/>
              </p:cNvSpPr>
              <p:nvPr/>
            </p:nvSpPr>
            <p:spPr>
              <a:xfrm>
                <a:off x="2555725" y="902783"/>
                <a:ext cx="3744416" cy="461665"/>
              </a:xfrm>
              <a:prstGeom prst="rect">
                <a:avLst/>
              </a:prstGeom>
              <a:blipFill rotWithShape="1">
                <a:blip r:embed="rId4"/>
                <a:stretch>
                  <a:fillRect l="-2443" t="-10526" r="-2117" b="-28947"/>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xmlns="" id="{09257FF8-E824-47F2-A07E-DD6002F38B18}"/>
              </a:ext>
            </a:extLst>
          </p:cNvPr>
          <p:cNvSpPr txBox="1"/>
          <p:nvPr/>
        </p:nvSpPr>
        <p:spPr>
          <a:xfrm>
            <a:off x="2590005" y="1477649"/>
            <a:ext cx="1296144" cy="461665"/>
          </a:xfrm>
          <a:prstGeom prst="rect">
            <a:avLst/>
          </a:prstGeom>
          <a:noFill/>
        </p:spPr>
        <p:txBody>
          <a:bodyPr wrap="square" rtlCol="0">
            <a:spAutoFit/>
          </a:bodyPr>
          <a:lstStyle/>
          <a:p>
            <a:r>
              <a:rPr lang="en-GB" sz="2400" b="1" dirty="0"/>
              <a:t>Answer</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FC45C091-D247-469C-9B93-0ED932B527B0}"/>
                  </a:ext>
                </a:extLst>
              </p:cNvPr>
              <p:cNvSpPr txBox="1"/>
              <p:nvPr/>
            </p:nvSpPr>
            <p:spPr>
              <a:xfrm>
                <a:off x="2557957" y="1914824"/>
                <a:ext cx="6665117" cy="624273"/>
              </a:xfrm>
              <a:prstGeom prst="rect">
                <a:avLst/>
              </a:prstGeom>
              <a:noFill/>
            </p:spPr>
            <p:txBody>
              <a:bodyPr wrap="square" rtlCol="0">
                <a:spAutoFit/>
              </a:bodyPr>
              <a:lstStyle/>
              <a:p>
                <a:r>
                  <a:rPr lang="en-GB" sz="2400" dirty="0">
                    <a:solidFill>
                      <a:srgbClr val="FF0000"/>
                    </a:solidFill>
                  </a:rPr>
                  <a:t>Use the product rule: </a:t>
                </a:r>
                <a:r>
                  <a:rPr lang="en-GB" sz="2400" dirty="0">
                    <a:solidFill>
                      <a:srgbClr val="FF0000"/>
                    </a:solidFill>
                    <a:ea typeface="ＭＳ Ｐゴシック" charset="0"/>
                  </a:rPr>
                  <a:t> </a:t>
                </a:r>
                <a14:m>
                  <m:oMath xmlns:m="http://schemas.openxmlformats.org/officeDocument/2006/math">
                    <m:f>
                      <m:fPr>
                        <m:ctrlPr>
                          <a:rPr lang="en-GB" sz="2400" i="1" smtClean="0">
                            <a:solidFill>
                              <a:srgbClr val="FF0000"/>
                            </a:solidFill>
                            <a:latin typeface="Cambria Math"/>
                            <a:ea typeface="ＭＳ Ｐゴシック" charset="0"/>
                          </a:rPr>
                        </m:ctrlPr>
                      </m:fPr>
                      <m:num>
                        <m:r>
                          <a:rPr lang="en-GB" sz="2400" i="1">
                            <a:solidFill>
                              <a:srgbClr val="FF0000"/>
                            </a:solidFill>
                            <a:latin typeface="Cambria Math" panose="02040503050406030204" pitchFamily="18" charset="0"/>
                            <a:ea typeface="ＭＳ Ｐゴシック" charset="0"/>
                          </a:rPr>
                          <m:t>𝑑𝑦</m:t>
                        </m:r>
                      </m:num>
                      <m:den>
                        <m:r>
                          <a:rPr lang="en-GB" sz="2400" i="1">
                            <a:solidFill>
                              <a:srgbClr val="FF0000"/>
                            </a:solidFill>
                            <a:latin typeface="Cambria Math" panose="02040503050406030204" pitchFamily="18" charset="0"/>
                            <a:ea typeface="ＭＳ Ｐゴシック" charset="0"/>
                          </a:rPr>
                          <m:t>𝑑𝑥</m:t>
                        </m:r>
                      </m:den>
                    </m:f>
                    <m:r>
                      <a:rPr lang="en-GB" sz="2400" i="1">
                        <a:solidFill>
                          <a:srgbClr val="FF0000"/>
                        </a:solidFill>
                        <a:latin typeface="Cambria Math" panose="02040503050406030204" pitchFamily="18" charset="0"/>
                        <a:ea typeface="ＭＳ Ｐゴシック" charset="0"/>
                      </a:rPr>
                      <m:t>=</m:t>
                    </m:r>
                    <m:r>
                      <a:rPr lang="en-GB" sz="2400" i="1">
                        <a:solidFill>
                          <a:srgbClr val="FF0000"/>
                        </a:solidFill>
                        <a:latin typeface="Cambria Math" panose="02040503050406030204" pitchFamily="18" charset="0"/>
                        <a:ea typeface="ＭＳ Ｐゴシック" charset="0"/>
                      </a:rPr>
                      <m:t>𝑣</m:t>
                    </m:r>
                    <m:f>
                      <m:fPr>
                        <m:ctrlPr>
                          <a:rPr lang="en-GB" sz="2400" i="1">
                            <a:solidFill>
                              <a:srgbClr val="FF0000"/>
                            </a:solidFill>
                            <a:latin typeface="Cambria Math"/>
                            <a:ea typeface="ＭＳ Ｐゴシック" charset="0"/>
                          </a:rPr>
                        </m:ctrlPr>
                      </m:fPr>
                      <m:num>
                        <m:r>
                          <a:rPr lang="en-GB" sz="2400" i="1">
                            <a:solidFill>
                              <a:srgbClr val="FF0000"/>
                            </a:solidFill>
                            <a:latin typeface="Cambria Math" panose="02040503050406030204" pitchFamily="18" charset="0"/>
                            <a:ea typeface="ＭＳ Ｐゴシック" charset="0"/>
                          </a:rPr>
                          <m:t>𝑑𝑢</m:t>
                        </m:r>
                      </m:num>
                      <m:den>
                        <m:r>
                          <a:rPr lang="en-GB" sz="2400" i="1">
                            <a:solidFill>
                              <a:srgbClr val="FF0000"/>
                            </a:solidFill>
                            <a:latin typeface="Cambria Math" panose="02040503050406030204" pitchFamily="18" charset="0"/>
                            <a:ea typeface="ＭＳ Ｐゴシック" charset="0"/>
                          </a:rPr>
                          <m:t>𝑑𝑥</m:t>
                        </m:r>
                      </m:den>
                    </m:f>
                    <m:r>
                      <a:rPr lang="en-GB" sz="2400" i="1">
                        <a:solidFill>
                          <a:srgbClr val="FF0000"/>
                        </a:solidFill>
                        <a:latin typeface="Cambria Math" panose="02040503050406030204" pitchFamily="18" charset="0"/>
                        <a:ea typeface="ＭＳ Ｐゴシック" charset="0"/>
                      </a:rPr>
                      <m:t>+</m:t>
                    </m:r>
                    <m:r>
                      <a:rPr lang="en-GB" sz="2400" i="1">
                        <a:solidFill>
                          <a:srgbClr val="FF0000"/>
                        </a:solidFill>
                        <a:latin typeface="Cambria Math" panose="02040503050406030204" pitchFamily="18" charset="0"/>
                        <a:ea typeface="ＭＳ Ｐゴシック" charset="0"/>
                      </a:rPr>
                      <m:t>𝑢</m:t>
                    </m:r>
                    <m:f>
                      <m:fPr>
                        <m:ctrlPr>
                          <a:rPr lang="en-GB" sz="2400" i="1">
                            <a:solidFill>
                              <a:srgbClr val="FF0000"/>
                            </a:solidFill>
                            <a:latin typeface="Cambria Math"/>
                            <a:ea typeface="ＭＳ Ｐゴシック" charset="0"/>
                          </a:rPr>
                        </m:ctrlPr>
                      </m:fPr>
                      <m:num>
                        <m:r>
                          <a:rPr lang="en-GB" sz="2400" i="1">
                            <a:solidFill>
                              <a:srgbClr val="FF0000"/>
                            </a:solidFill>
                            <a:latin typeface="Cambria Math" panose="02040503050406030204" pitchFamily="18" charset="0"/>
                            <a:ea typeface="ＭＳ Ｐゴシック" charset="0"/>
                          </a:rPr>
                          <m:t>𝑑𝑣</m:t>
                        </m:r>
                      </m:num>
                      <m:den>
                        <m:r>
                          <a:rPr lang="en-GB" sz="2400" i="1">
                            <a:solidFill>
                              <a:srgbClr val="FF0000"/>
                            </a:solidFill>
                            <a:latin typeface="Cambria Math" panose="02040503050406030204" pitchFamily="18" charset="0"/>
                            <a:ea typeface="ＭＳ Ｐゴシック" charset="0"/>
                          </a:rPr>
                          <m:t>𝑑𝑥</m:t>
                        </m:r>
                      </m:den>
                    </m:f>
                  </m:oMath>
                </a14:m>
                <a:endParaRPr lang="en-GB" sz="2400" dirty="0">
                  <a:solidFill>
                    <a:srgbClr val="FF0000"/>
                  </a:solidFill>
                </a:endParaRPr>
              </a:p>
            </p:txBody>
          </p:sp>
        </mc:Choice>
        <mc:Fallback xmlns="">
          <p:sp>
            <p:nvSpPr>
              <p:cNvPr id="11" name="TextBox 10">
                <a:extLst>
                  <a:ext uri="{FF2B5EF4-FFF2-40B4-BE49-F238E27FC236}">
                    <a16:creationId xmlns:a16="http://schemas.microsoft.com/office/drawing/2014/main" id="{FC45C091-D247-469C-9B93-0ED932B527B0}"/>
                  </a:ext>
                </a:extLst>
              </p:cNvPr>
              <p:cNvSpPr txBox="1">
                <a:spLocks noRot="1" noChangeAspect="1" noMove="1" noResize="1" noEditPoints="1" noAdjustHandles="1" noChangeArrowheads="1" noChangeShapeType="1" noTextEdit="1"/>
              </p:cNvSpPr>
              <p:nvPr/>
            </p:nvSpPr>
            <p:spPr>
              <a:xfrm>
                <a:off x="2557957" y="1914824"/>
                <a:ext cx="6665117" cy="624273"/>
              </a:xfrm>
              <a:prstGeom prst="rect">
                <a:avLst/>
              </a:prstGeom>
              <a:blipFill>
                <a:blip r:embed="rId5"/>
                <a:stretch>
                  <a:fillRect l="-1331"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xmlns="" id="{17047645-B122-44DC-80E9-2724558EA128}"/>
                  </a:ext>
                </a:extLst>
              </p:cNvPr>
              <p:cNvSpPr txBox="1"/>
              <p:nvPr/>
            </p:nvSpPr>
            <p:spPr>
              <a:xfrm>
                <a:off x="2568542" y="2648906"/>
                <a:ext cx="1669829" cy="461665"/>
              </a:xfrm>
              <a:prstGeom prst="rect">
                <a:avLst/>
              </a:prstGeom>
              <a:noFill/>
            </p:spPr>
            <p:txBody>
              <a:bodyPr wrap="square" rtlCol="0">
                <a:spAutoFit/>
              </a:bodyPr>
              <a:lstStyle/>
              <a:p>
                <a:r>
                  <a:rPr lang="en-GB" sz="2400" dirty="0">
                    <a:solidFill>
                      <a:srgbClr val="FF0000"/>
                    </a:solidFill>
                  </a:rPr>
                  <a:t>Let </a:t>
                </a:r>
                <a:r>
                  <a:rPr lang="en-GB" sz="2400" i="1" dirty="0">
                    <a:solidFill>
                      <a:srgbClr val="FF0000"/>
                    </a:solidFill>
                    <a:latin typeface="Times New Roman" panose="02020603050405020304" pitchFamily="18" charset="0"/>
                    <a:cs typeface="Times New Roman" panose="02020603050405020304" pitchFamily="18" charset="0"/>
                  </a:rPr>
                  <a:t>u </a:t>
                </a:r>
                <a:r>
                  <a:rPr lang="en-GB" sz="2400" dirty="0">
                    <a:solidFill>
                      <a:srgbClr val="FF0000"/>
                    </a:solidFill>
                  </a:rPr>
                  <a:t>=</a:t>
                </a:r>
                <a14:m>
                  <m:oMath xmlns:m="http://schemas.openxmlformats.org/officeDocument/2006/math">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 </m:t>
                        </m:r>
                        <m:r>
                          <a:rPr lang="en-GB" sz="2400" b="0" i="1" smtClean="0">
                            <a:solidFill>
                              <a:srgbClr val="FF0000"/>
                            </a:solidFill>
                            <a:latin typeface="Cambria Math" panose="02040503050406030204" pitchFamily="18" charset="0"/>
                          </a:rPr>
                          <m:t>𝑥</m:t>
                        </m:r>
                      </m:e>
                      <m:sup>
                        <m:r>
                          <a:rPr lang="en-GB" sz="2400" b="0" i="1" smtClean="0">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xmlns="">
          <p:sp>
            <p:nvSpPr>
              <p:cNvPr id="13" name="TextBox 12">
                <a:extLst>
                  <a:ext uri="{FF2B5EF4-FFF2-40B4-BE49-F238E27FC236}">
                    <a16:creationId xmlns:a16="http://schemas.microsoft.com/office/drawing/2014/main" id="{17047645-B122-44DC-80E9-2724558EA128}"/>
                  </a:ext>
                </a:extLst>
              </p:cNvPr>
              <p:cNvSpPr txBox="1">
                <a:spLocks noRot="1" noChangeAspect="1" noMove="1" noResize="1" noEditPoints="1" noAdjustHandles="1" noChangeArrowheads="1" noChangeShapeType="1" noTextEdit="1"/>
              </p:cNvSpPr>
              <p:nvPr/>
            </p:nvSpPr>
            <p:spPr>
              <a:xfrm>
                <a:off x="2568542" y="2648906"/>
                <a:ext cx="1669829" cy="461665"/>
              </a:xfrm>
              <a:prstGeom prst="rect">
                <a:avLst/>
              </a:prstGeom>
              <a:blipFill>
                <a:blip r:embed="rId6"/>
                <a:stretch>
                  <a:fillRect l="-5263" t="-10811" b="-270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xmlns="" id="{E2CAE91C-3379-48F4-A3CA-C0F0224AD035}"/>
                  </a:ext>
                </a:extLst>
              </p:cNvPr>
              <p:cNvSpPr txBox="1"/>
              <p:nvPr/>
            </p:nvSpPr>
            <p:spPr>
              <a:xfrm>
                <a:off x="6108700" y="2557679"/>
                <a:ext cx="4378061" cy="624273"/>
              </a:xfrm>
              <a:prstGeom prst="rect">
                <a:avLst/>
              </a:prstGeom>
              <a:noFill/>
            </p:spPr>
            <p:txBody>
              <a:bodyPr wrap="square" rtlCol="0">
                <a:spAutoFit/>
              </a:bodyPr>
              <a:lstStyle/>
              <a:p>
                <a14:m>
                  <m:oMath xmlns:m="http://schemas.openxmlformats.org/officeDocument/2006/math">
                    <m:r>
                      <m:rPr>
                        <m:sty m:val="p"/>
                      </m:rPr>
                      <a:rPr lang="en-GB" sz="2400" b="0" i="0" smtClean="0">
                        <a:solidFill>
                          <a:srgbClr val="FF0000"/>
                        </a:solidFill>
                        <a:latin typeface="Cambria Math" panose="02040503050406030204" pitchFamily="18" charset="0"/>
                      </a:rPr>
                      <m:t>giving</m:t>
                    </m:r>
                    <m:r>
                      <a:rPr lang="en-GB" sz="2400" b="0" i="1" smtClean="0">
                        <a:solidFill>
                          <a:srgbClr val="FF0000"/>
                        </a:solidFill>
                        <a:latin typeface="Cambria Math" panose="02040503050406030204" pitchFamily="18" charset="0"/>
                      </a:rPr>
                      <m:t>  </m:t>
                    </m:r>
                    <m:f>
                      <m:fPr>
                        <m:ctrlPr>
                          <a:rPr lang="en-GB" sz="2400" i="1" smtClean="0">
                            <a:solidFill>
                              <a:srgbClr val="FF0000"/>
                            </a:solidFill>
                            <a:latin typeface="Cambria Math"/>
                          </a:rPr>
                        </m:ctrlPr>
                      </m:fPr>
                      <m:num>
                        <m:r>
                          <a:rPr lang="en-GB" sz="2400" i="1" smtClean="0">
                            <a:solidFill>
                              <a:srgbClr val="FF0000"/>
                            </a:solidFill>
                            <a:latin typeface="Cambria Math" panose="02040503050406030204" pitchFamily="18" charset="0"/>
                          </a:rPr>
                          <m:t>𝑑</m:t>
                        </m:r>
                        <m:r>
                          <a:rPr lang="en-GB" sz="2400" b="0" i="1" smtClean="0">
                            <a:solidFill>
                              <a:srgbClr val="FF0000"/>
                            </a:solidFill>
                            <a:latin typeface="Cambria Math" panose="02040503050406030204" pitchFamily="18" charset="0"/>
                          </a:rPr>
                          <m:t>𝑢</m:t>
                        </m:r>
                      </m:num>
                      <m:den>
                        <m:r>
                          <a:rPr lang="en-GB" sz="2400" i="1" smtClean="0">
                            <a:solidFill>
                              <a:srgbClr val="FF0000"/>
                            </a:solidFill>
                            <a:latin typeface="Cambria Math" panose="02040503050406030204" pitchFamily="18" charset="0"/>
                          </a:rPr>
                          <m:t>𝑑𝑥</m:t>
                        </m:r>
                      </m:den>
                    </m:f>
                  </m:oMath>
                </a14:m>
                <a:r>
                  <a:rPr lang="en-GB" sz="2400" dirty="0">
                    <a:solidFill>
                      <a:srgbClr val="FF0000"/>
                    </a:solidFill>
                  </a:rPr>
                  <a:t> = 2</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Times New Roman" panose="02020603050405020304" pitchFamily="18" charset="0"/>
                    <a:cs typeface="Times New Roman" panose="02020603050405020304" pitchFamily="18" charset="0"/>
                  </a:rPr>
                  <a:t>and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𝑑𝑣</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1</m:t>
                        </m:r>
                      </m:num>
                      <m:den>
                        <m:r>
                          <a:rPr lang="en-GB" sz="2400" i="1">
                            <a:solidFill>
                              <a:srgbClr val="FF0000"/>
                            </a:solidFill>
                            <a:latin typeface="Cambria Math" panose="02040503050406030204" pitchFamily="18" charset="0"/>
                          </a:rPr>
                          <m:t>𝑥</m:t>
                        </m:r>
                      </m:den>
                    </m:f>
                    <m:r>
                      <a:rPr lang="en-GB" sz="2400" b="0" i="1" smtClean="0">
                        <a:solidFill>
                          <a:srgbClr val="FF0000"/>
                        </a:solidFill>
                        <a:latin typeface="Cambria Math"/>
                      </a:rPr>
                      <m:t>.</m:t>
                    </m:r>
                  </m:oMath>
                </a14:m>
                <a:endParaRPr lang="en-GB" sz="2400" dirty="0">
                  <a:latin typeface="Times New Roman" panose="02020603050405020304" pitchFamily="18" charset="0"/>
                  <a:cs typeface="Times New Roman" panose="02020603050405020304" pitchFamily="18" charset="0"/>
                </a:endParaRPr>
              </a:p>
            </p:txBody>
          </p:sp>
        </mc:Choice>
        <mc:Fallback xmlns="">
          <p:sp>
            <p:nvSpPr>
              <p:cNvPr id="14" name="TextBox 13">
                <a:extLst>
                  <a:ext uri="{FF2B5EF4-FFF2-40B4-BE49-F238E27FC236}">
                    <a16:creationId xmlns:a16="http://schemas.microsoft.com/office/drawing/2014/main" xmlns="" xmlns:a14="http://schemas.microsoft.com/office/drawing/2010/main" id="{E2CAE91C-3379-48F4-A3CA-C0F0224AD035}"/>
                  </a:ext>
                </a:extLst>
              </p:cNvPr>
              <p:cNvSpPr txBox="1">
                <a:spLocks noRot="1" noChangeAspect="1" noMove="1" noResize="1" noEditPoints="1" noAdjustHandles="1" noChangeArrowheads="1" noChangeShapeType="1" noTextEdit="1"/>
              </p:cNvSpPr>
              <p:nvPr/>
            </p:nvSpPr>
            <p:spPr>
              <a:xfrm>
                <a:off x="6108700" y="2557679"/>
                <a:ext cx="4378061" cy="624273"/>
              </a:xfrm>
              <a:prstGeom prst="rect">
                <a:avLst/>
              </a:prstGeom>
              <a:blipFill rotWithShape="1">
                <a:blip r:embed="rId7"/>
                <a:stretch>
                  <a:fillRect b="-8824"/>
                </a:stretch>
              </a:blipFill>
            </p:spPr>
            <p:txBody>
              <a:bodyPr/>
              <a:lstStyle/>
              <a:p>
                <a:r>
                  <a:rPr lang="en-GB">
                    <a:noFill/>
                  </a:rPr>
                  <a:t> </a:t>
                </a:r>
              </a:p>
            </p:txBody>
          </p:sp>
        </mc:Fallback>
      </mc:AlternateContent>
      <p:sp>
        <p:nvSpPr>
          <p:cNvPr id="15" name="Rectangle 14">
            <a:extLst>
              <a:ext uri="{FF2B5EF4-FFF2-40B4-BE49-F238E27FC236}">
                <a16:creationId xmlns:a16="http://schemas.microsoft.com/office/drawing/2014/main" xmlns="" id="{4274E714-36EF-4521-B057-042F7C683A79}"/>
              </a:ext>
            </a:extLst>
          </p:cNvPr>
          <p:cNvSpPr/>
          <p:nvPr/>
        </p:nvSpPr>
        <p:spPr>
          <a:xfrm>
            <a:off x="4028684" y="2652298"/>
            <a:ext cx="1919115" cy="461665"/>
          </a:xfrm>
          <a:prstGeom prst="rect">
            <a:avLst/>
          </a:prstGeom>
        </p:spPr>
        <p:txBody>
          <a:bodyPr wrap="none">
            <a:spAutoFit/>
          </a:bodyPr>
          <a:lstStyle/>
          <a:p>
            <a:r>
              <a:rPr lang="en-GB" sz="2400" dirty="0">
                <a:solidFill>
                  <a:srgbClr val="FF0000"/>
                </a:solidFill>
              </a:rPr>
              <a:t>and </a:t>
            </a:r>
            <a:r>
              <a:rPr lang="en-GB" sz="2400" i="1" dirty="0">
                <a:solidFill>
                  <a:srgbClr val="FF0000"/>
                </a:solidFill>
                <a:latin typeface="Times New Roman" panose="02020603050405020304" pitchFamily="18" charset="0"/>
                <a:cs typeface="Times New Roman" panose="02020603050405020304" pitchFamily="18" charset="0"/>
              </a:rPr>
              <a:t>v </a:t>
            </a:r>
            <a:r>
              <a:rPr lang="en-GB" sz="2400" dirty="0">
                <a:solidFill>
                  <a:srgbClr val="FF0000"/>
                </a:solidFill>
              </a:rPr>
              <a:t>= </a:t>
            </a:r>
            <a:r>
              <a:rPr lang="en-GB" sz="2400" dirty="0">
                <a:solidFill>
                  <a:srgbClr val="FF0000"/>
                </a:solidFill>
                <a:latin typeface="Times New Roman" panose="02020603050405020304" pitchFamily="18" charset="0"/>
                <a:cs typeface="Times New Roman" panose="02020603050405020304" pitchFamily="18" charset="0"/>
              </a:rPr>
              <a:t>ln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a:t>
            </a:r>
          </a:p>
        </p:txBody>
      </p:sp>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xmlns="" id="{A67E59FD-DA6B-436B-AAD0-359302598F3B}"/>
                  </a:ext>
                </a:extLst>
              </p:cNvPr>
              <p:cNvSpPr/>
              <p:nvPr/>
            </p:nvSpPr>
            <p:spPr>
              <a:xfrm>
                <a:off x="4387555" y="3573940"/>
                <a:ext cx="3519233" cy="624273"/>
              </a:xfrm>
              <a:prstGeom prst="rect">
                <a:avLst/>
              </a:prstGeom>
            </p:spPr>
            <p:txBody>
              <a:bodyPr wrap="none">
                <a:spAutoFit/>
              </a:bodyPr>
              <a:lstStyle/>
              <a:p>
                <a:r>
                  <a:rPr lang="en-GB" sz="2400" dirty="0">
                    <a:solidFill>
                      <a:srgbClr val="FF0000"/>
                    </a:solidFill>
                    <a:ea typeface="ＭＳ Ｐゴシック" charset="0"/>
                  </a:rPr>
                  <a:t>Hence  </a:t>
                </a:r>
                <a14:m>
                  <m:oMath xmlns:m="http://schemas.openxmlformats.org/officeDocument/2006/math">
                    <m:f>
                      <m:fPr>
                        <m:ctrlPr>
                          <a:rPr lang="en-GB" sz="2400" i="1" smtClean="0">
                            <a:solidFill>
                              <a:srgbClr val="FF0000"/>
                            </a:solidFill>
                            <a:latin typeface="Cambria Math"/>
                            <a:ea typeface="ＭＳ Ｐゴシック" charset="0"/>
                          </a:rPr>
                        </m:ctrlPr>
                      </m:fPr>
                      <m:num>
                        <m:r>
                          <a:rPr lang="en-GB" sz="2400" i="1">
                            <a:solidFill>
                              <a:srgbClr val="FF0000"/>
                            </a:solidFill>
                            <a:latin typeface="Cambria Math" panose="02040503050406030204" pitchFamily="18" charset="0"/>
                            <a:ea typeface="ＭＳ Ｐゴシック" charset="0"/>
                          </a:rPr>
                          <m:t>𝑑𝑦</m:t>
                        </m:r>
                      </m:num>
                      <m:den>
                        <m:r>
                          <a:rPr lang="en-GB" sz="2400" i="1">
                            <a:solidFill>
                              <a:srgbClr val="FF0000"/>
                            </a:solidFill>
                            <a:latin typeface="Cambria Math" panose="02040503050406030204" pitchFamily="18" charset="0"/>
                            <a:ea typeface="ＭＳ Ｐゴシック" charset="0"/>
                          </a:rPr>
                          <m:t>𝑑𝑥</m:t>
                        </m:r>
                      </m:den>
                    </m:f>
                    <m:r>
                      <a:rPr lang="en-GB" sz="2400" i="1">
                        <a:solidFill>
                          <a:srgbClr val="FF0000"/>
                        </a:solidFill>
                        <a:latin typeface="Cambria Math" panose="02040503050406030204" pitchFamily="18" charset="0"/>
                        <a:ea typeface="ＭＳ Ｐゴシック" charset="0"/>
                      </a:rPr>
                      <m:t>=</m:t>
                    </m:r>
                    <m:r>
                      <m:rPr>
                        <m:nor/>
                      </m:rPr>
                      <a:rPr lang="en-GB" sz="2400" dirty="0">
                        <a:solidFill>
                          <a:srgbClr val="FF0000"/>
                        </a:solidFill>
                      </a:rPr>
                      <m:t>2</m:t>
                    </m:r>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b="0" i="1" dirty="0" smtClean="0">
                        <a:solidFill>
                          <a:srgbClr val="FF0000"/>
                        </a:solidFill>
                        <a:latin typeface="Times New Roman" panose="02020603050405020304" pitchFamily="18" charset="0"/>
                        <a:cs typeface="Times New Roman" panose="02020603050405020304" pitchFamily="18" charset="0"/>
                      </a:rPr>
                      <m:t> </m:t>
                    </m:r>
                    <m:r>
                      <m:rPr>
                        <m:nor/>
                      </m:rPr>
                      <a:rPr lang="en-GB" sz="2400" dirty="0">
                        <a:solidFill>
                          <a:srgbClr val="FF0000"/>
                        </a:solidFill>
                        <a:latin typeface="Times New Roman" panose="02020603050405020304" pitchFamily="18" charset="0"/>
                        <a:cs typeface="Times New Roman" panose="02020603050405020304" pitchFamily="18" charset="0"/>
                      </a:rPr>
                      <m:t>ln</m:t>
                    </m:r>
                    <m:r>
                      <m:rPr>
                        <m:nor/>
                      </m:rPr>
                      <a:rPr lang="en-GB" sz="2400" b="0" i="0" dirty="0" smtClean="0">
                        <a:solidFill>
                          <a:srgbClr val="FF0000"/>
                        </a:solidFill>
                        <a:latin typeface="Times New Roman" panose="02020603050405020304" pitchFamily="18" charset="0"/>
                        <a:cs typeface="Times New Roman" panose="02020603050405020304" pitchFamily="18" charset="0"/>
                      </a:rPr>
                      <m:t> </m:t>
                    </m:r>
                    <m:r>
                      <m:rPr>
                        <m:nor/>
                      </m:rPr>
                      <a:rPr lang="en-GB" sz="2400" i="1" dirty="0">
                        <a:solidFill>
                          <a:srgbClr val="FF0000"/>
                        </a:solidFill>
                        <a:latin typeface="Times New Roman" panose="02020603050405020304" pitchFamily="18" charset="0"/>
                        <a:cs typeface="Times New Roman" panose="02020603050405020304" pitchFamily="18" charset="0"/>
                      </a:rPr>
                      <m:t>(</m:t>
                    </m:r>
                    <m:r>
                      <m:rPr>
                        <m:nor/>
                      </m:rPr>
                      <a:rPr lang="en-GB" sz="2400" i="1" dirty="0">
                        <a:solidFill>
                          <a:srgbClr val="FF0000"/>
                        </a:solidFill>
                        <a:latin typeface="Times New Roman" panose="02020603050405020304" pitchFamily="18" charset="0"/>
                        <a:cs typeface="Times New Roman" panose="02020603050405020304" pitchFamily="18" charset="0"/>
                      </a:rPr>
                      <m:t>x</m:t>
                    </m:r>
                    <m:r>
                      <m:rPr>
                        <m:nor/>
                      </m:rPr>
                      <a:rPr lang="en-GB" sz="2400" dirty="0">
                        <a:solidFill>
                          <a:srgbClr val="FF0000"/>
                        </a:solidFill>
                      </a:rPr>
                      <m:t>)</m:t>
                    </m:r>
                    <m:r>
                      <a:rPr lang="en-GB" sz="2400" b="0" i="1" dirty="0" smtClean="0">
                        <a:solidFill>
                          <a:srgbClr val="FF0000"/>
                        </a:solidFill>
                        <a:latin typeface="Cambria Math" panose="02040503050406030204" pitchFamily="18" charset="0"/>
                      </a:rPr>
                      <m:t>+</m:t>
                    </m:r>
                    <m:r>
                      <a:rPr lang="en-GB" sz="2400" b="0" i="1" dirty="0" smtClean="0">
                        <a:solidFill>
                          <a:srgbClr val="FF0000"/>
                        </a:solidFill>
                        <a:latin typeface="Cambria Math" panose="02040503050406030204" pitchFamily="18" charset="0"/>
                      </a:rPr>
                      <m:t>𝑥</m:t>
                    </m:r>
                  </m:oMath>
                </a14:m>
                <a:endParaRPr lang="en-GB" sz="2400" dirty="0"/>
              </a:p>
            </p:txBody>
          </p:sp>
        </mc:Choice>
        <mc:Fallback xmlns="">
          <p:sp>
            <p:nvSpPr>
              <p:cNvPr id="26" name="Rectangle 25">
                <a:extLst>
                  <a:ext uri="{FF2B5EF4-FFF2-40B4-BE49-F238E27FC236}">
                    <a16:creationId xmlns:a16="http://schemas.microsoft.com/office/drawing/2014/main" xmlns="" xmlns:a14="http://schemas.microsoft.com/office/drawing/2010/main" id="{A67E59FD-DA6B-436B-AAD0-359302598F3B}"/>
                  </a:ext>
                </a:extLst>
              </p:cNvPr>
              <p:cNvSpPr>
                <a:spLocks noRot="1" noChangeAspect="1" noMove="1" noResize="1" noEditPoints="1" noAdjustHandles="1" noChangeArrowheads="1" noChangeShapeType="1" noTextEdit="1"/>
              </p:cNvSpPr>
              <p:nvPr/>
            </p:nvSpPr>
            <p:spPr>
              <a:xfrm>
                <a:off x="4387555" y="3573940"/>
                <a:ext cx="3519233" cy="624273"/>
              </a:xfrm>
              <a:prstGeom prst="rect">
                <a:avLst/>
              </a:prstGeom>
              <a:blipFill rotWithShape="1">
                <a:blip r:embed="rId8"/>
                <a:stretch>
                  <a:fillRect l="-2773" b="-7767"/>
                </a:stretch>
              </a:blipFill>
            </p:spPr>
            <p:txBody>
              <a:bodyPr/>
              <a:lstStyle/>
              <a:p>
                <a:r>
                  <a:rPr lang="en-GB">
                    <a:noFill/>
                  </a:rPr>
                  <a:t> </a:t>
                </a:r>
              </a:p>
            </p:txBody>
          </p:sp>
        </mc:Fallback>
      </mc:AlternateContent>
      <p:sp>
        <p:nvSpPr>
          <p:cNvPr id="12" name="Rectangle 11">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5355408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4" grpId="0"/>
      <p:bldP spid="15" grpId="0"/>
      <p:bldP spid="2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73" name="TextBox 2"/>
          <p:cNvSpPr txBox="1">
            <a:spLocks noChangeArrowheads="1"/>
          </p:cNvSpPr>
          <p:nvPr/>
        </p:nvSpPr>
        <p:spPr bwMode="auto">
          <a:xfrm>
            <a:off x="2214136" y="44624"/>
            <a:ext cx="998443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buFont typeface="Times New Roman" panose="02020603050405020304" pitchFamily="18" charset="0"/>
              <a:buNone/>
            </a:pPr>
            <a:r>
              <a:rPr lang="en-US" altLang="en-US" sz="2800" b="1" dirty="0"/>
              <a:t>Section 5: Fitness Check</a:t>
            </a:r>
          </a:p>
        </p:txBody>
      </p:sp>
      <p:pic>
        <p:nvPicPr>
          <p:cNvPr id="153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0600" y="3416300"/>
            <a:ext cx="38100"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xmlns="" id="{B154F1FC-85D0-40A4-A0AE-08F708EF0FD1}"/>
                  </a:ext>
                </a:extLst>
              </p:cNvPr>
              <p:cNvSpPr/>
              <p:nvPr/>
            </p:nvSpPr>
            <p:spPr>
              <a:xfrm>
                <a:off x="2646184" y="743008"/>
                <a:ext cx="3991414" cy="668388"/>
              </a:xfrm>
              <a:prstGeom prst="rect">
                <a:avLst/>
              </a:prstGeom>
            </p:spPr>
            <p:txBody>
              <a:bodyPr wrap="none">
                <a:spAutoFit/>
              </a:bodyPr>
              <a:lstStyle/>
              <a:p>
                <a:r>
                  <a:rPr lang="en-GB" sz="2400" dirty="0"/>
                  <a:t>2.  Sketch the curve </a:t>
                </a:r>
                <a:r>
                  <a:rPr lang="en-GB" sz="2400" i="1" dirty="0">
                    <a:latin typeface="Times" pitchFamily="2" charset="0"/>
                  </a:rPr>
                  <a:t>y</a:t>
                </a:r>
                <a:r>
                  <a:rPr lang="en-GB" sz="2400" dirty="0"/>
                  <a:t> = </a:t>
                </a:r>
                <a14:m>
                  <m:oMath xmlns:m="http://schemas.openxmlformats.org/officeDocument/2006/math">
                    <m:f>
                      <m:fPr>
                        <m:ctrlPr>
                          <a:rPr lang="en-GB" sz="2400" i="1" smtClean="0">
                            <a:latin typeface="Cambria Math"/>
                          </a:rPr>
                        </m:ctrlPr>
                      </m:fPr>
                      <m:num>
                        <m:r>
                          <a:rPr lang="en-GB" sz="2400" b="0" i="1" smtClean="0">
                            <a:latin typeface="Cambria Math" panose="02040503050406030204" pitchFamily="18" charset="0"/>
                          </a:rPr>
                          <m:t> </m:t>
                        </m:r>
                        <m:sSup>
                          <m:sSupPr>
                            <m:ctrlPr>
                              <a:rPr lang="en-GB" sz="2400" i="1" smtClean="0">
                                <a:latin typeface="Cambria Math"/>
                              </a:rPr>
                            </m:ctrlPr>
                          </m:sSupPr>
                          <m:e>
                            <m:r>
                              <a:rPr lang="en-GB" sz="2400" b="0" i="1" smtClean="0">
                                <a:latin typeface="Cambria Math" panose="02040503050406030204" pitchFamily="18" charset="0"/>
                              </a:rPr>
                              <m:t>𝑥</m:t>
                            </m:r>
                          </m:e>
                          <m:sup>
                            <m:r>
                              <a:rPr lang="en-GB" sz="2400" b="0" i="1" smtClean="0">
                                <a:latin typeface="Cambria Math" panose="02040503050406030204" pitchFamily="18" charset="0"/>
                              </a:rPr>
                              <m:t>2</m:t>
                            </m:r>
                          </m:sup>
                        </m:sSup>
                      </m:num>
                      <m:den>
                        <m:r>
                          <a:rPr lang="en-GB" sz="2400" b="0" i="1" smtClean="0">
                            <a:latin typeface="Cambria Math" panose="02040503050406030204" pitchFamily="18" charset="0"/>
                          </a:rPr>
                          <m:t>1−</m:t>
                        </m:r>
                        <m:r>
                          <a:rPr lang="en-GB" sz="2400" b="0" i="1" smtClean="0">
                            <a:latin typeface="Cambria Math" panose="02040503050406030204" pitchFamily="18" charset="0"/>
                          </a:rPr>
                          <m:t>𝑥</m:t>
                        </m:r>
                      </m:den>
                    </m:f>
                  </m:oMath>
                </a14:m>
                <a:r>
                  <a:rPr lang="en-GB" sz="2400" dirty="0"/>
                  <a:t>.</a:t>
                </a:r>
              </a:p>
            </p:txBody>
          </p:sp>
        </mc:Choice>
        <mc:Fallback xmlns="">
          <p:sp>
            <p:nvSpPr>
              <p:cNvPr id="8" name="Rectangle 7">
                <a:extLst>
                  <a:ext uri="{FF2B5EF4-FFF2-40B4-BE49-F238E27FC236}">
                    <a16:creationId xmlns:a16="http://schemas.microsoft.com/office/drawing/2014/main" xmlns="" xmlns:a14="http://schemas.microsoft.com/office/drawing/2010/main" id="{B154F1FC-85D0-40A4-A0AE-08F708EF0FD1}"/>
                  </a:ext>
                </a:extLst>
              </p:cNvPr>
              <p:cNvSpPr>
                <a:spLocks noRot="1" noChangeAspect="1" noMove="1" noResize="1" noEditPoints="1" noAdjustHandles="1" noChangeArrowheads="1" noChangeShapeType="1" noTextEdit="1"/>
              </p:cNvSpPr>
              <p:nvPr/>
            </p:nvSpPr>
            <p:spPr>
              <a:xfrm>
                <a:off x="2646184" y="743008"/>
                <a:ext cx="3991414" cy="668388"/>
              </a:xfrm>
              <a:prstGeom prst="rect">
                <a:avLst/>
              </a:prstGeom>
              <a:blipFill rotWithShape="1">
                <a:blip r:embed="rId4"/>
                <a:stretch>
                  <a:fillRect l="-2290" r="-1374" b="-7273"/>
                </a:stretch>
              </a:blipFill>
            </p:spPr>
            <p:txBody>
              <a:bodyPr/>
              <a:lstStyle/>
              <a:p>
                <a:r>
                  <a:rPr lang="en-GB">
                    <a:noFill/>
                  </a:rPr>
                  <a:t> </a:t>
                </a:r>
              </a:p>
            </p:txBody>
          </p:sp>
        </mc:Fallback>
      </mc:AlternateContent>
      <p:sp>
        <p:nvSpPr>
          <p:cNvPr id="10" name="Rectangle 9">
            <a:extLst>
              <a:ext uri="{FF2B5EF4-FFF2-40B4-BE49-F238E27FC236}">
                <a16:creationId xmlns:a16="http://schemas.microsoft.com/office/drawing/2014/main" xmlns="" id="{7C73C5B5-8E92-432A-B006-69BCE275FAA6}"/>
              </a:ext>
            </a:extLst>
          </p:cNvPr>
          <p:cNvSpPr/>
          <p:nvPr/>
        </p:nvSpPr>
        <p:spPr>
          <a:xfrm>
            <a:off x="2610331" y="1360111"/>
            <a:ext cx="1297150" cy="461665"/>
          </a:xfrm>
          <a:prstGeom prst="rect">
            <a:avLst/>
          </a:prstGeom>
        </p:spPr>
        <p:txBody>
          <a:bodyPr wrap="none">
            <a:spAutoFit/>
          </a:bodyPr>
          <a:lstStyle/>
          <a:p>
            <a:r>
              <a:rPr lang="en-GB" sz="2400" b="1" dirty="0"/>
              <a:t>Answer</a:t>
            </a:r>
            <a:endParaRPr lang="en-GB" b="1" dirty="0"/>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xmlns="" id="{5805F6FD-186C-4D9F-9330-E63CA8C33DAD}"/>
                  </a:ext>
                </a:extLst>
              </p:cNvPr>
              <p:cNvSpPr txBox="1"/>
              <p:nvPr/>
            </p:nvSpPr>
            <p:spPr>
              <a:xfrm>
                <a:off x="2621709" y="2315918"/>
                <a:ext cx="1755608" cy="461665"/>
              </a:xfrm>
              <a:prstGeom prst="rect">
                <a:avLst/>
              </a:prstGeom>
              <a:noFill/>
            </p:spPr>
            <p:txBody>
              <a:bodyPr wrap="square" rtlCol="0">
                <a:spAutoFit/>
              </a:bodyPr>
              <a:lstStyle/>
              <a:p>
                <a:r>
                  <a:rPr lang="en-GB" sz="2400" dirty="0">
                    <a:solidFill>
                      <a:srgbClr val="FF0000"/>
                    </a:solidFill>
                  </a:rPr>
                  <a:t>let </a:t>
                </a:r>
                <a:r>
                  <a:rPr lang="en-GB" sz="2400" i="1" dirty="0">
                    <a:solidFill>
                      <a:srgbClr val="FF0000"/>
                    </a:solidFill>
                    <a:latin typeface="Times New Roman" panose="02020603050405020304" pitchFamily="18" charset="0"/>
                    <a:cs typeface="Times New Roman" panose="02020603050405020304" pitchFamily="18" charset="0"/>
                  </a:rPr>
                  <a:t>u </a:t>
                </a:r>
                <a:r>
                  <a:rPr lang="en-GB" sz="2400" dirty="0">
                    <a:solidFill>
                      <a:srgbClr val="FF0000"/>
                    </a:solidFill>
                  </a:rPr>
                  <a:t>=</a:t>
                </a:r>
                <a14:m>
                  <m:oMath xmlns:m="http://schemas.openxmlformats.org/officeDocument/2006/math">
                    <m:sSup>
                      <m:sSupPr>
                        <m:ctrlPr>
                          <a:rPr lang="en-GB" sz="2400" i="1">
                            <a:solidFill>
                              <a:srgbClr val="FF0000"/>
                            </a:solidFill>
                            <a:latin typeface="Cambria Math"/>
                          </a:rPr>
                        </m:ctrlPr>
                      </m:sSupPr>
                      <m:e>
                        <m:r>
                          <a:rPr lang="en-GB" sz="2400" b="0" i="1" smtClean="0">
                            <a:solidFill>
                              <a:srgbClr val="FF0000"/>
                            </a:solidFill>
                            <a:latin typeface="Cambria Math" panose="02040503050406030204" pitchFamily="18" charset="0"/>
                          </a:rPr>
                          <m:t> </m:t>
                        </m:r>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oMath>
                </a14:m>
                <a:endParaRPr lang="en-GB" sz="2400" dirty="0">
                  <a:solidFill>
                    <a:srgbClr val="FF0000"/>
                  </a:solidFill>
                </a:endParaRPr>
              </a:p>
            </p:txBody>
          </p:sp>
        </mc:Choice>
        <mc:Fallback xmlns="">
          <p:sp>
            <p:nvSpPr>
              <p:cNvPr id="17" name="TextBox 16">
                <a:extLst>
                  <a:ext uri="{FF2B5EF4-FFF2-40B4-BE49-F238E27FC236}">
                    <a16:creationId xmlns:a16="http://schemas.microsoft.com/office/drawing/2014/main" id="{5805F6FD-186C-4D9F-9330-E63CA8C33DAD}"/>
                  </a:ext>
                </a:extLst>
              </p:cNvPr>
              <p:cNvSpPr txBox="1">
                <a:spLocks noRot="1" noChangeAspect="1" noMove="1" noResize="1" noEditPoints="1" noAdjustHandles="1" noChangeArrowheads="1" noChangeShapeType="1" noTextEdit="1"/>
              </p:cNvSpPr>
              <p:nvPr/>
            </p:nvSpPr>
            <p:spPr>
              <a:xfrm>
                <a:off x="2621709" y="2315918"/>
                <a:ext cx="1755608" cy="461665"/>
              </a:xfrm>
              <a:prstGeom prst="rect">
                <a:avLst/>
              </a:prstGeom>
              <a:blipFill>
                <a:blip r:embed="rId5"/>
                <a:stretch>
                  <a:fillRect l="-5000" t="-7895" b="-26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xmlns="" id="{086AC50B-B1C6-4D11-8C3C-DFDC8B40D320}"/>
                  </a:ext>
                </a:extLst>
              </p:cNvPr>
              <p:cNvSpPr/>
              <p:nvPr/>
            </p:nvSpPr>
            <p:spPr>
              <a:xfrm>
                <a:off x="6817708" y="2252633"/>
                <a:ext cx="1135888" cy="624273"/>
              </a:xfrm>
              <a:prstGeom prst="rect">
                <a:avLst/>
              </a:prstGeom>
            </p:spPr>
            <p:txBody>
              <a:bodyPr wrap="none">
                <a:spAutoFit/>
              </a:bodyPr>
              <a:lstStyle/>
              <a:p>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2</a:t>
                </a:r>
                <a:r>
                  <a:rPr lang="en-GB" sz="2400" i="1" dirty="0">
                    <a:solidFill>
                      <a:srgbClr val="FF0000"/>
                    </a:solidFill>
                    <a:latin typeface="Times New Roman" panose="02020603050405020304" pitchFamily="18" charset="0"/>
                    <a:cs typeface="Times New Roman" panose="02020603050405020304" pitchFamily="18" charset="0"/>
                  </a:rPr>
                  <a:t>x</a:t>
                </a:r>
                <a:endParaRPr lang="en-GB" sz="2400" dirty="0"/>
              </a:p>
            </p:txBody>
          </p:sp>
        </mc:Choice>
        <mc:Fallback xmlns="">
          <p:sp>
            <p:nvSpPr>
              <p:cNvPr id="18" name="Rectangle 17">
                <a:extLst>
                  <a:ext uri="{FF2B5EF4-FFF2-40B4-BE49-F238E27FC236}">
                    <a16:creationId xmlns:a16="http://schemas.microsoft.com/office/drawing/2014/main" id="{086AC50B-B1C6-4D11-8C3C-DFDC8B40D320}"/>
                  </a:ext>
                </a:extLst>
              </p:cNvPr>
              <p:cNvSpPr>
                <a:spLocks noRot="1" noChangeAspect="1" noMove="1" noResize="1" noEditPoints="1" noAdjustHandles="1" noChangeArrowheads="1" noChangeShapeType="1" noTextEdit="1"/>
              </p:cNvSpPr>
              <p:nvPr/>
            </p:nvSpPr>
            <p:spPr>
              <a:xfrm>
                <a:off x="6817708" y="2252633"/>
                <a:ext cx="1135888" cy="624273"/>
              </a:xfrm>
              <a:prstGeom prst="rect">
                <a:avLst/>
              </a:prstGeom>
              <a:blipFill>
                <a:blip r:embed="rId6"/>
                <a:stretch>
                  <a:fillRect r="-7778" b="-5882"/>
                </a:stretch>
              </a:blipFill>
            </p:spPr>
            <p:txBody>
              <a:bodyPr/>
              <a:lstStyle/>
              <a:p>
                <a:r>
                  <a:rPr lang="en-US">
                    <a:noFill/>
                  </a:rPr>
                  <a:t> </a:t>
                </a:r>
              </a:p>
            </p:txBody>
          </p:sp>
        </mc:Fallback>
      </mc:AlternateContent>
      <p:sp>
        <p:nvSpPr>
          <p:cNvPr id="19" name="Rectangle 18">
            <a:extLst>
              <a:ext uri="{FF2B5EF4-FFF2-40B4-BE49-F238E27FC236}">
                <a16:creationId xmlns:a16="http://schemas.microsoft.com/office/drawing/2014/main" xmlns="" id="{EF748C1D-A735-4E76-84F2-D8C41A3BF6EF}"/>
              </a:ext>
            </a:extLst>
          </p:cNvPr>
          <p:cNvSpPr/>
          <p:nvPr/>
        </p:nvSpPr>
        <p:spPr>
          <a:xfrm>
            <a:off x="3976866" y="2321733"/>
            <a:ext cx="2858475" cy="461665"/>
          </a:xfrm>
          <a:prstGeom prst="rect">
            <a:avLst/>
          </a:prstGeom>
        </p:spPr>
        <p:txBody>
          <a:bodyPr wrap="none">
            <a:spAutoFit/>
          </a:bodyPr>
          <a:lstStyle/>
          <a:p>
            <a:r>
              <a:rPr lang="en-GB" sz="2400" dirty="0">
                <a:solidFill>
                  <a:srgbClr val="FF0000"/>
                </a:solidFill>
              </a:rPr>
              <a:t>and  </a:t>
            </a:r>
            <a:r>
              <a:rPr lang="en-GB" sz="2400" i="1" dirty="0">
                <a:solidFill>
                  <a:srgbClr val="FF0000"/>
                </a:solidFill>
                <a:latin typeface="Times New Roman" panose="02020603050405020304" pitchFamily="18" charset="0"/>
                <a:cs typeface="Times New Roman" panose="02020603050405020304" pitchFamily="18" charset="0"/>
              </a:rPr>
              <a:t>v </a:t>
            </a:r>
            <a:r>
              <a:rPr lang="en-GB" sz="2400" dirty="0">
                <a:solidFill>
                  <a:srgbClr val="FF0000"/>
                </a:solidFill>
              </a:rPr>
              <a:t>= 1 –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latin typeface="Times New Roman" panose="02020603050405020304" pitchFamily="18" charset="0"/>
                <a:cs typeface="Times New Roman" panose="02020603050405020304" pitchFamily="18" charset="0"/>
              </a:rPr>
              <a:t>giving</a:t>
            </a:r>
            <a:endParaRPr lang="en-GB" sz="2400" dirty="0"/>
          </a:p>
        </p:txBody>
      </p: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xmlns="" id="{2B4F58A6-E9D5-4F27-833F-7F5727B1E334}"/>
                  </a:ext>
                </a:extLst>
              </p:cNvPr>
              <p:cNvSpPr/>
              <p:nvPr/>
            </p:nvSpPr>
            <p:spPr>
              <a:xfrm>
                <a:off x="8028423" y="2258717"/>
                <a:ext cx="1856214" cy="624273"/>
              </a:xfrm>
              <a:prstGeom prst="rect">
                <a:avLst/>
              </a:prstGeom>
            </p:spPr>
            <p:txBody>
              <a:bodyPr wrap="none">
                <a:spAutoFit/>
              </a:bodyPr>
              <a:lstStyle/>
              <a:p>
                <a14:m>
                  <m:oMath xmlns:m="http://schemas.openxmlformats.org/officeDocument/2006/math">
                    <m:r>
                      <m:rPr>
                        <m:sty m:val="p"/>
                      </m:rPr>
                      <a:rPr lang="en-GB" sz="2400" b="0" i="0" smtClean="0">
                        <a:solidFill>
                          <a:srgbClr val="FF0000"/>
                        </a:solidFill>
                        <a:latin typeface="Cambria Math" panose="02040503050406030204" pitchFamily="18" charset="0"/>
                      </a:rPr>
                      <m:t>and</m:t>
                    </m:r>
                    <m:r>
                      <a:rPr lang="en-GB" sz="2400" b="0" i="1" smtClean="0">
                        <a:solidFill>
                          <a:srgbClr val="FF0000"/>
                        </a:solidFill>
                        <a:latin typeface="Cambria Math" panose="02040503050406030204" pitchFamily="18" charset="0"/>
                      </a:rPr>
                      <m:t> </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𝑑𝑣</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 – 1</a:t>
                </a:r>
                <a:endParaRPr lang="en-GB" sz="2400" dirty="0"/>
              </a:p>
            </p:txBody>
          </p:sp>
        </mc:Choice>
        <mc:Fallback xmlns="">
          <p:sp>
            <p:nvSpPr>
              <p:cNvPr id="20" name="Rectangle 19">
                <a:extLst>
                  <a:ext uri="{FF2B5EF4-FFF2-40B4-BE49-F238E27FC236}">
                    <a16:creationId xmlns:a16="http://schemas.microsoft.com/office/drawing/2014/main" id="{2B4F58A6-E9D5-4F27-833F-7F5727B1E334}"/>
                  </a:ext>
                </a:extLst>
              </p:cNvPr>
              <p:cNvSpPr>
                <a:spLocks noRot="1" noChangeAspect="1" noMove="1" noResize="1" noEditPoints="1" noAdjustHandles="1" noChangeArrowheads="1" noChangeShapeType="1" noTextEdit="1"/>
              </p:cNvSpPr>
              <p:nvPr/>
            </p:nvSpPr>
            <p:spPr>
              <a:xfrm>
                <a:off x="8028423" y="2258717"/>
                <a:ext cx="1856214" cy="624273"/>
              </a:xfrm>
              <a:prstGeom prst="rect">
                <a:avLst/>
              </a:prstGeom>
              <a:blipFill>
                <a:blip r:embed="rId7"/>
                <a:stretch>
                  <a:fillRect l="-680" r="-4082"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xmlns="" id="{3304C588-A14C-4479-9DE2-66F68C4578D3}"/>
                  </a:ext>
                </a:extLst>
              </p:cNvPr>
              <p:cNvSpPr/>
              <p:nvPr/>
            </p:nvSpPr>
            <p:spPr>
              <a:xfrm>
                <a:off x="4020258" y="2883274"/>
                <a:ext cx="3484737" cy="716030"/>
              </a:xfrm>
              <a:prstGeom prst="rect">
                <a:avLst/>
              </a:prstGeom>
            </p:spPr>
            <p:txBody>
              <a:bodyPr wrap="none">
                <a:spAutoFit/>
              </a:bodyPr>
              <a:lstStyle/>
              <a:p>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𝑥</m:t>
                        </m:r>
                        <m:d>
                          <m:dPr>
                            <m:ctrlPr>
                              <a:rPr lang="en-GB" sz="2400" b="0" i="1" smtClean="0">
                                <a:solidFill>
                                  <a:srgbClr val="FF0000"/>
                                </a:solidFill>
                                <a:latin typeface="Cambria Math"/>
                              </a:rPr>
                            </m:ctrlPr>
                          </m:dPr>
                          <m:e>
                            <m:r>
                              <a:rPr lang="en-GB" sz="2400" b="0" i="1" smtClean="0">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𝑥</m:t>
                            </m:r>
                          </m:e>
                        </m:d>
                        <m:r>
                          <a:rPr lang="en-GB" sz="2400" b="0" i="1" smtClean="0">
                            <a:solidFill>
                              <a:srgbClr val="FF0000"/>
                            </a:solidFill>
                            <a:latin typeface="Cambria Math" panose="02040503050406030204" pitchFamily="18" charset="0"/>
                          </a:rPr>
                          <m:t>+</m:t>
                        </m:r>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𝑥</m:t>
                            </m:r>
                          </m:e>
                          <m:sup>
                            <m:r>
                              <a:rPr lang="en-GB" sz="2400" i="1">
                                <a:solidFill>
                                  <a:srgbClr val="FF0000"/>
                                </a:solidFill>
                                <a:latin typeface="Cambria Math" panose="02040503050406030204" pitchFamily="18" charset="0"/>
                              </a:rPr>
                              <m:t>2</m:t>
                            </m:r>
                          </m:sup>
                        </m:sSup>
                        <m:r>
                          <a:rPr lang="en-GB" sz="2400" i="1">
                            <a:solidFill>
                              <a:srgbClr val="FF0000"/>
                            </a:solidFill>
                            <a:latin typeface="Cambria Math" panose="02040503050406030204" pitchFamily="18" charset="0"/>
                          </a:rPr>
                          <m:t>)</m:t>
                        </m:r>
                      </m:num>
                      <m:den>
                        <m:sSup>
                          <m:sSupPr>
                            <m:ctrlPr>
                              <a:rPr lang="en-GB" sz="2400" i="1" smtClean="0">
                                <a:solidFill>
                                  <a:srgbClr val="FF0000"/>
                                </a:solidFill>
                                <a:latin typeface="Cambria Math"/>
                              </a:rPr>
                            </m:ctrlPr>
                          </m:sSupPr>
                          <m:e>
                            <m:r>
                              <a:rPr lang="en-GB" sz="2400" b="0" i="1" smtClean="0">
                                <a:solidFill>
                                  <a:srgbClr val="FF0000"/>
                                </a:solidFill>
                                <a:latin typeface="Cambria Math" panose="02040503050406030204" pitchFamily="18" charset="0"/>
                              </a:rPr>
                              <m:t>(1−</m:t>
                            </m:r>
                            <m:r>
                              <a:rPr lang="en-GB" sz="2400" b="0" i="1" smtClean="0">
                                <a:solidFill>
                                  <a:srgbClr val="FF0000"/>
                                </a:solidFill>
                                <a:latin typeface="Cambria Math" panose="02040503050406030204" pitchFamily="18" charset="0"/>
                              </a:rPr>
                              <m:t>𝑥</m:t>
                            </m:r>
                            <m:r>
                              <a:rPr lang="en-GB" sz="2400" b="0" i="1" smtClean="0">
                                <a:solidFill>
                                  <a:srgbClr val="FF0000"/>
                                </a:solidFill>
                                <a:latin typeface="Cambria Math" panose="02040503050406030204" pitchFamily="18" charset="0"/>
                              </a:rPr>
                              <m:t>)</m:t>
                            </m:r>
                          </m:e>
                          <m:sup>
                            <m:r>
                              <a:rPr lang="en-GB" sz="2400" b="0" i="1" smtClean="0">
                                <a:solidFill>
                                  <a:srgbClr val="FF0000"/>
                                </a:solidFill>
                                <a:latin typeface="Cambria Math" panose="02040503050406030204" pitchFamily="18" charset="0"/>
                              </a:rPr>
                              <m:t>2</m:t>
                            </m:r>
                          </m:sup>
                        </m:sSup>
                      </m:den>
                    </m:f>
                  </m:oMath>
                </a14:m>
                <a:r>
                  <a:rPr lang="en-GB" sz="2400" dirty="0">
                    <a:solidFill>
                      <a:srgbClr val="FF0000"/>
                    </a:solidFill>
                  </a:rPr>
                  <a:t> = </a:t>
                </a:r>
                <a14:m>
                  <m:oMath xmlns:m="http://schemas.openxmlformats.org/officeDocument/2006/math">
                    <m:f>
                      <m:fPr>
                        <m:ctrlPr>
                          <a:rPr lang="en-GB" sz="2400" i="1">
                            <a:solidFill>
                              <a:srgbClr val="FF0000"/>
                            </a:solidFill>
                            <a:latin typeface="Cambria Math"/>
                          </a:rPr>
                        </m:ctrlPr>
                      </m:fPr>
                      <m:num>
                        <m:r>
                          <a:rPr lang="en-GB" sz="2400" b="0" i="1" smtClean="0">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den>
                    </m:f>
                  </m:oMath>
                </a14:m>
                <a:endParaRPr lang="en-GB" sz="2400" dirty="0"/>
              </a:p>
            </p:txBody>
          </p:sp>
        </mc:Choice>
        <mc:Fallback xmlns="">
          <p:sp>
            <p:nvSpPr>
              <p:cNvPr id="21" name="Rectangle 20">
                <a:extLst>
                  <a:ext uri="{FF2B5EF4-FFF2-40B4-BE49-F238E27FC236}">
                    <a16:creationId xmlns:a16="http://schemas.microsoft.com/office/drawing/2014/main" id="{3304C588-A14C-4479-9DE2-66F68C4578D3}"/>
                  </a:ext>
                </a:extLst>
              </p:cNvPr>
              <p:cNvSpPr>
                <a:spLocks noRot="1" noChangeAspect="1" noMove="1" noResize="1" noEditPoints="1" noAdjustHandles="1" noChangeArrowheads="1" noChangeShapeType="1" noTextEdit="1"/>
              </p:cNvSpPr>
              <p:nvPr/>
            </p:nvSpPr>
            <p:spPr>
              <a:xfrm>
                <a:off x="4020258" y="2883274"/>
                <a:ext cx="3484737" cy="716030"/>
              </a:xfrm>
              <a:prstGeom prst="rect">
                <a:avLst/>
              </a:prstGeom>
              <a:blipFill>
                <a:blip r:embed="rId8"/>
                <a:stretch>
                  <a:fillRect l="-364" b="-87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xmlns="" id="{97128D7E-246C-4082-A03E-60AD7302A146}"/>
                  </a:ext>
                </a:extLst>
              </p:cNvPr>
              <p:cNvSpPr txBox="1"/>
              <p:nvPr/>
            </p:nvSpPr>
            <p:spPr>
              <a:xfrm>
                <a:off x="2482301" y="3566004"/>
                <a:ext cx="3294726" cy="624273"/>
              </a:xfrm>
              <a:prstGeom prst="rect">
                <a:avLst/>
              </a:prstGeom>
              <a:noFill/>
            </p:spPr>
            <p:txBody>
              <a:bodyPr wrap="square" rtlCol="0">
                <a:spAutoFit/>
              </a:bodyPr>
              <a:lstStyle/>
              <a:p>
                <a:r>
                  <a:rPr lang="en-GB" sz="2400" dirty="0">
                    <a:solidFill>
                      <a:srgbClr val="FF0000"/>
                    </a:solidFill>
                  </a:rPr>
                  <a:t>So </a:t>
                </a:r>
                <a14:m>
                  <m:oMath xmlns:m="http://schemas.openxmlformats.org/officeDocument/2006/math">
                    <m:f>
                      <m:fPr>
                        <m:ctrlPr>
                          <a:rPr lang="en-GB" sz="2400" i="1" smtClean="0">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0 </m:t>
                    </m:r>
                    <m:r>
                      <m:rPr>
                        <m:sty m:val="p"/>
                      </m:rPr>
                      <a:rPr lang="en-GB" sz="2400" b="0" i="0" smtClean="0">
                        <a:solidFill>
                          <a:srgbClr val="FF0000"/>
                        </a:solidFill>
                        <a:latin typeface="Cambria Math" panose="02040503050406030204" pitchFamily="18" charset="0"/>
                      </a:rPr>
                      <m:t>gives</m:t>
                    </m:r>
                  </m:oMath>
                </a14:m>
                <a:endParaRPr lang="en-GB" sz="2400" dirty="0"/>
              </a:p>
            </p:txBody>
          </p:sp>
        </mc:Choice>
        <mc:Fallback xmlns="">
          <p:sp>
            <p:nvSpPr>
              <p:cNvPr id="23" name="TextBox 22">
                <a:extLst>
                  <a:ext uri="{FF2B5EF4-FFF2-40B4-BE49-F238E27FC236}">
                    <a16:creationId xmlns:a16="http://schemas.microsoft.com/office/drawing/2014/main" id="{97128D7E-246C-4082-A03E-60AD7302A146}"/>
                  </a:ext>
                </a:extLst>
              </p:cNvPr>
              <p:cNvSpPr txBox="1">
                <a:spLocks noRot="1" noChangeAspect="1" noMove="1" noResize="1" noEditPoints="1" noAdjustHandles="1" noChangeArrowheads="1" noChangeShapeType="1" noTextEdit="1"/>
              </p:cNvSpPr>
              <p:nvPr/>
            </p:nvSpPr>
            <p:spPr>
              <a:xfrm>
                <a:off x="2482301" y="3566004"/>
                <a:ext cx="3294726" cy="624273"/>
              </a:xfrm>
              <a:prstGeom prst="rect">
                <a:avLst/>
              </a:prstGeom>
              <a:blipFill>
                <a:blip r:embed="rId9"/>
                <a:stretch>
                  <a:fillRect l="-2682" b="-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xmlns="" id="{1E406450-E09D-4ACA-871E-8DA1DFAFA383}"/>
                  </a:ext>
                </a:extLst>
              </p:cNvPr>
              <p:cNvSpPr/>
              <p:nvPr/>
            </p:nvSpPr>
            <p:spPr>
              <a:xfrm>
                <a:off x="4714948" y="3556263"/>
                <a:ext cx="1548052" cy="680699"/>
              </a:xfrm>
              <a:prstGeom prst="rect">
                <a:avLst/>
              </a:prstGeom>
            </p:spPr>
            <p:txBody>
              <a:bodyPr wrap="none">
                <a:spAutoFit/>
              </a:bodyPr>
              <a:lstStyle/>
              <a:p>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(2−</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(1−</m:t>
                            </m:r>
                            <m:r>
                              <a:rPr lang="en-GB" sz="2400" i="1">
                                <a:solidFill>
                                  <a:srgbClr val="FF0000"/>
                                </a:solidFill>
                                <a:latin typeface="Cambria Math" panose="02040503050406030204" pitchFamily="18" charset="0"/>
                              </a:rPr>
                              <m:t>𝑥</m:t>
                            </m:r>
                            <m:r>
                              <a:rPr lang="en-GB" sz="2400" i="1">
                                <a:solidFill>
                                  <a:srgbClr val="FF0000"/>
                                </a:solidFill>
                                <a:latin typeface="Cambria Math" panose="02040503050406030204" pitchFamily="18" charset="0"/>
                              </a:rPr>
                              <m:t>)</m:t>
                            </m:r>
                          </m:e>
                          <m:sup>
                            <m:r>
                              <a:rPr lang="en-GB" sz="2400" i="1">
                                <a:solidFill>
                                  <a:srgbClr val="FF0000"/>
                                </a:solidFill>
                                <a:latin typeface="Cambria Math" panose="02040503050406030204" pitchFamily="18" charset="0"/>
                              </a:rPr>
                              <m:t>2</m:t>
                            </m:r>
                          </m:sup>
                        </m:sSup>
                      </m:den>
                    </m:f>
                  </m:oMath>
                </a14:m>
                <a:r>
                  <a:rPr lang="en-GB" sz="2400" dirty="0"/>
                  <a:t> </a:t>
                </a:r>
                <a:r>
                  <a:rPr lang="en-GB" sz="2400" dirty="0">
                    <a:solidFill>
                      <a:srgbClr val="FF0000"/>
                    </a:solidFill>
                  </a:rPr>
                  <a:t>= 0,</a:t>
                </a:r>
              </a:p>
            </p:txBody>
          </p:sp>
        </mc:Choice>
        <mc:Fallback xmlns="">
          <p:sp>
            <p:nvSpPr>
              <p:cNvPr id="24" name="Rectangle 23">
                <a:extLst>
                  <a:ext uri="{FF2B5EF4-FFF2-40B4-BE49-F238E27FC236}">
                    <a16:creationId xmlns:a16="http://schemas.microsoft.com/office/drawing/2014/main" xmlns="" xmlns:a14="http://schemas.microsoft.com/office/drawing/2010/main" id="{1E406450-E09D-4ACA-871E-8DA1DFAFA383}"/>
                  </a:ext>
                </a:extLst>
              </p:cNvPr>
              <p:cNvSpPr>
                <a:spLocks noRot="1" noChangeAspect="1" noMove="1" noResize="1" noEditPoints="1" noAdjustHandles="1" noChangeArrowheads="1" noChangeShapeType="1" noTextEdit="1"/>
              </p:cNvSpPr>
              <p:nvPr/>
            </p:nvSpPr>
            <p:spPr>
              <a:xfrm>
                <a:off x="4714948" y="3556263"/>
                <a:ext cx="1548052" cy="680699"/>
              </a:xfrm>
              <a:prstGeom prst="rect">
                <a:avLst/>
              </a:prstGeom>
              <a:blipFill rotWithShape="1">
                <a:blip r:embed="rId10"/>
                <a:stretch>
                  <a:fillRect r="-5512"/>
                </a:stretch>
              </a:blipFill>
            </p:spPr>
            <p:txBody>
              <a:bodyPr/>
              <a:lstStyle/>
              <a:p>
                <a:r>
                  <a:rPr lang="en-GB">
                    <a:noFill/>
                  </a:rPr>
                  <a:t> </a:t>
                </a:r>
              </a:p>
            </p:txBody>
          </p:sp>
        </mc:Fallback>
      </mc:AlternateContent>
      <p:sp>
        <p:nvSpPr>
          <p:cNvPr id="25" name="TextBox 24">
            <a:extLst>
              <a:ext uri="{FF2B5EF4-FFF2-40B4-BE49-F238E27FC236}">
                <a16:creationId xmlns:a16="http://schemas.microsoft.com/office/drawing/2014/main" xmlns="" id="{076F7E07-37CD-498A-969C-D73B7E39541A}"/>
              </a:ext>
            </a:extLst>
          </p:cNvPr>
          <p:cNvSpPr txBox="1"/>
          <p:nvPr/>
        </p:nvSpPr>
        <p:spPr>
          <a:xfrm>
            <a:off x="6471717" y="3629419"/>
            <a:ext cx="5934867" cy="461665"/>
          </a:xfrm>
          <a:prstGeom prst="rect">
            <a:avLst/>
          </a:prstGeom>
          <a:noFill/>
        </p:spPr>
        <p:txBody>
          <a:bodyPr wrap="square" rtlCol="0">
            <a:spAutoFit/>
          </a:bodyPr>
          <a:lstStyle/>
          <a:p>
            <a:r>
              <a:rPr lang="en-GB" sz="2400" dirty="0">
                <a:solidFill>
                  <a:srgbClr val="FF0000"/>
                </a:solidFill>
              </a:rPr>
              <a:t>stationary points  are at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 and </a:t>
            </a:r>
            <a:r>
              <a:rPr lang="en-GB" sz="2400" i="1" dirty="0">
                <a:solidFill>
                  <a:srgbClr val="FF0000"/>
                </a:solidFill>
                <a:latin typeface="Times New Roman" panose="02020603050405020304" pitchFamily="18" charset="0"/>
                <a:cs typeface="Times New Roman" panose="02020603050405020304" pitchFamily="18" charset="0"/>
              </a:rPr>
              <a:t>x</a:t>
            </a:r>
            <a:r>
              <a:rPr lang="en-GB" sz="2400" dirty="0">
                <a:solidFill>
                  <a:srgbClr val="FF0000"/>
                </a:solidFill>
              </a:rPr>
              <a:t> = 2</a:t>
            </a:r>
          </a:p>
        </p:txBody>
      </p:sp>
      <p:pic>
        <p:nvPicPr>
          <p:cNvPr id="28" name="Picture 27">
            <a:extLst>
              <a:ext uri="{FF2B5EF4-FFF2-40B4-BE49-F238E27FC236}">
                <a16:creationId xmlns:a16="http://schemas.microsoft.com/office/drawing/2014/main" xmlns="" id="{1B32F30E-0429-4CBD-84F2-7F5BF55A49D8}"/>
              </a:ext>
            </a:extLst>
          </p:cNvPr>
          <p:cNvPicPr>
            <a:picLocks noChangeAspect="1"/>
          </p:cNvPicPr>
          <p:nvPr/>
        </p:nvPicPr>
        <p:blipFill rotWithShape="1">
          <a:blip r:embed="rId11"/>
          <a:srcRect l="46325" t="49357" r="44094" b="20600"/>
          <a:stretch/>
        </p:blipFill>
        <p:spPr>
          <a:xfrm>
            <a:off x="9984432" y="4070584"/>
            <a:ext cx="1902422" cy="2720417"/>
          </a:xfrm>
          <a:prstGeom prst="rect">
            <a:avLst/>
          </a:prstGeom>
        </p:spPr>
      </p:pic>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xmlns="" id="{0A81DD18-E23C-4232-94BC-6C64475D17BF}"/>
                  </a:ext>
                </a:extLst>
              </p:cNvPr>
              <p:cNvSpPr/>
              <p:nvPr/>
            </p:nvSpPr>
            <p:spPr>
              <a:xfrm>
                <a:off x="5475205" y="4294669"/>
                <a:ext cx="3956310" cy="624273"/>
              </a:xfrm>
              <a:prstGeom prst="rect">
                <a:avLst/>
              </a:prstGeom>
            </p:spPr>
            <p:txBody>
              <a:bodyPr wrap="square">
                <a:spAutoFit/>
              </a:bodyPr>
              <a:lstStyle/>
              <a:p>
                <a:r>
                  <a:rPr lang="en-GB" sz="2400" dirty="0">
                    <a:solidFill>
                      <a:srgbClr val="FF0000"/>
                    </a:solidFill>
                  </a:rPr>
                  <a:t>and when  </a:t>
                </a:r>
                <a:r>
                  <a:rPr lang="en-GB" sz="2400" i="1" dirty="0">
                    <a:solidFill>
                      <a:srgbClr val="FF0000"/>
                    </a:solidFill>
                    <a:latin typeface="Times" pitchFamily="2" charset="0"/>
                  </a:rPr>
                  <a:t>x </a:t>
                </a:r>
                <a:r>
                  <a:rPr lang="en-GB" sz="2400" dirty="0">
                    <a:solidFill>
                      <a:srgbClr val="FF0000"/>
                    </a:solidFill>
                  </a:rPr>
                  <a:t>= – 0.1,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&gt;0</m:t>
                    </m:r>
                    <m:r>
                      <a:rPr lang="en-GB" sz="2400" b="0" i="1" smtClean="0">
                        <a:solidFill>
                          <a:srgbClr val="FF0000"/>
                        </a:solidFill>
                        <a:latin typeface="Cambria Math"/>
                      </a:rPr>
                      <m:t>.</m:t>
                    </m:r>
                  </m:oMath>
                </a14:m>
                <a:endParaRPr lang="en-GB" sz="2400" dirty="0">
                  <a:solidFill>
                    <a:srgbClr val="FF0000"/>
                  </a:solidFill>
                </a:endParaRPr>
              </a:p>
            </p:txBody>
          </p:sp>
        </mc:Choice>
        <mc:Fallback xmlns="">
          <p:sp>
            <p:nvSpPr>
              <p:cNvPr id="30" name="Rectangle 29">
                <a:extLst>
                  <a:ext uri="{FF2B5EF4-FFF2-40B4-BE49-F238E27FC236}">
                    <a16:creationId xmlns:a16="http://schemas.microsoft.com/office/drawing/2014/main" xmlns="" xmlns:a14="http://schemas.microsoft.com/office/drawing/2010/main" id="{0A81DD18-E23C-4232-94BC-6C64475D17BF}"/>
                  </a:ext>
                </a:extLst>
              </p:cNvPr>
              <p:cNvSpPr>
                <a:spLocks noRot="1" noChangeAspect="1" noMove="1" noResize="1" noEditPoints="1" noAdjustHandles="1" noChangeArrowheads="1" noChangeShapeType="1" noTextEdit="1"/>
              </p:cNvSpPr>
              <p:nvPr/>
            </p:nvSpPr>
            <p:spPr>
              <a:xfrm>
                <a:off x="5475205" y="4294669"/>
                <a:ext cx="3956310" cy="624273"/>
              </a:xfrm>
              <a:prstGeom prst="rect">
                <a:avLst/>
              </a:prstGeom>
              <a:blipFill rotWithShape="1">
                <a:blip r:embed="rId12"/>
                <a:stretch>
                  <a:fillRect l="-2311"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xmlns="" id="{21A9247E-1370-4E7F-86A6-65ACAD2E7CD7}"/>
                  </a:ext>
                </a:extLst>
              </p:cNvPr>
              <p:cNvSpPr/>
              <p:nvPr/>
            </p:nvSpPr>
            <p:spPr>
              <a:xfrm>
                <a:off x="2431427" y="5545702"/>
                <a:ext cx="3090878" cy="624273"/>
              </a:xfrm>
              <a:prstGeom prst="rect">
                <a:avLst/>
              </a:prstGeom>
            </p:spPr>
            <p:txBody>
              <a:bodyPr wrap="square">
                <a:spAutoFit/>
              </a:bodyPr>
              <a:lstStyle/>
              <a:p>
                <a:r>
                  <a:rPr lang="en-GB" sz="2400" dirty="0">
                    <a:solidFill>
                      <a:srgbClr val="FF0000"/>
                    </a:solidFill>
                  </a:rPr>
                  <a:t>When </a:t>
                </a:r>
                <a:r>
                  <a:rPr lang="en-GB" sz="2400" i="1" dirty="0">
                    <a:solidFill>
                      <a:srgbClr val="FF0000"/>
                    </a:solidFill>
                    <a:latin typeface="Times" pitchFamily="2" charset="0"/>
                  </a:rPr>
                  <a:t>x </a:t>
                </a:r>
                <a:r>
                  <a:rPr lang="en-GB" sz="2400" dirty="0">
                    <a:solidFill>
                      <a:srgbClr val="FF0000"/>
                    </a:solidFill>
                  </a:rPr>
                  <a:t>= 1.9,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oMath>
                </a14:m>
                <a:r>
                  <a:rPr lang="en-GB" sz="2400" dirty="0">
                    <a:solidFill>
                      <a:srgbClr val="FF0000"/>
                    </a:solidFill>
                  </a:rPr>
                  <a:t> &lt; 0</a:t>
                </a:r>
              </a:p>
            </p:txBody>
          </p:sp>
        </mc:Choice>
        <mc:Fallback xmlns="">
          <p:sp>
            <p:nvSpPr>
              <p:cNvPr id="31" name="Rectangle 30">
                <a:extLst>
                  <a:ext uri="{FF2B5EF4-FFF2-40B4-BE49-F238E27FC236}">
                    <a16:creationId xmlns:a16="http://schemas.microsoft.com/office/drawing/2014/main" xmlns="" xmlns:a14="http://schemas.microsoft.com/office/drawing/2010/main" id="{21A9247E-1370-4E7F-86A6-65ACAD2E7CD7}"/>
                  </a:ext>
                </a:extLst>
              </p:cNvPr>
              <p:cNvSpPr>
                <a:spLocks noRot="1" noChangeAspect="1" noMove="1" noResize="1" noEditPoints="1" noAdjustHandles="1" noChangeArrowheads="1" noChangeShapeType="1" noTextEdit="1"/>
              </p:cNvSpPr>
              <p:nvPr/>
            </p:nvSpPr>
            <p:spPr>
              <a:xfrm>
                <a:off x="2431427" y="5545702"/>
                <a:ext cx="3090878" cy="624273"/>
              </a:xfrm>
              <a:prstGeom prst="rect">
                <a:avLst/>
              </a:prstGeom>
              <a:blipFill rotWithShape="1">
                <a:blip r:embed="rId13"/>
                <a:stretch>
                  <a:fillRect l="-3156" r="-789"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xmlns="" id="{BEFC9DA0-97F6-45E2-B00E-2967ECB5736C}"/>
                  </a:ext>
                </a:extLst>
              </p:cNvPr>
              <p:cNvSpPr/>
              <p:nvPr/>
            </p:nvSpPr>
            <p:spPr>
              <a:xfrm>
                <a:off x="5475205" y="5545702"/>
                <a:ext cx="3658292" cy="624273"/>
              </a:xfrm>
              <a:prstGeom prst="rect">
                <a:avLst/>
              </a:prstGeom>
            </p:spPr>
            <p:txBody>
              <a:bodyPr wrap="square">
                <a:spAutoFit/>
              </a:bodyPr>
              <a:lstStyle/>
              <a:p>
                <a:r>
                  <a:rPr lang="en-GB" sz="2400" dirty="0">
                    <a:solidFill>
                      <a:srgbClr val="FF0000"/>
                    </a:solidFill>
                  </a:rPr>
                  <a:t>and when </a:t>
                </a:r>
                <a:r>
                  <a:rPr lang="en-GB" sz="2400" i="1" dirty="0">
                    <a:solidFill>
                      <a:srgbClr val="FF0000"/>
                    </a:solidFill>
                    <a:latin typeface="Times" pitchFamily="2" charset="0"/>
                  </a:rPr>
                  <a:t>x </a:t>
                </a:r>
                <a:r>
                  <a:rPr lang="en-GB" sz="2400" dirty="0">
                    <a:solidFill>
                      <a:srgbClr val="FF0000"/>
                    </a:solidFill>
                  </a:rPr>
                  <a:t>= 2.1,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b="0" i="1" smtClean="0">
                        <a:solidFill>
                          <a:srgbClr val="FF0000"/>
                        </a:solidFill>
                        <a:latin typeface="Cambria Math" panose="02040503050406030204" pitchFamily="18" charset="0"/>
                      </a:rPr>
                      <m:t>&lt;0</m:t>
                    </m:r>
                    <m:r>
                      <a:rPr lang="en-GB" sz="2400" b="0" i="1" smtClean="0">
                        <a:solidFill>
                          <a:srgbClr val="FF0000"/>
                        </a:solidFill>
                        <a:latin typeface="Cambria Math"/>
                      </a:rPr>
                      <m:t>.</m:t>
                    </m:r>
                  </m:oMath>
                </a14:m>
                <a:endParaRPr lang="en-GB" sz="2400" dirty="0">
                  <a:solidFill>
                    <a:srgbClr val="FF0000"/>
                  </a:solidFill>
                </a:endParaRPr>
              </a:p>
            </p:txBody>
          </p:sp>
        </mc:Choice>
        <mc:Fallback xmlns="">
          <p:sp>
            <p:nvSpPr>
              <p:cNvPr id="32" name="Rectangle 31">
                <a:extLst>
                  <a:ext uri="{FF2B5EF4-FFF2-40B4-BE49-F238E27FC236}">
                    <a16:creationId xmlns:a16="http://schemas.microsoft.com/office/drawing/2014/main" xmlns="" xmlns:a14="http://schemas.microsoft.com/office/drawing/2010/main" id="{BEFC9DA0-97F6-45E2-B00E-2967ECB5736C}"/>
                  </a:ext>
                </a:extLst>
              </p:cNvPr>
              <p:cNvSpPr>
                <a:spLocks noRot="1" noChangeAspect="1" noMove="1" noResize="1" noEditPoints="1" noAdjustHandles="1" noChangeArrowheads="1" noChangeShapeType="1" noTextEdit="1"/>
              </p:cNvSpPr>
              <p:nvPr/>
            </p:nvSpPr>
            <p:spPr>
              <a:xfrm>
                <a:off x="5475205" y="5545702"/>
                <a:ext cx="3658292" cy="624273"/>
              </a:xfrm>
              <a:prstGeom prst="rect">
                <a:avLst/>
              </a:prstGeom>
              <a:blipFill rotWithShape="1">
                <a:blip r:embed="rId14"/>
                <a:stretch>
                  <a:fillRect l="-2500" b="-882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xmlns="" id="{F84BC9BA-113E-0846-BBE1-97D41FA65248}"/>
                  </a:ext>
                </a:extLst>
              </p:cNvPr>
              <p:cNvSpPr/>
              <p:nvPr/>
            </p:nvSpPr>
            <p:spPr>
              <a:xfrm>
                <a:off x="2599787" y="1533312"/>
                <a:ext cx="5992577" cy="788421"/>
              </a:xfrm>
              <a:prstGeom prst="rect">
                <a:avLst/>
              </a:prstGeom>
            </p:spPr>
            <p:txBody>
              <a:bodyPr wrap="square">
                <a:spAutoFit/>
              </a:bodyPr>
              <a:lstStyle/>
              <a:p>
                <a:r>
                  <a:rPr lang="en-GB" sz="2400" dirty="0">
                    <a:solidFill>
                      <a:srgbClr val="FF0000"/>
                    </a:solidFill>
                  </a:rPr>
                  <a:t>Using the quotient rule  </a:t>
                </a:r>
                <a14:m>
                  <m:oMath xmlns:m="http://schemas.openxmlformats.org/officeDocument/2006/math">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𝑑𝑦</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𝑣</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𝑑𝑢</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m:t>
                        </m:r>
                        <m:r>
                          <a:rPr lang="en-GB" sz="2400" i="1">
                            <a:solidFill>
                              <a:srgbClr val="FF0000"/>
                            </a:solidFill>
                            <a:latin typeface="Cambria Math" panose="02040503050406030204" pitchFamily="18" charset="0"/>
                          </a:rPr>
                          <m:t>𝑢</m:t>
                        </m:r>
                        <m:f>
                          <m:fPr>
                            <m:ctrlPr>
                              <a:rPr lang="en-GB" sz="2400" i="1">
                                <a:solidFill>
                                  <a:srgbClr val="FF0000"/>
                                </a:solidFill>
                                <a:latin typeface="Cambria Math"/>
                              </a:rPr>
                            </m:ctrlPr>
                          </m:fPr>
                          <m:num>
                            <m:r>
                              <a:rPr lang="en-GB" sz="2400" i="1">
                                <a:solidFill>
                                  <a:srgbClr val="FF0000"/>
                                </a:solidFill>
                                <a:latin typeface="Cambria Math" panose="02040503050406030204" pitchFamily="18" charset="0"/>
                              </a:rPr>
                              <m:t>𝑑𝑣</m:t>
                            </m:r>
                          </m:num>
                          <m:den>
                            <m:r>
                              <a:rPr lang="en-GB" sz="2400" i="1">
                                <a:solidFill>
                                  <a:srgbClr val="FF0000"/>
                                </a:solidFill>
                                <a:latin typeface="Cambria Math" panose="02040503050406030204" pitchFamily="18" charset="0"/>
                              </a:rPr>
                              <m:t>𝑑𝑥</m:t>
                            </m:r>
                          </m:den>
                        </m:f>
                        <m:r>
                          <a:rPr lang="en-GB" sz="2400" i="1">
                            <a:solidFill>
                              <a:srgbClr val="FF0000"/>
                            </a:solidFill>
                            <a:latin typeface="Cambria Math" panose="02040503050406030204" pitchFamily="18" charset="0"/>
                          </a:rPr>
                          <m:t> )</m:t>
                        </m:r>
                      </m:num>
                      <m:den>
                        <m:sSup>
                          <m:sSupPr>
                            <m:ctrlPr>
                              <a:rPr lang="en-GB" sz="2400" i="1">
                                <a:solidFill>
                                  <a:srgbClr val="FF0000"/>
                                </a:solidFill>
                                <a:latin typeface="Cambria Math"/>
                              </a:rPr>
                            </m:ctrlPr>
                          </m:sSupPr>
                          <m:e>
                            <m:r>
                              <a:rPr lang="en-GB" sz="2400" i="1">
                                <a:solidFill>
                                  <a:srgbClr val="FF0000"/>
                                </a:solidFill>
                                <a:latin typeface="Cambria Math" panose="02040503050406030204" pitchFamily="18" charset="0"/>
                              </a:rPr>
                              <m:t>𝑣</m:t>
                            </m:r>
                          </m:e>
                          <m:sup>
                            <m:r>
                              <a:rPr lang="en-GB" sz="2400" i="1">
                                <a:solidFill>
                                  <a:srgbClr val="FF0000"/>
                                </a:solidFill>
                                <a:latin typeface="Cambria Math" panose="02040503050406030204" pitchFamily="18" charset="0"/>
                              </a:rPr>
                              <m:t>2</m:t>
                            </m:r>
                          </m:sup>
                        </m:sSup>
                      </m:den>
                    </m:f>
                  </m:oMath>
                </a14:m>
                <a:endParaRPr lang="en-GB" sz="2400" dirty="0"/>
              </a:p>
            </p:txBody>
          </p:sp>
        </mc:Choice>
        <mc:Fallback xmlns="">
          <p:sp>
            <p:nvSpPr>
              <p:cNvPr id="38" name="Rectangle 37">
                <a:extLst>
                  <a:ext uri="{FF2B5EF4-FFF2-40B4-BE49-F238E27FC236}">
                    <a16:creationId xmlns:a16="http://schemas.microsoft.com/office/drawing/2014/main" id="{F84BC9BA-113E-0846-BBE1-97D41FA65248}"/>
                  </a:ext>
                </a:extLst>
              </p:cNvPr>
              <p:cNvSpPr>
                <a:spLocks noRot="1" noChangeAspect="1" noMove="1" noResize="1" noEditPoints="1" noAdjustHandles="1" noChangeArrowheads="1" noChangeShapeType="1" noTextEdit="1"/>
              </p:cNvSpPr>
              <p:nvPr/>
            </p:nvSpPr>
            <p:spPr>
              <a:xfrm>
                <a:off x="2599787" y="1533312"/>
                <a:ext cx="5992577" cy="788421"/>
              </a:xfrm>
              <a:prstGeom prst="rect">
                <a:avLst/>
              </a:prstGeom>
              <a:blipFill>
                <a:blip r:embed="rId15"/>
                <a:stretch>
                  <a:fillRect l="-1480" b="-47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xmlns="" id="{AB80A951-8C3B-FA48-973A-7D421AE81E99}"/>
                  </a:ext>
                </a:extLst>
              </p:cNvPr>
              <p:cNvSpPr txBox="1"/>
              <p:nvPr/>
            </p:nvSpPr>
            <p:spPr>
              <a:xfrm>
                <a:off x="2482301" y="4297887"/>
                <a:ext cx="4292222" cy="624273"/>
              </a:xfrm>
              <a:prstGeom prst="rect">
                <a:avLst/>
              </a:prstGeom>
              <a:noFill/>
            </p:spPr>
            <p:txBody>
              <a:bodyPr wrap="square" rtlCol="0">
                <a:spAutoFit/>
              </a:bodyPr>
              <a:lstStyle/>
              <a:p>
                <a:r>
                  <a:rPr lang="en-GB" sz="2400" dirty="0">
                    <a:solidFill>
                      <a:srgbClr val="FF0000"/>
                    </a:solidFill>
                  </a:rPr>
                  <a:t>When  </a:t>
                </a:r>
                <a:r>
                  <a:rPr lang="en-GB" sz="2400" i="1" dirty="0">
                    <a:solidFill>
                      <a:srgbClr val="FF0000"/>
                    </a:solidFill>
                    <a:latin typeface="Times" pitchFamily="2" charset="0"/>
                  </a:rPr>
                  <a:t>x </a:t>
                </a:r>
                <a:r>
                  <a:rPr lang="en-GB" sz="2400" dirty="0">
                    <a:solidFill>
                      <a:srgbClr val="FF0000"/>
                    </a:solidFill>
                  </a:rPr>
                  <a:t>= 0.1, </a:t>
                </a:r>
                <a14:m>
                  <m:oMath xmlns:m="http://schemas.openxmlformats.org/officeDocument/2006/math">
                    <m:f>
                      <m:fPr>
                        <m:ctrlPr>
                          <a:rPr lang="en-GB" sz="2400" i="1" smtClean="0">
                            <a:solidFill>
                              <a:srgbClr val="FF0000"/>
                            </a:solidFill>
                            <a:latin typeface="Cambria Math"/>
                          </a:rPr>
                        </m:ctrlPr>
                      </m:fPr>
                      <m:num>
                        <m:r>
                          <a:rPr lang="en-GB" sz="2400" b="0" i="1" smtClean="0">
                            <a:solidFill>
                              <a:srgbClr val="FF0000"/>
                            </a:solidFill>
                            <a:latin typeface="Cambria Math" panose="02040503050406030204" pitchFamily="18" charset="0"/>
                          </a:rPr>
                          <m:t>𝑑𝑦</m:t>
                        </m:r>
                      </m:num>
                      <m:den>
                        <m:r>
                          <a:rPr lang="en-GB" sz="2400" b="0" i="1" smtClean="0">
                            <a:solidFill>
                              <a:srgbClr val="FF0000"/>
                            </a:solidFill>
                            <a:latin typeface="Cambria Math" panose="02040503050406030204" pitchFamily="18" charset="0"/>
                          </a:rPr>
                          <m:t>𝑑𝑥</m:t>
                        </m:r>
                      </m:den>
                    </m:f>
                    <m:r>
                      <a:rPr lang="en-GB" sz="2400" b="0" i="0" smtClean="0">
                        <a:solidFill>
                          <a:srgbClr val="FF0000"/>
                        </a:solidFill>
                        <a:latin typeface="Cambria Math" panose="02040503050406030204" pitchFamily="18" charset="0"/>
                      </a:rPr>
                      <m:t>&gt;0 </m:t>
                    </m:r>
                  </m:oMath>
                </a14:m>
                <a:endParaRPr lang="en-GB" sz="2400" dirty="0">
                  <a:solidFill>
                    <a:srgbClr val="FF0000"/>
                  </a:solidFill>
                </a:endParaRPr>
              </a:p>
            </p:txBody>
          </p:sp>
        </mc:Choice>
        <mc:Fallback xmlns="">
          <p:sp>
            <p:nvSpPr>
              <p:cNvPr id="39" name="TextBox 38">
                <a:extLst>
                  <a:ext uri="{FF2B5EF4-FFF2-40B4-BE49-F238E27FC236}">
                    <a16:creationId xmlns:a16="http://schemas.microsoft.com/office/drawing/2014/main" xmlns="" xmlns:a14="http://schemas.microsoft.com/office/drawing/2010/main" id="{AB80A951-8C3B-FA48-973A-7D421AE81E99}"/>
                  </a:ext>
                </a:extLst>
              </p:cNvPr>
              <p:cNvSpPr txBox="1">
                <a:spLocks noRot="1" noChangeAspect="1" noMove="1" noResize="1" noEditPoints="1" noAdjustHandles="1" noChangeArrowheads="1" noChangeShapeType="1" noTextEdit="1"/>
              </p:cNvSpPr>
              <p:nvPr/>
            </p:nvSpPr>
            <p:spPr>
              <a:xfrm>
                <a:off x="2482301" y="4297887"/>
                <a:ext cx="4292222" cy="624273"/>
              </a:xfrm>
              <a:prstGeom prst="rect">
                <a:avLst/>
              </a:prstGeom>
              <a:blipFill rotWithShape="1">
                <a:blip r:embed="rId16"/>
                <a:stretch>
                  <a:fillRect l="-2131" b="-8824"/>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xmlns="" id="{22374434-9260-2E4E-B2F9-1512EF09BEE3}"/>
              </a:ext>
            </a:extLst>
          </p:cNvPr>
          <p:cNvSpPr txBox="1"/>
          <p:nvPr/>
        </p:nvSpPr>
        <p:spPr>
          <a:xfrm>
            <a:off x="2510699" y="4972883"/>
            <a:ext cx="6074543" cy="461665"/>
          </a:xfrm>
          <a:prstGeom prst="rect">
            <a:avLst/>
          </a:prstGeom>
          <a:noFill/>
        </p:spPr>
        <p:txBody>
          <a:bodyPr wrap="square" rtlCol="0">
            <a:spAutoFit/>
          </a:bodyPr>
          <a:lstStyle/>
          <a:p>
            <a:r>
              <a:rPr lang="en-US" sz="2400" dirty="0">
                <a:solidFill>
                  <a:srgbClr val="FF0000"/>
                </a:solidFill>
              </a:rPr>
              <a:t>So there is minimum at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0.</a:t>
            </a:r>
            <a:r>
              <a:rPr lang="en-US" sz="2400" dirty="0">
                <a:solidFill>
                  <a:srgbClr val="FF0000"/>
                </a:solidFill>
              </a:rPr>
              <a:t> </a:t>
            </a:r>
          </a:p>
        </p:txBody>
      </p:sp>
      <p:sp>
        <p:nvSpPr>
          <p:cNvPr id="40" name="TextBox 39">
            <a:extLst>
              <a:ext uri="{FF2B5EF4-FFF2-40B4-BE49-F238E27FC236}">
                <a16:creationId xmlns:a16="http://schemas.microsoft.com/office/drawing/2014/main" xmlns="" id="{AB73D27A-10A2-4045-B67F-46FBBAE8BA88}"/>
              </a:ext>
            </a:extLst>
          </p:cNvPr>
          <p:cNvSpPr txBox="1"/>
          <p:nvPr/>
        </p:nvSpPr>
        <p:spPr>
          <a:xfrm>
            <a:off x="2482301" y="6272442"/>
            <a:ext cx="6074543" cy="461665"/>
          </a:xfrm>
          <a:prstGeom prst="rect">
            <a:avLst/>
          </a:prstGeom>
          <a:noFill/>
        </p:spPr>
        <p:txBody>
          <a:bodyPr wrap="square" rtlCol="0">
            <a:spAutoFit/>
          </a:bodyPr>
          <a:lstStyle/>
          <a:p>
            <a:r>
              <a:rPr lang="en-US" sz="2400" dirty="0">
                <a:solidFill>
                  <a:srgbClr val="FF0000"/>
                </a:solidFill>
              </a:rPr>
              <a:t>So there is maximum at </a:t>
            </a:r>
            <a:r>
              <a:rPr lang="en-GB" sz="2400" i="1" dirty="0">
                <a:solidFill>
                  <a:srgbClr val="FF0000"/>
                </a:solidFill>
                <a:latin typeface="Times New Roman" panose="02020603050405020304" pitchFamily="18" charset="0"/>
                <a:cs typeface="Times New Roman" panose="02020603050405020304" pitchFamily="18" charset="0"/>
              </a:rPr>
              <a:t>x </a:t>
            </a:r>
            <a:r>
              <a:rPr lang="en-GB" sz="2400" dirty="0">
                <a:solidFill>
                  <a:srgbClr val="FF0000"/>
                </a:solidFill>
              </a:rPr>
              <a:t>= 2.</a:t>
            </a:r>
            <a:r>
              <a:rPr lang="en-US" sz="2400" dirty="0">
                <a:solidFill>
                  <a:srgbClr val="FF0000"/>
                </a:solidFill>
              </a:rPr>
              <a:t> </a:t>
            </a:r>
          </a:p>
        </p:txBody>
      </p:sp>
      <p:sp>
        <p:nvSpPr>
          <p:cNvPr id="26" name="Rectangle 25">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17662681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18" grpId="0"/>
      <p:bldP spid="19" grpId="0"/>
      <p:bldP spid="20" grpId="0"/>
      <p:bldP spid="21" grpId="0"/>
      <p:bldP spid="23" grpId="0"/>
      <p:bldP spid="24" grpId="0"/>
      <p:bldP spid="25" grpId="0"/>
      <p:bldP spid="30" grpId="0"/>
      <p:bldP spid="31" grpId="0"/>
      <p:bldP spid="32" grpId="0"/>
      <p:bldP spid="38" grpId="0"/>
      <p:bldP spid="39" grpId="0"/>
      <p:bldP spid="2" grpId="0"/>
      <p:bldP spid="4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1">
            <a:extLst>
              <a:ext uri="{FF2B5EF4-FFF2-40B4-BE49-F238E27FC236}">
                <a16:creationId xmlns:a16="http://schemas.microsoft.com/office/drawing/2014/main" xmlns="" id="{CF46CCE3-72A7-FF4E-B2E5-8376CDB8391C}"/>
              </a:ext>
            </a:extLst>
          </p:cNvPr>
          <p:cNvSpPr txBox="1">
            <a:spLocks noChangeArrowheads="1"/>
          </p:cNvSpPr>
          <p:nvPr/>
        </p:nvSpPr>
        <p:spPr bwMode="auto">
          <a:xfrm>
            <a:off x="2197315" y="0"/>
            <a:ext cx="9984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1" hangingPunct="1">
              <a:buClr>
                <a:srgbClr val="000000"/>
              </a:buClr>
              <a:buSzPct val="100000"/>
            </a:pPr>
            <a:r>
              <a:rPr lang="en-US" altLang="en-US" sz="3000" b="1" dirty="0"/>
              <a:t> </a:t>
            </a:r>
            <a:r>
              <a:rPr lang="en-US" altLang="en-US" sz="2800" b="1" dirty="0"/>
              <a:t>Section 5: Review</a:t>
            </a:r>
          </a:p>
        </p:txBody>
      </p:sp>
      <p:sp>
        <p:nvSpPr>
          <p:cNvPr id="11" name="TextBox 1">
            <a:extLst>
              <a:ext uri="{FF2B5EF4-FFF2-40B4-BE49-F238E27FC236}">
                <a16:creationId xmlns:a16="http://schemas.microsoft.com/office/drawing/2014/main" xmlns="" id="{E7CC74F8-45F4-7F42-8935-A4038D39D35A}"/>
              </a:ext>
            </a:extLst>
          </p:cNvPr>
          <p:cNvSpPr txBox="1">
            <a:spLocks noChangeArrowheads="1"/>
          </p:cNvSpPr>
          <p:nvPr/>
        </p:nvSpPr>
        <p:spPr bwMode="auto">
          <a:xfrm>
            <a:off x="2204051" y="1118699"/>
            <a:ext cx="99679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have completed </a:t>
            </a:r>
            <a:r>
              <a:rPr lang="en-US" altLang="en-US" sz="2400"/>
              <a:t>the </a:t>
            </a:r>
            <a:r>
              <a:rPr lang="en-US" altLang="en-US" sz="2400" b="1"/>
              <a:t>final </a:t>
            </a:r>
            <a:r>
              <a:rPr lang="en-US" altLang="en-US" sz="2400" b="1" dirty="0"/>
              <a:t>section.</a:t>
            </a:r>
          </a:p>
        </p:txBody>
      </p:sp>
      <p:sp>
        <p:nvSpPr>
          <p:cNvPr id="12" name="TextBox 11">
            <a:extLst>
              <a:ext uri="{FF2B5EF4-FFF2-40B4-BE49-F238E27FC236}">
                <a16:creationId xmlns:a16="http://schemas.microsoft.com/office/drawing/2014/main" xmlns="" id="{680F8782-DF76-DB40-940C-99195A385260}"/>
              </a:ext>
            </a:extLst>
          </p:cNvPr>
          <p:cNvSpPr txBox="1">
            <a:spLocks noChangeArrowheads="1"/>
          </p:cNvSpPr>
          <p:nvPr/>
        </p:nvSpPr>
        <p:spPr bwMode="auto">
          <a:xfrm>
            <a:off x="2204051" y="1949593"/>
            <a:ext cx="99879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00B050"/>
                </a:solidFill>
              </a:rPr>
              <a:t>If you have completed and understood this section, </a:t>
            </a:r>
            <a:br>
              <a:rPr lang="en-US" altLang="en-US" sz="2400" dirty="0">
                <a:solidFill>
                  <a:srgbClr val="00B050"/>
                </a:solidFill>
              </a:rPr>
            </a:br>
            <a:r>
              <a:rPr lang="en-US" altLang="en-US" sz="2400" b="1" dirty="0">
                <a:solidFill>
                  <a:srgbClr val="00B050"/>
                </a:solidFill>
              </a:rPr>
              <a:t>click</a:t>
            </a:r>
            <a:r>
              <a:rPr lang="en-US" altLang="en-US" sz="2400" dirty="0">
                <a:solidFill>
                  <a:srgbClr val="00B050"/>
                </a:solidFill>
              </a:rPr>
              <a:t> </a:t>
            </a:r>
            <a:r>
              <a:rPr lang="en-US" altLang="en-US" sz="2400" b="1" dirty="0">
                <a:solidFill>
                  <a:srgbClr val="00B050"/>
                </a:solidFill>
              </a:rPr>
              <a:t>here</a:t>
            </a:r>
            <a:r>
              <a:rPr lang="en-US" altLang="en-US" sz="2400" dirty="0">
                <a:solidFill>
                  <a:srgbClr val="00B050"/>
                </a:solidFill>
              </a:rPr>
              <a:t> for the </a:t>
            </a:r>
            <a:r>
              <a:rPr lang="en-US" altLang="en-US" sz="2400" b="1" dirty="0">
                <a:solidFill>
                  <a:srgbClr val="00B050"/>
                </a:solidFill>
              </a:rPr>
              <a:t>Unit audit.</a:t>
            </a:r>
          </a:p>
        </p:txBody>
      </p:sp>
      <p:sp>
        <p:nvSpPr>
          <p:cNvPr id="13" name="TextBox 2">
            <a:extLst>
              <a:ext uri="{FF2B5EF4-FFF2-40B4-BE49-F238E27FC236}">
                <a16:creationId xmlns:a16="http://schemas.microsoft.com/office/drawing/2014/main" xmlns="" id="{FAF980D4-9FE7-4A48-9CE0-B03EBFC370D8}"/>
              </a:ext>
            </a:extLst>
          </p:cNvPr>
          <p:cNvSpPr txBox="1">
            <a:spLocks noChangeArrowheads="1"/>
          </p:cNvSpPr>
          <p:nvPr/>
        </p:nvSpPr>
        <p:spPr bwMode="auto">
          <a:xfrm>
            <a:off x="2204052" y="3116980"/>
            <a:ext cx="99879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solidFill>
                  <a:srgbClr val="FFC000"/>
                </a:solidFill>
              </a:rPr>
              <a:t>If you need more examples and interactive practice,</a:t>
            </a:r>
            <a:br>
              <a:rPr lang="en-US" altLang="en-US" sz="2400" dirty="0">
                <a:solidFill>
                  <a:srgbClr val="FFC000"/>
                </a:solidFill>
              </a:rPr>
            </a:br>
            <a:r>
              <a:rPr lang="en-US" altLang="en-US" sz="2400" dirty="0">
                <a:solidFill>
                  <a:srgbClr val="FFC000"/>
                </a:solidFill>
              </a:rPr>
              <a:t>press </a:t>
            </a:r>
            <a:r>
              <a:rPr lang="en-US" altLang="en-US" sz="2400" b="1" dirty="0">
                <a:solidFill>
                  <a:srgbClr val="FFC000"/>
                </a:solidFill>
              </a:rPr>
              <a:t>here</a:t>
            </a:r>
          </a:p>
        </p:txBody>
      </p:sp>
      <p:sp>
        <p:nvSpPr>
          <p:cNvPr id="14" name="TextBox 13">
            <a:extLst>
              <a:ext uri="{FF2B5EF4-FFF2-40B4-BE49-F238E27FC236}">
                <a16:creationId xmlns:a16="http://schemas.microsoft.com/office/drawing/2014/main" xmlns="" id="{61145AA3-138E-F040-BCA6-F2E25BC3753E}"/>
              </a:ext>
            </a:extLst>
          </p:cNvPr>
          <p:cNvSpPr txBox="1">
            <a:spLocks noChangeArrowheads="1"/>
          </p:cNvSpPr>
          <p:nvPr/>
        </p:nvSpPr>
        <p:spPr bwMode="auto">
          <a:xfrm>
            <a:off x="2204051" y="4205548"/>
            <a:ext cx="998794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400" dirty="0"/>
              <a:t>You might also find it helpful to look at:</a:t>
            </a:r>
            <a:endParaRPr lang="en-US" altLang="en-US" sz="2400" b="1" dirty="0">
              <a:solidFill>
                <a:srgbClr val="FF0000"/>
              </a:solidFill>
            </a:endParaRPr>
          </a:p>
          <a:p>
            <a:endParaRPr lang="en-US" altLang="en-US" sz="2400" dirty="0">
              <a:solidFill>
                <a:srgbClr val="FF0000"/>
              </a:solidFill>
            </a:endParaRPr>
          </a:p>
          <a:p>
            <a:pPr algn="ctr"/>
            <a:r>
              <a:rPr lang="en-US" altLang="en-US" sz="2400" b="1" dirty="0">
                <a:solidFill>
                  <a:srgbClr val="FF0000"/>
                </a:solidFill>
              </a:rPr>
              <a:t>Essential Information:</a:t>
            </a:r>
            <a:r>
              <a:rPr lang="en-US" altLang="en-US" sz="2400" dirty="0">
                <a:solidFill>
                  <a:srgbClr val="FF0000"/>
                </a:solidFill>
              </a:rPr>
              <a:t> press </a:t>
            </a:r>
            <a:r>
              <a:rPr lang="en-US" altLang="en-US" sz="2400" b="1" dirty="0">
                <a:solidFill>
                  <a:srgbClr val="FF0000"/>
                </a:solidFill>
              </a:rPr>
              <a:t>here</a:t>
            </a:r>
          </a:p>
          <a:p>
            <a:endParaRPr lang="en-US" altLang="en-US" sz="2400" b="1" dirty="0">
              <a:solidFill>
                <a:srgbClr val="FF0000"/>
              </a:solidFill>
            </a:endParaRPr>
          </a:p>
        </p:txBody>
      </p:sp>
      <p:sp>
        <p:nvSpPr>
          <p:cNvPr id="7" name="Rectangle 6">
            <a:extLst>
              <a:ext uri="{FF2B5EF4-FFF2-40B4-BE49-F238E27FC236}">
                <a16:creationId xmlns:a16="http://schemas.microsoft.com/office/drawing/2014/main" xmlns="" id="{F6EDBDEB-8110-3E4E-BAF2-24B377E8A998}"/>
              </a:ext>
            </a:extLst>
          </p:cNvPr>
          <p:cNvSpPr/>
          <p:nvPr/>
        </p:nvSpPr>
        <p:spPr>
          <a:xfrm>
            <a:off x="1" y="61539"/>
            <a:ext cx="2214136" cy="1015663"/>
          </a:xfrm>
          <a:prstGeom prst="rect">
            <a:avLst/>
          </a:prstGeom>
        </p:spPr>
        <p:txBody>
          <a:bodyPr wrap="square">
            <a:spAutoFit/>
          </a:bodyPr>
          <a:lstStyle/>
          <a:p>
            <a:pPr algn="ctr"/>
            <a:r>
              <a:rPr lang="en-US" altLang="en-US" b="1" dirty="0">
                <a:solidFill>
                  <a:schemeClr val="bg1"/>
                </a:solidFill>
              </a:rPr>
              <a:t>UNIT:</a:t>
            </a:r>
          </a:p>
          <a:p>
            <a:pPr algn="ctr" eaLnBrk="1" hangingPunct="1">
              <a:buClr>
                <a:srgbClr val="000000"/>
              </a:buClr>
              <a:buSzPct val="100000"/>
              <a:buFont typeface="Times New Roman" panose="02020603050405020304" pitchFamily="18" charset="0"/>
              <a:buNone/>
            </a:pPr>
            <a:r>
              <a:rPr lang="en-GB" b="1" dirty="0">
                <a:solidFill>
                  <a:schemeClr val="bg1"/>
                </a:solidFill>
              </a:rPr>
              <a:t>Further Calculus</a:t>
            </a:r>
          </a:p>
          <a:p>
            <a:pPr algn="ctr" eaLnBrk="1" hangingPunct="1">
              <a:buClr>
                <a:srgbClr val="000000"/>
              </a:buClr>
              <a:buSzPct val="100000"/>
              <a:buFont typeface="Times New Roman" panose="02020603050405020304" pitchFamily="18" charset="0"/>
              <a:buNone/>
            </a:pPr>
            <a:r>
              <a:rPr lang="en-GB" altLang="en-US" b="1" dirty="0">
                <a:solidFill>
                  <a:schemeClr val="bg1"/>
                </a:solidFill>
              </a:rPr>
              <a:t>Section 5</a:t>
            </a:r>
            <a:endParaRPr lang="en-US" altLang="en-US" b="1" dirty="0">
              <a:solidFill>
                <a:schemeClr val="bg1"/>
              </a:solidFill>
            </a:endParaRPr>
          </a:p>
        </p:txBody>
      </p:sp>
    </p:spTree>
    <p:extLst>
      <p:ext uri="{BB962C8B-B14F-4D97-AF65-F5344CB8AC3E}">
        <p14:creationId xmlns:p14="http://schemas.microsoft.com/office/powerpoint/2010/main" val="433664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theme/theme1.xml><?xml version="1.0" encoding="utf-8"?>
<a:theme xmlns:a="http://schemas.openxmlformats.org/drawingml/2006/main" name="Alapértelmezett terv">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20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Alapértelmezett terv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Alapértelmezett terv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lapértelmezett terv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Alapértelmezett terv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B2B2B2"/>
        </a:folHlink>
      </a:clrScheme>
      <a:clrMap bg1="lt1" tx1="dk1" bg2="lt2" tx2="dk2" accent1="accent1" accent2="accent2" accent3="accent3" accent4="accent4" accent5="accent5" accent6="accent6" hlink="hlink" folHlink="folHlink"/>
    </a:extraClrScheme>
    <a:extraClrScheme>
      <a:clrScheme name="Alapértelmezett terv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CC"/>
        </a:hlink>
        <a:folHlink>
          <a:srgbClr val="00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7242D3088D216458E0212DCF115C968" ma:contentTypeVersion="13" ma:contentTypeDescription="Create a new document." ma:contentTypeScope="" ma:versionID="dec315d4ad1de463c9cd8d1883a63030">
  <xsd:schema xmlns:xsd="http://www.w3.org/2001/XMLSchema" xmlns:xs="http://www.w3.org/2001/XMLSchema" xmlns:p="http://schemas.microsoft.com/office/2006/metadata/properties" xmlns:ns3="9ee75292-5076-4fcc-bc52-dcc754448144" xmlns:ns4="f7b00057-f5aa-46f4-8410-da255f325540" targetNamespace="http://schemas.microsoft.com/office/2006/metadata/properties" ma:root="true" ma:fieldsID="dd1e531ce6b01eaefd4a7de6ab057d9e" ns3:_="" ns4:_="">
    <xsd:import namespace="9ee75292-5076-4fcc-bc52-dcc754448144"/>
    <xsd:import namespace="f7b00057-f5aa-46f4-8410-da255f32554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e75292-5076-4fcc-bc52-dcc75444814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b00057-f5aa-46f4-8410-da255f32554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243552F-E41D-424C-8547-11ECC67B9BE1}">
  <ds:schemaRefs>
    <ds:schemaRef ds:uri="http://schemas.microsoft.com/sharepoint/v3/contenttype/forms"/>
  </ds:schemaRefs>
</ds:datastoreItem>
</file>

<file path=customXml/itemProps2.xml><?xml version="1.0" encoding="utf-8"?>
<ds:datastoreItem xmlns:ds="http://schemas.openxmlformats.org/officeDocument/2006/customXml" ds:itemID="{F6BE0993-3E8D-4AAE-A529-3CB4C627C3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e75292-5076-4fcc-bc52-dcc754448144"/>
    <ds:schemaRef ds:uri="f7b00057-f5aa-46f4-8410-da255f3255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D26DF9-5106-4408-AEB8-21B8AFA51FB3}">
  <ds:schemaRefs>
    <ds:schemaRef ds:uri="http://purl.org/dc/terms/"/>
    <ds:schemaRef ds:uri="f7b00057-f5aa-46f4-8410-da255f325540"/>
    <ds:schemaRef ds:uri="http://schemas.microsoft.com/office/2006/documentManagement/types"/>
    <ds:schemaRef ds:uri="http://schemas.microsoft.com/office/infopath/2007/PartnerControls"/>
    <ds:schemaRef ds:uri="http://purl.org/dc/elements/1.1/"/>
    <ds:schemaRef ds:uri="http://schemas.microsoft.com/office/2006/metadata/properties"/>
    <ds:schemaRef ds:uri="9ee75292-5076-4fcc-bc52-dcc754448144"/>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9590</TotalTime>
  <Words>4634</Words>
  <Application>Microsoft Office PowerPoint</Application>
  <PresentationFormat>Custom</PresentationFormat>
  <Paragraphs>450</Paragraphs>
  <Slides>30</Slides>
  <Notes>24</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Alapértelmezett terv</vt:lpstr>
      <vt:lpstr>Supporting and Enhancing Mathematics and Statistics UNIT: Further Calculus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Unit1</dc:title>
  <dc:creator>a</dc:creator>
  <cp:lastModifiedBy>Holland</cp:lastModifiedBy>
  <cp:revision>392</cp:revision>
  <cp:lastPrinted>2016-10-17T08:47:54Z</cp:lastPrinted>
  <dcterms:created xsi:type="dcterms:W3CDTF">2012-10-10T19:07:13Z</dcterms:created>
  <dcterms:modified xsi:type="dcterms:W3CDTF">2020-08-03T15:08:14Z</dcterms:modified>
</cp:coreProperties>
</file>