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36"/>
  </p:notesMasterIdLst>
  <p:handoutMasterIdLst>
    <p:handoutMasterId r:id="rId37"/>
  </p:handoutMasterIdLst>
  <p:sldIdLst>
    <p:sldId id="355" r:id="rId5"/>
    <p:sldId id="283" r:id="rId6"/>
    <p:sldId id="356" r:id="rId7"/>
    <p:sldId id="357" r:id="rId8"/>
    <p:sldId id="358" r:id="rId9"/>
    <p:sldId id="453" r:id="rId10"/>
    <p:sldId id="481" r:id="rId11"/>
    <p:sldId id="454" r:id="rId12"/>
    <p:sldId id="455" r:id="rId13"/>
    <p:sldId id="452" r:id="rId14"/>
    <p:sldId id="457" r:id="rId15"/>
    <p:sldId id="458" r:id="rId16"/>
    <p:sldId id="459" r:id="rId17"/>
    <p:sldId id="460" r:id="rId18"/>
    <p:sldId id="461" r:id="rId19"/>
    <p:sldId id="462" r:id="rId20"/>
    <p:sldId id="463" r:id="rId21"/>
    <p:sldId id="467" r:id="rId22"/>
    <p:sldId id="468" r:id="rId23"/>
    <p:sldId id="466" r:id="rId24"/>
    <p:sldId id="471" r:id="rId25"/>
    <p:sldId id="469" r:id="rId26"/>
    <p:sldId id="483" r:id="rId27"/>
    <p:sldId id="470" r:id="rId28"/>
    <p:sldId id="473" r:id="rId29"/>
    <p:sldId id="472" r:id="rId30"/>
    <p:sldId id="474" r:id="rId31"/>
    <p:sldId id="475" r:id="rId32"/>
    <p:sldId id="476" r:id="rId33"/>
    <p:sldId id="477" r:id="rId34"/>
    <p:sldId id="479" r:id="rId35"/>
  </p:sldIdLst>
  <p:sldSz cx="12192000" cy="6858000"/>
  <p:notesSz cx="6858000" cy="9144000"/>
  <p:defaultTextStyle>
    <a:defPPr>
      <a:defRPr lang="en-GB"/>
    </a:defPPr>
    <a:lvl1pPr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742950" indent="-28575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11430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6002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2057400" indent="-228600" algn="l" defTabSz="449263" rtl="0" eaLnBrk="0" fontAlgn="base" hangingPunct="0">
      <a:spcBef>
        <a:spcPct val="0"/>
      </a:spcBef>
      <a:spcAft>
        <a:spcPct val="0"/>
      </a:spcAft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668" autoAdjust="0"/>
    <p:restoredTop sz="94656"/>
  </p:normalViewPr>
  <p:slideViewPr>
    <p:cSldViewPr>
      <p:cViewPr varScale="1">
        <p:scale>
          <a:sx n="96" d="100"/>
          <a:sy n="96" d="100"/>
        </p:scale>
        <p:origin x="-588" y="-96"/>
      </p:cViewPr>
      <p:guideLst>
        <p:guide orient="horz" pos="2160"/>
        <p:guide pos="384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68FCC49C-92F4-486F-8D45-77C86ABB1FF0}" type="datetime1">
              <a:rPr lang="en-US" altLang="en-US"/>
              <a:pPr>
                <a:defRPr/>
              </a:pPr>
              <a:t>8/7/2020</a:t>
            </a:fld>
            <a:endParaRPr lang="en-US" altLang="en-US"/>
          </a:p>
        </p:txBody>
      </p:sp>
      <p:sp>
        <p:nvSpPr>
          <p:cNvPr id="440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charset="0"/>
              <a:buNone/>
              <a:defRPr sz="1200"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40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 sz="1200"/>
            </a:lvl1pPr>
          </a:lstStyle>
          <a:p>
            <a:pPr>
              <a:defRPr/>
            </a:pPr>
            <a:fld id="{97D64321-B5A8-47E5-A609-99FAF3D09F8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US" altLang="en-US"/>
          </a:p>
        </p:txBody>
      </p:sp>
      <p:sp>
        <p:nvSpPr>
          <p:cNvPr id="13315" name="Rectangle 2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-17002125" y="-11796713"/>
            <a:ext cx="22204363" cy="124904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sp>
      <p:sp>
        <p:nvSpPr>
          <p:cNvPr id="3075" name="Rectangle 3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3225" cy="411162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endParaRPr lang="hu-HU" noProof="0"/>
          </a:p>
        </p:txBody>
      </p:sp>
    </p:spTree>
    <p:extLst>
      <p:ext uri="{BB962C8B-B14F-4D97-AF65-F5344CB8AC3E}">
        <p14:creationId xmlns:p14="http://schemas.microsoft.com/office/powerpoint/2010/main" val="29895532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anose="02020603050405020304" pitchFamily="18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83629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977805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30565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112594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795061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291683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485210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894457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6003535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43377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673089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646064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15587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3978293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04764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732889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884257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048619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879038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646636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912698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09647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859904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 Box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95325"/>
            <a:ext cx="6096000" cy="3429000"/>
          </a:xfrm>
        </p:spPr>
      </p:sp>
      <p:sp>
        <p:nvSpPr>
          <p:cNvPr id="69635" name="Text Box 3"/>
          <p:cNvSpPr txBox="1">
            <a:spLocks noGrp="1" noChangeArrowheads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ln/>
        </p:spPr>
        <p:txBody>
          <a:bodyPr wrap="none" anchor="ctr"/>
          <a:lstStyle/>
          <a:p>
            <a:pPr>
              <a:buFont typeface="Times New Roman" charset="0"/>
              <a:buNone/>
              <a:defRPr/>
            </a:pPr>
            <a:endParaRPr lang="hu-HU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398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8200" y="5301208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Enhancing and Supporting Mathematics and Data Science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600" y="0"/>
            <a:ext cx="7200800" cy="5503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60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91544" y="3379"/>
            <a:ext cx="10363200" cy="792088"/>
          </a:xfrm>
          <a:prstGeom prst="rect">
            <a:avLst/>
          </a:prstGeom>
        </p:spPr>
        <p:txBody>
          <a:bodyPr/>
          <a:lstStyle>
            <a:lvl1pPr>
              <a:defRPr sz="32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215680" y="3068960"/>
            <a:ext cx="85344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86337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941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79522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4963"/>
            <a:ext cx="5259917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72718" y="1604963"/>
            <a:ext cx="5262033" cy="3975100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713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724386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60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614128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53416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116747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95700" y="2276475"/>
            <a:ext cx="7865533" cy="3092450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1" y="1604963"/>
            <a:ext cx="10725151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012446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24385" y="1604963"/>
            <a:ext cx="2736849" cy="3975100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604963"/>
            <a:ext cx="8011584" cy="3975100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>
          <a:xfrm>
            <a:off x="609600" y="6353176"/>
            <a:ext cx="2840567" cy="366713"/>
          </a:xfrm>
          <a:prstGeom prst="rect">
            <a:avLst/>
          </a:prstGeom>
        </p:spPr>
        <p:txBody>
          <a:bodyPr/>
          <a:lstStyle>
            <a:lvl1pPr eaLnBrk="1" hangingPunct="1">
              <a:buClr>
                <a:srgbClr val="000000"/>
              </a:buClr>
              <a:buSzPct val="100000"/>
              <a:buFont typeface="Times New Roman" charset="0"/>
              <a:buNone/>
              <a:defRPr>
                <a:latin typeface="Arial" charset="0"/>
                <a:ea typeface="ＭＳ Ｐゴシック" charset="0"/>
                <a:cs typeface="+mn-cs"/>
              </a:defRPr>
            </a:lvl1pPr>
          </a:lstStyle>
          <a:p>
            <a:pPr>
              <a:defRPr/>
            </a:pPr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9108651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 bwMode="auto">
          <a:xfrm>
            <a:off x="0" y="0"/>
            <a:ext cx="2207568" cy="6858000"/>
          </a:xfrm>
          <a:prstGeom prst="rect">
            <a:avLst/>
          </a:prstGeom>
          <a:solidFill>
            <a:schemeClr val="accent2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2" name="AutoShape 6" descr="https://liveplymouthac.sharepoint.com/sites/u212/Logo%20files/UoP%20Logo_Centred_Colour.jpg"/>
          <p:cNvSpPr>
            <a:spLocks noChangeAspect="1" noChangeArrowheads="1"/>
          </p:cNvSpPr>
          <p:nvPr userDrawn="1"/>
        </p:nvSpPr>
        <p:spPr bwMode="auto">
          <a:xfrm>
            <a:off x="335360" y="620688"/>
            <a:ext cx="2736304" cy="2736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1085" y="5031616"/>
            <a:ext cx="2389738" cy="1826384"/>
          </a:xfrm>
          <a:prstGeom prst="rect">
            <a:avLst/>
          </a:prstGeom>
        </p:spPr>
      </p:pic>
      <p:sp>
        <p:nvSpPr>
          <p:cNvPr id="5" name="Rectangle 4"/>
          <p:cNvSpPr/>
          <p:nvPr userDrawn="1"/>
        </p:nvSpPr>
        <p:spPr bwMode="auto">
          <a:xfrm>
            <a:off x="2207568" y="0"/>
            <a:ext cx="9984432" cy="62068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915" r:id="rId1"/>
    <p:sldLayoutId id="2147484904" r:id="rId2"/>
    <p:sldLayoutId id="2147484905" r:id="rId3"/>
    <p:sldLayoutId id="2147484906" r:id="rId4"/>
    <p:sldLayoutId id="2147484907" r:id="rId5"/>
    <p:sldLayoutId id="2147484908" r:id="rId6"/>
    <p:sldLayoutId id="2147484909" r:id="rId7"/>
    <p:sldLayoutId id="2147484910" r:id="rId8"/>
    <p:sldLayoutId id="2147484911" r:id="rId9"/>
    <p:sldLayoutId id="2147484912" r:id="rId10"/>
    <p:sldLayoutId id="2147484913" r:id="rId11"/>
    <p:sldLayoutId id="2147484914" r:id="rId12"/>
  </p:sldLayoutIdLst>
  <p:txStyles>
    <p:titleStyle>
      <a:lvl1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+mj-lt"/>
          <a:ea typeface="+mj-ea"/>
          <a:cs typeface="ＭＳ Ｐゴシック" charset="0"/>
        </a:defRPr>
      </a:lvl1pPr>
      <a:lvl2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2pPr>
      <a:lvl3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3pPr>
      <a:lvl4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4pPr>
      <a:lvl5pPr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4400">
          <a:solidFill>
            <a:srgbClr val="004B8D"/>
          </a:solidFill>
          <a:latin typeface="Arial" charset="0"/>
          <a:ea typeface="ＭＳ Ｐゴシック" charset="0"/>
          <a:cs typeface="ＭＳ Ｐゴシック" charset="0"/>
        </a:defRPr>
      </a:lvl5pPr>
      <a:lvl6pPr marL="25146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6pPr>
      <a:lvl7pPr marL="29718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7pPr>
      <a:lvl8pPr marL="34290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8pPr>
      <a:lvl9pPr marL="3886200" indent="-228600" algn="ctr" defTabSz="449263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4400">
          <a:solidFill>
            <a:srgbClr val="004B8D"/>
          </a:solidFill>
          <a:latin typeface="Arial" charset="0"/>
          <a:ea typeface="ＭＳ Ｐゴシック" charset="0"/>
        </a:defRPr>
      </a:lvl9pPr>
    </p:titleStyle>
    <p:bodyStyle>
      <a:lvl1pPr marL="342900" indent="-342900" algn="l" defTabSz="449263" rtl="0" eaLnBrk="0" fontAlgn="base" hangingPunct="0">
        <a:spcBef>
          <a:spcPts val="8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3200">
          <a:solidFill>
            <a:srgbClr val="004B8D"/>
          </a:solidFill>
          <a:latin typeface="+mn-lt"/>
          <a:ea typeface="+mn-ea"/>
          <a:cs typeface="ＭＳ Ｐゴシック" charset="0"/>
        </a:defRPr>
      </a:lvl1pPr>
      <a:lvl2pPr marL="742950" indent="-285750" algn="l" defTabSz="449263" rtl="0" eaLnBrk="0" fontAlgn="base" hangingPunct="0">
        <a:spcBef>
          <a:spcPts val="7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800">
          <a:solidFill>
            <a:srgbClr val="004B8D"/>
          </a:solidFill>
          <a:latin typeface="+mn-lt"/>
          <a:ea typeface="+mn-ea"/>
        </a:defRPr>
      </a:lvl2pPr>
      <a:lvl3pPr marL="1143000" indent="-228600" algn="l" defTabSz="449263" rtl="0" eaLnBrk="0" fontAlgn="base" hangingPunct="0">
        <a:spcBef>
          <a:spcPts val="6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400">
          <a:solidFill>
            <a:srgbClr val="004B8D"/>
          </a:solidFill>
          <a:latin typeface="+mn-lt"/>
          <a:ea typeface="+mn-ea"/>
        </a:defRPr>
      </a:lvl3pPr>
      <a:lvl4pPr marL="1600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4pPr>
      <a:lvl5pPr marL="20574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panose="02020603050405020304" pitchFamily="18" charset="0"/>
        <a:defRPr sz="2000">
          <a:solidFill>
            <a:srgbClr val="004B8D"/>
          </a:solidFill>
          <a:latin typeface="+mn-lt"/>
          <a:ea typeface="+mn-ea"/>
        </a:defRPr>
      </a:lvl5pPr>
      <a:lvl6pPr marL="25146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6pPr>
      <a:lvl7pPr marL="29718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7pPr>
      <a:lvl8pPr marL="34290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8pPr>
      <a:lvl9pPr marL="3886200" indent="-228600" algn="l" defTabSz="449263" rtl="0" eaLnBrk="0" fontAlgn="base" hangingPunct="0">
        <a:spcBef>
          <a:spcPts val="5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000">
          <a:solidFill>
            <a:srgbClr val="004B8D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.png"/><Relationship Id="rId7" Type="http://schemas.openxmlformats.org/officeDocument/2006/relationships/image" Target="../media/image11.png"/><Relationship Id="rId12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311.png"/><Relationship Id="rId5" Type="http://schemas.openxmlformats.org/officeDocument/2006/relationships/image" Target="../media/image8.emf"/><Relationship Id="rId10" Type="http://schemas.openxmlformats.org/officeDocument/2006/relationships/image" Target="../media/image1210.png"/><Relationship Id="rId4" Type="http://schemas.openxmlformats.org/officeDocument/2006/relationships/image" Target="../media/image7.emf"/><Relationship Id="rId9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1.png"/><Relationship Id="rId3" Type="http://schemas.openxmlformats.org/officeDocument/2006/relationships/image" Target="../media/image2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11" Type="http://schemas.openxmlformats.org/officeDocument/2006/relationships/image" Target="../media/image19.png"/><Relationship Id="rId5" Type="http://schemas.openxmlformats.org/officeDocument/2006/relationships/image" Target="../media/image1410.png"/><Relationship Id="rId10" Type="http://schemas.openxmlformats.org/officeDocument/2006/relationships/image" Target="../media/image18.png"/><Relationship Id="rId4" Type="http://schemas.openxmlformats.org/officeDocument/2006/relationships/image" Target="../media/image1310.png"/><Relationship Id="rId9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10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10.png"/><Relationship Id="rId11" Type="http://schemas.openxmlformats.org/officeDocument/2006/relationships/image" Target="../media/image24.png"/><Relationship Id="rId5" Type="http://schemas.openxmlformats.org/officeDocument/2006/relationships/image" Target="../media/image1410.png"/><Relationship Id="rId10" Type="http://schemas.openxmlformats.org/officeDocument/2006/relationships/image" Target="../media/image23.png"/><Relationship Id="rId4" Type="http://schemas.openxmlformats.org/officeDocument/2006/relationships/image" Target="../media/image1310.pn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13" Type="http://schemas.openxmlformats.org/officeDocument/2006/relationships/image" Target="../media/image34.png"/><Relationship Id="rId3" Type="http://schemas.openxmlformats.org/officeDocument/2006/relationships/image" Target="../media/image2.png"/><Relationship Id="rId7" Type="http://schemas.openxmlformats.org/officeDocument/2006/relationships/image" Target="../media/image28.png"/><Relationship Id="rId12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11" Type="http://schemas.openxmlformats.org/officeDocument/2006/relationships/image" Target="../media/image32.png"/><Relationship Id="rId5" Type="http://schemas.openxmlformats.org/officeDocument/2006/relationships/image" Target="../media/image26.png"/><Relationship Id="rId10" Type="http://schemas.openxmlformats.org/officeDocument/2006/relationships/image" Target="../media/image31.png"/><Relationship Id="rId4" Type="http://schemas.openxmlformats.org/officeDocument/2006/relationships/image" Target="../media/image25.png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13" Type="http://schemas.openxmlformats.org/officeDocument/2006/relationships/image" Target="../media/image44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12" Type="http://schemas.openxmlformats.org/officeDocument/2006/relationships/image" Target="../media/image4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10" Type="http://schemas.openxmlformats.org/officeDocument/2006/relationships/image" Target="../media/image41.png"/><Relationship Id="rId4" Type="http://schemas.openxmlformats.org/officeDocument/2006/relationships/image" Target="../media/image2.png"/><Relationship Id="rId9" Type="http://schemas.openxmlformats.org/officeDocument/2006/relationships/image" Target="../media/image40.png"/><Relationship Id="rId14" Type="http://schemas.openxmlformats.org/officeDocument/2006/relationships/image" Target="../media/image4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0.png"/><Relationship Id="rId3" Type="http://schemas.openxmlformats.org/officeDocument/2006/relationships/image" Target="../media/image47.png"/><Relationship Id="rId7" Type="http://schemas.openxmlformats.org/officeDocument/2006/relationships/image" Target="../media/image47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5" Type="http://schemas.openxmlformats.org/officeDocument/2006/relationships/image" Target="../media/image58.png"/><Relationship Id="rId10" Type="http://schemas.openxmlformats.org/officeDocument/2006/relationships/image" Target="../media/image50.png"/><Relationship Id="rId4" Type="http://schemas.openxmlformats.org/officeDocument/2006/relationships/image" Target="../media/image2.png"/><Relationship Id="rId9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0.png"/><Relationship Id="rId13" Type="http://schemas.openxmlformats.org/officeDocument/2006/relationships/image" Target="../media/image57.png"/><Relationship Id="rId18" Type="http://schemas.openxmlformats.org/officeDocument/2006/relationships/image" Target="../media/image65.png"/><Relationship Id="rId3" Type="http://schemas.openxmlformats.org/officeDocument/2006/relationships/image" Target="../media/image51.png"/><Relationship Id="rId7" Type="http://schemas.openxmlformats.org/officeDocument/2006/relationships/image" Target="../media/image510.png"/><Relationship Id="rId12" Type="http://schemas.openxmlformats.org/officeDocument/2006/relationships/image" Target="../media/image56.png"/><Relationship Id="rId17" Type="http://schemas.openxmlformats.org/officeDocument/2006/relationships/image" Target="../media/image63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6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0.png"/><Relationship Id="rId11" Type="http://schemas.openxmlformats.org/officeDocument/2006/relationships/image" Target="../media/image55.png"/><Relationship Id="rId5" Type="http://schemas.openxmlformats.org/officeDocument/2006/relationships/image" Target="../media/image52.png"/><Relationship Id="rId15" Type="http://schemas.openxmlformats.org/officeDocument/2006/relationships/image" Target="../media/image59.png"/><Relationship Id="rId10" Type="http://schemas.openxmlformats.org/officeDocument/2006/relationships/image" Target="../media/image54.png"/><Relationship Id="rId19" Type="http://schemas.openxmlformats.org/officeDocument/2006/relationships/image" Target="../media/image66.png"/><Relationship Id="rId4" Type="http://schemas.openxmlformats.org/officeDocument/2006/relationships/image" Target="../media/image2.png"/><Relationship Id="rId9" Type="http://schemas.openxmlformats.org/officeDocument/2006/relationships/image" Target="../media/image53.png"/><Relationship Id="rId14" Type="http://schemas.openxmlformats.org/officeDocument/2006/relationships/image" Target="../media/image60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13" Type="http://schemas.openxmlformats.org/officeDocument/2006/relationships/image" Target="../media/image75.png"/><Relationship Id="rId3" Type="http://schemas.openxmlformats.org/officeDocument/2006/relationships/image" Target="../media/image2.png"/><Relationship Id="rId7" Type="http://schemas.openxmlformats.org/officeDocument/2006/relationships/image" Target="../media/image69.png"/><Relationship Id="rId12" Type="http://schemas.openxmlformats.org/officeDocument/2006/relationships/image" Target="../media/image74.png"/><Relationship Id="rId17" Type="http://schemas.openxmlformats.org/officeDocument/2006/relationships/image" Target="../media/image78.png"/><Relationship Id="rId2" Type="http://schemas.openxmlformats.org/officeDocument/2006/relationships/notesSlide" Target="../notesSlides/notesSlide11.xml"/><Relationship Id="rId16" Type="http://schemas.openxmlformats.org/officeDocument/2006/relationships/image" Target="../media/image7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png"/><Relationship Id="rId11" Type="http://schemas.openxmlformats.org/officeDocument/2006/relationships/image" Target="../media/image73.png"/><Relationship Id="rId5" Type="http://schemas.openxmlformats.org/officeDocument/2006/relationships/image" Target="../media/image67.png"/><Relationship Id="rId15" Type="http://schemas.openxmlformats.org/officeDocument/2006/relationships/image" Target="../media/image62.png"/><Relationship Id="rId10" Type="http://schemas.openxmlformats.org/officeDocument/2006/relationships/image" Target="../media/image72.png"/><Relationship Id="rId4" Type="http://schemas.openxmlformats.org/officeDocument/2006/relationships/image" Target="../media/image61.png"/><Relationship Id="rId9" Type="http://schemas.openxmlformats.org/officeDocument/2006/relationships/image" Target="../media/image64.png"/><Relationship Id="rId14" Type="http://schemas.openxmlformats.org/officeDocument/2006/relationships/image" Target="../media/image7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88.png"/><Relationship Id="rId3" Type="http://schemas.openxmlformats.org/officeDocument/2006/relationships/image" Target="../media/image2.png"/><Relationship Id="rId7" Type="http://schemas.openxmlformats.org/officeDocument/2006/relationships/image" Target="../media/image82.png"/><Relationship Id="rId12" Type="http://schemas.openxmlformats.org/officeDocument/2006/relationships/image" Target="../media/image8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1.png"/><Relationship Id="rId11" Type="http://schemas.openxmlformats.org/officeDocument/2006/relationships/image" Target="../media/image86.png"/><Relationship Id="rId5" Type="http://schemas.openxmlformats.org/officeDocument/2006/relationships/image" Target="../media/image71.png"/><Relationship Id="rId10" Type="http://schemas.openxmlformats.org/officeDocument/2006/relationships/image" Target="../media/image85.png"/><Relationship Id="rId4" Type="http://schemas.openxmlformats.org/officeDocument/2006/relationships/image" Target="../media/image79.png"/><Relationship Id="rId9" Type="http://schemas.openxmlformats.org/officeDocument/2006/relationships/image" Target="../media/image83.png"/><Relationship Id="rId14" Type="http://schemas.openxmlformats.org/officeDocument/2006/relationships/image" Target="../media/image6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2.png"/><Relationship Id="rId7" Type="http://schemas.openxmlformats.org/officeDocument/2006/relationships/image" Target="../media/image9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90.png"/><Relationship Id="rId5" Type="http://schemas.openxmlformats.org/officeDocument/2006/relationships/image" Target="../media/image84.png"/><Relationship Id="rId4" Type="http://schemas.openxmlformats.org/officeDocument/2006/relationships/image" Target="../media/image89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0.png"/><Relationship Id="rId3" Type="http://schemas.openxmlformats.org/officeDocument/2006/relationships/image" Target="../media/image2.png"/><Relationship Id="rId7" Type="http://schemas.openxmlformats.org/officeDocument/2006/relationships/image" Target="../media/image9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10" Type="http://schemas.openxmlformats.org/officeDocument/2006/relationships/image" Target="../media/image98.png"/><Relationship Id="rId4" Type="http://schemas.openxmlformats.org/officeDocument/2006/relationships/image" Target="../media/image92.png"/><Relationship Id="rId9" Type="http://schemas.openxmlformats.org/officeDocument/2006/relationships/image" Target="../media/image9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2.png"/><Relationship Id="rId7" Type="http://schemas.openxmlformats.org/officeDocument/2006/relationships/image" Target="../media/image111.png"/><Relationship Id="rId12" Type="http://schemas.openxmlformats.org/officeDocument/2006/relationships/image" Target="../media/image9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0.png"/><Relationship Id="rId11" Type="http://schemas.openxmlformats.org/officeDocument/2006/relationships/image" Target="../media/image96.png"/><Relationship Id="rId10" Type="http://schemas.openxmlformats.org/officeDocument/2006/relationships/image" Target="../media/image114.png"/><Relationship Id="rId4" Type="http://schemas.openxmlformats.org/officeDocument/2006/relationships/image" Target="../media/image91.png"/><Relationship Id="rId9" Type="http://schemas.openxmlformats.org/officeDocument/2006/relationships/image" Target="../media/image103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image" Target="../media/image2.png"/><Relationship Id="rId7" Type="http://schemas.openxmlformats.org/officeDocument/2006/relationships/image" Target="../media/image10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1.png"/><Relationship Id="rId5" Type="http://schemas.openxmlformats.org/officeDocument/2006/relationships/image" Target="../media/image105.png"/><Relationship Id="rId4" Type="http://schemas.openxmlformats.org/officeDocument/2006/relationships/image" Target="../media/image100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7.png"/><Relationship Id="rId3" Type="http://schemas.openxmlformats.org/officeDocument/2006/relationships/image" Target="../media/image106.png"/><Relationship Id="rId7" Type="http://schemas.openxmlformats.org/officeDocument/2006/relationships/image" Target="../media/image10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3.png"/><Relationship Id="rId5" Type="http://schemas.openxmlformats.org/officeDocument/2006/relationships/image" Target="../media/image133.png"/><Relationship Id="rId10" Type="http://schemas.openxmlformats.org/officeDocument/2006/relationships/image" Target="../media/image108.png"/><Relationship Id="rId4" Type="http://schemas.openxmlformats.org/officeDocument/2006/relationships/image" Target="../media/image2.png"/><Relationship Id="rId9" Type="http://schemas.openxmlformats.org/officeDocument/2006/relationships/image" Target="../media/image1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2.png"/><Relationship Id="rId5" Type="http://schemas.openxmlformats.org/officeDocument/2006/relationships/image" Target="../media/image121.png"/><Relationship Id="rId4" Type="http://schemas.openxmlformats.org/officeDocument/2006/relationships/image" Target="../media/image120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png"/><Relationship Id="rId13" Type="http://schemas.openxmlformats.org/officeDocument/2006/relationships/image" Target="../media/image126.png"/><Relationship Id="rId3" Type="http://schemas.openxmlformats.org/officeDocument/2006/relationships/image" Target="../media/image2.png"/><Relationship Id="rId7" Type="http://schemas.openxmlformats.org/officeDocument/2006/relationships/image" Target="../media/image1160.png"/><Relationship Id="rId12" Type="http://schemas.openxmlformats.org/officeDocument/2006/relationships/image" Target="../media/image1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6.png"/><Relationship Id="rId11" Type="http://schemas.openxmlformats.org/officeDocument/2006/relationships/image" Target="../media/image129.png"/><Relationship Id="rId5" Type="http://schemas.openxmlformats.org/officeDocument/2006/relationships/image" Target="../media/image115.png"/><Relationship Id="rId10" Type="http://schemas.openxmlformats.org/officeDocument/2006/relationships/image" Target="../media/image1190.png"/><Relationship Id="rId4" Type="http://schemas.openxmlformats.org/officeDocument/2006/relationships/image" Target="../media/image123.png"/><Relationship Id="rId9" Type="http://schemas.openxmlformats.org/officeDocument/2006/relationships/image" Target="../media/image119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7.png"/><Relationship Id="rId13" Type="http://schemas.openxmlformats.org/officeDocument/2006/relationships/image" Target="../media/image140.png"/><Relationship Id="rId3" Type="http://schemas.openxmlformats.org/officeDocument/2006/relationships/image" Target="../media/image2.png"/><Relationship Id="rId7" Type="http://schemas.openxmlformats.org/officeDocument/2006/relationships/image" Target="../media/image125.png"/><Relationship Id="rId12" Type="http://schemas.openxmlformats.org/officeDocument/2006/relationships/image" Target="../media/image139.png"/><Relationship Id="rId17" Type="http://schemas.openxmlformats.org/officeDocument/2006/relationships/image" Target="../media/image144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135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4.png"/><Relationship Id="rId11" Type="http://schemas.openxmlformats.org/officeDocument/2006/relationships/image" Target="../media/image132.png"/><Relationship Id="rId5" Type="http://schemas.openxmlformats.org/officeDocument/2006/relationships/image" Target="../media/image145.png"/><Relationship Id="rId15" Type="http://schemas.openxmlformats.org/officeDocument/2006/relationships/image" Target="../media/image142.png"/><Relationship Id="rId10" Type="http://schemas.openxmlformats.org/officeDocument/2006/relationships/image" Target="../media/image131.png"/><Relationship Id="rId9" Type="http://schemas.openxmlformats.org/officeDocument/2006/relationships/image" Target="../media/image128.png"/><Relationship Id="rId14" Type="http://schemas.openxmlformats.org/officeDocument/2006/relationships/image" Target="../media/image13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8.png"/><Relationship Id="rId3" Type="http://schemas.openxmlformats.org/officeDocument/2006/relationships/image" Target="../media/image2.png"/><Relationship Id="rId7" Type="http://schemas.openxmlformats.org/officeDocument/2006/relationships/image" Target="../media/image1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8.png"/><Relationship Id="rId5" Type="http://schemas.openxmlformats.org/officeDocument/2006/relationships/image" Target="../media/image147.png"/><Relationship Id="rId4" Type="http://schemas.openxmlformats.org/officeDocument/2006/relationships/image" Target="../media/image136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5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8.png"/><Relationship Id="rId5" Type="http://schemas.openxmlformats.org/officeDocument/2006/relationships/image" Target="../media/image177.png"/><Relationship Id="rId4" Type="http://schemas.openxmlformats.org/officeDocument/2006/relationships/image" Target="../media/image176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9.png"/><Relationship Id="rId13" Type="http://schemas.openxmlformats.org/officeDocument/2006/relationships/image" Target="../media/image158.png"/><Relationship Id="rId3" Type="http://schemas.openxmlformats.org/officeDocument/2006/relationships/image" Target="../media/image2.png"/><Relationship Id="rId7" Type="http://schemas.openxmlformats.org/officeDocument/2006/relationships/image" Target="../media/image153.png"/><Relationship Id="rId12" Type="http://schemas.openxmlformats.org/officeDocument/2006/relationships/image" Target="../media/image15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2.png"/><Relationship Id="rId11" Type="http://schemas.openxmlformats.org/officeDocument/2006/relationships/image" Target="../media/image141.png"/><Relationship Id="rId5" Type="http://schemas.openxmlformats.org/officeDocument/2006/relationships/image" Target="../media/image181.png"/><Relationship Id="rId10" Type="http://schemas.openxmlformats.org/officeDocument/2006/relationships/image" Target="../media/image155.png"/><Relationship Id="rId4" Type="http://schemas.openxmlformats.org/officeDocument/2006/relationships/image" Target="../media/image146.png"/><Relationship Id="rId9" Type="http://schemas.openxmlformats.org/officeDocument/2006/relationships/image" Target="../media/image18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13" Type="http://schemas.openxmlformats.org/officeDocument/2006/relationships/image" Target="../media/image1620.png"/><Relationship Id="rId3" Type="http://schemas.openxmlformats.org/officeDocument/2006/relationships/image" Target="../media/image2.png"/><Relationship Id="rId7" Type="http://schemas.openxmlformats.org/officeDocument/2006/relationships/image" Target="../media/image156.png"/><Relationship Id="rId12" Type="http://schemas.openxmlformats.org/officeDocument/2006/relationships/image" Target="../media/image161.png"/><Relationship Id="rId2" Type="http://schemas.openxmlformats.org/officeDocument/2006/relationships/notesSlide" Target="../notesSlides/notesSlide24.xml"/><Relationship Id="rId16" Type="http://schemas.openxmlformats.org/officeDocument/2006/relationships/image" Target="../media/image163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0.png"/><Relationship Id="rId11" Type="http://schemas.openxmlformats.org/officeDocument/2006/relationships/image" Target="../media/image152.png"/><Relationship Id="rId5" Type="http://schemas.openxmlformats.org/officeDocument/2006/relationships/image" Target="../media/image154.png"/><Relationship Id="rId15" Type="http://schemas.openxmlformats.org/officeDocument/2006/relationships/image" Target="../media/image162.png"/><Relationship Id="rId10" Type="http://schemas.openxmlformats.org/officeDocument/2006/relationships/image" Target="../media/image150.png"/><Relationship Id="rId4" Type="http://schemas.openxmlformats.org/officeDocument/2006/relationships/image" Target="../media/image188.png"/><Relationship Id="rId9" Type="http://schemas.openxmlformats.org/officeDocument/2006/relationships/image" Target="../media/image143.png"/><Relationship Id="rId14" Type="http://schemas.openxmlformats.org/officeDocument/2006/relationships/image" Target="../media/image163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16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8.png"/><Relationship Id="rId5" Type="http://schemas.openxmlformats.org/officeDocument/2006/relationships/image" Target="../media/image167.png"/><Relationship Id="rId4" Type="http://schemas.openxmlformats.org/officeDocument/2006/relationships/image" Target="../media/image166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1344" y="5301208"/>
            <a:ext cx="11737304" cy="1325563"/>
          </a:xfrm>
        </p:spPr>
        <p:txBody>
          <a:bodyPr/>
          <a:lstStyle/>
          <a:p>
            <a:r>
              <a:rPr lang="en-GB" sz="3600" dirty="0"/>
              <a:t>Supporting and Enhancing Mathematics and Statistics</a:t>
            </a:r>
            <a:br>
              <a:rPr lang="en-GB" sz="3600" dirty="0"/>
            </a:br>
            <a:r>
              <a:rPr lang="en-GB" sz="3600" b="1" dirty="0" smtClean="0"/>
              <a:t>UNIT: </a:t>
            </a:r>
            <a:r>
              <a:rPr lang="en-GB" sz="3600" b="1" dirty="0"/>
              <a:t>Even </a:t>
            </a:r>
            <a:r>
              <a:rPr lang="en-GB" sz="3600" b="1" dirty="0" smtClean="0"/>
              <a:t>More </a:t>
            </a:r>
            <a:r>
              <a:rPr lang="en-GB" sz="3600" b="1" dirty="0"/>
              <a:t>Calculus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3689271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791742"/>
            <a:ext cx="9721081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Even More Calculus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3C73AC39-A1F8-4D5D-A289-FB7690C06981}"/>
              </a:ext>
            </a:extLst>
          </p:cNvPr>
          <p:cNvSpPr/>
          <p:nvPr/>
        </p:nvSpPr>
        <p:spPr>
          <a:xfrm>
            <a:off x="4158351" y="2348880"/>
            <a:ext cx="6096000" cy="34163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tabLst>
                <a:tab pos="542925" algn="l"/>
              </a:tabLst>
            </a:pPr>
            <a:r>
              <a:rPr lang="en-GB" dirty="0"/>
              <a:t>1</a:t>
            </a:r>
            <a:r>
              <a:rPr lang="en-GB" sz="2400" dirty="0"/>
              <a:t>. </a:t>
            </a:r>
            <a:r>
              <a:rPr lang="en-GB" sz="2400" dirty="0" smtClean="0"/>
              <a:t>	Derivatives </a:t>
            </a:r>
            <a:r>
              <a:rPr lang="en-GB" sz="2400" dirty="0"/>
              <a:t>of Trig Functions</a:t>
            </a:r>
          </a:p>
          <a:p>
            <a:pPr marL="457200" indent="-457200">
              <a:buAutoNum type="arabicPeriod"/>
              <a:tabLst>
                <a:tab pos="542925" algn="l"/>
              </a:tabLst>
            </a:pPr>
            <a:endParaRPr lang="en-GB" sz="2400" dirty="0"/>
          </a:p>
          <a:p>
            <a:pPr>
              <a:tabLst>
                <a:tab pos="542925" algn="l"/>
              </a:tabLst>
            </a:pPr>
            <a:r>
              <a:rPr lang="en-GB" sz="2400" dirty="0"/>
              <a:t>2. </a:t>
            </a:r>
            <a:r>
              <a:rPr lang="en-GB" sz="2400" dirty="0" smtClean="0"/>
              <a:t>	Rates </a:t>
            </a:r>
            <a:r>
              <a:rPr lang="en-GB" sz="2400" dirty="0"/>
              <a:t>of Change</a:t>
            </a:r>
          </a:p>
          <a:p>
            <a:pPr>
              <a:tabLst>
                <a:tab pos="542925" algn="l"/>
              </a:tabLst>
            </a:pPr>
            <a:endParaRPr lang="en-GB" sz="2400" dirty="0"/>
          </a:p>
          <a:p>
            <a:pPr>
              <a:tabLst>
                <a:tab pos="542925" algn="l"/>
              </a:tabLst>
            </a:pPr>
            <a:r>
              <a:rPr lang="en-GB" sz="2400" dirty="0"/>
              <a:t>3. </a:t>
            </a:r>
            <a:r>
              <a:rPr lang="en-GB" sz="2400" dirty="0" smtClean="0"/>
              <a:t>	Integration </a:t>
            </a:r>
            <a:r>
              <a:rPr lang="en-GB" sz="2400" dirty="0"/>
              <a:t>by Substitution</a:t>
            </a:r>
          </a:p>
          <a:p>
            <a:pPr>
              <a:tabLst>
                <a:tab pos="542925" algn="l"/>
              </a:tabLst>
            </a:pPr>
            <a:endParaRPr lang="en-GB" sz="2400" dirty="0"/>
          </a:p>
          <a:p>
            <a:pPr>
              <a:tabLst>
                <a:tab pos="542925" algn="l"/>
              </a:tabLst>
            </a:pPr>
            <a:r>
              <a:rPr lang="en-GB" sz="2400" dirty="0"/>
              <a:t>4. </a:t>
            </a:r>
            <a:r>
              <a:rPr lang="en-GB" sz="2400" dirty="0" smtClean="0"/>
              <a:t>	Integration </a:t>
            </a:r>
            <a:r>
              <a:rPr lang="en-GB" sz="2400" dirty="0"/>
              <a:t>by Parts</a:t>
            </a:r>
          </a:p>
          <a:p>
            <a:pPr>
              <a:tabLst>
                <a:tab pos="542925" algn="l"/>
              </a:tabLst>
            </a:pPr>
            <a:endParaRPr lang="en-GB" sz="2400" dirty="0"/>
          </a:p>
          <a:p>
            <a:pPr>
              <a:tabLst>
                <a:tab pos="542925" algn="l"/>
              </a:tabLst>
            </a:pPr>
            <a:r>
              <a:rPr lang="en-GB" sz="2400" dirty="0"/>
              <a:t>5. </a:t>
            </a:r>
            <a:r>
              <a:rPr lang="en-GB" sz="2400" dirty="0" smtClean="0"/>
              <a:t>	First </a:t>
            </a:r>
            <a:r>
              <a:rPr lang="en-GB" sz="2400" dirty="0"/>
              <a:t>Order Differential Equations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D8224AE-0C7E-46A9-BEFE-888992497BB8}"/>
              </a:ext>
            </a:extLst>
          </p:cNvPr>
          <p:cNvSpPr txBox="1"/>
          <p:nvPr/>
        </p:nvSpPr>
        <p:spPr>
          <a:xfrm>
            <a:off x="2423592" y="810212"/>
            <a:ext cx="93610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following units of work on calculus bring together extended methods in both Differentiation and Integration. </a:t>
            </a:r>
            <a:r>
              <a:rPr lang="en-GB" sz="2400" dirty="0" smtClean="0"/>
              <a:t>The topic </a:t>
            </a:r>
            <a:r>
              <a:rPr lang="en-GB" sz="2400" dirty="0"/>
              <a:t>is divided into the following 5 </a:t>
            </a:r>
            <a:r>
              <a:rPr lang="en-GB" sz="2400" dirty="0" smtClean="0"/>
              <a:t>sections:</a:t>
            </a:r>
            <a:endParaRPr lang="en-GB" sz="2400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52C7BC60-E9BC-8A45-992A-9E0281A8A999}"/>
              </a:ext>
            </a:extLst>
          </p:cNvPr>
          <p:cNvSpPr/>
          <p:nvPr/>
        </p:nvSpPr>
        <p:spPr>
          <a:xfrm>
            <a:off x="0" y="83856"/>
            <a:ext cx="2214136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Derivatives of Trig Functions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6CA0FA69-0897-410B-BAE9-4727DAE807D9}"/>
              </a:ext>
            </a:extLst>
          </p:cNvPr>
          <p:cNvSpPr txBox="1"/>
          <p:nvPr/>
        </p:nvSpPr>
        <p:spPr>
          <a:xfrm>
            <a:off x="2351584" y="907579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The derivative of a general function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f(x)</a:t>
            </a:r>
            <a:r>
              <a:rPr lang="en-GB" sz="2400" dirty="0"/>
              <a:t> is given by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FF4FE4A1-125D-456F-89AD-8FBE2BF49B8D}"/>
                  </a:ext>
                </a:extLst>
              </p:cNvPr>
              <p:cNvSpPr txBox="1"/>
              <p:nvPr/>
            </p:nvSpPr>
            <p:spPr>
              <a:xfrm>
                <a:off x="4511824" y="1501157"/>
                <a:ext cx="3672408" cy="65024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𝑑𝑓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en-GB" sz="2400" dirty="0" err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lim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GB" sz="24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240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  <m:d>
                              <m:dPr>
                                <m:ctrlPr>
                                  <a:rPr lang="en-GB" sz="2400" b="0" i="1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+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h</m:t>
                                </m:r>
                              </m:e>
                            </m:d>
                            <m:r>
                              <a:rPr lang="en-GB" sz="2400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  <m:t> 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−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𝑓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(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h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h</m:t>
                            </m:r>
                          </m:den>
                        </m:f>
                      </m:e>
                    </m:d>
                  </m:oMath>
                </a14:m>
                <a:endParaRPr lang="en-GB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F4FE4A1-125D-456F-89AD-8FBE2BF49B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11824" y="1501157"/>
                <a:ext cx="3672408" cy="650243"/>
              </a:xfrm>
              <a:prstGeom prst="rect">
                <a:avLst/>
              </a:prstGeom>
              <a:blipFill rotWithShape="1">
                <a:blip r:embed="rId4"/>
                <a:stretch>
                  <a:fillRect b="-654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0FE6A87E-003A-4959-922D-1AEAAB0851FE}"/>
              </a:ext>
            </a:extLst>
          </p:cNvPr>
          <p:cNvSpPr/>
          <p:nvPr/>
        </p:nvSpPr>
        <p:spPr>
          <a:xfrm>
            <a:off x="2328233" y="2318690"/>
            <a:ext cx="97210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300"/>
              </a:spcAft>
            </a:pPr>
            <a:r>
              <a:rPr lang="en-GB" sz="2400" dirty="0"/>
              <a:t>You are going to obtain the derivatives of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sin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x, </a:t>
            </a:r>
            <a:r>
              <a:rPr lang="en-GB" sz="2400" dirty="0"/>
              <a:t>cos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, and </a:t>
            </a:r>
            <a:r>
              <a:rPr lang="en-GB" sz="2400" dirty="0" smtClean="0"/>
              <a:t>tan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x.</a:t>
            </a:r>
            <a:r>
              <a:rPr lang="en-GB" sz="2400" dirty="0"/>
              <a:t> Remember that the derivative of a function at a given point is given by the gradient of that function at the given point. Suppose you look at a sketch of the graph </a:t>
            </a:r>
            <a:r>
              <a:rPr lang="en-GB" sz="2400" dirty="0" smtClean="0"/>
              <a:t>sin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and sketch in the tangents for values of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x,</a:t>
            </a:r>
            <a:r>
              <a:rPr lang="en-GB" sz="2400" dirty="0" smtClean="0"/>
              <a:t> </a:t>
            </a:r>
            <a:endParaRPr lang="en-GB" sz="2400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3491CEC1-65EA-49E5-AB6F-3D482DC8409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1664" y="4157837"/>
            <a:ext cx="4543425" cy="1072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B2C40E8-D4D5-49A6-B9D2-49363171B70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832304" y="3964607"/>
            <a:ext cx="2862000" cy="256386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B1888FCB-90F0-49D4-A57A-7CB42ADCDF3A}"/>
              </a:ext>
            </a:extLst>
          </p:cNvPr>
          <p:cNvSpPr txBox="1"/>
          <p:nvPr/>
        </p:nvSpPr>
        <p:spPr>
          <a:xfrm>
            <a:off x="3863752" y="5509197"/>
            <a:ext cx="3502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This is shown </a:t>
            </a:r>
            <a:r>
              <a:rPr lang="en-GB" sz="2400" dirty="0" smtClean="0"/>
              <a:t>opposite.</a:t>
            </a:r>
            <a:endParaRPr lang="en-GB" sz="2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4BC5B4D-467E-404E-B993-C3C02FAD030A}"/>
              </a:ext>
            </a:extLst>
          </p:cNvPr>
          <p:cNvSpPr txBox="1"/>
          <p:nvPr/>
        </p:nvSpPr>
        <p:spPr>
          <a:xfrm>
            <a:off x="5105711" y="1893773"/>
            <a:ext cx="4320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>
                <a:latin typeface="Times" pitchFamily="2" charset="0"/>
              </a:rPr>
              <a:t>h</a:t>
            </a:r>
            <a:r>
              <a:rPr lang="en-GB" dirty="0"/>
              <a:t> 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xmlns="" id="{FB03DD5F-4FD6-48F6-8C6C-0418A713BC29}"/>
              </a:ext>
            </a:extLst>
          </p:cNvPr>
          <p:cNvCxnSpPr>
            <a:cxnSpLocks/>
            <a:endCxn id="9" idx="3"/>
          </p:cNvCxnSpPr>
          <p:nvPr/>
        </p:nvCxnSpPr>
        <p:spPr bwMode="auto">
          <a:xfrm flipV="1">
            <a:off x="5326375" y="2093828"/>
            <a:ext cx="211384" cy="2836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6A5080B8-2E24-44CA-B43C-37EB30EB3358}"/>
              </a:ext>
            </a:extLst>
          </p:cNvPr>
          <p:cNvSpPr txBox="1"/>
          <p:nvPr/>
        </p:nvSpPr>
        <p:spPr>
          <a:xfrm>
            <a:off x="5471232" y="1893773"/>
            <a:ext cx="28803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0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99C6A0DD-272F-6940-A387-B7D14A820F09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B1888FCB-90F0-49D4-A57A-7CB42ADCDF3A}"/>
              </a:ext>
            </a:extLst>
          </p:cNvPr>
          <p:cNvSpPr txBox="1"/>
          <p:nvPr/>
        </p:nvSpPr>
        <p:spPr>
          <a:xfrm>
            <a:off x="2423592" y="6297641"/>
            <a:ext cx="35029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Continued on next slide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41817761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423592" y="1813077"/>
            <a:ext cx="604867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These tangent values when plotted against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will look like the sketch opposite.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Graphical Interpretation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C7F182B6-4FF8-4432-8D1E-B5B3650669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32304" y="1029699"/>
            <a:ext cx="2790450" cy="2577205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4289E874-FEBA-4DC1-B602-0B9E0B2C8AAA}"/>
              </a:ext>
            </a:extLst>
          </p:cNvPr>
          <p:cNvSpPr/>
          <p:nvPr/>
        </p:nvSpPr>
        <p:spPr>
          <a:xfrm>
            <a:off x="2423592" y="3869392"/>
            <a:ext cx="6096000" cy="193899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2400" dirty="0"/>
              <a:t>This suggests that the graph of the function for the tangent may be something like the sketch opposite which suggests that the derivative of sin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might be cos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, but this illustration is certainly not a proof.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51A4540-2A04-460D-AB1F-960B7AB1AB2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32304" y="3933056"/>
            <a:ext cx="2790450" cy="2340534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476E013F-3671-A540-8251-76CBFC759481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B1888FCB-90F0-49D4-A57A-7CB42ADCDF3A}"/>
              </a:ext>
            </a:extLst>
          </p:cNvPr>
          <p:cNvSpPr txBox="1"/>
          <p:nvPr/>
        </p:nvSpPr>
        <p:spPr>
          <a:xfrm>
            <a:off x="2402657" y="784047"/>
            <a:ext cx="35029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i="1" dirty="0" smtClean="0"/>
              <a:t>Continued</a:t>
            </a:r>
            <a:endParaRPr lang="en-GB" i="1" dirty="0"/>
          </a:p>
        </p:txBody>
      </p:sp>
    </p:spTree>
    <p:extLst>
      <p:ext uri="{BB962C8B-B14F-4D97-AF65-F5344CB8AC3E}">
        <p14:creationId xmlns:p14="http://schemas.microsoft.com/office/powerpoint/2010/main" val="267020547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242842" y="657227"/>
            <a:ext cx="9984432" cy="83099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b="1" dirty="0"/>
              <a:t>Geometric proof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It is also possible to use a circle of unit radius to show that, for example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Derivatives of Trig Functions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xmlns="" id="{FADCAD10-2171-4505-B1A9-41B06A23D4D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8559"/>
          <a:stretch/>
        </p:blipFill>
        <p:spPr>
          <a:xfrm>
            <a:off x="9287062" y="1470632"/>
            <a:ext cx="2492800" cy="244408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64C9F618-8CB9-4171-8BAF-F4FC2FBEE0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66336" y="4372505"/>
            <a:ext cx="2492800" cy="2444081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B8A0CC4A-5C1B-4D83-9990-51BFBEB1CC31}"/>
                  </a:ext>
                </a:extLst>
              </p:cNvPr>
              <p:cNvSpPr txBox="1"/>
              <p:nvPr/>
            </p:nvSpPr>
            <p:spPr>
              <a:xfrm>
                <a:off x="4572654" y="1369257"/>
                <a:ext cx="2531458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(sin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) = cos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B8A0CC4A-5C1B-4D83-9990-51BFBEB1CC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2654" y="1369257"/>
                <a:ext cx="2531458" cy="624273"/>
              </a:xfrm>
              <a:prstGeom prst="rect">
                <a:avLst/>
              </a:prstGeom>
              <a:blipFill>
                <a:blip r:embed="rId6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A23A6AD-797D-4AA7-BF2D-031138918303}"/>
              </a:ext>
            </a:extLst>
          </p:cNvPr>
          <p:cNvSpPr txBox="1"/>
          <p:nvPr/>
        </p:nvSpPr>
        <p:spPr>
          <a:xfrm>
            <a:off x="2214136" y="1974031"/>
            <a:ext cx="686136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In the diagram shown opposite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sz="2400" i="1" dirty="0" smtClean="0"/>
              <a:t> </a:t>
            </a:r>
            <a:r>
              <a:rPr lang="en-GB" sz="2400" dirty="0" smtClean="0"/>
              <a:t>is </a:t>
            </a:r>
            <a:r>
              <a:rPr lang="en-GB" sz="2400" dirty="0"/>
              <a:t>small, and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2D998341-BCEA-492B-B08F-DCCCAF5EB9A5}"/>
                  </a:ext>
                </a:extLst>
              </p:cNvPr>
              <p:cNvSpPr txBox="1"/>
              <p:nvPr/>
            </p:nvSpPr>
            <p:spPr>
              <a:xfrm>
                <a:off x="3287688" y="2435503"/>
                <a:ext cx="4705920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A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GB" sz="2400" dirty="0" smtClean="0"/>
                  <a:t> B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GB" sz="2400" dirty="0" smtClean="0"/>
                  <a:t> </a:t>
                </a:r>
                <a:r>
                  <a:rPr lang="en-GB" sz="2400" dirty="0"/>
                  <a:t>= sin(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/>
                  <a:t>+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GB" sz="2400" dirty="0" smtClean="0"/>
                  <a:t>) </a:t>
                </a:r>
                <a:r>
                  <a:rPr lang="en-GB" sz="2400" dirty="0"/>
                  <a:t>and AB = sin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  <a:p>
                <a:r>
                  <a:rPr lang="en-GB" sz="2400" dirty="0"/>
                  <a:t>Hence sin (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/>
                  <a:t>+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GB" sz="2400" dirty="0" smtClean="0"/>
                  <a:t>) </a:t>
                </a:r>
                <a:r>
                  <a:rPr lang="en-GB" sz="2400" dirty="0"/>
                  <a:t>– sin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= A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′ </m:t>
                    </m:r>
                  </m:oMath>
                </a14:m>
                <a:r>
                  <a:rPr lang="en-GB" sz="2400" dirty="0" smtClean="0"/>
                  <a:t>P,</a:t>
                </a:r>
                <a:endParaRPr lang="en-GB" sz="2400" dirty="0"/>
              </a:p>
              <a:p>
                <a:r>
                  <a:rPr lang="en-GB" sz="2400" dirty="0"/>
                  <a:t>a</a:t>
                </a:r>
                <a:r>
                  <a:rPr lang="en-GB" sz="2400" dirty="0" smtClean="0"/>
                  <a:t>nd  A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GB" sz="2400" dirty="0" smtClean="0"/>
                  <a:t> </a:t>
                </a:r>
                <a:r>
                  <a:rPr lang="en-GB" sz="2400" dirty="0"/>
                  <a:t>A = radius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</a:rPr>
                      <m:t>×</m:t>
                    </m:r>
                  </m:oMath>
                </a14:m>
                <a:r>
                  <a:rPr lang="en-GB" sz="2400" dirty="0"/>
                  <a:t> angle =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endParaRPr lang="en-GB" sz="2400" i="1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2D998341-BCEA-492B-B08F-DCCCAF5EB9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7688" y="2435503"/>
                <a:ext cx="4705920" cy="1200329"/>
              </a:xfrm>
              <a:prstGeom prst="rect">
                <a:avLst/>
              </a:prstGeom>
              <a:blipFill rotWithShape="1">
                <a:blip r:embed="rId7"/>
                <a:stretch>
                  <a:fillRect l="-1943" t="-4082" b="-112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6F4A7DD1-A724-4A56-B8F8-56CCC24E1E2D}"/>
                  </a:ext>
                </a:extLst>
              </p:cNvPr>
              <p:cNvSpPr txBox="1"/>
              <p:nvPr/>
            </p:nvSpPr>
            <p:spPr>
              <a:xfrm>
                <a:off x="2205795" y="3632926"/>
                <a:ext cx="648249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Now assume that when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h</a:t>
                </a:r>
                <a:r>
                  <a:rPr lang="en-GB" sz="2400" dirty="0" smtClean="0"/>
                  <a:t> </a:t>
                </a:r>
                <a:r>
                  <a:rPr lang="en-GB" sz="2400" dirty="0"/>
                  <a:t>is very small the arc A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′</m:t>
                    </m:r>
                  </m:oMath>
                </a14:m>
                <a:r>
                  <a:rPr lang="en-GB" sz="2400" dirty="0" smtClean="0"/>
                  <a:t> </a:t>
                </a:r>
                <a:r>
                  <a:rPr lang="en-GB" sz="2400" dirty="0"/>
                  <a:t>A is approximately straight. So for the triangle A</a:t>
                </a:r>
                <a:r>
                  <a:rPr lang="en-GB" sz="2400" dirty="0" smtClean="0"/>
                  <a:t>  </a:t>
                </a:r>
                <a:r>
                  <a:rPr lang="en-GB" sz="2400" dirty="0" err="1" smtClean="0"/>
                  <a:t>A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</a:rPr>
                      <m:t>′</m:t>
                    </m:r>
                    <m:r>
                      <a:rPr lang="en-GB" sz="2400" b="0" i="1" dirty="0" smtClean="0"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 smtClean="0"/>
                  <a:t>P,</a:t>
                </a:r>
                <a:endParaRPr lang="en-GB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F4A7DD1-A724-4A56-B8F8-56CCC24E1E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5795" y="3632926"/>
                <a:ext cx="6482493" cy="1200329"/>
              </a:xfrm>
              <a:prstGeom prst="rect">
                <a:avLst/>
              </a:prstGeom>
              <a:blipFill rotWithShape="1">
                <a:blip r:embed="rId8"/>
                <a:stretch>
                  <a:fillRect l="-1505" t="-4061" r="-7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176D770D-29F6-4620-8443-A2B86AC7BED7}"/>
                  </a:ext>
                </a:extLst>
              </p:cNvPr>
              <p:cNvSpPr txBox="1"/>
              <p:nvPr/>
            </p:nvSpPr>
            <p:spPr>
              <a:xfrm>
                <a:off x="4295800" y="4495000"/>
                <a:ext cx="2808312" cy="66614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24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GB" sz="2400" b="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</m:e>
                        </m:func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unc>
                          <m:funcPr>
                            <m:ctrlPr>
                              <a:rPr lang="en-GB" sz="24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 b="0" i="0" dirty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en-GB" sz="2400" b="0" i="0" dirty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GB" sz="2400" b="0" i="0" dirty="0" smtClean="0">
                            <a:latin typeface="Cambria Math" panose="02040503050406030204" pitchFamily="18" charset="0"/>
                          </a:rPr>
                          <m:t>P</m:t>
                        </m:r>
                      </m:num>
                      <m:den>
                        <m:sSup>
                          <m:sSupPr>
                            <m:ctrlPr>
                              <a:rPr lang="en-GB" sz="24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 b="0" i="0" dirty="0" smtClean="0">
                                <a:latin typeface="Cambria Math" panose="02040503050406030204" pitchFamily="18" charset="0"/>
                              </a:rPr>
                              <m:t>A</m:t>
                            </m:r>
                          </m:e>
                          <m:sup>
                            <m:r>
                              <a:rPr lang="en-GB" sz="2400" b="0" i="0" dirty="0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GB" sz="2400" b="0" i="0" dirty="0" smtClean="0">
                            <a:latin typeface="Cambria Math" panose="02040503050406030204" pitchFamily="18" charset="0"/>
                          </a:rPr>
                          <m:t>A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76D770D-29F6-4620-8443-A2B86AC7BE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800" y="4495000"/>
                <a:ext cx="2808312" cy="666144"/>
              </a:xfrm>
              <a:prstGeom prst="rect">
                <a:avLst/>
              </a:prstGeom>
              <a:blipFill rotWithShape="1">
                <a:blip r:embed="rId9"/>
                <a:stretch>
                  <a:fillRect b="-72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E204F103-E320-4143-95EC-B528558A08A7}"/>
                  </a:ext>
                </a:extLst>
              </p:cNvPr>
              <p:cNvSpPr txBox="1"/>
              <p:nvPr/>
            </p:nvSpPr>
            <p:spPr>
              <a:xfrm>
                <a:off x="6816080" y="4584383"/>
                <a:ext cx="16561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sz="2400" dirty="0"/>
                  <a:t> cos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E204F103-E320-4143-95EC-B528558A08A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6080" y="4584383"/>
                <a:ext cx="1656184" cy="461665"/>
              </a:xfrm>
              <a:prstGeom prst="rect">
                <a:avLst/>
              </a:prstGeom>
              <a:blipFill>
                <a:blip r:embed="rId10"/>
                <a:stretch>
                  <a:fillRect t="-8108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7D327B4A-3F98-4907-B097-9E3E60B96A17}"/>
              </a:ext>
            </a:extLst>
          </p:cNvPr>
          <p:cNvSpPr txBox="1"/>
          <p:nvPr/>
        </p:nvSpPr>
        <p:spPr>
          <a:xfrm>
            <a:off x="2215358" y="5115027"/>
            <a:ext cx="59688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So, approximately, if </a:t>
            </a:r>
            <a:r>
              <a:rPr lang="en-GB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GB" sz="2400" i="1" dirty="0" smtClean="0"/>
              <a:t> </a:t>
            </a:r>
            <a:r>
              <a:rPr lang="en-GB" sz="2400" dirty="0" smtClean="0"/>
              <a:t>is </a:t>
            </a:r>
            <a:r>
              <a:rPr lang="en-GB" sz="2400" dirty="0"/>
              <a:t>very small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="" id="{B15D049F-8ED9-47E1-A620-27549B841E42}"/>
                  </a:ext>
                </a:extLst>
              </p:cNvPr>
              <p:cNvSpPr/>
              <p:nvPr/>
            </p:nvSpPr>
            <p:spPr>
              <a:xfrm>
                <a:off x="4583898" y="5581633"/>
                <a:ext cx="2916824" cy="64274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func>
                          <m:func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d>
                              <m:dPr>
                                <m:ctrlPr>
                                  <a:rPr lang="en-GB" sz="2400" i="1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GB" sz="2400" i="1">
                                    <a:latin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</m:e>
                        </m:func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−</m:t>
                        </m:r>
                        <m:func>
                          <m:func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h</m:t>
                        </m:r>
                      </m:den>
                    </m:f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r>
                      <a:rPr lang="en-GB" sz="2400" i="1" dirty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</m:oMath>
                </a14:m>
                <a:r>
                  <a:rPr lang="en-GB" sz="2400" dirty="0"/>
                  <a:t> cos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B15D049F-8ED9-47E1-A620-27549B841E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83898" y="5581633"/>
                <a:ext cx="2916824" cy="642740"/>
              </a:xfrm>
              <a:prstGeom prst="rect">
                <a:avLst/>
              </a:prstGeom>
              <a:blipFill>
                <a:blip r:embed="rId11"/>
                <a:stretch>
                  <a:fillRect r="-2165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3C12E6F5-944C-BE4B-A2B4-F35C919CB8F0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8E6BAA6F-1B0F-C64C-8E75-2B00A2C1AA8C}"/>
              </a:ext>
            </a:extLst>
          </p:cNvPr>
          <p:cNvSpPr txBox="1"/>
          <p:nvPr/>
        </p:nvSpPr>
        <p:spPr>
          <a:xfrm>
            <a:off x="2272997" y="6253281"/>
            <a:ext cx="42550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And taking the limit as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2400" i="1" dirty="0" smtClean="0"/>
              <a:t>     </a:t>
            </a:r>
            <a:r>
              <a:rPr lang="en-US" sz="2400" dirty="0"/>
              <a:t>0,   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xmlns="" id="{5506B720-2CA6-1A48-ADA0-FCAE26C9514C}"/>
              </a:ext>
            </a:extLst>
          </p:cNvPr>
          <p:cNvCxnSpPr>
            <a:cxnSpLocks/>
          </p:cNvCxnSpPr>
          <p:nvPr/>
        </p:nvCxnSpPr>
        <p:spPr bwMode="auto">
          <a:xfrm flipV="1">
            <a:off x="5648247" y="6484113"/>
            <a:ext cx="333878" cy="1"/>
          </a:xfrm>
          <a:prstGeom prst="straightConnector1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AC3A4A7A-2AC7-5349-ABD0-8D19637E0289}"/>
                  </a:ext>
                </a:extLst>
              </p:cNvPr>
              <p:cNvSpPr txBox="1"/>
              <p:nvPr/>
            </p:nvSpPr>
            <p:spPr>
              <a:xfrm>
                <a:off x="6507890" y="6130744"/>
                <a:ext cx="2531458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(sin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) = cos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AC3A4A7A-2AC7-5349-ABD0-8D19637E02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7890" y="6130744"/>
                <a:ext cx="2531458" cy="624273"/>
              </a:xfrm>
              <a:prstGeom prst="rect">
                <a:avLst/>
              </a:prstGeom>
              <a:blipFill>
                <a:blip r:embed="rId12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154857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2C7A37CA-83AA-4E7C-B508-DBF078FC6187}"/>
              </a:ext>
            </a:extLst>
          </p:cNvPr>
          <p:cNvSpPr/>
          <p:nvPr/>
        </p:nvSpPr>
        <p:spPr bwMode="auto">
          <a:xfrm>
            <a:off x="9121659" y="1351438"/>
            <a:ext cx="2537116" cy="687715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4DC779C5-8E1D-4302-A70C-B00D6F34F714}"/>
              </a:ext>
            </a:extLst>
          </p:cNvPr>
          <p:cNvSpPr/>
          <p:nvPr/>
        </p:nvSpPr>
        <p:spPr bwMode="auto">
          <a:xfrm>
            <a:off x="5776480" y="1337485"/>
            <a:ext cx="2579101" cy="752536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4154DEEF-A172-4225-BBF3-4E0C0800DC70}"/>
              </a:ext>
            </a:extLst>
          </p:cNvPr>
          <p:cNvSpPr/>
          <p:nvPr/>
        </p:nvSpPr>
        <p:spPr bwMode="auto">
          <a:xfrm>
            <a:off x="2584086" y="1337485"/>
            <a:ext cx="2387752" cy="701677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019509" y="786902"/>
            <a:ext cx="9721081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Derivatives of Trig Functions: Key Results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323" y="4185356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2323" y="4185356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C861AFE6-E3E4-4FD0-ABF4-4A5F2EDBAB93}"/>
              </a:ext>
            </a:extLst>
          </p:cNvPr>
          <p:cNvSpPr txBox="1"/>
          <p:nvPr/>
        </p:nvSpPr>
        <p:spPr>
          <a:xfrm>
            <a:off x="2379550" y="821063"/>
            <a:ext cx="93610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Below are the three crucial derivatives and their inverse </a:t>
            </a:r>
            <a:r>
              <a:rPr lang="en-GB" sz="2400" dirty="0" smtClean="0"/>
              <a:t>integration: 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4528C562-F4F7-452F-B80F-FBADF0E450F1}"/>
                  </a:ext>
                </a:extLst>
              </p:cNvPr>
              <p:cNvSpPr txBox="1"/>
              <p:nvPr/>
            </p:nvSpPr>
            <p:spPr>
              <a:xfrm>
                <a:off x="2606779" y="1342953"/>
                <a:ext cx="2592288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(sin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) = cos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GB" sz="2400" i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528C562-F4F7-452F-B80F-FBADF0E45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6779" y="1342953"/>
                <a:ext cx="2592288" cy="624273"/>
              </a:xfrm>
              <a:prstGeom prst="rect">
                <a:avLst/>
              </a:prstGeom>
              <a:blipFill>
                <a:blip r:embed="rId4"/>
                <a:stretch>
                  <a:fillRect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2BDC9938-7DC6-4023-B3A4-EA1BD4E6E84E}"/>
                  </a:ext>
                </a:extLst>
              </p:cNvPr>
              <p:cNvSpPr/>
              <p:nvPr/>
            </p:nvSpPr>
            <p:spPr>
              <a:xfrm>
                <a:off x="9121659" y="1330581"/>
                <a:ext cx="2467727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(tan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sec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GB" sz="2400" i="1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BDC9938-7DC6-4023-B3A4-EA1BD4E6E8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1659" y="1330581"/>
                <a:ext cx="2467727" cy="624273"/>
              </a:xfrm>
              <a:prstGeom prst="rect">
                <a:avLst/>
              </a:prstGeom>
              <a:blipFill>
                <a:blip r:embed="rId5"/>
                <a:stretch>
                  <a:fillRect r="-2716"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F5A44AE6-2D1E-4B7D-9E63-979D53F00901}"/>
                  </a:ext>
                </a:extLst>
              </p:cNvPr>
              <p:cNvSpPr/>
              <p:nvPr/>
            </p:nvSpPr>
            <p:spPr>
              <a:xfrm>
                <a:off x="5776480" y="1382773"/>
                <a:ext cx="2652906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(cos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) =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sin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GB" sz="2400" i="1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5A44AE6-2D1E-4B7D-9E63-979D53F009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6480" y="1382773"/>
                <a:ext cx="2652906" cy="624273"/>
              </a:xfrm>
              <a:prstGeom prst="rect">
                <a:avLst/>
              </a:prstGeom>
              <a:blipFill rotWithShape="1">
                <a:blip r:embed="rId6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B9E731B9-B05B-45EA-9504-4F57C14A6229}"/>
                  </a:ext>
                </a:extLst>
              </p:cNvPr>
              <p:cNvSpPr txBox="1"/>
              <p:nvPr/>
            </p:nvSpPr>
            <p:spPr>
              <a:xfrm>
                <a:off x="2206851" y="2039163"/>
                <a:ext cx="1440160" cy="1061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unc>
                            <m:funcPr>
                              <m:ctrlPr>
                                <a:rPr lang="en-GB" sz="24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unc>
                                <m:funcPr>
                                  <m:ctrlPr>
                                    <a:rPr lang="en-GB" sz="2400" b="0" i="1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400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9E731B9-B05B-45EA-9504-4F57C14A62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6851" y="2039163"/>
                <a:ext cx="1440160" cy="1061060"/>
              </a:xfrm>
              <a:prstGeom prst="rect">
                <a:avLst/>
              </a:prstGeom>
              <a:blipFill>
                <a:blip r:embed="rId7"/>
                <a:stretch>
                  <a:fillRect l="-85088" t="-140476" r="-109649" b="-194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xmlns="" id="{4107F4D9-A62B-4026-ABDD-827A2A90C37A}"/>
                  </a:ext>
                </a:extLst>
              </p:cNvPr>
              <p:cNvSpPr/>
              <p:nvPr/>
            </p:nvSpPr>
            <p:spPr>
              <a:xfrm>
                <a:off x="5392739" y="2055557"/>
                <a:ext cx="3455368" cy="10610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unc>
                            <m:funcPr>
                              <m:ctrlPr>
                                <a:rPr lang="en-GB" sz="24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func>
                                <m:funcPr>
                                  <m:ctrlPr>
                                    <a:rPr lang="en-GB" sz="2400" b="0" i="1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400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107F4D9-A62B-4026-ABDD-827A2A90C3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2739" y="2055557"/>
                <a:ext cx="3455368" cy="1061060"/>
              </a:xfrm>
              <a:prstGeom prst="rect">
                <a:avLst/>
              </a:prstGeom>
              <a:blipFill>
                <a:blip r:embed="rId8"/>
                <a:stretch>
                  <a:fillRect l="-33700" t="-139286" b="-194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ACD3B5CC-4A1F-42EE-A87C-E5ADB1126535}"/>
                  </a:ext>
                </a:extLst>
              </p:cNvPr>
              <p:cNvSpPr/>
              <p:nvPr/>
            </p:nvSpPr>
            <p:spPr>
              <a:xfrm>
                <a:off x="8832304" y="2016515"/>
                <a:ext cx="3423822" cy="10610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24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latin typeface="Cambria Math" panose="02040503050406030204" pitchFamily="18" charset="0"/>
                                </a:rPr>
                                <m:t>sec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func>
                            <m:funcPr>
                              <m:ctrlPr>
                                <a:rPr lang="en-GB" sz="240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fName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unc>
                                <m:funcPr>
                                  <m:ctrlPr>
                                    <a:rPr lang="en-GB" sz="2400" b="0" i="1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400" b="0" i="0" smtClean="0">
                                      <a:latin typeface="Cambria Math" panose="02040503050406030204" pitchFamily="18" charset="0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CD3B5CC-4A1F-42EE-A87C-E5ADB11265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304" y="2016515"/>
                <a:ext cx="3423822" cy="1061060"/>
              </a:xfrm>
              <a:prstGeom prst="rect">
                <a:avLst/>
              </a:prstGeom>
              <a:blipFill>
                <a:blip r:embed="rId9"/>
                <a:stretch>
                  <a:fillRect l="-33579" t="-139286" b="-194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xmlns="" id="{94EA0547-7001-4AC9-A8DB-727326342AC9}"/>
              </a:ext>
            </a:extLst>
          </p:cNvPr>
          <p:cNvSpPr txBox="1"/>
          <p:nvPr/>
        </p:nvSpPr>
        <p:spPr>
          <a:xfrm>
            <a:off x="3708841" y="3780426"/>
            <a:ext cx="695681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/>
              <a:t>Revision</a:t>
            </a:r>
            <a:r>
              <a:rPr lang="en-GB" sz="2400" dirty="0" smtClean="0"/>
              <a:t> </a:t>
            </a:r>
            <a:r>
              <a:rPr lang="en-GB" sz="2400" dirty="0" smtClean="0"/>
              <a:t>of secant, cotangent and cosecant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C6D16A57-B4C5-42C0-AC37-49F2E8CCB6D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38778" t="34250" r="39960" b="45206"/>
          <a:stretch/>
        </p:blipFill>
        <p:spPr>
          <a:xfrm>
            <a:off x="3740418" y="4582537"/>
            <a:ext cx="2592288" cy="140889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EE7AB9CC-08B4-416E-974F-0155F9F61B66}"/>
                  </a:ext>
                </a:extLst>
              </p:cNvPr>
              <p:cNvSpPr txBox="1"/>
              <p:nvPr/>
            </p:nvSpPr>
            <p:spPr>
              <a:xfrm>
                <a:off x="6722518" y="4315253"/>
                <a:ext cx="3684621" cy="65864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sec </a:t>
                </a:r>
                <a:r>
                  <a:rPr lang="el-GR" sz="2400" i="1" dirty="0"/>
                  <a:t>θ</a:t>
                </a:r>
                <a:r>
                  <a:rPr lang="en-GB" sz="2400" dirty="0" smtClean="0"/>
                  <a:t> </a:t>
                </a:r>
                <a:r>
                  <a:rPr lang="en-GB" sz="24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𝐻𝑦𝑝𝑜𝑡𝑒𝑛𝑢𝑠𝑒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𝐴𝑑𝑗𝑎𝑐𝑒𝑛𝑡</m:t>
                        </m:r>
                      </m:den>
                    </m:f>
                  </m:oMath>
                </a14:m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sz="2400" b="0" i="0" dirty="0" smtClean="0">
                            <a:latin typeface="Cambria Math" panose="02040503050406030204" pitchFamily="18" charset="0"/>
                          </a:rPr>
                          <m:t>cos</m:t>
                        </m:r>
                        <m:r>
                          <a:rPr lang="en-GB" sz="2400" b="0" i="1" dirty="0" smtClean="0">
                            <a:latin typeface="Cambria Math"/>
                          </a:rPr>
                          <m:t> </m:t>
                        </m:r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Ɵ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EE7AB9CC-08B4-416E-974F-0155F9F61B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2518" y="4315253"/>
                <a:ext cx="3684621" cy="658642"/>
              </a:xfrm>
              <a:prstGeom prst="rect">
                <a:avLst/>
              </a:prstGeom>
              <a:blipFill rotWithShape="1">
                <a:blip r:embed="rId11"/>
                <a:stretch>
                  <a:fillRect l="-2649" b="-18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xmlns="" id="{DFB9AFA1-6FD4-4720-A768-6C756CBAA88B}"/>
                  </a:ext>
                </a:extLst>
              </p:cNvPr>
              <p:cNvSpPr/>
              <p:nvPr/>
            </p:nvSpPr>
            <p:spPr>
              <a:xfrm>
                <a:off x="6373373" y="5501215"/>
                <a:ext cx="3828677" cy="65742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/>
                  <a:t>cosec </a:t>
                </a:r>
                <a:r>
                  <a:rPr lang="el-GR" sz="2400" i="1" dirty="0"/>
                  <a:t>θ</a:t>
                </a:r>
                <a:r>
                  <a:rPr lang="en-GB" sz="2400" dirty="0" smtClean="0"/>
                  <a:t> </a:t>
                </a:r>
                <a:r>
                  <a:rPr lang="en-GB" sz="24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𝐻𝑦𝑝𝑜𝑡𝑒𝑛𝑢𝑠𝑒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𝑂𝑝𝑝𝑜𝑠𝑖𝑡𝑒</m:t>
                        </m:r>
                      </m:den>
                    </m:f>
                  </m:oMath>
                </a14:m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sz="2400" b="0" i="0" dirty="0" smtClean="0"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Ɵ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FB9AFA1-6FD4-4720-A768-6C756CBAA88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3373" y="5501215"/>
                <a:ext cx="3828677" cy="657424"/>
              </a:xfrm>
              <a:prstGeom prst="rect">
                <a:avLst/>
              </a:prstGeom>
              <a:blipFill rotWithShape="1">
                <a:blip r:embed="rId12"/>
                <a:stretch>
                  <a:fillRect l="-2548" b="-185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xmlns="" id="{DC9188CA-8367-4289-B993-91A1D80AFA2F}"/>
                  </a:ext>
                </a:extLst>
              </p:cNvPr>
              <p:cNvSpPr/>
              <p:nvPr/>
            </p:nvSpPr>
            <p:spPr>
              <a:xfrm>
                <a:off x="6770389" y="4901822"/>
                <a:ext cx="4142863" cy="67024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 smtClean="0"/>
                  <a:t>cot </a:t>
                </a:r>
                <a:r>
                  <a:rPr lang="el-GR" sz="2400" i="1" dirty="0"/>
                  <a:t>θ</a:t>
                </a:r>
                <a:r>
                  <a:rPr lang="en-GB" sz="2400" dirty="0" smtClean="0"/>
                  <a:t> </a:t>
                </a:r>
                <a:r>
                  <a:rPr lang="en-GB" sz="2400" dirty="0"/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𝐴𝑑𝑗𝑎𝑐𝑒𝑛𝑡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𝑂𝑝𝑝𝑜𝑠𝑖𝑡𝑒</m:t>
                        </m:r>
                      </m:den>
                    </m:f>
                  </m:oMath>
                </a14:m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sz="2400" b="0" i="0" dirty="0" smtClean="0">
                            <a:latin typeface="Cambria Math" panose="02040503050406030204" pitchFamily="18" charset="0"/>
                          </a:rPr>
                          <m:t>tan</m:t>
                        </m:r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Ɵ</m:t>
                        </m:r>
                      </m:den>
                    </m:f>
                  </m:oMath>
                </a14:m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  <m:r>
                          <a:rPr lang="en-GB" sz="2400" b="0" i="1" smtClean="0">
                            <a:latin typeface="Cambria Math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Ɵ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a:rPr lang="en-GB" sz="2400" b="0" i="0" smtClean="0">
                            <a:latin typeface="Cambria Math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Ɵ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xmlns="" xmlns:a14="http://schemas.microsoft.com/office/drawing/2010/main" id="{DC9188CA-8367-4289-B993-91A1D80AFA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0389" y="4901822"/>
                <a:ext cx="4142863" cy="670248"/>
              </a:xfrm>
              <a:prstGeom prst="rect">
                <a:avLst/>
              </a:prstGeom>
              <a:blipFill rotWithShape="1">
                <a:blip r:embed="rId13"/>
                <a:stretch>
                  <a:fillRect l="-2356" b="-181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765B7FEA-8E04-FB42-9044-B980E7426B82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  <p:sp>
        <p:nvSpPr>
          <p:cNvPr id="27" name="Rectangle 26"/>
          <p:cNvSpPr/>
          <p:nvPr/>
        </p:nvSpPr>
        <p:spPr bwMode="auto">
          <a:xfrm>
            <a:off x="3547675" y="3645024"/>
            <a:ext cx="7279142" cy="2664296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376972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2C7A37CA-83AA-4E7C-B508-DBF078FC6187}"/>
              </a:ext>
            </a:extLst>
          </p:cNvPr>
          <p:cNvSpPr/>
          <p:nvPr/>
        </p:nvSpPr>
        <p:spPr bwMode="auto">
          <a:xfrm>
            <a:off x="9121659" y="1351438"/>
            <a:ext cx="2537116" cy="687715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xmlns="" id="{4DC779C5-8E1D-4302-A70C-B00D6F34F714}"/>
              </a:ext>
            </a:extLst>
          </p:cNvPr>
          <p:cNvSpPr/>
          <p:nvPr/>
        </p:nvSpPr>
        <p:spPr bwMode="auto">
          <a:xfrm>
            <a:off x="5776480" y="1337485"/>
            <a:ext cx="2579101" cy="752536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xmlns="" id="{4154DEEF-A172-4225-BBF3-4E0C0800DC70}"/>
              </a:ext>
            </a:extLst>
          </p:cNvPr>
          <p:cNvSpPr/>
          <p:nvPr/>
        </p:nvSpPr>
        <p:spPr bwMode="auto">
          <a:xfrm>
            <a:off x="2584086" y="1337485"/>
            <a:ext cx="2387752" cy="701677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019509" y="786902"/>
            <a:ext cx="9721081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Derivatives of Trig Functions: Example</a:t>
            </a:r>
            <a:endParaRPr lang="en-US" altLang="en-US" sz="28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4528C562-F4F7-452F-B80F-FBADF0E450F1}"/>
                  </a:ext>
                </a:extLst>
              </p:cNvPr>
              <p:cNvSpPr txBox="1"/>
              <p:nvPr/>
            </p:nvSpPr>
            <p:spPr>
              <a:xfrm>
                <a:off x="2606779" y="1342953"/>
                <a:ext cx="2592288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(sin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) = cos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GB" sz="2400" i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528C562-F4F7-452F-B80F-FBADF0E450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6779" y="1342953"/>
                <a:ext cx="2592288" cy="624273"/>
              </a:xfrm>
              <a:prstGeom prst="rect">
                <a:avLst/>
              </a:prstGeom>
              <a:blipFill>
                <a:blip r:embed="rId4"/>
                <a:stretch>
                  <a:fillRect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2BDC9938-7DC6-4023-B3A4-EA1BD4E6E84E}"/>
                  </a:ext>
                </a:extLst>
              </p:cNvPr>
              <p:cNvSpPr/>
              <p:nvPr/>
            </p:nvSpPr>
            <p:spPr>
              <a:xfrm>
                <a:off x="9121659" y="1330581"/>
                <a:ext cx="2467727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(tan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)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sec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/>
                  <a:t>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GB" sz="2400" i="1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BDC9938-7DC6-4023-B3A4-EA1BD4E6E84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21659" y="1330581"/>
                <a:ext cx="2467727" cy="624273"/>
              </a:xfrm>
              <a:prstGeom prst="rect">
                <a:avLst/>
              </a:prstGeom>
              <a:blipFill>
                <a:blip r:embed="rId5"/>
                <a:stretch>
                  <a:fillRect r="-2716"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F5A44AE6-2D1E-4B7D-9E63-979D53F00901}"/>
                  </a:ext>
                </a:extLst>
              </p:cNvPr>
              <p:cNvSpPr/>
              <p:nvPr/>
            </p:nvSpPr>
            <p:spPr>
              <a:xfrm>
                <a:off x="5776480" y="1382773"/>
                <a:ext cx="2652906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(cos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) =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sin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GB" sz="2400" i="1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5A44AE6-2D1E-4B7D-9E63-979D53F009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76480" y="1382773"/>
                <a:ext cx="2652906" cy="624273"/>
              </a:xfrm>
              <a:prstGeom prst="rect">
                <a:avLst/>
              </a:prstGeom>
              <a:blipFill>
                <a:blip r:embed="rId6"/>
                <a:stretch>
                  <a:fillRect r="-2381"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B9E731B9-B05B-45EA-9504-4F57C14A6229}"/>
                  </a:ext>
                </a:extLst>
              </p:cNvPr>
              <p:cNvSpPr txBox="1"/>
              <p:nvPr/>
            </p:nvSpPr>
            <p:spPr>
              <a:xfrm>
                <a:off x="2206851" y="2039163"/>
                <a:ext cx="1440160" cy="1061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unc>
                            <m:funcPr>
                              <m:ctrlPr>
                                <a:rPr lang="en-GB" sz="2400" b="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latin typeface="Cambria Math" panose="02040503050406030204" pitchFamily="18" charset="0"/>
                                </a:rPr>
                                <m:t>cos</m:t>
                              </m:r>
                            </m:fName>
                            <m: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unc>
                                <m:funcPr>
                                  <m:ctrlPr>
                                    <a:rPr lang="en-GB" sz="2400" b="0" i="1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400" b="0" i="0" smtClean="0">
                                      <a:latin typeface="Cambria Math" panose="02040503050406030204" pitchFamily="18" charset="0"/>
                                    </a:rPr>
                                    <m:t>sin</m:t>
                                  </m:r>
                                </m:fName>
                                <m:e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e>
                              </m:func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B9E731B9-B05B-45EA-9504-4F57C14A62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6851" y="2039163"/>
                <a:ext cx="1440160" cy="1061060"/>
              </a:xfrm>
              <a:prstGeom prst="rect">
                <a:avLst/>
              </a:prstGeom>
              <a:blipFill>
                <a:blip r:embed="rId7"/>
                <a:stretch>
                  <a:fillRect l="-85088" t="-140476" r="-114035" b="-194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xmlns="" id="{4107F4D9-A62B-4026-ABDD-827A2A90C37A}"/>
                  </a:ext>
                </a:extLst>
              </p:cNvPr>
              <p:cNvSpPr/>
              <p:nvPr/>
            </p:nvSpPr>
            <p:spPr>
              <a:xfrm>
                <a:off x="5476277" y="2007047"/>
                <a:ext cx="3455368" cy="10610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unc>
                            <m:funcPr>
                              <m:ctrlPr>
                                <a:rPr lang="en-GB" sz="2400" i="1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latin typeface="Cambria Math" panose="02040503050406030204" pitchFamily="18" charset="0"/>
                                </a:rPr>
                                <m:t>sin</m:t>
                              </m:r>
                            </m:fName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=−</m:t>
                              </m:r>
                              <m:func>
                                <m:funcPr>
                                  <m:ctrlPr>
                                    <a:rPr lang="en-GB" sz="2400" b="0" i="1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400" b="0" i="0" smtClean="0">
                                      <a:latin typeface="Cambria Math" panose="02040503050406030204" pitchFamily="18" charset="0"/>
                                    </a:rPr>
                                    <m:t>cos</m:t>
                                  </m:r>
                                </m:fName>
                                <m:e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4107F4D9-A62B-4026-ABDD-827A2A90C3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6277" y="2007047"/>
                <a:ext cx="3455368" cy="106106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xmlns="" id="{ACD3B5CC-4A1F-42EE-A87C-E5ADB1126535}"/>
                  </a:ext>
                </a:extLst>
              </p:cNvPr>
              <p:cNvSpPr/>
              <p:nvPr/>
            </p:nvSpPr>
            <p:spPr>
              <a:xfrm>
                <a:off x="8832304" y="2016515"/>
                <a:ext cx="3423822" cy="10610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GB" sz="2400" i="1" smtClean="0"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GB" sz="2400" b="0" i="0" smtClean="0">
                                  <a:latin typeface="Cambria Math" panose="02040503050406030204" pitchFamily="18" charset="0"/>
                                </a:rPr>
                                <m:t>sec</m:t>
                              </m:r>
                            </m:e>
                            <m:sup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func>
                            <m:funcPr>
                              <m:ctrlPr>
                                <a:rPr lang="en-GB" sz="2400" i="1" smtClean="0">
                                  <a:latin typeface="Cambria Math"/>
                                </a:rPr>
                              </m:ctrlPr>
                            </m:funcPr>
                            <m:fName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fName>
                            <m:e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func>
                                <m:funcPr>
                                  <m:ctrlPr>
                                    <a:rPr lang="en-GB" sz="2400" b="0" i="1" smtClean="0">
                                      <a:latin typeface="Cambria Math"/>
                                    </a:rPr>
                                  </m:ctrlPr>
                                </m:funcPr>
                                <m:fName>
                                  <m:r>
                                    <m:rPr>
                                      <m:sty m:val="p"/>
                                    </m:rPr>
                                    <a:rPr lang="en-GB" sz="2400" b="0" i="0" smtClean="0">
                                      <a:latin typeface="Cambria Math" panose="02040503050406030204" pitchFamily="18" charset="0"/>
                                    </a:rPr>
                                    <m:t>tan</m:t>
                                  </m:r>
                                </m:fName>
                                <m:e>
                                  <m:r>
                                    <a:rPr lang="en-GB" sz="24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</m:func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GB" sz="2400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</m:func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ACD3B5CC-4A1F-42EE-A87C-E5ADB11265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32304" y="2016515"/>
                <a:ext cx="3423822" cy="1061060"/>
              </a:xfrm>
              <a:prstGeom prst="rect">
                <a:avLst/>
              </a:prstGeom>
              <a:blipFill>
                <a:blip r:embed="rId9"/>
                <a:stretch>
                  <a:fillRect l="-33579" t="-139286" b="-194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68F89B82-3A8D-4F35-8811-D8D1C5BAA66F}"/>
              </a:ext>
            </a:extLst>
          </p:cNvPr>
          <p:cNvSpPr txBox="1"/>
          <p:nvPr/>
        </p:nvSpPr>
        <p:spPr>
          <a:xfrm>
            <a:off x="2606779" y="3100223"/>
            <a:ext cx="1512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xmlns="" id="{D53B3734-F287-4F67-BD68-5D3442ABCB99}"/>
                  </a:ext>
                </a:extLst>
              </p:cNvPr>
              <p:cNvSpPr txBox="1"/>
              <p:nvPr/>
            </p:nvSpPr>
            <p:spPr>
              <a:xfrm>
                <a:off x="2577293" y="3517394"/>
                <a:ext cx="2291536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 sin(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𝑘𝑥</m:t>
                    </m:r>
                  </m:oMath>
                </a14:m>
                <a:r>
                  <a:rPr lang="en-GB" sz="2400" dirty="0" smtClean="0"/>
                  <a:t>).</a:t>
                </a:r>
                <a:endParaRPr lang="en-GB" sz="2400" dirty="0"/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53B3734-F287-4F67-BD68-5D3442ABCB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7293" y="3517394"/>
                <a:ext cx="2291536" cy="624273"/>
              </a:xfrm>
              <a:prstGeom prst="rect">
                <a:avLst/>
              </a:prstGeom>
              <a:blipFill rotWithShape="1">
                <a:blip r:embed="rId10"/>
                <a:stretch>
                  <a:fillRect l="-4255" r="-2394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>
            <a:extLst>
              <a:ext uri="{FF2B5EF4-FFF2-40B4-BE49-F238E27FC236}">
                <a16:creationId xmlns:a16="http://schemas.microsoft.com/office/drawing/2014/main" xmlns="" id="{D889FAF9-6842-4B4B-AA03-DDEC8E3AAB11}"/>
              </a:ext>
            </a:extLst>
          </p:cNvPr>
          <p:cNvSpPr txBox="1"/>
          <p:nvPr/>
        </p:nvSpPr>
        <p:spPr>
          <a:xfrm>
            <a:off x="2606779" y="4172172"/>
            <a:ext cx="20490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xmlns="" id="{CD7786C1-E0B3-4C0F-A769-765A98299D1B}"/>
                  </a:ext>
                </a:extLst>
              </p:cNvPr>
              <p:cNvSpPr txBox="1"/>
              <p:nvPr/>
            </p:nvSpPr>
            <p:spPr>
              <a:xfrm>
                <a:off x="2622726" y="4562280"/>
                <a:ext cx="7793754" cy="24180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Let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sin</a:t>
                </a:r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𝑘𝑥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  <a:latin typeface="Cambria Math" panose="02040503050406030204" pitchFamily="18" charset="0"/>
                    <a:ea typeface="Cambria Math" panose="02040503050406030204" pitchFamily="18" charset="0"/>
                    <a:cs typeface="Times New Roman" panose="02020603050405020304" pitchFamily="18" charset="0"/>
                  </a:rPr>
                  <a:t>)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GB" sz="2400" dirty="0">
                    <a:solidFill>
                      <a:srgbClr val="FF0000"/>
                    </a:solidFill>
                  </a:rPr>
                  <a:t>and let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𝑘𝑥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  giving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sin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</a:p>
              <a:p>
                <a:pPr>
                  <a:spcAft>
                    <a:spcPts val="600"/>
                  </a:spcAft>
                </a:pPr>
                <a:r>
                  <a:rPr lang="en-GB" sz="2400" dirty="0">
                    <a:solidFill>
                      <a:srgbClr val="FF0000"/>
                    </a:solidFill>
                  </a:rPr>
                  <a:t>Using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𝑑𝑢</m:t>
                        </m:r>
                      </m:den>
                    </m:f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𝑑𝑢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with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𝑑𝑢</m:t>
                        </m:r>
                      </m:den>
                    </m:f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= 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cos</m:t>
                    </m:r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i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u</m:t>
                    </m:r>
                  </m:oMath>
                </a14:m>
                <a:r>
                  <a:rPr lang="en-GB" sz="2400" dirty="0"/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and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𝑑𝑢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we obtain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 </a:t>
                </a:r>
                <a:r>
                  <a:rPr lang="en-GB" sz="2400" dirty="0">
                    <a:solidFill>
                      <a:srgbClr val="FF0000"/>
                    </a:solidFill>
                  </a:rPr>
                  <a:t>cos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 </a:t>
                </a:r>
                <a:r>
                  <a:rPr lang="en-GB" sz="2400" dirty="0">
                    <a:solidFill>
                      <a:srgbClr val="FF0000"/>
                    </a:solidFill>
                  </a:rPr>
                  <a:t>cos</a:t>
                </a:r>
                <a:r>
                  <a:rPr lang="en-GB" sz="2400" dirty="0">
                    <a:solidFill>
                      <a:srgbClr val="FF0000"/>
                    </a:solidFill>
                    <a:ea typeface="Cambria Math" panose="02040503050406030204" pitchFamily="18" charset="0"/>
                    <a:cs typeface="Times New Roman" panose="02020603050405020304" pitchFamily="18" charset="0"/>
                  </a:rPr>
                  <a:t>(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𝑘𝑥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</a:t>
                </a:r>
              </a:p>
              <a:p>
                <a:r>
                  <a:rPr lang="en-GB" sz="2400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 </a:t>
                </a:r>
                <a:endParaRPr lang="en-GB" sz="24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endParaRPr lang="en-GB" sz="24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CD7786C1-E0B3-4C0F-A769-765A98299D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22726" y="4562280"/>
                <a:ext cx="7793754" cy="2418098"/>
              </a:xfrm>
              <a:prstGeom prst="rect">
                <a:avLst/>
              </a:prstGeom>
              <a:blipFill>
                <a:blip r:embed="rId11"/>
                <a:stretch>
                  <a:fillRect l="-1140" t="-208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765B7FEA-8E04-FB42-9044-B980E7426B82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304162427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791742"/>
            <a:ext cx="9721081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GB" sz="2800" b="1" dirty="0"/>
              <a:t>Trig Revision and </a:t>
            </a:r>
            <a:r>
              <a:rPr lang="en-GB" sz="2800" b="1" dirty="0" smtClean="0"/>
              <a:t>Formulae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="" id="{F4A8BBFA-3B2D-4206-9F96-334957188139}"/>
                  </a:ext>
                </a:extLst>
              </p:cNvPr>
              <p:cNvSpPr txBox="1"/>
              <p:nvPr/>
            </p:nvSpPr>
            <p:spPr>
              <a:xfrm>
                <a:off x="3685826" y="954496"/>
                <a:ext cx="7666756" cy="7694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b="1" dirty="0"/>
                  <a:t>Revision </a:t>
                </a:r>
                <a:r>
                  <a:rPr lang="en-GB" dirty="0"/>
                  <a:t>Notes</a:t>
                </a:r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</a:t>
                </a:r>
                <a:r>
                  <a:rPr lang="en-GB" sz="2400" dirty="0" smtClean="0"/>
                  <a:t> means </a:t>
                </a:r>
                <a:r>
                  <a:rPr lang="en-GB" sz="2400" dirty="0"/>
                  <a:t>find sin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, then square the result. </a:t>
                </a: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4A8BBFA-3B2D-4206-9F96-3349571881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5826" y="954496"/>
                <a:ext cx="7666756" cy="769441"/>
              </a:xfrm>
              <a:prstGeom prst="rect">
                <a:avLst/>
              </a:prstGeom>
              <a:blipFill rotWithShape="1">
                <a:blip r:embed="rId4"/>
                <a:stretch>
                  <a:fillRect l="-875" t="-3175" b="-1746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xmlns="" id="{10E886FE-9FA9-489E-8D90-3D13A2633421}"/>
                  </a:ext>
                </a:extLst>
              </p:cNvPr>
              <p:cNvSpPr/>
              <p:nvPr/>
            </p:nvSpPr>
            <p:spPr>
              <a:xfrm>
                <a:off x="3669499" y="1593402"/>
                <a:ext cx="707988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i="0"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⁡(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/>
                  <a:t>) </a:t>
                </a:r>
                <a:r>
                  <a:rPr lang="en-GB" sz="2400" dirty="0" smtClean="0"/>
                  <a:t> means </a:t>
                </a:r>
                <a:r>
                  <a:rPr lang="en-GB" sz="2400" dirty="0"/>
                  <a:t>to square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 smtClean="0"/>
                  <a:t>, </a:t>
                </a:r>
                <a:r>
                  <a:rPr lang="en-GB" sz="2400" dirty="0"/>
                  <a:t>then the sine </a:t>
                </a:r>
                <a:r>
                  <a:rPr lang="en-GB" sz="2400" dirty="0" smtClean="0"/>
                  <a:t>function.</a:t>
                </a:r>
                <a:endParaRPr lang="en-GB" sz="240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0E886FE-9FA9-489E-8D90-3D13A26334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69499" y="1593402"/>
                <a:ext cx="7079887" cy="461665"/>
              </a:xfrm>
              <a:prstGeom prst="rect">
                <a:avLst/>
              </a:prstGeom>
              <a:blipFill rotWithShape="1">
                <a:blip r:embed="rId5"/>
                <a:stretch>
                  <a:fillRect l="-17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4B7C8991-99E8-41A8-8735-D0ED739E4F63}"/>
                  </a:ext>
                </a:extLst>
              </p:cNvPr>
              <p:cNvSpPr txBox="1"/>
              <p:nvPr/>
            </p:nvSpPr>
            <p:spPr>
              <a:xfrm>
                <a:off x="3273243" y="2368510"/>
                <a:ext cx="413836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As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i="0">
                            <a:latin typeface="Cambria Math" panose="02040503050406030204" pitchFamily="18" charset="0"/>
                          </a:rPr>
                          <m:t>sin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+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=</a:t>
                </a:r>
                <a:r>
                  <a:rPr lang="en-GB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B7C8991-99E8-41A8-8735-D0ED739E4F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3243" y="2368510"/>
                <a:ext cx="4138364" cy="461665"/>
              </a:xfrm>
              <a:prstGeom prst="rect">
                <a:avLst/>
              </a:prstGeom>
              <a:blipFill rotWithShape="1">
                <a:blip r:embed="rId6"/>
                <a:stretch>
                  <a:fillRect l="-2356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7C4BCE2C-AE5F-43D1-AEA3-F98DCDD28395}"/>
                  </a:ext>
                </a:extLst>
              </p:cNvPr>
              <p:cNvSpPr txBox="1"/>
              <p:nvPr/>
            </p:nvSpPr>
            <p:spPr>
              <a:xfrm>
                <a:off x="3705291" y="2791858"/>
                <a:ext cx="266429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i="0">
                            <a:latin typeface="Cambria Math" panose="02040503050406030204" pitchFamily="18" charset="0"/>
                          </a:rPr>
                          <m:t>sin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= </a:t>
                </a:r>
                <a:r>
                  <a:rPr lang="en-GB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i="0">
                            <a:latin typeface="Cambria Math" panose="02040503050406030204" pitchFamily="18" charset="0"/>
                          </a:rPr>
                          <m:t>cos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endParaRPr lang="en-GB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C4BCE2C-AE5F-43D1-AEA3-F98DCDD2839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291" y="2791858"/>
                <a:ext cx="2664296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458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="" id="{FEB31919-0F38-405F-86A8-8E54E2493032}"/>
                  </a:ext>
                </a:extLst>
              </p:cNvPr>
              <p:cNvSpPr/>
              <p:nvPr/>
            </p:nvSpPr>
            <p:spPr>
              <a:xfrm>
                <a:off x="3705291" y="3225529"/>
                <a:ext cx="255871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= </a:t>
                </a:r>
                <a:r>
                  <a:rPr lang="en-GB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endParaRPr lang="en-GB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EB31919-0F38-405F-86A8-8E54E249303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05291" y="3225529"/>
                <a:ext cx="2558714" cy="461665"/>
              </a:xfrm>
              <a:prstGeom prst="rect">
                <a:avLst/>
              </a:prstGeom>
              <a:blipFill rotWithShape="1">
                <a:blip r:embed="rId8"/>
                <a:stretch>
                  <a:fillRect t="-10526" r="-2381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88C44E51-45A4-4592-8CE9-6D47514D90EC}"/>
                  </a:ext>
                </a:extLst>
              </p:cNvPr>
              <p:cNvSpPr/>
              <p:nvPr/>
            </p:nvSpPr>
            <p:spPr>
              <a:xfrm>
                <a:off x="3736847" y="3638214"/>
                <a:ext cx="25770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sec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8C44E51-45A4-4592-8CE9-6D47514D90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6847" y="3638214"/>
                <a:ext cx="2577052" cy="461665"/>
              </a:xfrm>
              <a:prstGeom prst="rect">
                <a:avLst/>
              </a:prstGeom>
              <a:blipFill rotWithShape="1">
                <a:blip r:embed="rId9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="" id="{87BB0304-8776-43D9-A926-58C7563E5542}"/>
                  </a:ext>
                </a:extLst>
              </p:cNvPr>
              <p:cNvSpPr/>
              <p:nvPr/>
            </p:nvSpPr>
            <p:spPr>
              <a:xfrm>
                <a:off x="3736847" y="4065560"/>
                <a:ext cx="2866426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cot</m:t>
                        </m:r>
                      </m:e>
                      <m:sup>
                        <m:r>
                          <a:rPr lang="en-GB" sz="240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co</m:t>
                        </m:r>
                        <m:r>
                          <m:rPr>
                            <m:sty m:val="p"/>
                          </m:rPr>
                          <a:rPr lang="en-GB" sz="2400" i="0">
                            <a:latin typeface="Cambria Math" panose="02040503050406030204" pitchFamily="18" charset="0"/>
                          </a:rPr>
                          <m:t>sec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7BB0304-8776-43D9-A926-58C7563E55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6847" y="4065560"/>
                <a:ext cx="2866426" cy="461665"/>
              </a:xfrm>
              <a:prstGeom prst="rect">
                <a:avLst/>
              </a:prstGeom>
              <a:blipFill rotWithShape="1">
                <a:blip r:embed="rId10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="" id="{A5FD6B0D-254D-4412-AD09-27FAA43C238E}"/>
                  </a:ext>
                </a:extLst>
              </p:cNvPr>
              <p:cNvSpPr txBox="1"/>
              <p:nvPr/>
            </p:nvSpPr>
            <p:spPr>
              <a:xfrm>
                <a:off x="7271614" y="2419492"/>
                <a:ext cx="3960438" cy="172463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GB" sz="2400" dirty="0" smtClean="0"/>
                  <a:t>Double Angle Formulae</a:t>
                </a:r>
              </a:p>
              <a:p>
                <a:pPr algn="ctr"/>
                <a:r>
                  <a:rPr lang="en-GB" sz="2400" dirty="0"/>
                  <a:t>sin 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= 2 sin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cos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  <a:p>
                <a:pPr algn="ctr"/>
                <a:r>
                  <a:rPr lang="en-GB" sz="2400" dirty="0"/>
                  <a:t>cos 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= 1 – 2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  <a:p>
                <a:pPr algn="ctr"/>
                <a:r>
                  <a:rPr lang="en-GB" sz="2400" dirty="0">
                    <a:latin typeface="+mj-lt"/>
                    <a:cs typeface="Times New Roman" panose="02020603050405020304" pitchFamily="18" charset="0"/>
                  </a:rPr>
                  <a:t>tan 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latin typeface="+mj-lt"/>
                    <a:cs typeface="Times New Roman" panose="02020603050405020304" pitchFamily="18" charset="0"/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  <m:r>
                          <a:rPr lang="en-GB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tan</m:t>
                        </m:r>
                        <m:r>
                          <a:rPr lang="en-GB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  <m:r>
                          <a:rPr lang="en-GB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sSupPr>
                          <m: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tan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/>
                            <a:cs typeface="Times New Roman" panose="020206030504050203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2400" dirty="0">
                  <a:latin typeface="+mj-lt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5FD6B0D-254D-4412-AD09-27FAA43C23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71614" y="2419492"/>
                <a:ext cx="3960438" cy="1724639"/>
              </a:xfrm>
              <a:prstGeom prst="rect">
                <a:avLst/>
              </a:prstGeom>
              <a:blipFill rotWithShape="1">
                <a:blip r:embed="rId11"/>
                <a:stretch>
                  <a:fillRect t="-2473" b="-247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130EB64A-C3C5-49A0-B8C4-39F9CFEA48DA}"/>
                  </a:ext>
                </a:extLst>
              </p:cNvPr>
              <p:cNvSpPr txBox="1"/>
              <p:nvPr/>
            </p:nvSpPr>
            <p:spPr>
              <a:xfrm>
                <a:off x="7390604" y="4797152"/>
                <a:ext cx="4033987" cy="168815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(cosec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latin typeface="+mj-lt"/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latin typeface="+mj-lt"/>
                    <a:cs typeface="Times New Roman" panose="02020603050405020304" pitchFamily="18" charset="0"/>
                  </a:rPr>
                  <a:t>cosec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latin typeface="+mj-lt"/>
                    <a:cs typeface="Times New Roman" panose="02020603050405020304" pitchFamily="18" charset="0"/>
                  </a:rPr>
                  <a:t> cot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(sec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cs typeface="Times New Roman" panose="02020603050405020304" pitchFamily="18" charset="0"/>
                  </a:rPr>
                  <a:t>) = sec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cs typeface="Times New Roman" panose="02020603050405020304" pitchFamily="18" charset="0"/>
                  </a:rPr>
                  <a:t> tan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(cot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 dirty="0">
                            <a:cs typeface="Times New Roman" panose="02020603050405020304" pitchFamily="18" charset="0"/>
                          </a:rPr>
                          <m:t>cosec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30EB64A-C3C5-49A0-B8C4-39F9CFEA48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0604" y="4797152"/>
                <a:ext cx="4033987" cy="1688154"/>
              </a:xfrm>
              <a:prstGeom prst="rect">
                <a:avLst/>
              </a:prstGeom>
              <a:blipFill rotWithShape="1">
                <a:blip r:embed="rId12"/>
                <a:stretch>
                  <a:fillRect r="-1057" b="-252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xmlns="" id="{46FD88C7-D0B6-4301-84A7-3B833506006F}"/>
                  </a:ext>
                </a:extLst>
              </p:cNvPr>
              <p:cNvSpPr txBox="1"/>
              <p:nvPr/>
            </p:nvSpPr>
            <p:spPr>
              <a:xfrm>
                <a:off x="3823442" y="4837840"/>
                <a:ext cx="3136654" cy="12659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>
                    <a:latin typeface="Cambria Math" panose="02040503050406030204" pitchFamily="18" charset="0"/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sz="2400" b="0" i="0" dirty="0" smtClean="0">
                            <a:latin typeface="Cambria Math" panose="02040503050406030204" pitchFamily="18" charset="0"/>
                          </a:rPr>
                          <m:t>tan</m:t>
                        </m:r>
                        <m:r>
                          <a:rPr lang="en-GB" sz="2400" b="0" i="0" dirty="0" smtClean="0">
                            <a:latin typeface="Cambria Math"/>
                          </a:rPr>
                          <m:t> </m:t>
                        </m:r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2400" dirty="0">
                    <a:latin typeface="Cambria Math" panose="02040503050406030204" pitchFamily="18" charset="0"/>
                  </a:rPr>
                  <a:t>)=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(1+</m:t>
                        </m:r>
                        <m:sSup>
                          <m:sSupPr>
                            <m:ctrlPr>
                              <a:rPr lang="en-GB" sz="2400" b="0" i="1" dirty="0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dirty="0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</m:oMath>
                </a14:m>
                <a:endParaRPr lang="en-GB" sz="2400" dirty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a:rPr lang="en-GB" sz="2400" b="0" i="0" smtClean="0">
                            <a:latin typeface="Cambria Math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2400" dirty="0">
                    <a:cs typeface="Times New Roman" panose="02020603050405020304" pitchFamily="18" charset="0"/>
                  </a:rPr>
                  <a:t>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1</m:t>
                        </m:r>
                      </m:num>
                      <m:den>
                        <m:rad>
                          <m:radPr>
                            <m:degHide m:val="on"/>
                            <m:ctrlPr>
                              <a:rPr lang="en-GB" sz="2400" i="1" smtClean="0">
                                <a:latin typeface="Cambria Math"/>
                                <a:cs typeface="Times New Roman" panose="020206030504050203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(1−</m:t>
                            </m:r>
                            <m:sSup>
                              <m:sSupPr>
                                <m:ctrlPr>
                                  <a:rPr lang="en-GB" sz="2400" b="0" i="1" smtClean="0">
                                    <a:latin typeface="Cambria Math"/>
                                    <a:cs typeface="Times New Roman" panose="020206030504050203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  <a:cs typeface="Times New Roman" panose="020206030504050203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  <m:t>)</m:t>
                            </m:r>
                          </m:e>
                        </m:rad>
                      </m:den>
                    </m:f>
                  </m:oMath>
                </a14:m>
                <a:endParaRPr lang="en-GB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6FD88C7-D0B6-4301-84A7-3B83350600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23442" y="4837840"/>
                <a:ext cx="3136654" cy="1265924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8A3B864F-87C5-E74F-A231-4A17D99CB312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  <p:sp>
        <p:nvSpPr>
          <p:cNvPr id="11" name="Rectangle 10"/>
          <p:cNvSpPr/>
          <p:nvPr/>
        </p:nvSpPr>
        <p:spPr bwMode="auto">
          <a:xfrm>
            <a:off x="7390604" y="4797152"/>
            <a:ext cx="4033987" cy="1773724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3614648" y="937372"/>
            <a:ext cx="7049779" cy="1195484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3" name="Rectangle 42"/>
          <p:cNvSpPr/>
          <p:nvPr/>
        </p:nvSpPr>
        <p:spPr bwMode="auto">
          <a:xfrm>
            <a:off x="3254748" y="2310700"/>
            <a:ext cx="3474879" cy="2270427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5" name="Rectangle 44"/>
          <p:cNvSpPr/>
          <p:nvPr/>
        </p:nvSpPr>
        <p:spPr bwMode="auto">
          <a:xfrm>
            <a:off x="3614648" y="4797152"/>
            <a:ext cx="2834347" cy="1469956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47" name="Rectangle 46"/>
          <p:cNvSpPr/>
          <p:nvPr/>
        </p:nvSpPr>
        <p:spPr bwMode="auto">
          <a:xfrm>
            <a:off x="7399047" y="2310700"/>
            <a:ext cx="3665506" cy="1985692"/>
          </a:xfrm>
          <a:prstGeom prst="rect">
            <a:avLst/>
          </a:prstGeom>
          <a:noFill/>
          <a:ln w="254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284805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4295800" y="1089775"/>
                <a:ext cx="9721081" cy="62427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 smtClean="0"/>
                  <a:t>a)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(sin </a:t>
                </a:r>
                <a:r>
                  <a:rPr lang="en-GB" sz="2400" dirty="0">
                    <a:latin typeface="+mj-lt"/>
                    <a:cs typeface="Times New Roman" panose="02020603050405020304" pitchFamily="18" charset="0"/>
                  </a:rPr>
                  <a:t>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) =</a:t>
                </a:r>
                <a:endParaRPr lang="en-US" sz="24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295800" y="1089775"/>
                <a:ext cx="9721081" cy="624273"/>
              </a:xfrm>
              <a:prstGeom prst="rect">
                <a:avLst/>
              </a:prstGeom>
              <a:blipFill rotWithShape="1">
                <a:blip r:embed="rId3"/>
                <a:stretch>
                  <a:fillRect l="-1004" b="-8824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</a:t>
            </a:r>
            <a:r>
              <a:rPr lang="en-US" altLang="en-US" sz="2800" b="1" dirty="0" smtClean="0"/>
              <a:t>1: </a:t>
            </a:r>
            <a:r>
              <a:rPr lang="en-US" altLang="en-US" sz="2800" b="1" dirty="0"/>
              <a:t>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F347957A-C247-484E-8633-5A56735B45F1}"/>
                  </a:ext>
                </a:extLst>
              </p:cNvPr>
              <p:cNvSpPr/>
              <p:nvPr/>
            </p:nvSpPr>
            <p:spPr>
              <a:xfrm>
                <a:off x="4295800" y="1874751"/>
                <a:ext cx="2253759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 smtClean="0"/>
                  <a:t>b)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(cos </a:t>
                </a:r>
                <a:r>
                  <a:rPr lang="en-GB" sz="2400" dirty="0">
                    <a:cs typeface="Times New Roman" panose="02020603050405020304" pitchFamily="18" charset="0"/>
                  </a:rPr>
                  <a:t>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) =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347957A-C247-484E-8633-5A56735B45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800" y="1874751"/>
                <a:ext cx="2253759" cy="624273"/>
              </a:xfrm>
              <a:prstGeom prst="rect">
                <a:avLst/>
              </a:prstGeom>
              <a:blipFill rotWithShape="1">
                <a:blip r:embed="rId5"/>
                <a:stretch>
                  <a:fillRect l="-4336" r="-3252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="" id="{18A64AA8-D367-4326-81D5-DC1C3EB74E80}"/>
                  </a:ext>
                </a:extLst>
              </p:cNvPr>
              <p:cNvSpPr/>
              <p:nvPr/>
            </p:nvSpPr>
            <p:spPr>
              <a:xfrm>
                <a:off x="4295800" y="2629674"/>
                <a:ext cx="2184829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 smtClean="0"/>
                  <a:t>c)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(tan </a:t>
                </a:r>
                <a:r>
                  <a:rPr lang="en-GB" sz="2400" dirty="0">
                    <a:cs typeface="Times New Roman" panose="02020603050405020304" pitchFamily="18" charset="0"/>
                  </a:rPr>
                  <a:t>4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) =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8A64AA8-D367-4326-81D5-DC1C3EB74E8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5800" y="2629674"/>
                <a:ext cx="2184829" cy="624273"/>
              </a:xfrm>
              <a:prstGeom prst="rect">
                <a:avLst/>
              </a:prstGeom>
              <a:blipFill rotWithShape="1">
                <a:blip r:embed="rId6"/>
                <a:stretch>
                  <a:fillRect l="-4469" r="-3352"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="" id="{F951B3D6-2E7F-4ACF-A52D-C2E822114DB1}"/>
                  </a:ext>
                </a:extLst>
              </p:cNvPr>
              <p:cNvSpPr/>
              <p:nvPr/>
            </p:nvSpPr>
            <p:spPr>
              <a:xfrm>
                <a:off x="4301618" y="3403248"/>
                <a:ext cx="2280945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 smtClean="0"/>
                  <a:t>d</a:t>
                </a:r>
                <a:r>
                  <a:rPr lang="en-GB" sz="2400" dirty="0"/>
                  <a:t>) 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) =</a:t>
                </a:r>
                <a:endParaRPr lang="en-GB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951B3D6-2E7F-4ACF-A52D-C2E822114DB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01618" y="3403248"/>
                <a:ext cx="2280945" cy="624273"/>
              </a:xfrm>
              <a:prstGeom prst="rect">
                <a:avLst/>
              </a:prstGeom>
              <a:blipFill rotWithShape="1">
                <a:blip r:embed="rId7"/>
                <a:stretch>
                  <a:fillRect l="-4278" r="-2941"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xmlns="" id="{5A841907-61E2-4371-99E5-D66793595B75}"/>
                  </a:ext>
                </a:extLst>
              </p:cNvPr>
              <p:cNvSpPr/>
              <p:nvPr/>
            </p:nvSpPr>
            <p:spPr>
              <a:xfrm>
                <a:off x="4276938" y="4222477"/>
                <a:ext cx="2324226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 smtClean="0"/>
                  <a:t>e)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tan</m:t>
                        </m:r>
                      </m:e>
                      <m:sup>
                        <m:r>
                          <a:rPr lang="en-GB" sz="2400" i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 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) =</a:t>
                </a: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5A841907-61E2-4371-99E5-D66793595B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6938" y="4222477"/>
                <a:ext cx="2324226" cy="624273"/>
              </a:xfrm>
              <a:prstGeom prst="rect">
                <a:avLst/>
              </a:prstGeom>
              <a:blipFill rotWithShape="1">
                <a:blip r:embed="rId8"/>
                <a:stretch>
                  <a:fillRect l="-4199" r="-2887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8EC9E9A7-D393-49EC-BE88-6AF60EAFA4A2}"/>
                  </a:ext>
                </a:extLst>
              </p:cNvPr>
              <p:cNvSpPr txBox="1"/>
              <p:nvPr/>
            </p:nvSpPr>
            <p:spPr>
              <a:xfrm>
                <a:off x="4330264" y="4946124"/>
                <a:ext cx="3172381" cy="622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f)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/>
                  <a:t>(sin 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cos 2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x) =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EC9E9A7-D393-49EC-BE88-6AF60EAFA4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0264" y="4946124"/>
                <a:ext cx="3172381" cy="622286"/>
              </a:xfrm>
              <a:prstGeom prst="rect">
                <a:avLst/>
              </a:prstGeom>
              <a:blipFill rotWithShape="1">
                <a:blip r:embed="rId9"/>
                <a:stretch>
                  <a:fillRect l="-2879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xmlns="" id="{326584C5-CB1D-4247-B211-346FDA15676F}"/>
                  </a:ext>
                </a:extLst>
              </p:cNvPr>
              <p:cNvSpPr/>
              <p:nvPr/>
            </p:nvSpPr>
            <p:spPr>
              <a:xfrm>
                <a:off x="7384243" y="5004701"/>
                <a:ext cx="324159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2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+ 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2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2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GB" sz="2400" dirty="0"/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26584C5-CB1D-4247-B211-346FDA15676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84243" y="5004701"/>
                <a:ext cx="3241593" cy="461665"/>
              </a:xfrm>
              <a:prstGeom prst="rect">
                <a:avLst/>
              </a:prstGeom>
              <a:blipFill rotWithShape="1">
                <a:blip r:embed="rId10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="" id="{97BFD7EC-BDEE-4B9A-93CA-93F6EE1AB415}"/>
                  </a:ext>
                </a:extLst>
              </p:cNvPr>
              <p:cNvSpPr txBox="1"/>
              <p:nvPr/>
            </p:nvSpPr>
            <p:spPr>
              <a:xfrm>
                <a:off x="4330264" y="5568410"/>
                <a:ext cx="3563987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chemeClr val="tx1"/>
                    </a:solidFill>
                  </a:rPr>
                  <a:t>g)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n-GB" sz="2400" b="0" i="0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  <m:r>
                          <a:rPr lang="en-GB" sz="24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) =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7BFD7EC-BDEE-4B9A-93CA-93F6EE1AB4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0264" y="5568410"/>
                <a:ext cx="3563987" cy="624273"/>
              </a:xfrm>
              <a:prstGeom prst="rect">
                <a:avLst/>
              </a:prstGeom>
              <a:blipFill rotWithShape="1">
                <a:blip r:embed="rId11"/>
                <a:stretch>
                  <a:fillRect l="-2564"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23A8CFF3-892F-4973-8DAF-56F844D33037}"/>
              </a:ext>
            </a:extLst>
          </p:cNvPr>
          <p:cNvSpPr/>
          <p:nvPr/>
        </p:nvSpPr>
        <p:spPr>
          <a:xfrm>
            <a:off x="6908083" y="1180926"/>
            <a:ext cx="13131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2 cos 2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GB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xmlns="" id="{5A713BCF-662D-4E34-9BF7-790416630BA6}"/>
                  </a:ext>
                </a:extLst>
              </p:cNvPr>
              <p:cNvSpPr/>
              <p:nvPr/>
            </p:nvSpPr>
            <p:spPr>
              <a:xfrm>
                <a:off x="6727799" y="1978973"/>
                <a:ext cx="154241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3 sin 3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5A713BCF-662D-4E34-9BF7-790416630BA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7799" y="1978973"/>
                <a:ext cx="1542410" cy="461665"/>
              </a:xfrm>
              <a:prstGeom prst="rect">
                <a:avLst/>
              </a:prstGeom>
              <a:blipFill>
                <a:blip r:embed="rId12"/>
                <a:stretch>
                  <a:fillRect t="-11111" b="-305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xmlns="" id="{10F819F5-B854-411E-A319-587CED01406E}"/>
                  </a:ext>
                </a:extLst>
              </p:cNvPr>
              <p:cNvSpPr/>
              <p:nvPr/>
            </p:nvSpPr>
            <p:spPr>
              <a:xfrm>
                <a:off x="6794067" y="2672390"/>
                <a:ext cx="140987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4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sec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4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0F819F5-B854-411E-A319-587CED01406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94067" y="2672390"/>
                <a:ext cx="1409873" cy="461665"/>
              </a:xfrm>
              <a:prstGeom prst="rect">
                <a:avLst/>
              </a:prstGeom>
              <a:blipFill>
                <a:blip r:embed="rId13"/>
                <a:stretch>
                  <a:fillRect l="-6250" t="-7895" b="-2631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xmlns="" id="{B06C5D93-845E-4665-BBD5-1EFFF455394D}"/>
                  </a:ext>
                </a:extLst>
              </p:cNvPr>
              <p:cNvSpPr/>
              <p:nvPr/>
            </p:nvSpPr>
            <p:spPr>
              <a:xfrm>
                <a:off x="6727799" y="3491837"/>
                <a:ext cx="221663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4 </m:t>
                      </m:r>
                      <m:r>
                        <m:rPr>
                          <m:sty m:val="p"/>
                        </m:rPr>
                        <a:rPr lang="en-GB" sz="2400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cos</m:t>
                      </m:r>
                      <m:r>
                        <a:rPr lang="en-GB" sz="2400" b="0" i="0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GB" sz="2400" i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sin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/>
                        </a:rPr>
                        <m:t> 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B06C5D93-845E-4665-BBD5-1EFFF455394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7799" y="3491837"/>
                <a:ext cx="2216632" cy="461665"/>
              </a:xfrm>
              <a:prstGeom prst="rect">
                <a:avLst/>
              </a:prstGeom>
              <a:blipFill rotWithShape="1"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xmlns="" id="{F2116831-FEF8-49FE-939B-DBF4310BBD6D}"/>
                  </a:ext>
                </a:extLst>
              </p:cNvPr>
              <p:cNvSpPr/>
              <p:nvPr/>
            </p:nvSpPr>
            <p:spPr>
              <a:xfrm>
                <a:off x="6831152" y="4305456"/>
                <a:ext cx="239116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6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sec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3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>
                    <a:solidFill>
                      <a:srgbClr val="FF0000"/>
                    </a:solidFill>
                    <a:cs typeface="Times New Roman" panose="02020603050405020304" pitchFamily="18" charset="0"/>
                  </a:rPr>
                  <a:t>tan 3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2116831-FEF8-49FE-939B-DBF4310BBD6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1152" y="4305456"/>
                <a:ext cx="2391167" cy="461665"/>
              </a:xfrm>
              <a:prstGeom prst="rect">
                <a:avLst/>
              </a:prstGeom>
              <a:blipFill rotWithShape="1">
                <a:blip r:embed="rId15"/>
                <a:stretch>
                  <a:fillRect l="-4082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2" name="Rectangle 41">
            <a:extLst>
              <a:ext uri="{FF2B5EF4-FFF2-40B4-BE49-F238E27FC236}">
                <a16:creationId xmlns:a16="http://schemas.microsoft.com/office/drawing/2014/main" xmlns="" id="{4072C0E6-9491-49AE-B055-0A251E0CE809}"/>
              </a:ext>
            </a:extLst>
          </p:cNvPr>
          <p:cNvSpPr/>
          <p:nvPr/>
        </p:nvSpPr>
        <p:spPr>
          <a:xfrm>
            <a:off x="6794067" y="5627656"/>
            <a:ext cx="177484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 </a:t>
            </a:r>
            <a:r>
              <a:rPr lang="en-GB" sz="2400" dirty="0">
                <a:solidFill>
                  <a:srgbClr val="FF0000"/>
                </a:solidFill>
              </a:rPr>
              <a:t>sec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tan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</a:t>
            </a:r>
            <a:endParaRPr lang="en-GB" sz="2400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F9A9ACB5-8EC1-AD47-B6D6-521F4D5065EC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137884352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36998"/>
            <a:ext cx="98924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1: Review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first Section.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7231CD4-6F3D-324A-937C-4F92E1135693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1</a:t>
            </a:r>
          </a:p>
        </p:txBody>
      </p:sp>
    </p:spTree>
    <p:extLst>
      <p:ext uri="{BB962C8B-B14F-4D97-AF65-F5344CB8AC3E}">
        <p14:creationId xmlns:p14="http://schemas.microsoft.com/office/powerpoint/2010/main" val="40333198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214136" y="715481"/>
                <a:ext cx="9721081" cy="173592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From your earlier work on differentiation, you will recognise that the rate of change of a </a:t>
                </a:r>
                <a:r>
                  <a:rPr lang="en-GB" sz="2400" dirty="0" smtClean="0"/>
                  <a:t>variable</a:t>
                </a:r>
                <a:r>
                  <a:rPr lang="en-GB" sz="2400" dirty="0"/>
                  <a:t>, say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GB" sz="2400" dirty="0"/>
                  <a:t>, is given by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𝑑𝑓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2400" dirty="0"/>
                  <a:t>, where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 </a:t>
                </a:r>
                <a:r>
                  <a:rPr lang="en-GB" sz="2400" dirty="0"/>
                  <a:t>denotes time.  Often though,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f</a:t>
                </a:r>
                <a:r>
                  <a:rPr lang="en-GB" sz="2400" dirty="0"/>
                  <a:t> is a function of another variable, say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, so that you need to use the </a:t>
                </a:r>
                <a:r>
                  <a:rPr lang="en-GB" sz="2400" dirty="0" smtClean="0"/>
                  <a:t>‘function </a:t>
                </a:r>
                <a:r>
                  <a:rPr lang="en-GB" sz="2400" dirty="0"/>
                  <a:t>of a </a:t>
                </a:r>
                <a:r>
                  <a:rPr lang="en-GB" sz="2400" dirty="0" smtClean="0"/>
                  <a:t>function’ </a:t>
                </a:r>
                <a:r>
                  <a:rPr lang="en-GB" sz="2400" dirty="0"/>
                  <a:t>rule,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14136" y="715481"/>
                <a:ext cx="9721081" cy="1735924"/>
              </a:xfrm>
              <a:prstGeom prst="rect">
                <a:avLst/>
              </a:prstGeom>
              <a:blipFill rotWithShape="1">
                <a:blip r:embed="rId3"/>
                <a:stretch>
                  <a:fillRect l="-940" t="-2456" b="-7368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Rates of Change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104B8857-AE22-430C-9591-0BC3473B27B3}"/>
                  </a:ext>
                </a:extLst>
              </p:cNvPr>
              <p:cNvSpPr txBox="1"/>
              <p:nvPr/>
            </p:nvSpPr>
            <p:spPr>
              <a:xfrm>
                <a:off x="5303912" y="2451405"/>
                <a:ext cx="2160240" cy="6950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𝑑𝑓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𝑑𝑓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f>
                        <m:fPr>
                          <m:ctrlPr>
                            <a:rPr lang="en-GB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den>
                      </m:f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104B8857-AE22-430C-9591-0BC3473B27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3912" y="2451405"/>
                <a:ext cx="2160240" cy="6950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E159516-7F28-4DEE-8577-7677F9A99E06}"/>
              </a:ext>
            </a:extLst>
          </p:cNvPr>
          <p:cNvSpPr txBox="1"/>
          <p:nvPr/>
        </p:nvSpPr>
        <p:spPr>
          <a:xfrm>
            <a:off x="2289787" y="2984451"/>
            <a:ext cx="21602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="" id="{33334487-489B-4BE3-ADC6-9459BB6977B7}"/>
                  </a:ext>
                </a:extLst>
              </p:cNvPr>
              <p:cNvSpPr/>
              <p:nvPr/>
            </p:nvSpPr>
            <p:spPr>
              <a:xfrm>
                <a:off x="2279575" y="3322936"/>
                <a:ext cx="9655641" cy="13629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The radius of a circular oil slick is increasing at the rate of 2 m/s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𝑑𝑟</m:t>
                        </m:r>
                      </m:num>
                      <m:den>
                        <m:r>
                          <a:rPr lang="en-GB" sz="2400" i="1" dirty="0"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2400" dirty="0"/>
                  <a:t>)</a:t>
                </a:r>
                <a:r>
                  <a:rPr lang="en-GB" sz="2400" dirty="0" smtClean="0"/>
                  <a:t>.</a:t>
                </a:r>
                <a:r>
                  <a:rPr lang="en-GB" sz="2400" dirty="0"/>
                  <a:t>  Find the rate at which the area of the slick is increasing when its radius is   </a:t>
                </a:r>
                <a:r>
                  <a:rPr lang="en-GB" sz="2400" dirty="0" smtClean="0"/>
                  <a:t>a</a:t>
                </a:r>
                <a:r>
                  <a:rPr lang="en-GB" sz="2400" dirty="0"/>
                  <a:t>) 10 m,    </a:t>
                </a:r>
                <a:r>
                  <a:rPr lang="en-GB" sz="2400" dirty="0" smtClean="0"/>
                  <a:t>b</a:t>
                </a:r>
                <a:r>
                  <a:rPr lang="en-GB" sz="2400" dirty="0"/>
                  <a:t>) 50 m.</a:t>
                </a: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3334487-489B-4BE3-ADC6-9459BB6977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9575" y="3322936"/>
                <a:ext cx="9655641" cy="1362937"/>
              </a:xfrm>
              <a:prstGeom prst="rect">
                <a:avLst/>
              </a:prstGeom>
              <a:blipFill rotWithShape="1">
                <a:blip r:embed="rId6"/>
                <a:stretch>
                  <a:fillRect l="-1010" b="-937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4E47462C-9309-49EA-A2DE-356D945840EF}"/>
              </a:ext>
            </a:extLst>
          </p:cNvPr>
          <p:cNvSpPr/>
          <p:nvPr/>
        </p:nvSpPr>
        <p:spPr>
          <a:xfrm>
            <a:off x="2279576" y="4717827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="" id="{DA2527AF-295E-46DA-B0F3-5755DC71BACF}"/>
                  </a:ext>
                </a:extLst>
              </p:cNvPr>
              <p:cNvSpPr txBox="1"/>
              <p:nvPr/>
            </p:nvSpPr>
            <p:spPr>
              <a:xfrm>
                <a:off x="2279576" y="5085478"/>
                <a:ext cx="8064896" cy="9936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l-GR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 giving</a:t>
                </a:r>
              </a:p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𝑑𝐴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DA2527AF-295E-46DA-B0F3-5755DC71BA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79576" y="5085478"/>
                <a:ext cx="8064896" cy="993605"/>
              </a:xfrm>
              <a:prstGeom prst="rect">
                <a:avLst/>
              </a:prstGeom>
              <a:blipFill>
                <a:blip r:embed="rId7"/>
                <a:stretch>
                  <a:fillRect t="-3750" b="-2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="" id="{500E806F-3885-4587-AF79-FA77B34F73B5}"/>
                  </a:ext>
                </a:extLst>
              </p:cNvPr>
              <p:cNvSpPr/>
              <p:nvPr/>
            </p:nvSpPr>
            <p:spPr>
              <a:xfrm>
                <a:off x="4447624" y="5467781"/>
                <a:ext cx="2180662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l-GR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l-GR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00E806F-3885-4587-AF79-FA77B34F73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7624" y="5467781"/>
                <a:ext cx="2180662" cy="624273"/>
              </a:xfrm>
              <a:prstGeom prst="rect">
                <a:avLst/>
              </a:prstGeom>
              <a:blipFill>
                <a:blip r:embed="rId8"/>
                <a:stretch>
                  <a:fillRect b="-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D6F38095-9B90-41D4-9F33-FA9D0D84FB89}"/>
                  </a:ext>
                </a:extLst>
              </p:cNvPr>
              <p:cNvSpPr txBox="1"/>
              <p:nvPr/>
            </p:nvSpPr>
            <p:spPr>
              <a:xfrm>
                <a:off x="2321277" y="6149249"/>
                <a:ext cx="3216678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a)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r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10 m</a:t>
                </a:r>
                <a:r>
                  <a:rPr lang="en-GB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𝑑𝐴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</m:t>
                    </m:r>
                    <m:r>
                      <a:rPr lang="el-GR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6F38095-9B90-41D4-9F33-FA9D0D84FB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1277" y="6149249"/>
                <a:ext cx="3216678" cy="624273"/>
              </a:xfrm>
              <a:prstGeom prst="rect">
                <a:avLst/>
              </a:prstGeom>
              <a:blipFill rotWithShape="1">
                <a:blip r:embed="rId9"/>
                <a:stretch>
                  <a:fillRect l="-3036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="" id="{F7D9B5F5-D502-4CE2-911D-964BC879EA9A}"/>
                  </a:ext>
                </a:extLst>
              </p:cNvPr>
              <p:cNvSpPr/>
              <p:nvPr/>
            </p:nvSpPr>
            <p:spPr>
              <a:xfrm>
                <a:off x="5735960" y="6151308"/>
                <a:ext cx="3364191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b)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r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50 m</a:t>
                </a:r>
                <a:r>
                  <a:rPr lang="en-GB" sz="2400" dirty="0">
                    <a:solidFill>
                      <a:srgbClr val="FF0000"/>
                    </a:solidFill>
                  </a:rPr>
                  <a:t>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𝑑𝐴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GB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00</m:t>
                    </m:r>
                    <m:r>
                      <a:rPr lang="el-GR" sz="24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7D9B5F5-D502-4CE2-911D-964BC879EA9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35960" y="6151308"/>
                <a:ext cx="3364191" cy="624273"/>
              </a:xfrm>
              <a:prstGeom prst="rect">
                <a:avLst/>
              </a:prstGeom>
              <a:blipFill rotWithShape="1">
                <a:blip r:embed="rId10"/>
                <a:stretch>
                  <a:fillRect l="-2899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EDB6FC32-CADC-A844-8422-5142810A6BD7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321534507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345811" y="1124744"/>
                <a:ext cx="9721081" cy="1394549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A spherical balloon is blown up so that its volume increases at a constant rate of 10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/>
                          </a:rPr>
                          <m:t>cm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b="0" i="0" smtClean="0">
                        <a:latin typeface="Cambria Math" panose="02040503050406030204" pitchFamily="18" charset="0"/>
                      </a:rPr>
                      <m:t>/</m:t>
                    </m:r>
                  </m:oMath>
                </a14:m>
                <a:r>
                  <a:rPr lang="en-GB" sz="2400" dirty="0"/>
                  <a:t>s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chemeClr val="tx1"/>
                    </a:solidFill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𝑑𝑉</m:t>
                        </m:r>
                      </m:num>
                      <m:den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2400" dirty="0"/>
                  <a:t>)</a:t>
                </a:r>
                <a:r>
                  <a:rPr lang="en-GB" sz="2400" dirty="0" smtClean="0"/>
                  <a:t>. </a:t>
                </a:r>
                <a:r>
                  <a:rPr lang="en-GB" sz="2400" dirty="0"/>
                  <a:t> Find the rate of increase of the radius when the volume of the balloon is 1000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 smtClean="0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dirty="0" smtClean="0">
                            <a:latin typeface="Cambria Math"/>
                          </a:rPr>
                          <m:t>cm</m:t>
                        </m:r>
                      </m:e>
                      <m:sup>
                        <m:r>
                          <a:rPr lang="en-GB" sz="2400" b="0" i="1" dirty="0" smtClean="0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/>
                  <a:t>.</a:t>
                </a:r>
                <a:endParaRPr lang="en-US" sz="2400" dirty="0"/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45811" y="1124744"/>
                <a:ext cx="9721081" cy="1394549"/>
              </a:xfrm>
              <a:prstGeom prst="rect">
                <a:avLst/>
              </a:prstGeom>
              <a:blipFill rotWithShape="1">
                <a:blip r:embed="rId3"/>
                <a:stretch>
                  <a:fillRect l="-1004" t="-3070" b="-745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Rates of Change: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4749819-2CCB-4125-97CC-0BBA4EA888DB}"/>
              </a:ext>
            </a:extLst>
          </p:cNvPr>
          <p:cNvSpPr txBox="1"/>
          <p:nvPr/>
        </p:nvSpPr>
        <p:spPr>
          <a:xfrm>
            <a:off x="2351584" y="764704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2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0FD3DE49-2AC8-474F-9513-088157E101A5}"/>
              </a:ext>
            </a:extLst>
          </p:cNvPr>
          <p:cNvSpPr/>
          <p:nvPr/>
        </p:nvSpPr>
        <p:spPr>
          <a:xfrm>
            <a:off x="2345811" y="2434831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5E24EDF1-0D4E-4EA3-9ADA-019C351B6D3C}"/>
                  </a:ext>
                </a:extLst>
              </p:cNvPr>
              <p:cNvSpPr txBox="1"/>
              <p:nvPr/>
            </p:nvSpPr>
            <p:spPr>
              <a:xfrm>
                <a:off x="2345811" y="2748299"/>
                <a:ext cx="1584176" cy="614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E24EDF1-0D4E-4EA3-9ADA-019C351B6D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5811" y="2748299"/>
                <a:ext cx="1584176" cy="614977"/>
              </a:xfrm>
              <a:prstGeom prst="rect">
                <a:avLst/>
              </a:prstGeom>
              <a:blipFill rotWithShape="1">
                <a:blip r:embed="rId5"/>
                <a:stretch>
                  <a:fillRect l="-6154" b="-79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1B9B64FA-3646-4544-AB3A-891B692859F6}"/>
                  </a:ext>
                </a:extLst>
              </p:cNvPr>
              <p:cNvSpPr txBox="1"/>
              <p:nvPr/>
            </p:nvSpPr>
            <p:spPr>
              <a:xfrm>
                <a:off x="4439816" y="2729471"/>
                <a:ext cx="6696744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𝑉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GB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m:rPr>
                        <m:sty m:val="p"/>
                      </m:rPr>
                      <a:rPr lang="en-GB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using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function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of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a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function</m:t>
                    </m:r>
                    <m:r>
                      <a:rPr lang="en-GB" sz="2400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B9B64FA-3646-4544-AB3A-891B692859F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9816" y="2729471"/>
                <a:ext cx="6696744" cy="624273"/>
              </a:xfrm>
              <a:prstGeom prst="rect">
                <a:avLst/>
              </a:prstGeom>
              <a:blipFill>
                <a:blip r:embed="rId6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0234AC1D-057A-4943-9834-9FC83DC10EEF}"/>
                  </a:ext>
                </a:extLst>
              </p:cNvPr>
              <p:cNvSpPr txBox="1"/>
              <p:nvPr/>
            </p:nvSpPr>
            <p:spPr>
              <a:xfrm>
                <a:off x="4755987" y="3452336"/>
                <a:ext cx="2412961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</a:t>
                </a:r>
                <a:r>
                  <a:rPr lang="el-GR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4</a:t>
                </a:r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0234AC1D-057A-4943-9834-9FC83DC10E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55987" y="3452336"/>
                <a:ext cx="2412961" cy="624273"/>
              </a:xfrm>
              <a:prstGeom prst="rect">
                <a:avLst/>
              </a:prstGeom>
              <a:blipFill>
                <a:blip r:embed="rId7"/>
                <a:stretch>
                  <a:fillRect l="-3665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D9DEB8F2-E87D-45F4-B613-014666EFF2A1}"/>
                  </a:ext>
                </a:extLst>
              </p:cNvPr>
              <p:cNvSpPr txBox="1"/>
              <p:nvPr/>
            </p:nvSpPr>
            <p:spPr>
              <a:xfrm>
                <a:off x="2495600" y="4022991"/>
                <a:ext cx="1584176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𝑑𝑉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 10</a:t>
                </a:r>
                <a:endParaRPr lang="en-GB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D9DEB8F2-E87D-45F4-B613-014666EFF2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600" y="4022991"/>
                <a:ext cx="1584176" cy="624273"/>
              </a:xfrm>
              <a:prstGeom prst="rect">
                <a:avLst/>
              </a:prstGeom>
              <a:blipFill>
                <a:blip r:embed="rId8"/>
                <a:stretch>
                  <a:fillRect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81C82A1A-67FF-40BA-9E6E-DAE875BBF363}"/>
                  </a:ext>
                </a:extLst>
              </p:cNvPr>
              <p:cNvSpPr txBox="1"/>
              <p:nvPr/>
            </p:nvSpPr>
            <p:spPr>
              <a:xfrm>
                <a:off x="4279536" y="4022990"/>
                <a:ext cx="2277255" cy="9320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10 =</a:t>
                </a:r>
                <a:r>
                  <a:rPr lang="el-GR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</a:rPr>
                  <a:t>(4</a:t>
                </a:r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endParaRPr lang="en-GB" sz="2400" dirty="0"/>
              </a:p>
              <a:p>
                <a:endParaRPr lang="en-GB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1C82A1A-67FF-40BA-9E6E-DAE875BBF3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79536" y="4022990"/>
                <a:ext cx="2277255" cy="932050"/>
              </a:xfrm>
              <a:prstGeom prst="rect">
                <a:avLst/>
              </a:prstGeom>
              <a:blipFill>
                <a:blip r:embed="rId9"/>
                <a:stretch>
                  <a:fillRect l="-38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5D54D075-7531-401B-9C93-1D1DC427A7CA}"/>
                  </a:ext>
                </a:extLst>
              </p:cNvPr>
              <p:cNvSpPr txBox="1"/>
              <p:nvPr/>
            </p:nvSpPr>
            <p:spPr>
              <a:xfrm>
                <a:off x="7341290" y="4022991"/>
                <a:ext cx="2355109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4</m:t>
                        </m:r>
                        <m: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D54D075-7531-401B-9C93-1D1DC427A7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41290" y="4022991"/>
                <a:ext cx="2355109" cy="624273"/>
              </a:xfrm>
              <a:prstGeom prst="rect">
                <a:avLst/>
              </a:prstGeom>
              <a:blipFill>
                <a:blip r:embed="rId10"/>
                <a:stretch>
                  <a:fillRect b="-8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0BF27E50-AAF2-4E4F-B557-CC61FCD5D36A}"/>
                  </a:ext>
                </a:extLst>
              </p:cNvPr>
              <p:cNvSpPr txBox="1"/>
              <p:nvPr/>
            </p:nvSpPr>
            <p:spPr>
              <a:xfrm>
                <a:off x="2345811" y="4751432"/>
                <a:ext cx="9582837" cy="614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Using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when volume is 1000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cm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 the radius is given by</a:t>
                </a: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0BF27E50-AAF2-4E4F-B557-CC61FCD5D3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5811" y="4751432"/>
                <a:ext cx="9582837" cy="614977"/>
              </a:xfrm>
              <a:prstGeom prst="rect">
                <a:avLst/>
              </a:prstGeom>
              <a:blipFill rotWithShape="1">
                <a:blip r:embed="rId11"/>
                <a:stretch>
                  <a:fillRect l="-1018" b="-79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08D79741-C2BE-44D6-B20E-6B2703868B87}"/>
                  </a:ext>
                </a:extLst>
              </p:cNvPr>
              <p:cNvSpPr txBox="1"/>
              <p:nvPr/>
            </p:nvSpPr>
            <p:spPr>
              <a:xfrm>
                <a:off x="2398071" y="5366409"/>
                <a:ext cx="2357916" cy="614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1000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08D79741-C2BE-44D6-B20E-6B2703868B8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071" y="5366409"/>
                <a:ext cx="2357916" cy="614977"/>
              </a:xfrm>
              <a:prstGeom prst="rect">
                <a:avLst/>
              </a:prstGeom>
              <a:blipFill>
                <a:blip r:embed="rId12"/>
                <a:stretch>
                  <a:fillRect l="-3763" b="-61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FA1A4DBB-7395-44FB-8B53-4CC72717B320}"/>
                  </a:ext>
                </a:extLst>
              </p:cNvPr>
              <p:cNvSpPr txBox="1"/>
              <p:nvPr/>
            </p:nvSpPr>
            <p:spPr>
              <a:xfrm>
                <a:off x="4972271" y="5249869"/>
                <a:ext cx="1615333" cy="843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</a:t>
                </a:r>
                <a14:m>
                  <m:oMath xmlns:m="http://schemas.openxmlformats.org/officeDocument/2006/math">
                    <m:rad>
                      <m:rad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>
                        <m:r>
                          <m:rPr>
                            <m:brk m:alnAt="7"/>
                          </m:r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g>
                      <m:e>
                        <m:f>
                          <m:f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3000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GB" sz="2400" dirty="0">
                                <a:solidFill>
                                  <a:srgbClr val="FF0000"/>
                                </a:solidFill>
                              </a:rPr>
                              <m:t>4</m:t>
                            </m:r>
                            <m:r>
                              <a:rPr lang="el-GR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den>
                        </m:f>
                      </m:e>
                    </m:ra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A1A4DBB-7395-44FB-8B53-4CC72717B3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72271" y="5249869"/>
                <a:ext cx="1615333" cy="843885"/>
              </a:xfrm>
              <a:prstGeom prst="rect">
                <a:avLst/>
              </a:prstGeom>
              <a:blipFill rotWithShape="1"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63B6AB87-70F7-4E97-9597-0C4FB011E553}"/>
                  </a:ext>
                </a:extLst>
              </p:cNvPr>
              <p:cNvSpPr txBox="1"/>
              <p:nvPr/>
            </p:nvSpPr>
            <p:spPr>
              <a:xfrm>
                <a:off x="2398071" y="6044952"/>
                <a:ext cx="5926491" cy="6954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Hence,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4</m:t>
                        </m:r>
                        <m: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</m:den>
                    </m:f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3000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GB" sz="2400" dirty="0">
                                <a:solidFill>
                                  <a:srgbClr val="FF0000"/>
                                </a:solidFill>
                              </a:rPr>
                              <m:t>4</m:t>
                            </m:r>
                            <m:r>
                              <a:rPr lang="el-GR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den>
                        </m:f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≈0.011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cm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/s</a:t>
                </a:r>
                <a:endParaRPr lang="en-GB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3B6AB87-70F7-4E97-9597-0C4FB011E5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8071" y="6044952"/>
                <a:ext cx="5926491" cy="695447"/>
              </a:xfrm>
              <a:prstGeom prst="rect">
                <a:avLst/>
              </a:prstGeom>
              <a:blipFill>
                <a:blip r:embed="rId14"/>
                <a:stretch>
                  <a:fillRect l="-1499" b="-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A29155BF-8391-4DF2-B4C4-1CC4A36C3405}"/>
                  </a:ext>
                </a:extLst>
              </p:cNvPr>
              <p:cNvSpPr txBox="1"/>
              <p:nvPr/>
            </p:nvSpPr>
            <p:spPr>
              <a:xfrm>
                <a:off x="6995247" y="5326591"/>
                <a:ext cx="1958401" cy="6946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3000</m:t>
                            </m:r>
                          </m:num>
                          <m:den>
                            <m:r>
                              <m:rPr>
                                <m:nor/>
                              </m:rPr>
                              <a:rPr lang="en-GB" sz="2400" dirty="0">
                                <a:solidFill>
                                  <a:srgbClr val="FF0000"/>
                                </a:solidFill>
                              </a:rPr>
                              <m:t>4</m:t>
                            </m:r>
                            <m:r>
                              <a:rPr lang="el-GR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den>
                        </m:f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  <m:sup>
                        <m:f>
                          <m:f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sup>
                    </m:sSup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29155BF-8391-4DF2-B4C4-1CC4A36C34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95247" y="5326591"/>
                <a:ext cx="1958401" cy="694614"/>
              </a:xfrm>
              <a:prstGeom prst="rect">
                <a:avLst/>
              </a:prstGeom>
              <a:blipFill rotWithShape="1">
                <a:blip r:embed="rId15"/>
                <a:stretch>
                  <a:fillRect b="-614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544B936A-7E40-2D40-A5DB-38C70A36311B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648C65FF-D822-874F-8003-AB1125FD8029}"/>
                  </a:ext>
                </a:extLst>
              </p:cNvPr>
              <p:cNvSpPr txBox="1"/>
              <p:nvPr/>
            </p:nvSpPr>
            <p:spPr>
              <a:xfrm>
                <a:off x="3674558" y="4104958"/>
                <a:ext cx="52115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648C65FF-D822-874F-8003-AB1125FD80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74558" y="4104958"/>
                <a:ext cx="521159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C54C61EF-345E-0344-90EC-2773634D079E}"/>
                  </a:ext>
                </a:extLst>
              </p:cNvPr>
              <p:cNvSpPr txBox="1"/>
              <p:nvPr/>
            </p:nvSpPr>
            <p:spPr>
              <a:xfrm>
                <a:off x="6604594" y="4117019"/>
                <a:ext cx="52115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54C61EF-345E-0344-90EC-2773634D079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4594" y="4117019"/>
                <a:ext cx="521159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21671802-86F6-C34C-8AFE-EE920CC45C1F}"/>
                  </a:ext>
                </a:extLst>
              </p:cNvPr>
              <p:cNvSpPr txBox="1"/>
              <p:nvPr/>
            </p:nvSpPr>
            <p:spPr>
              <a:xfrm>
                <a:off x="4287088" y="5446336"/>
                <a:ext cx="52115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1671802-86F6-C34C-8AFE-EE920CC45C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87088" y="5446336"/>
                <a:ext cx="521159" cy="4001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ECB8C290-B9C5-1D40-961B-0C1D7EA51B85}"/>
                  </a:ext>
                </a:extLst>
              </p:cNvPr>
              <p:cNvSpPr txBox="1"/>
              <p:nvPr/>
            </p:nvSpPr>
            <p:spPr>
              <a:xfrm>
                <a:off x="6384424" y="5493752"/>
                <a:ext cx="52115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ECB8C290-B9C5-1D40-961B-0C1D7EA51B8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84424" y="5493752"/>
                <a:ext cx="521159" cy="400110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CADCCB82-68EE-A04B-9F65-E9AC9D067CD7}"/>
                  </a:ext>
                </a:extLst>
              </p:cNvPr>
              <p:cNvSpPr txBox="1"/>
              <p:nvPr/>
            </p:nvSpPr>
            <p:spPr>
              <a:xfrm>
                <a:off x="3769656" y="2855732"/>
                <a:ext cx="52115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CADCCB82-68EE-A04B-9F65-E9AC9D067C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69656" y="2855732"/>
                <a:ext cx="521159" cy="400110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4353368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5" grpId="0"/>
      <p:bldP spid="4" grpId="0"/>
      <p:bldP spid="21" grpId="0"/>
      <p:bldP spid="22" grpId="0"/>
      <p:bldP spid="23" grpId="0"/>
      <p:bldP spid="2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791742"/>
            <a:ext cx="9721081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xmlns="" id="{9952FD19-3858-4354-A8DE-EE5E1D2DA9F8}"/>
                  </a:ext>
                </a:extLst>
              </p:cNvPr>
              <p:cNvSpPr/>
              <p:nvPr/>
            </p:nvSpPr>
            <p:spPr>
              <a:xfrm>
                <a:off x="2378812" y="742230"/>
                <a:ext cx="9549836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>
                  <a:tabLst>
                    <a:tab pos="357188" algn="l"/>
                  </a:tabLst>
                </a:pPr>
                <a:r>
                  <a:rPr lang="en-GB" sz="2400" dirty="0"/>
                  <a:t>1. </a:t>
                </a:r>
                <a:r>
                  <a:rPr lang="en-GB" sz="2400" dirty="0" smtClean="0"/>
                  <a:t>A </a:t>
                </a:r>
                <a:r>
                  <a:rPr lang="en-GB" sz="2400" dirty="0"/>
                  <a:t>spherical balloon is inflated by gas being pumped at a constant 	rate of 200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>
                            <a:solidFill>
                              <a:schemeClr val="tx1"/>
                            </a:solidFill>
                            <a:latin typeface="Cambria Math"/>
                          </a:rPr>
                          <m:t>cm</m:t>
                        </m:r>
                      </m:e>
                      <m:sup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chemeClr val="tx1"/>
                    </a:solidFill>
                  </a:rPr>
                  <a:t>/s. </a:t>
                </a:r>
                <a:r>
                  <a:rPr lang="en-GB" sz="2400" dirty="0"/>
                  <a:t>What is the rate of increase of the surface 	area of the balloon when its radius is </a:t>
                </a:r>
                <a:r>
                  <a:rPr lang="en-GB" sz="2400" dirty="0" smtClean="0"/>
                  <a:t>100 cm </a:t>
                </a:r>
                <a:r>
                  <a:rPr lang="en-GB" sz="2400" dirty="0"/>
                  <a:t>?</a:t>
                </a: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952FD19-3858-4354-A8DE-EE5E1D2DA9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8812" y="742230"/>
                <a:ext cx="9549836" cy="1200329"/>
              </a:xfrm>
              <a:prstGeom prst="rect">
                <a:avLst/>
              </a:prstGeom>
              <a:blipFill rotWithShape="1">
                <a:blip r:embed="rId4"/>
                <a:stretch>
                  <a:fillRect l="-957" t="-3553" b="-11168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8B5673B8-7A44-4D6A-B857-FA87ACD88C19}"/>
                  </a:ext>
                </a:extLst>
              </p:cNvPr>
              <p:cNvSpPr txBox="1"/>
              <p:nvPr/>
            </p:nvSpPr>
            <p:spPr>
              <a:xfrm>
                <a:off x="2688397" y="2419387"/>
                <a:ext cx="2304255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𝑑𝑣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200</a:t>
                </a:r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>
                            <a:solidFill>
                              <a:srgbClr val="FF0000"/>
                            </a:solidFill>
                            <a:latin typeface="Cambria Math"/>
                          </a:rPr>
                          <m:t>cm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/s. </a:t>
                </a:r>
                <a:endParaRPr lang="en-GB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B5673B8-7A44-4D6A-B857-FA87ACD88C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8397" y="2419387"/>
                <a:ext cx="2304255" cy="624273"/>
              </a:xfrm>
              <a:prstGeom prst="rect">
                <a:avLst/>
              </a:prstGeom>
              <a:blipFill rotWithShape="1">
                <a:blip r:embed="rId5"/>
                <a:stretch>
                  <a:fillRect r="-5556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ACD85A25-E785-49FC-BBE3-77F3B9F062A2}"/>
                  </a:ext>
                </a:extLst>
              </p:cNvPr>
              <p:cNvSpPr txBox="1"/>
              <p:nvPr/>
            </p:nvSpPr>
            <p:spPr>
              <a:xfrm>
                <a:off x="2640141" y="3129563"/>
                <a:ext cx="3948288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Hence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𝑑𝑣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(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ACD85A25-E785-49FC-BBE3-77F3B9F062A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0141" y="3129563"/>
                <a:ext cx="3948288" cy="624273"/>
              </a:xfrm>
              <a:prstGeom prst="rect">
                <a:avLst/>
              </a:prstGeom>
              <a:blipFill>
                <a:blip r:embed="rId6"/>
                <a:stretch>
                  <a:fillRect l="-321"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889A58F1-1B27-4250-9FB4-FB93F738C0A9}"/>
                  </a:ext>
                </a:extLst>
              </p:cNvPr>
              <p:cNvSpPr txBox="1"/>
              <p:nvPr/>
            </p:nvSpPr>
            <p:spPr>
              <a:xfrm>
                <a:off x="6725195" y="3144539"/>
                <a:ext cx="2304256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200 = 4</a:t>
                </a:r>
                <a14:m>
                  <m:oMath xmlns:m="http://schemas.openxmlformats.org/officeDocument/2006/math"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889A58F1-1B27-4250-9FB4-FB93F738C0A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25195" y="3144539"/>
                <a:ext cx="2304256" cy="624273"/>
              </a:xfrm>
              <a:prstGeom prst="rect">
                <a:avLst/>
              </a:prstGeom>
              <a:blipFill>
                <a:blip r:embed="rId7"/>
                <a:stretch>
                  <a:fillRect l="-3846" b="-6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xmlns="" id="{1414E12F-C1D2-46C4-8E30-48C07DC0959C}"/>
                  </a:ext>
                </a:extLst>
              </p:cNvPr>
              <p:cNvSpPr/>
              <p:nvPr/>
            </p:nvSpPr>
            <p:spPr>
              <a:xfrm>
                <a:off x="9979701" y="3129563"/>
                <a:ext cx="1378454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200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4</m:t>
                        </m:r>
                        <m:r>
                          <a:rPr lang="el-GR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414E12F-C1D2-46C4-8E30-48C07DC095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79701" y="3129563"/>
                <a:ext cx="1378454" cy="624273"/>
              </a:xfrm>
              <a:prstGeom prst="rect">
                <a:avLst/>
              </a:prstGeom>
              <a:blipFill>
                <a:blip r:embed="rId8"/>
                <a:stretch>
                  <a:fillRect b="-78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A8FC70B0-89E3-4496-A237-237E130FF534}"/>
                  </a:ext>
                </a:extLst>
              </p:cNvPr>
              <p:cNvSpPr txBox="1"/>
              <p:nvPr/>
            </p:nvSpPr>
            <p:spPr>
              <a:xfrm>
                <a:off x="2640141" y="3963195"/>
                <a:ext cx="5237182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Surface area of a balloon =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4</m:t>
                    </m:r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.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8FC70B0-89E3-4496-A237-237E130FF53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0141" y="3963195"/>
                <a:ext cx="5237182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1746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27482405-F477-4451-9930-D98661F277AF}"/>
                  </a:ext>
                </a:extLst>
              </p:cNvPr>
              <p:cNvSpPr/>
              <p:nvPr/>
            </p:nvSpPr>
            <p:spPr>
              <a:xfrm>
                <a:off x="2640141" y="4720258"/>
                <a:ext cx="3027300" cy="6242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𝐴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4</m:t>
                    </m:r>
                    <m:r>
                      <a:rPr lang="el-GR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7482405-F477-4451-9930-D98661F277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40141" y="4720258"/>
                <a:ext cx="3027300" cy="624273"/>
              </a:xfrm>
              <a:prstGeom prst="rect">
                <a:avLst/>
              </a:prstGeom>
              <a:blipFill>
                <a:blip r:embed="rId10"/>
                <a:stretch>
                  <a:fillRect b="-40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F9566B39-15D5-41BF-99CB-AB1C7780751B}"/>
                  </a:ext>
                </a:extLst>
              </p:cNvPr>
              <p:cNvSpPr/>
              <p:nvPr/>
            </p:nvSpPr>
            <p:spPr>
              <a:xfrm>
                <a:off x="5667441" y="4777892"/>
                <a:ext cx="2359236" cy="5356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𝑑𝐴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(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dirty="0">
                        <a:solidFill>
                          <a:srgbClr val="FF0000"/>
                        </a:solidFill>
                      </a:rPr>
                      <m:t>4</m:t>
                    </m:r>
                    <m:r>
                      <a:rPr lang="el-GR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  <m:sSup>
                      <m:sSupPr>
                        <m:ctrlPr>
                          <a:rPr lang="en-GB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e>
                      <m:sup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200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dirty="0">
                            <a:solidFill>
                              <a:srgbClr val="FF0000"/>
                            </a:solidFill>
                          </a:rPr>
                          <m:t>4</m:t>
                        </m:r>
                        <m:r>
                          <a:rPr lang="el-G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sSup>
                          <m:sSupPr>
                            <m:ctrlPr>
                              <a:rPr lang="en-GB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  <a:endParaRPr lang="en-GB" dirty="0"/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9566B39-15D5-41BF-99CB-AB1C7780751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67441" y="4777892"/>
                <a:ext cx="2359236" cy="535659"/>
              </a:xfrm>
              <a:prstGeom prst="rect">
                <a:avLst/>
              </a:prstGeom>
              <a:blipFill>
                <a:blip r:embed="rId11"/>
                <a:stretch>
                  <a:fillRect b="-69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="" id="{AD20AB20-AE57-4EB0-8553-09CF327799E1}"/>
                  </a:ext>
                </a:extLst>
              </p:cNvPr>
              <p:cNvSpPr/>
              <p:nvPr/>
            </p:nvSpPr>
            <p:spPr>
              <a:xfrm>
                <a:off x="8824407" y="4784379"/>
                <a:ext cx="2525691" cy="5356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𝑑𝐴</m:t>
                        </m:r>
                      </m:num>
                      <m:den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= (8</a:t>
                </a:r>
                <a14:m>
                  <m:oMath xmlns:m="http://schemas.openxmlformats.org/officeDocument/2006/math">
                    <m:r>
                      <a:rPr lang="el-GR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𝜋</m:t>
                    </m:r>
                  </m:oMath>
                </a14:m>
                <a:r>
                  <a:rPr lang="en-GB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GB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)</a:t>
                </a:r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200</m:t>
                        </m:r>
                      </m:num>
                      <m:den>
                        <m:r>
                          <m:rPr>
                            <m:nor/>
                          </m:rPr>
                          <a:rPr lang="en-GB" dirty="0">
                            <a:solidFill>
                              <a:srgbClr val="FF0000"/>
                            </a:solidFill>
                          </a:rPr>
                          <m:t>4</m:t>
                        </m:r>
                        <m:r>
                          <a:rPr lang="el-GR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𝜋</m:t>
                        </m:r>
                        <m:sSup>
                          <m:sSupPr>
                            <m:ctrlPr>
                              <a:rPr lang="en-GB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e>
                          <m:sup>
                            <m: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400</m:t>
                        </m:r>
                      </m:num>
                      <m:den>
                        <m:r>
                          <a:rPr lang="en-GB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den>
                    </m:f>
                  </m:oMath>
                </a14:m>
                <a:r>
                  <a:rPr lang="en-GB" dirty="0">
                    <a:solidFill>
                      <a:srgbClr val="FF0000"/>
                    </a:solidFill>
                  </a:rPr>
                  <a:t> </a:t>
                </a:r>
                <a:endParaRPr lang="en-GB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D20AB20-AE57-4EB0-8553-09CF327799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4407" y="4784379"/>
                <a:ext cx="2525691" cy="535659"/>
              </a:xfrm>
              <a:prstGeom prst="rect">
                <a:avLst/>
              </a:prstGeom>
              <a:blipFill>
                <a:blip r:embed="rId12"/>
                <a:stretch>
                  <a:fillRect b="-465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6F3E8096-75D3-422E-916E-FAC50B1DD460}"/>
                  </a:ext>
                </a:extLst>
              </p:cNvPr>
              <p:cNvSpPr txBox="1"/>
              <p:nvPr/>
            </p:nvSpPr>
            <p:spPr>
              <a:xfrm>
                <a:off x="2687772" y="5638879"/>
                <a:ext cx="4680520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When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=100,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𝑑𝐴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4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cm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/s. 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F3E8096-75D3-422E-916E-FAC50B1DD4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7772" y="5638879"/>
                <a:ext cx="4680520" cy="624273"/>
              </a:xfrm>
              <a:prstGeom prst="rect">
                <a:avLst/>
              </a:prstGeom>
              <a:blipFill rotWithShape="1">
                <a:blip r:embed="rId13"/>
                <a:stretch>
                  <a:fillRect l="-2083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2FAF8ECA-4B5C-40E6-AAEB-2F0585375141}"/>
              </a:ext>
            </a:extLst>
          </p:cNvPr>
          <p:cNvSpPr/>
          <p:nvPr/>
        </p:nvSpPr>
        <p:spPr>
          <a:xfrm>
            <a:off x="2687772" y="1917688"/>
            <a:ext cx="1297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0CFF8B65-27B5-9546-BA40-8BB7F71A97AB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26838AA8-B499-5049-AB64-C5CEC83381BF}"/>
                  </a:ext>
                </a:extLst>
              </p:cNvPr>
              <p:cNvSpPr txBox="1"/>
              <p:nvPr/>
            </p:nvSpPr>
            <p:spPr>
              <a:xfrm>
                <a:off x="9014806" y="3216245"/>
                <a:ext cx="52115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26838AA8-B499-5049-AB64-C5CEC83381B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4806" y="3216245"/>
                <a:ext cx="521159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1BED49C0-1CC8-F443-B6DB-86DD7E648428}"/>
                  </a:ext>
                </a:extLst>
              </p:cNvPr>
              <p:cNvSpPr txBox="1"/>
              <p:nvPr/>
            </p:nvSpPr>
            <p:spPr>
              <a:xfrm>
                <a:off x="6186521" y="3217114"/>
                <a:ext cx="52115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BED49C0-1CC8-F443-B6DB-86DD7E6484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6521" y="3217114"/>
                <a:ext cx="521159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7BF65729-FD96-9A4A-9592-4E79BDDA05AA}"/>
                  </a:ext>
                </a:extLst>
              </p:cNvPr>
              <p:cNvSpPr txBox="1"/>
              <p:nvPr/>
            </p:nvSpPr>
            <p:spPr>
              <a:xfrm>
                <a:off x="5028032" y="4784379"/>
                <a:ext cx="52115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BF65729-FD96-9A4A-9592-4E79BDDA05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28032" y="4784379"/>
                <a:ext cx="521159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761B690E-D1CF-D248-B6E4-36FE817E1103}"/>
                  </a:ext>
                </a:extLst>
              </p:cNvPr>
              <p:cNvSpPr txBox="1"/>
              <p:nvPr/>
            </p:nvSpPr>
            <p:spPr>
              <a:xfrm>
                <a:off x="8055332" y="4845666"/>
                <a:ext cx="52115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761B690E-D1CF-D248-B6E4-36FE817E11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55332" y="4845666"/>
                <a:ext cx="521159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265802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2: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xmlns="" id="{F1D081EE-5833-432B-8304-9E417C77286A}"/>
                  </a:ext>
                </a:extLst>
              </p:cNvPr>
              <p:cNvSpPr/>
              <p:nvPr/>
            </p:nvSpPr>
            <p:spPr>
              <a:xfrm>
                <a:off x="2350747" y="702511"/>
                <a:ext cx="9984431" cy="19947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 smtClean="0"/>
                  <a:t>2.  The volume of water in a container is given by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𝑥𝑒</m:t>
                        </m:r>
                      </m:e>
                      <m:sup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sSup>
                      <m:sSupPr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>
                            <a:solidFill>
                              <a:schemeClr val="tx1"/>
                            </a:solidFill>
                            <a:latin typeface="Cambria Math"/>
                          </a:rPr>
                          <m:t>cm</m:t>
                        </m:r>
                      </m:e>
                      <m:sup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  <m:t>3</m:t>
                        </m:r>
                      </m:sup>
                    </m:sSup>
                    <m:r>
                      <m:rPr>
                        <m:nor/>
                      </m:rPr>
                      <a:rPr lang="en-GB" sz="2400" b="0" i="0" smtClean="0">
                        <a:solidFill>
                          <a:schemeClr val="tx1"/>
                        </a:solidFill>
                        <a:latin typeface="Cambria Math"/>
                      </a:rPr>
                      <m:t> </m:t>
                    </m:r>
                  </m:oMath>
                </a14:m>
                <a:r>
                  <a:rPr lang="en-GB" sz="2400" dirty="0"/>
                  <a:t>where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/>
                  <a:t>is 	the depth of the water in the container.  </a:t>
                </a:r>
              </a:p>
              <a:p>
                <a:r>
                  <a:rPr lang="en-GB" sz="2400" dirty="0"/>
                  <a:t>	a) Find the rate of increase of volume when the depth is 0.2 cm and 	increasing at a rate of 0.1 cm</a:t>
                </a:r>
                <a:r>
                  <a:rPr lang="en-GB" sz="24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/>
                          </a:rPr>
                          <m:t>s</m:t>
                        </m:r>
                      </m:e>
                      <m:sup>
                        <m:r>
                          <a:rPr lang="en-GB" sz="2400" i="0">
                            <a:latin typeface="Cambria Math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GB" sz="2400" dirty="0"/>
                  <a:t>.  </a:t>
                </a:r>
              </a:p>
              <a:p>
                <a:r>
                  <a:rPr lang="en-GB" sz="2400" dirty="0" smtClean="0"/>
                  <a:t>	b</a:t>
                </a:r>
                <a:r>
                  <a:rPr lang="en-GB" sz="2400" dirty="0"/>
                  <a:t>) Also determine when the rate of increase of volume is stationary.</a:t>
                </a: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F1D081EE-5833-432B-8304-9E417C7728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747" y="702511"/>
                <a:ext cx="9984431" cy="1994713"/>
              </a:xfrm>
              <a:prstGeom prst="rect">
                <a:avLst/>
              </a:prstGeom>
              <a:blipFill rotWithShape="1">
                <a:blip r:embed="rId4"/>
                <a:stretch>
                  <a:fillRect l="-977" t="-2446" b="-397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E4F3CFC5-18EE-4E51-9525-6051C586D885}"/>
              </a:ext>
            </a:extLst>
          </p:cNvPr>
          <p:cNvSpPr txBox="1"/>
          <p:nvPr/>
        </p:nvSpPr>
        <p:spPr>
          <a:xfrm>
            <a:off x="2502170" y="2562038"/>
            <a:ext cx="12961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B033D1E3-A2A4-4E24-B5CB-718F5778B02D}"/>
                  </a:ext>
                </a:extLst>
              </p:cNvPr>
              <p:cNvSpPr txBox="1"/>
              <p:nvPr/>
            </p:nvSpPr>
            <p:spPr>
              <a:xfrm>
                <a:off x="2518009" y="3094411"/>
                <a:ext cx="158417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  <m: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)  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  <m:r>
                            <a:rPr lang="en-GB" sz="2400" b="0" i="0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𝑥𝑒</m:t>
                          </m:r>
                        </m:e>
                        <m:sup>
                          <m:r>
                            <a:rPr lang="en-GB" sz="2400" i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sSup>
                        <m:sSupPr>
                          <m:ctrlPr>
                            <a:rPr lang="en-GB" sz="24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cm</m:t>
                          </m:r>
                          <m:r>
                            <m:rPr>
                              <m:nor/>
                            </m:rPr>
                            <a:rPr lang="en-GB" sz="2400" dirty="0">
                              <a:solidFill>
                                <a:srgbClr val="FF0000"/>
                              </a:solidFill>
                            </a:rPr>
                            <m:t> </m:t>
                          </m:r>
                        </m:e>
                        <m: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033D1E3-A2A4-4E24-B5CB-718F5778B0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8009" y="3094411"/>
                <a:ext cx="1584176" cy="461665"/>
              </a:xfrm>
              <a:prstGeom prst="rect">
                <a:avLst/>
              </a:prstGeom>
              <a:blipFill rotWithShape="1">
                <a:blip r:embed="rId5"/>
                <a:stretch>
                  <a:fillRect r="-61538" b="-21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11C49106-C07A-4FE5-A343-68D6908DB10F}"/>
                  </a:ext>
                </a:extLst>
              </p:cNvPr>
              <p:cNvSpPr txBox="1"/>
              <p:nvPr/>
            </p:nvSpPr>
            <p:spPr>
              <a:xfrm>
                <a:off x="5188544" y="3045013"/>
                <a:ext cx="7200800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Using the product rule,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𝑑𝑣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2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𝑥𝑒</m:t>
                        </m:r>
                      </m:e>
                      <m:sup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1C49106-C07A-4FE5-A343-68D6908DB1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88544" y="3045013"/>
                <a:ext cx="7200800" cy="624273"/>
              </a:xfrm>
              <a:prstGeom prst="rect">
                <a:avLst/>
              </a:prstGeom>
              <a:blipFill rotWithShape="1">
                <a:blip r:embed="rId6"/>
                <a:stretch>
                  <a:fillRect l="-1270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447F4E6-3430-4F89-9ADF-5539F20FDED5}"/>
              </a:ext>
            </a:extLst>
          </p:cNvPr>
          <p:cNvSpPr txBox="1"/>
          <p:nvPr/>
        </p:nvSpPr>
        <p:spPr>
          <a:xfrm>
            <a:off x="5632881" y="2965142"/>
            <a:ext cx="65" cy="30777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1D32C2FB-6C11-49D1-BBE1-20439FC1C8EA}"/>
                  </a:ext>
                </a:extLst>
              </p:cNvPr>
              <p:cNvSpPr txBox="1"/>
              <p:nvPr/>
            </p:nvSpPr>
            <p:spPr>
              <a:xfrm>
                <a:off x="2639616" y="3789390"/>
                <a:ext cx="2592288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𝑣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𝑥𝑒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D32C2FB-6C11-49D1-BBE1-20439FC1C8E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39616" y="3789390"/>
                <a:ext cx="2592288" cy="624273"/>
              </a:xfrm>
              <a:prstGeom prst="rect">
                <a:avLst/>
              </a:prstGeom>
              <a:blipFill>
                <a:blip r:embed="rId7"/>
                <a:stretch>
                  <a:fillRect b="-3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xmlns="" id="{902C367F-3B60-4CBA-AFC9-485DDFD50EB6}"/>
                  </a:ext>
                </a:extLst>
              </p:cNvPr>
              <p:cNvSpPr/>
              <p:nvPr/>
            </p:nvSpPr>
            <p:spPr>
              <a:xfrm>
                <a:off x="5245188" y="3806722"/>
                <a:ext cx="6172395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and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when</m:t>
                    </m:r>
                    <m:r>
                      <m:rPr>
                        <m:nor/>
                      </m:rPr>
                      <a:rPr lang="en-GB" sz="2400" b="0" i="0" dirty="0" smtClean="0">
                        <a:solidFill>
                          <a:srgbClr val="FF0000"/>
                        </a:solidFill>
                      </a:rPr>
                      <m:t> 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  <m:r>
                      <m:rPr>
                        <m:nor/>
                      </m:rPr>
                      <a:rPr lang="en-GB" sz="2400" dirty="0">
                        <a:solidFill>
                          <a:srgbClr val="FF0000"/>
                        </a:solidFill>
                      </a:rPr>
                      <m:t> = 0.1</m:t>
                    </m:r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,  </m:t>
                    </m:r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𝑑𝑣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2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𝑥𝑒</m:t>
                        </m:r>
                      </m:e>
                      <m:sup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02C367F-3B60-4CBA-AFC9-485DDFD50E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5188" y="3806722"/>
                <a:ext cx="6172395" cy="624273"/>
              </a:xfrm>
              <a:prstGeom prst="rect">
                <a:avLst/>
              </a:prstGeom>
              <a:blipFill rotWithShape="1">
                <a:blip r:embed="rId8"/>
                <a:stretch>
                  <a:fillRect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F5E9F03-D7E8-46DA-B972-15BDE9A7D98B}"/>
              </a:ext>
            </a:extLst>
          </p:cNvPr>
          <p:cNvSpPr txBox="1"/>
          <p:nvPr/>
        </p:nvSpPr>
        <p:spPr>
          <a:xfrm>
            <a:off x="2617033" y="4623068"/>
            <a:ext cx="2520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With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= 0.2 cm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xmlns="" id="{5DBCB65A-95A1-4E83-85DF-D56B97F8AE0A}"/>
                  </a:ext>
                </a:extLst>
              </p:cNvPr>
              <p:cNvSpPr/>
              <p:nvPr/>
            </p:nvSpPr>
            <p:spPr>
              <a:xfrm>
                <a:off x="5245188" y="4566179"/>
                <a:ext cx="3526418" cy="6242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𝑑𝑣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0.0402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m:rPr>
                            <m:nor/>
                          </m:rPr>
                          <a:rPr lang="en-GB" sz="2400" dirty="0">
                            <a:solidFill>
                              <a:srgbClr val="FF0000"/>
                            </a:solidFill>
                          </a:rPr>
                          <m:t>cm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/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s. </a:t>
                </a:r>
                <a:endParaRPr lang="en-GB" sz="2400" dirty="0"/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DBCB65A-95A1-4E83-85DF-D56B97F8AE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5188" y="4566179"/>
                <a:ext cx="3526418" cy="624273"/>
              </a:xfrm>
              <a:prstGeom prst="rect">
                <a:avLst/>
              </a:prstGeom>
              <a:blipFill rotWithShape="1">
                <a:blip r:embed="rId9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06CA16C0-A4A9-418E-A587-E57B0E03845E}"/>
              </a:ext>
            </a:extLst>
          </p:cNvPr>
          <p:cNvSpPr/>
          <p:nvPr/>
        </p:nvSpPr>
        <p:spPr>
          <a:xfrm>
            <a:off x="2350747" y="2179867"/>
            <a:ext cx="984125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    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xmlns="" id="{A1DEF115-8D2D-4F12-A039-1E0C95A15F9B}"/>
                  </a:ext>
                </a:extLst>
              </p:cNvPr>
              <p:cNvSpPr/>
              <p:nvPr/>
            </p:nvSpPr>
            <p:spPr>
              <a:xfrm>
                <a:off x="2350747" y="5386274"/>
                <a:ext cx="4643515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 </m:t>
                    </m:r>
                    <m:r>
                      <m:rPr>
                        <m:sty m:val="p"/>
                      </m:rP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b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  </m:t>
                    </m:r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𝑑𝑣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𝑑𝑡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2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𝑥𝑒</m:t>
                        </m:r>
                      </m:e>
                      <m:sup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0 </a:t>
                </a:r>
                <a:endParaRPr lang="en-GB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A1DEF115-8D2D-4F12-A039-1E0C95A15F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747" y="5386274"/>
                <a:ext cx="4643515" cy="624273"/>
              </a:xfrm>
              <a:prstGeom prst="rect">
                <a:avLst/>
              </a:prstGeom>
              <a:blipFill rotWithShape="1">
                <a:blip r:embed="rId10"/>
                <a:stretch>
                  <a:fillRect r="-1051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1C83375E-6B2D-4B36-B89C-A6BCE0245304}"/>
                  </a:ext>
                </a:extLst>
              </p:cNvPr>
              <p:cNvSpPr txBox="1"/>
              <p:nvPr/>
            </p:nvSpPr>
            <p:spPr>
              <a:xfrm>
                <a:off x="3614037" y="6145731"/>
                <a:ext cx="25005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400" i="1" dirty="0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  <m:r>
                        <a:rPr lang="en-GB" sz="2400" b="0" i="0" dirty="0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sSupPr>
                        <m:e>
                          <m: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2</m:t>
                          </m:r>
                          <m: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𝑥𝑒</m:t>
                          </m:r>
                        </m:e>
                        <m:sup>
                          <m: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−2</m:t>
                          </m:r>
                          <m:r>
                            <a:rPr lang="en-GB" sz="2400" i="1" dirty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</m:sup>
                      </m:sSup>
                    </m:oMath>
                  </m:oMathPara>
                </a14:m>
                <a:endParaRPr lang="en-GB" sz="2400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1C83375E-6B2D-4B36-B89C-A6BCE02453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4037" y="6145731"/>
                <a:ext cx="2500555" cy="461665"/>
              </a:xfrm>
              <a:prstGeom prst="rect">
                <a:avLst/>
              </a:prstGeom>
              <a:blipFill>
                <a:blip r:embed="rId11"/>
                <a:stretch>
                  <a:fillRect b="-216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933DA073-7395-4A54-BD38-75B8722C001C}"/>
                  </a:ext>
                </a:extLst>
              </p:cNvPr>
              <p:cNvSpPr txBox="1"/>
              <p:nvPr/>
            </p:nvSpPr>
            <p:spPr>
              <a:xfrm>
                <a:off x="7538666" y="5393672"/>
                <a:ext cx="280580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  <m:sSup>
                      <m:sSup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2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𝑥𝑒</m:t>
                        </m:r>
                      </m:e>
                      <m:sup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 0</a:t>
                </a:r>
                <a:endParaRPr lang="en-GB" sz="2400" dirty="0"/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33DA073-7395-4A54-BD38-75B8722C001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38666" y="5393672"/>
                <a:ext cx="2805805" cy="461665"/>
              </a:xfrm>
              <a:prstGeom prst="rect">
                <a:avLst/>
              </a:prstGeom>
              <a:blipFill rotWithShape="1">
                <a:blip r:embed="rId12"/>
                <a:stretch>
                  <a:fillRect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7B27A3D8-CC24-4C44-B072-55C19D3072B3}"/>
              </a:ext>
            </a:extLst>
          </p:cNvPr>
          <p:cNvSpPr txBox="1"/>
          <p:nvPr/>
        </p:nvSpPr>
        <p:spPr>
          <a:xfrm>
            <a:off x="7221304" y="6142874"/>
            <a:ext cx="25005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2400" dirty="0">
                <a:solidFill>
                  <a:srgbClr val="FF0000"/>
                </a:solidFill>
              </a:rPr>
              <a:t>= 0.5 cm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F0D4B7A2-748B-0748-B068-BA5D521682E7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6F93DD48-551B-C64F-95CC-F57424C46715}"/>
                  </a:ext>
                </a:extLst>
              </p:cNvPr>
              <p:cNvSpPr txBox="1"/>
              <p:nvPr/>
            </p:nvSpPr>
            <p:spPr>
              <a:xfrm>
                <a:off x="6821803" y="5437463"/>
                <a:ext cx="52115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6F93DD48-551B-C64F-95CC-F57424C4671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1803" y="5437463"/>
                <a:ext cx="521159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id="{7D0C85FC-2758-2142-A750-AAE8BE36048B}"/>
                  </a:ext>
                </a:extLst>
              </p:cNvPr>
              <p:cNvSpPr txBox="1"/>
              <p:nvPr/>
            </p:nvSpPr>
            <p:spPr>
              <a:xfrm>
                <a:off x="6269731" y="6155489"/>
                <a:ext cx="52115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D0C85FC-2758-2142-A750-AAE8BE3604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69731" y="6155489"/>
                <a:ext cx="521159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xmlns="" id="{ED0A8F5B-8F03-8740-97DF-7FD67B2E7FEC}"/>
                  </a:ext>
                </a:extLst>
              </p:cNvPr>
              <p:cNvSpPr txBox="1"/>
              <p:nvPr/>
            </p:nvSpPr>
            <p:spPr>
              <a:xfrm>
                <a:off x="3092878" y="6142874"/>
                <a:ext cx="521159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ED0A8F5B-8F03-8740-97DF-7FD67B2E7FE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92878" y="6142874"/>
                <a:ext cx="521159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7663689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8" grpId="0"/>
      <p:bldP spid="11" grpId="0"/>
      <p:bldP spid="13" grpId="0"/>
      <p:bldP spid="14" grpId="0"/>
      <p:bldP spid="15" grpId="0"/>
      <p:bldP spid="17" grpId="0"/>
      <p:bldP spid="20" grpId="0"/>
      <p:bldP spid="22" grpId="0"/>
      <p:bldP spid="23" grpId="0"/>
      <p:bldP spid="24" grpId="0"/>
      <p:bldP spid="25" grpId="0"/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36998"/>
            <a:ext cx="98924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2: Review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second Section.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B3BB70A0-5646-524D-B2F6-2CF31E5E62D4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2</a:t>
            </a:r>
          </a:p>
        </p:txBody>
      </p:sp>
    </p:spTree>
    <p:extLst>
      <p:ext uri="{BB962C8B-B14F-4D97-AF65-F5344CB8AC3E}">
        <p14:creationId xmlns:p14="http://schemas.microsoft.com/office/powerpoint/2010/main" val="3697256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791742"/>
            <a:ext cx="9721081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This method is the equivalent to using a change of variable when differentiating composite functions.</a:t>
            </a:r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In general, if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Integration by Substitution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17B1491F-5601-46DF-B232-E48414F41317}"/>
                  </a:ext>
                </a:extLst>
              </p:cNvPr>
              <p:cNvSpPr txBox="1"/>
              <p:nvPr/>
            </p:nvSpPr>
            <p:spPr>
              <a:xfrm>
                <a:off x="5519936" y="1818855"/>
                <a:ext cx="2160240" cy="518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7B1491F-5601-46DF-B232-E48414F413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936" y="1818855"/>
                <a:ext cx="2160240" cy="518796"/>
              </a:xfrm>
              <a:prstGeom prst="rect">
                <a:avLst/>
              </a:prstGeom>
              <a:blipFill rotWithShape="1">
                <a:blip r:embed="rId4"/>
                <a:stretch>
                  <a:fillRect l="-4520" t="-142353" b="-20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5A5198B5-2742-4286-8B4C-470681C5C4B7}"/>
                  </a:ext>
                </a:extLst>
              </p:cNvPr>
              <p:cNvSpPr txBox="1"/>
              <p:nvPr/>
            </p:nvSpPr>
            <p:spPr>
              <a:xfrm>
                <a:off x="4504489" y="2421083"/>
                <a:ext cx="3518264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then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sz="2400" i="1"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400" b="0" i="1" smtClean="0">
                        <a:latin typeface="Cambria Math"/>
                      </a:rPr>
                      <m:t>.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A5198B5-2742-4286-8B4C-470681C5C4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4489" y="2421083"/>
                <a:ext cx="3518264" cy="624273"/>
              </a:xfrm>
              <a:prstGeom prst="rect">
                <a:avLst/>
              </a:prstGeom>
              <a:blipFill rotWithShape="1">
                <a:blip r:embed="rId5"/>
                <a:stretch>
                  <a:fillRect l="-2773"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23705E2F-7B9B-4CE0-87C6-0F0E02998883}"/>
              </a:ext>
            </a:extLst>
          </p:cNvPr>
          <p:cNvSpPr/>
          <p:nvPr/>
        </p:nvSpPr>
        <p:spPr>
          <a:xfrm>
            <a:off x="2268510" y="3092818"/>
            <a:ext cx="998443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If we let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= g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dirty="0"/>
              <a:t>for some function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</a:t>
            </a:r>
            <a:r>
              <a:rPr lang="en-GB" sz="2400" dirty="0"/>
              <a:t> of a new variable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sz="2400" dirty="0"/>
              <a:t>, then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/>
              <a:t> becomes a function of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sz="2400" dirty="0"/>
              <a:t> and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234EAB8C-D682-4CB4-AAB9-CAC77ABAE864}"/>
                  </a:ext>
                </a:extLst>
              </p:cNvPr>
              <p:cNvSpPr txBox="1"/>
              <p:nvPr/>
            </p:nvSpPr>
            <p:spPr>
              <a:xfrm>
                <a:off x="4903429" y="3952870"/>
                <a:ext cx="2808312" cy="793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×</m:t>
                      </m:r>
                      <m:f>
                        <m:fPr>
                          <m:ctrlPr>
                            <a:rPr lang="en-GB" sz="2400" b="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34EAB8C-D682-4CB4-AAB9-CAC77ABAE86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03429" y="3952870"/>
                <a:ext cx="2808312" cy="793615"/>
              </a:xfrm>
              <a:prstGeom prst="rect">
                <a:avLst/>
              </a:prstGeom>
              <a:blipFill>
                <a:blip r:embed="rId6"/>
                <a:stretch>
                  <a:fillRect b="-46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6FCA98B7-282F-4187-B301-35905A2E6055}"/>
                  </a:ext>
                </a:extLst>
              </p:cNvPr>
              <p:cNvSpPr txBox="1"/>
              <p:nvPr/>
            </p:nvSpPr>
            <p:spPr>
              <a:xfrm>
                <a:off x="4255357" y="4828075"/>
                <a:ext cx="4360923" cy="793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  <m:f>
                        <m:fPr>
                          <m:ctrlPr>
                            <a:rPr lang="en-GB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))</m:t>
                      </m:r>
                      <m:f>
                        <m:fPr>
                          <m:ctrlPr>
                            <a:rPr lang="en-GB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𝑑𝑢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6FCA98B7-282F-4187-B301-35905A2E60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55357" y="4828075"/>
                <a:ext cx="4360923" cy="79361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890591D3-49E5-4A17-B4AC-07881901B663}"/>
                  </a:ext>
                </a:extLst>
              </p:cNvPr>
              <p:cNvSpPr txBox="1"/>
              <p:nvPr/>
            </p:nvSpPr>
            <p:spPr>
              <a:xfrm>
                <a:off x="4224357" y="5898517"/>
                <a:ext cx="4166456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Then  </a:t>
                </a:r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 smtClean="0"/>
                  <a:t> </a:t>
                </a:r>
                <a:r>
                  <a:rPr lang="en-GB" sz="2400" dirty="0"/>
                  <a:t>=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i="1" smtClean="0">
                            <a:latin typeface="Cambria Math" panose="02040503050406030204" pitchFamily="18" charset="0"/>
                          </a:rPr>
                          <m:t>𝑓</m:t>
                        </m:r>
                        <m:d>
                          <m:dPr>
                            <m:ctrlPr>
                              <a:rPr lang="en-GB" sz="240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400" i="1" smtClean="0">
                                <a:latin typeface="Cambria Math" panose="02040503050406030204" pitchFamily="18" charset="0"/>
                              </a:rPr>
                              <m:t>𝑔</m:t>
                            </m:r>
                            <m:d>
                              <m:dPr>
                                <m:ctrlPr>
                                  <a:rPr lang="en-GB" sz="2400" i="1" smtClean="0">
                                    <a:latin typeface="Cambria Math"/>
                                  </a:rPr>
                                </m:ctrlPr>
                              </m:dPr>
                              <m:e>
                                <m:r>
                                  <a:rPr lang="en-GB" sz="2400" i="1" smtClean="0"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d>
                          </m:e>
                        </m:d>
                        <m:f>
                          <m:f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num>
                          <m:den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𝑑𝑢</m:t>
                            </m:r>
                          </m:den>
                        </m:f>
                        <m:r>
                          <a:rPr lang="en-GB" sz="2400" b="0" i="1" smtClean="0">
                            <a:latin typeface="Cambria Math"/>
                          </a:rPr>
                          <m:t>𝑑𝑢</m:t>
                        </m:r>
                        <m:r>
                          <a:rPr lang="en-GB" sz="2400" b="0" i="1" smtClean="0">
                            <a:latin typeface="Cambria Math"/>
                          </a:rPr>
                          <m:t>.</m:t>
                        </m:r>
                      </m:e>
                    </m:nary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90591D3-49E5-4A17-B4AC-07881901B6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24357" y="5898517"/>
                <a:ext cx="4166456" cy="624273"/>
              </a:xfrm>
              <a:prstGeom prst="rect">
                <a:avLst/>
              </a:prstGeom>
              <a:blipFill rotWithShape="1">
                <a:blip r:embed="rId8"/>
                <a:stretch>
                  <a:fillRect l="-2343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60720CEA-E8EF-224B-9877-DD9E6FB22466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3047705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Integration by Substitution: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5093FA8-C8CF-4154-8AB0-781AB5C8C961}"/>
              </a:ext>
            </a:extLst>
          </p:cNvPr>
          <p:cNvSpPr txBox="1"/>
          <p:nvPr/>
        </p:nvSpPr>
        <p:spPr>
          <a:xfrm>
            <a:off x="2360658" y="695445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348162D7-F65F-44DF-B110-D2047395D748}"/>
                  </a:ext>
                </a:extLst>
              </p:cNvPr>
              <p:cNvSpPr txBox="1"/>
              <p:nvPr/>
            </p:nvSpPr>
            <p:spPr>
              <a:xfrm>
                <a:off x="2362188" y="1087899"/>
                <a:ext cx="8126300" cy="5191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Find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(3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−1)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r>
                  <a:rPr lang="en-GB" sz="2400" dirty="0" smtClean="0">
                    <a:latin typeface="+mn-lt"/>
                  </a:rPr>
                  <a:t>using a suitable substitution. </a:t>
                </a:r>
                <a:endParaRPr lang="en-GB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48162D7-F65F-44DF-B110-D2047395D7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2188" y="1087899"/>
                <a:ext cx="8126300" cy="519116"/>
              </a:xfrm>
              <a:prstGeom prst="rect">
                <a:avLst/>
              </a:prstGeom>
              <a:blipFill rotWithShape="1">
                <a:blip r:embed="rId4"/>
                <a:stretch>
                  <a:fillRect l="-1124" t="-140698" b="-20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A5B0820A-30E4-43DC-A5AD-2EC1F56CBED8}"/>
              </a:ext>
            </a:extLst>
          </p:cNvPr>
          <p:cNvSpPr txBox="1"/>
          <p:nvPr/>
        </p:nvSpPr>
        <p:spPr>
          <a:xfrm>
            <a:off x="2360658" y="1615610"/>
            <a:ext cx="1698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C86B8AB7-9EAE-4B47-91AC-CF39F13642ED}"/>
                  </a:ext>
                </a:extLst>
              </p:cNvPr>
              <p:cNvSpPr txBox="1"/>
              <p:nvPr/>
            </p:nvSpPr>
            <p:spPr>
              <a:xfrm>
                <a:off x="2384360" y="1946981"/>
                <a:ext cx="9191022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If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3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 then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3 and </a:t>
                </a:r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𝑢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</m:t>
                        </m:r>
                      </m:num>
                      <m:den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b="0" i="0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  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and the </a:t>
                </a:r>
                <a:r>
                  <a:rPr lang="en-GB" sz="2400" dirty="0">
                    <a:solidFill>
                      <a:srgbClr val="FF0000"/>
                    </a:solidFill>
                  </a:rPr>
                  <a:t>integral becomes </a:t>
                </a: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C86B8AB7-9EAE-4B47-91AC-CF39F13642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84360" y="1946981"/>
                <a:ext cx="9191022" cy="624273"/>
              </a:xfrm>
              <a:prstGeom prst="rect">
                <a:avLst/>
              </a:prstGeom>
              <a:blipFill rotWithShape="1">
                <a:blip r:embed="rId5"/>
                <a:stretch>
                  <a:fillRect l="-995"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3EC6E5D9-6387-4BE5-8B1D-5FD2F5DF7D2A}"/>
                  </a:ext>
                </a:extLst>
              </p:cNvPr>
              <p:cNvSpPr/>
              <p:nvPr/>
            </p:nvSpPr>
            <p:spPr>
              <a:xfrm>
                <a:off x="2927648" y="2632284"/>
                <a:ext cx="5832648" cy="6242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(3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−1)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f>
                          <m:f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𝑑𝑢</m:t>
                            </m:r>
                          </m:den>
                        </m:f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𝑑𝑢</m:t>
                        </m:r>
                      </m:e>
                    </m:nary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GB" sz="240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  <m: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+1</m:t>
                            </m:r>
                          </m:num>
                          <m:den>
                            <m: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sSup>
                          <m:sSupPr>
                            <m:ctrlP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f>
                          <m:fPr>
                            <m:ctrlP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𝑑𝑢</m:t>
                            </m:r>
                          </m:num>
                          <m:den>
                            <m:r>
                              <a:rPr lang="en-GB" sz="2400" b="0" i="1" dirty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den>
                        </m:f>
                      </m:e>
                    </m:nary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EC6E5D9-6387-4BE5-8B1D-5FD2F5DF7D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27648" y="2632284"/>
                <a:ext cx="5832648" cy="624273"/>
              </a:xfrm>
              <a:prstGeom prst="rect">
                <a:avLst/>
              </a:prstGeom>
              <a:blipFill rotWithShape="1">
                <a:blip r:embed="rId6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55F950F9-965B-444B-BE19-67B9FB43EDB3}"/>
                  </a:ext>
                </a:extLst>
              </p:cNvPr>
              <p:cNvSpPr txBox="1"/>
              <p:nvPr/>
            </p:nvSpPr>
            <p:spPr>
              <a:xfrm>
                <a:off x="5434027" y="3319883"/>
                <a:ext cx="2670646" cy="6158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𝑑𝑢</m:t>
                        </m:r>
                      </m:e>
                    </m:nary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5F950F9-965B-444B-BE19-67B9FB43ED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4027" y="3319883"/>
                <a:ext cx="2670646" cy="615810"/>
              </a:xfrm>
              <a:prstGeom prst="rect">
                <a:avLst/>
              </a:prstGeom>
              <a:blipFill>
                <a:blip r:embed="rId7"/>
                <a:stretch>
                  <a:fillRect l="-4739" t="-104000" b="-16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B97AE1FB-B0EB-41F7-9F6B-DC61097F3D28}"/>
                  </a:ext>
                </a:extLst>
              </p:cNvPr>
              <p:cNvSpPr txBox="1"/>
              <p:nvPr/>
            </p:nvSpPr>
            <p:spPr>
              <a:xfrm>
                <a:off x="5434027" y="3975110"/>
                <a:ext cx="3159219" cy="66640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(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)+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B97AE1FB-B0EB-41F7-9F6B-DC61097F3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4027" y="3975110"/>
                <a:ext cx="3159219" cy="666401"/>
              </a:xfrm>
              <a:prstGeom prst="rect">
                <a:avLst/>
              </a:prstGeom>
              <a:blipFill>
                <a:blip r:embed="rId8"/>
                <a:stretch>
                  <a:fillRect l="-2800"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xmlns="" id="{D18634F2-0CAC-4B5C-9032-A5D30FD42501}"/>
                  </a:ext>
                </a:extLst>
              </p:cNvPr>
              <p:cNvSpPr/>
              <p:nvPr/>
            </p:nvSpPr>
            <p:spPr>
              <a:xfrm>
                <a:off x="5434027" y="4794871"/>
                <a:ext cx="3749616" cy="66826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(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(3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−1)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(3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−1)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)+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D18634F2-0CAC-4B5C-9032-A5D30FD425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4027" y="4794871"/>
                <a:ext cx="3749616" cy="668260"/>
              </a:xfrm>
              <a:prstGeom prst="rect">
                <a:avLst/>
              </a:prstGeom>
              <a:blipFill>
                <a:blip r:embed="rId9"/>
                <a:stretch>
                  <a:fillRect l="-2365" b="-56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FC9E1C73-C1EC-45A4-B0C3-BEFE8489D2E2}"/>
                  </a:ext>
                </a:extLst>
              </p:cNvPr>
              <p:cNvSpPr/>
              <p:nvPr/>
            </p:nvSpPr>
            <p:spPr>
              <a:xfrm>
                <a:off x="5434027" y="5403702"/>
                <a:ext cx="3054811" cy="6687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(3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−1)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36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(3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−1)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27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</a:t>
                </a: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FC9E1C73-C1EC-45A4-B0C3-BEFE8489D2E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34027" y="5403702"/>
                <a:ext cx="3054811" cy="668709"/>
              </a:xfrm>
              <a:prstGeom prst="rect">
                <a:avLst/>
              </a:prstGeom>
              <a:blipFill>
                <a:blip r:embed="rId10"/>
                <a:stretch>
                  <a:fillRect l="-2905" r="-1660" b="-74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DBC1F439-3032-B242-8EEF-DB3A6C55673F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E628F7C-EFB6-484F-8AF4-9862A7D94B60}"/>
              </a:ext>
            </a:extLst>
          </p:cNvPr>
          <p:cNvSpPr txBox="1"/>
          <p:nvPr/>
        </p:nvSpPr>
        <p:spPr>
          <a:xfrm>
            <a:off x="2360658" y="6071962"/>
            <a:ext cx="9631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70C0"/>
                </a:solidFill>
              </a:rPr>
              <a:t>Note:</a:t>
            </a:r>
            <a:r>
              <a:rPr lang="en-US" dirty="0">
                <a:solidFill>
                  <a:srgbClr val="0070C0"/>
                </a:solidFill>
              </a:rPr>
              <a:t> you could have expanded the </a:t>
            </a:r>
            <a:r>
              <a:rPr lang="en-US" dirty="0" smtClean="0">
                <a:solidFill>
                  <a:srgbClr val="0070C0"/>
                </a:solidFill>
              </a:rPr>
              <a:t>bracket </a:t>
            </a:r>
            <a:r>
              <a:rPr lang="en-US" dirty="0">
                <a:solidFill>
                  <a:srgbClr val="0070C0"/>
                </a:solidFill>
              </a:rPr>
              <a:t>in the integral and then integrated term by term; you </a:t>
            </a:r>
            <a:r>
              <a:rPr lang="en-US" dirty="0" smtClean="0">
                <a:solidFill>
                  <a:srgbClr val="0070C0"/>
                </a:solidFill>
              </a:rPr>
              <a:t>would, </a:t>
            </a:r>
            <a:r>
              <a:rPr lang="en-US" dirty="0">
                <a:solidFill>
                  <a:srgbClr val="0070C0"/>
                </a:solidFill>
              </a:rPr>
              <a:t>of </a:t>
            </a:r>
            <a:r>
              <a:rPr lang="en-US" dirty="0" smtClean="0">
                <a:solidFill>
                  <a:srgbClr val="0070C0"/>
                </a:solidFill>
              </a:rPr>
              <a:t>course, </a:t>
            </a:r>
            <a:r>
              <a:rPr lang="en-US" dirty="0">
                <a:solidFill>
                  <a:srgbClr val="0070C0"/>
                </a:solidFill>
              </a:rPr>
              <a:t>get the same answer but not quite in the same form.</a:t>
            </a:r>
          </a:p>
        </p:txBody>
      </p:sp>
    </p:spTree>
    <p:extLst>
      <p:ext uri="{BB962C8B-B14F-4D97-AF65-F5344CB8AC3E}">
        <p14:creationId xmlns:p14="http://schemas.microsoft.com/office/powerpoint/2010/main" val="418754573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  <p:bldP spid="11" grpId="0"/>
      <p:bldP spid="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214136" y="638395"/>
            <a:ext cx="3246133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Integration by Substitution: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72A6401D-3252-4B6A-9CDC-1387E16790C9}"/>
              </a:ext>
            </a:extLst>
          </p:cNvPr>
          <p:cNvSpPr/>
          <p:nvPr/>
        </p:nvSpPr>
        <p:spPr>
          <a:xfrm>
            <a:off x="2495600" y="791001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Example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DA8933E7-70EB-4133-9887-419A2AB7030A}"/>
                  </a:ext>
                </a:extLst>
              </p:cNvPr>
              <p:cNvSpPr txBox="1"/>
              <p:nvPr/>
            </p:nvSpPr>
            <p:spPr>
              <a:xfrm>
                <a:off x="2495600" y="1206380"/>
                <a:ext cx="3816424" cy="59317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Find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GB" sz="24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sSup>
                          <m:sSupPr>
                            <m:ctrlPr>
                              <a:rPr lang="en-GB" sz="24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(3</m:t>
                            </m:r>
                            <m:sSup>
                              <m:sSupPr>
                                <m:ctrlPr>
                                  <a:rPr lang="en-GB" sz="24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+2)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GB" sz="2400" b="0" i="1" smtClean="0">
                            <a:latin typeface="Cambria Math"/>
                          </a:rPr>
                          <m:t>.</m:t>
                        </m:r>
                      </m:e>
                    </m:nary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A8933E7-70EB-4133-9887-419A2AB7030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5600" y="1206380"/>
                <a:ext cx="3816424" cy="593176"/>
              </a:xfrm>
              <a:prstGeom prst="rect">
                <a:avLst/>
              </a:prstGeom>
              <a:blipFill rotWithShape="1">
                <a:blip r:embed="rId4"/>
                <a:stretch>
                  <a:fillRect l="-2396" b="-1340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8A0DD54D-2717-45EF-89F7-FE3A3390088C}"/>
              </a:ext>
            </a:extLst>
          </p:cNvPr>
          <p:cNvSpPr/>
          <p:nvPr/>
        </p:nvSpPr>
        <p:spPr>
          <a:xfrm>
            <a:off x="2465697" y="1863719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926068A0-CAED-4F4B-AF78-52D5B5FFD245}"/>
              </a:ext>
            </a:extLst>
          </p:cNvPr>
          <p:cNvSpPr/>
          <p:nvPr/>
        </p:nvSpPr>
        <p:spPr>
          <a:xfrm>
            <a:off x="2433366" y="3025822"/>
            <a:ext cx="879522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The limits on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sz="2400" dirty="0">
                <a:solidFill>
                  <a:srgbClr val="FF0000"/>
                </a:solidFill>
              </a:rPr>
              <a:t> for the integration are determined from:</a:t>
            </a:r>
          </a:p>
          <a:p>
            <a:r>
              <a:rPr lang="en-GB" sz="2400" dirty="0">
                <a:solidFill>
                  <a:srgbClr val="FF0000"/>
                </a:solidFill>
              </a:rPr>
              <a:t>                         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= 0 ⇒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sz="2400" dirty="0">
                <a:solidFill>
                  <a:srgbClr val="FF0000"/>
                </a:solidFill>
              </a:rPr>
              <a:t> = 2</a:t>
            </a:r>
          </a:p>
          <a:p>
            <a:r>
              <a:rPr lang="en-GB" sz="2400" dirty="0">
                <a:solidFill>
                  <a:srgbClr val="FF0000"/>
                </a:solidFill>
              </a:rPr>
              <a:t>                         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= 1 ⇒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GB" sz="2400" dirty="0">
                <a:solidFill>
                  <a:srgbClr val="FF0000"/>
                </a:solidFill>
              </a:rPr>
              <a:t> =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xmlns="" id="{19121D71-2AA6-4053-A74F-7C7846D3A0AF}"/>
                  </a:ext>
                </a:extLst>
              </p:cNvPr>
              <p:cNvSpPr txBox="1"/>
              <p:nvPr/>
            </p:nvSpPr>
            <p:spPr>
              <a:xfrm>
                <a:off x="2469956" y="4193415"/>
                <a:ext cx="6696744" cy="6269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Hence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  <m:e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(3</m:t>
                            </m:r>
                            <m:sSup>
                              <m:sSup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+2)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  <m:e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(3</m:t>
                            </m:r>
                            <m:sSup>
                              <m:sSup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+2)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f>
                          <m:f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num>
                          <m:den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𝑑𝑢</m:t>
                            </m:r>
                          </m:den>
                        </m:f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𝑑𝑢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19121D71-2AA6-4053-A74F-7C7846D3A0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69956" y="4193415"/>
                <a:ext cx="6696744" cy="626903"/>
              </a:xfrm>
              <a:prstGeom prst="rect">
                <a:avLst/>
              </a:prstGeom>
              <a:blipFill>
                <a:blip r:embed="rId6"/>
                <a:stretch>
                  <a:fillRect l="-1365"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621DA96C-D0B3-4BE1-B0BC-7B5CC3734CCD}"/>
                  </a:ext>
                </a:extLst>
              </p:cNvPr>
              <p:cNvSpPr txBox="1"/>
              <p:nvPr/>
            </p:nvSpPr>
            <p:spPr>
              <a:xfrm>
                <a:off x="4811941" y="4857458"/>
                <a:ext cx="2568117" cy="64934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  <m:e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f>
                          <m:f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𝑑𝑢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621DA96C-D0B3-4BE1-B0BC-7B5CC3734C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1941" y="4857458"/>
                <a:ext cx="2568117" cy="649345"/>
              </a:xfrm>
              <a:prstGeom prst="rect">
                <a:avLst/>
              </a:prstGeom>
              <a:blipFill>
                <a:blip r:embed="rId7"/>
                <a:stretch>
                  <a:fillRect l="-3555" b="-47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7DB5E508-CFDB-432B-903B-DCDFE272653B}"/>
                  </a:ext>
                </a:extLst>
              </p:cNvPr>
              <p:cNvSpPr/>
              <p:nvPr/>
            </p:nvSpPr>
            <p:spPr>
              <a:xfrm>
                <a:off x="6883844" y="4868518"/>
                <a:ext cx="1799403" cy="62722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naryPr>
                      <m:sub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</m:sup>
                      <m:e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p>
                        <m:f>
                          <m:f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𝑑𝑢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7DB5E508-CFDB-432B-903B-DCDFE27265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83844" y="4868518"/>
                <a:ext cx="1799403" cy="627223"/>
              </a:xfrm>
              <a:prstGeom prst="rect">
                <a:avLst/>
              </a:prstGeom>
              <a:blipFill>
                <a:blip r:embed="rId8"/>
                <a:stretch>
                  <a:fillRect l="-16783" t="-101961" r="-2098" b="-1568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5564D20C-A9DA-43CC-A747-46C24D8AA79F}"/>
                  </a:ext>
                </a:extLst>
              </p:cNvPr>
              <p:cNvSpPr txBox="1"/>
              <p:nvPr/>
            </p:nvSpPr>
            <p:spPr>
              <a:xfrm>
                <a:off x="4811941" y="5705374"/>
                <a:ext cx="2071903" cy="6571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24</m:t>
                            </m:r>
                          </m:den>
                        </m:f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e>
                    </m:d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564D20C-A9DA-43CC-A747-46C24D8AA7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1941" y="5705374"/>
                <a:ext cx="2071903" cy="657168"/>
              </a:xfrm>
              <a:prstGeom prst="rect">
                <a:avLst/>
              </a:prstGeom>
              <a:blipFill>
                <a:blip r:embed="rId9"/>
                <a:stretch>
                  <a:fillRect l="-4268" b="-1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EE06F0C2-5B8C-4770-8D38-B147E645ED53}"/>
              </a:ext>
            </a:extLst>
          </p:cNvPr>
          <p:cNvSpPr txBox="1"/>
          <p:nvPr/>
        </p:nvSpPr>
        <p:spPr>
          <a:xfrm>
            <a:off x="6000688" y="5506803"/>
            <a:ext cx="216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5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8FC09DE7-0082-4CB5-893F-F24B6A1F0042}"/>
              </a:ext>
            </a:extLst>
          </p:cNvPr>
          <p:cNvSpPr txBox="1"/>
          <p:nvPr/>
        </p:nvSpPr>
        <p:spPr>
          <a:xfrm>
            <a:off x="6000688" y="6082065"/>
            <a:ext cx="372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</a:rPr>
              <a:t>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E8F35FB3-5B53-4EB2-B67E-0C54432CFBC7}"/>
                  </a:ext>
                </a:extLst>
              </p:cNvPr>
              <p:cNvSpPr txBox="1"/>
              <p:nvPr/>
            </p:nvSpPr>
            <p:spPr>
              <a:xfrm>
                <a:off x="6534140" y="5705374"/>
                <a:ext cx="2932653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4</m:t>
                            </m:r>
                          </m:sup>
                        </m:sSup>
                      </m:e>
                    </m: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E8F35FB3-5B53-4EB2-B67E-0C54432CFB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34140" y="5705374"/>
                <a:ext cx="2932653" cy="613886"/>
              </a:xfrm>
              <a:prstGeom prst="rect">
                <a:avLst/>
              </a:prstGeom>
              <a:blipFill>
                <a:blip r:embed="rId10"/>
                <a:stretch>
                  <a:fillRect l="-3326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31D577D8-694A-416F-A653-59057C7C172C}"/>
                  </a:ext>
                </a:extLst>
              </p:cNvPr>
              <p:cNvSpPr txBox="1"/>
              <p:nvPr/>
            </p:nvSpPr>
            <p:spPr>
              <a:xfrm>
                <a:off x="8587314" y="5705374"/>
                <a:ext cx="3197318" cy="614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(625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16)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609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24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31D577D8-694A-416F-A653-59057C7C17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7314" y="5705374"/>
                <a:ext cx="3197318" cy="614655"/>
              </a:xfrm>
              <a:prstGeom prst="rect">
                <a:avLst/>
              </a:prstGeom>
              <a:blipFill rotWithShape="1">
                <a:blip r:embed="rId11"/>
                <a:stretch>
                  <a:fillRect l="-3053"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6F8C8270-98C6-3743-901E-0AF5ADEB0F4B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BD451CE7-B17E-425F-A512-5A65B5848DF4}"/>
                  </a:ext>
                </a:extLst>
              </p:cNvPr>
              <p:cNvSpPr txBox="1"/>
              <p:nvPr/>
            </p:nvSpPr>
            <p:spPr>
              <a:xfrm>
                <a:off x="2433366" y="2401549"/>
                <a:ext cx="5938564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Let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3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 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+mn-lt"/>
                    <a:cs typeface="Times New Roman" panose="02020603050405020304" pitchFamily="18" charset="0"/>
                  </a:rPr>
                  <a:t>giving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𝑑𝑢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6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x.</a:t>
                </a:r>
                <a:endParaRPr lang="en-GB" sz="24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BD451CE7-B17E-425F-A512-5A65B5848D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3366" y="2401549"/>
                <a:ext cx="5938564" cy="624273"/>
              </a:xfrm>
              <a:prstGeom prst="rect">
                <a:avLst/>
              </a:prstGeom>
              <a:blipFill rotWithShape="1">
                <a:blip r:embed="rId12"/>
                <a:stretch>
                  <a:fillRect l="-1540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9635717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  <p:bldP spid="2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214136" y="501139"/>
            <a:ext cx="9721081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3: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D6B215A3-D90A-408D-8D24-926CC3D7513E}"/>
                  </a:ext>
                </a:extLst>
              </p:cNvPr>
              <p:cNvSpPr txBox="1"/>
              <p:nvPr/>
            </p:nvSpPr>
            <p:spPr>
              <a:xfrm>
                <a:off x="2591648" y="908502"/>
                <a:ext cx="9172813" cy="103829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latin typeface="+mj-lt"/>
                  </a:rPr>
                  <a:t>1. Find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latin typeface="Cambria Math"/>
                      </a:rPr>
                      <m:t>   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4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/>
                              </a:rPr>
                              <m:t>𝑒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/>
                              </a:rPr>
                              <m:t>𝑥</m:t>
                            </m:r>
                          </m:sup>
                        </m:sSup>
                        <m:sSup>
                          <m:sSupPr>
                            <m:ctrlPr>
                              <a:rPr lang="en-GB" sz="24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/>
                              </a:rPr>
                              <m:t>(1+</m:t>
                            </m:r>
                            <m:sSup>
                              <m:sSupPr>
                                <m:ctrlPr>
                                  <a:rPr lang="en-GB" sz="2400" b="0" i="1" smtClean="0"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latin typeface="Cambria Math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latin typeface="Cambria Math"/>
                                  </a:rPr>
                                  <m:t>𝑥</m:t>
                                </m:r>
                              </m:sup>
                            </m:sSup>
                            <m:r>
                              <a:rPr lang="en-GB" sz="2400" b="0" i="1" smtClean="0">
                                <a:latin typeface="Cambria Math"/>
                              </a:rPr>
                              <m:t>)</m:t>
                            </m:r>
                          </m:e>
                          <m:sup>
                            <m:f>
                              <m:fPr>
                                <m:ctrlPr>
                                  <a:rPr lang="en-GB" sz="2400" i="1" smtClean="0"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b="0" i="1" smtClean="0">
                                    <a:latin typeface="Cambria Math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GB" sz="2400" b="0" i="1" smtClean="0">
                                    <a:latin typeface="Cambria Math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  <m:r>
                          <a:rPr lang="en-GB" sz="2400" b="0" i="1" smtClean="0">
                            <a:latin typeface="Cambria Math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/>
                          </a:rPr>
                          <m:t>𝑑𝑥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  </m:t>
                        </m:r>
                      </m:e>
                    </m:nary>
                    <m:r>
                      <m:rPr>
                        <m:nor/>
                      </m:rPr>
                      <a:rPr lang="en-GB" sz="2400" dirty="0"/>
                      <m:t>using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dirty="0"/>
                      <m:t>the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  <m:r>
                      <m:rPr>
                        <m:nor/>
                      </m:rPr>
                      <a:rPr lang="en-GB" sz="2400" dirty="0"/>
                      <m:t>substitution</m:t>
                    </m:r>
                    <m:r>
                      <m:rPr>
                        <m:nor/>
                      </m:rPr>
                      <a:rPr lang="en-GB" sz="2400" dirty="0"/>
                      <m:t>   </m:t>
                    </m:r>
                    <m:r>
                      <m:rPr>
                        <m:nor/>
                      </m:rPr>
                      <a:rPr lang="en-GB" sz="24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m:t>u</m:t>
                    </m:r>
                    <m:r>
                      <m:rPr>
                        <m:nor/>
                      </m:rPr>
                      <a:rPr lang="en-GB" sz="2400" i="1" dirty="0"/>
                      <m:t> </m:t>
                    </m:r>
                    <m:r>
                      <m:rPr>
                        <m:nor/>
                      </m:rPr>
                      <a:rPr lang="en-GB" sz="2400" dirty="0"/>
                      <m:t>= 1 +</m:t>
                    </m:r>
                    <m:sSup>
                      <m:sSupPr>
                        <m:ctrlPr>
                          <a:rPr lang="en-GB" sz="2400" i="1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2400" b="0" i="1" smtClean="0">
                        <a:latin typeface="Cambria Math"/>
                      </a:rPr>
                      <m:t>.</m:t>
                    </m:r>
                    <m:r>
                      <m:rPr>
                        <m:nor/>
                      </m:rPr>
                      <a:rPr lang="en-GB" sz="2400" dirty="0"/>
                      <m:t> </m:t>
                    </m:r>
                  </m:oMath>
                </a14:m>
                <a:endParaRPr lang="en-GB" sz="2400" dirty="0"/>
              </a:p>
              <a:p>
                <a:endParaRPr lang="en-GB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6B215A3-D90A-408D-8D24-926CC3D751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648" y="908502"/>
                <a:ext cx="9172813" cy="1038298"/>
              </a:xfrm>
              <a:prstGeom prst="rect">
                <a:avLst/>
              </a:prstGeom>
              <a:blipFill rotWithShape="1">
                <a:blip r:embed="rId4"/>
                <a:stretch>
                  <a:fillRect l="-99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51D6CE76-E7C8-43F4-B2B1-55DCE1B44CAA}"/>
              </a:ext>
            </a:extLst>
          </p:cNvPr>
          <p:cNvSpPr/>
          <p:nvPr/>
        </p:nvSpPr>
        <p:spPr>
          <a:xfrm>
            <a:off x="2923033" y="1934919"/>
            <a:ext cx="1297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80CC6607-C3D5-448E-9D72-7A34496A45AD}"/>
                  </a:ext>
                </a:extLst>
              </p:cNvPr>
              <p:cNvSpPr txBox="1"/>
              <p:nvPr/>
            </p:nvSpPr>
            <p:spPr>
              <a:xfrm>
                <a:off x="4740094" y="1751333"/>
                <a:ext cx="3090386" cy="8133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sSup>
                          <m:sSupPr>
                            <m:ctrlPr>
                              <a:rPr lang="en-GB" sz="240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(1+</m:t>
                            </m:r>
                            <m:sSup>
                              <m:sSupPr>
                                <m:ctrlP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𝑒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sup>
                            </m:s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  <m:sup>
                            <m:f>
                              <m:fPr>
                                <m:ctrlP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fPr>
                              <m:num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num>
                              <m:den>
                                <m:r>
                                  <a:rPr lang="en-GB" sz="2400" i="1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den>
                            </m:f>
                          </m:sup>
                        </m:sSup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c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0CC6607-C3D5-448E-9D72-7A34496A45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0094" y="1751333"/>
                <a:ext cx="3090386" cy="813300"/>
              </a:xfrm>
              <a:prstGeom prst="rect">
                <a:avLst/>
              </a:prstGeom>
              <a:blipFill>
                <a:blip r:embed="rId5"/>
                <a:stretch>
                  <a:fillRect b="-46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9B059082-0642-493B-86FD-DCBF37F03CDF}"/>
                  </a:ext>
                </a:extLst>
              </p:cNvPr>
              <p:cNvSpPr txBox="1"/>
              <p:nvPr/>
            </p:nvSpPr>
            <p:spPr>
              <a:xfrm>
                <a:off x="2606746" y="3026475"/>
                <a:ext cx="9328471" cy="6692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chemeClr val="tx1"/>
                    </a:solidFill>
                  </a:rPr>
                  <a:t>2. Using the 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substitution 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chemeClr val="tx1"/>
                    </a:solidFill>
                  </a:rPr>
                  <a:t> = </a:t>
                </a:r>
                <a:r>
                  <a:rPr lang="en-GB" sz="2400" dirty="0"/>
                  <a:t>3 </a:t>
                </a:r>
                <a:r>
                  <a:rPr lang="en-GB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tan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l-GR" sz="2400" i="1" dirty="0"/>
                  <a:t>θ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, </a:t>
                </a:r>
                <a:r>
                  <a:rPr lang="en-GB" sz="2400" dirty="0"/>
                  <a:t>find</a:t>
                </a:r>
                <a:r>
                  <a:rPr lang="en-GB" sz="2400" dirty="0">
                    <a:solidFill>
                      <a:schemeClr val="tx1"/>
                    </a:solidFill>
                  </a:rPr>
                  <a:t> 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GB" sz="240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  <m:e>
                        <m:f>
                          <m:fPr>
                            <m:ctrlP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(9+</m:t>
                            </m:r>
                            <m:sSup>
                              <m:sSupPr>
                                <m:ctrlP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GB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den>
                        </m:f>
                      </m:e>
                    </m:nary>
                  </m:oMath>
                </a14:m>
                <a:r>
                  <a:rPr lang="en-GB" sz="2400" i="1" dirty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i="1" dirty="0" smtClean="0">
                    <a:solidFill>
                      <a:schemeClr val="tx1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dx.</a:t>
                </a:r>
                <a:r>
                  <a:rPr lang="en-GB" sz="2400" dirty="0" smtClean="0">
                    <a:solidFill>
                      <a:schemeClr val="tx1"/>
                    </a:solidFill>
                  </a:rPr>
                  <a:t> </a:t>
                </a:r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B059082-0642-493B-86FD-DCBF37F03C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6746" y="3026475"/>
                <a:ext cx="9328471" cy="669286"/>
              </a:xfrm>
              <a:prstGeom prst="rect">
                <a:avLst/>
              </a:prstGeom>
              <a:blipFill rotWithShape="1">
                <a:blip r:embed="rId6"/>
                <a:stretch>
                  <a:fillRect l="-1046" b="-90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743E8E7A-35E2-4539-B7EF-F0CE8B0317EE}"/>
              </a:ext>
            </a:extLst>
          </p:cNvPr>
          <p:cNvSpPr/>
          <p:nvPr/>
        </p:nvSpPr>
        <p:spPr>
          <a:xfrm>
            <a:off x="2923033" y="4066910"/>
            <a:ext cx="1297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DE6B7F87-E709-47D9-8713-12D8850767A2}"/>
              </a:ext>
            </a:extLst>
          </p:cNvPr>
          <p:cNvSpPr/>
          <p:nvPr/>
        </p:nvSpPr>
        <p:spPr>
          <a:xfrm>
            <a:off x="2642345" y="4093200"/>
            <a:ext cx="18473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endParaRPr lang="en-GB" sz="2400" dirty="0">
              <a:solidFill>
                <a:srgbClr val="FF0000"/>
              </a:solidFill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B6A86A67-F06C-DB44-B1C6-D7DA457A7766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3AB8F31C-9F3A-234A-87B9-0F9634F8DC4F}"/>
                  </a:ext>
                </a:extLst>
              </p:cNvPr>
              <p:cNvSpPr txBox="1"/>
              <p:nvPr/>
            </p:nvSpPr>
            <p:spPr>
              <a:xfrm>
                <a:off x="4723965" y="4019443"/>
                <a:ext cx="2046965" cy="719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US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12</m:t>
                          </m:r>
                        </m:den>
                      </m:f>
                    </m:oMath>
                  </m:oMathPara>
                </a14:m>
                <a:endParaRPr lang="en-US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3AB8F31C-9F3A-234A-87B9-0F9634F8DC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3965" y="4019443"/>
                <a:ext cx="2046965" cy="719941"/>
              </a:xfrm>
              <a:prstGeom prst="rect">
                <a:avLst/>
              </a:prstGeom>
              <a:blipFill>
                <a:blip r:embed="rId7"/>
                <a:stretch>
                  <a:fillRect l="-621" b="-6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xmlns="" id="{3165101F-AC38-F14E-B3DF-EADA4F8A537E}"/>
                  </a:ext>
                </a:extLst>
              </p:cNvPr>
              <p:cNvSpPr txBox="1"/>
              <p:nvPr/>
            </p:nvSpPr>
            <p:spPr>
              <a:xfrm>
                <a:off x="2827076" y="4955543"/>
                <a:ext cx="7920880" cy="5006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0070C0"/>
                    </a:solidFill>
                  </a:rPr>
                  <a:t>Note</a:t>
                </a:r>
                <a:r>
                  <a:rPr lang="en-US" dirty="0">
                    <a:solidFill>
                      <a:srgbClr val="0070C0"/>
                    </a:solidFill>
                  </a:rPr>
                  <a:t>: For the limits, when </a:t>
                </a:r>
                <a:r>
                  <a:rPr lang="en-US" i="1" dirty="0">
                    <a:solidFill>
                      <a:srgbClr val="0070C0"/>
                    </a:solidFill>
                    <a:latin typeface="Times" pitchFamily="2" charset="0"/>
                  </a:rPr>
                  <a:t>x</a:t>
                </a:r>
                <a:r>
                  <a:rPr lang="en-US" dirty="0">
                    <a:solidFill>
                      <a:srgbClr val="0070C0"/>
                    </a:solidFill>
                  </a:rPr>
                  <a:t> = 0, </a:t>
                </a:r>
                <a:r>
                  <a:rPr lang="el-GR" i="1" dirty="0">
                    <a:solidFill>
                      <a:srgbClr val="0070C0"/>
                    </a:solidFill>
                  </a:rPr>
                  <a:t>θ</a:t>
                </a:r>
                <a:r>
                  <a:rPr lang="en-GB" i="1" dirty="0">
                    <a:solidFill>
                      <a:srgbClr val="0070C0"/>
                    </a:solidFill>
                  </a:rPr>
                  <a:t> </a:t>
                </a:r>
                <a:r>
                  <a:rPr lang="en-US" dirty="0">
                    <a:solidFill>
                      <a:srgbClr val="0070C0"/>
                    </a:solidFill>
                  </a:rPr>
                  <a:t>=</a:t>
                </a:r>
                <a:r>
                  <a:rPr lang="en-GB" i="1" dirty="0" smtClean="0">
                    <a:solidFill>
                      <a:srgbClr val="0070C0"/>
                    </a:solidFill>
                    <a:latin typeface="Times" pitchFamily="2" charset="0"/>
                  </a:rPr>
                  <a:t> </a:t>
                </a:r>
                <a:r>
                  <a:rPr lang="en-US" dirty="0">
                    <a:solidFill>
                      <a:srgbClr val="0070C0"/>
                    </a:solidFill>
                  </a:rPr>
                  <a:t>0 and when </a:t>
                </a:r>
                <a:r>
                  <a:rPr lang="en-US" i="1" dirty="0">
                    <a:solidFill>
                      <a:srgbClr val="0070C0"/>
                    </a:solidFill>
                    <a:latin typeface="Times" pitchFamily="2" charset="0"/>
                  </a:rPr>
                  <a:t>x </a:t>
                </a:r>
                <a:r>
                  <a:rPr lang="en-US" dirty="0">
                    <a:solidFill>
                      <a:srgbClr val="0070C0"/>
                    </a:solidFill>
                  </a:rPr>
                  <a:t>= 3, </a:t>
                </a:r>
                <a:r>
                  <a:rPr lang="el-GR" i="1" dirty="0">
                    <a:solidFill>
                      <a:srgbClr val="0070C0"/>
                    </a:solidFill>
                  </a:rPr>
                  <a:t>θ</a:t>
                </a:r>
                <a:r>
                  <a:rPr lang="en-GB" i="1" dirty="0" smtClean="0">
                    <a:solidFill>
                      <a:srgbClr val="0070C0"/>
                    </a:solidFill>
                    <a:latin typeface="Times" pitchFamily="2" charset="0"/>
                  </a:rPr>
                  <a:t> </a:t>
                </a:r>
                <a:r>
                  <a:rPr lang="en-GB" i="1" dirty="0">
                    <a:solidFill>
                      <a:srgbClr val="0070C0"/>
                    </a:solidFill>
                    <a:latin typeface="Times" pitchFamily="2" charset="0"/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i="1" smtClean="0">
                            <a:solidFill>
                              <a:srgbClr val="0070C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𝜋</m:t>
                        </m:r>
                      </m:num>
                      <m:den>
                        <m:r>
                          <a:rPr lang="en-GB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4</m:t>
                        </m:r>
                      </m:den>
                    </m:f>
                    <m:r>
                      <a:rPr lang="en-GB" b="0" i="1" smtClean="0">
                        <a:solidFill>
                          <a:srgbClr val="0070C0"/>
                        </a:solidFill>
                        <a:latin typeface="Cambria Math"/>
                      </a:rPr>
                      <m:t>.</m:t>
                    </m:r>
                  </m:oMath>
                </a14:m>
                <a:r>
                  <a:rPr lang="en-US" dirty="0">
                    <a:solidFill>
                      <a:srgbClr val="0070C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20" name="TextBox 1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165101F-AC38-F14E-B3DF-EADA4F8A53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7076" y="4955543"/>
                <a:ext cx="7920880" cy="500650"/>
              </a:xfrm>
              <a:prstGeom prst="rect">
                <a:avLst/>
              </a:prstGeom>
              <a:blipFill rotWithShape="1">
                <a:blip r:embed="rId8"/>
                <a:stretch>
                  <a:fillRect l="-847" b="-731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728589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2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36998"/>
            <a:ext cx="98924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3: Review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third Section.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E9DB73C2-38D8-4A42-820D-7FB96BCAC1B7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3</a:t>
            </a:r>
          </a:p>
        </p:txBody>
      </p:sp>
    </p:spTree>
    <p:extLst>
      <p:ext uri="{BB962C8B-B14F-4D97-AF65-F5344CB8AC3E}">
        <p14:creationId xmlns:p14="http://schemas.microsoft.com/office/powerpoint/2010/main" val="17184517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5372" name="TextBox 1"/>
              <p:cNvSpPr txBox="1">
                <a:spLocks noChangeArrowheads="1"/>
              </p:cNvSpPr>
              <p:nvPr/>
            </p:nvSpPr>
            <p:spPr bwMode="auto">
              <a:xfrm>
                <a:off x="2291696" y="669861"/>
                <a:ext cx="9721081" cy="136293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>
                <a:spAutoFit/>
              </a:bodyPr>
              <a:lstStyle>
                <a:lvl1pPr marL="457200" indent="-457200"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  <a:cs typeface="ＭＳ Ｐゴシック" charset="0"/>
                  </a:defRPr>
                </a:lvl1pPr>
                <a:lvl2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2pPr>
                <a:lvl3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3pPr>
                <a:lvl4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4pPr>
                <a:lvl5pPr eaLnBrk="0" hangingPunct="0"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5pPr>
                <a:lvl6pPr marL="25146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6pPr>
                <a:lvl7pPr marL="29718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7pPr>
                <a:lvl8pPr marL="34290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8pPr>
                <a:lvl9pPr marL="3886200" indent="-228600" defTabSz="449263" eaLnBrk="0" fontAlgn="base" hangingPunct="0"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Times New Roman" charset="0"/>
                  <a:tabLst>
                    <a:tab pos="269875" algn="l"/>
                  </a:tabLst>
                  <a:defRPr sz="2000">
                    <a:solidFill>
                      <a:schemeClr val="tx1"/>
                    </a:solidFill>
                    <a:latin typeface="Arial" charset="0"/>
                    <a:ea typeface="ＭＳ Ｐゴシック" charset="0"/>
                  </a:defRPr>
                </a:lvl9pPr>
              </a:lstStyle>
              <a:p>
                <a:pPr marL="0" indent="0" eaLnBrk="1" hangingPunct="1">
                  <a:buClr>
                    <a:srgbClr val="000000"/>
                  </a:buClr>
                  <a:buSzPct val="100000"/>
                  <a:defRPr/>
                </a:pPr>
                <a:r>
                  <a:rPr lang="en-GB" sz="2400" dirty="0"/>
                  <a:t>Our second method of integration is a very important one which is particularly useful for a number of different integrals.  You can see how it works by first differentiating with respect to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,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smtClean="0"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US" sz="2400" dirty="0"/>
                  <a:t>(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</a:t>
                </a:r>
                <a:r>
                  <a:rPr lang="en-US" sz="2400" dirty="0">
                    <a:latin typeface="+mj-lt"/>
                    <a:cs typeface="Times New Roman" panose="02020603050405020304" pitchFamily="18" charset="0"/>
                  </a:rPr>
                  <a:t>) = 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+ </a:t>
                </a:r>
                <a:r>
                  <a:rPr lang="en-US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cos</a:t>
                </a:r>
                <a:r>
                  <a:rPr lang="en-US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US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x.</a:t>
                </a:r>
                <a:endParaRPr lang="en-US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537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91696" y="669861"/>
                <a:ext cx="9721081" cy="1362937"/>
              </a:xfrm>
              <a:prstGeom prst="rect">
                <a:avLst/>
              </a:prstGeom>
              <a:blipFill rotWithShape="1">
                <a:blip r:embed="rId3"/>
                <a:stretch>
                  <a:fillRect l="-1003" t="-3139" r="-1442" b="-358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Integration by </a:t>
            </a:r>
            <a:r>
              <a:rPr lang="en-US" altLang="en-US" sz="2800" b="1" dirty="0" smtClean="0"/>
              <a:t>Parts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4190299A-F34D-43E7-9A07-BA6C94F499F1}"/>
                  </a:ext>
                </a:extLst>
              </p:cNvPr>
              <p:cNvSpPr txBox="1"/>
              <p:nvPr/>
            </p:nvSpPr>
            <p:spPr>
              <a:xfrm>
                <a:off x="2345811" y="2398173"/>
                <a:ext cx="6629524" cy="518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By assuming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en-GB" sz="2400" b="0" i="1" smtClean="0"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𝑎𝑥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  <m:sSup>
                          <m:sSupPr>
                            <m:ctrlPr>
                              <a:rPr lang="en-GB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</m:nary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190299A-F34D-43E7-9A07-BA6C94F499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5811" y="2398173"/>
                <a:ext cx="6629524" cy="518796"/>
              </a:xfrm>
              <a:prstGeom prst="rect">
                <a:avLst/>
              </a:prstGeom>
              <a:blipFill>
                <a:blip r:embed="rId5"/>
                <a:stretch>
                  <a:fillRect l="-1472" t="-140698" b="-20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AA3CA3E-5AD1-4BED-A00E-2ACCEA736786}"/>
              </a:ext>
            </a:extLst>
          </p:cNvPr>
          <p:cNvSpPr txBox="1"/>
          <p:nvPr/>
        </p:nvSpPr>
        <p:spPr>
          <a:xfrm>
            <a:off x="2331989" y="2006580"/>
            <a:ext cx="3259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6A1ADF6A-E0D2-4984-8F0E-BA8B94A6EA02}"/>
              </a:ext>
            </a:extLst>
          </p:cNvPr>
          <p:cNvSpPr txBox="1"/>
          <p:nvPr/>
        </p:nvSpPr>
        <p:spPr>
          <a:xfrm>
            <a:off x="2348257" y="2857375"/>
            <a:ext cx="90978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f</a:t>
            </a:r>
            <a:r>
              <a:rPr lang="en-GB" sz="2400" dirty="0" smtClean="0"/>
              <a:t>ind </a:t>
            </a:r>
            <a:r>
              <a:rPr lang="en-GB" sz="2400" dirty="0"/>
              <a:t>the values of the constants </a:t>
            </a:r>
            <a:r>
              <a:rPr lang="en-GB" sz="2400" i="1" dirty="0">
                <a:latin typeface="Times" pitchFamily="2" charset="0"/>
              </a:rPr>
              <a:t>a</a:t>
            </a:r>
            <a:r>
              <a:rPr lang="en-GB" sz="2400" dirty="0"/>
              <a:t> and </a:t>
            </a:r>
            <a:r>
              <a:rPr lang="en-GB" sz="2400" i="1" dirty="0">
                <a:latin typeface="Times" pitchFamily="2" charset="0"/>
              </a:rPr>
              <a:t>b</a:t>
            </a:r>
            <a:r>
              <a:rPr lang="en-GB" sz="2400" dirty="0"/>
              <a:t> so that the result is </a:t>
            </a:r>
            <a:r>
              <a:rPr lang="en-GB" sz="2400" dirty="0" smtClean="0"/>
              <a:t>valid.</a:t>
            </a:r>
            <a:endParaRPr lang="en-GB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DB90B335-9539-45DE-BA2F-98E314D76C8E}"/>
              </a:ext>
            </a:extLst>
          </p:cNvPr>
          <p:cNvSpPr txBox="1"/>
          <p:nvPr/>
        </p:nvSpPr>
        <p:spPr>
          <a:xfrm>
            <a:off x="2325580" y="3321950"/>
            <a:ext cx="16180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xmlns="" id="{6F6005D8-A1B4-4492-A222-13400F084A7E}"/>
                  </a:ext>
                </a:extLst>
              </p:cNvPr>
              <p:cNvSpPr/>
              <p:nvPr/>
            </p:nvSpPr>
            <p:spPr>
              <a:xfrm>
                <a:off x="2499973" y="4258595"/>
                <a:ext cx="3295197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num>
                      <m:den>
                        <m: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((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a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>
                    <a:solidFill>
                      <a:srgbClr val="FF0000"/>
                    </a:solidFill>
                  </a:rPr>
                  <a:t>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b</a:t>
                </a:r>
                <a:r>
                  <a:rPr lang="en-GB" sz="2400" dirty="0">
                    <a:solidFill>
                      <a:srgbClr val="FF0000"/>
                    </a:solidFill>
                  </a:rPr>
                  <a:t>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c</a:t>
                </a:r>
                <a:r>
                  <a:rPr lang="en-GB" sz="2400" dirty="0">
                    <a:solidFill>
                      <a:srgbClr val="FF0000"/>
                    </a:solidFill>
                  </a:rPr>
                  <a:t>)</a:t>
                </a:r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6F6005D8-A1B4-4492-A222-13400F084A7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9973" y="4258595"/>
                <a:ext cx="3295197" cy="624273"/>
              </a:xfrm>
              <a:prstGeom prst="rect">
                <a:avLst/>
              </a:prstGeom>
              <a:blipFill>
                <a:blip r:embed="rId6"/>
                <a:stretch>
                  <a:fillRect r="-385" b="-1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21AB044E-444A-41AE-AF22-E4A934A5AD7D}"/>
                  </a:ext>
                </a:extLst>
              </p:cNvPr>
              <p:cNvSpPr txBox="1"/>
              <p:nvPr/>
            </p:nvSpPr>
            <p:spPr>
              <a:xfrm>
                <a:off x="5672545" y="4356362"/>
                <a:ext cx="345638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a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>
                    <a:solidFill>
                      <a:srgbClr val="FF0000"/>
                    </a:solidFill>
                  </a:rPr>
                  <a:t>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b</a:t>
                </a:r>
                <a:r>
                  <a:rPr lang="en-GB" sz="2400" dirty="0">
                    <a:solidFill>
                      <a:srgbClr val="FF0000"/>
                    </a:solidFill>
                  </a:rPr>
                  <a:t>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a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0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</a:t>
                </a: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21AB044E-444A-41AE-AF22-E4A934A5AD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72545" y="4356362"/>
                <a:ext cx="3456384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2822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83E55DE9-BA12-414C-A503-FCDC3E5873CC}"/>
                  </a:ext>
                </a:extLst>
              </p:cNvPr>
              <p:cNvSpPr txBox="1"/>
              <p:nvPr/>
            </p:nvSpPr>
            <p:spPr>
              <a:xfrm>
                <a:off x="8760296" y="4343047"/>
                <a:ext cx="304833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dirty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a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a</a:t>
                </a:r>
                <a:r>
                  <a:rPr lang="en-GB" sz="2400" dirty="0">
                    <a:solidFill>
                      <a:srgbClr val="FF0000"/>
                    </a:solidFill>
                  </a:rPr>
                  <a:t>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b</a:t>
                </a:r>
                <a:r>
                  <a:rPr lang="en-GB" sz="2400" dirty="0">
                    <a:solidFill>
                      <a:srgbClr val="FF0000"/>
                    </a:solidFill>
                  </a:rPr>
                  <a:t>)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endParaRPr lang="en-GB" sz="2400" dirty="0"/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83E55DE9-BA12-414C-A503-FCDC3E5873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0296" y="4343047"/>
                <a:ext cx="3048335" cy="461665"/>
              </a:xfrm>
              <a:prstGeom prst="rect">
                <a:avLst/>
              </a:prstGeom>
              <a:blipFill>
                <a:blip r:embed="rId8"/>
                <a:stretch>
                  <a:fillRect l="-2075" t="-13514" b="-297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D984ECE4-D938-4D96-8A5A-E68DABAEA532}"/>
                  </a:ext>
                </a:extLst>
              </p:cNvPr>
              <p:cNvSpPr txBox="1"/>
              <p:nvPr/>
            </p:nvSpPr>
            <p:spPr>
              <a:xfrm>
                <a:off x="2499973" y="5616781"/>
                <a:ext cx="5119443" cy="518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Hence,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d>
                          <m:d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d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−1</m:t>
                            </m:r>
                          </m:e>
                        </m:d>
                        <m:sSup>
                          <m:sSup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.</m:t>
                        </m:r>
                      </m:e>
                    </m:nary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984ECE4-D938-4D96-8A5A-E68DABAEA53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99973" y="5616781"/>
                <a:ext cx="5119443" cy="518796"/>
              </a:xfrm>
              <a:prstGeom prst="rect">
                <a:avLst/>
              </a:prstGeom>
              <a:blipFill rotWithShape="1">
                <a:blip r:embed="rId9"/>
                <a:stretch>
                  <a:fillRect l="-1786" t="-142353" b="-20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53B1A4CA-23A2-8042-9577-90336813D954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CB2475B-72AA-5E41-AB31-86A95F203DCC}"/>
              </a:ext>
            </a:extLst>
          </p:cNvPr>
          <p:cNvSpPr txBox="1"/>
          <p:nvPr/>
        </p:nvSpPr>
        <p:spPr>
          <a:xfrm>
            <a:off x="2401293" y="3783615"/>
            <a:ext cx="90448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We differentiate both sides of the equation above to give: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7972AFA5-2161-5841-8699-E6B92EC4AA35}"/>
                  </a:ext>
                </a:extLst>
              </p:cNvPr>
              <p:cNvSpPr txBox="1"/>
              <p:nvPr/>
            </p:nvSpPr>
            <p:spPr>
              <a:xfrm>
                <a:off x="2478660" y="4993950"/>
                <a:ext cx="9161955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So comparing coefficients,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a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1 and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a</a:t>
                </a:r>
                <a:r>
                  <a:rPr lang="en-GB" sz="2400" dirty="0">
                    <a:solidFill>
                      <a:srgbClr val="FF0000"/>
                    </a:solidFill>
                  </a:rPr>
                  <a:t> 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b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0 giving </a:t>
                </a:r>
                <a:r>
                  <a:rPr lang="en-GB" sz="2400" i="1" dirty="0">
                    <a:solidFill>
                      <a:srgbClr val="FF0000"/>
                    </a:solidFill>
                    <a:latin typeface="Times" pitchFamily="2" charset="0"/>
                  </a:rPr>
                  <a:t>b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</m:oMath>
                </a14:m>
                <a:r>
                  <a:rPr lang="en-GB" sz="2400" dirty="0" smtClean="0">
                    <a:solidFill>
                      <a:srgbClr val="FF0000"/>
                    </a:solidFill>
                  </a:rPr>
                  <a:t>1.</a:t>
                </a:r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7972AFA5-2161-5841-8699-E6B92EC4AA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8660" y="4993950"/>
                <a:ext cx="9161955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1065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197089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259C0C45-9546-42EE-B044-3E41ECEC9B91}"/>
              </a:ext>
            </a:extLst>
          </p:cNvPr>
          <p:cNvSpPr/>
          <p:nvPr/>
        </p:nvSpPr>
        <p:spPr bwMode="auto">
          <a:xfrm>
            <a:off x="4844797" y="5692567"/>
            <a:ext cx="3559757" cy="62427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Integration by </a:t>
            </a:r>
            <a:r>
              <a:rPr lang="en-US" altLang="en-US" sz="2800" b="1" dirty="0" smtClean="0"/>
              <a:t>Parts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xmlns="" id="{488630C2-0FFF-4BCB-AFC4-253F335CD355}"/>
                  </a:ext>
                </a:extLst>
              </p:cNvPr>
              <p:cNvSpPr txBox="1"/>
              <p:nvPr/>
            </p:nvSpPr>
            <p:spPr>
              <a:xfrm>
                <a:off x="4964938" y="2802887"/>
                <a:ext cx="3456384" cy="793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d>
                        <m:dPr>
                          <m:ctrlPr>
                            <a:rPr lang="en-GB" sz="2400" b="0" i="1" smtClean="0">
                              <a:latin typeface="Cambria Math"/>
                            </a:rPr>
                          </m:ctrlPr>
                        </m:d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𝑢𝑣</m:t>
                          </m:r>
                        </m:e>
                      </m:d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𝑣</m:t>
                      </m:r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𝑑𝑢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𝑢</m:t>
                      </m:r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num>
                        <m:den>
                          <m:r>
                            <a:rPr lang="en-GB" sz="240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88630C2-0FFF-4BCB-AFC4-253F335CD35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64938" y="2802887"/>
                <a:ext cx="3456384" cy="793615"/>
              </a:xfrm>
              <a:prstGeom prst="rect">
                <a:avLst/>
              </a:prstGeom>
              <a:blipFill>
                <a:blip r:embed="rId4"/>
                <a:stretch>
                  <a:fillRect b="-63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70057D6B-D485-4093-A1F9-A6424D65F356}"/>
              </a:ext>
            </a:extLst>
          </p:cNvPr>
          <p:cNvSpPr txBox="1"/>
          <p:nvPr/>
        </p:nvSpPr>
        <p:spPr>
          <a:xfrm>
            <a:off x="2339211" y="3751305"/>
            <a:ext cx="928669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If we take the </a:t>
            </a:r>
            <a:r>
              <a:rPr lang="en-GB" sz="2400" dirty="0" smtClean="0"/>
              <a:t>formula </a:t>
            </a:r>
            <a:r>
              <a:rPr lang="en-GB" sz="2400" dirty="0"/>
              <a:t>above and integrate each side with respect to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, we get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6B1D4533-BDFD-47A2-82DA-4906D00B43EE}"/>
                  </a:ext>
                </a:extLst>
              </p:cNvPr>
              <p:cNvSpPr txBox="1"/>
              <p:nvPr/>
            </p:nvSpPr>
            <p:spPr>
              <a:xfrm>
                <a:off x="4568894" y="4431244"/>
                <a:ext cx="4248472" cy="1061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𝑢𝑣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  <m:f>
                            <m:fPr>
                              <m:ctrlPr>
                                <a:rPr lang="en-GB" sz="24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𝑑𝑢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nary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  <m:f>
                            <m:fPr>
                              <m:ctrlPr>
                                <a:rPr lang="en-GB" sz="2400" i="1" smtClean="0"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𝑑𝑣</m:t>
                              </m:r>
                            </m:num>
                            <m:den>
                              <m:r>
                                <a:rPr lang="en-GB" sz="2400" b="0" i="1" smtClean="0"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B1D4533-BDFD-47A2-82DA-4906D00B43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8894" y="4431244"/>
                <a:ext cx="4248472" cy="1061060"/>
              </a:xfrm>
              <a:prstGeom prst="rect">
                <a:avLst/>
              </a:prstGeom>
              <a:blipFill>
                <a:blip r:embed="rId5"/>
                <a:stretch>
                  <a:fillRect l="-7186" t="-139286" b="-194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DAB6EC67-160E-4DC4-8ACE-4B45BB386CBB}"/>
                  </a:ext>
                </a:extLst>
              </p:cNvPr>
              <p:cNvSpPr/>
              <p:nvPr/>
            </p:nvSpPr>
            <p:spPr>
              <a:xfrm>
                <a:off x="4844797" y="5692566"/>
                <a:ext cx="3559757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𝑢</m:t>
                        </m:r>
                        <m:f>
                          <m:f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𝑑𝑣</m:t>
                            </m:r>
                          </m:num>
                          <m:den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den>
                        </m:f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𝑢𝑣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𝑣</m:t>
                        </m:r>
                        <m:f>
                          <m:f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𝑑𝑢</m:t>
                            </m:r>
                          </m:num>
                          <m:den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den>
                        </m:f>
                      </m:e>
                    </m:nary>
                    <m:r>
                      <a:rPr lang="en-GB" sz="2400" i="1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AB6EC67-160E-4DC4-8ACE-4B45BB386C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44797" y="5692566"/>
                <a:ext cx="3559757" cy="624273"/>
              </a:xfrm>
              <a:prstGeom prst="rect">
                <a:avLst/>
              </a:prstGeom>
              <a:blipFill>
                <a:blip r:embed="rId6"/>
                <a:stretch>
                  <a:fillRect l="-15603" t="-102000" b="-162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107B4CAB-DD85-E041-A002-291965D8E209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5FA0CE89-A742-174A-9680-63450FA3C658}"/>
              </a:ext>
            </a:extLst>
          </p:cNvPr>
          <p:cNvSpPr/>
          <p:nvPr/>
        </p:nvSpPr>
        <p:spPr>
          <a:xfrm>
            <a:off x="2298216" y="682233"/>
            <a:ext cx="9984432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dirty="0"/>
              <a:t>By now you should be wondering if there is a more precise method of evaluating integrals of the type above, where the method requires inspired guesswork to start with.  In fact, there is a more formal method.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GB" sz="2400" dirty="0"/>
              <a:t>If </a:t>
            </a:r>
            <a:r>
              <a:rPr lang="en-GB" sz="2400" i="1" dirty="0">
                <a:latin typeface="Times" pitchFamily="2" charset="0"/>
              </a:rPr>
              <a:t>u</a:t>
            </a:r>
            <a:r>
              <a:rPr lang="en-GB" sz="2400" dirty="0"/>
              <a:t> and </a:t>
            </a:r>
            <a:r>
              <a:rPr lang="en-GB" sz="2400" i="1" dirty="0">
                <a:latin typeface="Times" pitchFamily="2" charset="0"/>
              </a:rPr>
              <a:t>v</a:t>
            </a:r>
            <a:r>
              <a:rPr lang="en-GB" sz="2400" dirty="0"/>
              <a:t> are two functions of </a:t>
            </a:r>
            <a:r>
              <a:rPr lang="en-GB" sz="2400" i="1" dirty="0">
                <a:latin typeface="Times" pitchFamily="2" charset="0"/>
              </a:rPr>
              <a:t>x</a:t>
            </a:r>
            <a:r>
              <a:rPr lang="en-GB" sz="2400" dirty="0"/>
              <a:t> then from your work on </a:t>
            </a:r>
            <a:r>
              <a:rPr lang="en-GB" sz="2400" dirty="0" smtClean="0"/>
              <a:t>differentiation, </a:t>
            </a:r>
            <a:r>
              <a:rPr lang="en-GB" sz="2400" dirty="0"/>
              <a:t>you know that:</a:t>
            </a:r>
          </a:p>
        </p:txBody>
      </p:sp>
    </p:spTree>
    <p:extLst>
      <p:ext uri="{BB962C8B-B14F-4D97-AF65-F5344CB8AC3E}">
        <p14:creationId xmlns:p14="http://schemas.microsoft.com/office/powerpoint/2010/main" val="40624274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3" grpId="0"/>
      <p:bldP spid="4" grpId="0"/>
      <p:bldP spid="5" grpId="0"/>
      <p:bldP spid="7" grpId="0"/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259C0C45-9546-42EE-B044-3E41ECEC9B91}"/>
              </a:ext>
            </a:extLst>
          </p:cNvPr>
          <p:cNvSpPr/>
          <p:nvPr/>
        </p:nvSpPr>
        <p:spPr bwMode="auto">
          <a:xfrm>
            <a:off x="5118878" y="865604"/>
            <a:ext cx="3559757" cy="624273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Integration by </a:t>
            </a:r>
            <a:r>
              <a:rPr lang="en-US" altLang="en-US" sz="2800" b="1" dirty="0" smtClean="0"/>
              <a:t>Parts</a:t>
            </a:r>
            <a:r>
              <a:rPr lang="en-US" altLang="en-US" sz="2800" b="1" dirty="0"/>
              <a:t>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xmlns="" id="{DAB6EC67-160E-4DC4-8ACE-4B45BB386CBB}"/>
                  </a:ext>
                </a:extLst>
              </p:cNvPr>
              <p:cNvSpPr/>
              <p:nvPr/>
            </p:nvSpPr>
            <p:spPr>
              <a:xfrm>
                <a:off x="5118878" y="870750"/>
                <a:ext cx="3559757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𝑢</m:t>
                        </m:r>
                        <m:f>
                          <m:f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𝑑𝑣</m:t>
                            </m:r>
                          </m:num>
                          <m:den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den>
                        </m:f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𝑢𝑣</m:t>
                    </m:r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𝑣</m:t>
                        </m:r>
                        <m:f>
                          <m:f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𝑑𝑢</m:t>
                            </m:r>
                          </m:num>
                          <m:den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den>
                        </m:f>
                      </m:e>
                    </m:nary>
                    <m:r>
                      <a:rPr lang="en-GB" sz="2400" i="1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DAB6EC67-160E-4DC4-8ACE-4B45BB386CB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18878" y="870750"/>
                <a:ext cx="3559757" cy="624273"/>
              </a:xfrm>
              <a:prstGeom prst="rect">
                <a:avLst/>
              </a:prstGeom>
              <a:blipFill>
                <a:blip r:embed="rId4"/>
                <a:stretch>
                  <a:fillRect l="-15658" t="-104000" b="-16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8390480-0376-473A-B384-FCC4C3D7295C}"/>
              </a:ext>
            </a:extLst>
          </p:cNvPr>
          <p:cNvSpPr txBox="1"/>
          <p:nvPr/>
        </p:nvSpPr>
        <p:spPr>
          <a:xfrm>
            <a:off x="2393360" y="1534355"/>
            <a:ext cx="19442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4A3AE1B3-BD05-415B-901D-11C45DB8A429}"/>
                  </a:ext>
                </a:extLst>
              </p:cNvPr>
              <p:cNvSpPr txBox="1"/>
              <p:nvPr/>
            </p:nvSpPr>
            <p:spPr>
              <a:xfrm>
                <a:off x="2409112" y="1930036"/>
                <a:ext cx="2952328" cy="518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Find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cos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GB" sz="2400" b="0" i="1" smtClean="0">
                            <a:latin typeface="Cambria Math"/>
                          </a:rPr>
                          <m:t>.</m:t>
                        </m:r>
                      </m:e>
                    </m:nary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4A3AE1B3-BD05-415B-901D-11C45DB8A4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9112" y="1930036"/>
                <a:ext cx="2952328" cy="518796"/>
              </a:xfrm>
              <a:prstGeom prst="rect">
                <a:avLst/>
              </a:prstGeom>
              <a:blipFill rotWithShape="1">
                <a:blip r:embed="rId5"/>
                <a:stretch>
                  <a:fillRect l="-3093" t="-142353" b="-20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9EA9C49B-CEC6-4019-84B6-92D4975539EE}"/>
              </a:ext>
            </a:extLst>
          </p:cNvPr>
          <p:cNvSpPr txBox="1"/>
          <p:nvPr/>
        </p:nvSpPr>
        <p:spPr>
          <a:xfrm>
            <a:off x="2388540" y="2408934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  <a:r>
              <a:rPr lang="en-GB" b="1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D7348947-0E16-47EA-A30F-1BFA5206BE17}"/>
                  </a:ext>
                </a:extLst>
              </p:cNvPr>
              <p:cNvSpPr txBox="1"/>
              <p:nvPr/>
            </p:nvSpPr>
            <p:spPr>
              <a:xfrm>
                <a:off x="3898804" y="2403514"/>
                <a:ext cx="5904656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Here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 and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𝑑𝑣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cos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>
                    <a:solidFill>
                      <a:srgbClr val="FF0000"/>
                    </a:solidFill>
                  </a:rPr>
                  <a:t>, so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 </a:t>
                </a: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7348947-0E16-47EA-A30F-1BFA5206BE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98804" y="2403514"/>
                <a:ext cx="5904656" cy="624273"/>
              </a:xfrm>
              <a:prstGeom prst="rect">
                <a:avLst/>
              </a:prstGeom>
              <a:blipFill rotWithShape="1">
                <a:blip r:embed="rId6"/>
                <a:stretch>
                  <a:fillRect l="-1653"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="" id="{120592F0-0FF2-43B0-A6A3-4C54D424E24C}"/>
                  </a:ext>
                </a:extLst>
              </p:cNvPr>
              <p:cNvSpPr/>
              <p:nvPr/>
            </p:nvSpPr>
            <p:spPr>
              <a:xfrm>
                <a:off x="3885276" y="2928668"/>
                <a:ext cx="5472608" cy="51879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  <m: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</a:t>
                </a:r>
                <a:r>
                  <a:rPr lang="en-GB" sz="2400" i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/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.1</m:t>
                        </m:r>
                      </m:e>
                    </m:nary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20592F0-0FF2-43B0-A6A3-4C54D424E24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5276" y="2928668"/>
                <a:ext cx="5472608" cy="518796"/>
              </a:xfrm>
              <a:prstGeom prst="rect">
                <a:avLst/>
              </a:prstGeom>
              <a:blipFill rotWithShape="1">
                <a:blip r:embed="rId7"/>
                <a:stretch>
                  <a:fillRect l="-10356" t="-140698" b="-20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B255D33F-C67C-449B-B1C0-ED11A66A6727}"/>
                  </a:ext>
                </a:extLst>
              </p:cNvPr>
              <p:cNvSpPr txBox="1"/>
              <p:nvPr/>
            </p:nvSpPr>
            <p:spPr>
              <a:xfrm>
                <a:off x="5302348" y="3432818"/>
                <a:ext cx="273630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  =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sin</a:t>
                </a:r>
                <a:r>
                  <a:rPr lang="en-GB" sz="2400" i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cos</a:t>
                </a:r>
                <a:r>
                  <a:rPr lang="en-GB" sz="2400" i="1" dirty="0" err="1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+c</a:t>
                </a:r>
                <a:r>
                  <a:rPr lang="en-GB" sz="2400" dirty="0"/>
                  <a:t> </a:t>
                </a: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B255D33F-C67C-449B-B1C0-ED11A66A67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02348" y="3432818"/>
                <a:ext cx="2736304" cy="461665"/>
              </a:xfrm>
              <a:prstGeom prst="rect">
                <a:avLst/>
              </a:prstGeom>
              <a:blipFill rotWithShape="1">
                <a:blip r:embed="rId8"/>
                <a:stretch>
                  <a:fillRect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107B4CAB-DD85-E041-A002-291965D8E209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06040B1A-0A7C-1F42-A3B2-D1E727479692}"/>
              </a:ext>
            </a:extLst>
          </p:cNvPr>
          <p:cNvSpPr/>
          <p:nvPr/>
        </p:nvSpPr>
        <p:spPr>
          <a:xfrm>
            <a:off x="2388540" y="3854580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Example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E38051D1-C9B9-B545-BA9D-E524BD6B8CD7}"/>
                  </a:ext>
                </a:extLst>
              </p:cNvPr>
              <p:cNvSpPr txBox="1"/>
              <p:nvPr/>
            </p:nvSpPr>
            <p:spPr>
              <a:xfrm>
                <a:off x="2399240" y="4268883"/>
                <a:ext cx="2160240" cy="518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Find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sSup>
                          <m:sSupPr>
                            <m:ctrlPr>
                              <a:rPr lang="en-GB" sz="2400" b="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p>
                        </m:s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GB" sz="2400" b="0" i="1" smtClean="0">
                            <a:latin typeface="Cambria Math"/>
                          </a:rPr>
                          <m:t>.</m:t>
                        </m:r>
                      </m:e>
                    </m:nary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E38051D1-C9B9-B545-BA9D-E524BD6B8CD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9240" y="4268883"/>
                <a:ext cx="2160240" cy="518796"/>
              </a:xfrm>
              <a:prstGeom prst="rect">
                <a:avLst/>
              </a:prstGeom>
              <a:blipFill rotWithShape="1">
                <a:blip r:embed="rId9"/>
                <a:stretch>
                  <a:fillRect l="-4520" t="-142353" b="-20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E86BD86B-2FB0-2F42-935F-749F166E17E5}"/>
                  </a:ext>
                </a:extLst>
              </p:cNvPr>
              <p:cNvSpPr txBox="1"/>
              <p:nvPr/>
            </p:nvSpPr>
            <p:spPr>
              <a:xfrm>
                <a:off x="4101300" y="4634558"/>
                <a:ext cx="5256584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Let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>
                    <a:solidFill>
                      <a:srgbClr val="FF0000"/>
                    </a:solidFill>
                  </a:rPr>
                  <a:t>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𝑑𝑣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 giving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86BD86B-2FB0-2F42-935F-749F166E17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01300" y="4634558"/>
                <a:ext cx="5256584" cy="624273"/>
              </a:xfrm>
              <a:prstGeom prst="rect">
                <a:avLst/>
              </a:prstGeom>
              <a:blipFill rotWithShape="1">
                <a:blip r:embed="rId10"/>
                <a:stretch>
                  <a:fillRect l="-1856"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88C99640-C65D-D347-8070-603682FC4A97}"/>
              </a:ext>
            </a:extLst>
          </p:cNvPr>
          <p:cNvSpPr txBox="1"/>
          <p:nvPr/>
        </p:nvSpPr>
        <p:spPr>
          <a:xfrm>
            <a:off x="2373108" y="4710521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  <a:r>
              <a:rPr lang="en-GB" b="1" dirty="0"/>
              <a:t>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xmlns="" id="{4376372A-239D-A545-ABD0-CA39354A83F0}"/>
                  </a:ext>
                </a:extLst>
              </p:cNvPr>
              <p:cNvSpPr/>
              <p:nvPr/>
            </p:nvSpPr>
            <p:spPr>
              <a:xfrm>
                <a:off x="4096059" y="5078568"/>
                <a:ext cx="2982447" cy="106106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sSup>
                            <m:sSupPr>
                              <m:ctrlPr>
                                <a:rPr lang="en-GB" sz="2400" i="1" dirty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sSupPr>
                            <m:e>
                              <m:r>
                                <a:rPr lang="en-GB" sz="24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GB" sz="2400" i="1" dirty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sup>
                          </m:sSup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nary>
                            <m:naryPr>
                              <m:limLoc m:val="undOvr"/>
                              <m:subHide m:val="on"/>
                              <m:supHide m:val="on"/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naryPr>
                            <m:sub/>
                            <m:sup/>
                            <m:e>
                              <m:sSup>
                                <m:sSupPr>
                                  <m:ctrlP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/>
                                    </a:rPr>
                                  </m:ctrlPr>
                                </m:sSupPr>
                                <m:e>
                                  <m: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GB" sz="2400" i="1">
                                      <a:solidFill>
                                        <a:srgbClr val="FF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sup>
                              </m:sSup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e>
                          </m:nary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4376372A-239D-A545-ABD0-CA39354A83F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96059" y="5078568"/>
                <a:ext cx="2982447" cy="1061060"/>
              </a:xfrm>
              <a:prstGeom prst="rect">
                <a:avLst/>
              </a:prstGeom>
              <a:blipFill>
                <a:blip r:embed="rId11"/>
                <a:stretch>
                  <a:fillRect l="-41277" t="-139286" r="-27660" b="-194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83634493-0B89-AA42-A9F9-1736EDE21241}"/>
                  </a:ext>
                </a:extLst>
              </p:cNvPr>
              <p:cNvSpPr txBox="1"/>
              <p:nvPr/>
            </p:nvSpPr>
            <p:spPr>
              <a:xfrm>
                <a:off x="5361440" y="5756417"/>
                <a:ext cx="242761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sSup>
                      <m:sSup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 c</a:t>
                </a: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83634493-0B89-AA42-A9F9-1736EDE212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1440" y="5756417"/>
                <a:ext cx="2427616" cy="461665"/>
              </a:xfrm>
              <a:prstGeom prst="rect">
                <a:avLst/>
              </a:prstGeom>
              <a:blipFill>
                <a:blip r:embed="rId12"/>
                <a:stretch>
                  <a:fillRect l="-3646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9504ACDE-7781-5C49-BBB8-37560D48A80E}"/>
                  </a:ext>
                </a:extLst>
              </p:cNvPr>
              <p:cNvSpPr txBox="1"/>
              <p:nvPr/>
            </p:nvSpPr>
            <p:spPr>
              <a:xfrm>
                <a:off x="5361440" y="6254003"/>
                <a:ext cx="2304256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(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1)+ c</a:t>
                </a: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9504ACDE-7781-5C49-BBB8-37560D48A80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61440" y="6254003"/>
                <a:ext cx="2304256" cy="461665"/>
              </a:xfrm>
              <a:prstGeom prst="rect">
                <a:avLst/>
              </a:prstGeom>
              <a:blipFill rotWithShape="1">
                <a:blip r:embed="rId13"/>
                <a:stretch>
                  <a:fillRect l="-4244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623959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AC84998D-8A6D-48EC-AD92-51C79F6ACD00}"/>
              </a:ext>
            </a:extLst>
          </p:cNvPr>
          <p:cNvSpPr/>
          <p:nvPr/>
        </p:nvSpPr>
        <p:spPr bwMode="auto">
          <a:xfrm>
            <a:off x="8345522" y="845642"/>
            <a:ext cx="3511118" cy="746319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791742"/>
            <a:ext cx="9721081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Integration by </a:t>
            </a:r>
            <a:r>
              <a:rPr lang="en-US" altLang="en-US" sz="2800" b="1" dirty="0" smtClean="0"/>
              <a:t>Parts: Examples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xmlns="" id="{84EFFB4A-F2D1-4421-892E-7C1534B8F25E}"/>
                  </a:ext>
                </a:extLst>
              </p:cNvPr>
              <p:cNvSpPr/>
              <p:nvPr/>
            </p:nvSpPr>
            <p:spPr>
              <a:xfrm>
                <a:off x="8345522" y="845642"/>
                <a:ext cx="3559757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𝑢</m:t>
                        </m:r>
                        <m:f>
                          <m:f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𝑑𝑣</m:t>
                            </m:r>
                          </m:num>
                          <m:den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den>
                        </m:f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GB" sz="2400" dirty="0"/>
                  <a:t> =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𝑢𝑣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𝑣</m:t>
                        </m:r>
                        <m:f>
                          <m:fPr>
                            <m:ctrlPr>
                              <a:rPr lang="en-GB" sz="2400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𝑑𝑢</m:t>
                            </m:r>
                          </m:num>
                          <m:den>
                            <m:r>
                              <a:rPr lang="en-GB" sz="2400" i="1"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den>
                        </m:f>
                      </m:e>
                    </m:nary>
                    <m:r>
                      <a:rPr lang="en-GB" sz="2400" i="1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4EFFB4A-F2D1-4421-892E-7C1534B8F25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45522" y="845642"/>
                <a:ext cx="3559757" cy="624273"/>
              </a:xfrm>
              <a:prstGeom prst="rect">
                <a:avLst/>
              </a:prstGeom>
              <a:blipFill>
                <a:blip r:embed="rId5"/>
                <a:stretch>
                  <a:fillRect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CDDDB433-A68F-4597-B49F-90176C1E9B98}"/>
              </a:ext>
            </a:extLst>
          </p:cNvPr>
          <p:cNvSpPr/>
          <p:nvPr/>
        </p:nvSpPr>
        <p:spPr>
          <a:xfrm>
            <a:off x="2591198" y="766611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Example 3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="" id="{FFE31BD1-4C01-4AA7-8509-131A903B302F}"/>
                  </a:ext>
                </a:extLst>
              </p:cNvPr>
              <p:cNvSpPr/>
              <p:nvPr/>
            </p:nvSpPr>
            <p:spPr>
              <a:xfrm>
                <a:off x="2591198" y="1270877"/>
                <a:ext cx="2076531" cy="51879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 smtClean="0">
                    <a:solidFill>
                      <a:schemeClr val="tx1"/>
                    </a:solidFill>
                  </a:rPr>
                  <a:t>Find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>
                            <a:solidFill>
                              <a:schemeClr val="tx1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ln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GB" sz="2400" b="0" i="1" smtClean="0">
                            <a:solidFill>
                              <a:schemeClr val="tx1"/>
                            </a:solidFill>
                            <a:latin typeface="Cambria Math"/>
                          </a:rPr>
                          <m:t>.</m:t>
                        </m:r>
                      </m:e>
                    </m:nary>
                  </m:oMath>
                </a14:m>
                <a:endParaRPr lang="en-GB" sz="24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FE31BD1-4C01-4AA7-8509-131A903B30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198" y="1270877"/>
                <a:ext cx="2076531" cy="518796"/>
              </a:xfrm>
              <a:prstGeom prst="rect">
                <a:avLst/>
              </a:prstGeom>
              <a:blipFill rotWithShape="1">
                <a:blip r:embed="rId6"/>
                <a:stretch>
                  <a:fillRect l="-4399" t="-140698" b="-20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xmlns="" id="{8CFA66A0-F4E7-4A97-B6CB-84D880A5FE0C}"/>
                  </a:ext>
                </a:extLst>
              </p:cNvPr>
              <p:cNvSpPr/>
              <p:nvPr/>
            </p:nvSpPr>
            <p:spPr>
              <a:xfrm>
                <a:off x="4034032" y="1677209"/>
                <a:ext cx="4956421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Let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ln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  </a:t>
                </a:r>
                <a:r>
                  <a:rPr lang="en-GB" sz="2400" dirty="0">
                    <a:solidFill>
                      <a:srgbClr val="FF0000"/>
                    </a:solidFill>
                  </a:rPr>
                  <a:t>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𝑑𝑣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1, giving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CFA66A0-F4E7-4A97-B6CB-84D880A5FE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4032" y="1677209"/>
                <a:ext cx="4956421" cy="624273"/>
              </a:xfrm>
              <a:prstGeom prst="rect">
                <a:avLst/>
              </a:prstGeom>
              <a:blipFill rotWithShape="1">
                <a:blip r:embed="rId7"/>
                <a:stretch>
                  <a:fillRect l="-1968" r="-246"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83DF7212-2387-4211-A179-B12F33F54D46}"/>
                  </a:ext>
                </a:extLst>
              </p:cNvPr>
              <p:cNvSpPr/>
              <p:nvPr/>
            </p:nvSpPr>
            <p:spPr>
              <a:xfrm>
                <a:off x="4333887" y="2209750"/>
                <a:ext cx="3724353" cy="98520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m:rPr>
                            <m:sty m:val="p"/>
                          </m:rPr>
                          <a:rPr lang="en-GB" sz="240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ln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 </a:t>
                </a:r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ln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f>
                          <m:f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den>
                        </m:f>
                      </m:e>
                    </m:nary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  <a:p>
                <a:endParaRPr lang="en-GB" sz="2400" dirty="0"/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83DF7212-2387-4211-A179-B12F33F54D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3887" y="2209750"/>
                <a:ext cx="3724353" cy="985206"/>
              </a:xfrm>
              <a:prstGeom prst="rect">
                <a:avLst/>
              </a:prstGeom>
              <a:blipFill rotWithShape="1"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C962CFD0-18FA-4E7A-9283-25B551FBD802}"/>
              </a:ext>
            </a:extLst>
          </p:cNvPr>
          <p:cNvSpPr txBox="1"/>
          <p:nvPr/>
        </p:nvSpPr>
        <p:spPr>
          <a:xfrm>
            <a:off x="5505845" y="2734810"/>
            <a:ext cx="22456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=</a:t>
            </a:r>
            <a:r>
              <a:rPr lang="en-GB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ln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 – x + c</a:t>
            </a:r>
            <a:endParaRPr lang="en-GB" sz="2400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3C359475-2FBD-4F7F-A795-8450A871A4BA}"/>
              </a:ext>
            </a:extLst>
          </p:cNvPr>
          <p:cNvSpPr/>
          <p:nvPr/>
        </p:nvSpPr>
        <p:spPr>
          <a:xfrm>
            <a:off x="2591198" y="2980035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Example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F972B656-189A-486A-9F61-01D1046017E0}"/>
                  </a:ext>
                </a:extLst>
              </p:cNvPr>
              <p:cNvSpPr txBox="1"/>
              <p:nvPr/>
            </p:nvSpPr>
            <p:spPr>
              <a:xfrm>
                <a:off x="2591198" y="3390874"/>
                <a:ext cx="2842220" cy="6762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Find </a:t>
                </a:r>
                <a14:m>
                  <m:oMath xmlns:m="http://schemas.openxmlformats.org/officeDocument/2006/math">
                    <m:nary>
                      <m:naryPr>
                        <m:ctrlPr>
                          <a:rPr lang="en-GB" sz="2400" i="1" smtClean="0"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sz="24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f>
                          <m:fPr>
                            <m:ctrlPr>
                              <a:rPr lang="en-GB" sz="2400" i="1" smtClean="0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l-GR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𝑠𝑖𝑛𝑥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r>
                  <a:rPr lang="en-GB" sz="2400" i="1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dx.</a:t>
                </a:r>
                <a:endParaRPr lang="en-GB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972B656-189A-486A-9F61-01D1046017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198" y="3390874"/>
                <a:ext cx="2842220" cy="676211"/>
              </a:xfrm>
              <a:prstGeom prst="rect">
                <a:avLst/>
              </a:prstGeom>
              <a:blipFill rotWithShape="1">
                <a:blip r:embed="rId9"/>
                <a:stretch>
                  <a:fillRect l="-3219" b="-1171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8F169236-ABD1-43BE-BC60-E01A2B234AD6}"/>
              </a:ext>
            </a:extLst>
          </p:cNvPr>
          <p:cNvSpPr/>
          <p:nvPr/>
        </p:nvSpPr>
        <p:spPr>
          <a:xfrm>
            <a:off x="2591198" y="4013779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xmlns="" id="{1AE54002-5C59-454A-9695-39D7D1C67216}"/>
                  </a:ext>
                </a:extLst>
              </p:cNvPr>
              <p:cNvSpPr/>
              <p:nvPr/>
            </p:nvSpPr>
            <p:spPr>
              <a:xfrm>
                <a:off x="2591198" y="4294635"/>
                <a:ext cx="5778441" cy="62427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Let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u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>
                    <a:solidFill>
                      <a:srgbClr val="FF0000"/>
                    </a:solidFill>
                  </a:rPr>
                  <a:t>and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𝑑𝑣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den>
                    </m:f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unc>
                      <m:funcPr>
                        <m:ctrlP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uncPr>
                      <m:fName>
                        <m:r>
                          <m:rPr>
                            <m:sty m:val="p"/>
                          </m:rPr>
                          <a:rPr lang="en-GB" sz="2400" b="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</m:fName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func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, giving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cos </a:t>
                </a:r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GB" sz="24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1AE54002-5C59-454A-9695-39D7D1C6721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91198" y="4294635"/>
                <a:ext cx="5778441" cy="624273"/>
              </a:xfrm>
              <a:prstGeom prst="rect">
                <a:avLst/>
              </a:prstGeom>
              <a:blipFill rotWithShape="1">
                <a:blip r:embed="rId10"/>
                <a:stretch>
                  <a:fillRect l="-1582" r="-738" b="-784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xmlns="" id="{A44EA6D2-B9D9-4A5D-B3D7-939182918267}"/>
                  </a:ext>
                </a:extLst>
              </p:cNvPr>
              <p:cNvSpPr/>
              <p:nvPr/>
            </p:nvSpPr>
            <p:spPr>
              <a:xfrm>
                <a:off x="2668574" y="4861764"/>
                <a:ext cx="4683911" cy="5790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ctrlPr>
                          <a:rPr lang="en-GB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  <m:sup>
                        <m:f>
                          <m:fPr>
                            <m:ctrlPr>
                              <a:rPr lang="en-GB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l-GR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𝜋</m:t>
                            </m:r>
                          </m:num>
                          <m:den>
                            <m:r>
                              <a:rPr lang="en-GB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den>
                        </m:f>
                      </m:sup>
                      <m:e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sz="240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0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GB" sz="2400" b="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  <m:r>
                          <a:rPr lang="en-GB" sz="2400" b="0" i="0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sz="24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m:rPr>
                            <m:sty m:val="p"/>
                          </m:rP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  <m:r>
                          <a:rPr lang="en-GB" sz="2400" b="0" i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nary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44EA6D2-B9D9-4A5D-B3D7-93918291826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8574" y="4861764"/>
                <a:ext cx="4683911" cy="579069"/>
              </a:xfrm>
              <a:prstGeom prst="rect">
                <a:avLst/>
              </a:prstGeom>
              <a:blipFill rotWithShape="1">
                <a:blip r:embed="rId11"/>
                <a:stretch>
                  <a:fillRect b="-1473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id="{FCE5AD20-FDED-414D-8B0D-90C0F16EFDCB}"/>
                  </a:ext>
                </a:extLst>
              </p:cNvPr>
              <p:cNvSpPr txBox="1"/>
              <p:nvPr/>
            </p:nvSpPr>
            <p:spPr>
              <a:xfrm>
                <a:off x="5062629" y="4773361"/>
                <a:ext cx="486028" cy="35387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0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GB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000" dirty="0"/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CE5AD20-FDED-414D-8B0D-90C0F16EFD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62629" y="4773361"/>
                <a:ext cx="486028" cy="353879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xmlns="" id="{0D6F8B75-C37B-4BB0-92BE-02F9646DFA21}"/>
              </a:ext>
            </a:extLst>
          </p:cNvPr>
          <p:cNvSpPr txBox="1"/>
          <p:nvPr/>
        </p:nvSpPr>
        <p:spPr>
          <a:xfrm>
            <a:off x="5161094" y="5247636"/>
            <a:ext cx="3447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xmlns="" id="{B33104BB-55CD-44FA-894B-5F945C88D1E8}"/>
                  </a:ext>
                </a:extLst>
              </p:cNvPr>
              <p:cNvSpPr/>
              <p:nvPr/>
            </p:nvSpPr>
            <p:spPr>
              <a:xfrm>
                <a:off x="5701905" y="4785578"/>
                <a:ext cx="298030" cy="3538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GB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000" dirty="0"/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B33104BB-55CD-44FA-894B-5F945C88D1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01905" y="4785578"/>
                <a:ext cx="298030" cy="353879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>
            <a:extLst>
              <a:ext uri="{FF2B5EF4-FFF2-40B4-BE49-F238E27FC236}">
                <a16:creationId xmlns:a16="http://schemas.microsoft.com/office/drawing/2014/main" xmlns="" id="{60C4269B-D420-4653-9C62-C3DF752B0760}"/>
              </a:ext>
            </a:extLst>
          </p:cNvPr>
          <p:cNvSpPr txBox="1"/>
          <p:nvPr/>
        </p:nvSpPr>
        <p:spPr>
          <a:xfrm>
            <a:off x="5616257" y="5267412"/>
            <a:ext cx="34475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</a:rPr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xmlns="" id="{98954BD7-7D66-409E-8A59-056C1587C96F}"/>
                  </a:ext>
                </a:extLst>
              </p:cNvPr>
              <p:cNvSpPr txBox="1"/>
              <p:nvPr/>
            </p:nvSpPr>
            <p:spPr>
              <a:xfrm>
                <a:off x="3730104" y="5650541"/>
                <a:ext cx="3151078" cy="518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= (0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/>
                      </a:rPr>
                      <m:t>−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0)+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m:rPr>
                            <m:sty m:val="p"/>
                          </m:rPr>
                          <a:rPr lang="en-GB" sz="2400" i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cos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nary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8954BD7-7D66-409E-8A59-056C1587C9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0104" y="5650541"/>
                <a:ext cx="3151078" cy="518796"/>
              </a:xfrm>
              <a:prstGeom prst="rect">
                <a:avLst/>
              </a:prstGeom>
              <a:blipFill rotWithShape="1">
                <a:blip r:embed="rId14"/>
                <a:stretch>
                  <a:fillRect l="-3095" t="-142353" b="-20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xmlns="" id="{83F97E3E-91B6-4B7D-8106-391DEECDB181}"/>
                  </a:ext>
                </a:extLst>
              </p:cNvPr>
              <p:cNvSpPr/>
              <p:nvPr/>
            </p:nvSpPr>
            <p:spPr>
              <a:xfrm>
                <a:off x="4812922" y="6137709"/>
                <a:ext cx="298030" cy="35387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GB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000" dirty="0"/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83F97E3E-91B6-4B7D-8106-391DEECDB1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12922" y="6137709"/>
                <a:ext cx="298030" cy="353879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xmlns="" id="{94F37469-E505-443E-90A4-983055D59E57}"/>
                  </a:ext>
                </a:extLst>
              </p:cNvPr>
              <p:cNvSpPr txBox="1"/>
              <p:nvPr/>
            </p:nvSpPr>
            <p:spPr>
              <a:xfrm>
                <a:off x="3731548" y="6205224"/>
                <a:ext cx="1810244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</a:rPr>
                  <a:t>= </a:t>
                </a:r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GB" sz="2400" i="1" dirty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GB" sz="2400" b="0" i="0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a:rPr lang="en-GB" sz="2400" b="0" i="1" dirty="0" smtClean="0">
                            <a:solidFill>
                              <a:srgbClr val="FF0000"/>
                            </a:solidFill>
                            <a:latin typeface="Cambria Math"/>
                          </a:rPr>
                          <m:t> </m:t>
                        </m:r>
                        <m:r>
                          <a:rPr lang="en-GB" sz="24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94F37469-E505-443E-90A4-983055D59E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31548" y="6205224"/>
                <a:ext cx="1810244" cy="461665"/>
              </a:xfrm>
              <a:prstGeom prst="rect">
                <a:avLst/>
              </a:prstGeom>
              <a:blipFill rotWithShape="1">
                <a:blip r:embed="rId16"/>
                <a:stretch>
                  <a:fillRect l="-5051" t="-9211" b="-3026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xmlns="" id="{ACD70151-B7B8-4FF3-8D1A-E28E6066C662}"/>
                  </a:ext>
                </a:extLst>
              </p:cNvPr>
              <p:cNvSpPr/>
              <p:nvPr/>
            </p:nvSpPr>
            <p:spPr>
              <a:xfrm>
                <a:off x="5230561" y="5504520"/>
                <a:ext cx="345075" cy="35387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1000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l-GR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GB" sz="10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1000" dirty="0"/>
              </a:p>
            </p:txBody>
          </p:sp>
        </mc:Choice>
        <mc:Fallback xmlns=""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ACD70151-B7B8-4FF3-8D1A-E28E6066C66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30561" y="5504520"/>
                <a:ext cx="345075" cy="353879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490C3693-C815-4254-A742-0BB63B6CF9F4}"/>
              </a:ext>
            </a:extLst>
          </p:cNvPr>
          <p:cNvSpPr/>
          <p:nvPr/>
        </p:nvSpPr>
        <p:spPr>
          <a:xfrm>
            <a:off x="5133472" y="5980997"/>
            <a:ext cx="2696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xmlns="" id="{4076C876-5904-4EFB-B4FD-28013C50052F}"/>
              </a:ext>
            </a:extLst>
          </p:cNvPr>
          <p:cNvSpPr txBox="1"/>
          <p:nvPr/>
        </p:nvSpPr>
        <p:spPr>
          <a:xfrm>
            <a:off x="5288761" y="6291935"/>
            <a:ext cx="731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= 1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18D270DB-F303-4555-99EF-FA6E5BD0E9CF}"/>
              </a:ext>
            </a:extLst>
          </p:cNvPr>
          <p:cNvSpPr txBox="1"/>
          <p:nvPr/>
        </p:nvSpPr>
        <p:spPr>
          <a:xfrm>
            <a:off x="4819408" y="6528390"/>
            <a:ext cx="159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solidFill>
                  <a:srgbClr val="FF0000"/>
                </a:solidFill>
              </a:rPr>
              <a:t>0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xmlns="" id="{1C1D5508-3C84-4D37-8EF0-14199D1BFF8C}"/>
              </a:ext>
            </a:extLst>
          </p:cNvPr>
          <p:cNvSpPr/>
          <p:nvPr/>
        </p:nvSpPr>
        <p:spPr>
          <a:xfrm>
            <a:off x="2591198" y="1715842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D62B1938-D6E8-EC4D-A1BC-E0525E468710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187086190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5F07A418-6A36-4ED6-B124-E830BC6F3686}"/>
              </a:ext>
            </a:extLst>
          </p:cNvPr>
          <p:cNvSpPr/>
          <p:nvPr/>
        </p:nvSpPr>
        <p:spPr bwMode="auto">
          <a:xfrm>
            <a:off x="5172754" y="902135"/>
            <a:ext cx="3168352" cy="696579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4: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E8A34C33-28EB-46B0-A463-899CB094EDCB}"/>
                  </a:ext>
                </a:extLst>
              </p:cNvPr>
              <p:cNvSpPr txBox="1"/>
              <p:nvPr/>
            </p:nvSpPr>
            <p:spPr>
              <a:xfrm>
                <a:off x="2550905" y="1888912"/>
                <a:ext cx="2664296" cy="51879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1.   Find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unc>
                          <m:funcPr>
                            <m:ctrlPr>
                              <a:rPr lang="en-GB" sz="2400" b="0" i="1" smtClean="0"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GB" sz="2400" b="0" i="1" smtClean="0">
                            <a:latin typeface="Cambria Math"/>
                          </a:rPr>
                          <m:t>.</m:t>
                        </m:r>
                      </m:e>
                    </m:nary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E8A34C33-28EB-46B0-A463-899CB094ED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0905" y="1888912"/>
                <a:ext cx="2664296" cy="518796"/>
              </a:xfrm>
              <a:prstGeom prst="rect">
                <a:avLst/>
              </a:prstGeom>
              <a:blipFill rotWithShape="1">
                <a:blip r:embed="rId4"/>
                <a:stretch>
                  <a:fillRect l="-3425" t="-142353" b="-20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7DBFAC7A-A567-4398-8B44-C50BA004A521}"/>
              </a:ext>
            </a:extLst>
          </p:cNvPr>
          <p:cNvSpPr txBox="1"/>
          <p:nvPr/>
        </p:nvSpPr>
        <p:spPr>
          <a:xfrm>
            <a:off x="3066805" y="2584086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="" id="{4F7CD3F9-1FA6-4F3B-BE08-61768220140C}"/>
                  </a:ext>
                </a:extLst>
              </p:cNvPr>
              <p:cNvSpPr/>
              <p:nvPr/>
            </p:nvSpPr>
            <p:spPr>
              <a:xfrm>
                <a:off x="5256263" y="990551"/>
                <a:ext cx="3001334" cy="53565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𝑢</m:t>
                        </m:r>
                        <m:f>
                          <m:fPr>
                            <m:ctrlPr>
                              <a:rPr lang="en-GB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𝑑𝑣</m:t>
                            </m:r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den>
                        </m:f>
                        <m:r>
                          <a:rPr lang="en-GB" i="1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GB" dirty="0"/>
                  <a:t> = </a:t>
                </a:r>
                <a14:m>
                  <m:oMath xmlns:m="http://schemas.openxmlformats.org/officeDocument/2006/math">
                    <m:r>
                      <a:rPr lang="en-GB" i="1">
                        <a:latin typeface="Cambria Math" panose="02040503050406030204" pitchFamily="18" charset="0"/>
                      </a:rPr>
                      <m:t>𝑢𝑣</m:t>
                    </m:r>
                    <m:r>
                      <a:rPr lang="en-GB" i="1">
                        <a:latin typeface="Cambria Math" panose="02040503050406030204" pitchFamily="18" charset="0"/>
                      </a:rPr>
                      <m:t>−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r>
                          <a:rPr lang="en-GB" i="1">
                            <a:latin typeface="Cambria Math" panose="02040503050406030204" pitchFamily="18" charset="0"/>
                          </a:rPr>
                          <m:t>𝑣</m:t>
                        </m:r>
                        <m:f>
                          <m:fPr>
                            <m:ctrlPr>
                              <a:rPr lang="en-GB" i="1"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𝑑𝑢</m:t>
                            </m:r>
                          </m:num>
                          <m:den>
                            <m:r>
                              <a:rPr lang="en-GB" i="1">
                                <a:latin typeface="Cambria Math" panose="02040503050406030204" pitchFamily="18" charset="0"/>
                              </a:rPr>
                              <m:t>𝑑𝑥</m:t>
                            </m:r>
                          </m:den>
                        </m:f>
                      </m:e>
                    </m:nary>
                    <m:r>
                      <a:rPr lang="en-GB" i="1">
                        <a:latin typeface="Cambria Math" panose="02040503050406030204" pitchFamily="18" charset="0"/>
                      </a:rPr>
                      <m:t>𝑑𝑥</m:t>
                    </m:r>
                  </m:oMath>
                </a14:m>
                <a:endParaRPr lang="en-GB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4F7CD3F9-1FA6-4F3B-BE08-6176822014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6263" y="990551"/>
                <a:ext cx="3001334" cy="535659"/>
              </a:xfrm>
              <a:prstGeom prst="rect">
                <a:avLst/>
              </a:prstGeom>
              <a:blipFill>
                <a:blip r:embed="rId5"/>
                <a:stretch>
                  <a:fillRect l="-15612" t="-102326" b="-15581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C3424102-21F4-403E-8C39-A9D972AB6138}"/>
                  </a:ext>
                </a:extLst>
              </p:cNvPr>
              <p:cNvSpPr/>
              <p:nvPr/>
            </p:nvSpPr>
            <p:spPr>
              <a:xfrm>
                <a:off x="3040494" y="3156966"/>
                <a:ext cx="3296928" cy="51866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func>
                          <m:func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ln</m:t>
                            </m:r>
                          </m:fName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nary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 </a:t>
                </a:r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ln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– x +c </a:t>
                </a:r>
                <a:endParaRPr lang="en-GB" sz="240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3424102-21F4-403E-8C39-A9D972AB61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0494" y="3156966"/>
                <a:ext cx="3296928" cy="518668"/>
              </a:xfrm>
              <a:prstGeom prst="rect">
                <a:avLst/>
              </a:prstGeom>
              <a:blipFill>
                <a:blip r:embed="rId6"/>
                <a:stretch>
                  <a:fillRect l="-16858" t="-141463" r="-1916" b="-20243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297BF99C-4A11-4A28-B731-84C2F63AC171}"/>
              </a:ext>
            </a:extLst>
          </p:cNvPr>
          <p:cNvSpPr/>
          <p:nvPr/>
        </p:nvSpPr>
        <p:spPr>
          <a:xfrm>
            <a:off x="2998557" y="4766879"/>
            <a:ext cx="1297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="" id="{8184ACD3-4864-41B3-8C77-DDDCB16256C5}"/>
                  </a:ext>
                </a:extLst>
              </p:cNvPr>
              <p:cNvSpPr/>
              <p:nvPr/>
            </p:nvSpPr>
            <p:spPr>
              <a:xfrm>
                <a:off x="2567608" y="4043081"/>
                <a:ext cx="2934842" cy="518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2400" dirty="0"/>
                  <a:t>2.  Find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400" i="1" smtClean="0"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GB" sz="2400" b="0" i="0" smtClean="0">
                            <a:latin typeface="Cambria Math" panose="02040503050406030204" pitchFamily="18" charset="0"/>
                          </a:rPr>
                          <m:t>sin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⁡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e>
                    </m:nary>
                  </m:oMath>
                </a14:m>
                <a:r>
                  <a:rPr lang="en-GB" sz="2400" dirty="0" smtClean="0"/>
                  <a:t>.</a:t>
                </a:r>
                <a:endParaRPr lang="en-GB" sz="2400" dirty="0"/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184ACD3-4864-41B3-8C77-DDDCB16256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7608" y="4043081"/>
                <a:ext cx="2934842" cy="518988"/>
              </a:xfrm>
              <a:prstGeom prst="rect">
                <a:avLst/>
              </a:prstGeom>
              <a:blipFill rotWithShape="1">
                <a:blip r:embed="rId7"/>
                <a:stretch>
                  <a:fillRect l="-3112" t="-142353" r="-830" b="-20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xmlns="" id="{A6492951-9333-4665-B2A0-12E7D882AA2C}"/>
                  </a:ext>
                </a:extLst>
              </p:cNvPr>
              <p:cNvSpPr/>
              <p:nvPr/>
            </p:nvSpPr>
            <p:spPr>
              <a:xfrm>
                <a:off x="2974633" y="5383297"/>
                <a:ext cx="6268133" cy="518988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naryPr>
                      <m:sub/>
                      <m:sup/>
                      <m:e>
                        <m:sSup>
                          <m:sSupPr>
                            <m:ctrlP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i="1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func>
                          <m:func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GB" sz="2400" b="0" i="0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sin</m:t>
                            </m:r>
                          </m:fName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func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nary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m:rPr>
                        <m:sty m:val="p"/>
                      </m:rPr>
                      <a:rPr lang="en-GB" sz="2400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sin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+ </a:t>
                </a:r>
                <a14:m>
                  <m:oMath xmlns:m="http://schemas.openxmlformats.org/officeDocument/2006/math">
                    <m:r>
                      <a:rPr lang="en-GB" sz="240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(2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  <a:cs typeface="Times New Roman" panose="020206030504050203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−</m:t>
                        </m:r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)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GB" sz="2400" i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cos</m:t>
                    </m:r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𝑐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6492951-9333-4665-B2A0-12E7D882AA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74633" y="5383297"/>
                <a:ext cx="6268133" cy="518988"/>
              </a:xfrm>
              <a:prstGeom prst="rect">
                <a:avLst/>
              </a:prstGeom>
              <a:blipFill rotWithShape="1">
                <a:blip r:embed="rId8"/>
                <a:stretch>
                  <a:fillRect l="-9144" t="-142353" b="-20352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6" name="Rectangle 25">
            <a:extLst>
              <a:ext uri="{FF2B5EF4-FFF2-40B4-BE49-F238E27FC236}">
                <a16:creationId xmlns:a16="http://schemas.microsoft.com/office/drawing/2014/main" xmlns="" id="{0C720218-F0FB-FB48-A2B5-5CF0DBB1A082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39326584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36998"/>
            <a:ext cx="98924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4: Review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fourth Section.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</a:t>
            </a:r>
            <a:r>
              <a:rPr lang="en-US" altLang="en-US" sz="2400" dirty="0">
                <a:solidFill>
                  <a:srgbClr val="00B050"/>
                </a:solidFill>
              </a:rPr>
              <a:t> to start the </a:t>
            </a:r>
            <a:r>
              <a:rPr lang="en-US" altLang="en-US" sz="2400" b="1" dirty="0">
                <a:solidFill>
                  <a:srgbClr val="00B050"/>
                </a:solidFill>
              </a:rPr>
              <a:t>next Section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13559EB2-47A9-9848-9600-7F380B2ED067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4</a:t>
            </a:r>
          </a:p>
        </p:txBody>
      </p:sp>
    </p:spTree>
    <p:extLst>
      <p:ext uri="{BB962C8B-B14F-4D97-AF65-F5344CB8AC3E}">
        <p14:creationId xmlns:p14="http://schemas.microsoft.com/office/powerpoint/2010/main" val="3956856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xmlns="" id="{C3C55CE6-742D-4594-A544-742FA7CA0FC7}"/>
              </a:ext>
            </a:extLst>
          </p:cNvPr>
          <p:cNvSpPr/>
          <p:nvPr/>
        </p:nvSpPr>
        <p:spPr bwMode="auto">
          <a:xfrm>
            <a:off x="7889860" y="5018730"/>
            <a:ext cx="1129283" cy="891312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xmlns="" id="{89A38CCA-CFFD-4BA9-8693-FC50AE59DB66}"/>
              </a:ext>
            </a:extLst>
          </p:cNvPr>
          <p:cNvSpPr/>
          <p:nvPr/>
        </p:nvSpPr>
        <p:spPr bwMode="auto">
          <a:xfrm>
            <a:off x="5204548" y="4985960"/>
            <a:ext cx="1695504" cy="891312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6E8941F8-F470-486B-B002-7A77BA1C4C84}"/>
              </a:ext>
            </a:extLst>
          </p:cNvPr>
          <p:cNvSpPr/>
          <p:nvPr/>
        </p:nvSpPr>
        <p:spPr bwMode="auto">
          <a:xfrm>
            <a:off x="3071664" y="4985960"/>
            <a:ext cx="1461967" cy="854321"/>
          </a:xfrm>
          <a:prstGeom prst="rect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buNone/>
              <a:tabLst/>
            </a:pPr>
            <a:endParaRPr kumimoji="0" lang="en-GB" sz="20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0"/>
            </a:endParaRPr>
          </a:p>
        </p:txBody>
      </p:sp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791742"/>
            <a:ext cx="9721081" cy="193899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r>
              <a:rPr lang="en-GB" sz="2400" dirty="0"/>
              <a:t>You might well wonder why you have studied integration in such depth.  The main reason is the crucial role it plays in solving what are known as </a:t>
            </a:r>
            <a:r>
              <a:rPr lang="en-GB" sz="2400" b="1" dirty="0"/>
              <a:t>differential equations</a:t>
            </a:r>
            <a:r>
              <a:rPr lang="en-GB" sz="2400" dirty="0"/>
              <a:t>.  Here you will only be dealing with first order differential equations, which can be expressed, in general, in the form</a:t>
            </a: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082460" y="52033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First Order Differential Equations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A7082ED6-CEB9-4C6A-A681-F72580CC7FD5}"/>
              </a:ext>
            </a:extLst>
          </p:cNvPr>
          <p:cNvSpPr/>
          <p:nvPr/>
        </p:nvSpPr>
        <p:spPr>
          <a:xfrm>
            <a:off x="2345811" y="3305498"/>
            <a:ext cx="94112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2400" dirty="0"/>
              <a:t>when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GB" sz="2400" dirty="0"/>
              <a:t>=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GB" sz="2400" dirty="0"/>
              <a:t> is an unknown function of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, and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 </a:t>
            </a:r>
            <a:r>
              <a:rPr lang="en-GB" sz="2400" dirty="0"/>
              <a:t>is a given function of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y. </a:t>
            </a:r>
          </a:p>
          <a:p>
            <a:endParaRPr lang="en-GB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GB" sz="2400" dirty="0"/>
              <a:t>Examples of such equations include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7C19FAE2-444E-4630-A875-049524159681}"/>
                  </a:ext>
                </a:extLst>
              </p:cNvPr>
              <p:cNvSpPr txBox="1"/>
              <p:nvPr/>
            </p:nvSpPr>
            <p:spPr>
              <a:xfrm>
                <a:off x="5519936" y="2415218"/>
                <a:ext cx="1872208" cy="793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40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𝑓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C19FAE2-444E-4630-A875-04952415968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19936" y="2415218"/>
                <a:ext cx="1872208" cy="79361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xmlns="" id="{A2876EE4-D931-4991-8F2C-8758638F0D4A}"/>
                  </a:ext>
                </a:extLst>
              </p:cNvPr>
              <p:cNvSpPr txBox="1"/>
              <p:nvPr/>
            </p:nvSpPr>
            <p:spPr>
              <a:xfrm>
                <a:off x="3021463" y="4960912"/>
                <a:ext cx="1512168" cy="7936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 smtClean="0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400" i="1" smtClean="0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𝑥𝑦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2876EE4-D931-4991-8F2C-8758638F0D4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1463" y="4960912"/>
                <a:ext cx="1512168" cy="7936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="" id="{52B0F822-15E1-42AC-BFC2-66E40AF6A531}"/>
                  </a:ext>
                </a:extLst>
              </p:cNvPr>
              <p:cNvSpPr/>
              <p:nvPr/>
            </p:nvSpPr>
            <p:spPr>
              <a:xfrm>
                <a:off x="5159896" y="4985960"/>
                <a:ext cx="1740156" cy="79361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GB" sz="2400" i="1">
                          <a:latin typeface="Cambria Math" panose="02040503050406030204" pitchFamily="18" charset="0"/>
                        </a:rPr>
                        <m:t>𝑦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52B0F822-15E1-42AC-BFC2-66E40AF6A53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59896" y="4985960"/>
                <a:ext cx="1740156" cy="7936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xmlns="" id="{16439295-5D21-485D-A1CB-4C9FA2048E69}"/>
                  </a:ext>
                </a:extLst>
              </p:cNvPr>
              <p:cNvSpPr/>
              <p:nvPr/>
            </p:nvSpPr>
            <p:spPr>
              <a:xfrm>
                <a:off x="7816612" y="5021567"/>
                <a:ext cx="1201291" cy="8567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𝑑𝑦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𝑑𝑥</m:t>
                          </m:r>
                        </m:den>
                      </m:f>
                      <m:r>
                        <a:rPr lang="en-GB" sz="2400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i="1">
                              <a:latin typeface="Cambria Math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𝑦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16439295-5D21-485D-A1CB-4C9FA2048E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16612" y="5021567"/>
                <a:ext cx="1201291" cy="856709"/>
              </a:xfrm>
              <a:prstGeom prst="rect">
                <a:avLst/>
              </a:prstGeom>
              <a:blipFill>
                <a:blip r:embed="rId7"/>
                <a:stretch>
                  <a:fillRect b="-43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A88355B0-021B-44A4-8B2A-D69F4448E574}"/>
              </a:ext>
            </a:extLst>
          </p:cNvPr>
          <p:cNvSpPr txBox="1"/>
          <p:nvPr/>
        </p:nvSpPr>
        <p:spPr>
          <a:xfrm>
            <a:off x="9408368" y="5200783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(</a:t>
            </a:r>
            <a:r>
              <a:rPr lang="en-GB" sz="2400" i="1" dirty="0">
                <a:latin typeface="Times" pitchFamily="2" charset="0"/>
              </a:rPr>
              <a:t>y</a:t>
            </a:r>
            <a:r>
              <a:rPr lang="en-GB" sz="2400" dirty="0"/>
              <a:t> ≠ 0)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81CABD77-EBBA-2B42-8FEE-63896E9F0B5D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2288234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  <p:bldP spid="11" grpId="0" animBg="1"/>
      <p:bldP spid="15372" grpId="0"/>
      <p:bldP spid="6" grpId="0"/>
      <p:bldP spid="7" grpId="0"/>
      <p:bldP spid="8" grpId="0"/>
      <p:bldP spid="9" grpId="0"/>
      <p:bldP spid="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First Order Differential Equations: Examples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FE0E0366-881F-43D8-BD24-592E4880445F}"/>
              </a:ext>
            </a:extLst>
          </p:cNvPr>
          <p:cNvSpPr txBox="1"/>
          <p:nvPr/>
        </p:nvSpPr>
        <p:spPr>
          <a:xfrm>
            <a:off x="2416479" y="757678"/>
            <a:ext cx="2214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Example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="" id="{09974970-C9E7-4E96-BFDB-75304F24A720}"/>
                  </a:ext>
                </a:extLst>
              </p:cNvPr>
              <p:cNvSpPr txBox="1"/>
              <p:nvPr/>
            </p:nvSpPr>
            <p:spPr>
              <a:xfrm>
                <a:off x="2423592" y="1106924"/>
                <a:ext cx="7560840" cy="66550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/>
                  <a:t>For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</a:t>
                </a:r>
                <a:r>
                  <a:rPr lang="en-GB" sz="2400" dirty="0"/>
                  <a:t>≥ 0, solve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m:rPr>
                        <m:nor/>
                      </m:rPr>
                      <a:rPr lang="en-GB" sz="2400" dirty="0"/>
                      <m:t>=</m:t>
                    </m:r>
                    <m:r>
                      <a:rPr lang="en-GB" sz="2400" b="0" i="1" dirty="0" smtClean="0">
                        <a:latin typeface="Cambria Math"/>
                      </a:rPr>
                      <m:t> </m:t>
                    </m:r>
                    <m:f>
                      <m:f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r>
                  <a:rPr lang="en-GB" sz="2400" dirty="0"/>
                  <a:t>    given that </a:t>
                </a:r>
                <a:r>
                  <a:rPr lang="en-GB" sz="2400" i="1" dirty="0">
                    <a:latin typeface="Times" pitchFamily="2" charset="0"/>
                  </a:rPr>
                  <a:t>y</a:t>
                </a:r>
                <a:r>
                  <a:rPr lang="en-GB" sz="2400" dirty="0"/>
                  <a:t> = 1 when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r>
                  <a:rPr lang="en-GB" sz="2400" dirty="0"/>
                  <a:t> = </a:t>
                </a:r>
                <a:r>
                  <a:rPr lang="en-GB" sz="2400" dirty="0" smtClean="0"/>
                  <a:t>0.</a:t>
                </a:r>
                <a:endParaRPr lang="en-GB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09974970-C9E7-4E96-BFDB-75304F24A7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592" y="1106924"/>
                <a:ext cx="7560840" cy="665503"/>
              </a:xfrm>
              <a:prstGeom prst="rect">
                <a:avLst/>
              </a:prstGeom>
              <a:blipFill rotWithShape="1">
                <a:blip r:embed="rId4"/>
                <a:stretch>
                  <a:fillRect l="-1290" b="-1835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91823E17-CCEE-41A1-8742-8A85FB3CDD62}"/>
              </a:ext>
            </a:extLst>
          </p:cNvPr>
          <p:cNvSpPr/>
          <p:nvPr/>
        </p:nvSpPr>
        <p:spPr>
          <a:xfrm>
            <a:off x="2423592" y="1698411"/>
            <a:ext cx="14125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375942DF-A2EC-4601-A788-F13834F22122}"/>
                  </a:ext>
                </a:extLst>
              </p:cNvPr>
              <p:cNvSpPr txBox="1"/>
              <p:nvPr/>
            </p:nvSpPr>
            <p:spPr>
              <a:xfrm>
                <a:off x="2423592" y="2024504"/>
                <a:ext cx="4101276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You can write this as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x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75942DF-A2EC-4601-A788-F13834F221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592" y="2024504"/>
                <a:ext cx="4101276" cy="624273"/>
              </a:xfrm>
              <a:prstGeom prst="rect">
                <a:avLst/>
              </a:prstGeom>
              <a:blipFill>
                <a:blip r:embed="rId5"/>
                <a:stretch>
                  <a:fillRect l="-2381" r="-744"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9B87763-2805-4936-98E3-306CDCA88BDC}"/>
              </a:ext>
            </a:extLst>
          </p:cNvPr>
          <p:cNvSpPr txBox="1"/>
          <p:nvPr/>
        </p:nvSpPr>
        <p:spPr>
          <a:xfrm>
            <a:off x="2416479" y="2692017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and integrating both sides with respect to </a:t>
            </a:r>
            <a:r>
              <a:rPr lang="en-GB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x,</a:t>
            </a:r>
            <a:endParaRPr lang="en-GB" sz="2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xmlns="" id="{ACBE0A09-5398-464A-8035-6D3720D0FD5E}"/>
                  </a:ext>
                </a:extLst>
              </p:cNvPr>
              <p:cNvSpPr txBox="1"/>
              <p:nvPr/>
            </p:nvSpPr>
            <p:spPr>
              <a:xfrm>
                <a:off x="2423592" y="3153682"/>
                <a:ext cx="2583336" cy="96872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sz="24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f>
                            <m:fPr>
                              <m:ctrlP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𝑑𝑦</m:t>
                              </m:r>
                            </m:num>
                            <m:den>
                              <m:r>
                                <a:rPr lang="en-GB" sz="24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</m:e>
                      </m:nary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𝑑𝑥</m:t>
                      </m:r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𝑥𝑑𝑥</m:t>
                          </m:r>
                        </m:e>
                      </m:nary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CBE0A09-5398-464A-8035-6D3720D0F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23592" y="3153682"/>
                <a:ext cx="2583336" cy="968727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xmlns="" id="{0827B808-2152-4220-86B4-189BB8878B33}"/>
                  </a:ext>
                </a:extLst>
              </p:cNvPr>
              <p:cNvSpPr/>
              <p:nvPr/>
            </p:nvSpPr>
            <p:spPr>
              <a:xfrm>
                <a:off x="6161775" y="3153682"/>
                <a:ext cx="2021194" cy="8996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𝑑𝑦</m:t>
                          </m:r>
                        </m:e>
                      </m:nary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𝑥𝑑𝑥</m:t>
                          </m:r>
                        </m:e>
                      </m:nary>
                    </m:oMath>
                  </m:oMathPara>
                </a14:m>
                <a:endParaRPr lang="en-GB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0827B808-2152-4220-86B4-189BB8878B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1775" y="3153682"/>
                <a:ext cx="2021194" cy="899670"/>
              </a:xfrm>
              <a:prstGeom prst="rect">
                <a:avLst/>
              </a:prstGeom>
              <a:blipFill>
                <a:blip r:embed="rId7"/>
                <a:stretch>
                  <a:fillRect l="-46875" t="-131944" r="-14375" b="-1875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="" id="{8A8E9410-FD2C-47B1-A49E-8F0C7BC966AD}"/>
                  </a:ext>
                </a:extLst>
              </p:cNvPr>
              <p:cNvSpPr txBox="1"/>
              <p:nvPr/>
            </p:nvSpPr>
            <p:spPr>
              <a:xfrm>
                <a:off x="9337816" y="3288525"/>
                <a:ext cx="2160240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sSup>
                      <m:sSupPr>
                        <m:ctrlP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+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endParaRPr lang="en-GB" sz="2400" i="1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A8E9410-FD2C-47B1-A49E-8F0C7BC966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337816" y="3288525"/>
                <a:ext cx="2160240" cy="613886"/>
              </a:xfrm>
              <a:prstGeom prst="rect">
                <a:avLst/>
              </a:prstGeom>
              <a:blipFill rotWithShape="1">
                <a:blip r:embed="rId8"/>
                <a:stretch>
                  <a:fillRect b="-891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TextBox 14">
            <a:extLst>
              <a:ext uri="{FF2B5EF4-FFF2-40B4-BE49-F238E27FC236}">
                <a16:creationId xmlns:a16="http://schemas.microsoft.com/office/drawing/2014/main" xmlns="" id="{91231F0E-859B-487A-8B11-BFFFFBBBEB5B}"/>
              </a:ext>
            </a:extLst>
          </p:cNvPr>
          <p:cNvSpPr txBox="1"/>
          <p:nvPr/>
        </p:nvSpPr>
        <p:spPr>
          <a:xfrm>
            <a:off x="2486648" y="4100373"/>
            <a:ext cx="3816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Since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>
                <a:solidFill>
                  <a:srgbClr val="FF0000"/>
                </a:solidFill>
              </a:rPr>
              <a:t> = 1 when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 </a:t>
            </a:r>
            <a:r>
              <a:rPr lang="en-GB" sz="2400" dirty="0">
                <a:solidFill>
                  <a:srgbClr val="FF0000"/>
                </a:solidFill>
              </a:rPr>
              <a:t>= 0,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xmlns="" id="{9817D60C-301D-44DC-8D2A-30DF620734AD}"/>
                  </a:ext>
                </a:extLst>
              </p:cNvPr>
              <p:cNvSpPr txBox="1"/>
              <p:nvPr/>
            </p:nvSpPr>
            <p:spPr>
              <a:xfrm>
                <a:off x="5953757" y="3997605"/>
                <a:ext cx="1010597" cy="613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817D60C-301D-44DC-8D2A-30DF620734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3757" y="3997605"/>
                <a:ext cx="1010597" cy="613886"/>
              </a:xfrm>
              <a:prstGeom prst="rect">
                <a:avLst/>
              </a:prstGeom>
              <a:blipFill>
                <a:blip r:embed="rId9"/>
                <a:stretch>
                  <a:fillRect l="-9697" b="-1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xmlns="" id="{46A423BC-15ED-4003-A816-EAE4A54C5B3B}"/>
                  </a:ext>
                </a:extLst>
              </p:cNvPr>
              <p:cNvSpPr txBox="1"/>
              <p:nvPr/>
            </p:nvSpPr>
            <p:spPr>
              <a:xfrm>
                <a:off x="7113064" y="4095282"/>
                <a:ext cx="259228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and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p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+1</m:t>
                    </m:r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46A423BC-15ED-4003-A816-EAE4A54C5B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13064" y="4095282"/>
                <a:ext cx="2592288" cy="461665"/>
              </a:xfrm>
              <a:prstGeom prst="rect">
                <a:avLst/>
              </a:prstGeom>
              <a:blipFill>
                <a:blip r:embed="rId10"/>
                <a:stretch>
                  <a:fillRect l="-3415" t="-7895" b="-2368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xmlns="" id="{52B7E489-0939-41BC-9BEA-344E964FDD20}"/>
                  </a:ext>
                </a:extLst>
              </p:cNvPr>
              <p:cNvSpPr txBox="1"/>
              <p:nvPr/>
            </p:nvSpPr>
            <p:spPr>
              <a:xfrm>
                <a:off x="2473465" y="4751665"/>
                <a:ext cx="9725103" cy="506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 smtClean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hence </a:t>
                </a:r>
                <a:r>
                  <a:rPr lang="en-GB" sz="2400" dirty="0">
                    <a:solidFill>
                      <a:srgbClr val="FF0000"/>
                    </a:solidFill>
                    <a:latin typeface="+mj-lt"/>
                    <a:cs typeface="Times New Roman" panose="02020603050405020304" pitchFamily="18" charset="0"/>
                  </a:rPr>
                  <a:t>the solution of the differential equation  is 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:r>
                  <a:rPr lang="en-GB" sz="2400" dirty="0">
                    <a:solidFill>
                      <a:srgbClr val="FF0000"/>
                    </a:solidFill>
                  </a:rPr>
                  <a:t>=</a:t>
                </a:r>
                <a14:m>
                  <m:oMath xmlns:m="http://schemas.openxmlformats.org/officeDocument/2006/math">
                    <m:r>
                      <a:rPr lang="en-GB" sz="2400" b="0" i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1+</m:t>
                        </m:r>
                        <m:sSup>
                          <m:sSup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sSupPr>
                          <m:e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p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.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52B7E489-0939-41BC-9BEA-344E964FDD2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73465" y="4751665"/>
                <a:ext cx="9725103" cy="506805"/>
              </a:xfrm>
              <a:prstGeom prst="rect">
                <a:avLst/>
              </a:prstGeom>
              <a:blipFill rotWithShape="1">
                <a:blip r:embed="rId11"/>
                <a:stretch>
                  <a:fillRect l="-1003" b="-2619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8348157C-E19B-3E4D-951D-4044DE89C960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xmlns="" id="{08D9D8CB-0994-DE40-90EC-8D2A42C28F49}"/>
                  </a:ext>
                </a:extLst>
              </p:cNvPr>
              <p:cNvSpPr txBox="1"/>
              <p:nvPr/>
            </p:nvSpPr>
            <p:spPr>
              <a:xfrm>
                <a:off x="5096211" y="3395413"/>
                <a:ext cx="7489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08D9D8CB-0994-DE40-90EC-8D2A42C28F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096211" y="3395413"/>
                <a:ext cx="748971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935D7940-249C-4144-A5B6-F9F38892657F}"/>
                  </a:ext>
                </a:extLst>
              </p:cNvPr>
              <p:cNvSpPr txBox="1"/>
              <p:nvPr/>
            </p:nvSpPr>
            <p:spPr>
              <a:xfrm>
                <a:off x="8236044" y="3351886"/>
                <a:ext cx="7489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935D7940-249C-4144-A5B6-F9F3889265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6044" y="3351886"/>
                <a:ext cx="748971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187879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First Order Differential </a:t>
            </a:r>
            <a:r>
              <a:rPr lang="en-US" altLang="en-US" sz="2800" b="1" dirty="0" smtClean="0"/>
              <a:t>Equations: Examples</a:t>
            </a:r>
            <a:endParaRPr lang="en-US" altLang="en-US" sz="2800" b="1" dirty="0"/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xmlns="" id="{1D2DF005-8C8F-4B2A-B258-DDF13B8964C1}"/>
              </a:ext>
            </a:extLst>
          </p:cNvPr>
          <p:cNvSpPr/>
          <p:nvPr/>
        </p:nvSpPr>
        <p:spPr>
          <a:xfrm>
            <a:off x="2358251" y="641676"/>
            <a:ext cx="17075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Example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xmlns="" id="{636AE080-0AFA-4761-9880-D772AB4DB5B2}"/>
                  </a:ext>
                </a:extLst>
              </p:cNvPr>
              <p:cNvSpPr txBox="1"/>
              <p:nvPr/>
            </p:nvSpPr>
            <p:spPr>
              <a:xfrm>
                <a:off x="2358251" y="1035095"/>
                <a:ext cx="1937549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Solve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636AE080-0AFA-4761-9880-D772AB4DB5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8251" y="1035095"/>
                <a:ext cx="1937549" cy="624273"/>
              </a:xfrm>
              <a:prstGeom prst="rect">
                <a:avLst/>
              </a:prstGeom>
              <a:blipFill>
                <a:blip r:embed="rId4"/>
                <a:stretch>
                  <a:fillRect l="-5031" b="-882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F9DC84E4-EA03-468A-B406-C854A2694BD5}"/>
              </a:ext>
            </a:extLst>
          </p:cNvPr>
          <p:cNvSpPr txBox="1"/>
          <p:nvPr/>
        </p:nvSpPr>
        <p:spPr>
          <a:xfrm>
            <a:off x="4295800" y="1109904"/>
            <a:ext cx="3960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g</a:t>
            </a:r>
            <a:r>
              <a:rPr lang="en-GB" sz="2400" dirty="0" smtClean="0"/>
              <a:t>iven </a:t>
            </a:r>
            <a:r>
              <a:rPr lang="en-GB" sz="2400" dirty="0"/>
              <a:t>that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 </a:t>
            </a:r>
            <a:r>
              <a:rPr lang="en-GB" sz="2400" dirty="0"/>
              <a:t>= 1 when </a:t>
            </a:r>
            <a:r>
              <a:rPr lang="en-GB" sz="24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/>
              <a:t> = </a:t>
            </a:r>
            <a:r>
              <a:rPr lang="en-GB" sz="2400" dirty="0" smtClean="0"/>
              <a:t>1.</a:t>
            </a:r>
            <a:endParaRPr lang="en-GB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057C72E5-8D52-4279-9683-2709F4480401}"/>
              </a:ext>
            </a:extLst>
          </p:cNvPr>
          <p:cNvSpPr txBox="1"/>
          <p:nvPr/>
        </p:nvSpPr>
        <p:spPr>
          <a:xfrm>
            <a:off x="2358250" y="1652698"/>
            <a:ext cx="219573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/>
              <a:t>Solution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="" id="{D26EB3E1-D05D-4FA7-B68C-24E4091EA5D0}"/>
                  </a:ext>
                </a:extLst>
              </p:cNvPr>
              <p:cNvSpPr txBox="1"/>
              <p:nvPr/>
            </p:nvSpPr>
            <p:spPr>
              <a:xfrm>
                <a:off x="2358251" y="2024274"/>
                <a:ext cx="4032448" cy="6905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As </a:t>
                </a:r>
                <a:r>
                  <a:rPr lang="en-GB" sz="2400" dirty="0" smtClean="0">
                    <a:solidFill>
                      <a:srgbClr val="FF0000"/>
                    </a:solidFill>
                  </a:rPr>
                  <a:t>before,</a:t>
                </a:r>
                <a:r>
                  <a:rPr lang="en-GB" sz="2400" dirty="0" smtClean="0"/>
                  <a:t>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  <m:f>
                      <m:fPr>
                        <m:ctrlPr>
                          <a:rPr lang="en-GB" sz="2400" i="1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D26EB3E1-D05D-4FA7-B68C-24E4091EA5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8251" y="2024274"/>
                <a:ext cx="4032448" cy="690574"/>
              </a:xfrm>
              <a:prstGeom prst="rect">
                <a:avLst/>
              </a:prstGeom>
              <a:blipFill rotWithShape="1">
                <a:blip r:embed="rId5"/>
                <a:stretch>
                  <a:fillRect l="-242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E20F71B2-C17C-4CF5-A21E-D4BE54ABB508}"/>
              </a:ext>
            </a:extLst>
          </p:cNvPr>
          <p:cNvSpPr txBox="1"/>
          <p:nvPr/>
        </p:nvSpPr>
        <p:spPr>
          <a:xfrm>
            <a:off x="5459362" y="2085549"/>
            <a:ext cx="67326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and we integrate both sides with respect to </a:t>
            </a:r>
            <a:r>
              <a:rPr lang="en-GB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en-GB" sz="2400" i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xmlns="" id="{806F88B7-B24B-4B14-99C8-B890BC712224}"/>
                  </a:ext>
                </a:extLst>
              </p:cNvPr>
              <p:cNvSpPr txBox="1"/>
              <p:nvPr/>
            </p:nvSpPr>
            <p:spPr>
              <a:xfrm>
                <a:off x="3030731" y="2776123"/>
                <a:ext cx="3096344" cy="10610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f>
                            <m:fPr>
                              <m:ctrlPr>
                                <a:rPr lang="en-GB" sz="240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𝑑𝑦</m:t>
                              </m:r>
                            </m:num>
                            <m:den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𝑑𝑥</m:t>
                              </m:r>
                            </m:den>
                          </m:f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  <m:r>
                        <a:rPr lang="en-GB" sz="24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GB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806F88B7-B24B-4B14-99C8-B890BC71222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30731" y="2776123"/>
                <a:ext cx="3096344" cy="1061060"/>
              </a:xfrm>
              <a:prstGeom prst="rect">
                <a:avLst/>
              </a:prstGeom>
              <a:blipFill>
                <a:blip r:embed="rId6"/>
                <a:stretch>
                  <a:fillRect l="-33607" t="-140476" r="-5738" b="-1940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1E9E9306-715A-4D9E-B32F-76E400223EFD}"/>
                  </a:ext>
                </a:extLst>
              </p:cNvPr>
              <p:cNvSpPr/>
              <p:nvPr/>
            </p:nvSpPr>
            <p:spPr>
              <a:xfrm>
                <a:off x="6562931" y="2804181"/>
                <a:ext cx="2109487" cy="89967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i="1" smtClean="0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den>
                          </m:f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GB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</m:nary>
                      <m:r>
                        <a:rPr lang="en-GB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GB" i="1">
                              <a:solidFill>
                                <a:srgbClr val="FF0000"/>
                              </a:solidFill>
                              <a:latin typeface="Cambria Math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GB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den>
                          </m:f>
                          <m:r>
                            <a:rPr lang="en-GB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𝑑𝑥</m:t>
                          </m:r>
                        </m:e>
                      </m:nary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1E9E9306-715A-4D9E-B32F-76E400223E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2931" y="2804181"/>
                <a:ext cx="2109487" cy="899670"/>
              </a:xfrm>
              <a:prstGeom prst="rect">
                <a:avLst/>
              </a:prstGeom>
              <a:blipFill rotWithShape="1"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097A80E9-5850-4508-94AF-9F7A4DB2FF10}"/>
              </a:ext>
            </a:extLst>
          </p:cNvPr>
          <p:cNvSpPr txBox="1"/>
          <p:nvPr/>
        </p:nvSpPr>
        <p:spPr>
          <a:xfrm>
            <a:off x="9701222" y="2956828"/>
            <a:ext cx="21898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ln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y = </a:t>
            </a:r>
            <a:r>
              <a:rPr lang="en-GB" sz="24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ln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x + c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31F12200-C2D1-400F-9001-B0F5B70CA2DF}"/>
                  </a:ext>
                </a:extLst>
              </p:cNvPr>
              <p:cNvSpPr txBox="1"/>
              <p:nvPr/>
            </p:nvSpPr>
            <p:spPr>
              <a:xfrm>
                <a:off x="2482931" y="3792403"/>
                <a:ext cx="8675219" cy="46103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</a:rPr>
                  <a:t>Writing the constant in the form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ln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k , </a:t>
                </a:r>
                <a:r>
                  <a:rPr lang="en-GB" sz="2400" dirty="0">
                    <a:solidFill>
                      <a:srgbClr val="FF0000"/>
                    </a:solidFill>
                    <a:latin typeface="+mn-lt"/>
                    <a:cs typeface="Times New Roman" panose="02020603050405020304" pitchFamily="18" charset="0"/>
                  </a:rPr>
                  <a:t>we have:</a:t>
                </a: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xmlns="" id="{31F12200-C2D1-400F-9001-B0F5B70CA2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2931" y="3792403"/>
                <a:ext cx="8675219" cy="461036"/>
              </a:xfrm>
              <a:prstGeom prst="rect">
                <a:avLst/>
              </a:prstGeom>
              <a:blipFill rotWithShape="1">
                <a:blip r:embed="rId8"/>
                <a:stretch>
                  <a:fillRect l="-1054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xmlns="" id="{D11C6008-8481-4A6B-966B-1CAD25C2259C}"/>
                  </a:ext>
                </a:extLst>
              </p:cNvPr>
              <p:cNvSpPr/>
              <p:nvPr/>
            </p:nvSpPr>
            <p:spPr>
              <a:xfrm>
                <a:off x="3462466" y="4415529"/>
                <a:ext cx="226536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ln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y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ln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x + </a:t>
                </a:r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ln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k</a:t>
                </a: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D11C6008-8481-4A6B-966B-1CAD25C225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62466" y="4415529"/>
                <a:ext cx="2265364" cy="461665"/>
              </a:xfrm>
              <a:prstGeom prst="rect">
                <a:avLst/>
              </a:prstGeom>
              <a:blipFill rotWithShape="1">
                <a:blip r:embed="rId9"/>
                <a:stretch>
                  <a:fillRect l="-4301" t="-10526" r="-3763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xmlns="" id="{AA2D238C-5884-4AF6-B2FB-013FF3E2E8C5}"/>
                  </a:ext>
                </a:extLst>
              </p:cNvPr>
              <p:cNvSpPr/>
              <p:nvPr/>
            </p:nvSpPr>
            <p:spPr>
              <a:xfrm>
                <a:off x="6625444" y="4415529"/>
                <a:ext cx="196720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ln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y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ln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(k x) </a:t>
                </a: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AA2D238C-5884-4AF6-B2FB-013FF3E2E8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25444" y="4415529"/>
                <a:ext cx="1967205" cy="461665"/>
              </a:xfrm>
              <a:prstGeom prst="rect">
                <a:avLst/>
              </a:prstGeom>
              <a:blipFill rotWithShape="1">
                <a:blip r:embed="rId10"/>
                <a:stretch>
                  <a:fillRect l="-4954" t="-10526" r="-340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xmlns="" id="{F1677A03-757B-461F-A281-42397E2FCCF6}"/>
                  </a:ext>
                </a:extLst>
              </p:cNvPr>
              <p:cNvSpPr/>
              <p:nvPr/>
            </p:nvSpPr>
            <p:spPr>
              <a:xfrm>
                <a:off x="9535754" y="4415529"/>
                <a:ext cx="1194558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GB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14:m>
                  <m:oMath xmlns:m="http://schemas.openxmlformats.org/officeDocument/2006/math"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k x </a:t>
                </a: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1677A03-757B-461F-A281-42397E2FCC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35754" y="4415529"/>
                <a:ext cx="1194558" cy="461665"/>
              </a:xfrm>
              <a:prstGeom prst="rect">
                <a:avLst/>
              </a:prstGeom>
              <a:blipFill rotWithShape="1">
                <a:blip r:embed="rId11"/>
                <a:stretch>
                  <a:fillRect l="-2551" t="-10526" r="-7143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D7711D4D-CEF8-4A43-9820-822D13F7AC39}"/>
              </a:ext>
            </a:extLst>
          </p:cNvPr>
          <p:cNvSpPr txBox="1"/>
          <p:nvPr/>
        </p:nvSpPr>
        <p:spPr>
          <a:xfrm>
            <a:off x="2715710" y="5122984"/>
            <a:ext cx="81328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rgbClr val="FF0000"/>
                </a:solidFill>
              </a:rPr>
              <a:t>Since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GB" sz="2400" dirty="0">
                <a:solidFill>
                  <a:srgbClr val="FF0000"/>
                </a:solidFill>
              </a:rPr>
              <a:t> = 1 when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GB" sz="2400" dirty="0">
                <a:solidFill>
                  <a:srgbClr val="FF0000"/>
                </a:solidFill>
              </a:rPr>
              <a:t> = 1 then </a:t>
            </a:r>
            <a:r>
              <a:rPr lang="en-GB" sz="2400" i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GB" sz="2400" dirty="0">
                <a:solidFill>
                  <a:srgbClr val="FF0000"/>
                </a:solidFill>
              </a:rPr>
              <a:t> = 1, </a:t>
            </a:r>
            <a:r>
              <a:rPr lang="en-GB" sz="2400" dirty="0" smtClean="0">
                <a:solidFill>
                  <a:srgbClr val="FF0000"/>
                </a:solidFill>
              </a:rPr>
              <a:t>the </a:t>
            </a:r>
            <a:r>
              <a:rPr lang="en-GB" sz="2400" dirty="0">
                <a:solidFill>
                  <a:srgbClr val="FF0000"/>
                </a:solidFill>
              </a:rPr>
              <a:t>solution </a:t>
            </a:r>
            <a:r>
              <a:rPr lang="en-GB" sz="2400" dirty="0" smtClean="0">
                <a:solidFill>
                  <a:srgbClr val="FF0000"/>
                </a:solidFill>
              </a:rPr>
              <a:t>is</a:t>
            </a:r>
            <a:r>
              <a:rPr lang="en-GB" sz="2400" dirty="0">
                <a:solidFill>
                  <a:srgbClr val="FF0000"/>
                </a:solidFill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653A2967-7B4A-4038-B9D8-502D11B238AF}"/>
                  </a:ext>
                </a:extLst>
              </p:cNvPr>
              <p:cNvSpPr txBox="1"/>
              <p:nvPr/>
            </p:nvSpPr>
            <p:spPr>
              <a:xfrm>
                <a:off x="6096000" y="5740065"/>
                <a:ext cx="107574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14:m>
                  <m:oMath xmlns:m="http://schemas.openxmlformats.org/officeDocument/2006/math">
                    <m:r>
                      <a:rPr lang="en-GB" sz="2400" b="0" i="1" smtClean="0">
                        <a:solidFill>
                          <a:srgbClr val="FF0000"/>
                        </a:solidFill>
                        <a:latin typeface="Cambria Math"/>
                      </a:rPr>
                      <m:t> </m:t>
                    </m:r>
                    <m:r>
                      <a:rPr lang="en-GB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i="1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</a:t>
                </a:r>
                <a:endParaRPr lang="en-GB" sz="2400" dirty="0"/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653A2967-7B4A-4038-B9D8-502D11B238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5740065"/>
                <a:ext cx="1075749" cy="461665"/>
              </a:xfrm>
              <a:prstGeom prst="rect">
                <a:avLst/>
              </a:prstGeom>
              <a:blipFill rotWithShape="1">
                <a:blip r:embed="rId12"/>
                <a:stretch>
                  <a:fillRect l="-8523" t="-1066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A085586C-6875-234E-B632-9516F160B0C5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F6323514-FFBF-694F-A136-2E1EB754D179}"/>
                  </a:ext>
                </a:extLst>
              </p:cNvPr>
              <p:cNvSpPr txBox="1"/>
              <p:nvPr/>
            </p:nvSpPr>
            <p:spPr>
              <a:xfrm>
                <a:off x="5901534" y="3024793"/>
                <a:ext cx="7489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F6323514-FFBF-694F-A136-2E1EB754D1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1534" y="3024793"/>
                <a:ext cx="748971" cy="40011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xmlns="" id="{25EB9693-F42A-F54F-BE1E-AB35F5C4B033}"/>
                  </a:ext>
                </a:extLst>
              </p:cNvPr>
              <p:cNvSpPr txBox="1"/>
              <p:nvPr/>
            </p:nvSpPr>
            <p:spPr>
              <a:xfrm>
                <a:off x="8786783" y="3056292"/>
                <a:ext cx="7489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25EB9693-F42A-F54F-BE1E-AB35F5C4B0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86783" y="3056292"/>
                <a:ext cx="748971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xmlns="" id="{FEE68F2D-3D7E-B54D-962B-14CE6D94EF3A}"/>
                  </a:ext>
                </a:extLst>
              </p:cNvPr>
              <p:cNvSpPr txBox="1"/>
              <p:nvPr/>
            </p:nvSpPr>
            <p:spPr>
              <a:xfrm>
                <a:off x="5768987" y="4446306"/>
                <a:ext cx="7489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3" name="TextBox 22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EE68F2D-3D7E-B54D-962B-14CE6D94EF3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68987" y="4446306"/>
                <a:ext cx="748971" cy="400110"/>
              </a:xfrm>
              <a:prstGeom prst="rect">
                <a:avLst/>
              </a:prstGeom>
              <a:blipFill rotWithShape="1"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xmlns="" id="{F43FBF1C-8703-4B48-96C3-E9068943FCB5}"/>
                  </a:ext>
                </a:extLst>
              </p:cNvPr>
              <p:cNvSpPr txBox="1"/>
              <p:nvPr/>
            </p:nvSpPr>
            <p:spPr>
              <a:xfrm>
                <a:off x="8636902" y="4446306"/>
                <a:ext cx="748971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⟹</m:t>
                      </m:r>
                    </m:oMath>
                  </m:oMathPara>
                </a14:m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5" name="TextBox 24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F43FBF1C-8703-4B48-96C3-E9068943FC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36902" y="4446306"/>
                <a:ext cx="748971" cy="400110"/>
              </a:xfrm>
              <a:prstGeom prst="rect">
                <a:avLst/>
              </a:prstGeom>
              <a:blipFill rotWithShape="1"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4915425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72" name="TextBox 1"/>
          <p:cNvSpPr txBox="1">
            <a:spLocks noChangeArrowheads="1"/>
          </p:cNvSpPr>
          <p:nvPr/>
        </p:nvSpPr>
        <p:spPr bwMode="auto">
          <a:xfrm>
            <a:off x="2345811" y="791742"/>
            <a:ext cx="9721081" cy="120032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marL="457200" indent="-457200"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eaLnBrk="0" hangingPunct="0"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defTabSz="449263" eaLnBrk="0" fontAlgn="base" hangingPunct="0"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charset="0"/>
              <a:tabLst>
                <a:tab pos="269875" algn="l"/>
              </a:tabLst>
              <a:defRPr sz="20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/>
          </a:p>
          <a:p>
            <a:pPr marL="0" indent="0" eaLnBrk="1" hangingPunct="1">
              <a:buClr>
                <a:srgbClr val="000000"/>
              </a:buClr>
              <a:buSzPct val="100000"/>
              <a:defRPr/>
            </a:pPr>
            <a:endParaRPr lang="en-US" sz="2400" dirty="0"/>
          </a:p>
        </p:txBody>
      </p:sp>
      <p:sp>
        <p:nvSpPr>
          <p:cNvPr id="15373" name="TextBox 2"/>
          <p:cNvSpPr txBox="1">
            <a:spLocks noChangeArrowheads="1"/>
          </p:cNvSpPr>
          <p:nvPr/>
        </p:nvSpPr>
        <p:spPr bwMode="auto">
          <a:xfrm>
            <a:off x="2214136" y="44624"/>
            <a:ext cx="998443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r>
              <a:rPr lang="en-US" altLang="en-US" sz="2800" b="1" dirty="0"/>
              <a:t>Section 5: Fitness Check</a:t>
            </a:r>
          </a:p>
        </p:txBody>
      </p:sp>
      <p:pic>
        <p:nvPicPr>
          <p:cNvPr id="15374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5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70600" y="3416300"/>
            <a:ext cx="38100" cy="2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="" id="{896CD6F4-328F-4FD9-A796-42123E35C24F}"/>
                  </a:ext>
                </a:extLst>
              </p:cNvPr>
              <p:cNvSpPr txBox="1"/>
              <p:nvPr/>
            </p:nvSpPr>
            <p:spPr>
              <a:xfrm>
                <a:off x="2399443" y="977415"/>
                <a:ext cx="6696744" cy="62427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1.  Solve </a:t>
                </a:r>
                <a:r>
                  <a:rPr lang="en-GB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3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= </a:t>
                </a:r>
                <a:r>
                  <a:rPr lang="en-GB" sz="2400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5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GB" sz="2400" i="1" smtClean="0">
                            <a:latin typeface="Cambria Math"/>
                          </a:rPr>
                        </m:ctrlPr>
                      </m:sSupPr>
                      <m:e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latin typeface="+mj-lt"/>
                    <a:cs typeface="Times New Roman" panose="02020603050405020304" pitchFamily="18" charset="0"/>
                  </a:rPr>
                  <a:t>given that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= </a:t>
                </a:r>
                <a:r>
                  <a:rPr lang="en-GB" sz="2400" dirty="0">
                    <a:latin typeface="+mj-lt"/>
                    <a:cs typeface="Times New Roman" panose="02020603050405020304" pitchFamily="18" charset="0"/>
                  </a:rPr>
                  <a:t>1 when </a:t>
                </a:r>
                <a:r>
                  <a:rPr lang="en-GB" sz="2400" i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x = </a:t>
                </a:r>
                <a:r>
                  <a:rPr lang="en-GB" sz="2400" dirty="0" smtClean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0.</a:t>
                </a:r>
                <a:endParaRPr lang="en-GB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896CD6F4-328F-4FD9-A796-42123E35C2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9443" y="977415"/>
                <a:ext cx="6696744" cy="624273"/>
              </a:xfrm>
              <a:prstGeom prst="rect">
                <a:avLst/>
              </a:prstGeom>
              <a:blipFill rotWithShape="1">
                <a:blip r:embed="rId4"/>
                <a:stretch>
                  <a:fillRect l="-1457" r="-1366" b="-77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xmlns="" id="{ECF21D5D-97E4-4A88-9F4F-658D40C9F771}"/>
              </a:ext>
            </a:extLst>
          </p:cNvPr>
          <p:cNvSpPr/>
          <p:nvPr/>
        </p:nvSpPr>
        <p:spPr>
          <a:xfrm>
            <a:off x="2639616" y="2177744"/>
            <a:ext cx="1297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xmlns="" id="{37020AB9-263A-49BD-BAAD-89EB03B5CD4E}"/>
                  </a:ext>
                </a:extLst>
              </p:cNvPr>
              <p:cNvSpPr txBox="1"/>
              <p:nvPr/>
            </p:nvSpPr>
            <p:spPr>
              <a:xfrm>
                <a:off x="4367808" y="2006011"/>
                <a:ext cx="3096344" cy="8438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</a:t>
                </a:r>
                <a:r>
                  <a:rPr lang="en-GB" sz="2400" dirty="0">
                    <a:solidFill>
                      <a:srgbClr val="FF0000"/>
                    </a:solidFill>
                  </a:rPr>
                  <a:t>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GB" sz="2400" i="1" smtClean="0">
                            <a:solidFill>
                              <a:srgbClr val="FF0000"/>
                            </a:solidFill>
                            <a:latin typeface="Cambria Math"/>
                          </a:rPr>
                        </m:ctrlPr>
                      </m:radPr>
                      <m:deg/>
                      <m:e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f>
                          <m:fPr>
                            <m:ctrlP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/>
                              </a:rPr>
                            </m:ctrlPr>
                          </m:fPr>
                          <m:num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10</m:t>
                            </m:r>
                            <m:sSup>
                              <m:sSupPr>
                                <m:ctrlP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/>
                                  </a:rPr>
                                </m:ctrlPr>
                              </m:sSupPr>
                              <m:e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𝑥</m:t>
                                </m:r>
                              </m:e>
                              <m:sup>
                                <m:r>
                                  <a:rPr lang="en-GB" sz="2400" b="0" i="1" smtClean="0">
                                    <a:solidFill>
                                      <a:srgbClr val="FF0000"/>
                                    </a:solidFill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sup>
                            </m:sSup>
                          </m:num>
                          <m:den>
                            <m:r>
                              <a:rPr lang="en-GB" sz="2400" b="0" i="1" smtClean="0">
                                <a:solidFill>
                                  <a:srgbClr val="FF0000"/>
                                </a:solidFill>
                                <a:latin typeface="Cambria Math" panose="02040503050406030204" pitchFamily="18" charset="0"/>
                              </a:rPr>
                              <m:t>9</m:t>
                            </m:r>
                          </m:den>
                        </m:f>
                        <m:r>
                          <a:rPr lang="en-GB" sz="2400" b="0" i="1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+1)</m:t>
                        </m:r>
                      </m:e>
                    </m:rad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7020AB9-263A-49BD-BAAD-89EB03B5CD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67808" y="2006011"/>
                <a:ext cx="3096344" cy="843885"/>
              </a:xfrm>
              <a:prstGeom prst="rect">
                <a:avLst/>
              </a:prstGeom>
              <a:blipFill>
                <a:blip r:embed="rId5"/>
                <a:stretch>
                  <a:fillRect l="-28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xmlns="" id="{88A52556-4BD2-0842-987B-8C395D9680DB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xmlns="" id="{AB0E8A85-C925-AF44-872E-A1F3C7CBC8AA}"/>
                  </a:ext>
                </a:extLst>
              </p:cNvPr>
              <p:cNvSpPr txBox="1"/>
              <p:nvPr/>
            </p:nvSpPr>
            <p:spPr>
              <a:xfrm>
                <a:off x="2404362" y="3080342"/>
                <a:ext cx="7408676" cy="6719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dirty="0"/>
                  <a:t>2.  Solve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den>
                    </m:f>
                    <m:f>
                      <m:fPr>
                        <m:ctrlPr>
                          <a:rPr lang="en-GB" sz="240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𝑑𝑦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𝑑𝑥</m:t>
                        </m:r>
                      </m:den>
                    </m:f>
                    <m:r>
                      <a:rPr lang="en-GB" sz="24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b="0" i="1" smtClean="0">
                            <a:latin typeface="Cambria Math"/>
                          </a:rPr>
                        </m:ctrlPr>
                      </m:fPr>
                      <m:num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b="0" i="1" smtClean="0">
                            <a:latin typeface="Cambria Math" panose="02040503050406030204" pitchFamily="18" charset="0"/>
                          </a:rPr>
                          <m:t>+1)</m:t>
                        </m:r>
                      </m:den>
                    </m:f>
                  </m:oMath>
                </a14:m>
                <a:endParaRPr lang="en-GB" sz="2400" dirty="0">
                  <a:latin typeface="+mj-lt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AB0E8A85-C925-AF44-872E-A1F3C7CBC8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4362" y="3080342"/>
                <a:ext cx="7408676" cy="671915"/>
              </a:xfrm>
              <a:prstGeom prst="rect">
                <a:avLst/>
              </a:prstGeom>
              <a:blipFill>
                <a:blip r:embed="rId6"/>
                <a:stretch>
                  <a:fillRect l="-1197" b="-75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66460FA0-8A84-B54D-B6E7-3CCFEE3D4282}"/>
              </a:ext>
            </a:extLst>
          </p:cNvPr>
          <p:cNvSpPr/>
          <p:nvPr/>
        </p:nvSpPr>
        <p:spPr>
          <a:xfrm>
            <a:off x="2639616" y="3982703"/>
            <a:ext cx="129715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400" b="1" dirty="0"/>
              <a:t>Answer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="" id="{60CE13BD-5EC2-4243-922A-C82E691132D9}"/>
                  </a:ext>
                </a:extLst>
              </p:cNvPr>
              <p:cNvSpPr txBox="1"/>
              <p:nvPr/>
            </p:nvSpPr>
            <p:spPr>
              <a:xfrm>
                <a:off x="4574798" y="3995888"/>
                <a:ext cx="5409633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y = k x + k </a:t>
                </a:r>
                <a14:m>
                  <m:oMath xmlns:m="http://schemas.openxmlformats.org/officeDocument/2006/math">
                    <m:r>
                      <a:rPr lang="en-GB" sz="24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−</m:t>
                    </m:r>
                  </m:oMath>
                </a14:m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1 , where </a:t>
                </a:r>
                <a:r>
                  <a:rPr lang="en-GB" sz="2400" i="1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k</a:t>
                </a:r>
                <a:r>
                  <a:rPr lang="en-GB" sz="2400" dirty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is a </a:t>
                </a:r>
                <a:r>
                  <a:rPr lang="en-GB" sz="2400" dirty="0" smtClean="0">
                    <a:solidFill>
                      <a:srgbClr val="FF00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constant.</a:t>
                </a:r>
                <a:endParaRPr lang="en-GB" sz="2400" i="1" dirty="0">
                  <a:solidFill>
                    <a:srgbClr val="FF00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xmlns:a14="http://schemas.microsoft.com/office/drawing/2010/main" xmlns="" id="{60CE13BD-5EC2-4243-922A-C82E691132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4798" y="3995888"/>
                <a:ext cx="5409633" cy="461665"/>
              </a:xfrm>
              <a:prstGeom prst="rect">
                <a:avLst/>
              </a:prstGeom>
              <a:blipFill rotWithShape="1">
                <a:blip r:embed="rId7"/>
                <a:stretch>
                  <a:fillRect l="-1689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57676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0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extBox 1">
            <a:extLst>
              <a:ext uri="{FF2B5EF4-FFF2-40B4-BE49-F238E27FC236}">
                <a16:creationId xmlns:a16="http://schemas.microsoft.com/office/drawing/2014/main" xmlns="" id="{CF46CCE3-72A7-FF4E-B2E5-8376CDB839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79576" y="36998"/>
            <a:ext cx="989240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buClr>
                <a:srgbClr val="000000"/>
              </a:buClr>
              <a:buSzPct val="100000"/>
            </a:pPr>
            <a:r>
              <a:rPr lang="en-US" altLang="en-US" sz="2800" b="1" dirty="0"/>
              <a:t>Section </a:t>
            </a:r>
            <a:r>
              <a:rPr lang="en-US" altLang="en-US" sz="2800" b="1" dirty="0" smtClean="0"/>
              <a:t>5: </a:t>
            </a:r>
            <a:r>
              <a:rPr lang="en-US" altLang="en-US" sz="2800" b="1" dirty="0"/>
              <a:t>Review</a:t>
            </a:r>
          </a:p>
        </p:txBody>
      </p:sp>
      <p:sp>
        <p:nvSpPr>
          <p:cNvPr id="6" name="TextBox 1">
            <a:extLst>
              <a:ext uri="{FF2B5EF4-FFF2-40B4-BE49-F238E27FC236}">
                <a16:creationId xmlns:a16="http://schemas.microsoft.com/office/drawing/2014/main" xmlns="" id="{E7CC74F8-45F4-7F42-8935-A4038D39D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118699"/>
            <a:ext cx="99679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have completed the </a:t>
            </a:r>
            <a:r>
              <a:rPr lang="en-US" altLang="en-US" sz="2400" b="1" dirty="0"/>
              <a:t>fifth Section.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80F8782-DF76-DB40-940C-99195A3852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1949593"/>
            <a:ext cx="9987949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00B050"/>
                </a:solidFill>
              </a:rPr>
              <a:t>If you have completed and mastered this last section,</a:t>
            </a:r>
            <a:br>
              <a:rPr lang="en-US" altLang="en-US" sz="2400" dirty="0">
                <a:solidFill>
                  <a:srgbClr val="00B050"/>
                </a:solidFill>
              </a:rPr>
            </a:br>
            <a:r>
              <a:rPr lang="en-US" altLang="en-US" sz="2400" b="1" dirty="0">
                <a:solidFill>
                  <a:srgbClr val="00B050"/>
                </a:solidFill>
              </a:rPr>
              <a:t>click here</a:t>
            </a:r>
            <a:r>
              <a:rPr lang="en-US" altLang="en-US" sz="2400" dirty="0">
                <a:solidFill>
                  <a:srgbClr val="00B050"/>
                </a:solidFill>
              </a:rPr>
              <a:t> for the </a:t>
            </a:r>
            <a:r>
              <a:rPr lang="en-US" altLang="en-US" sz="2400" b="1" dirty="0">
                <a:solidFill>
                  <a:srgbClr val="00B050"/>
                </a:solidFill>
              </a:rPr>
              <a:t>Unit audit.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xmlns="" id="{FAF980D4-9FE7-4A48-9CE0-B03EBFC370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2" y="3116980"/>
            <a:ext cx="9987948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>
                <a:solidFill>
                  <a:srgbClr val="FFC000"/>
                </a:solidFill>
              </a:rPr>
              <a:t>If you need more examples and interactive practice,</a:t>
            </a:r>
            <a:br>
              <a:rPr lang="en-US" altLang="en-US" sz="2400" dirty="0">
                <a:solidFill>
                  <a:srgbClr val="FFC000"/>
                </a:solidFill>
              </a:rPr>
            </a:br>
            <a:r>
              <a:rPr lang="en-US" altLang="en-US" sz="2400" dirty="0">
                <a:solidFill>
                  <a:srgbClr val="FFC000"/>
                </a:solidFill>
              </a:rPr>
              <a:t>press </a:t>
            </a:r>
            <a:r>
              <a:rPr lang="en-US" altLang="en-US" sz="2400" b="1" dirty="0">
                <a:solidFill>
                  <a:srgbClr val="FFC000"/>
                </a:solidFill>
              </a:rPr>
              <a:t>here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61145AA3-138E-F040-BCA6-F2E25BC37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4051" y="4205548"/>
            <a:ext cx="998794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en-US" altLang="en-US" sz="2400" dirty="0"/>
              <a:t>You might also find it helpful to look at:</a:t>
            </a:r>
            <a:endParaRPr lang="en-US" altLang="en-US" sz="2400" b="1" dirty="0">
              <a:solidFill>
                <a:srgbClr val="FF0000"/>
              </a:solidFill>
            </a:endParaRPr>
          </a:p>
          <a:p>
            <a:endParaRPr lang="en-US" altLang="en-US" sz="2400" dirty="0">
              <a:solidFill>
                <a:srgbClr val="FF0000"/>
              </a:solidFill>
            </a:endParaRPr>
          </a:p>
          <a:p>
            <a:pPr algn="ctr"/>
            <a:r>
              <a:rPr lang="en-US" altLang="en-US" sz="2400" b="1" dirty="0">
                <a:solidFill>
                  <a:srgbClr val="FF0000"/>
                </a:solidFill>
              </a:rPr>
              <a:t>Essential Information:</a:t>
            </a:r>
            <a:r>
              <a:rPr lang="en-US" altLang="en-US" sz="2400" dirty="0">
                <a:solidFill>
                  <a:srgbClr val="FF0000"/>
                </a:solidFill>
              </a:rPr>
              <a:t> press </a:t>
            </a:r>
            <a:r>
              <a:rPr lang="en-US" altLang="en-US" sz="2400" b="1" dirty="0">
                <a:solidFill>
                  <a:srgbClr val="FF0000"/>
                </a:solidFill>
              </a:rPr>
              <a:t>here</a:t>
            </a:r>
          </a:p>
          <a:p>
            <a:endParaRPr lang="en-US" altLang="en-US" sz="2400" b="1" dirty="0">
              <a:solidFill>
                <a:srgbClr val="FF0000"/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04A0E0E-ADDD-4042-BA77-7A8BFAA2434B}"/>
              </a:ext>
            </a:extLst>
          </p:cNvPr>
          <p:cNvSpPr/>
          <p:nvPr/>
        </p:nvSpPr>
        <p:spPr>
          <a:xfrm>
            <a:off x="0" y="83856"/>
            <a:ext cx="2214136" cy="14003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UNIT: 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Even more Calculus</a:t>
            </a:r>
          </a:p>
          <a:p>
            <a:pPr algn="ctr">
              <a:spcAft>
                <a:spcPts val="600"/>
              </a:spcAft>
            </a:pPr>
            <a:r>
              <a:rPr lang="en-US" altLang="en-US" b="1" dirty="0">
                <a:solidFill>
                  <a:schemeClr val="bg1"/>
                </a:solidFill>
              </a:rPr>
              <a:t>Section 5</a:t>
            </a:r>
          </a:p>
        </p:txBody>
      </p:sp>
    </p:spTree>
    <p:extLst>
      <p:ext uri="{BB962C8B-B14F-4D97-AF65-F5344CB8AC3E}">
        <p14:creationId xmlns:p14="http://schemas.microsoft.com/office/powerpoint/2010/main" val="2091290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Alapértelmezett terv">
  <a:themeElements>
    <a:clrScheme name="Blue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0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  <a:ea typeface="ＭＳ Ｐゴシック" charset="0"/>
          </a:defRPr>
        </a:defPPr>
      </a:lstStyle>
    </a:lnDef>
  </a:objectDefaults>
  <a:extraClrSchemeLst>
    <a:extraClrScheme>
      <a:clrScheme name="Alapértelmezett terv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Alapértelmezett terv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Alapértelmezett terv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0000CC"/>
        </a:hlink>
        <a:folHlink>
          <a:srgbClr val="0000C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7242D3088D216458E0212DCF115C968" ma:contentTypeVersion="13" ma:contentTypeDescription="Create a new document." ma:contentTypeScope="" ma:versionID="dec315d4ad1de463c9cd8d1883a63030">
  <xsd:schema xmlns:xsd="http://www.w3.org/2001/XMLSchema" xmlns:xs="http://www.w3.org/2001/XMLSchema" xmlns:p="http://schemas.microsoft.com/office/2006/metadata/properties" xmlns:ns3="9ee75292-5076-4fcc-bc52-dcc754448144" xmlns:ns4="f7b00057-f5aa-46f4-8410-da255f325540" targetNamespace="http://schemas.microsoft.com/office/2006/metadata/properties" ma:root="true" ma:fieldsID="dd1e531ce6b01eaefd4a7de6ab057d9e" ns3:_="" ns4:_="">
    <xsd:import namespace="9ee75292-5076-4fcc-bc52-dcc754448144"/>
    <xsd:import namespace="f7b00057-f5aa-46f4-8410-da255f32554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DateTaken" minOccurs="0"/>
                <xsd:element ref="ns4:MediaServiceLocation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e75292-5076-4fcc-bc52-dcc75444814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b00057-f5aa-46f4-8410-da255f32554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MediaServiceAutoTags" ma:internalName="MediaServiceAutoTags" ma:readOnly="true">
      <xsd:simpleType>
        <xsd:restriction base="dms:Text"/>
      </xsd:simpleType>
    </xsd:element>
    <xsd:element name="MediaServiceOCR" ma:index="14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MediaServiceLocation" ma:internalName="MediaServiceLocatio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243552F-E41D-424C-8547-11ECC67B9BE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0D26DF9-5106-4408-AEB8-21B8AFA51FB3}">
  <ds:schemaRefs>
    <ds:schemaRef ds:uri="http://purl.org/dc/dcmitype/"/>
    <ds:schemaRef ds:uri="http://purl.org/dc/terms/"/>
    <ds:schemaRef ds:uri="http://schemas.openxmlformats.org/package/2006/metadata/core-properties"/>
    <ds:schemaRef ds:uri="http://purl.org/dc/elements/1.1/"/>
    <ds:schemaRef ds:uri="9ee75292-5076-4fcc-bc52-dcc754448144"/>
    <ds:schemaRef ds:uri="http://schemas.microsoft.com/office/2006/metadata/properties"/>
    <ds:schemaRef ds:uri="http://schemas.microsoft.com/office/2006/documentManagement/types"/>
    <ds:schemaRef ds:uri="http://schemas.microsoft.com/office/infopath/2007/PartnerControls"/>
    <ds:schemaRef ds:uri="f7b00057-f5aa-46f4-8410-da255f325540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F6BE0993-3E8D-4AAE-A529-3CB4C627C36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ee75292-5076-4fcc-bc52-dcc754448144"/>
    <ds:schemaRef ds:uri="f7b00057-f5aa-46f4-8410-da255f3255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12255</TotalTime>
  <Words>4300</Words>
  <Application>Microsoft Office PowerPoint</Application>
  <PresentationFormat>Custom</PresentationFormat>
  <Paragraphs>459</Paragraphs>
  <Slides>31</Slides>
  <Notes>25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Alapértelmezett terv</vt:lpstr>
      <vt:lpstr>Supporting and Enhancing Mathematics and Statistics UNIT: Even More Calculus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Unit1</dc:title>
  <dc:creator>a</dc:creator>
  <cp:lastModifiedBy>Holland</cp:lastModifiedBy>
  <cp:revision>400</cp:revision>
  <cp:lastPrinted>2016-10-17T08:47:54Z</cp:lastPrinted>
  <dcterms:created xsi:type="dcterms:W3CDTF">2012-10-10T19:07:13Z</dcterms:created>
  <dcterms:modified xsi:type="dcterms:W3CDTF">2020-08-07T10:42:12Z</dcterms:modified>
</cp:coreProperties>
</file>