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355" r:id="rId5"/>
    <p:sldId id="345" r:id="rId6"/>
    <p:sldId id="463" r:id="rId7"/>
    <p:sldId id="487" r:id="rId8"/>
    <p:sldId id="488" r:id="rId9"/>
    <p:sldId id="489" r:id="rId10"/>
    <p:sldId id="480" r:id="rId11"/>
    <p:sldId id="462" r:id="rId12"/>
    <p:sldId id="467" r:id="rId13"/>
    <p:sldId id="481" r:id="rId14"/>
    <p:sldId id="490" r:id="rId15"/>
    <p:sldId id="469" r:id="rId16"/>
    <p:sldId id="473" r:id="rId17"/>
    <p:sldId id="482" r:id="rId18"/>
    <p:sldId id="492" r:id="rId19"/>
    <p:sldId id="491" r:id="rId20"/>
    <p:sldId id="471" r:id="rId21"/>
    <p:sldId id="474" r:id="rId22"/>
    <p:sldId id="493" r:id="rId23"/>
    <p:sldId id="483" r:id="rId24"/>
    <p:sldId id="494" r:id="rId25"/>
    <p:sldId id="475" r:id="rId26"/>
    <p:sldId id="484" r:id="rId27"/>
    <p:sldId id="495" r:id="rId28"/>
    <p:sldId id="496" r:id="rId29"/>
    <p:sldId id="476" r:id="rId30"/>
    <p:sldId id="498" r:id="rId31"/>
    <p:sldId id="497" r:id="rId32"/>
    <p:sldId id="500" r:id="rId33"/>
    <p:sldId id="501" r:id="rId34"/>
    <p:sldId id="499" r:id="rId35"/>
    <p:sldId id="477" r:id="rId36"/>
    <p:sldId id="486" r:id="rId37"/>
    <p:sldId id="502" r:id="rId38"/>
    <p:sldId id="478" r:id="rId39"/>
    <p:sldId id="479" r:id="rId4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4774"/>
    <a:srgbClr val="274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51"/>
    <p:restoredTop sz="86391"/>
  </p:normalViewPr>
  <p:slideViewPr>
    <p:cSldViewPr>
      <p:cViewPr varScale="1">
        <p:scale>
          <a:sx n="87" d="100"/>
          <a:sy n="87" d="100"/>
        </p:scale>
        <p:origin x="-930" y="-8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-365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8/28/2020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42808431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415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186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514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007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553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497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475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07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301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404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723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60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542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455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84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1130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340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127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7482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9592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2057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2895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5794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9258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0155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6925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7975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090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0.png"/><Relationship Id="rId9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45.png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Probability and Binomial Distributions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7918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Methods of Central Tendency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720" y="2492896"/>
            <a:ext cx="777686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Expectation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Variance 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Probability Distributions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The Uniform Distribution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Developing the Binomial Distribution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The Mean and Variance of the Binomial Distribution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 marL="0" indent="0"/>
            <a:endParaRPr lang="en-US" alt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C77461-8681-D44D-B85D-428C97017DEE}"/>
              </a:ext>
            </a:extLst>
          </p:cNvPr>
          <p:cNvSpPr txBox="1"/>
          <p:nvPr/>
        </p:nvSpPr>
        <p:spPr>
          <a:xfrm>
            <a:off x="2495600" y="751344"/>
            <a:ext cx="9577064" cy="16466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This gives an introduction to Probability Distributions and gives details of the Binomial Distribution, which is a very important and relevant application in Probability and Statistics.</a:t>
            </a:r>
          </a:p>
          <a:p>
            <a:r>
              <a:rPr lang="en-US" sz="2400" dirty="0"/>
              <a:t>There are six sections in this unit, namely: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9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5651" y="51488"/>
            <a:ext cx="998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Expectation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6C8A24B-23A5-E94B-A013-276A81D9FBC4}"/>
              </a:ext>
            </a:extLst>
          </p:cNvPr>
          <p:cNvSpPr txBox="1"/>
          <p:nvPr/>
        </p:nvSpPr>
        <p:spPr>
          <a:xfrm>
            <a:off x="2495600" y="836712"/>
            <a:ext cx="9634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You are probably familiar with experiments in probability, for example throwing a </a:t>
            </a:r>
            <a:r>
              <a:rPr lang="en-US" sz="2400" dirty="0" smtClean="0"/>
              <a:t>dice, </a:t>
            </a:r>
            <a:r>
              <a:rPr lang="en-US" sz="2400" dirty="0"/>
              <a:t>and maybe with the concept of expectation. We will use a simple experiment to introduce the concept of expectation.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8397671-CD2B-4C4A-A17E-3A3136540792}"/>
              </a:ext>
            </a:extLst>
          </p:cNvPr>
          <p:cNvSpPr txBox="1"/>
          <p:nvPr/>
        </p:nvSpPr>
        <p:spPr>
          <a:xfrm>
            <a:off x="2495600" y="2170537"/>
            <a:ext cx="9145016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Example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When throwing a normal dice, let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US" sz="2400" dirty="0"/>
              <a:t> be the random variable: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      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is the “square of the score shown on the dice</a:t>
            </a:r>
            <a:r>
              <a:rPr lang="en-US" sz="2400" dirty="0" smtClean="0"/>
              <a:t>”.</a:t>
            </a:r>
            <a:endParaRPr lang="en-US" sz="2400" dirty="0"/>
          </a:p>
          <a:p>
            <a:r>
              <a:rPr lang="en-US" sz="2400" dirty="0"/>
              <a:t>What is the expected value of </a:t>
            </a:r>
            <a:r>
              <a:rPr lang="en-US" sz="2400" i="1" dirty="0" smtClean="0">
                <a:latin typeface="Times" pitchFamily="2" charset="0"/>
              </a:rPr>
              <a:t>X </a:t>
            </a:r>
            <a:r>
              <a:rPr lang="en-US" sz="2400" dirty="0" smtClean="0"/>
              <a:t>?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F7E0D338-5F93-B649-9EF0-0BABD2E11BB7}"/>
                  </a:ext>
                </a:extLst>
              </p:cNvPr>
              <p:cNvSpPr txBox="1"/>
              <p:nvPr/>
            </p:nvSpPr>
            <p:spPr>
              <a:xfrm>
                <a:off x="2567608" y="3971030"/>
                <a:ext cx="9562474" cy="2358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</a:rPr>
                  <a:t>The possible values of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are: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2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and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that is: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                             1, 4, 9, 16, 25 and 36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Each value has a probability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+mj-lt"/>
                  </a:rPr>
                  <a:t> of occurring, </a:t>
                </a:r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so the expected value is 1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+9×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+16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+25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+36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= 91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=15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7E0D338-5F93-B649-9EF0-0BABD2E11B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3971030"/>
                <a:ext cx="9562474" cy="2358466"/>
              </a:xfrm>
              <a:prstGeom prst="rect">
                <a:avLst/>
              </a:prstGeom>
              <a:blipFill rotWithShape="1">
                <a:blip r:embed="rId3"/>
                <a:stretch>
                  <a:fillRect l="-956" t="-1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17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5651" y="51488"/>
            <a:ext cx="998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Expectation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183037F3-E6B4-9649-A55A-33BBAF97AF95}"/>
                  </a:ext>
                </a:extLst>
              </p:cNvPr>
              <p:cNvSpPr txBox="1"/>
              <p:nvPr/>
            </p:nvSpPr>
            <p:spPr>
              <a:xfrm>
                <a:off x="2423592" y="764704"/>
                <a:ext cx="9577064" cy="3493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We now need to be more precise:</a:t>
                </a:r>
              </a:p>
              <a:p>
                <a:endParaRPr lang="en-US" sz="2400" dirty="0"/>
              </a:p>
              <a:p>
                <a:r>
                  <a:rPr lang="en-US" sz="2400" b="1" dirty="0"/>
                  <a:t>Discrete Random Variable: </a:t>
                </a:r>
                <a:r>
                  <a:rPr lang="en-US" sz="2400" dirty="0"/>
                  <a:t>this is a quantity that may take a given range of values that cannot be predicted exactly but can be described in terms of the probability of each of the possible values. </a:t>
                </a:r>
              </a:p>
              <a:p>
                <a:endParaRPr lang="en-US" sz="2400" b="1" dirty="0"/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If the possible values are denoted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=1, 2, 3,…,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and the probability of each of these values is given by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, then:</a:t>
                </a:r>
              </a:p>
              <a:p>
                <a:r>
                  <a:rPr lang="en-US" sz="2400" dirty="0"/>
                  <a:t>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3037F3-E6B4-9649-A55A-33BBAF97AF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764704"/>
                <a:ext cx="9577064" cy="3493264"/>
              </a:xfrm>
              <a:prstGeom prst="rect">
                <a:avLst/>
              </a:prstGeom>
              <a:blipFill>
                <a:blip r:embed="rId3"/>
                <a:stretch>
                  <a:fillRect l="-927" t="-1455" r="-1854" b="-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9542F62E-6A90-124D-96E0-357630EEFB9E}"/>
                  </a:ext>
                </a:extLst>
              </p:cNvPr>
              <p:cNvSpPr txBox="1"/>
              <p:nvPr/>
            </p:nvSpPr>
            <p:spPr>
              <a:xfrm>
                <a:off x="2423592" y="4447964"/>
                <a:ext cx="9217024" cy="2171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1" dirty="0"/>
                  <a:t>Expectation: </a:t>
                </a:r>
                <a:r>
                  <a:rPr lang="en-US" sz="2400" dirty="0"/>
                  <a:t>for a discrete random variable that can take the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=1, 2, 3,…,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400" dirty="0"/>
                  <a:t>then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denotes the expectation and: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                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sz="24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where the “sigma” sign,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∑</m:t>
                    </m:r>
                  </m:oMath>
                </a14:m>
                <a:r>
                  <a:rPr lang="en-US" sz="2400" dirty="0"/>
                  <a:t>, means summing over all the values.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                          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542F62E-6A90-124D-96E0-357630EEF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4447964"/>
                <a:ext cx="9217024" cy="2171107"/>
              </a:xfrm>
              <a:prstGeom prst="rect">
                <a:avLst/>
              </a:prstGeom>
              <a:blipFill>
                <a:blip r:embed="rId4"/>
                <a:stretch>
                  <a:fillRect l="-963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53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5651" y="51488"/>
            <a:ext cx="998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Expectation: Example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BBA2FE8-8FA8-4041-8919-ECFFC18E7C98}"/>
              </a:ext>
            </a:extLst>
          </p:cNvPr>
          <p:cNvSpPr txBox="1"/>
          <p:nvPr/>
        </p:nvSpPr>
        <p:spPr>
          <a:xfrm>
            <a:off x="2557428" y="1268760"/>
            <a:ext cx="103691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Example</a:t>
            </a:r>
            <a:r>
              <a:rPr lang="en-US" sz="2400" dirty="0"/>
              <a:t>  Let </a:t>
            </a:r>
            <a:r>
              <a:rPr lang="en-US" sz="2400" i="1" dirty="0">
                <a:latin typeface="Times" pitchFamily="2" charset="0"/>
              </a:rPr>
              <a:t>X </a:t>
            </a:r>
            <a:r>
              <a:rPr lang="en-US" sz="2400" dirty="0"/>
              <a:t>be the random variable: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“the number of HEADS obtained when tossing a fair coin 3 times</a:t>
            </a:r>
            <a:r>
              <a:rPr lang="en-US" sz="2400" dirty="0" smtClean="0"/>
              <a:t>”.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/>
              <a:t>a) </a:t>
            </a:r>
            <a:r>
              <a:rPr lang="en-US" sz="2400" dirty="0" smtClean="0"/>
              <a:t> What </a:t>
            </a:r>
            <a:r>
              <a:rPr lang="en-US" sz="2400" dirty="0"/>
              <a:t>are the possible values of </a:t>
            </a:r>
            <a:r>
              <a:rPr lang="en-US" sz="2400" i="1" dirty="0">
                <a:latin typeface="Times" pitchFamily="2" charset="0"/>
              </a:rPr>
              <a:t>X?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+mj-lt"/>
              </a:rPr>
              <a:t>b) </a:t>
            </a:r>
            <a:r>
              <a:rPr lang="en-US" sz="2400" dirty="0" smtClean="0">
                <a:latin typeface="+mj-lt"/>
              </a:rPr>
              <a:t> What </a:t>
            </a:r>
            <a:r>
              <a:rPr lang="en-US" sz="2400" dirty="0">
                <a:latin typeface="+mj-lt"/>
              </a:rPr>
              <a:t>are the associated probabilities?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+mj-lt"/>
              </a:rPr>
              <a:t>c) </a:t>
            </a:r>
            <a:r>
              <a:rPr lang="en-US" sz="2400" dirty="0" smtClean="0">
                <a:latin typeface="+mj-lt"/>
              </a:rPr>
              <a:t> Determine </a:t>
            </a:r>
            <a:r>
              <a:rPr lang="en-US" sz="2400" dirty="0">
                <a:latin typeface="+mj-lt"/>
              </a:rPr>
              <a:t>the expectation of </a:t>
            </a:r>
            <a:r>
              <a:rPr lang="en-US" sz="2400" i="1" dirty="0">
                <a:latin typeface="Times" pitchFamily="2" charset="0"/>
              </a:rPr>
              <a:t>X.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5DFFAB7-68F7-2D45-AD0A-04C8077633FC}"/>
              </a:ext>
            </a:extLst>
          </p:cNvPr>
          <p:cNvSpPr txBox="1"/>
          <p:nvPr/>
        </p:nvSpPr>
        <p:spPr>
          <a:xfrm>
            <a:off x="2544618" y="3888106"/>
            <a:ext cx="964907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  <a:p>
            <a:pPr marL="457200" indent="-457200">
              <a:spcAft>
                <a:spcPts val="600"/>
              </a:spcAft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The possible values are 0. 1. 2 and 3.</a:t>
            </a:r>
          </a:p>
          <a:p>
            <a:pPr marL="457200" indent="-457200"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We can calculate the probabilities using a tree diagram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B1F7E89-F263-CE43-8AD7-9AF84CB6BDB2}"/>
              </a:ext>
            </a:extLst>
          </p:cNvPr>
          <p:cNvSpPr txBox="1"/>
          <p:nvPr/>
        </p:nvSpPr>
        <p:spPr>
          <a:xfrm>
            <a:off x="6600056" y="5661248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Solution continued on next slide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7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5651" y="51488"/>
            <a:ext cx="998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Expectation: Example</a:t>
            </a: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A41B7661-CDF8-3A45-9744-514655296A16}"/>
              </a:ext>
            </a:extLst>
          </p:cNvPr>
          <p:cNvSpPr/>
          <p:nvPr/>
        </p:nvSpPr>
        <p:spPr bwMode="auto">
          <a:xfrm>
            <a:off x="3097381" y="3287717"/>
            <a:ext cx="144016" cy="14401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35D330B1-8E31-8143-BD77-F66E7840AF06}"/>
              </a:ext>
            </a:extLst>
          </p:cNvPr>
          <p:cNvSpPr/>
          <p:nvPr/>
        </p:nvSpPr>
        <p:spPr bwMode="auto">
          <a:xfrm>
            <a:off x="3935757" y="2524880"/>
            <a:ext cx="144016" cy="14401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FA8526EA-BF06-554E-BB05-9070A9FC1E87}"/>
              </a:ext>
            </a:extLst>
          </p:cNvPr>
          <p:cNvSpPr/>
          <p:nvPr/>
        </p:nvSpPr>
        <p:spPr bwMode="auto">
          <a:xfrm flipH="1" flipV="1">
            <a:off x="3935752" y="3861046"/>
            <a:ext cx="144015" cy="144015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586B41D3-32B6-0048-AA0A-82939488F05D}"/>
              </a:ext>
            </a:extLst>
          </p:cNvPr>
          <p:cNvSpPr/>
          <p:nvPr/>
        </p:nvSpPr>
        <p:spPr bwMode="auto">
          <a:xfrm flipH="1">
            <a:off x="4874529" y="1817728"/>
            <a:ext cx="144016" cy="17013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EAE1AB8C-AFAC-F54B-8685-5B2A7E180A37}"/>
              </a:ext>
            </a:extLst>
          </p:cNvPr>
          <p:cNvSpPr/>
          <p:nvPr/>
        </p:nvSpPr>
        <p:spPr bwMode="auto">
          <a:xfrm>
            <a:off x="5935451" y="1021193"/>
            <a:ext cx="144016" cy="14401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20AF80B2-1792-A849-841A-D90557747703}"/>
              </a:ext>
            </a:extLst>
          </p:cNvPr>
          <p:cNvSpPr/>
          <p:nvPr/>
        </p:nvSpPr>
        <p:spPr bwMode="auto">
          <a:xfrm flipH="1">
            <a:off x="4828234" y="4572509"/>
            <a:ext cx="144016" cy="14401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FE9F26D8-8758-B24C-BDCF-A6FEF1DF34AE}"/>
              </a:ext>
            </a:extLst>
          </p:cNvPr>
          <p:cNvSpPr/>
          <p:nvPr/>
        </p:nvSpPr>
        <p:spPr bwMode="auto">
          <a:xfrm flipH="1" flipV="1">
            <a:off x="5935451" y="5424052"/>
            <a:ext cx="144018" cy="14401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18FA0390-5EEF-074C-9969-FB5B7688C04D}"/>
              </a:ext>
            </a:extLst>
          </p:cNvPr>
          <p:cNvSpPr/>
          <p:nvPr/>
        </p:nvSpPr>
        <p:spPr bwMode="auto">
          <a:xfrm flipV="1">
            <a:off x="5935451" y="1725990"/>
            <a:ext cx="152402" cy="141838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840CA227-0ADA-2B47-A7CA-2F2CACDF396C}"/>
              </a:ext>
            </a:extLst>
          </p:cNvPr>
          <p:cNvSpPr/>
          <p:nvPr/>
        </p:nvSpPr>
        <p:spPr bwMode="auto">
          <a:xfrm flipV="1">
            <a:off x="4828234" y="2744247"/>
            <a:ext cx="160549" cy="141838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837EB705-73FD-BB4C-899F-01495296FDAD}"/>
              </a:ext>
            </a:extLst>
          </p:cNvPr>
          <p:cNvSpPr/>
          <p:nvPr/>
        </p:nvSpPr>
        <p:spPr bwMode="auto">
          <a:xfrm>
            <a:off x="4844767" y="3757937"/>
            <a:ext cx="144016" cy="14401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4BEEAC2F-C06A-E241-8252-2420494B1586}"/>
              </a:ext>
            </a:extLst>
          </p:cNvPr>
          <p:cNvSpPr/>
          <p:nvPr/>
        </p:nvSpPr>
        <p:spPr bwMode="auto">
          <a:xfrm>
            <a:off x="5935451" y="2471160"/>
            <a:ext cx="144016" cy="14401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7BDA6114-5C43-984D-9F73-670E07FAE145}"/>
              </a:ext>
            </a:extLst>
          </p:cNvPr>
          <p:cNvSpPr/>
          <p:nvPr/>
        </p:nvSpPr>
        <p:spPr bwMode="auto">
          <a:xfrm>
            <a:off x="5935451" y="3040548"/>
            <a:ext cx="144016" cy="14401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E0FF7638-CE8C-C547-BC5C-63A557C56462}"/>
              </a:ext>
            </a:extLst>
          </p:cNvPr>
          <p:cNvSpPr/>
          <p:nvPr/>
        </p:nvSpPr>
        <p:spPr bwMode="auto">
          <a:xfrm>
            <a:off x="5916415" y="3609936"/>
            <a:ext cx="144016" cy="14401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BD593865-52B5-2F4A-8C29-6BFA7D6CC4B8}"/>
              </a:ext>
            </a:extLst>
          </p:cNvPr>
          <p:cNvSpPr/>
          <p:nvPr/>
        </p:nvSpPr>
        <p:spPr bwMode="auto">
          <a:xfrm flipH="1">
            <a:off x="5922643" y="4124207"/>
            <a:ext cx="144015" cy="14401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17AD502B-1543-E348-BED5-D8C10E0D966D}"/>
              </a:ext>
            </a:extLst>
          </p:cNvPr>
          <p:cNvSpPr/>
          <p:nvPr/>
        </p:nvSpPr>
        <p:spPr bwMode="auto">
          <a:xfrm>
            <a:off x="5907799" y="4746538"/>
            <a:ext cx="144016" cy="14401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9AF0851A-8EDE-374B-AC01-833A3ED7108A}"/>
              </a:ext>
            </a:extLst>
          </p:cNvPr>
          <p:cNvCxnSpPr>
            <a:stCxn id="6" idx="7"/>
            <a:endCxn id="9" idx="3"/>
          </p:cNvCxnSpPr>
          <p:nvPr/>
        </p:nvCxnSpPr>
        <p:spPr bwMode="auto">
          <a:xfrm flipV="1">
            <a:off x="3220306" y="2647805"/>
            <a:ext cx="736542" cy="661003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A892AC36-6071-DA4F-ABF8-4141901C40F4}"/>
              </a:ext>
            </a:extLst>
          </p:cNvPr>
          <p:cNvCxnSpPr>
            <a:cxnSpLocks/>
          </p:cNvCxnSpPr>
          <p:nvPr/>
        </p:nvCxnSpPr>
        <p:spPr bwMode="auto">
          <a:xfrm flipV="1">
            <a:off x="4056371" y="1928438"/>
            <a:ext cx="841560" cy="633876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12D173A5-728D-484C-A9DD-9789C0866F3B}"/>
              </a:ext>
            </a:extLst>
          </p:cNvPr>
          <p:cNvCxnSpPr>
            <a:cxnSpLocks/>
            <a:stCxn id="12" idx="1"/>
          </p:cNvCxnSpPr>
          <p:nvPr/>
        </p:nvCxnSpPr>
        <p:spPr bwMode="auto">
          <a:xfrm flipV="1">
            <a:off x="4997454" y="1159119"/>
            <a:ext cx="924261" cy="683524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B81CA182-CB0C-7C42-8379-E66F815F78B5}"/>
              </a:ext>
            </a:extLst>
          </p:cNvPr>
          <p:cNvCxnSpPr>
            <a:cxnSpLocks/>
            <a:endCxn id="20" idx="2"/>
          </p:cNvCxnSpPr>
          <p:nvPr/>
        </p:nvCxnSpPr>
        <p:spPr bwMode="auto">
          <a:xfrm flipV="1">
            <a:off x="4970966" y="2543168"/>
            <a:ext cx="964485" cy="27509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="" xmlns:a16="http://schemas.microsoft.com/office/drawing/2014/main" id="{E7CDFAA5-7DEB-0947-9738-39E6A85E3864}"/>
              </a:ext>
            </a:extLst>
          </p:cNvPr>
          <p:cNvCxnSpPr>
            <a:cxnSpLocks/>
            <a:stCxn id="18" idx="7"/>
          </p:cNvCxnSpPr>
          <p:nvPr/>
        </p:nvCxnSpPr>
        <p:spPr bwMode="auto">
          <a:xfrm>
            <a:off x="4965271" y="2865313"/>
            <a:ext cx="1004791" cy="221851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="" xmlns:a16="http://schemas.microsoft.com/office/drawing/2014/main" id="{CF2B7B47-80CB-DD4E-B07D-F4AF66745ED1}"/>
              </a:ext>
            </a:extLst>
          </p:cNvPr>
          <p:cNvCxnSpPr>
            <a:cxnSpLocks/>
            <a:stCxn id="9" idx="6"/>
          </p:cNvCxnSpPr>
          <p:nvPr/>
        </p:nvCxnSpPr>
        <p:spPr bwMode="auto">
          <a:xfrm>
            <a:off x="4079773" y="2596888"/>
            <a:ext cx="806584" cy="201383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A020997E-72EE-B34C-8280-432653F8C261}"/>
              </a:ext>
            </a:extLst>
          </p:cNvPr>
          <p:cNvCxnSpPr>
            <a:cxnSpLocks/>
            <a:stCxn id="12" idx="2"/>
          </p:cNvCxnSpPr>
          <p:nvPr/>
        </p:nvCxnSpPr>
        <p:spPr bwMode="auto">
          <a:xfrm flipV="1">
            <a:off x="5018545" y="1827642"/>
            <a:ext cx="937763" cy="75152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98F6BE91-5292-BA4D-87D0-71E5AE13CA36}"/>
              </a:ext>
            </a:extLst>
          </p:cNvPr>
          <p:cNvCxnSpPr>
            <a:cxnSpLocks/>
            <a:stCxn id="6" idx="3"/>
          </p:cNvCxnSpPr>
          <p:nvPr/>
        </p:nvCxnSpPr>
        <p:spPr bwMode="auto">
          <a:xfrm>
            <a:off x="3118472" y="3410642"/>
            <a:ext cx="873268" cy="508301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DF6C3CCE-7D3F-D14D-99DA-9E12A44AC33E}"/>
              </a:ext>
            </a:extLst>
          </p:cNvPr>
          <p:cNvCxnSpPr>
            <a:cxnSpLocks/>
            <a:stCxn id="10" idx="2"/>
            <a:endCxn id="19" idx="2"/>
          </p:cNvCxnSpPr>
          <p:nvPr/>
        </p:nvCxnSpPr>
        <p:spPr bwMode="auto">
          <a:xfrm flipV="1">
            <a:off x="4079767" y="3829945"/>
            <a:ext cx="765000" cy="103108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="" xmlns:a16="http://schemas.microsoft.com/office/drawing/2014/main" id="{65532359-6062-054F-8D92-B45163B88714}"/>
              </a:ext>
            </a:extLst>
          </p:cNvPr>
          <p:cNvCxnSpPr>
            <a:cxnSpLocks/>
            <a:stCxn id="10" idx="1"/>
            <a:endCxn id="14" idx="7"/>
          </p:cNvCxnSpPr>
          <p:nvPr/>
        </p:nvCxnSpPr>
        <p:spPr bwMode="auto">
          <a:xfrm>
            <a:off x="4058676" y="3983970"/>
            <a:ext cx="790649" cy="60963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="" xmlns:a16="http://schemas.microsoft.com/office/drawing/2014/main" id="{897963E2-EF33-444F-871F-34B1225487F7}"/>
              </a:ext>
            </a:extLst>
          </p:cNvPr>
          <p:cNvCxnSpPr>
            <a:cxnSpLocks/>
          </p:cNvCxnSpPr>
          <p:nvPr/>
        </p:nvCxnSpPr>
        <p:spPr bwMode="auto">
          <a:xfrm flipV="1">
            <a:off x="4968704" y="3680279"/>
            <a:ext cx="978724" cy="146534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30EC485B-29E6-7341-B31C-29B11C225C86}"/>
              </a:ext>
            </a:extLst>
          </p:cNvPr>
          <p:cNvCxnSpPr>
            <a:cxnSpLocks/>
            <a:endCxn id="23" idx="6"/>
          </p:cNvCxnSpPr>
          <p:nvPr/>
        </p:nvCxnSpPr>
        <p:spPr bwMode="auto">
          <a:xfrm>
            <a:off x="4916775" y="3860348"/>
            <a:ext cx="1005868" cy="335867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="" xmlns:a16="http://schemas.microsoft.com/office/drawing/2014/main" id="{7739EA0D-EA97-CA4F-B401-BDCCB02CE59B}"/>
              </a:ext>
            </a:extLst>
          </p:cNvPr>
          <p:cNvCxnSpPr>
            <a:cxnSpLocks/>
            <a:endCxn id="24" idx="2"/>
          </p:cNvCxnSpPr>
          <p:nvPr/>
        </p:nvCxnSpPr>
        <p:spPr bwMode="auto">
          <a:xfrm>
            <a:off x="4914291" y="4619074"/>
            <a:ext cx="993508" cy="199472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="" xmlns:a16="http://schemas.microsoft.com/office/drawing/2014/main" id="{5DA0DCC4-D9C5-9F47-B444-4F8593E62667}"/>
              </a:ext>
            </a:extLst>
          </p:cNvPr>
          <p:cNvCxnSpPr>
            <a:cxnSpLocks/>
            <a:endCxn id="15" idx="1"/>
          </p:cNvCxnSpPr>
          <p:nvPr/>
        </p:nvCxnSpPr>
        <p:spPr bwMode="auto">
          <a:xfrm>
            <a:off x="4886357" y="4665608"/>
            <a:ext cx="1172021" cy="881369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="" xmlns:a16="http://schemas.microsoft.com/office/drawing/2014/main" id="{69BE8990-4BB8-DB46-BE1D-72F0884F54FD}"/>
                  </a:ext>
                </a:extLst>
              </p:cNvPr>
              <p:cNvSpPr txBox="1"/>
              <p:nvPr/>
            </p:nvSpPr>
            <p:spPr>
              <a:xfrm>
                <a:off x="3359003" y="2486412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9BE8990-4BB8-DB46-BE1D-72F0884F5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003" y="2486412"/>
                <a:ext cx="262315" cy="553357"/>
              </a:xfrm>
              <a:prstGeom prst="rect">
                <a:avLst/>
              </a:prstGeom>
              <a:blipFill>
                <a:blip r:embed="rId3"/>
                <a:stretch>
                  <a:fillRect r="-4762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="" xmlns:a16="http://schemas.microsoft.com/office/drawing/2014/main" id="{FE5564E8-951D-4644-B003-F8C3A3E64B81}"/>
                  </a:ext>
                </a:extLst>
              </p:cNvPr>
              <p:cNvSpPr txBox="1"/>
              <p:nvPr/>
            </p:nvSpPr>
            <p:spPr>
              <a:xfrm>
                <a:off x="4226055" y="1749566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E5564E8-951D-4644-B003-F8C3A3E64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055" y="1749566"/>
                <a:ext cx="262315" cy="553357"/>
              </a:xfrm>
              <a:prstGeom prst="rect">
                <a:avLst/>
              </a:prstGeom>
              <a:blipFill>
                <a:blip r:embed="rId4"/>
                <a:stretch>
                  <a:fillRect r="-4762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="" xmlns:a16="http://schemas.microsoft.com/office/drawing/2014/main" id="{54CF6958-6451-7A40-A0FD-14DB9E57F5BA}"/>
                  </a:ext>
                </a:extLst>
              </p:cNvPr>
              <p:cNvSpPr txBox="1"/>
              <p:nvPr/>
            </p:nvSpPr>
            <p:spPr>
              <a:xfrm>
                <a:off x="5205351" y="999290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54CF6958-6451-7A40-A0FD-14DB9E57F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351" y="999290"/>
                <a:ext cx="262315" cy="553357"/>
              </a:xfrm>
              <a:prstGeom prst="rect">
                <a:avLst/>
              </a:prstGeom>
              <a:blipFill>
                <a:blip r:embed="rId4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="" xmlns:a16="http://schemas.microsoft.com/office/drawing/2014/main" id="{653F9E66-9088-5C43-A817-5EDCC7773D0A}"/>
                  </a:ext>
                </a:extLst>
              </p:cNvPr>
              <p:cNvSpPr txBox="1"/>
              <p:nvPr/>
            </p:nvSpPr>
            <p:spPr>
              <a:xfrm>
                <a:off x="4343947" y="2530567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53F9E66-9088-5C43-A817-5EDCC7773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947" y="2530567"/>
                <a:ext cx="262315" cy="5533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="" xmlns:a16="http://schemas.microsoft.com/office/drawing/2014/main" id="{A7D97869-D527-8448-ACDF-EE5DC0DA7CB7}"/>
                  </a:ext>
                </a:extLst>
              </p:cNvPr>
              <p:cNvSpPr txBox="1"/>
              <p:nvPr/>
            </p:nvSpPr>
            <p:spPr>
              <a:xfrm>
                <a:off x="5336508" y="1601360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7D97869-D527-8448-ACDF-EE5DC0DA7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508" y="1601360"/>
                <a:ext cx="262315" cy="553357"/>
              </a:xfrm>
              <a:prstGeom prst="rect">
                <a:avLst/>
              </a:prstGeom>
              <a:blipFill>
                <a:blip r:embed="rId6"/>
                <a:stretch>
                  <a:fillRect r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="" xmlns:a16="http://schemas.microsoft.com/office/drawing/2014/main" id="{103BE7CC-C0F2-3347-ACCD-7D853289FDF0}"/>
                  </a:ext>
                </a:extLst>
              </p:cNvPr>
              <p:cNvSpPr txBox="1"/>
              <p:nvPr/>
            </p:nvSpPr>
            <p:spPr>
              <a:xfrm>
                <a:off x="5205352" y="2225060"/>
                <a:ext cx="545872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03BE7CC-C0F2-3347-ACCD-7D853289F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352" y="2225060"/>
                <a:ext cx="545872" cy="5533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="" xmlns:a16="http://schemas.microsoft.com/office/drawing/2014/main" id="{1FA9C465-4A10-914C-B2AD-56BE4877FE82}"/>
                  </a:ext>
                </a:extLst>
              </p:cNvPr>
              <p:cNvSpPr txBox="1"/>
              <p:nvPr/>
            </p:nvSpPr>
            <p:spPr>
              <a:xfrm>
                <a:off x="5322050" y="2795616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FA9C465-4A10-914C-B2AD-56BE4877F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2050" y="2795616"/>
                <a:ext cx="262315" cy="5533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="" xmlns:a16="http://schemas.microsoft.com/office/drawing/2014/main" id="{BB2EC8F1-8DAE-AC43-8F8F-04D800590222}"/>
                  </a:ext>
                </a:extLst>
              </p:cNvPr>
              <p:cNvSpPr txBox="1"/>
              <p:nvPr/>
            </p:nvSpPr>
            <p:spPr>
              <a:xfrm>
                <a:off x="3336063" y="3585149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B2EC8F1-8DAE-AC43-8F8F-04D800590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6063" y="3585149"/>
                <a:ext cx="262315" cy="553357"/>
              </a:xfrm>
              <a:prstGeom prst="rect">
                <a:avLst/>
              </a:prstGeom>
              <a:blipFill>
                <a:blip r:embed="rId9"/>
                <a:stretch>
                  <a:fillRect r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="" xmlns:a16="http://schemas.microsoft.com/office/drawing/2014/main" id="{515DD807-780D-C742-8E55-1DFB46A1D3E2}"/>
                  </a:ext>
                </a:extLst>
              </p:cNvPr>
              <p:cNvSpPr txBox="1"/>
              <p:nvPr/>
            </p:nvSpPr>
            <p:spPr>
              <a:xfrm>
                <a:off x="4363691" y="3570850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15DD807-780D-C742-8E55-1DFB46A1D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691" y="3570850"/>
                <a:ext cx="262315" cy="553357"/>
              </a:xfrm>
              <a:prstGeom prst="rect">
                <a:avLst/>
              </a:prstGeom>
              <a:blipFill>
                <a:blip r:embed="rId10"/>
                <a:stretch>
                  <a:fillRect r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="" xmlns:a16="http://schemas.microsoft.com/office/drawing/2014/main" id="{CA4EE1AA-61CE-C849-AE7A-AC5CDCA4DFF7}"/>
                  </a:ext>
                </a:extLst>
              </p:cNvPr>
              <p:cNvSpPr txBox="1"/>
              <p:nvPr/>
            </p:nvSpPr>
            <p:spPr>
              <a:xfrm>
                <a:off x="4255151" y="4272116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A4EE1AA-61CE-C849-AE7A-AC5CDCA4D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151" y="4272116"/>
                <a:ext cx="262315" cy="553357"/>
              </a:xfrm>
              <a:prstGeom prst="rect">
                <a:avLst/>
              </a:prstGeom>
              <a:blipFill>
                <a:blip r:embed="rId11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="" xmlns:a16="http://schemas.microsoft.com/office/drawing/2014/main" id="{D761CCDD-D9F6-F149-9041-8B7A5C570455}"/>
                  </a:ext>
                </a:extLst>
              </p:cNvPr>
              <p:cNvSpPr txBox="1"/>
              <p:nvPr/>
            </p:nvSpPr>
            <p:spPr>
              <a:xfrm>
                <a:off x="5322050" y="3381538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761CCDD-D9F6-F149-9041-8B7A5C570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2050" y="3381538"/>
                <a:ext cx="262315" cy="553357"/>
              </a:xfrm>
              <a:prstGeom prst="rect">
                <a:avLst/>
              </a:prstGeom>
              <a:blipFill>
                <a:blip r:embed="rId12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="" xmlns:a16="http://schemas.microsoft.com/office/drawing/2014/main" id="{C869C6A6-4F88-8C4E-8A55-441358A2FAA4}"/>
                  </a:ext>
                </a:extLst>
              </p:cNvPr>
              <p:cNvSpPr txBox="1"/>
              <p:nvPr/>
            </p:nvSpPr>
            <p:spPr>
              <a:xfrm>
                <a:off x="5298080" y="3929224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869C6A6-4F88-8C4E-8A55-441358A2F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080" y="3929224"/>
                <a:ext cx="262315" cy="553357"/>
              </a:xfrm>
              <a:prstGeom prst="rect">
                <a:avLst/>
              </a:prstGeom>
              <a:blipFill>
                <a:blip r:embed="rId13"/>
                <a:stretch>
                  <a:fillRect r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="" xmlns:a16="http://schemas.microsoft.com/office/drawing/2014/main" id="{DCCE21FB-DEB2-6443-8029-AAD60E4DCC03}"/>
                  </a:ext>
                </a:extLst>
              </p:cNvPr>
              <p:cNvSpPr txBox="1"/>
              <p:nvPr/>
            </p:nvSpPr>
            <p:spPr>
              <a:xfrm>
                <a:off x="5322050" y="4482581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CCE21FB-DEB2-6443-8029-AAD60E4DC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2050" y="4482581"/>
                <a:ext cx="262315" cy="55335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="" xmlns:a16="http://schemas.microsoft.com/office/drawing/2014/main" id="{C1BA97EF-E484-8D4C-AEA2-743E7E2212C5}"/>
                  </a:ext>
                </a:extLst>
              </p:cNvPr>
              <p:cNvSpPr txBox="1"/>
              <p:nvPr/>
            </p:nvSpPr>
            <p:spPr>
              <a:xfrm>
                <a:off x="5205351" y="5106292"/>
                <a:ext cx="262315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1BA97EF-E484-8D4C-AEA2-743E7E221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351" y="5106292"/>
                <a:ext cx="262315" cy="55335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6A59AE5F-6376-8F40-994B-FDC909D22F2F}"/>
              </a:ext>
            </a:extLst>
          </p:cNvPr>
          <p:cNvSpPr txBox="1"/>
          <p:nvPr/>
        </p:nvSpPr>
        <p:spPr>
          <a:xfrm>
            <a:off x="6170791" y="551792"/>
            <a:ext cx="1129581" cy="5265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/>
              <a:t>Outcome</a:t>
            </a:r>
          </a:p>
          <a:p>
            <a:pPr algn="ctr">
              <a:spcAft>
                <a:spcPts val="800"/>
              </a:spcAft>
            </a:pPr>
            <a:r>
              <a:rPr lang="en-US" sz="1600" b="1" dirty="0"/>
              <a:t>HHH</a:t>
            </a:r>
          </a:p>
          <a:p>
            <a:pPr algn="ctr">
              <a:spcAft>
                <a:spcPts val="800"/>
              </a:spcAft>
            </a:pPr>
            <a:endParaRPr lang="en-US" sz="1600" b="1" dirty="0"/>
          </a:p>
          <a:p>
            <a:pPr algn="ctr">
              <a:spcAft>
                <a:spcPts val="800"/>
              </a:spcAft>
            </a:pPr>
            <a:r>
              <a:rPr lang="en-US" sz="1600" b="1" dirty="0"/>
              <a:t>HHT</a:t>
            </a:r>
          </a:p>
          <a:p>
            <a:pPr algn="ctr">
              <a:spcAft>
                <a:spcPts val="800"/>
              </a:spcAft>
            </a:pPr>
            <a:endParaRPr lang="en-US" sz="1600" b="1" dirty="0"/>
          </a:p>
          <a:p>
            <a:pPr algn="ctr">
              <a:spcAft>
                <a:spcPts val="800"/>
              </a:spcAft>
            </a:pPr>
            <a:r>
              <a:rPr lang="en-US" sz="1600" b="1" dirty="0"/>
              <a:t>HTH</a:t>
            </a:r>
          </a:p>
          <a:p>
            <a:pPr algn="ctr">
              <a:spcAft>
                <a:spcPts val="800"/>
              </a:spcAft>
            </a:pPr>
            <a:endParaRPr lang="en-US" sz="1600" b="1" dirty="0"/>
          </a:p>
          <a:p>
            <a:pPr algn="ctr">
              <a:spcAft>
                <a:spcPts val="800"/>
              </a:spcAft>
            </a:pPr>
            <a:r>
              <a:rPr lang="en-US" sz="1600" b="1" dirty="0"/>
              <a:t>HTT</a:t>
            </a:r>
          </a:p>
          <a:p>
            <a:pPr algn="ctr">
              <a:spcBef>
                <a:spcPts val="1500"/>
              </a:spcBef>
              <a:spcAft>
                <a:spcPts val="3200"/>
              </a:spcAft>
            </a:pPr>
            <a:r>
              <a:rPr lang="en-US" sz="1600" b="1" dirty="0"/>
              <a:t>THH</a:t>
            </a:r>
          </a:p>
          <a:p>
            <a:pPr algn="ctr">
              <a:spcAft>
                <a:spcPts val="3200"/>
              </a:spcAft>
            </a:pPr>
            <a:r>
              <a:rPr lang="en-US" sz="1600" b="1" dirty="0"/>
              <a:t>THT</a:t>
            </a:r>
          </a:p>
          <a:p>
            <a:pPr algn="ctr">
              <a:spcAft>
                <a:spcPts val="3200"/>
              </a:spcAft>
            </a:pPr>
            <a:r>
              <a:rPr lang="en-US" sz="1600" b="1" dirty="0"/>
              <a:t>TTH</a:t>
            </a:r>
          </a:p>
          <a:p>
            <a:pPr algn="ctr">
              <a:spcAft>
                <a:spcPts val="3200"/>
              </a:spcAft>
            </a:pPr>
            <a:r>
              <a:rPr lang="en-US" sz="1600" b="1" dirty="0"/>
              <a:t>TTT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="" xmlns:a16="http://schemas.microsoft.com/office/drawing/2014/main" id="{63637FFA-DBC2-0446-8AF7-FD4D7B32174C}"/>
              </a:ext>
            </a:extLst>
          </p:cNvPr>
          <p:cNvSpPr txBox="1"/>
          <p:nvPr/>
        </p:nvSpPr>
        <p:spPr>
          <a:xfrm>
            <a:off x="7402643" y="597958"/>
            <a:ext cx="648072" cy="5173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i="1" dirty="0">
                <a:latin typeface="Times" pitchFamily="2" charset="0"/>
              </a:rPr>
              <a:t>X</a:t>
            </a:r>
          </a:p>
          <a:p>
            <a:r>
              <a:rPr lang="en-US" sz="1600" b="1" dirty="0">
                <a:latin typeface="Times" pitchFamily="2" charset="0"/>
              </a:rPr>
              <a:t>3</a:t>
            </a:r>
          </a:p>
          <a:p>
            <a:endParaRPr lang="en-US" sz="1600" b="1" dirty="0">
              <a:latin typeface="Times" pitchFamily="2" charset="0"/>
            </a:endParaRP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lang="en-US" sz="1600" b="1" dirty="0">
                <a:latin typeface="Times" pitchFamily="2" charset="0"/>
              </a:rPr>
              <a:t>2</a:t>
            </a:r>
          </a:p>
          <a:p>
            <a:pPr>
              <a:spcAft>
                <a:spcPts val="600"/>
              </a:spcAft>
            </a:pPr>
            <a:endParaRPr lang="en-US" sz="1600" b="1" dirty="0">
              <a:latin typeface="Times" pitchFamily="2" charset="0"/>
            </a:endParaRP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1600" b="1" dirty="0">
                <a:latin typeface="Times" pitchFamily="2" charset="0"/>
              </a:rPr>
              <a:t>2</a:t>
            </a:r>
          </a:p>
          <a:p>
            <a:pPr>
              <a:spcAft>
                <a:spcPts val="600"/>
              </a:spcAft>
            </a:pPr>
            <a:endParaRPr lang="en-US" sz="1600" b="1" dirty="0">
              <a:latin typeface="Times" pitchFamily="2" charset="0"/>
            </a:endParaRPr>
          </a:p>
          <a:p>
            <a:pPr>
              <a:spcAft>
                <a:spcPts val="600"/>
              </a:spcAft>
            </a:pPr>
            <a:r>
              <a:rPr lang="en-US" sz="1600" b="1" dirty="0">
                <a:latin typeface="Times" pitchFamily="2" charset="0"/>
              </a:rPr>
              <a:t>1</a:t>
            </a:r>
          </a:p>
          <a:p>
            <a:pPr>
              <a:spcAft>
                <a:spcPts val="600"/>
              </a:spcAft>
            </a:pPr>
            <a:endParaRPr lang="en-US" sz="1600" b="1" dirty="0">
              <a:latin typeface="Times" pitchFamily="2" charset="0"/>
            </a:endParaRPr>
          </a:p>
          <a:p>
            <a:pPr>
              <a:spcAft>
                <a:spcPts val="600"/>
              </a:spcAft>
            </a:pPr>
            <a:r>
              <a:rPr lang="en-US" sz="1600" b="1" dirty="0">
                <a:latin typeface="Times" pitchFamily="2" charset="0"/>
              </a:rPr>
              <a:t>2</a:t>
            </a:r>
          </a:p>
          <a:p>
            <a:pPr>
              <a:spcAft>
                <a:spcPts val="600"/>
              </a:spcAft>
            </a:pPr>
            <a:endParaRPr lang="en-US" sz="1600" b="1" dirty="0">
              <a:latin typeface="Times" pitchFamily="2" charset="0"/>
            </a:endParaRPr>
          </a:p>
          <a:p>
            <a:pPr>
              <a:spcAft>
                <a:spcPts val="600"/>
              </a:spcAft>
            </a:pPr>
            <a:r>
              <a:rPr lang="en-US" sz="1600" b="1" dirty="0">
                <a:latin typeface="Times" pitchFamily="2" charset="0"/>
              </a:rPr>
              <a:t>1</a:t>
            </a:r>
          </a:p>
          <a:p>
            <a:pPr>
              <a:spcAft>
                <a:spcPts val="600"/>
              </a:spcAft>
            </a:pPr>
            <a:endParaRPr lang="en-US" sz="1600" b="1" dirty="0">
              <a:latin typeface="Times" pitchFamily="2" charset="0"/>
            </a:endParaRPr>
          </a:p>
          <a:p>
            <a:pPr>
              <a:spcAft>
                <a:spcPts val="600"/>
              </a:spcAft>
            </a:pPr>
            <a:r>
              <a:rPr lang="en-US" sz="1600" b="1" dirty="0">
                <a:latin typeface="Times" pitchFamily="2" charset="0"/>
              </a:rPr>
              <a:t>1</a:t>
            </a:r>
          </a:p>
          <a:p>
            <a:pPr>
              <a:spcAft>
                <a:spcPts val="600"/>
              </a:spcAft>
            </a:pPr>
            <a:endParaRPr lang="en-US" sz="1600" b="1" dirty="0">
              <a:latin typeface="Times" pitchFamily="2" charset="0"/>
            </a:endParaRPr>
          </a:p>
          <a:p>
            <a:pPr>
              <a:spcAft>
                <a:spcPts val="600"/>
              </a:spcAft>
            </a:pPr>
            <a:r>
              <a:rPr lang="en-US" sz="1600" b="1" dirty="0">
                <a:latin typeface="Times" pitchFamily="2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="" xmlns:a16="http://schemas.microsoft.com/office/drawing/2014/main" id="{F74B6588-2EFE-6E43-89E0-684822BD31F9}"/>
                  </a:ext>
                </a:extLst>
              </p:cNvPr>
              <p:cNvSpPr txBox="1"/>
              <p:nvPr/>
            </p:nvSpPr>
            <p:spPr>
              <a:xfrm>
                <a:off x="7785792" y="551792"/>
                <a:ext cx="1279904" cy="59698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/>
                  <a:t>Probability</a:t>
                </a:r>
              </a:p>
              <a:p>
                <a:pPr algn="ctr">
                  <a:spcAft>
                    <a:spcPts val="1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4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1400" b="1" dirty="0"/>
              </a:p>
              <a:p>
                <a:pPr algn="ctr"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1400" b="1" dirty="0"/>
              </a:p>
              <a:p>
                <a:pPr algn="ctr">
                  <a:spcBef>
                    <a:spcPts val="3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1400" b="1" dirty="0"/>
              </a:p>
              <a:p>
                <a:pPr algn="ctr">
                  <a:spcAft>
                    <a:spcPts val="21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1400" b="1" dirty="0"/>
              </a:p>
              <a:p>
                <a:pPr algn="ctr">
                  <a:spcBef>
                    <a:spcPts val="6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1400" b="1" dirty="0"/>
              </a:p>
              <a:p>
                <a:pPr algn="ctr"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1400" b="1" dirty="0"/>
              </a:p>
              <a:p>
                <a:pPr algn="ctr"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1400" b="1" dirty="0"/>
              </a:p>
              <a:p>
                <a:pPr algn="ctr"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1400" b="1" dirty="0"/>
              </a:p>
              <a:p>
                <a:pPr algn="ctr">
                  <a:spcAft>
                    <a:spcPts val="1200"/>
                  </a:spcAft>
                </a:pPr>
                <a:endParaRPr lang="en-US" sz="1400" b="1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74B6588-2EFE-6E43-89E0-684822BD3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5792" y="551792"/>
                <a:ext cx="1279904" cy="596983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8" name="Table 77">
                <a:extLst>
                  <a:ext uri="{FF2B5EF4-FFF2-40B4-BE49-F238E27FC236}">
                    <a16:creationId xmlns="" xmlns:a16="http://schemas.microsoft.com/office/drawing/2014/main" id="{038EA175-5CC8-CB42-8546-09C49E9616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9747731"/>
                  </p:ext>
                </p:extLst>
              </p:nvPr>
            </p:nvGraphicFramePr>
            <p:xfrm>
              <a:off x="9264352" y="1484784"/>
              <a:ext cx="2520280" cy="1053649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504056">
                      <a:extLst>
                        <a:ext uri="{9D8B030D-6E8A-4147-A177-3AD203B41FA5}">
                          <a16:colId xmlns="" xmlns:a16="http://schemas.microsoft.com/office/drawing/2014/main" val="624586523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="" xmlns:a16="http://schemas.microsoft.com/office/drawing/2014/main" val="1495322526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="" xmlns:a16="http://schemas.microsoft.com/office/drawing/2014/main" val="4208387755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="" xmlns:a16="http://schemas.microsoft.com/office/drawing/2014/main" val="3197570819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="" xmlns:a16="http://schemas.microsoft.com/office/drawing/2014/main" val="3074475622"/>
                        </a:ext>
                      </a:extLst>
                    </a:gridCol>
                  </a:tblGrid>
                  <a:tr h="504056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2878982051"/>
                      </a:ext>
                    </a:extLst>
                  </a:tr>
                  <a:tr h="50323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20818097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8" name="Table 77">
                <a:extLst>
                  <a:ext uri="{FF2B5EF4-FFF2-40B4-BE49-F238E27FC236}">
                    <a16:creationId xmlns:a16="http://schemas.microsoft.com/office/drawing/2014/main" id="{038EA175-5CC8-CB42-8546-09C49E9616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9747731"/>
                  </p:ext>
                </p:extLst>
              </p:nvPr>
            </p:nvGraphicFramePr>
            <p:xfrm>
              <a:off x="9264352" y="1484784"/>
              <a:ext cx="2520280" cy="1053649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504056">
                      <a:extLst>
                        <a:ext uri="{9D8B030D-6E8A-4147-A177-3AD203B41FA5}">
                          <a16:colId xmlns:a16="http://schemas.microsoft.com/office/drawing/2014/main" val="624586523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:a16="http://schemas.microsoft.com/office/drawing/2014/main" val="1495322526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:a16="http://schemas.microsoft.com/office/drawing/2014/main" val="4208387755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:a16="http://schemas.microsoft.com/office/drawing/2014/main" val="3197570819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:a16="http://schemas.microsoft.com/office/drawing/2014/main" val="3074475622"/>
                        </a:ext>
                      </a:extLst>
                    </a:gridCol>
                  </a:tblGrid>
                  <a:tr h="5040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7"/>
                          <a:stretch>
                            <a:fillRect l="-2500" t="-5000" r="-400000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8982051"/>
                      </a:ext>
                    </a:extLst>
                  </a:tr>
                  <a:tr h="5495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7"/>
                          <a:stretch>
                            <a:fillRect l="-2500" t="-95455" r="-400000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7"/>
                          <a:stretch>
                            <a:fillRect l="-102500" t="-95455" r="-300000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7"/>
                          <a:stretch>
                            <a:fillRect l="-207692" t="-95455" r="-207692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7"/>
                          <a:stretch>
                            <a:fillRect l="-300000" t="-95455" r="-102500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7"/>
                          <a:stretch>
                            <a:fillRect l="-400000" t="-95455" r="-2500" b="-2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180972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C5B06F81-82B3-D64D-B668-3ED2F9DCC882}"/>
              </a:ext>
            </a:extLst>
          </p:cNvPr>
          <p:cNvSpPr txBox="1"/>
          <p:nvPr/>
        </p:nvSpPr>
        <p:spPr>
          <a:xfrm>
            <a:off x="2567607" y="999290"/>
            <a:ext cx="2114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b) Continued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="" xmlns:a16="http://schemas.microsoft.com/office/drawing/2014/main" id="{8D50F36C-0FC0-5842-A99D-D3BBB2830035}"/>
                  </a:ext>
                </a:extLst>
              </p:cNvPr>
              <p:cNvSpPr txBox="1"/>
              <p:nvPr/>
            </p:nvSpPr>
            <p:spPr>
              <a:xfrm>
                <a:off x="2567607" y="5817336"/>
                <a:ext cx="8856985" cy="617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c) Expectation = 0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+1×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+2×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+3×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D50F36C-0FC0-5842-A99D-D3BBB2830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7" y="5817336"/>
                <a:ext cx="8856985" cy="617157"/>
              </a:xfrm>
              <a:prstGeom prst="rect">
                <a:avLst/>
              </a:prstGeom>
              <a:blipFill>
                <a:blip r:embed="rId18"/>
                <a:stretch>
                  <a:fillRect l="-1001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97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6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5651" y="51488"/>
            <a:ext cx="998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Section 1: Fitness Check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83146F-C365-D149-9ACA-4E489302AF03}"/>
              </a:ext>
            </a:extLst>
          </p:cNvPr>
          <p:cNvSpPr txBox="1"/>
          <p:nvPr/>
        </p:nvSpPr>
        <p:spPr>
          <a:xfrm>
            <a:off x="2336994" y="917472"/>
            <a:ext cx="979308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Let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be the random variable “total score when two fair dice are rolled”.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a</a:t>
            </a:r>
            <a:r>
              <a:rPr lang="en-US" sz="2400" dirty="0"/>
              <a:t>)	Find the possible values of the random variable X and </a:t>
            </a:r>
            <a:r>
              <a:rPr lang="en-US" sz="2400" dirty="0" smtClean="0"/>
              <a:t>determine </a:t>
            </a:r>
            <a:r>
              <a:rPr lang="en-US" sz="2400" dirty="0"/>
              <a:t>	the associated possibilities.</a:t>
            </a:r>
          </a:p>
          <a:p>
            <a:r>
              <a:rPr lang="en-US" sz="2400" dirty="0" smtClean="0"/>
              <a:t>b</a:t>
            </a:r>
            <a:r>
              <a:rPr lang="en-US" sz="2400" dirty="0"/>
              <a:t>)	Determine the expectation of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108ABF8-D86D-3B43-991E-088654B95D71}"/>
              </a:ext>
            </a:extLst>
          </p:cNvPr>
          <p:cNvSpPr txBox="1"/>
          <p:nvPr/>
        </p:nvSpPr>
        <p:spPr>
          <a:xfrm>
            <a:off x="2711624" y="306896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5C6A2-8909-0148-BEE1-82885C95B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86" y="3717032"/>
            <a:ext cx="6108700" cy="137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30461ED-22CA-1046-83A5-7D6A67A8A33E}"/>
              </a:ext>
            </a:extLst>
          </p:cNvPr>
          <p:cNvSpPr txBox="1"/>
          <p:nvPr/>
        </p:nvSpPr>
        <p:spPr>
          <a:xfrm>
            <a:off x="2711624" y="3727731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584661C-6F8D-D942-B88D-117827B5B56A}"/>
              </a:ext>
            </a:extLst>
          </p:cNvPr>
          <p:cNvSpPr txBox="1"/>
          <p:nvPr/>
        </p:nvSpPr>
        <p:spPr>
          <a:xfrm>
            <a:off x="2711624" y="5445224"/>
            <a:ext cx="8784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</a:t>
            </a:r>
            <a:r>
              <a:rPr lang="en-US" sz="2400" dirty="0">
                <a:solidFill>
                  <a:srgbClr val="FF0000"/>
                </a:solidFill>
              </a:rPr>
              <a:t>) 7 (Note: you could deduce without calculation from the 	  	symmetry of the distribution) 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4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1: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21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79184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Variance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BFEDBC64-E5BD-0C40-AD27-D85F8C99042C}"/>
                  </a:ext>
                </a:extLst>
              </p:cNvPr>
              <p:cNvSpPr txBox="1"/>
              <p:nvPr/>
            </p:nvSpPr>
            <p:spPr>
              <a:xfrm>
                <a:off x="6543304" y="-1223158"/>
                <a:ext cx="437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FEDBC64-E5BD-0C40-AD27-D85F8C990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304" y="-1223158"/>
                <a:ext cx="43794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35236EDD-AA76-7F4B-8D79-7CB7C028BDB3}"/>
                  </a:ext>
                </a:extLst>
              </p:cNvPr>
              <p:cNvSpPr txBox="1"/>
              <p:nvPr/>
            </p:nvSpPr>
            <p:spPr>
              <a:xfrm>
                <a:off x="2423592" y="908720"/>
                <a:ext cx="9768408" cy="2256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This is a similar concept to variance (or standard deviation) of a data set, and you may be familiar with the formula:</a:t>
                </a:r>
              </a:p>
              <a:p>
                <a:endParaRPr lang="en-US" dirty="0"/>
              </a:p>
              <a:p>
                <a:pPr>
                  <a:spcAft>
                    <a:spcPts val="600"/>
                  </a:spcAft>
                </a:pPr>
                <a:r>
                  <a:rPr lang="en-US" sz="2800" dirty="0"/>
                  <a:t>                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8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GB" sz="28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GB" sz="2800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GB" sz="2800" i="1"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GB" sz="2800" i="1"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sz="28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− </m:t>
                    </m:r>
                    <m:sSup>
                      <m:sSup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GB" sz="28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/>
              </a:p>
              <a:p>
                <a:r>
                  <a:rPr lang="en-US" sz="2400" dirty="0"/>
                  <a:t>and we will define the variance of a random variable in a similar </a:t>
                </a:r>
                <a:r>
                  <a:rPr lang="en-US" sz="2400" dirty="0" smtClean="0"/>
                  <a:t>way. </a:t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5236EDD-AA76-7F4B-8D79-7CB7C028B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908720"/>
                <a:ext cx="9768408" cy="2256900"/>
              </a:xfrm>
              <a:prstGeom prst="rect">
                <a:avLst/>
              </a:prstGeom>
              <a:blipFill rotWithShape="1">
                <a:blip r:embed="rId4"/>
                <a:stretch>
                  <a:fillRect l="-999" t="-1892" b="-5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2F8878A2-9462-A54D-8AF3-E1040FF97428}"/>
                  </a:ext>
                </a:extLst>
              </p:cNvPr>
              <p:cNvSpPr txBox="1"/>
              <p:nvPr/>
            </p:nvSpPr>
            <p:spPr>
              <a:xfrm>
                <a:off x="2483260" y="3772539"/>
                <a:ext cx="9433048" cy="1892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2400"/>
                  </a:spcAft>
                </a:pPr>
                <a:r>
                  <a:rPr lang="en-US" sz="2400" dirty="0"/>
                  <a:t>Given that the expectation of a random variable,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, is equivalent to the mean of a data set, we define the variance of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as: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                                     </a:t>
                </a:r>
                <a:r>
                  <a:rPr lang="en-US" sz="2400" i="1" dirty="0">
                    <a:latin typeface="Times" pitchFamily="2" charset="0"/>
                  </a:rPr>
                  <a:t>V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 − 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F8878A2-9462-A54D-8AF3-E1040FF97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260" y="3772539"/>
                <a:ext cx="9433048" cy="1892826"/>
              </a:xfrm>
              <a:prstGeom prst="rect">
                <a:avLst/>
              </a:prstGeom>
              <a:blipFill>
                <a:blip r:embed="rId5"/>
                <a:stretch>
                  <a:fillRect l="-942" t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3C58A0E-1F49-9E46-857E-6B23815FC652}"/>
              </a:ext>
            </a:extLst>
          </p:cNvPr>
          <p:cNvSpPr/>
          <p:nvPr/>
        </p:nvSpPr>
        <p:spPr bwMode="auto">
          <a:xfrm>
            <a:off x="5087888" y="4718952"/>
            <a:ext cx="3456384" cy="72627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F9E16CC-023E-9447-B405-DCF8753AE022}"/>
              </a:ext>
            </a:extLst>
          </p:cNvPr>
          <p:cNvSpPr txBox="1"/>
          <p:nvPr/>
        </p:nvSpPr>
        <p:spPr>
          <a:xfrm>
            <a:off x="2483260" y="5810619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will see how this works in the Example on the next </a:t>
            </a:r>
            <a:r>
              <a:rPr lang="en-US" sz="2400" dirty="0" smtClean="0"/>
              <a:t>slide.</a:t>
            </a:r>
            <a:endParaRPr lang="en-US" sz="2400" dirty="0"/>
          </a:p>
        </p:txBody>
      </p:sp>
      <p:sp>
        <p:nvSpPr>
          <p:cNvPr id="10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5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79184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Variance: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BFEDBC64-E5BD-0C40-AD27-D85F8C99042C}"/>
                  </a:ext>
                </a:extLst>
              </p:cNvPr>
              <p:cNvSpPr txBox="1"/>
              <p:nvPr/>
            </p:nvSpPr>
            <p:spPr>
              <a:xfrm>
                <a:off x="6543304" y="-1223158"/>
                <a:ext cx="437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FEDBC64-E5BD-0C40-AD27-D85F8C990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304" y="-1223158"/>
                <a:ext cx="43794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DB476CA-8E7A-6244-A37D-53BFFD680496}"/>
              </a:ext>
            </a:extLst>
          </p:cNvPr>
          <p:cNvSpPr txBox="1"/>
          <p:nvPr/>
        </p:nvSpPr>
        <p:spPr>
          <a:xfrm>
            <a:off x="2321024" y="676275"/>
            <a:ext cx="1015312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</a:p>
          <a:p>
            <a:r>
              <a:rPr lang="en-US" sz="2400" dirty="0"/>
              <a:t>Let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be the random variable </a:t>
            </a:r>
          </a:p>
          <a:p>
            <a:r>
              <a:rPr lang="en-US" sz="2400" dirty="0"/>
              <a:t>             “square of the score shown on the dice”.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We have already seen in Section 1 that the expectation, </a:t>
            </a:r>
            <a:r>
              <a:rPr lang="en-US" sz="2400" i="1" dirty="0">
                <a:latin typeface="Times" pitchFamily="2" charset="0"/>
              </a:rPr>
              <a:t>E</a:t>
            </a:r>
            <a:r>
              <a:rPr lang="en-US" sz="2400" dirty="0"/>
              <a:t>(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) = 7. </a:t>
            </a:r>
          </a:p>
          <a:p>
            <a:r>
              <a:rPr lang="en-US" sz="2400" dirty="0"/>
              <a:t>Find the variance and standard deviation of the random variable, </a:t>
            </a:r>
            <a:r>
              <a:rPr lang="en-US" sz="2400" i="1" dirty="0">
                <a:latin typeface="Times" pitchFamily="2" charset="0"/>
              </a:rPr>
              <a:t>X.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67EC232A-ECCE-1A43-954C-B73F2546341C}"/>
                  </a:ext>
                </a:extLst>
              </p:cNvPr>
              <p:cNvSpPr txBox="1"/>
              <p:nvPr/>
            </p:nvSpPr>
            <p:spPr>
              <a:xfrm>
                <a:off x="2260284" y="2766082"/>
                <a:ext cx="10009112" cy="24079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Solution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Using the formula,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V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E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− 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we need to calculate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E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>
                    <a:solidFill>
                      <a:srgbClr val="FF0000"/>
                    </a:solidFill>
                  </a:rPr>
                  <a:t>We evaluate: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:endParaRPr lang="en-GB" sz="24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     =1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16 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256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625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1296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2275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7EC232A-ECCE-1A43-954C-B73F25463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284" y="2766082"/>
                <a:ext cx="10009112" cy="2407967"/>
              </a:xfrm>
              <a:prstGeom prst="rect">
                <a:avLst/>
              </a:prstGeom>
              <a:blipFill rotWithShape="1">
                <a:blip r:embed="rId4"/>
                <a:stretch>
                  <a:fillRect l="-974" t="-1772" b="-1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AB756654-B561-F04F-8E5F-28250753E3AB}"/>
                  </a:ext>
                </a:extLst>
              </p:cNvPr>
              <p:cNvSpPr txBox="1"/>
              <p:nvPr/>
            </p:nvSpPr>
            <p:spPr>
              <a:xfrm>
                <a:off x="2423592" y="5373216"/>
                <a:ext cx="9433048" cy="1469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Hence variance is given by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V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2275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 dirty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91</m:t>
                                </m:r>
                              </m:num>
                              <m:den>
                                <m:r>
                                  <a:rPr lang="en-GB" sz="24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5369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≈149.1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and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standard deviation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5369</m:t>
                            </m:r>
                          </m:num>
                          <m:den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12.2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B756654-B561-F04F-8E5F-28250753E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5373216"/>
                <a:ext cx="9433048" cy="1469569"/>
              </a:xfrm>
              <a:prstGeom prst="rect">
                <a:avLst/>
              </a:prstGeom>
              <a:blipFill>
                <a:blip r:embed="rId5"/>
                <a:stretch>
                  <a:fillRect l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38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79184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Section 2: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BFEDBC64-E5BD-0C40-AD27-D85F8C99042C}"/>
                  </a:ext>
                </a:extLst>
              </p:cNvPr>
              <p:cNvSpPr txBox="1"/>
              <p:nvPr/>
            </p:nvSpPr>
            <p:spPr>
              <a:xfrm>
                <a:off x="6543304" y="-1223158"/>
                <a:ext cx="437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FEDBC64-E5BD-0C40-AD27-D85F8C990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304" y="-1223158"/>
                <a:ext cx="43794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8F25A58-3823-7F4D-8C2A-9C2032B0497C}"/>
              </a:ext>
            </a:extLst>
          </p:cNvPr>
          <p:cNvSpPr txBox="1"/>
          <p:nvPr/>
        </p:nvSpPr>
        <p:spPr>
          <a:xfrm>
            <a:off x="2927648" y="1196752"/>
            <a:ext cx="756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If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is the “score on a fair die”, find the </a:t>
            </a:r>
          </a:p>
          <a:p>
            <a:pPr marL="457200" indent="-457200">
              <a:lnSpc>
                <a:spcPct val="150000"/>
              </a:lnSpc>
              <a:buAutoNum type="alphaLcParenR"/>
            </a:pPr>
            <a:r>
              <a:rPr lang="en-US" sz="2400" dirty="0"/>
              <a:t>expectation of</a:t>
            </a:r>
            <a:r>
              <a:rPr lang="en-US" sz="2400" i="1" dirty="0">
                <a:latin typeface="Times" pitchFamily="2" charset="0"/>
              </a:rPr>
              <a:t> </a:t>
            </a:r>
            <a:r>
              <a:rPr lang="en-US" sz="2400" i="1" dirty="0" smtClean="0">
                <a:latin typeface="Times" pitchFamily="2" charset="0"/>
              </a:rPr>
              <a:t>X,</a:t>
            </a:r>
            <a:endParaRPr lang="en-US" sz="2400" i="1" dirty="0">
              <a:latin typeface="Times" pitchFamily="2" charset="0"/>
            </a:endParaRPr>
          </a:p>
          <a:p>
            <a:pPr marL="457200" indent="-457200">
              <a:lnSpc>
                <a:spcPct val="150000"/>
              </a:lnSpc>
              <a:buAutoNum type="alphaLcParenR"/>
            </a:pPr>
            <a:r>
              <a:rPr lang="en-US" sz="2400" dirty="0"/>
              <a:t>variance and standard deviation of </a:t>
            </a:r>
            <a:r>
              <a:rPr lang="en-US" sz="2400" i="1" dirty="0" smtClean="0">
                <a:latin typeface="Times" pitchFamily="2" charset="0"/>
              </a:rPr>
              <a:t>X. </a:t>
            </a:r>
            <a:endParaRPr lang="en-US" sz="2400" i="1" dirty="0">
              <a:latin typeface="Times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E6BD7EE-4445-5A45-9BED-90B1639C92A1}"/>
              </a:ext>
            </a:extLst>
          </p:cNvPr>
          <p:cNvSpPr txBox="1"/>
          <p:nvPr/>
        </p:nvSpPr>
        <p:spPr>
          <a:xfrm>
            <a:off x="2932336" y="3429000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CC134A49-462C-984A-995A-057855A25D85}"/>
                  </a:ext>
                </a:extLst>
              </p:cNvPr>
              <p:cNvSpPr txBox="1"/>
              <p:nvPr/>
            </p:nvSpPr>
            <p:spPr>
              <a:xfrm>
                <a:off x="2932336" y="3958347"/>
                <a:ext cx="5328592" cy="1358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lphaLcParenR"/>
                </a:pPr>
                <a:r>
                  <a:rPr lang="en-US" sz="2400" dirty="0">
                    <a:solidFill>
                      <a:srgbClr val="FF0000"/>
                    </a:solidFill>
                  </a:rPr>
                  <a:t>3.5</a:t>
                </a:r>
              </a:p>
              <a:p>
                <a:pPr marL="457200" indent="-457200">
                  <a:buAutoNum type="alphaLcParenR"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b)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V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1.71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C134A49-462C-984A-995A-057855A25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2336" y="3958347"/>
                <a:ext cx="5328592" cy="1358577"/>
              </a:xfrm>
              <a:prstGeom prst="rect">
                <a:avLst/>
              </a:prstGeom>
              <a:blipFill rotWithShape="1">
                <a:blip r:embed="rId4"/>
                <a:stretch>
                  <a:fillRect l="-1716" t="-3139" b="-3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8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2: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8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207568" y="2063009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Probability Distributions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850690" y="803923"/>
            <a:ext cx="850189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US" sz="2400" dirty="0"/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C2EA69EC-152F-3942-AA56-73F5FF573A59}"/>
                  </a:ext>
                </a:extLst>
              </p:cNvPr>
              <p:cNvSpPr txBox="1"/>
              <p:nvPr/>
            </p:nvSpPr>
            <p:spPr>
              <a:xfrm>
                <a:off x="2495600" y="803923"/>
                <a:ext cx="9433048" cy="3168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We have now introduced the concept of a discrete random variable and also defined what is meant by the expectation and variance of the random variable, namely: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                               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        </a:t>
                </a:r>
              </a:p>
              <a:p>
                <a:endParaRPr lang="en-US" sz="2400" i="1" dirty="0">
                  <a:latin typeface="Times" pitchFamily="2" charset="0"/>
                </a:endParaRPr>
              </a:p>
              <a:p>
                <a:r>
                  <a:rPr lang="en-US" sz="2400" i="1" dirty="0">
                    <a:latin typeface="Times" pitchFamily="2" charset="0"/>
                  </a:rPr>
                  <a:t>          V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) − 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24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</m:e>
                    </m:nary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  <m:sup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:r>
                  <a:rPr lang="en-US" sz="2400" dirty="0"/>
                  <a:t>      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2EA69EC-152F-3942-AA56-73F5FF573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803923"/>
                <a:ext cx="9433048" cy="3168624"/>
              </a:xfrm>
              <a:prstGeom prst="rect">
                <a:avLst/>
              </a:prstGeom>
              <a:blipFill>
                <a:blip r:embed="rId3"/>
                <a:stretch>
                  <a:fillRect l="-942" t="-1195" b="-13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9318CF-45AB-4E4A-B101-980D3CB455C3}"/>
              </a:ext>
            </a:extLst>
          </p:cNvPr>
          <p:cNvSpPr txBox="1"/>
          <p:nvPr/>
        </p:nvSpPr>
        <p:spPr>
          <a:xfrm>
            <a:off x="2637140" y="4043991"/>
            <a:ext cx="92915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will consider one more random distribution before moving </a:t>
            </a:r>
            <a:r>
              <a:rPr lang="en-US" sz="2400" dirty="0" smtClean="0"/>
              <a:t>on to </a:t>
            </a:r>
            <a:r>
              <a:rPr lang="en-US" sz="2400" dirty="0"/>
              <a:t>the the </a:t>
            </a:r>
            <a:r>
              <a:rPr lang="en-US" sz="2400" b="1" dirty="0"/>
              <a:t>Uniform distribution </a:t>
            </a:r>
            <a:r>
              <a:rPr lang="en-US" sz="2400" dirty="0"/>
              <a:t>and the important </a:t>
            </a:r>
            <a:r>
              <a:rPr lang="en-US" sz="2400" b="1" dirty="0"/>
              <a:t>Binomial distribution</a:t>
            </a:r>
            <a:r>
              <a:rPr lang="en-US" sz="2400" dirty="0"/>
              <a:t>, which is fundamental to much of statistical analysis.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22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207568" y="2063009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Probability </a:t>
            </a:r>
            <a:r>
              <a:rPr lang="en-US" sz="2800" b="1" dirty="0" smtClean="0">
                <a:latin typeface="Arial"/>
                <a:cs typeface="Arial"/>
              </a:rPr>
              <a:t>Distributions: </a:t>
            </a:r>
            <a:r>
              <a:rPr lang="en-US" sz="2800" b="1" dirty="0">
                <a:latin typeface="Arial"/>
                <a:cs typeface="Arial"/>
              </a:rPr>
              <a:t>Example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850690" y="803923"/>
            <a:ext cx="850189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940F48D-625D-374B-8D5F-0A185129601F}"/>
              </a:ext>
            </a:extLst>
          </p:cNvPr>
          <p:cNvSpPr txBox="1"/>
          <p:nvPr/>
        </p:nvSpPr>
        <p:spPr>
          <a:xfrm>
            <a:off x="2207568" y="754958"/>
            <a:ext cx="979308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For a fair 10-sided spinner, marked 1, 2, 3, ….,10 with </a:t>
            </a:r>
            <a:r>
              <a:rPr lang="en-US" sz="2400" i="1" dirty="0">
                <a:latin typeface="Times" pitchFamily="2" charset="0"/>
              </a:rPr>
              <a:t>S</a:t>
            </a:r>
            <a:r>
              <a:rPr lang="en-US" sz="2400" dirty="0"/>
              <a:t> the random variable </a:t>
            </a:r>
            <a:r>
              <a:rPr lang="en-US" sz="2400" dirty="0" smtClean="0"/>
              <a:t>“the </a:t>
            </a:r>
            <a:r>
              <a:rPr lang="en-US" sz="2400" dirty="0"/>
              <a:t>score on the spinner”, find: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a)  The </a:t>
            </a:r>
            <a:r>
              <a:rPr lang="en-US" sz="2400" dirty="0"/>
              <a:t>probability distribution of </a:t>
            </a:r>
            <a:r>
              <a:rPr lang="en-US" sz="2400" i="1" dirty="0" smtClean="0">
                <a:latin typeface="Times" pitchFamily="2" charset="0"/>
              </a:rPr>
              <a:t>S,</a:t>
            </a:r>
            <a:endParaRPr lang="en-US" sz="2400" i="1" dirty="0">
              <a:latin typeface="Times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400" dirty="0" smtClean="0"/>
              <a:t>b)  Expected </a:t>
            </a:r>
            <a:r>
              <a:rPr lang="en-US" sz="2400" dirty="0"/>
              <a:t>value of </a:t>
            </a:r>
            <a:r>
              <a:rPr lang="en-US" sz="2400" i="1" dirty="0" smtClean="0">
                <a:latin typeface="Times" pitchFamily="2" charset="0"/>
              </a:rPr>
              <a:t>S,</a:t>
            </a:r>
            <a:endParaRPr lang="en-US" sz="2400" i="1" dirty="0">
              <a:latin typeface="Times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400" dirty="0" smtClean="0"/>
              <a:t>c)  Standard </a:t>
            </a:r>
            <a:r>
              <a:rPr lang="en-US" sz="2400" dirty="0"/>
              <a:t>deviation of </a:t>
            </a:r>
            <a:r>
              <a:rPr lang="en-US" sz="2400" i="1" dirty="0" smtClean="0">
                <a:latin typeface="Times" pitchFamily="2" charset="0"/>
              </a:rPr>
              <a:t>S.</a:t>
            </a:r>
            <a:endParaRPr lang="en-US" sz="2400" i="1" dirty="0">
              <a:latin typeface="Times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540A246-ABA0-EE4A-9583-E799BC05842D}"/>
              </a:ext>
            </a:extLst>
          </p:cNvPr>
          <p:cNvSpPr txBox="1"/>
          <p:nvPr/>
        </p:nvSpPr>
        <p:spPr>
          <a:xfrm>
            <a:off x="2303240" y="3645024"/>
            <a:ext cx="9625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dirty="0">
                <a:solidFill>
                  <a:srgbClr val="FF0000"/>
                </a:solidFill>
              </a:rPr>
              <a:t>) The probability distribution is given the table below: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="" xmlns:a16="http://schemas.microsoft.com/office/drawing/2014/main" id="{36F209D8-4DB8-8A4B-BF66-18A38F48B7C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9138867"/>
                  </p:ext>
                </p:extLst>
              </p:nvPr>
            </p:nvGraphicFramePr>
            <p:xfrm>
              <a:off x="3037636" y="4869160"/>
              <a:ext cx="8127999" cy="977646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738909">
                      <a:extLst>
                        <a:ext uri="{9D8B030D-6E8A-4147-A177-3AD203B41FA5}">
                          <a16:colId xmlns="" xmlns:a16="http://schemas.microsoft.com/office/drawing/2014/main" val="3030758003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78929319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41970328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971023866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2435060832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47779732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884480085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234396324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2137792120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82046931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335985535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36377123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7243321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6F209D8-4DB8-8A4B-BF66-18A38F48B7C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9138867"/>
                  </p:ext>
                </p:extLst>
              </p:nvPr>
            </p:nvGraphicFramePr>
            <p:xfrm>
              <a:off x="3037636" y="4869160"/>
              <a:ext cx="8127999" cy="977646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738909">
                      <a:extLst>
                        <a:ext uri="{9D8B030D-6E8A-4147-A177-3AD203B41FA5}">
                          <a16:colId xmlns:a16="http://schemas.microsoft.com/office/drawing/2014/main" val="3030758003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78929319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41970328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971023866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2435060832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47779732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884480085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234396324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2137792120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82046931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335985535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6667" r="-1003448" b="-16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7712331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66667" r="-1003448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8305" t="-66667" r="-886441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1724" t="-66667" r="-801724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724" t="-66667" r="-701724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724" t="-66667" r="-601724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93220" t="-66667" r="-491525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03448" t="-66667" r="-40000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03448" t="-66667" r="-30000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03448" t="-66667" r="-20000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88136" t="-66667" r="-9661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5172" t="-66667" r="1724" b="-2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433214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9F0E8AC-DEE0-A140-BA9E-21273DFD25DE}"/>
              </a:ext>
            </a:extLst>
          </p:cNvPr>
          <p:cNvSpPr txBox="1"/>
          <p:nvPr/>
        </p:nvSpPr>
        <p:spPr>
          <a:xfrm>
            <a:off x="7464152" y="6381328"/>
            <a:ext cx="388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Solution continued on next slide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40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207568" y="2063009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Probability </a:t>
            </a:r>
            <a:r>
              <a:rPr lang="en-US" sz="2800" b="1" dirty="0" smtClean="0">
                <a:latin typeface="Arial"/>
                <a:cs typeface="Arial"/>
              </a:rPr>
              <a:t>Distributions: </a:t>
            </a:r>
            <a:r>
              <a:rPr lang="en-US" sz="2800" b="1" dirty="0">
                <a:latin typeface="Arial"/>
                <a:cs typeface="Arial"/>
              </a:rPr>
              <a:t>Example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850690" y="803923"/>
            <a:ext cx="850189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US" sz="2400" dirty="0"/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="" xmlns:a16="http://schemas.microsoft.com/office/drawing/2014/main" id="{36F209D8-4DB8-8A4B-BF66-18A38F48B7C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7183102"/>
                  </p:ext>
                </p:extLst>
              </p:nvPr>
            </p:nvGraphicFramePr>
            <p:xfrm>
              <a:off x="3037636" y="859646"/>
              <a:ext cx="8127999" cy="977646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738909">
                      <a:extLst>
                        <a:ext uri="{9D8B030D-6E8A-4147-A177-3AD203B41FA5}">
                          <a16:colId xmlns="" xmlns:a16="http://schemas.microsoft.com/office/drawing/2014/main" val="3030758003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78929319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41970328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971023866"/>
                        </a:ext>
                      </a:extLst>
                    </a:gridCol>
                    <a:gridCol w="697572">
                      <a:extLst>
                        <a:ext uri="{9D8B030D-6E8A-4147-A177-3AD203B41FA5}">
                          <a16:colId xmlns="" xmlns:a16="http://schemas.microsoft.com/office/drawing/2014/main" val="2435060832"/>
                        </a:ext>
                      </a:extLst>
                    </a:gridCol>
                    <a:gridCol w="780246">
                      <a:extLst>
                        <a:ext uri="{9D8B030D-6E8A-4147-A177-3AD203B41FA5}">
                          <a16:colId xmlns="" xmlns:a16="http://schemas.microsoft.com/office/drawing/2014/main" val="47779732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884480085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234396324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2137792120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82046931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="" xmlns:a16="http://schemas.microsoft.com/office/drawing/2014/main" val="335985535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36377123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7243321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6F209D8-4DB8-8A4B-BF66-18A38F48B7C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7183102"/>
                  </p:ext>
                </p:extLst>
              </p:nvPr>
            </p:nvGraphicFramePr>
            <p:xfrm>
              <a:off x="3037636" y="859646"/>
              <a:ext cx="8127999" cy="977646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738909">
                      <a:extLst>
                        <a:ext uri="{9D8B030D-6E8A-4147-A177-3AD203B41FA5}">
                          <a16:colId xmlns:a16="http://schemas.microsoft.com/office/drawing/2014/main" val="3030758003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78929319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41970328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971023866"/>
                        </a:ext>
                      </a:extLst>
                    </a:gridCol>
                    <a:gridCol w="697572">
                      <a:extLst>
                        <a:ext uri="{9D8B030D-6E8A-4147-A177-3AD203B41FA5}">
                          <a16:colId xmlns:a16="http://schemas.microsoft.com/office/drawing/2014/main" val="2435060832"/>
                        </a:ext>
                      </a:extLst>
                    </a:gridCol>
                    <a:gridCol w="780246">
                      <a:extLst>
                        <a:ext uri="{9D8B030D-6E8A-4147-A177-3AD203B41FA5}">
                          <a16:colId xmlns:a16="http://schemas.microsoft.com/office/drawing/2014/main" val="47779732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884480085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234396324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2137792120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820469319"/>
                        </a:ext>
                      </a:extLst>
                    </a:gridCol>
                    <a:gridCol w="738909">
                      <a:extLst>
                        <a:ext uri="{9D8B030D-6E8A-4147-A177-3AD203B41FA5}">
                          <a16:colId xmlns:a16="http://schemas.microsoft.com/office/drawing/2014/main" val="335985535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6667" r="-1003448" b="-16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7712331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66667" r="-1003448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8305" t="-66667" r="-886441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1724" t="-66667" r="-801724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724" t="-66667" r="-701724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23636" t="-66667" r="-64000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64516" t="-66667" r="-467742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03448" t="-66667" r="-40000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03448" t="-66667" r="-30000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03448" t="-66667" r="-20000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88136" t="-66667" r="-9661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5172" t="-66667" r="1724" b="-2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43321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8884B7A7-CDC5-1F45-A734-532C5FF8D9C0}"/>
                  </a:ext>
                </a:extLst>
              </p:cNvPr>
              <p:cNvSpPr txBox="1"/>
              <p:nvPr/>
            </p:nvSpPr>
            <p:spPr>
              <a:xfrm>
                <a:off x="2188126" y="1963903"/>
                <a:ext cx="10003873" cy="1058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b</a:t>
                </a:r>
                <a:r>
                  <a:rPr lang="en-US" sz="2400" dirty="0">
                    <a:solidFill>
                      <a:srgbClr val="FF0000"/>
                    </a:solidFill>
                  </a:rPr>
                  <a:t>)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E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S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US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FF0000"/>
                        </a:solidFill>
                      </a:rPr>
                      <m:t>1</m:t>
                    </m:r>
                    <m:r>
                      <m:rPr>
                        <m:nor/>
                      </m:rPr>
                      <a:rPr lang="en-GB" b="0" i="0" dirty="0" smtClean="0">
                        <a:solidFill>
                          <a:srgbClr val="FF0000"/>
                        </a:solidFill>
                      </a:rPr>
                      <m:t>0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55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=5.5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884B7A7-CDC5-1F45-A734-532C5FF8D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126" y="1963903"/>
                <a:ext cx="10003873" cy="1058751"/>
              </a:xfrm>
              <a:prstGeom prst="rect">
                <a:avLst/>
              </a:prstGeom>
              <a:blipFill rotWithShape="1">
                <a:blip r:embed="rId4"/>
                <a:stretch>
                  <a:fillRect l="-975" t="-3448" b="-40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8C8B2FE-BF1E-2847-8C7B-92367452683A}"/>
              </a:ext>
            </a:extLst>
          </p:cNvPr>
          <p:cNvSpPr txBox="1"/>
          <p:nvPr/>
        </p:nvSpPr>
        <p:spPr>
          <a:xfrm>
            <a:off x="6248109" y="2573210"/>
            <a:ext cx="54459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Note: This is as expected due to the symmetry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49ABA57D-808E-8D40-9740-E30F96275986}"/>
                  </a:ext>
                </a:extLst>
              </p:cNvPr>
              <p:cNvSpPr txBox="1"/>
              <p:nvPr/>
            </p:nvSpPr>
            <p:spPr>
              <a:xfrm>
                <a:off x="2207568" y="3121472"/>
                <a:ext cx="9721080" cy="17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c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We first find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E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GB" sz="2400" b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                      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9ABA57D-808E-8D40-9740-E30F96275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568" y="3121472"/>
                <a:ext cx="9721080" cy="1781000"/>
              </a:xfrm>
              <a:prstGeom prst="rect">
                <a:avLst/>
              </a:prstGeom>
              <a:blipFill rotWithShape="1">
                <a:blip r:embed="rId5"/>
                <a:stretch>
                  <a:fillRect l="-940" t="-27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4F1CFED0-7A3B-AD42-9B71-5DF4CBDFF691}"/>
                  </a:ext>
                </a:extLst>
              </p:cNvPr>
              <p:cNvSpPr txBox="1"/>
              <p:nvPr/>
            </p:nvSpPr>
            <p:spPr>
              <a:xfrm>
                <a:off x="2327556" y="4797152"/>
                <a:ext cx="9361040" cy="1406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</a:rPr>
                  <a:t>Using the formula,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V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E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− 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we have: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</a:rPr>
                  <a:t>                             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V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S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= 38.5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5.5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8.25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and the standard deviation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8.25</m:t>
                        </m:r>
                      </m:e>
                    </m:rad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≈2.87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1CFED0-7A3B-AD42-9B71-5DF4CBDFF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556" y="4797152"/>
                <a:ext cx="9361040" cy="1406154"/>
              </a:xfrm>
              <a:prstGeom prst="rect">
                <a:avLst/>
              </a:prstGeom>
              <a:blipFill>
                <a:blip r:embed="rId6"/>
                <a:stretch>
                  <a:fillRect l="-949" t="-4505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28C8B2FE-BF1E-2847-8C7B-92367452683A}"/>
                  </a:ext>
                </a:extLst>
              </p:cNvPr>
              <p:cNvSpPr txBox="1"/>
              <p:nvPr/>
            </p:nvSpPr>
            <p:spPr>
              <a:xfrm>
                <a:off x="4871864" y="4106934"/>
                <a:ext cx="3726982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giving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E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385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38.5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28C8B2FE-BF1E-2847-8C7B-923674526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864" y="4106934"/>
                <a:ext cx="3726982" cy="622222"/>
              </a:xfrm>
              <a:prstGeom prst="rect">
                <a:avLst/>
              </a:prstGeom>
              <a:blipFill rotWithShape="1">
                <a:blip r:embed="rId7"/>
                <a:stretch>
                  <a:fillRect l="-2451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7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207568" y="2063009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Section 3: Fitness Check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423592" y="825805"/>
            <a:ext cx="101531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 fair six-sided die has: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'1' on one face, '2' on two of its faces and '3' on the other three faces.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die is thrown twice.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is the random variable  </a:t>
            </a:r>
            <a:r>
              <a:rPr lang="en-US" sz="2400" dirty="0" smtClean="0"/>
              <a:t>“total </a:t>
            </a:r>
            <a:r>
              <a:rPr lang="en-US" sz="2400" dirty="0"/>
              <a:t>score </a:t>
            </a:r>
            <a:r>
              <a:rPr lang="en-US" sz="2400" dirty="0" smtClean="0"/>
              <a:t>thrown”.  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/>
              <a:t>Find: 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a</a:t>
            </a:r>
            <a:r>
              <a:rPr lang="en-US" sz="2400" dirty="0"/>
              <a:t>)	the probability </a:t>
            </a:r>
            <a:r>
              <a:rPr lang="en-US" sz="2400" dirty="0" smtClean="0"/>
              <a:t>distribution,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 smtClean="0"/>
              <a:t>b</a:t>
            </a:r>
            <a:r>
              <a:rPr lang="en-US" sz="2400" dirty="0"/>
              <a:t>)	the probability that the total score is more than </a:t>
            </a:r>
            <a:r>
              <a:rPr lang="en-US" sz="2400" dirty="0" smtClean="0"/>
              <a:t>4,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 smtClean="0"/>
              <a:t>c</a:t>
            </a:r>
            <a:r>
              <a:rPr lang="en-US" sz="2400" dirty="0"/>
              <a:t>)	</a:t>
            </a:r>
            <a:r>
              <a:rPr lang="en-US" sz="2400" i="1" dirty="0">
                <a:latin typeface="Times" pitchFamily="2" charset="0"/>
              </a:rPr>
              <a:t>E</a:t>
            </a:r>
            <a:r>
              <a:rPr lang="en-US" sz="2400" dirty="0"/>
              <a:t>(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) and </a:t>
            </a:r>
            <a:r>
              <a:rPr lang="en-US" sz="2400" i="1" dirty="0">
                <a:latin typeface="Times" pitchFamily="2" charset="0"/>
              </a:rPr>
              <a:t>V</a:t>
            </a:r>
            <a:r>
              <a:rPr lang="en-US" sz="2400" dirty="0"/>
              <a:t>(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A663098-6EF4-3A4A-963B-C64794C437F4}"/>
              </a:ext>
            </a:extLst>
          </p:cNvPr>
          <p:cNvSpPr txBox="1"/>
          <p:nvPr/>
        </p:nvSpPr>
        <p:spPr>
          <a:xfrm>
            <a:off x="2567608" y="4077072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="" xmlns:a16="http://schemas.microsoft.com/office/drawing/2014/main" id="{40744E6E-C5BF-9449-AA37-E934C32AA2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4440330"/>
                  </p:ext>
                </p:extLst>
              </p:nvPr>
            </p:nvGraphicFramePr>
            <p:xfrm>
              <a:off x="4077373" y="4365636"/>
              <a:ext cx="6056562" cy="998254"/>
            </p:xfrm>
            <a:graphic>
              <a:graphicData uri="http://schemas.openxmlformats.org/drawingml/2006/table">
                <a:tbl>
                  <a:tblPr firstRow="1" bandRow="1">
                    <a:tableStyleId>{BC89EF96-8CEA-46FF-86C4-4CE0E7609802}</a:tableStyleId>
                  </a:tblPr>
                  <a:tblGrid>
                    <a:gridCol w="1009427">
                      <a:extLst>
                        <a:ext uri="{9D8B030D-6E8A-4147-A177-3AD203B41FA5}">
                          <a16:colId xmlns="" xmlns:a16="http://schemas.microsoft.com/office/drawing/2014/main" val="3027486294"/>
                        </a:ext>
                      </a:extLst>
                    </a:gridCol>
                    <a:gridCol w="1009427">
                      <a:extLst>
                        <a:ext uri="{9D8B030D-6E8A-4147-A177-3AD203B41FA5}">
                          <a16:colId xmlns="" xmlns:a16="http://schemas.microsoft.com/office/drawing/2014/main" val="4185423493"/>
                        </a:ext>
                      </a:extLst>
                    </a:gridCol>
                    <a:gridCol w="1009427">
                      <a:extLst>
                        <a:ext uri="{9D8B030D-6E8A-4147-A177-3AD203B41FA5}">
                          <a16:colId xmlns="" xmlns:a16="http://schemas.microsoft.com/office/drawing/2014/main" val="3710075380"/>
                        </a:ext>
                      </a:extLst>
                    </a:gridCol>
                    <a:gridCol w="1009427">
                      <a:extLst>
                        <a:ext uri="{9D8B030D-6E8A-4147-A177-3AD203B41FA5}">
                          <a16:colId xmlns="" xmlns:a16="http://schemas.microsoft.com/office/drawing/2014/main" val="71451395"/>
                        </a:ext>
                      </a:extLst>
                    </a:gridCol>
                    <a:gridCol w="1009427">
                      <a:extLst>
                        <a:ext uri="{9D8B030D-6E8A-4147-A177-3AD203B41FA5}">
                          <a16:colId xmlns="" xmlns:a16="http://schemas.microsoft.com/office/drawing/2014/main" val="3584431472"/>
                        </a:ext>
                      </a:extLst>
                    </a:gridCol>
                    <a:gridCol w="1009427">
                      <a:extLst>
                        <a:ext uri="{9D8B030D-6E8A-4147-A177-3AD203B41FA5}">
                          <a16:colId xmlns="" xmlns:a16="http://schemas.microsoft.com/office/drawing/2014/main" val="1627953831"/>
                        </a:ext>
                      </a:extLst>
                    </a:gridCol>
                  </a:tblGrid>
                  <a:tr h="39144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838065629"/>
                      </a:ext>
                    </a:extLst>
                  </a:tr>
                  <a:tr h="37280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591853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0744E6E-C5BF-9449-AA37-E934C32AA2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4440330"/>
                  </p:ext>
                </p:extLst>
              </p:nvPr>
            </p:nvGraphicFramePr>
            <p:xfrm>
              <a:off x="4077373" y="4365636"/>
              <a:ext cx="6056562" cy="998254"/>
            </p:xfrm>
            <a:graphic>
              <a:graphicData uri="http://schemas.openxmlformats.org/drawingml/2006/table">
                <a:tbl>
                  <a:tblPr firstRow="1" bandRow="1">
                    <a:tableStyleId>{BC89EF96-8CEA-46FF-86C4-4CE0E7609802}</a:tableStyleId>
                  </a:tblPr>
                  <a:tblGrid>
                    <a:gridCol w="1009427">
                      <a:extLst>
                        <a:ext uri="{9D8B030D-6E8A-4147-A177-3AD203B41FA5}">
                          <a16:colId xmlns:a16="http://schemas.microsoft.com/office/drawing/2014/main" val="3027486294"/>
                        </a:ext>
                      </a:extLst>
                    </a:gridCol>
                    <a:gridCol w="1009427">
                      <a:extLst>
                        <a:ext uri="{9D8B030D-6E8A-4147-A177-3AD203B41FA5}">
                          <a16:colId xmlns:a16="http://schemas.microsoft.com/office/drawing/2014/main" val="4185423493"/>
                        </a:ext>
                      </a:extLst>
                    </a:gridCol>
                    <a:gridCol w="1009427">
                      <a:extLst>
                        <a:ext uri="{9D8B030D-6E8A-4147-A177-3AD203B41FA5}">
                          <a16:colId xmlns:a16="http://schemas.microsoft.com/office/drawing/2014/main" val="3710075380"/>
                        </a:ext>
                      </a:extLst>
                    </a:gridCol>
                    <a:gridCol w="1009427">
                      <a:extLst>
                        <a:ext uri="{9D8B030D-6E8A-4147-A177-3AD203B41FA5}">
                          <a16:colId xmlns:a16="http://schemas.microsoft.com/office/drawing/2014/main" val="71451395"/>
                        </a:ext>
                      </a:extLst>
                    </a:gridCol>
                    <a:gridCol w="1009427">
                      <a:extLst>
                        <a:ext uri="{9D8B030D-6E8A-4147-A177-3AD203B41FA5}">
                          <a16:colId xmlns:a16="http://schemas.microsoft.com/office/drawing/2014/main" val="3584431472"/>
                        </a:ext>
                      </a:extLst>
                    </a:gridCol>
                    <a:gridCol w="1009427">
                      <a:extLst>
                        <a:ext uri="{9D8B030D-6E8A-4147-A177-3AD203B41FA5}">
                          <a16:colId xmlns:a16="http://schemas.microsoft.com/office/drawing/2014/main" val="1627953831"/>
                        </a:ext>
                      </a:extLst>
                    </a:gridCol>
                  </a:tblGrid>
                  <a:tr h="3914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50" t="-6452" r="-497500" b="-161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38065629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50" t="-67347" r="-497500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2532" t="-67347" r="-403797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7347" r="-298750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797" t="-67347" r="-202532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8750" t="-67347" r="-100000" b="-20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5063" t="-67347" r="-1266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918536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FD07F39-8435-6A4F-86F8-DB375139E3AC}"/>
              </a:ext>
            </a:extLst>
          </p:cNvPr>
          <p:cNvSpPr txBox="1"/>
          <p:nvPr/>
        </p:nvSpPr>
        <p:spPr>
          <a:xfrm>
            <a:off x="3359696" y="4604866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dirty="0">
                <a:solidFill>
                  <a:srgbClr val="FF0000"/>
                </a:solidFill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0A300231-2B0B-3A42-A9C1-9C4DB3FED5B6}"/>
                  </a:ext>
                </a:extLst>
              </p:cNvPr>
              <p:cNvSpPr txBox="1"/>
              <p:nvPr/>
            </p:nvSpPr>
            <p:spPr>
              <a:xfrm>
                <a:off x="3354582" y="5497390"/>
                <a:ext cx="6922613" cy="658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b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P</a:t>
                </a:r>
                <a:r>
                  <a:rPr lang="en-US" sz="2400" dirty="0">
                    <a:solidFill>
                      <a:srgbClr val="FF0000"/>
                    </a:solidFill>
                  </a:rPr>
                  <a:t>(more than 4)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e>
                    </m:d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A300231-2B0B-3A42-A9C1-9C4DB3FED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4582" y="5497390"/>
                <a:ext cx="6922613" cy="658514"/>
              </a:xfrm>
              <a:prstGeom prst="rect">
                <a:avLst/>
              </a:prstGeom>
              <a:blipFill rotWithShape="1">
                <a:blip r:embed="rId4"/>
                <a:stretch>
                  <a:fillRect l="-1320" b="-46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AEEEF6B7-888A-2740-8D57-4C4CCAA4F7B7}"/>
                  </a:ext>
                </a:extLst>
              </p:cNvPr>
              <p:cNvSpPr txBox="1"/>
              <p:nvPr/>
            </p:nvSpPr>
            <p:spPr>
              <a:xfrm>
                <a:off x="3359696" y="6237312"/>
                <a:ext cx="7200800" cy="616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c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E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and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EEEF6B7-888A-2740-8D57-4C4CCAA4F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696" y="6237312"/>
                <a:ext cx="7200800" cy="616579"/>
              </a:xfrm>
              <a:prstGeom prst="rect">
                <a:avLst/>
              </a:prstGeom>
              <a:blipFill rotWithShape="1">
                <a:blip r:embed="rId5"/>
                <a:stretch>
                  <a:fillRect l="-1270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60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3: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85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The Uniform Distribution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413AA96C-FD8A-FA40-BB73-C2DE05E23DE1}"/>
              </a:ext>
            </a:extLst>
          </p:cNvPr>
          <p:cNvSpPr/>
          <p:nvPr/>
        </p:nvSpPr>
        <p:spPr>
          <a:xfrm>
            <a:off x="2495600" y="815905"/>
            <a:ext cx="9433048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One important distribution is the uniform one in which all possible outcomes have equal possibilities.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The random variable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is said to follow a </a:t>
            </a:r>
            <a:r>
              <a:rPr lang="en-US" sz="2400" b="1" dirty="0"/>
              <a:t>uniform distribution </a:t>
            </a:r>
            <a:r>
              <a:rPr lang="en-US" sz="2400" dirty="0"/>
              <a:t>when all its outcomes are equally likely.  </a:t>
            </a:r>
          </a:p>
          <a:p>
            <a:r>
              <a:rPr lang="en-US" sz="2400" dirty="0"/>
              <a:t>A very simple example is given by the random variable  </a:t>
            </a:r>
          </a:p>
          <a:p>
            <a:r>
              <a:rPr lang="en-US" sz="2400" dirty="0"/>
              <a:t>H: </a:t>
            </a:r>
            <a:r>
              <a:rPr lang="en-US" sz="2400" dirty="0" smtClean="0"/>
              <a:t>“the </a:t>
            </a:r>
            <a:r>
              <a:rPr lang="en-US" sz="2400" dirty="0"/>
              <a:t>number of heads seen when a single coin is </a:t>
            </a:r>
            <a:r>
              <a:rPr lang="en-US" sz="2400" dirty="0" smtClean="0"/>
              <a:t>tossed”.</a:t>
            </a:r>
            <a:endParaRPr lang="en-US" sz="2400" dirty="0"/>
          </a:p>
          <a:p>
            <a:r>
              <a:rPr lang="en-US" sz="2400" dirty="0"/>
              <a:t>Here the probability distribution is given by: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147851A-4178-8540-94D6-C50E487B9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920" y="3846377"/>
            <a:ext cx="2400300" cy="127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E449BF1C-FFD2-C243-99C3-71263CD1E4EF}"/>
                  </a:ext>
                </a:extLst>
              </p:cNvPr>
              <p:cNvSpPr txBox="1"/>
              <p:nvPr/>
            </p:nvSpPr>
            <p:spPr>
              <a:xfrm>
                <a:off x="4211824" y="5255049"/>
                <a:ext cx="7128792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H</a:t>
                </a:r>
                <a:r>
                  <a:rPr lang="en-US" sz="2400" dirty="0"/>
                  <a:t>)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+ 1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 (as expected)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49BF1C-FFD2-C243-99C3-71263CD1E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824" y="5255049"/>
                <a:ext cx="7128792" cy="613886"/>
              </a:xfrm>
              <a:prstGeom prst="rect">
                <a:avLst/>
              </a:prstGeom>
              <a:blipFill>
                <a:blip r:embed="rId4"/>
                <a:stretch>
                  <a:fillRect l="-1246" b="-1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B8737561-FC82-E545-B5EA-1909FA13B6DF}"/>
                  </a:ext>
                </a:extLst>
              </p:cNvPr>
              <p:cNvSpPr txBox="1"/>
              <p:nvPr/>
            </p:nvSpPr>
            <p:spPr>
              <a:xfrm>
                <a:off x="2771292" y="5929015"/>
                <a:ext cx="9433048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>
                    <a:latin typeface="Times" pitchFamily="2" charset="0"/>
                  </a:rPr>
                  <a:t>V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H</a:t>
                </a:r>
                <a:r>
                  <a:rPr lang="en-US" sz="2400" dirty="0"/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b="0" i="1" smtClean="0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and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standard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deviation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24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8737561-FC82-E545-B5EA-1909FA13B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292" y="5929015"/>
                <a:ext cx="9433048" cy="843885"/>
              </a:xfrm>
              <a:prstGeom prst="rect">
                <a:avLst/>
              </a:prstGeom>
              <a:blipFill>
                <a:blip r:embed="rId5"/>
                <a:stretch>
                  <a:fillRect l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57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Uniform Distribution: Example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0B05727-698B-8C4D-86B7-31314C2E82ED}"/>
              </a:ext>
            </a:extLst>
          </p:cNvPr>
          <p:cNvSpPr txBox="1"/>
          <p:nvPr/>
        </p:nvSpPr>
        <p:spPr>
          <a:xfrm>
            <a:off x="2320608" y="727611"/>
            <a:ext cx="9768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</a:p>
          <a:p>
            <a:r>
              <a:rPr lang="en-US" sz="2400" dirty="0"/>
              <a:t>A fair 8-sided spinner has numbers 1, 2, 3, 4, 5, 6, 7 and 8 on its sides. If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is the random variable 'score on the spinner', determine both     </a:t>
            </a:r>
            <a:r>
              <a:rPr lang="en-US" sz="2400" i="1" dirty="0">
                <a:latin typeface="Times" pitchFamily="2" charset="0"/>
              </a:rPr>
              <a:t>E</a:t>
            </a:r>
            <a:r>
              <a:rPr lang="en-US" sz="2400" dirty="0"/>
              <a:t>(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)  and  </a:t>
            </a:r>
            <a:r>
              <a:rPr lang="en-US" sz="2400" i="1" dirty="0">
                <a:latin typeface="Times" pitchFamily="2" charset="0"/>
              </a:rPr>
              <a:t>V</a:t>
            </a:r>
            <a:r>
              <a:rPr lang="en-US" sz="2400" dirty="0"/>
              <a:t>(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) from first principles.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41757AC-46C7-2943-905A-EF7FB81BD9E7}"/>
              </a:ext>
            </a:extLst>
          </p:cNvPr>
          <p:cNvSpPr txBox="1"/>
          <p:nvPr/>
        </p:nvSpPr>
        <p:spPr>
          <a:xfrm>
            <a:off x="2315580" y="2255103"/>
            <a:ext cx="9433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8674B0F-1B2F-0E41-91C6-EBA0CEA97F8C}"/>
              </a:ext>
            </a:extLst>
          </p:cNvPr>
          <p:cNvSpPr txBox="1"/>
          <p:nvPr/>
        </p:nvSpPr>
        <p:spPr>
          <a:xfrm>
            <a:off x="2320608" y="2639484"/>
            <a:ext cx="9373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4774"/>
                </a:solidFill>
              </a:rPr>
              <a:t>The probability distribution is given by: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="" xmlns:a16="http://schemas.microsoft.com/office/drawing/2014/main" id="{B218A69C-361C-8A43-AFBB-F07832F5F0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8459845"/>
                  </p:ext>
                </p:extLst>
              </p:nvPr>
            </p:nvGraphicFramePr>
            <p:xfrm>
              <a:off x="4201847" y="3101149"/>
              <a:ext cx="5660514" cy="977646"/>
            </p:xfrm>
            <a:graphic>
              <a:graphicData uri="http://schemas.openxmlformats.org/drawingml/2006/table">
                <a:tbl>
                  <a:tblPr firstRow="1" bandRow="1">
                    <a:tableStyleId>{BC89EF96-8CEA-46FF-86C4-4CE0E7609802}</a:tableStyleId>
                  </a:tblPr>
                  <a:tblGrid>
                    <a:gridCol w="628946">
                      <a:extLst>
                        <a:ext uri="{9D8B030D-6E8A-4147-A177-3AD203B41FA5}">
                          <a16:colId xmlns="" xmlns:a16="http://schemas.microsoft.com/office/drawing/2014/main" val="3284771052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="" xmlns:a16="http://schemas.microsoft.com/office/drawing/2014/main" val="910941486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="" xmlns:a16="http://schemas.microsoft.com/office/drawing/2014/main" val="139836729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="" xmlns:a16="http://schemas.microsoft.com/office/drawing/2014/main" val="1231203910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="" xmlns:a16="http://schemas.microsoft.com/office/drawing/2014/main" val="1727720415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="" xmlns:a16="http://schemas.microsoft.com/office/drawing/2014/main" val="1120195582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="" xmlns:a16="http://schemas.microsoft.com/office/drawing/2014/main" val="2618049199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="" xmlns:a16="http://schemas.microsoft.com/office/drawing/2014/main" val="2049942794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="" xmlns:a16="http://schemas.microsoft.com/office/drawing/2014/main" val="226243289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4774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FF4774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3888540999"/>
                      </a:ext>
                    </a:extLst>
                  </a:tr>
                  <a:tr h="1235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4774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FF4774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4774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4774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4774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4774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4774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4774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4774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4774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4774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4774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4774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4774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4774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4774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FF4774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477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solidFill>
                              <a:srgbClr val="FF4774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38581586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218A69C-361C-8A43-AFBB-F07832F5F0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8459845"/>
                  </p:ext>
                </p:extLst>
              </p:nvPr>
            </p:nvGraphicFramePr>
            <p:xfrm>
              <a:off x="4201847" y="3101149"/>
              <a:ext cx="5660514" cy="977646"/>
            </p:xfrm>
            <a:graphic>
              <a:graphicData uri="http://schemas.openxmlformats.org/drawingml/2006/table">
                <a:tbl>
                  <a:tblPr firstRow="1" bandRow="1">
                    <a:tableStyleId>{BC89EF96-8CEA-46FF-86C4-4CE0E7609802}</a:tableStyleId>
                  </a:tblPr>
                  <a:tblGrid>
                    <a:gridCol w="62894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284771052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910941486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39836729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231203910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727720415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120195582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618049199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49942794"/>
                        </a:ext>
                      </a:extLst>
                    </a:gridCol>
                    <a:gridCol w="62894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26243289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8197" r="-801942" b="-1639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>
                              <a:solidFill>
                                <a:srgbClr val="FF4774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888540999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66667" r="-801942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66667" r="-701942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8077" t="-66667" r="-595192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971" t="-66667" r="-500971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971" t="-66667" r="-400971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971" t="-66667" r="-300971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5192" t="-66667" r="-198077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01942" t="-66667" r="-100000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1942" t="-66667" b="-10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85815869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2DE3C736-DE7A-1B42-9C56-596EF8885E49}"/>
                  </a:ext>
                </a:extLst>
              </p:cNvPr>
              <p:cNvSpPr/>
              <p:nvPr/>
            </p:nvSpPr>
            <p:spPr>
              <a:xfrm>
                <a:off x="2167362" y="4163211"/>
                <a:ext cx="10693188" cy="5734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Hence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E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US" sz="22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2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DE3C736-DE7A-1B42-9C56-596EF8885E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7362" y="4163211"/>
                <a:ext cx="10693188" cy="573427"/>
              </a:xfrm>
              <a:prstGeom prst="rect">
                <a:avLst/>
              </a:prstGeom>
              <a:blipFill rotWithShape="1">
                <a:blip r:embed="rId4"/>
                <a:stretch>
                  <a:fillRect l="-912" t="-1064" b="-117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6B26CF93-D308-CF4F-99BE-95500FE95D74}"/>
                  </a:ext>
                </a:extLst>
              </p:cNvPr>
              <p:cNvSpPr txBox="1"/>
              <p:nvPr/>
            </p:nvSpPr>
            <p:spPr>
              <a:xfrm>
                <a:off x="2167362" y="4867129"/>
                <a:ext cx="9984432" cy="1701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4774"/>
                    </a:solidFill>
                  </a:rPr>
                  <a:t>We also have</a:t>
                </a:r>
                <a:r>
                  <a:rPr lang="en-GB" sz="2400" dirty="0">
                    <a:solidFill>
                      <a:srgbClr val="FF4774"/>
                    </a:solidFill>
                  </a:rPr>
                  <a:t> </a:t>
                </a:r>
                <a:endParaRPr lang="en-GB" sz="2400" i="1" dirty="0">
                  <a:solidFill>
                    <a:srgbClr val="FF4774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2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GB" sz="2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GB" sz="2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204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:endParaRPr lang="en-GB" sz="2200" b="0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:endParaRPr lang="en-GB" sz="22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and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V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E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− 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25.5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4.5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=5.25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B26CF93-D308-CF4F-99BE-95500FE95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7362" y="4867129"/>
                <a:ext cx="9984432" cy="1701941"/>
              </a:xfrm>
              <a:prstGeom prst="rect">
                <a:avLst/>
              </a:prstGeom>
              <a:blipFill rotWithShape="1">
                <a:blip r:embed="rId5"/>
                <a:stretch>
                  <a:fillRect l="-977" t="-2500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="" xmlns:mc="http://schemas.openxmlformats.org/markup-compatibility/2006" xmlns:a14="http://schemas.microsoft.com/office/drawing/2010/main" xmlns:a16="http://schemas.microsoft.com/office/drawing/2014/main" id="{2DE3C736-DE7A-1B42-9C56-596EF8885E49}"/>
              </a:ext>
            </a:extLst>
          </p:cNvPr>
          <p:cNvSpPr/>
          <p:nvPr/>
        </p:nvSpPr>
        <p:spPr>
          <a:xfrm>
            <a:off x="10920536" y="4726520"/>
            <a:ext cx="10081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= </a:t>
            </a:r>
            <a:r>
              <a:rPr lang="en-US" sz="2200" dirty="0">
                <a:solidFill>
                  <a:srgbClr val="FF0000"/>
                </a:solidFill>
              </a:rPr>
              <a:t>4.5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mc="http://schemas.openxmlformats.org/markup-compatibility/2006" xmlns:a14="http://schemas.microsoft.com/office/drawing/2010/main" xmlns:a16="http://schemas.microsoft.com/office/drawing/2014/main" id="{6B26CF93-D308-CF4F-99BE-95500FE95D74}"/>
              </a:ext>
            </a:extLst>
          </p:cNvPr>
          <p:cNvSpPr txBox="1"/>
          <p:nvPr/>
        </p:nvSpPr>
        <p:spPr>
          <a:xfrm>
            <a:off x="11070443" y="5746009"/>
            <a:ext cx="10813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0" dirty="0" smtClean="0">
                <a:solidFill>
                  <a:srgbClr val="FF0000"/>
                </a:solidFill>
                <a:ea typeface="Cambria Math" panose="02040503050406030204" pitchFamily="18" charset="0"/>
              </a:rPr>
              <a:t>= 25.5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19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Section 4: General Formula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BBBFEB5F-58B7-5443-B349-04B0EF5EDCE4}"/>
                  </a:ext>
                </a:extLst>
              </p:cNvPr>
              <p:cNvSpPr txBox="1"/>
              <p:nvPr/>
            </p:nvSpPr>
            <p:spPr>
              <a:xfrm>
                <a:off x="2495600" y="980728"/>
                <a:ext cx="9001000" cy="3621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By now, it might be coming clear that we are undertaking very similar calculations each time for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and </a:t>
                </a:r>
                <a:r>
                  <a:rPr lang="en-US" sz="2400" i="1" dirty="0" smtClean="0">
                    <a:latin typeface="Times" pitchFamily="2" charset="0"/>
                  </a:rPr>
                  <a:t>V</a:t>
                </a:r>
                <a:r>
                  <a:rPr lang="en-US" sz="2400" dirty="0" smtClean="0"/>
                  <a:t>(</a:t>
                </a:r>
                <a:r>
                  <a:rPr lang="en-US" sz="2400" i="1" dirty="0" smtClean="0">
                    <a:latin typeface="Times" pitchFamily="2" charset="0"/>
                  </a:rPr>
                  <a:t>X</a:t>
                </a:r>
                <a:r>
                  <a:rPr lang="en-US" sz="2400" dirty="0"/>
                  <a:t>) when we have a uniform distribution, with the answers dependent on the number of available options.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In fact, we have a general formula for these calculations and it can be shown that for a uniform distributions with </a:t>
                </a:r>
                <a:r>
                  <a:rPr lang="en-US" sz="2400" i="1" dirty="0">
                    <a:latin typeface="Times" pitchFamily="2" charset="0"/>
                  </a:rPr>
                  <a:t>n</a:t>
                </a:r>
                <a:r>
                  <a:rPr lang="en-US" sz="2400" dirty="0"/>
                  <a:t> equally likely outcomes,  </a:t>
                </a:r>
              </a:p>
              <a:p>
                <a:r>
                  <a:rPr lang="en-US" sz="2400" dirty="0"/>
                  <a:t>                      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     and  </a:t>
                </a:r>
                <a:r>
                  <a:rPr lang="en-US" sz="2400" i="1" dirty="0">
                    <a:latin typeface="Times" pitchFamily="2" charset="0"/>
                  </a:rPr>
                  <a:t>V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BBFEB5F-58B7-5443-B349-04B0EF5ED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980728"/>
                <a:ext cx="9001000" cy="3621056"/>
              </a:xfrm>
              <a:prstGeom prst="rect">
                <a:avLst/>
              </a:prstGeom>
              <a:blipFill rotWithShape="1">
                <a:blip r:embed="rId3"/>
                <a:stretch>
                  <a:fillRect l="-1016" t="-1178" r="-271" b="-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6AF32F18-1194-464A-9AF3-B6D740E96771}"/>
                  </a:ext>
                </a:extLst>
              </p:cNvPr>
              <p:cNvSpPr txBox="1"/>
              <p:nvPr/>
            </p:nvSpPr>
            <p:spPr>
              <a:xfrm>
                <a:off x="2595424" y="4941168"/>
                <a:ext cx="9217024" cy="2005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So when </a:t>
                </a:r>
                <a:r>
                  <a:rPr lang="en-US" sz="2400" i="1" dirty="0">
                    <a:latin typeface="Times" pitchFamily="2" charset="0"/>
                  </a:rPr>
                  <a:t>n </a:t>
                </a:r>
                <a:r>
                  <a:rPr lang="en-US" sz="2400" dirty="0"/>
                  <a:t>= 8 (as in the last example), we have: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               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= 4.5 and </a:t>
                </a:r>
                <a:r>
                  <a:rPr lang="en-US" sz="2400" i="1" dirty="0">
                    <a:latin typeface="Times" pitchFamily="2" charset="0"/>
                  </a:rPr>
                  <a:t>V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400" dirty="0"/>
                  <a:t> = 5.25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and these answers agree with the last </a:t>
                </a:r>
                <a:r>
                  <a:rPr lang="en-US" sz="2400" dirty="0" smtClean="0"/>
                  <a:t>example.</a:t>
                </a:r>
                <a:endParaRPr lang="en-US" sz="2400" dirty="0"/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AF32F18-1194-464A-9AF3-B6D740E96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424" y="4941168"/>
                <a:ext cx="9217024" cy="2005229"/>
              </a:xfrm>
              <a:prstGeom prst="rect">
                <a:avLst/>
              </a:prstGeom>
              <a:blipFill rotWithShape="1">
                <a:blip r:embed="rId4"/>
                <a:stretch>
                  <a:fillRect l="-1058" t="-2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66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Section 4: Fitness </a:t>
            </a:r>
            <a:r>
              <a:rPr lang="en-US" sz="2800" b="1" dirty="0" smtClean="0">
                <a:latin typeface="Arial"/>
                <a:cs typeface="Arial"/>
              </a:rPr>
              <a:t>Check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4EC7357-46FD-AD41-8278-8196C0089260}"/>
              </a:ext>
            </a:extLst>
          </p:cNvPr>
          <p:cNvSpPr/>
          <p:nvPr/>
        </p:nvSpPr>
        <p:spPr>
          <a:xfrm>
            <a:off x="2351584" y="1268760"/>
            <a:ext cx="943304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 fair 5-sided spinner has numbers 1, 2, 3, 4 and 5 on its sides. </a:t>
            </a:r>
          </a:p>
          <a:p>
            <a:pPr>
              <a:spcAft>
                <a:spcPts val="600"/>
              </a:spcAft>
              <a:tabLst>
                <a:tab pos="536575" algn="l"/>
              </a:tabLst>
            </a:pPr>
            <a:r>
              <a:rPr lang="en-US" sz="2400" dirty="0" smtClean="0"/>
              <a:t>a)  If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is the random variable </a:t>
            </a:r>
            <a:r>
              <a:rPr lang="en-US" sz="2400" dirty="0" smtClean="0"/>
              <a:t>“score </a:t>
            </a:r>
            <a:r>
              <a:rPr lang="en-US" sz="2400" dirty="0"/>
              <a:t>on the </a:t>
            </a:r>
            <a:r>
              <a:rPr lang="en-US" sz="2400" dirty="0" smtClean="0"/>
              <a:t>spinner”, </a:t>
            </a:r>
            <a:r>
              <a:rPr lang="en-US" sz="2400" dirty="0"/>
              <a:t>determine both  </a:t>
            </a:r>
            <a:r>
              <a:rPr lang="en-US" sz="2400" dirty="0" smtClean="0"/>
              <a:t>	</a:t>
            </a:r>
            <a:r>
              <a:rPr lang="en-US" sz="2400" i="1" dirty="0" smtClean="0">
                <a:latin typeface="Times" pitchFamily="2" charset="0"/>
              </a:rPr>
              <a:t>E</a:t>
            </a:r>
            <a:r>
              <a:rPr lang="en-US" sz="2400" dirty="0" smtClean="0"/>
              <a:t>(</a:t>
            </a:r>
            <a:r>
              <a:rPr lang="en-US" sz="2400" i="1" dirty="0" smtClean="0">
                <a:latin typeface="Times" pitchFamily="2" charset="0"/>
              </a:rPr>
              <a:t>X</a:t>
            </a:r>
            <a:r>
              <a:rPr lang="en-US" sz="2400" dirty="0"/>
              <a:t>)  and  </a:t>
            </a:r>
            <a:r>
              <a:rPr lang="en-US" sz="2400" i="1" dirty="0">
                <a:latin typeface="Times" pitchFamily="2" charset="0"/>
              </a:rPr>
              <a:t>V</a:t>
            </a:r>
            <a:r>
              <a:rPr lang="en-US" sz="2400" dirty="0"/>
              <a:t>(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) from first principles.</a:t>
            </a:r>
          </a:p>
          <a:p>
            <a:r>
              <a:rPr lang="en-US" sz="2400" dirty="0" smtClean="0"/>
              <a:t>b)  Do </a:t>
            </a:r>
            <a:r>
              <a:rPr lang="en-US" sz="2400" dirty="0"/>
              <a:t>these values agree with the general formula?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16B5816-6B71-B043-B864-C74D36A0F1F4}"/>
              </a:ext>
            </a:extLst>
          </p:cNvPr>
          <p:cNvSpPr txBox="1"/>
          <p:nvPr/>
        </p:nvSpPr>
        <p:spPr>
          <a:xfrm>
            <a:off x="2351584" y="3284984"/>
            <a:ext cx="2172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9BE55E3-7B8E-324B-979E-29BA6F6B8C83}"/>
              </a:ext>
            </a:extLst>
          </p:cNvPr>
          <p:cNvSpPr txBox="1"/>
          <p:nvPr/>
        </p:nvSpPr>
        <p:spPr>
          <a:xfrm>
            <a:off x="2351584" y="3746649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a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) 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E</a:t>
            </a: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) = 3 and  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V</a:t>
            </a: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) = </a:t>
            </a:r>
            <a:r>
              <a:rPr lang="en-GB" sz="2400" dirty="0">
                <a:solidFill>
                  <a:srgbClr val="FF0000"/>
                </a:solidFill>
              </a:rPr>
              <a:t>2</a:t>
            </a:r>
          </a:p>
          <a:p>
            <a:pPr marL="457200" indent="-457200">
              <a:buAutoNum type="alphaLcParenBoth"/>
            </a:pP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b</a:t>
            </a:r>
            <a:r>
              <a:rPr lang="en-US" sz="2400" dirty="0">
                <a:solidFill>
                  <a:srgbClr val="FF0000"/>
                </a:solidFill>
              </a:rPr>
              <a:t>) Yes, they are in agreement with the general </a:t>
            </a:r>
            <a:r>
              <a:rPr lang="en-US" sz="2400" dirty="0" smtClean="0">
                <a:solidFill>
                  <a:srgbClr val="FF0000"/>
                </a:solidFill>
              </a:rPr>
              <a:t>formula.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43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4: </a:t>
            </a:r>
            <a:r>
              <a:rPr lang="en-US" altLang="en-US" sz="2800" b="1" dirty="0"/>
              <a:t>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  <a:p>
            <a:pPr algn="ctr"/>
            <a:endParaRPr lang="en-US" altLang="en-US" sz="2400" b="1" dirty="0">
              <a:solidFill>
                <a:srgbClr val="00B050"/>
              </a:solidFill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37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Binomial Distribution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495600" y="803922"/>
            <a:ext cx="8501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will use a worked example to introduce this </a:t>
            </a:r>
            <a:r>
              <a:rPr lang="en-US" sz="2400" dirty="0" smtClean="0"/>
              <a:t>distribution.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FC02E67-54C2-5D4A-A94D-25714809249D}"/>
              </a:ext>
            </a:extLst>
          </p:cNvPr>
          <p:cNvSpPr/>
          <p:nvPr/>
        </p:nvSpPr>
        <p:spPr>
          <a:xfrm>
            <a:off x="2423592" y="1393236"/>
            <a:ext cx="998443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Example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Ashoke, Theo and Sadie will each visit the local leisure </a:t>
            </a:r>
            <a:r>
              <a:rPr lang="en-US" sz="2400" dirty="0" err="1"/>
              <a:t>centre</a:t>
            </a:r>
            <a:r>
              <a:rPr lang="en-US" sz="2400" dirty="0"/>
              <a:t> to swim on one evening next week but have made no arrangement between themselves to meet or go on any particular day.  </a:t>
            </a:r>
          </a:p>
          <a:p>
            <a:r>
              <a:rPr lang="en-US" sz="2400" dirty="0"/>
              <a:t>The random variable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is: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   </a:t>
            </a:r>
            <a:r>
              <a:rPr lang="en-US" sz="2400" dirty="0" smtClean="0"/>
              <a:t>“the </a:t>
            </a:r>
            <a:r>
              <a:rPr lang="en-US" sz="2400" dirty="0"/>
              <a:t>number of the three who go to the leisure centre on </a:t>
            </a:r>
            <a:r>
              <a:rPr lang="en-US" sz="2400" dirty="0" smtClean="0"/>
              <a:t>Wednesday”.  </a:t>
            </a:r>
            <a:endParaRPr lang="en-US" sz="2400" dirty="0"/>
          </a:p>
          <a:p>
            <a:r>
              <a:rPr lang="en-US" sz="2400" dirty="0"/>
              <a:t>Find the probability distribution for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, that is, the probabilities for each value of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408A813-7DFC-B845-BF55-972A5FA3FA67}"/>
              </a:ext>
            </a:extLst>
          </p:cNvPr>
          <p:cNvSpPr/>
          <p:nvPr/>
        </p:nvSpPr>
        <p:spPr>
          <a:xfrm>
            <a:off x="2413406" y="4649151"/>
            <a:ext cx="95872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Solution</a:t>
            </a:r>
          </a:p>
          <a:p>
            <a:r>
              <a:rPr lang="en-US" sz="2400" dirty="0"/>
              <a:t>The probabilities of  0, 1, 2 or 3  people going on Wednesday can be found by using the tree diagram method covered in the unit Probability of Two or More Events.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1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Binomial Distribution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197160" y="767796"/>
            <a:ext cx="9160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tree diagram below shows probabilities for how many go on Wednesday.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B606C010-1793-2E49-9D8A-4FED5F417448}"/>
                  </a:ext>
                </a:extLst>
              </p:cNvPr>
              <p:cNvSpPr txBox="1"/>
              <p:nvPr/>
            </p:nvSpPr>
            <p:spPr>
              <a:xfrm>
                <a:off x="2197160" y="1650312"/>
                <a:ext cx="3538799" cy="4976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You can see that: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=3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606C010-1793-2E49-9D8A-4FED5F4174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7160" y="1650312"/>
                <a:ext cx="3538799" cy="4976234"/>
              </a:xfrm>
              <a:prstGeom prst="rect">
                <a:avLst/>
              </a:prstGeom>
              <a:blipFill rotWithShape="1">
                <a:blip r:embed="rId3"/>
                <a:stretch>
                  <a:fillRect l="-2582" t="-8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51FAE85-F8A3-EB47-9417-0C4E13886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959" y="1270988"/>
            <a:ext cx="6400602" cy="55945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A829A93-739D-0849-A779-C1BFA2FD3E52}"/>
              </a:ext>
            </a:extLst>
          </p:cNvPr>
          <p:cNvSpPr/>
          <p:nvPr/>
        </p:nvSpPr>
        <p:spPr bwMode="auto">
          <a:xfrm>
            <a:off x="10056440" y="1650312"/>
            <a:ext cx="1944216" cy="665174"/>
          </a:xfrm>
          <a:prstGeom prst="rect">
            <a:avLst/>
          </a:prstGeom>
          <a:solidFill>
            <a:srgbClr val="FF4774">
              <a:alpha val="3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AEA4DA7-9108-B94B-ABD0-9816285F3165}"/>
              </a:ext>
            </a:extLst>
          </p:cNvPr>
          <p:cNvSpPr/>
          <p:nvPr/>
        </p:nvSpPr>
        <p:spPr bwMode="auto">
          <a:xfrm>
            <a:off x="10056440" y="2315486"/>
            <a:ext cx="1944216" cy="665174"/>
          </a:xfrm>
          <a:prstGeom prst="rect">
            <a:avLst/>
          </a:prstGeom>
          <a:solidFill>
            <a:srgbClr val="2745FF">
              <a:alpha val="29804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B377AF05-04A3-A24A-8EFA-57EAE96E27D0}"/>
              </a:ext>
            </a:extLst>
          </p:cNvPr>
          <p:cNvSpPr/>
          <p:nvPr/>
        </p:nvSpPr>
        <p:spPr bwMode="auto">
          <a:xfrm>
            <a:off x="10056440" y="2980660"/>
            <a:ext cx="1944216" cy="665174"/>
          </a:xfrm>
          <a:prstGeom prst="rect">
            <a:avLst/>
          </a:prstGeom>
          <a:solidFill>
            <a:srgbClr val="2745FF">
              <a:alpha val="29804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C53AAA2-4AA7-A647-9B9D-246D574B2A70}"/>
              </a:ext>
            </a:extLst>
          </p:cNvPr>
          <p:cNvSpPr/>
          <p:nvPr/>
        </p:nvSpPr>
        <p:spPr bwMode="auto">
          <a:xfrm>
            <a:off x="10056440" y="3616090"/>
            <a:ext cx="1944216" cy="665174"/>
          </a:xfrm>
          <a:prstGeom prst="rect">
            <a:avLst/>
          </a:prstGeom>
          <a:solidFill>
            <a:srgbClr val="FFFF00">
              <a:alpha val="3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7E234C4C-ACAB-3044-AA8D-F4A964EE1AFB}"/>
              </a:ext>
            </a:extLst>
          </p:cNvPr>
          <p:cNvSpPr/>
          <p:nvPr/>
        </p:nvSpPr>
        <p:spPr bwMode="auto">
          <a:xfrm>
            <a:off x="10062797" y="4272777"/>
            <a:ext cx="1944216" cy="665174"/>
          </a:xfrm>
          <a:prstGeom prst="rect">
            <a:avLst/>
          </a:prstGeom>
          <a:solidFill>
            <a:srgbClr val="2745FF">
              <a:alpha val="29804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5B9A3EDB-1BBF-B847-BF17-942DE44C94C6}"/>
              </a:ext>
            </a:extLst>
          </p:cNvPr>
          <p:cNvSpPr/>
          <p:nvPr/>
        </p:nvSpPr>
        <p:spPr bwMode="auto">
          <a:xfrm>
            <a:off x="10056440" y="4908207"/>
            <a:ext cx="1944216" cy="665174"/>
          </a:xfrm>
          <a:prstGeom prst="rect">
            <a:avLst/>
          </a:prstGeom>
          <a:solidFill>
            <a:srgbClr val="FFFF00">
              <a:alpha val="3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32AEDCF2-CD05-7742-8B4E-BF30DB63BBF3}"/>
              </a:ext>
            </a:extLst>
          </p:cNvPr>
          <p:cNvSpPr/>
          <p:nvPr/>
        </p:nvSpPr>
        <p:spPr bwMode="auto">
          <a:xfrm>
            <a:off x="10062797" y="5554266"/>
            <a:ext cx="1944216" cy="665174"/>
          </a:xfrm>
          <a:prstGeom prst="rect">
            <a:avLst/>
          </a:prstGeom>
          <a:solidFill>
            <a:srgbClr val="FFFF00">
              <a:alpha val="3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E11CBEDA-7403-864F-A944-A74BD73BCE73}"/>
              </a:ext>
            </a:extLst>
          </p:cNvPr>
          <p:cNvSpPr/>
          <p:nvPr/>
        </p:nvSpPr>
        <p:spPr bwMode="auto">
          <a:xfrm>
            <a:off x="10056440" y="6238555"/>
            <a:ext cx="1944216" cy="665174"/>
          </a:xfrm>
          <a:prstGeom prst="rect">
            <a:avLst/>
          </a:prstGeom>
          <a:solidFill>
            <a:srgbClr val="00B050">
              <a:alpha val="3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17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Finding the Distribution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850690" y="803923"/>
            <a:ext cx="850189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FD9FA3E-4FB9-D248-9FF0-8C9369E86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0690" y="1332593"/>
            <a:ext cx="8013700" cy="1498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39C7A29-ABE8-2B4F-A887-C9DA15C37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9487" y="3823137"/>
            <a:ext cx="9800594" cy="16918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8FC665C-0DD3-404E-B865-F604DE0050BA}"/>
              </a:ext>
            </a:extLst>
          </p:cNvPr>
          <p:cNvSpPr txBox="1"/>
          <p:nvPr/>
        </p:nvSpPr>
        <p:spPr>
          <a:xfrm>
            <a:off x="3431704" y="707052"/>
            <a:ext cx="9465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can </a:t>
            </a:r>
            <a:r>
              <a:rPr lang="en-US" sz="2400" dirty="0" err="1"/>
              <a:t>summarise</a:t>
            </a:r>
            <a:r>
              <a:rPr lang="en-US" sz="2400" dirty="0"/>
              <a:t> the distribution in this table: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9841EEA-7A26-024D-94D5-A8ABB73EFA18}"/>
              </a:ext>
            </a:extLst>
          </p:cNvPr>
          <p:cNvSpPr txBox="1"/>
          <p:nvPr/>
        </p:nvSpPr>
        <p:spPr>
          <a:xfrm>
            <a:off x="2320398" y="2944364"/>
            <a:ext cx="9341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can easily extend this to having a fourth person with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 now </a:t>
            </a:r>
          </a:p>
          <a:p>
            <a:r>
              <a:rPr lang="en-US" sz="2400" dirty="0" smtClean="0"/>
              <a:t>“the </a:t>
            </a:r>
            <a:r>
              <a:rPr lang="en-US" sz="2400" dirty="0"/>
              <a:t>number if the four people who go on Wednesday</a:t>
            </a:r>
            <a:r>
              <a:rPr lang="en-US" sz="2400" dirty="0" smtClean="0"/>
              <a:t>”: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0FF8E38-02E8-B345-A390-BF3388305067}"/>
              </a:ext>
            </a:extLst>
          </p:cNvPr>
          <p:cNvSpPr txBox="1"/>
          <p:nvPr/>
        </p:nvSpPr>
        <p:spPr>
          <a:xfrm>
            <a:off x="2320398" y="5734318"/>
            <a:ext cx="9892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You may recognize the coefficients in each table, that is  1, 3, 3, 1 and 1, 4, 6, 4, 1 from </a:t>
            </a:r>
            <a:r>
              <a:rPr lang="en-US" sz="2400" dirty="0" smtClean="0"/>
              <a:t>Pascal’s Triangle </a:t>
            </a:r>
            <a:r>
              <a:rPr lang="en-US" sz="2400" dirty="0"/>
              <a:t>or from the Binomial </a:t>
            </a:r>
            <a:r>
              <a:rPr lang="en-US" sz="2400" dirty="0" smtClean="0"/>
              <a:t>Theorem.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30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Notation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850690" y="803923"/>
            <a:ext cx="850189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US" sz="2400" dirty="0"/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236B2D61-3FCD-4E45-80E9-D8B38F62B5BD}"/>
                  </a:ext>
                </a:extLst>
              </p:cNvPr>
              <p:cNvSpPr txBox="1"/>
              <p:nvPr/>
            </p:nvSpPr>
            <p:spPr>
              <a:xfrm>
                <a:off x="2550839" y="676275"/>
                <a:ext cx="9361040" cy="15344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n-US" sz="2400" dirty="0"/>
                  <a:t>Before getting to the Binomial Distribution, we need one new notation, this is:</a:t>
                </a:r>
                <a:r>
                  <a:rPr lang="en-GB" sz="2800" i="1" dirty="0">
                    <a:latin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800" i="1" smtClean="0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8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GB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400" dirty="0"/>
                  <a:t>where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×2×1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36B2D61-3FCD-4E45-80E9-D8B38F62B5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839" y="676275"/>
                <a:ext cx="9361040" cy="1534459"/>
              </a:xfrm>
              <a:prstGeom prst="rect">
                <a:avLst/>
              </a:prstGeom>
              <a:blipFill>
                <a:blip r:embed="rId3"/>
                <a:stretch>
                  <a:fillRect l="-949" t="-2459" b="-7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10BA115E-008F-534E-85A1-40F19D98957F}"/>
                  </a:ext>
                </a:extLst>
              </p:cNvPr>
              <p:cNvSpPr txBox="1"/>
              <p:nvPr/>
            </p:nvSpPr>
            <p:spPr>
              <a:xfrm>
                <a:off x="2547391" y="2332714"/>
                <a:ext cx="8784976" cy="29131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Example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      </m:t>
                    </m:r>
                    <m:sPre>
                      <m:sPrePr>
                        <m:ctrlPr>
                          <a:rPr lang="en-US" sz="28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8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GB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10!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7!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×3!</m:t>
                        </m:r>
                      </m:den>
                    </m:f>
                  </m:oMath>
                </a14:m>
                <a:endParaRPr lang="en-US" sz="2800" dirty="0"/>
              </a:p>
              <a:p>
                <a:r>
                  <a:rPr lang="en-US" sz="2400" dirty="0"/>
                  <a:t>and  10! = 10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9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7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6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3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1 = 3628800</a:t>
                </a:r>
              </a:p>
              <a:p>
                <a:r>
                  <a:rPr lang="en-US" sz="2400" dirty="0"/>
                  <a:t>          7! = 7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6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3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1 = 5040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          3! = 3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 = 6</a:t>
                </a:r>
              </a:p>
              <a:p>
                <a:r>
                  <a:rPr lang="en-US" sz="2400" dirty="0"/>
                  <a:t>giving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3628800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5040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=120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0BA115E-008F-534E-85A1-40F19D989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7391" y="2332714"/>
                <a:ext cx="8784976" cy="2913170"/>
              </a:xfrm>
              <a:prstGeom prst="rect">
                <a:avLst/>
              </a:prstGeom>
              <a:blipFill rotWithShape="1">
                <a:blip r:embed="rId4"/>
                <a:stretch>
                  <a:fillRect l="-1110" t="-1464" b="-1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55FF31DD-37C8-754A-9F66-CB2EA3F93716}"/>
                  </a:ext>
                </a:extLst>
              </p:cNvPr>
              <p:cNvSpPr txBox="1"/>
              <p:nvPr/>
            </p:nvSpPr>
            <p:spPr>
              <a:xfrm>
                <a:off x="2637140" y="5261112"/>
                <a:ext cx="8928992" cy="1304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Note:</a:t>
                </a:r>
                <a:r>
                  <a:rPr lang="en-US" dirty="0">
                    <a:solidFill>
                      <a:srgbClr val="0070C0"/>
                    </a:solidFill>
                  </a:rPr>
                  <a:t> it is easier to calculate these expressions by noting that:</a:t>
                </a:r>
              </a:p>
              <a:p>
                <a:r>
                  <a:rPr lang="en-US" dirty="0">
                    <a:solidFill>
                      <a:srgbClr val="0070C0"/>
                    </a:solidFill>
                  </a:rPr>
                  <a:t>           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sub>
                      <m:sup>
                        <m:r>
                          <a:rPr lang="en-GB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=</a:t>
                </a:r>
                <a:r>
                  <a:rPr lang="en-GB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10!</m:t>
                        </m:r>
                      </m:num>
                      <m:den>
                        <m:r>
                          <a:rPr lang="en-GB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7!</m:t>
                        </m:r>
                        <m:r>
                          <a:rPr lang="en-GB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×3!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=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×9×8×(7×6×5×4×3×2×1)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(7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×6×5×4×3×2×1)×3×2×1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= </a:t>
                </a:r>
                <a:r>
                  <a:rPr lang="en-US" dirty="0">
                    <a:solidFill>
                      <a:srgbClr val="0070C0"/>
                    </a:solidFill>
                  </a:rPr>
                  <a:t>120  </a:t>
                </a:r>
              </a:p>
              <a:p>
                <a:r>
                  <a:rPr lang="en-US" dirty="0">
                    <a:solidFill>
                      <a:srgbClr val="0070C0"/>
                    </a:solidFill>
                  </a:rPr>
                  <a:t>and even easier just to use the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sPre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button on your calculator!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5FF31DD-37C8-754A-9F66-CB2EA3F93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140" y="5261112"/>
                <a:ext cx="8928992" cy="1304203"/>
              </a:xfrm>
              <a:prstGeom prst="rect">
                <a:avLst/>
              </a:prstGeom>
              <a:blipFill>
                <a:blip r:embed="rId5"/>
                <a:stretch>
                  <a:fillRect l="-710" t="-1923" b="-6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23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Example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850690" y="803923"/>
            <a:ext cx="850189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US" sz="2400" dirty="0"/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515AC6A1-E643-244A-8E14-DE8A8BE1496F}"/>
                  </a:ext>
                </a:extLst>
              </p:cNvPr>
              <p:cNvSpPr txBox="1"/>
              <p:nvPr/>
            </p:nvSpPr>
            <p:spPr>
              <a:xfrm>
                <a:off x="2507533" y="803923"/>
                <a:ext cx="9925171" cy="1326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+mj-lt"/>
                  </a:rPr>
                  <a:t>Example</a:t>
                </a:r>
              </a:p>
              <a:p>
                <a:r>
                  <a:rPr lang="en-US" sz="2400" dirty="0">
                    <a:latin typeface="+mj-lt"/>
                  </a:rPr>
                  <a:t>Calculate </a:t>
                </a:r>
                <a:r>
                  <a:rPr lang="en-US" sz="2400" dirty="0" smtClean="0">
                    <a:latin typeface="+mj-lt"/>
                  </a:rPr>
                  <a:t>  a</a:t>
                </a:r>
                <a:r>
                  <a:rPr lang="en-US" sz="2400" dirty="0">
                    <a:latin typeface="+mj-lt"/>
                  </a:rPr>
                  <a:t>)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0 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400" dirty="0">
                    <a:latin typeface="+mj-lt"/>
                  </a:rPr>
                  <a:t>  </a:t>
                </a:r>
                <a:r>
                  <a:rPr lang="en-US" sz="2400" dirty="0" smtClean="0">
                    <a:latin typeface="+mj-lt"/>
                  </a:rPr>
                  <a:t>  b</a:t>
                </a:r>
                <a:r>
                  <a:rPr lang="en-US" sz="2400" dirty="0">
                    <a:latin typeface="+mj-lt"/>
                  </a:rPr>
                  <a:t>)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GB" sz="2400" b="0" i="1" smtClean="0">
                            <a:latin typeface="Cambria Math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)</m:t>
                        </m:r>
                        <m:sPre>
                          <m:sPre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PrePr>
                          <m:sub/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</m:sSub>
                          </m:e>
                        </m:sPr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GB" sz="2400" b="0" i="1" smtClean="0">
                            <a:latin typeface="Cambria Math"/>
                          </a:rPr>
                          <m:t> 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)</m:t>
                        </m:r>
                        <m:sPre>
                          <m:sPre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PrePr>
                          <m:sub/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</m:sSub>
                          </m:e>
                        </m:sPr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/>
                          </a:rPr>
                          <m:t> 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sPre>
                          <m:sPre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PrePr>
                          <m:sub/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</m:sSub>
                          </m:e>
                        </m:sPr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GB" sz="2400" b="0" i="1" smtClean="0">
                            <a:latin typeface="Cambria Math"/>
                          </a:rPr>
                          <m:t> 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)</m:t>
                        </m:r>
                        <m:sPre>
                          <m:sPre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PrePr>
                          <m:sub/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GB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g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sPre>
                              <m:sPre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PrePr>
                              <m:sub/>
                              <m:sup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sub>
                                </m:sSub>
                              </m:e>
                            </m:sPre>
                          </m:e>
                        </m:sPr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</m:e>
                    </m:sPre>
                  </m:oMath>
                </a14:m>
                <a:endParaRPr lang="en-US" sz="2400" dirty="0">
                  <a:latin typeface="+mj-lt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400" dirty="0">
                    <a:latin typeface="+mj-lt"/>
                  </a:rPr>
                  <a:t>noting that 0! = 1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15AC6A1-E643-244A-8E14-DE8A8BE14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533" y="803923"/>
                <a:ext cx="9925171" cy="1326132"/>
              </a:xfrm>
              <a:prstGeom prst="rect">
                <a:avLst/>
              </a:prstGeom>
              <a:blipFill rotWithShape="1">
                <a:blip r:embed="rId3"/>
                <a:stretch>
                  <a:fillRect l="-921" t="-3226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F17B8B81-D9EC-FA47-86AE-096D99F213D0}"/>
                  </a:ext>
                </a:extLst>
              </p:cNvPr>
              <p:cNvSpPr txBox="1"/>
              <p:nvPr/>
            </p:nvSpPr>
            <p:spPr>
              <a:xfrm>
                <a:off x="2567608" y="2348880"/>
                <a:ext cx="2448272" cy="1016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</a:t>
                </a:r>
              </a:p>
              <a:p>
                <a:r>
                  <a:rPr lang="en-US" sz="2400" dirty="0"/>
                  <a:t>a)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0 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4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6!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0!6!</m:t>
                        </m:r>
                      </m:den>
                    </m:f>
                    <m:r>
                      <a:rPr lang="en-GB" sz="24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7B8B81-D9EC-FA47-86AE-096D99F21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2348880"/>
                <a:ext cx="2448272" cy="1016689"/>
              </a:xfrm>
              <a:prstGeom prst="rect">
                <a:avLst/>
              </a:prstGeom>
              <a:blipFill>
                <a:blip r:embed="rId4"/>
                <a:stretch>
                  <a:fillRect l="-3608" t="-4938" b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E30BEF81-9F2A-7148-B3A3-14229D216A91}"/>
                  </a:ext>
                </a:extLst>
              </p:cNvPr>
              <p:cNvSpPr txBox="1"/>
              <p:nvPr/>
            </p:nvSpPr>
            <p:spPr>
              <a:xfrm>
                <a:off x="5507318" y="2739757"/>
                <a:ext cx="3188636" cy="625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b)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4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>
                            <a:latin typeface="Cambria Math" panose="02040503050406030204" pitchFamily="18" charset="0"/>
                          </a:rPr>
                          <m:t>6!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b="0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GB" sz="24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0BEF81-9F2A-7148-B3A3-14229D216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318" y="2739757"/>
                <a:ext cx="3188636" cy="625812"/>
              </a:xfrm>
              <a:prstGeom prst="rect">
                <a:avLst/>
              </a:prstGeom>
              <a:blipFill>
                <a:blip r:embed="rId5"/>
                <a:stretch>
                  <a:fillRect l="-2778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0A8169C8-64FE-0846-A744-0F59F5E1BB01}"/>
                  </a:ext>
                </a:extLst>
              </p:cNvPr>
              <p:cNvSpPr txBox="1"/>
              <p:nvPr/>
            </p:nvSpPr>
            <p:spPr>
              <a:xfrm>
                <a:off x="8544272" y="2739757"/>
                <a:ext cx="2664296" cy="9335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c)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4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>
                            <a:latin typeface="Cambria Math" panose="02040503050406030204" pitchFamily="18" charset="0"/>
                          </a:rPr>
                          <m:t>6!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b="0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GB" sz="24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8169C8-64FE-0846-A744-0F59F5E1B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272" y="2739757"/>
                <a:ext cx="2664296" cy="933589"/>
              </a:xfrm>
              <a:prstGeom prst="rect">
                <a:avLst/>
              </a:prstGeom>
              <a:blipFill>
                <a:blip r:embed="rId6"/>
                <a:stretch>
                  <a:fillRect l="-33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6534B2AE-8B3F-7B41-8348-485CD3B2CF9B}"/>
                  </a:ext>
                </a:extLst>
              </p:cNvPr>
              <p:cNvSpPr txBox="1"/>
              <p:nvPr/>
            </p:nvSpPr>
            <p:spPr>
              <a:xfrm>
                <a:off x="2567608" y="3492432"/>
                <a:ext cx="2592288" cy="9300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d)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4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6!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GB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534B2AE-8B3F-7B41-8348-485CD3B2C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3492432"/>
                <a:ext cx="2592288" cy="930063"/>
              </a:xfrm>
              <a:prstGeom prst="rect">
                <a:avLst/>
              </a:prstGeom>
              <a:blipFill>
                <a:blip r:embed="rId7"/>
                <a:stretch>
                  <a:fillRect l="-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500DA79E-3215-3B4E-AD83-FA07E0C9AAB1}"/>
                  </a:ext>
                </a:extLst>
              </p:cNvPr>
              <p:cNvSpPr txBox="1"/>
              <p:nvPr/>
            </p:nvSpPr>
            <p:spPr>
              <a:xfrm>
                <a:off x="5507318" y="3492432"/>
                <a:ext cx="2604906" cy="9319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e)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4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6!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GB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00DA79E-3215-3B4E-AD83-FA07E0C9A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318" y="3492432"/>
                <a:ext cx="2604906" cy="931922"/>
              </a:xfrm>
              <a:prstGeom prst="rect">
                <a:avLst/>
              </a:prstGeom>
              <a:blipFill>
                <a:blip r:embed="rId8"/>
                <a:stretch>
                  <a:fillRect l="-3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5DA39B3E-3DFE-FF45-B6BD-29780977742D}"/>
                  </a:ext>
                </a:extLst>
              </p:cNvPr>
              <p:cNvSpPr txBox="1"/>
              <p:nvPr/>
            </p:nvSpPr>
            <p:spPr>
              <a:xfrm>
                <a:off x="8544272" y="3509310"/>
                <a:ext cx="2952327" cy="9319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f)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4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6!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GB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6 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DA39B3E-3DFE-FF45-B6BD-297809777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272" y="3509310"/>
                <a:ext cx="2952327" cy="931922"/>
              </a:xfrm>
              <a:prstGeom prst="rect">
                <a:avLst/>
              </a:prstGeom>
              <a:blipFill>
                <a:blip r:embed="rId9"/>
                <a:stretch>
                  <a:fillRect l="-30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C6664661-CE15-3F4B-A433-A0A2697FC336}"/>
                  </a:ext>
                </a:extLst>
              </p:cNvPr>
              <p:cNvSpPr txBox="1"/>
              <p:nvPr/>
            </p:nvSpPr>
            <p:spPr>
              <a:xfrm>
                <a:off x="2567608" y="4283048"/>
                <a:ext cx="2808312" cy="9319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g)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400" b="1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6!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GB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6664661-CE15-3F4B-A433-A0A2697FC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4283048"/>
                <a:ext cx="2808312" cy="931922"/>
              </a:xfrm>
              <a:prstGeom prst="rect">
                <a:avLst/>
              </a:prstGeom>
              <a:blipFill>
                <a:blip r:embed="rId10"/>
                <a:stretch>
                  <a:fillRect l="-3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43F1DC3-FAAD-8442-8B1E-3765635F64A8}"/>
              </a:ext>
            </a:extLst>
          </p:cNvPr>
          <p:cNvSpPr txBox="1"/>
          <p:nvPr/>
        </p:nvSpPr>
        <p:spPr>
          <a:xfrm>
            <a:off x="2561299" y="49612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Note: this gives the coefficients 1, 6, 15, 20, 15, 10, 6, 1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319A03C7-5A85-DF4C-828E-6951A65C253B}"/>
                  </a:ext>
                </a:extLst>
              </p:cNvPr>
              <p:cNvSpPr txBox="1"/>
              <p:nvPr/>
            </p:nvSpPr>
            <p:spPr>
              <a:xfrm>
                <a:off x="2544531" y="5547258"/>
                <a:ext cx="9217024" cy="86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Final note: </a:t>
                </a:r>
                <a:r>
                  <a:rPr lang="en-US" dirty="0">
                    <a:solidFill>
                      <a:srgbClr val="0070C0"/>
                    </a:solidFill>
                  </a:rPr>
                  <a:t>There is an alternative notation for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, namely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e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but we will use the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notation as this is on your calculator.</a:t>
                </a:r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19A03C7-5A85-DF4C-828E-6951A65C2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531" y="5547258"/>
                <a:ext cx="9217024" cy="868699"/>
              </a:xfrm>
              <a:prstGeom prst="rect">
                <a:avLst/>
              </a:prstGeom>
              <a:blipFill>
                <a:blip r:embed="rId11"/>
                <a:stretch>
                  <a:fillRect l="-550" b="-10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0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2" grpId="0"/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Binomial Distribution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394217" y="740903"/>
            <a:ext cx="1029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can </a:t>
            </a:r>
            <a:r>
              <a:rPr lang="en-US" sz="2400" dirty="0" err="1"/>
              <a:t>summarise</a:t>
            </a:r>
            <a:r>
              <a:rPr lang="en-US" sz="2400" dirty="0"/>
              <a:t> and extend our earlier work with this formula.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47377FC-A3EC-C043-B868-EBB50E8A4153}"/>
              </a:ext>
            </a:extLst>
          </p:cNvPr>
          <p:cNvSpPr txBox="1"/>
          <p:nvPr/>
        </p:nvSpPr>
        <p:spPr>
          <a:xfrm>
            <a:off x="2351584" y="1320982"/>
            <a:ext cx="95770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the probability of success is </a:t>
            </a:r>
            <a:r>
              <a:rPr lang="en-US" sz="2400" i="1" dirty="0">
                <a:latin typeface="Times" pitchFamily="2" charset="0"/>
              </a:rPr>
              <a:t>p </a:t>
            </a:r>
            <a:r>
              <a:rPr lang="en-US" sz="2400" dirty="0"/>
              <a:t>and the “experiment” is repeated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/>
              <a:t> independent times with the probability remaining constant, and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is the random variable “number of successes”, then its probability distribution is given by this formula: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F68DA3A6-6229-9E48-A685-08A84FA4ED83}"/>
                  </a:ext>
                </a:extLst>
              </p:cNvPr>
              <p:cNvSpPr txBox="1"/>
              <p:nvPr/>
            </p:nvSpPr>
            <p:spPr>
              <a:xfrm>
                <a:off x="3654357" y="3090773"/>
                <a:ext cx="7776864" cy="471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US" sz="2400" dirty="0"/>
                  <a:t>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=0, 1. 2, …. ,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68DA3A6-6229-9E48-A685-08A84FA4E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357" y="3090773"/>
                <a:ext cx="7776864" cy="471283"/>
              </a:xfrm>
              <a:prstGeom prst="rect">
                <a:avLst/>
              </a:prstGeom>
              <a:blipFill>
                <a:blip r:embed="rId3"/>
                <a:stretch>
                  <a:fillRect l="-327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B6B978B8-6B1C-D54C-A2C9-DE61D164F2D2}"/>
                  </a:ext>
                </a:extLst>
              </p:cNvPr>
              <p:cNvSpPr txBox="1"/>
              <p:nvPr/>
            </p:nvSpPr>
            <p:spPr>
              <a:xfrm>
                <a:off x="2394217" y="3989596"/>
                <a:ext cx="9289032" cy="1723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latin typeface="+mj-lt"/>
                  </a:rPr>
                  <a:t>We also use the notation 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                                              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2400" dirty="0">
                    <a:latin typeface="+mj-lt"/>
                  </a:rPr>
                  <a:t> </a:t>
                </a:r>
              </a:p>
              <a:p>
                <a:r>
                  <a:rPr lang="en-US" sz="2400" dirty="0">
                    <a:latin typeface="+mj-lt"/>
                  </a:rPr>
                  <a:t>to mean that the random variable </a:t>
                </a:r>
                <a:r>
                  <a:rPr lang="en-US" sz="2400" i="1" dirty="0">
                    <a:latin typeface="Times" pitchFamily="2" charset="0"/>
                  </a:rPr>
                  <a:t>X </a:t>
                </a:r>
                <a:r>
                  <a:rPr lang="en-US" sz="2400" dirty="0">
                    <a:latin typeface="+mj-lt"/>
                  </a:rPr>
                  <a:t>has a Binomial distribution with probability </a:t>
                </a:r>
                <a:r>
                  <a:rPr lang="en-US" sz="2400" i="1" dirty="0">
                    <a:latin typeface="Times" pitchFamily="2" charset="0"/>
                  </a:rPr>
                  <a:t>p</a:t>
                </a:r>
                <a:r>
                  <a:rPr lang="en-US" sz="2400" dirty="0">
                    <a:latin typeface="+mj-lt"/>
                  </a:rPr>
                  <a:t> and </a:t>
                </a:r>
                <a:r>
                  <a:rPr lang="en-US" sz="2400" i="1" dirty="0">
                    <a:latin typeface="Times" pitchFamily="2" charset="0"/>
                  </a:rPr>
                  <a:t>n </a:t>
                </a:r>
                <a:r>
                  <a:rPr lang="en-US" sz="2400" dirty="0">
                    <a:latin typeface="+mj-lt"/>
                  </a:rPr>
                  <a:t>independent experiments.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B978B8-6B1C-D54C-A2C9-DE61D164F2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217" y="3989596"/>
                <a:ext cx="9289032" cy="1723549"/>
              </a:xfrm>
              <a:prstGeom prst="rect">
                <a:avLst/>
              </a:prstGeom>
              <a:blipFill>
                <a:blip r:embed="rId4"/>
                <a:stretch>
                  <a:fillRect l="-1093" t="-2190" r="-820" b="-6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1A5B5F4-E7C3-484C-A52B-A7703FDAD6AD}"/>
              </a:ext>
            </a:extLst>
          </p:cNvPr>
          <p:cNvSpPr/>
          <p:nvPr/>
        </p:nvSpPr>
        <p:spPr bwMode="auto">
          <a:xfrm>
            <a:off x="3575720" y="3009056"/>
            <a:ext cx="6984776" cy="75313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99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Binomial Distribution: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F68DA3A6-6229-9E48-A685-08A84FA4ED83}"/>
                  </a:ext>
                </a:extLst>
              </p:cNvPr>
              <p:cNvSpPr txBox="1"/>
              <p:nvPr/>
            </p:nvSpPr>
            <p:spPr>
              <a:xfrm>
                <a:off x="3575720" y="893916"/>
                <a:ext cx="7776864" cy="471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US" sz="2400" dirty="0"/>
                  <a:t>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=0, 1. 2, …. ,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68DA3A6-6229-9E48-A685-08A84FA4E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720" y="893916"/>
                <a:ext cx="7776864" cy="471283"/>
              </a:xfrm>
              <a:prstGeom prst="rect">
                <a:avLst/>
              </a:prstGeom>
              <a:blipFill>
                <a:blip r:embed="rId3"/>
                <a:stretch>
                  <a:fillRect l="-163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1A5B5F4-E7C3-484C-A52B-A7703FDAD6AD}"/>
              </a:ext>
            </a:extLst>
          </p:cNvPr>
          <p:cNvSpPr/>
          <p:nvPr/>
        </p:nvSpPr>
        <p:spPr bwMode="auto">
          <a:xfrm>
            <a:off x="3575720" y="742375"/>
            <a:ext cx="6984776" cy="75313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6CE0CEA-F55F-B04A-B561-61281FA41E27}"/>
              </a:ext>
            </a:extLst>
          </p:cNvPr>
          <p:cNvSpPr txBox="1"/>
          <p:nvPr/>
        </p:nvSpPr>
        <p:spPr>
          <a:xfrm>
            <a:off x="2436844" y="1591412"/>
            <a:ext cx="9505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</a:t>
            </a:r>
            <a:r>
              <a:rPr lang="en-US" sz="2400" b="1" dirty="0" smtClean="0"/>
              <a:t>1  </a:t>
            </a:r>
            <a:r>
              <a:rPr lang="en-US" sz="2400" dirty="0"/>
              <a:t>You throw a fair dice 4 times. </a:t>
            </a:r>
          </a:p>
          <a:p>
            <a:r>
              <a:rPr lang="en-US" sz="2400" dirty="0"/>
              <a:t>What is the probability distribution of throwing a 5 or 6?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94B1355A-533F-E14B-9E60-51B0479A5BB0}"/>
                  </a:ext>
                </a:extLst>
              </p:cNvPr>
              <p:cNvSpPr txBox="1"/>
              <p:nvPr/>
            </p:nvSpPr>
            <p:spPr>
              <a:xfrm>
                <a:off x="2436844" y="2410643"/>
                <a:ext cx="9229364" cy="4958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1" dirty="0"/>
                  <a:t>Solution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Here, if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is the random variable “throwing a 5 or 6” then we have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n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4 and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p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Using the formula gives: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1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1×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16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81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81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4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27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81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6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27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81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4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81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=4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1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81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81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4B1355A-533F-E14B-9E60-51B0479A5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844" y="2410643"/>
                <a:ext cx="9229364" cy="4958409"/>
              </a:xfrm>
              <a:prstGeom prst="rect">
                <a:avLst/>
              </a:prstGeom>
              <a:blipFill rotWithShape="1">
                <a:blip r:embed="rId4"/>
                <a:stretch>
                  <a:fillRect l="-1057" t="-983" r="-9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CFD265-F731-7A4D-8A27-8633F4241115}"/>
              </a:ext>
            </a:extLst>
          </p:cNvPr>
          <p:cNvSpPr txBox="1"/>
          <p:nvPr/>
        </p:nvSpPr>
        <p:spPr>
          <a:xfrm>
            <a:off x="8760296" y="3372241"/>
            <a:ext cx="279042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Note</a:t>
            </a:r>
            <a:r>
              <a:rPr lang="en-US" dirty="0">
                <a:solidFill>
                  <a:srgbClr val="0070C0"/>
                </a:solidFill>
              </a:rPr>
              <a:t> that the total probabilities add to 1, as expected. 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Note </a:t>
            </a:r>
            <a:r>
              <a:rPr lang="en-US" dirty="0">
                <a:solidFill>
                  <a:srgbClr val="0070C0"/>
                </a:solidFill>
              </a:rPr>
              <a:t>also that the value with the highest probability is </a:t>
            </a:r>
            <a:r>
              <a:rPr lang="en-US" i="1" dirty="0">
                <a:solidFill>
                  <a:srgbClr val="0070C0"/>
                </a:solidFill>
                <a:latin typeface="Times" pitchFamily="2" charset="0"/>
              </a:rPr>
              <a:t>X</a:t>
            </a:r>
            <a:r>
              <a:rPr lang="en-US" dirty="0">
                <a:solidFill>
                  <a:srgbClr val="0070C0"/>
                </a:solidFill>
              </a:rPr>
              <a:t> = </a:t>
            </a:r>
            <a:r>
              <a:rPr lang="en-US" dirty="0" smtClean="0">
                <a:solidFill>
                  <a:srgbClr val="0070C0"/>
                </a:solidFill>
              </a:rPr>
              <a:t>1.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Note:</a:t>
            </a:r>
            <a:r>
              <a:rPr lang="en-US" dirty="0">
                <a:solidFill>
                  <a:srgbClr val="0070C0"/>
                </a:solidFill>
              </a:rPr>
              <a:t> try this out in practice and record the </a:t>
            </a:r>
            <a:r>
              <a:rPr lang="en-US" dirty="0" smtClean="0">
                <a:solidFill>
                  <a:srgbClr val="0070C0"/>
                </a:solidFill>
              </a:rPr>
              <a:t>outcomes.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77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Binomial Distribution: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F68DA3A6-6229-9E48-A685-08A84FA4ED83}"/>
                  </a:ext>
                </a:extLst>
              </p:cNvPr>
              <p:cNvSpPr txBox="1"/>
              <p:nvPr/>
            </p:nvSpPr>
            <p:spPr>
              <a:xfrm>
                <a:off x="3575720" y="893916"/>
                <a:ext cx="7776864" cy="471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US" sz="2400" dirty="0"/>
                  <a:t>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=0, 1. 2, …. ,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68DA3A6-6229-9E48-A685-08A84FA4E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720" y="893916"/>
                <a:ext cx="7776864" cy="471283"/>
              </a:xfrm>
              <a:prstGeom prst="rect">
                <a:avLst/>
              </a:prstGeom>
              <a:blipFill>
                <a:blip r:embed="rId3"/>
                <a:stretch>
                  <a:fillRect l="-163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1A5B5F4-E7C3-484C-A52B-A7703FDAD6AD}"/>
              </a:ext>
            </a:extLst>
          </p:cNvPr>
          <p:cNvSpPr/>
          <p:nvPr/>
        </p:nvSpPr>
        <p:spPr bwMode="auto">
          <a:xfrm>
            <a:off x="3575720" y="742375"/>
            <a:ext cx="6984776" cy="75313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id="{63D0347F-5243-0C40-9F54-311CD7AAEC3D}"/>
                  </a:ext>
                </a:extLst>
              </p:cNvPr>
              <p:cNvSpPr/>
              <p:nvPr/>
            </p:nvSpPr>
            <p:spPr>
              <a:xfrm>
                <a:off x="2291916" y="1632577"/>
                <a:ext cx="9984432" cy="17988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Example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If the random variable </a:t>
                </a:r>
                <a:r>
                  <a:rPr lang="en-US" sz="2400" i="1" dirty="0">
                    <a:latin typeface="Times" pitchFamily="2" charset="0"/>
                  </a:rPr>
                  <a:t>X </a:t>
                </a:r>
                <a:r>
                  <a:rPr lang="en-US" sz="2400" dirty="0"/>
                  <a:t>is binomially distributed with 6 trials and a probability of success equal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at each attempt, what is the probability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of:  a) exactly 4 </a:t>
                </a:r>
                <a:r>
                  <a:rPr lang="en-US" sz="2400" dirty="0" smtClean="0"/>
                  <a:t>successes,         </a:t>
                </a:r>
                <a:r>
                  <a:rPr lang="en-US" sz="2400" dirty="0"/>
                  <a:t>b) at least one success?</a:t>
                </a: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3D0347F-5243-0C40-9F54-311CD7AAEC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916" y="1632577"/>
                <a:ext cx="9984432" cy="1798826"/>
              </a:xfrm>
              <a:prstGeom prst="rect">
                <a:avLst/>
              </a:prstGeom>
              <a:blipFill rotWithShape="1">
                <a:blip r:embed="rId4"/>
                <a:stretch>
                  <a:fillRect l="-977" t="-2373" b="-71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F90A3CF0-CDE9-4241-9F35-359B97BF39E5}"/>
                  </a:ext>
                </a:extLst>
              </p:cNvPr>
              <p:cNvSpPr txBox="1"/>
              <p:nvPr/>
            </p:nvSpPr>
            <p:spPr>
              <a:xfrm>
                <a:off x="2351584" y="3645024"/>
                <a:ext cx="9433048" cy="2241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Here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and: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a)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=4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1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4096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≈0.033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+mn-lt"/>
                  </a:rPr>
                  <a:t>b</a:t>
                </a:r>
                <a:r>
                  <a:rPr lang="en-US" sz="2400" dirty="0">
                    <a:solidFill>
                      <a:srgbClr val="FF0000"/>
                    </a:solidFill>
                    <a:latin typeface="Times" pitchFamily="2" charset="0"/>
                  </a:rPr>
                  <a:t>)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" pitchFamily="2" charset="0"/>
                  </a:rPr>
                  <a:t>P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≥ 1) = 1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d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=1 −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1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729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4096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3367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4096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≈0.033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90A3CF0-CDE9-4241-9F35-359B97BF39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3645024"/>
                <a:ext cx="9433048" cy="2241639"/>
              </a:xfrm>
              <a:prstGeom prst="rect">
                <a:avLst/>
              </a:prstGeom>
              <a:blipFill rotWithShape="1">
                <a:blip r:embed="rId5"/>
                <a:stretch>
                  <a:fillRect l="-1034" t="-1902" b="-16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33D5D32-E3D8-2C49-991F-0C96E85454F7}"/>
              </a:ext>
            </a:extLst>
          </p:cNvPr>
          <p:cNvSpPr txBox="1"/>
          <p:nvPr/>
        </p:nvSpPr>
        <p:spPr>
          <a:xfrm>
            <a:off x="2423592" y="6115625"/>
            <a:ext cx="9145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Note</a:t>
            </a:r>
            <a:r>
              <a:rPr lang="en-US" dirty="0">
                <a:solidFill>
                  <a:srgbClr val="0070C0"/>
                </a:solidFill>
              </a:rPr>
              <a:t>: Calculators used for A-level courses now have binomial tables </a:t>
            </a:r>
            <a:r>
              <a:rPr lang="en-US" dirty="0" smtClean="0">
                <a:solidFill>
                  <a:srgbClr val="0070C0"/>
                </a:solidFill>
              </a:rPr>
              <a:t>available.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3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Section 5: Fitness Check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732813" y="1002513"/>
            <a:ext cx="893394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When an unbiased coin is tossed eight times what is the probability, to 2 decimal places, of obtaining: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a)  less than 4 </a:t>
            </a:r>
            <a:r>
              <a:rPr lang="en-US" sz="2400" dirty="0" smtClean="0"/>
              <a:t>heads,    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/>
              <a:t>b)  more than five heads?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6871929-CB24-294F-BE90-4F80074DB885}"/>
              </a:ext>
            </a:extLst>
          </p:cNvPr>
          <p:cNvSpPr txBox="1"/>
          <p:nvPr/>
        </p:nvSpPr>
        <p:spPr>
          <a:xfrm>
            <a:off x="2732813" y="3140968"/>
            <a:ext cx="5019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98DCF073-437F-5740-9C46-EF26F880889C}"/>
                  </a:ext>
                </a:extLst>
              </p:cNvPr>
              <p:cNvSpPr txBox="1"/>
              <p:nvPr/>
            </p:nvSpPr>
            <p:spPr>
              <a:xfrm>
                <a:off x="2855640" y="3717032"/>
                <a:ext cx="8136904" cy="1569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lphaLcParenR"/>
                </a:pPr>
                <a:r>
                  <a:rPr lang="en-US" sz="2400" dirty="0">
                    <a:solidFill>
                      <a:srgbClr val="FF4774"/>
                    </a:solidFill>
                  </a:rPr>
                  <a:t>If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H</a:t>
                </a:r>
                <a:r>
                  <a:rPr lang="en-US" sz="2400" dirty="0">
                    <a:solidFill>
                      <a:srgbClr val="FF4774"/>
                    </a:solidFill>
                  </a:rPr>
                  <a:t> is “number of heads obtained</a:t>
                </a:r>
                <a:r>
                  <a:rPr lang="en-US" sz="2400" dirty="0" smtClean="0">
                    <a:solidFill>
                      <a:srgbClr val="FF4774"/>
                    </a:solidFill>
                  </a:rPr>
                  <a:t>”, </a:t>
                </a:r>
                <a:r>
                  <a:rPr lang="en-US" sz="2400" dirty="0">
                    <a:solidFill>
                      <a:srgbClr val="FF4774"/>
                    </a:solidFill>
                  </a:rPr>
                  <a:t>then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H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GB" sz="2400" i="1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GB" sz="2400" i="1">
                            <a:solidFill>
                              <a:srgbClr val="FF4774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GB" sz="2400" i="1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4774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477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477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4774"/>
                    </a:solidFill>
                  </a:rPr>
                  <a:t> and</a:t>
                </a:r>
              </a:p>
              <a:p>
                <a:r>
                  <a:rPr lang="en-US" sz="2400" dirty="0">
                    <a:solidFill>
                      <a:srgbClr val="FF4774"/>
                    </a:solidFill>
                  </a:rPr>
                  <a:t>    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P</a:t>
                </a:r>
                <a:r>
                  <a:rPr lang="en-US" sz="2400" dirty="0">
                    <a:solidFill>
                      <a:srgbClr val="FF4774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H</a:t>
                </a:r>
                <a:r>
                  <a:rPr lang="en-US" sz="2400" dirty="0">
                    <a:solidFill>
                      <a:srgbClr val="FF4774"/>
                    </a:solidFill>
                  </a:rPr>
                  <a:t> ≤ 3) =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P</a:t>
                </a:r>
                <a:r>
                  <a:rPr lang="en-US" sz="2400" dirty="0">
                    <a:solidFill>
                      <a:srgbClr val="FF4774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H</a:t>
                </a:r>
                <a:r>
                  <a:rPr lang="en-US" sz="2400" dirty="0">
                    <a:solidFill>
                      <a:srgbClr val="FF4774"/>
                    </a:solidFill>
                  </a:rPr>
                  <a:t> = 0) +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P</a:t>
                </a:r>
                <a:r>
                  <a:rPr lang="en-US" sz="2400" dirty="0">
                    <a:solidFill>
                      <a:srgbClr val="FF4774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H</a:t>
                </a:r>
                <a:r>
                  <a:rPr lang="en-US" sz="2400" dirty="0">
                    <a:solidFill>
                      <a:srgbClr val="FF4774"/>
                    </a:solidFill>
                  </a:rPr>
                  <a:t> = 1) +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P</a:t>
                </a:r>
                <a:r>
                  <a:rPr lang="en-US" sz="2400" dirty="0">
                    <a:solidFill>
                      <a:srgbClr val="FF4774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H</a:t>
                </a:r>
                <a:r>
                  <a:rPr lang="en-US" sz="2400" dirty="0">
                    <a:solidFill>
                      <a:srgbClr val="FF4774"/>
                    </a:solidFill>
                  </a:rPr>
                  <a:t> = 2) +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P</a:t>
                </a:r>
                <a:r>
                  <a:rPr lang="en-US" sz="2400" dirty="0">
                    <a:solidFill>
                      <a:srgbClr val="FF4774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H</a:t>
                </a:r>
                <a:r>
                  <a:rPr lang="en-US" sz="2400" dirty="0">
                    <a:solidFill>
                      <a:srgbClr val="FF4774"/>
                    </a:solidFill>
                  </a:rPr>
                  <a:t> = 3) </a:t>
                </a:r>
              </a:p>
              <a:p>
                <a:r>
                  <a:rPr lang="en-US" sz="2400" dirty="0">
                    <a:solidFill>
                      <a:srgbClr val="FF4774"/>
                    </a:solidFill>
                  </a:rPr>
                  <a:t>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4774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477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dirty="0" smtClean="0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0.36</m:t>
                    </m:r>
                  </m:oMath>
                </a14:m>
                <a:endParaRPr lang="en-US" sz="2400" dirty="0">
                  <a:solidFill>
                    <a:srgbClr val="FF4774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8DCF073-437F-5740-9C46-EF26F88088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3717032"/>
                <a:ext cx="8136904" cy="1569404"/>
              </a:xfrm>
              <a:prstGeom prst="rect">
                <a:avLst/>
              </a:prstGeom>
              <a:blipFill rotWithShape="1">
                <a:blip r:embed="rId3"/>
                <a:stretch>
                  <a:fillRect l="-974" r="-674" b="-1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3697D746-5DA6-7D4E-AC52-FF9155612A29}"/>
                  </a:ext>
                </a:extLst>
              </p:cNvPr>
              <p:cNvSpPr txBox="1"/>
              <p:nvPr/>
            </p:nvSpPr>
            <p:spPr>
              <a:xfrm>
                <a:off x="2855640" y="5286436"/>
                <a:ext cx="8352928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4774"/>
                    </a:solidFill>
                    <a:latin typeface="+mn-lt"/>
                  </a:rPr>
                  <a:t>b</a:t>
                </a:r>
                <a:r>
                  <a:rPr lang="en-US" sz="2400" dirty="0">
                    <a:solidFill>
                      <a:srgbClr val="FF4774"/>
                    </a:solidFill>
                    <a:latin typeface="Times" pitchFamily="2" charset="0"/>
                  </a:rPr>
                  <a:t>) 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P</a:t>
                </a:r>
                <a:r>
                  <a:rPr lang="en-US" sz="2400" dirty="0">
                    <a:solidFill>
                      <a:srgbClr val="FF4774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H</a:t>
                </a:r>
                <a:r>
                  <a:rPr lang="en-US" sz="2400" dirty="0">
                    <a:solidFill>
                      <a:srgbClr val="FF4774"/>
                    </a:solidFill>
                  </a:rPr>
                  <a:t> &gt; 5) =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 P</a:t>
                </a:r>
                <a:r>
                  <a:rPr lang="en-US" sz="2400" dirty="0">
                    <a:solidFill>
                      <a:srgbClr val="FF4774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H</a:t>
                </a:r>
                <a:r>
                  <a:rPr lang="en-US" sz="2400" dirty="0">
                    <a:solidFill>
                      <a:srgbClr val="FF4774"/>
                    </a:solidFill>
                  </a:rPr>
                  <a:t> = 6) +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P</a:t>
                </a:r>
                <a:r>
                  <a:rPr lang="en-US" sz="2400" dirty="0">
                    <a:solidFill>
                      <a:srgbClr val="FF4774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H</a:t>
                </a:r>
                <a:r>
                  <a:rPr lang="en-US" sz="2400" dirty="0">
                    <a:solidFill>
                      <a:srgbClr val="FF4774"/>
                    </a:solidFill>
                  </a:rPr>
                  <a:t> = 7) +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P</a:t>
                </a:r>
                <a:r>
                  <a:rPr lang="en-US" sz="2400" dirty="0">
                    <a:solidFill>
                      <a:srgbClr val="FF4774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H</a:t>
                </a:r>
                <a:r>
                  <a:rPr lang="en-US" sz="2400" dirty="0">
                    <a:solidFill>
                      <a:srgbClr val="FF4774"/>
                    </a:solidFill>
                  </a:rPr>
                  <a:t> = 8)</a:t>
                </a:r>
              </a:p>
              <a:p>
                <a:r>
                  <a:rPr lang="en-US" sz="2400" dirty="0">
                    <a:solidFill>
                      <a:srgbClr val="FF4774"/>
                    </a:solidFill>
                  </a:rPr>
                  <a:t>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4774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</a:rPr>
                          <m:t>37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477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i="1" dirty="0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</m:t>
                    </m:r>
                    <m:r>
                      <a:rPr lang="en-GB" sz="2400" b="0" i="1" dirty="0" smtClean="0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14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697D746-5DA6-7D4E-AC52-FF9155612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5286436"/>
                <a:ext cx="8352928" cy="986296"/>
              </a:xfrm>
              <a:prstGeom prst="rect">
                <a:avLst/>
              </a:prstGeom>
              <a:blipFill rotWithShape="1">
                <a:blip r:embed="rId4"/>
                <a:stretch>
                  <a:fillRect l="-1094" t="-4938" b="-4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46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5: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61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Mean and Variance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850690" y="803923"/>
            <a:ext cx="850189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US" sz="2400" dirty="0"/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id="{82214185-D739-5F45-B3A3-10D6598DEC82}"/>
                  </a:ext>
                </a:extLst>
              </p:cNvPr>
              <p:cNvSpPr/>
              <p:nvPr/>
            </p:nvSpPr>
            <p:spPr>
              <a:xfrm>
                <a:off x="2423592" y="773159"/>
                <a:ext cx="9768408" cy="38959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2400" dirty="0"/>
                  <a:t>If you play ten games of table tennis against an opponent who, from past experience, you know only has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chance of winning a game with you, how many games do you expect him to win?</a:t>
                </a:r>
              </a:p>
              <a:p>
                <a:r>
                  <a:rPr lang="en-US" sz="2400" dirty="0"/>
                  <a:t>Most people would reply 'two' and would argue that since the opponent wins on average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400" dirty="0"/>
                  <a:t>of the games he can expect to win in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×10 = 2.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>
                    <a:latin typeface="+mj-lt"/>
                  </a:rPr>
                  <a:t>Another way of writing this would be to say, if 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~</a:t>
                </a:r>
                <a:r>
                  <a:rPr lang="en-US" sz="2400" i="1" dirty="0">
                    <a:latin typeface="Times" pitchFamily="2" charset="0"/>
                  </a:rPr>
                  <a:t>B</a:t>
                </a:r>
                <a:r>
                  <a:rPr lang="en-US" sz="2400" dirty="0">
                    <a:latin typeface="+mj-lt"/>
                  </a:rPr>
                  <a:t>(10,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), what is the value of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>
                    <a:latin typeface="+mj-lt"/>
                  </a:rPr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>
                    <a:latin typeface="+mj-lt"/>
                  </a:rPr>
                  <a:t>) where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>
                    <a:latin typeface="+mj-lt"/>
                  </a:rPr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>
                    <a:latin typeface="+mj-lt"/>
                  </a:rPr>
                  <a:t>) means the expected value of </a:t>
                </a:r>
                <a:r>
                  <a:rPr lang="en-US" sz="2400" i="1" dirty="0" smtClean="0">
                    <a:latin typeface="Times" pitchFamily="2" charset="0"/>
                  </a:rPr>
                  <a:t>X </a:t>
                </a:r>
                <a:r>
                  <a:rPr lang="en-US" sz="2400" dirty="0" smtClean="0">
                    <a:latin typeface="+mj-lt"/>
                  </a:rPr>
                  <a:t>? </a:t>
                </a:r>
                <a:endParaRPr lang="en-US" sz="2400" dirty="0">
                  <a:latin typeface="+mj-lt"/>
                </a:endParaRPr>
              </a:p>
              <a:p>
                <a:r>
                  <a:rPr lang="en-US" sz="2400" dirty="0">
                    <a:latin typeface="+mj-lt"/>
                  </a:rPr>
                  <a:t>The answer then is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>
                    <a:latin typeface="+mj-lt"/>
                  </a:rPr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>
                    <a:latin typeface="+mj-lt"/>
                  </a:rPr>
                  <a:t>) = 10×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= 2.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2214185-D739-5F45-B3A3-10D6598DEC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773159"/>
                <a:ext cx="9768408" cy="3895938"/>
              </a:xfrm>
              <a:prstGeom prst="rect">
                <a:avLst/>
              </a:prstGeom>
              <a:blipFill rotWithShape="1">
                <a:blip r:embed="rId3"/>
                <a:stretch>
                  <a:fillRect l="-999" t="-1095" r="-1623" b="-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9BF8AFBD-8232-AE42-BA2C-8B5065EA489D}"/>
                  </a:ext>
                </a:extLst>
              </p:cNvPr>
              <p:cNvSpPr txBox="1"/>
              <p:nvPr/>
            </p:nvSpPr>
            <p:spPr>
              <a:xfrm>
                <a:off x="2495600" y="4869160"/>
                <a:ext cx="9577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In general, for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2400" dirty="0"/>
                  <a:t>, we have:           </a:t>
                </a:r>
                <a:r>
                  <a:rPr lang="en-US" sz="2400" i="1" dirty="0">
                    <a:latin typeface="Times" pitchFamily="2" charset="0"/>
                  </a:rPr>
                  <a:t>E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 </a:t>
                </a:r>
                <a:r>
                  <a:rPr lang="en-US" sz="2400" i="1" dirty="0">
                    <a:latin typeface="Times" pitchFamily="2" charset="0"/>
                  </a:rPr>
                  <a:t>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p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BF8AFBD-8232-AE42-BA2C-8B5065EA4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4869160"/>
                <a:ext cx="957706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95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66130A1-0996-E844-9EC4-7255B72C1944}"/>
              </a:ext>
            </a:extLst>
          </p:cNvPr>
          <p:cNvSpPr/>
          <p:nvPr/>
        </p:nvSpPr>
        <p:spPr bwMode="auto">
          <a:xfrm>
            <a:off x="7922502" y="4805132"/>
            <a:ext cx="2061930" cy="57606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5170DE2-6A0A-AB47-9ACB-0A92FC8B3AD1}"/>
              </a:ext>
            </a:extLst>
          </p:cNvPr>
          <p:cNvSpPr txBox="1"/>
          <p:nvPr/>
        </p:nvSpPr>
        <p:spPr>
          <a:xfrm>
            <a:off x="2495600" y="5562417"/>
            <a:ext cx="9577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Following the analysis in Section 2, we also can show that: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1C5968F5-081F-8C41-B938-4350255D615C}"/>
                  </a:ext>
                </a:extLst>
              </p:cNvPr>
              <p:cNvSpPr txBox="1"/>
              <p:nvPr/>
            </p:nvSpPr>
            <p:spPr>
              <a:xfrm>
                <a:off x="7896200" y="6085287"/>
                <a:ext cx="29522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 smtClean="0">
                    <a:latin typeface="Times" pitchFamily="2" charset="0"/>
                  </a:rPr>
                  <a:t>V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 </a:t>
                </a:r>
                <a:r>
                  <a:rPr lang="en-US" sz="2400" i="1" dirty="0">
                    <a:latin typeface="Times" pitchFamily="2" charset="0"/>
                  </a:rPr>
                  <a:t>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C5968F5-081F-8C41-B938-4350255D6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200" y="6085287"/>
                <a:ext cx="295220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09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DF93B92-F312-9B49-B45E-2CD460529B40}"/>
              </a:ext>
            </a:extLst>
          </p:cNvPr>
          <p:cNvSpPr/>
          <p:nvPr/>
        </p:nvSpPr>
        <p:spPr bwMode="auto">
          <a:xfrm>
            <a:off x="7706478" y="6024082"/>
            <a:ext cx="2493978" cy="58407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6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7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Mean and Variance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FC9C21-C2F4-F141-B2B9-2AB6EFA868F3}"/>
              </a:ext>
            </a:extLst>
          </p:cNvPr>
          <p:cNvSpPr txBox="1"/>
          <p:nvPr/>
        </p:nvSpPr>
        <p:spPr>
          <a:xfrm>
            <a:off x="2248778" y="1559827"/>
            <a:ext cx="994322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+mj-lt"/>
              </a:rPr>
              <a:t>A biased die is thrown thirty times and the number of sixes seen is eight.  If the die is thrown a further twelve times find: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+mj-lt"/>
              </a:rPr>
              <a:t>a)  the </a:t>
            </a:r>
            <a:r>
              <a:rPr lang="en-US" sz="2400" dirty="0">
                <a:latin typeface="+mj-lt"/>
              </a:rPr>
              <a:t>probability that a six will occur exactly </a:t>
            </a:r>
            <a:r>
              <a:rPr lang="en-US" sz="2400" dirty="0" smtClean="0">
                <a:latin typeface="+mj-lt"/>
              </a:rPr>
              <a:t>twice,</a:t>
            </a:r>
            <a:endParaRPr lang="en-US" sz="2400" dirty="0">
              <a:latin typeface="+mj-lt"/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+mj-lt"/>
              </a:rPr>
              <a:t>b)  the </a:t>
            </a:r>
            <a:r>
              <a:rPr lang="en-US" sz="2400" dirty="0">
                <a:latin typeface="+mj-lt"/>
              </a:rPr>
              <a:t>expected number of </a:t>
            </a:r>
            <a:r>
              <a:rPr lang="en-US" sz="2400" dirty="0" smtClean="0">
                <a:latin typeface="+mj-lt"/>
              </a:rPr>
              <a:t>sixes,</a:t>
            </a:r>
            <a:endParaRPr lang="en-US" sz="2400" dirty="0">
              <a:latin typeface="+mj-lt"/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+mj-lt"/>
              </a:rPr>
              <a:t>c)  the </a:t>
            </a:r>
            <a:r>
              <a:rPr lang="en-US" sz="2400" dirty="0">
                <a:latin typeface="+mj-lt"/>
              </a:rPr>
              <a:t>variance of the number of sixes.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9BF8AFBD-8232-AE42-BA2C-8B5065EA489D}"/>
                  </a:ext>
                </a:extLst>
              </p:cNvPr>
              <p:cNvSpPr txBox="1"/>
              <p:nvPr/>
            </p:nvSpPr>
            <p:spPr>
              <a:xfrm>
                <a:off x="7464152" y="917469"/>
                <a:ext cx="50308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 smtClean="0">
                    <a:latin typeface="Times" pitchFamily="2" charset="0"/>
                  </a:rPr>
                  <a:t>V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 </a:t>
                </a:r>
                <a:r>
                  <a:rPr lang="en-US" sz="2400" i="1" dirty="0">
                    <a:latin typeface="Times" pitchFamily="2" charset="0"/>
                  </a:rPr>
                  <a:t>n</a:t>
                </a:r>
                <a:r>
                  <a:rPr lang="en-US" sz="2400" i="1" dirty="0" smtClean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p</a:t>
                </a:r>
                <a:r>
                  <a:rPr lang="en-US" sz="2400" i="1" dirty="0" smtClean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BF8AFBD-8232-AE42-BA2C-8B5065EA4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4152" y="917469"/>
                <a:ext cx="5030858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81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66130A1-0996-E844-9EC4-7255B72C1944}"/>
              </a:ext>
            </a:extLst>
          </p:cNvPr>
          <p:cNvSpPr/>
          <p:nvPr/>
        </p:nvSpPr>
        <p:spPr bwMode="auto">
          <a:xfrm>
            <a:off x="3477410" y="875337"/>
            <a:ext cx="1944216" cy="57606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200"/>
              </a:spcBef>
              <a:buClr>
                <a:srgbClr val="000000"/>
              </a:buClr>
              <a:buSzPct val="100000"/>
            </a:pPr>
            <a:r>
              <a:rPr lang="en-US" sz="2400" i="1" dirty="0">
                <a:latin typeface="Times" pitchFamily="2" charset="0"/>
              </a:rPr>
              <a:t>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DF93B92-F312-9B49-B45E-2CD460529B40}"/>
              </a:ext>
            </a:extLst>
          </p:cNvPr>
          <p:cNvSpPr/>
          <p:nvPr/>
        </p:nvSpPr>
        <p:spPr bwMode="auto">
          <a:xfrm>
            <a:off x="7284132" y="879103"/>
            <a:ext cx="2376264" cy="58407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8A617615-CD94-544A-9C7C-295323D6142D}"/>
                  </a:ext>
                </a:extLst>
              </p:cNvPr>
              <p:cNvSpPr txBox="1"/>
              <p:nvPr/>
            </p:nvSpPr>
            <p:spPr>
              <a:xfrm>
                <a:off x="3696608" y="916210"/>
                <a:ext cx="266312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 smtClean="0">
                    <a:latin typeface="Times" pitchFamily="2" charset="0"/>
                  </a:rPr>
                  <a:t>E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 = </a:t>
                </a:r>
                <a:r>
                  <a:rPr lang="en-US" sz="2400" i="1" dirty="0">
                    <a:latin typeface="Times" pitchFamily="2" charset="0"/>
                  </a:rPr>
                  <a:t>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i="1" dirty="0" smtClean="0">
                    <a:latin typeface="Times" pitchFamily="2" charset="0"/>
                  </a:rPr>
                  <a:t> </a:t>
                </a:r>
                <a:r>
                  <a:rPr lang="en-US" sz="2400" i="1" dirty="0">
                    <a:latin typeface="Times" pitchFamily="2" charset="0"/>
                  </a:rPr>
                  <a:t>p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A617615-CD94-544A-9C7C-295323D61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608" y="916210"/>
                <a:ext cx="266312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43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20AD54E-A331-7942-BBEC-77BE5CE94FCD}"/>
              </a:ext>
            </a:extLst>
          </p:cNvPr>
          <p:cNvSpPr txBox="1"/>
          <p:nvPr/>
        </p:nvSpPr>
        <p:spPr>
          <a:xfrm>
            <a:off x="2279824" y="3729652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1A5A1E6E-EE1D-1941-8219-B18594FD19BA}"/>
                  </a:ext>
                </a:extLst>
              </p:cNvPr>
              <p:cNvSpPr txBox="1"/>
              <p:nvPr/>
            </p:nvSpPr>
            <p:spPr>
              <a:xfrm>
                <a:off x="2248778" y="4176048"/>
                <a:ext cx="9145016" cy="1611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4774"/>
                    </a:solidFill>
                  </a:rPr>
                  <a:t>a)  From </a:t>
                </a:r>
                <a:r>
                  <a:rPr lang="en-US" sz="2400" dirty="0">
                    <a:solidFill>
                      <a:srgbClr val="FF4774"/>
                    </a:solidFill>
                  </a:rPr>
                  <a:t>the data, we can estimate that the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 P</a:t>
                </a:r>
                <a:r>
                  <a:rPr lang="en-US" sz="2400" dirty="0">
                    <a:solidFill>
                      <a:srgbClr val="FF4774"/>
                    </a:solidFill>
                  </a:rPr>
                  <a:t>(six)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4774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4774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4774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4774"/>
                    </a:solidFill>
                  </a:rPr>
                  <a:t> so if </a:t>
                </a:r>
              </a:p>
              <a:p>
                <a:r>
                  <a:rPr lang="en-US" sz="2400" dirty="0">
                    <a:solidFill>
                      <a:srgbClr val="FF4774"/>
                    </a:solidFill>
                  </a:rPr>
                  <a:t>    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4774"/>
                    </a:solidFill>
                  </a:rPr>
                  <a:t> is random variable </a:t>
                </a:r>
                <a:r>
                  <a:rPr lang="en-US" sz="2400" dirty="0" smtClean="0">
                    <a:solidFill>
                      <a:srgbClr val="FF4774"/>
                    </a:solidFill>
                  </a:rPr>
                  <a:t>“the </a:t>
                </a:r>
                <a:r>
                  <a:rPr lang="en-US" sz="2400" dirty="0">
                    <a:solidFill>
                      <a:srgbClr val="FF4774"/>
                    </a:solidFill>
                  </a:rPr>
                  <a:t>number of </a:t>
                </a:r>
                <a:r>
                  <a:rPr lang="en-US" sz="2400" dirty="0" smtClean="0">
                    <a:solidFill>
                      <a:srgbClr val="FF4774"/>
                    </a:solidFill>
                  </a:rPr>
                  <a:t>6s </a:t>
                </a:r>
                <a:r>
                  <a:rPr lang="en-US" sz="2400" dirty="0">
                    <a:solidFill>
                      <a:srgbClr val="FF4774"/>
                    </a:solidFill>
                  </a:rPr>
                  <a:t>thrown in 12 throws”</a:t>
                </a:r>
              </a:p>
              <a:p>
                <a:r>
                  <a:rPr lang="en-US" sz="2400" dirty="0">
                    <a:solidFill>
                      <a:srgbClr val="FF4774"/>
                    </a:solidFill>
                  </a:rPr>
                  <a:t>     we have</a:t>
                </a:r>
                <a:r>
                  <a:rPr lang="en-US" sz="2400" dirty="0" smtClean="0">
                    <a:solidFill>
                      <a:srgbClr val="FF4774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num>
                              <m:den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0.21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A5A1E6E-EE1D-1941-8219-B18594FD1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8778" y="4176048"/>
                <a:ext cx="9145016" cy="1611980"/>
              </a:xfrm>
              <a:prstGeom prst="rect">
                <a:avLst/>
              </a:prstGeom>
              <a:blipFill rotWithShape="1">
                <a:blip r:embed="rId5"/>
                <a:stretch>
                  <a:fillRect l="-1067" b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F1601208-D95D-FE4E-8CE8-340383A4ADD7}"/>
                  </a:ext>
                </a:extLst>
              </p:cNvPr>
              <p:cNvSpPr txBox="1"/>
              <p:nvPr/>
            </p:nvSpPr>
            <p:spPr>
              <a:xfrm>
                <a:off x="2248778" y="5902867"/>
                <a:ext cx="4176216" cy="955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4774"/>
                    </a:solidFill>
                  </a:rPr>
                  <a:t>b</a:t>
                </a:r>
                <a:r>
                  <a:rPr lang="en-US" sz="2400" dirty="0">
                    <a:solidFill>
                      <a:srgbClr val="FF4774"/>
                    </a:solidFill>
                  </a:rPr>
                  <a:t>)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E</a:t>
                </a:r>
                <a:r>
                  <a:rPr lang="en-US" sz="2400" dirty="0">
                    <a:solidFill>
                      <a:srgbClr val="FF4774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4774"/>
                    </a:solidFill>
                  </a:rPr>
                  <a:t>) =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4774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4774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p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4774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400" b="0" i="1" smtClean="0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=3.3</m:t>
                    </m:r>
                  </m:oMath>
                </a14:m>
                <a:endParaRPr lang="en-US" sz="2400" dirty="0">
                  <a:solidFill>
                    <a:srgbClr val="FF4774"/>
                  </a:solidFill>
                </a:endParaRP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1601208-D95D-FE4E-8CE8-340383A4A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8778" y="5902867"/>
                <a:ext cx="4176216" cy="955133"/>
              </a:xfrm>
              <a:prstGeom prst="rect">
                <a:avLst/>
              </a:prstGeom>
              <a:blipFill rotWithShape="1">
                <a:blip r:embed="rId6"/>
                <a:stretch>
                  <a:fillRect l="-2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92447B2A-04E3-4C4B-9B5E-2449269021BA}"/>
                  </a:ext>
                </a:extLst>
              </p:cNvPr>
              <p:cNvSpPr txBox="1"/>
              <p:nvPr/>
            </p:nvSpPr>
            <p:spPr>
              <a:xfrm>
                <a:off x="6359735" y="5900558"/>
                <a:ext cx="5832265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4774"/>
                    </a:solidFill>
                  </a:rPr>
                  <a:t>(c)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V</a:t>
                </a:r>
                <a:r>
                  <a:rPr lang="en-US" sz="2400" dirty="0">
                    <a:solidFill>
                      <a:srgbClr val="FF4774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4774"/>
                    </a:solidFill>
                  </a:rPr>
                  <a:t>) = </a:t>
                </a:r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4774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4774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i="1" dirty="0">
                    <a:solidFill>
                      <a:srgbClr val="FF4774"/>
                    </a:solidFill>
                    <a:latin typeface="Times" pitchFamily="2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4774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GB" sz="2400" b="0" i="1" smtClean="0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4774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400" i="1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solidFill>
                              <a:srgbClr val="FF4774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400" i="1" smtClean="0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4774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2.33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2447B2A-04E3-4C4B-9B5E-244926902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9735" y="5900558"/>
                <a:ext cx="5832265" cy="616194"/>
              </a:xfrm>
              <a:prstGeom prst="rect">
                <a:avLst/>
              </a:prstGeom>
              <a:blipFill rotWithShape="1">
                <a:blip r:embed="rId7"/>
                <a:stretch>
                  <a:fillRect l="-1567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6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72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31075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Section 6: Fitness Check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EE42ABB-90A5-6141-8003-1B3DCC484258}"/>
              </a:ext>
            </a:extLst>
          </p:cNvPr>
          <p:cNvSpPr/>
          <p:nvPr/>
        </p:nvSpPr>
        <p:spPr>
          <a:xfrm>
            <a:off x="2421334" y="867080"/>
            <a:ext cx="977066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 multiple choice test has twenty questions and five possible answers for each one with only one correct per question. 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If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is </a:t>
            </a:r>
            <a:r>
              <a:rPr lang="en-US" sz="2400" dirty="0" smtClean="0"/>
              <a:t>“the </a:t>
            </a:r>
            <a:r>
              <a:rPr lang="en-US" sz="2400" dirty="0"/>
              <a:t>number of questions answered correctly by </a:t>
            </a:r>
            <a:r>
              <a:rPr lang="en-US" sz="2400" dirty="0" smtClean="0"/>
              <a:t>guessing”, </a:t>
            </a:r>
            <a:r>
              <a:rPr lang="en-US" sz="2400" dirty="0"/>
              <a:t>give: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 smtClean="0"/>
              <a:t>a</a:t>
            </a:r>
            <a:r>
              <a:rPr lang="en-US" sz="2400" dirty="0"/>
              <a:t>)	the distribution of </a:t>
            </a:r>
            <a:r>
              <a:rPr lang="en-US" sz="2400" i="1" dirty="0" smtClean="0">
                <a:latin typeface="Times" pitchFamily="2" charset="0"/>
              </a:rPr>
              <a:t>X</a:t>
            </a:r>
            <a:r>
              <a:rPr lang="en-US" sz="2400" dirty="0"/>
              <a:t>,</a:t>
            </a:r>
            <a:endParaRPr lang="en-US" sz="2400" dirty="0"/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400" dirty="0" smtClean="0"/>
              <a:t>b</a:t>
            </a:r>
            <a:r>
              <a:rPr lang="en-US" sz="2400" dirty="0"/>
              <a:t>)	the mean and variance of </a:t>
            </a:r>
            <a:r>
              <a:rPr lang="en-US" sz="2400" i="1" dirty="0" smtClean="0">
                <a:latin typeface="Times" pitchFamily="2" charset="0"/>
              </a:rPr>
              <a:t>X</a:t>
            </a:r>
            <a:r>
              <a:rPr lang="en-US" sz="2400" dirty="0"/>
              <a:t>,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 smtClean="0"/>
              <a:t>c</a:t>
            </a:r>
            <a:r>
              <a:rPr lang="en-US" sz="2400" dirty="0"/>
              <a:t>)	the probability that a student will achieve a pass mark of 10 or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more </a:t>
            </a:r>
            <a:r>
              <a:rPr lang="en-US" sz="2400" dirty="0"/>
              <a:t>purely by </a:t>
            </a:r>
            <a:r>
              <a:rPr lang="en-US" sz="2400" dirty="0" smtClean="0"/>
              <a:t>guessing.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ABD514B-D8BA-4B44-BFC5-7B612B034B75}"/>
              </a:ext>
            </a:extLst>
          </p:cNvPr>
          <p:cNvSpPr txBox="1"/>
          <p:nvPr/>
        </p:nvSpPr>
        <p:spPr>
          <a:xfrm>
            <a:off x="2421334" y="4519240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D52FFF8A-1CAA-DB43-939D-90C0DA0CE5B9}"/>
                  </a:ext>
                </a:extLst>
              </p:cNvPr>
              <p:cNvSpPr txBox="1"/>
              <p:nvPr/>
            </p:nvSpPr>
            <p:spPr>
              <a:xfrm>
                <a:off x="2567608" y="5013176"/>
                <a:ext cx="3888432" cy="645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4774"/>
                    </a:solidFill>
                  </a:rPr>
                  <a:t>a</a:t>
                </a:r>
                <a:r>
                  <a:rPr lang="en-US" sz="2400" dirty="0">
                    <a:solidFill>
                      <a:srgbClr val="FF4774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4774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400" i="1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GB" sz="2400" i="1">
                        <a:solidFill>
                          <a:srgbClr val="FF477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GB" sz="2400" i="1">
                            <a:solidFill>
                              <a:srgbClr val="FF4774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  <m:r>
                          <a:rPr lang="en-GB" sz="2400" i="1">
                            <a:solidFill>
                              <a:srgbClr val="FF477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rgbClr val="FF4774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4774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4774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</m:oMath>
                </a14:m>
                <a:endParaRPr lang="en-US" sz="2400" dirty="0">
                  <a:solidFill>
                    <a:srgbClr val="FF4774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52FFF8A-1CAA-DB43-939D-90C0DA0CE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5013176"/>
                <a:ext cx="3888432" cy="645048"/>
              </a:xfrm>
              <a:prstGeom prst="rect">
                <a:avLst/>
              </a:prstGeom>
              <a:blipFill rotWithShape="1">
                <a:blip r:embed="rId3"/>
                <a:stretch>
                  <a:fillRect l="-2351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AD8111A-0278-F94C-9632-B043F50392B3}"/>
              </a:ext>
            </a:extLst>
          </p:cNvPr>
          <p:cNvSpPr txBox="1"/>
          <p:nvPr/>
        </p:nvSpPr>
        <p:spPr>
          <a:xfrm>
            <a:off x="5375920" y="5104867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4774"/>
                </a:solidFill>
              </a:rPr>
              <a:t>b</a:t>
            </a:r>
            <a:r>
              <a:rPr lang="en-US" sz="2400" dirty="0">
                <a:solidFill>
                  <a:srgbClr val="FF4774"/>
                </a:solidFill>
              </a:rPr>
              <a:t>) 4, 3.2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3A91EDA-68E4-D347-BD30-C2EADE7F4DA6}"/>
              </a:ext>
            </a:extLst>
          </p:cNvPr>
          <p:cNvSpPr txBox="1"/>
          <p:nvPr/>
        </p:nvSpPr>
        <p:spPr>
          <a:xfrm>
            <a:off x="7860196" y="5104867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4774"/>
                </a:solidFill>
              </a:rPr>
              <a:t>c</a:t>
            </a:r>
            <a:r>
              <a:rPr lang="en-US" sz="2400" dirty="0">
                <a:solidFill>
                  <a:srgbClr val="FF4774"/>
                </a:solidFill>
              </a:rPr>
              <a:t>) 0.0026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6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9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6: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sixth and last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audit.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E1ABC8-FFD6-B74E-937F-2055C6141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184"/>
            <a:ext cx="220756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Probability and Binomial </a:t>
            </a:r>
            <a:r>
              <a:rPr lang="en-US" altLang="en-US" b="1" dirty="0" smtClean="0">
                <a:solidFill>
                  <a:schemeClr val="bg1"/>
                </a:solidFill>
              </a:rPr>
              <a:t>Distributions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6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07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D26DF9-5106-4408-AEB8-21B8AFA51FB3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8525</TotalTime>
  <Words>5241</Words>
  <Application>Microsoft Office PowerPoint</Application>
  <PresentationFormat>Custom</PresentationFormat>
  <Paragraphs>599</Paragraphs>
  <Slides>36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Alapértelmezett terv</vt:lpstr>
      <vt:lpstr>Supporting and Enhancing Mathematics and Statistics UNIT: Probability and Binomial Distributions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362</cp:revision>
  <cp:lastPrinted>2016-10-17T08:47:54Z</cp:lastPrinted>
  <dcterms:created xsi:type="dcterms:W3CDTF">2012-10-10T19:07:13Z</dcterms:created>
  <dcterms:modified xsi:type="dcterms:W3CDTF">2020-08-28T13:48:24Z</dcterms:modified>
</cp:coreProperties>
</file>