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355" r:id="rId5"/>
    <p:sldId id="283" r:id="rId6"/>
    <p:sldId id="356" r:id="rId7"/>
    <p:sldId id="462" r:id="rId8"/>
    <p:sldId id="463" r:id="rId9"/>
    <p:sldId id="464" r:id="rId10"/>
    <p:sldId id="465" r:id="rId11"/>
    <p:sldId id="466" r:id="rId12"/>
    <p:sldId id="467" r:id="rId13"/>
    <p:sldId id="468" r:id="rId14"/>
    <p:sldId id="469" r:id="rId15"/>
    <p:sldId id="470" r:id="rId16"/>
    <p:sldId id="471" r:id="rId17"/>
    <p:sldId id="472" r:id="rId18"/>
    <p:sldId id="371" r:id="rId19"/>
    <p:sldId id="473" r:id="rId20"/>
    <p:sldId id="474" r:id="rId21"/>
    <p:sldId id="475" r:id="rId22"/>
    <p:sldId id="477" r:id="rId23"/>
    <p:sldId id="478" r:id="rId24"/>
    <p:sldId id="479" r:id="rId25"/>
    <p:sldId id="482" r:id="rId26"/>
    <p:sldId id="480" r:id="rId27"/>
    <p:sldId id="483" r:id="rId28"/>
    <p:sldId id="484" r:id="rId29"/>
    <p:sldId id="485" r:id="rId30"/>
    <p:sldId id="486" r:id="rId31"/>
    <p:sldId id="487" r:id="rId32"/>
    <p:sldId id="385" r:id="rId33"/>
    <p:sldId id="386" r:id="rId34"/>
    <p:sldId id="488" r:id="rId35"/>
    <p:sldId id="489" r:id="rId36"/>
    <p:sldId id="490" r:id="rId37"/>
    <p:sldId id="495" r:id="rId38"/>
    <p:sldId id="491" r:id="rId39"/>
    <p:sldId id="493" r:id="rId40"/>
    <p:sldId id="494" r:id="rId41"/>
    <p:sldId id="496" r:id="rId42"/>
    <p:sldId id="497" r:id="rId43"/>
    <p:sldId id="400" r:id="rId4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8" autoAdjust="0"/>
    <p:restoredTop sz="94656"/>
  </p:normalViewPr>
  <p:slideViewPr>
    <p:cSldViewPr>
      <p:cViewPr>
        <p:scale>
          <a:sx n="107" d="100"/>
          <a:sy n="107" d="100"/>
        </p:scale>
        <p:origin x="-138" y="11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253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7/8/2020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42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171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388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531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633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69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735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931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069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797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322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78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56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6327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954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498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552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39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2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2779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187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276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694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676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4299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3963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3551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3796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7586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3574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1019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8986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5806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Angles, Circles and Tangents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22321" y="909613"/>
            <a:ext cx="986967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This Unit describes relationships between angles and lengths formed</a:t>
            </a:r>
          </a:p>
          <a:p>
            <a:r>
              <a:rPr lang="en-US" altLang="en-US" sz="2400" dirty="0"/>
              <a:t>in and around circles and lines, each one is described as a result;</a:t>
            </a:r>
          </a:p>
          <a:p>
            <a:r>
              <a:rPr lang="en-US" altLang="en-US" sz="2400" dirty="0"/>
              <a:t>ten results are given. Proofs are provided for some of the results.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Angles, 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594" y="116632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816" y="4009395"/>
            <a:ext cx="612068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1.	Angles and Circles 1</a:t>
            </a:r>
          </a:p>
          <a:p>
            <a:endParaRPr lang="en-GB" sz="2400" dirty="0"/>
          </a:p>
          <a:p>
            <a:r>
              <a:rPr lang="en-GB" sz="2400" dirty="0"/>
              <a:t>2.	Angles and Circles 2</a:t>
            </a:r>
          </a:p>
          <a:p>
            <a:endParaRPr lang="en-GB" sz="2400" dirty="0"/>
          </a:p>
          <a:p>
            <a:r>
              <a:rPr lang="en-GB" sz="2400" dirty="0"/>
              <a:t>3.	Circles and Tangents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48866" y="2443213"/>
            <a:ext cx="93015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prstClr val="black"/>
                </a:solidFill>
              </a:rPr>
              <a:t>You have three sections to work through; Results 1- 4 are given in Section 1, Results 5-7 in Section 2 and Results 8-10 in Section 3.</a:t>
            </a:r>
          </a:p>
          <a:p>
            <a:pPr lvl="0"/>
            <a:r>
              <a:rPr lang="en-US" altLang="en-US" sz="2400" dirty="0">
                <a:solidFill>
                  <a:prstClr val="black"/>
                </a:solidFill>
              </a:rPr>
              <a:t>There are check up audits </a:t>
            </a:r>
            <a:r>
              <a:rPr lang="en-US" altLang="en-US" sz="2400" dirty="0" smtClean="0">
                <a:solidFill>
                  <a:prstClr val="black"/>
                </a:solidFill>
              </a:rPr>
              <a:t>and </a:t>
            </a:r>
            <a:r>
              <a:rPr lang="en-US" altLang="en-US" sz="2400" dirty="0">
                <a:solidFill>
                  <a:prstClr val="black"/>
                </a:solidFill>
              </a:rPr>
              <a:t>fitness tests for each section.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746236"/>
            <a:ext cx="56187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following result is true in any circle.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2719" y="1994072"/>
            <a:ext cx="6239545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When a triangle is drawn in a semi-circle</a:t>
            </a:r>
          </a:p>
          <a:p>
            <a:pPr marL="0" indent="0">
              <a:tabLst/>
            </a:pPr>
            <a:r>
              <a:rPr lang="en-GB" sz="2400" dirty="0"/>
              <a:t>as shown, the angle on the </a:t>
            </a:r>
            <a:r>
              <a:rPr lang="en-GB" sz="2400" dirty="0" smtClean="0"/>
              <a:t>circumference </a:t>
            </a:r>
            <a:br>
              <a:rPr lang="en-GB" sz="2400" dirty="0" smtClean="0"/>
            </a:br>
            <a:r>
              <a:rPr lang="en-GB" sz="2400" dirty="0" smtClean="0"/>
              <a:t>is</a:t>
            </a:r>
            <a:r>
              <a:rPr lang="en-GB" sz="2400" dirty="0"/>
              <a:t> </a:t>
            </a:r>
            <a:r>
              <a:rPr lang="en-GB" sz="2400" dirty="0" smtClean="0"/>
              <a:t>always </a:t>
            </a:r>
            <a:r>
              <a:rPr lang="en-GB" sz="2400" dirty="0"/>
              <a:t>a right angle.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248" y="1068953"/>
            <a:ext cx="3077004" cy="29722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93655" y="4041168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5393655" y="4527218"/>
            <a:ext cx="6390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Join the centre, O, to the point, P, on the perimeter.</a:t>
            </a:r>
          </a:p>
          <a:p>
            <a:endParaRPr lang="en-GB" sz="2400" dirty="0"/>
          </a:p>
          <a:p>
            <a:r>
              <a:rPr lang="en-GB" sz="2400" dirty="0"/>
              <a:t>Notice now that the lines OA, OP and OB are all equal, as each is a radius of the circle.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718" y="3789040"/>
            <a:ext cx="2886478" cy="28674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55447" y="1482256"/>
            <a:ext cx="1382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85575" y="2544057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uiExpand="1" build="p"/>
      <p:bldP spid="5" grpId="0"/>
      <p:bldP spid="6" grpId="0" uiExpand="1" build="p"/>
      <p:bldP spid="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7260" y="653307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 (continued)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2207260" y="1185813"/>
            <a:ext cx="63909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Since OB = OP (equal radii) then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933" y="863870"/>
            <a:ext cx="2886478" cy="28674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59354" y="4191757"/>
            <a:ext cx="8046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/>
              <a:t>In triangle ABP, the sum of the angles must be 180 ̊ </a:t>
            </a:r>
            <a:r>
              <a:rPr lang="en-GB" sz="2400" dirty="0">
                <a:solidFill>
                  <a:prstClr val="black"/>
                </a:solidFill>
              </a:rPr>
              <a:t>, so</a:t>
            </a:r>
          </a:p>
        </p:txBody>
      </p:sp>
      <p:sp>
        <p:nvSpPr>
          <p:cNvPr id="4" name="Rectangle 3"/>
          <p:cNvSpPr/>
          <p:nvPr/>
        </p:nvSpPr>
        <p:spPr>
          <a:xfrm>
            <a:off x="2259354" y="3481605"/>
            <a:ext cx="5301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	angle OAP = angle APO (= </a:t>
            </a:r>
            <a:r>
              <a:rPr lang="pl-PL" sz="2400" dirty="0">
                <a:solidFill>
                  <a:prstClr val="black"/>
                </a:solidFill>
              </a:rPr>
              <a:t>𝑦</a:t>
            </a:r>
            <a:r>
              <a:rPr lang="en-GB" sz="2400" dirty="0">
                <a:solidFill>
                  <a:prstClr val="black"/>
                </a:solidFill>
              </a:rPr>
              <a:t>, say)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59354" y="2887534"/>
            <a:ext cx="6027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Similarly, triangle AOP is also isosceles, so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40606"/>
            <a:ext cx="5005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because triangle OBP is </a:t>
            </a:r>
            <a:r>
              <a:rPr lang="en-GB" sz="2400" dirty="0" smtClean="0">
                <a:solidFill>
                  <a:prstClr val="black"/>
                </a:solidFill>
              </a:rPr>
              <a:t>isosceles. </a:t>
            </a:r>
            <a:endParaRPr lang="en-GB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07260" y="1734574"/>
                <a:ext cx="63388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	angle OBP = angle OPB (=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, as labelled)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1734574"/>
                <a:ext cx="6338883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9333" r="-769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93408" y="4708073"/>
                <a:ext cx="884315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2400" i="1" dirty="0"/>
                  <a:t>		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s-ES" sz="2400" i="1" dirty="0"/>
                  <a:t> </a:t>
                </a:r>
                <a:r>
                  <a:rPr lang="es-ES" sz="2400" dirty="0"/>
                  <a:t>+ (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s-ES" sz="2400" i="1" dirty="0"/>
                  <a:t> </a:t>
                </a:r>
                <a:r>
                  <a:rPr lang="es-ES" sz="2400" dirty="0"/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ES" sz="2400" dirty="0"/>
                  <a:t>)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ES" sz="2400" i="1" dirty="0"/>
                  <a:t> </a:t>
                </a:r>
                <a:r>
                  <a:rPr lang="es-ES" sz="2400" dirty="0"/>
                  <a:t>	= 180 ̊ </a:t>
                </a:r>
              </a:p>
              <a:p>
                <a:r>
                  <a:rPr lang="en-GB" sz="2400" dirty="0"/>
                  <a:t>				  2</a:t>
                </a:r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+ 2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	</a:t>
                </a:r>
                <a:r>
                  <a:rPr lang="en-GB" sz="2400" dirty="0"/>
                  <a:t>= 180 ̊  		(collecting like terms)</a:t>
                </a:r>
              </a:p>
              <a:p>
                <a:r>
                  <a:rPr lang="en-GB" sz="2400" i="1" dirty="0"/>
                  <a:t>		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 	</a:t>
                </a:r>
                <a:r>
                  <a:rPr lang="en-GB" sz="2400" dirty="0"/>
                  <a:t>= 90 ̊  			( ÷ 2)</a:t>
                </a:r>
                <a:endParaRPr lang="en-GB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408" y="4708073"/>
                <a:ext cx="8843152" cy="1200329"/>
              </a:xfrm>
              <a:prstGeom prst="rect">
                <a:avLst/>
              </a:prstGeom>
              <a:blipFill rotWithShape="0">
                <a:blip r:embed="rId6"/>
                <a:stretch>
                  <a:fillRect t="-4061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293408" y="6109197"/>
                <a:ext cx="91986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But angle APB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/>
                  <a:t>, so this is a right angle, as the result states.</a:t>
                </a:r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408" y="6109197"/>
                <a:ext cx="9198672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994" t="-10526" r="-13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1680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  <p:bldP spid="10" grpId="0"/>
      <p:bldP spid="11" grpId="0"/>
      <p:bldP spid="13" grpId="0"/>
      <p:bldP spid="14" grpId="0" build="p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6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24143" y="452989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2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438440" y="1271753"/>
            <a:ext cx="5089899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A </a:t>
            </a:r>
            <a:r>
              <a:rPr lang="en-GB" sz="2400" i="1" dirty="0"/>
              <a:t>tangent </a:t>
            </a:r>
            <a:r>
              <a:rPr lang="en-GB" sz="2400" dirty="0"/>
              <a:t>is a line that touches</a:t>
            </a:r>
          </a:p>
          <a:p>
            <a:r>
              <a:rPr lang="en-GB" sz="2400" dirty="0"/>
              <a:t>only one point on the circumference</a:t>
            </a:r>
          </a:p>
          <a:p>
            <a:r>
              <a:rPr lang="en-GB" sz="2400" dirty="0"/>
              <a:t>of a circle.</a:t>
            </a:r>
          </a:p>
          <a:p>
            <a:endParaRPr lang="en-GB" sz="2400" dirty="0"/>
          </a:p>
          <a:p>
            <a:r>
              <a:rPr lang="en-GB" sz="2400" dirty="0"/>
              <a:t>This point is known as the </a:t>
            </a:r>
          </a:p>
          <a:p>
            <a:r>
              <a:rPr lang="en-GB" sz="2400" i="1" dirty="0"/>
              <a:t>point of tangency.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152" y="1182468"/>
            <a:ext cx="4366183" cy="30728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24143" y="4991562"/>
            <a:ext cx="8741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 tangent is always perpendicular to the radius of the circle.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6280" y="25342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878741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7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70328" y="453944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3</a:t>
            </a:r>
          </a:p>
        </p:txBody>
      </p:sp>
      <p:sp>
        <p:nvSpPr>
          <p:cNvPr id="4" name="Rectangle 3"/>
          <p:cNvSpPr/>
          <p:nvPr/>
        </p:nvSpPr>
        <p:spPr>
          <a:xfrm>
            <a:off x="2258460" y="5231945"/>
            <a:ext cx="9613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perpendicular bisector of a chord </a:t>
            </a:r>
            <a:r>
              <a:rPr lang="en-GB" sz="2400" dirty="0" smtClean="0"/>
              <a:t>always passes through the centre of </a:t>
            </a:r>
            <a:r>
              <a:rPr lang="en-GB" sz="2400" dirty="0"/>
              <a:t>the circle.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208" y="1352861"/>
            <a:ext cx="3915411" cy="33023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41837" y="784830"/>
            <a:ext cx="7373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  A </a:t>
            </a:r>
            <a:r>
              <a:rPr lang="en-GB" sz="2400" i="1" dirty="0"/>
              <a:t>chord </a:t>
            </a:r>
            <a:r>
              <a:rPr lang="en-GB" sz="2400" dirty="0"/>
              <a:t>is a line joining any two points on the circle.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348652" y="1509974"/>
            <a:ext cx="5084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</a:t>
            </a:r>
            <a:r>
              <a:rPr lang="en-GB" sz="2400" i="1" dirty="0"/>
              <a:t>perpendicular bisector </a:t>
            </a:r>
            <a:r>
              <a:rPr lang="en-GB" sz="2400" dirty="0"/>
              <a:t>is a second line that divides the </a:t>
            </a:r>
            <a:r>
              <a:rPr lang="en-GB" sz="2400" dirty="0" smtClean="0"/>
              <a:t>chord in </a:t>
            </a:r>
            <a:r>
              <a:rPr lang="en-GB" sz="2400" dirty="0"/>
              <a:t>half and is at right angles to it.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9120336" y="274460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275782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6" grpId="0"/>
      <p:bldP spid="1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99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58250" y="949901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332" y="1807469"/>
            <a:ext cx="3334215" cy="315321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413753" y="2656870"/>
            <a:ext cx="53781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the ends of a chord are joined to the centre of a circle, an isosceles triangle is formed, so the two angles marked are equal.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63425" y="312069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29076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265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55839" y="237337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55839" y="1009820"/>
            <a:ext cx="51503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letters in the diagram, if O is the centre of the circle.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55839" y="2862024"/>
                <a:ext cx="5378133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As both triangles are in semi-circles, angles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𝑏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must each be 90 ̊ 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 other angles can be found because the sum of the angles in each triangle is 180 ̊  .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839" y="2862024"/>
                <a:ext cx="5378133" cy="1938992"/>
              </a:xfrm>
              <a:prstGeom prst="rect">
                <a:avLst/>
              </a:prstGeom>
              <a:blipFill rotWithShape="0">
                <a:blip r:embed="rId4"/>
                <a:stretch>
                  <a:fillRect l="-1701" t="-2194" b="-6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216" y="844024"/>
            <a:ext cx="3953427" cy="39534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647496" y="4924801"/>
                <a:ext cx="359252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For the triangle PQS,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40 ̊ + 90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So,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180 ̊ − 130 ̊ = 50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496" y="4924801"/>
                <a:ext cx="3592520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2542" t="-2724" r="-1525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7391843" y="4924801"/>
            <a:ext cx="36824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the triangle QRS,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70 ̊ + 90 ̊ + 𝑑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180 ̊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So,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𝑑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180 ̊ − 160 ̊ = 20 </a:t>
            </a:r>
            <a:r>
              <a:rPr lang="en-GB" sz="2400" b="1" dirty="0">
                <a:solidFill>
                  <a:srgbClr val="FF0000"/>
                </a:solidFill>
              </a:rPr>
              <a:t>̊ </a:t>
            </a:r>
          </a:p>
        </p:txBody>
      </p:sp>
    </p:spTree>
    <p:extLst>
      <p:ext uri="{BB962C8B-B14F-4D97-AF65-F5344CB8AC3E}">
        <p14:creationId xmlns:p14="http://schemas.microsoft.com/office/powerpoint/2010/main" val="767771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5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77" y="10536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55839" y="237337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55839" y="1134051"/>
            <a:ext cx="38147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𝑎, 𝑏</a:t>
            </a:r>
            <a:r>
              <a:rPr lang="en-GB" sz="2400" i="1" dirty="0"/>
              <a:t> </a:t>
            </a:r>
            <a:r>
              <a:rPr lang="en-GB" sz="2400" dirty="0"/>
              <a:t>and </a:t>
            </a:r>
            <a:r>
              <a:rPr lang="en-GB" sz="2400" i="1" dirty="0"/>
              <a:t>c</a:t>
            </a:r>
            <a:r>
              <a:rPr lang="en-GB" sz="2400" dirty="0"/>
              <a:t>, if AB is a tangent and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93939" y="2795669"/>
            <a:ext cx="3814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First consider the triangle OAB. As OA is a radius and AB is a tangent, the angle between them is 90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199491" y="4807604"/>
                <a:ext cx="4783617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400" dirty="0">
                    <a:solidFill>
                      <a:srgbClr val="FF0000"/>
                    </a:solidFill>
                  </a:rPr>
                  <a:t> So,	</a:t>
                </a:r>
              </a:p>
              <a:p>
                <a:r>
                  <a:rPr lang="pt-BR" sz="2400" dirty="0">
                    <a:solidFill>
                      <a:srgbClr val="FF0000"/>
                    </a:solidFill>
                  </a:rPr>
                  <a:t>		90 ̊ + 20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	= 180 ̊ </a:t>
                </a:r>
              </a:p>
              <a:p>
                <a:r>
                  <a:rPr lang="pt-BR" sz="2400" dirty="0">
                    <a:solidFill>
                      <a:srgbClr val="FF0000"/>
                    </a:solidFill>
                  </a:rPr>
                  <a:t>					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	= 180 ̊ − 110 ̊ </a:t>
                </a:r>
              </a:p>
              <a:p>
                <a:r>
                  <a:rPr lang="pt-BR" sz="2400" dirty="0">
                    <a:solidFill>
                      <a:srgbClr val="FF0000"/>
                    </a:solidFill>
                  </a:rPr>
                  <a:t>					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	= 70 ̊ </a:t>
                </a:r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491" y="4807604"/>
                <a:ext cx="4783617" cy="1569660"/>
              </a:xfrm>
              <a:prstGeom prst="rect">
                <a:avLst/>
              </a:prstGeom>
              <a:blipFill>
                <a:blip r:embed="rId4"/>
                <a:stretch>
                  <a:fillRect l="-1852" t="-3226" r="-794" b="-7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830" y="947290"/>
            <a:ext cx="5808159" cy="3177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3939" y="4807604"/>
            <a:ext cx="4576491" cy="1870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B7C8291-D8AB-B44D-944B-CFBB53119899}"/>
              </a:ext>
            </a:extLst>
          </p:cNvPr>
          <p:cNvSpPr txBox="1"/>
          <p:nvPr/>
        </p:nvSpPr>
        <p:spPr>
          <a:xfrm>
            <a:off x="7575076" y="637726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0816571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536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48929" y="4067896"/>
                <a:ext cx="381476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Then consider the triangle OAC. As OA and OC are both radii of the circle,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triangle OAC is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 isosceles triangle with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𝑏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Recall also that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70</a:t>
                </a:r>
                <a:r>
                  <a:rPr lang="de-DE" sz="2400" dirty="0">
                    <a:solidFill>
                      <a:srgbClr val="FF0000"/>
                    </a:solidFill>
                  </a:rPr>
                  <a:t> ̊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929" y="4067896"/>
                <a:ext cx="3814761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2556" t="-1591" r="-1757" b="-4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330941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744072" y="4407684"/>
                <a:ext cx="2949525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	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de-DE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e-DE" sz="2400" dirty="0">
                    <a:solidFill>
                      <a:srgbClr val="FF0000"/>
                    </a:solidFill>
                  </a:rPr>
                  <a:t> 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+ 70 	= 180 ̊ </a:t>
                </a:r>
              </a:p>
              <a:p>
                <a:r>
                  <a:rPr lang="de-DE" sz="2400" dirty="0">
                    <a:solidFill>
                      <a:srgbClr val="FF0000"/>
                    </a:solidFill>
                  </a:rPr>
                  <a:t>	2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+ 70 ̊  	= 180 ̊ </a:t>
                </a:r>
              </a:p>
              <a:p>
                <a:r>
                  <a:rPr lang="de-DE" sz="2400" dirty="0">
                    <a:solidFill>
                      <a:srgbClr val="FF0000"/>
                    </a:solidFill>
                  </a:rPr>
                  <a:t>			2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	= 110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  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	= 55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and		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55 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72" y="4407684"/>
                <a:ext cx="2949525" cy="2308324"/>
              </a:xfrm>
              <a:prstGeom prst="rect">
                <a:avLst/>
              </a:prstGeom>
              <a:blipFill rotWithShape="1">
                <a:blip r:embed="rId5"/>
                <a:stretch>
                  <a:fillRect l="-3099" t="-2111" r="-2273" b="-5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2830" y="947290"/>
            <a:ext cx="5808159" cy="3177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7278" y="1667261"/>
            <a:ext cx="2495898" cy="24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801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47" y="10536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184515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55839" y="1029117"/>
            <a:ext cx="5928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in the diagram, where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07260" y="2276039"/>
            <a:ext cx="47528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First consider the triangle OAB.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392144" y="3843725"/>
                <a:ext cx="3403496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𝑏 +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100</a:t>
                </a:r>
                <a:r>
                  <a:rPr lang="de-DE" sz="2400" dirty="0">
                    <a:solidFill>
                      <a:srgbClr val="FF0000"/>
                    </a:solidFill>
                  </a:rPr>
                  <a:t> ̊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but as 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𝑏,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   2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+ 100 ̊  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= 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40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and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			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	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40 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144" y="3843725"/>
                <a:ext cx="3403496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2867" t="-2116" r="-179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669" y="724445"/>
            <a:ext cx="3403496" cy="31031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056" y="3861048"/>
            <a:ext cx="3074282" cy="27335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07260" y="2805902"/>
                <a:ext cx="583188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As the sides OA and OB are both radii, the triangle must be isosceles with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𝑏.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2805902"/>
                <a:ext cx="5831884" cy="1200329"/>
              </a:xfrm>
              <a:prstGeom prst="rect">
                <a:avLst/>
              </a:prstGeom>
              <a:blipFill rotWithShape="0">
                <a:blip r:embed="rId7"/>
                <a:stretch>
                  <a:fillRect l="-1567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7B5FF68C-B5C5-CC41-9BBE-A42A360BC0F8}"/>
              </a:ext>
            </a:extLst>
          </p:cNvPr>
          <p:cNvSpPr txBox="1"/>
          <p:nvPr/>
        </p:nvSpPr>
        <p:spPr>
          <a:xfrm>
            <a:off x="7575076" y="637726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9731782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5" grpId="0" build="p"/>
      <p:bldP spid="10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22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5838" y="653307"/>
            <a:ext cx="353012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05838" y="1155668"/>
            <a:ext cx="5831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We can write the 40 ̊ angles on the diagram, as shown on the right.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21702" y="4558903"/>
            <a:ext cx="4777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angles in the triangle ABC must total 180 ̊ ,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so		    40 ̊ + 90 ̊ + 𝑑 	= 180 ̊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	 𝑑 	= 50 ̊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3108" y="2262994"/>
            <a:ext cx="58318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Now consider the triangle ABC.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As the line AC is a diameter of the circle, the angle ABC must be 90 ̊ .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So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389" y="1527446"/>
            <a:ext cx="4081545" cy="37777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868015" y="3727906"/>
                <a:ext cx="320258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   40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90 ̊ 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50 ̊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015" y="3727906"/>
                <a:ext cx="3202585" cy="830997"/>
              </a:xfrm>
              <a:prstGeom prst="rect">
                <a:avLst/>
              </a:prstGeom>
              <a:blipFill rotWithShape="0">
                <a:blip r:embed="rId5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3608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build="p"/>
      <p:bldP spid="10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01600" y="5070402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657865" y="5506663"/>
                <a:ext cx="910443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1</m:t>
                    </m:r>
                    <m:r>
                      <m:rPr>
                        <m:nor/>
                      </m:rPr>
                      <a:rPr lang="en-GB" sz="2400" dirty="0" smtClean="0"/>
                      <m:t>.</m:t>
                    </m:r>
                    <m:r>
                      <a:rPr lang="en-GB" sz="2400" b="0" i="1" dirty="0" smtClean="0">
                        <a:latin typeface="Cambria Math"/>
                      </a:rPr>
                      <m:t>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90˚, 𝑏 = 65˚	</a:t>
                </a:r>
              </a:p>
              <a:p>
                <a:r>
                  <a:rPr lang="en-GB" sz="24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.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90˚, 𝑏 = 49˚,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60˚, 𝑑 = 60˚,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30˚,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30˚,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120˚	</a:t>
                </a:r>
              </a:p>
              <a:p>
                <a:r>
                  <a:rPr lang="en-GB" sz="2400" dirty="0" smtClean="0"/>
                  <a:t>3.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70˚, 𝑏 = 40˚,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140˚, 𝑑 = 20˚,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20˚</a:t>
                </a: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865" y="5506663"/>
                <a:ext cx="9104435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1004" t="-4061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</a:t>
            </a:r>
            <a:r>
              <a:rPr lang="en-GB" sz="2400" dirty="0"/>
              <a:t>							</a:t>
            </a:r>
            <a:r>
              <a:rPr lang="en-GB" sz="2400" dirty="0" smtClean="0"/>
              <a:t>2.</a:t>
            </a:r>
            <a:r>
              <a:rPr lang="en-GB" sz="2400" dirty="0"/>
              <a:t>							 </a:t>
            </a:r>
            <a:r>
              <a:rPr lang="en-GB" sz="2400" dirty="0" smtClean="0"/>
              <a:t>3.</a:t>
            </a:r>
            <a:r>
              <a:rPr lang="en-GB" sz="2400" dirty="0"/>
              <a:t>		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865" y="2353111"/>
            <a:ext cx="2689288" cy="26684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2403"/>
          <a:stretch/>
        </p:blipFill>
        <p:spPr>
          <a:xfrm>
            <a:off x="5799720" y="2353111"/>
            <a:ext cx="2807346" cy="26684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9633" y="2353111"/>
            <a:ext cx="2859794" cy="267344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94952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47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01600" y="5560615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329420" y="6165304"/>
                <a:ext cx="82403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4.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90˚, 𝑏 = 65˚	</a:t>
                </a:r>
                <a:r>
                  <a:rPr lang="en-GB" sz="2400" dirty="0" smtClean="0"/>
                  <a:t>5.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10˚, 𝑏 = 170˚</a:t>
                </a: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420" y="6165304"/>
                <a:ext cx="824036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109" t="-1052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4.</a:t>
            </a:r>
            <a:r>
              <a:rPr lang="en-GB" sz="2400" dirty="0"/>
              <a:t>										</a:t>
            </a:r>
            <a:r>
              <a:rPr lang="en-GB" sz="2400" dirty="0" smtClean="0"/>
              <a:t>5.</a:t>
            </a:r>
            <a:r>
              <a:rPr lang="en-GB" sz="2400" dirty="0"/>
              <a:t>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624" y="2584264"/>
            <a:ext cx="3849259" cy="27224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1087" y="2584264"/>
            <a:ext cx="4333177" cy="272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36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1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94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746236"/>
            <a:ext cx="71291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following further results are true in any circle.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93701" y="1527270"/>
            <a:ext cx="5867259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5</a:t>
            </a:r>
          </a:p>
          <a:p>
            <a:r>
              <a:rPr lang="en-GB" sz="2400" dirty="0"/>
              <a:t>The angle subtended by an arc, PQ, at</a:t>
            </a:r>
          </a:p>
          <a:p>
            <a:r>
              <a:rPr lang="en-GB" sz="2400" dirty="0"/>
              <a:t>the centre is twice the angle subtended at</a:t>
            </a:r>
          </a:p>
          <a:p>
            <a:r>
              <a:rPr lang="en-GB" sz="2400" dirty="0"/>
              <a:t>the circumference.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3655" y="3771306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393655" y="4172772"/>
                <a:ext cx="6390977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OP = OC (equal radii), so</a:t>
                </a:r>
              </a:p>
              <a:p>
                <a:r>
                  <a:rPr lang="en-GB" sz="2400" dirty="0"/>
                  <a:t>angle CPO = angle PCO (=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say).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Similarly,</a:t>
                </a:r>
              </a:p>
              <a:p>
                <a:r>
                  <a:rPr lang="en-GB" sz="2400" dirty="0"/>
                  <a:t>angle CQO = angle QCO (=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/>
                  <a:t>, say).</a:t>
                </a:r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655" y="4172772"/>
                <a:ext cx="6390977" cy="1938992"/>
              </a:xfrm>
              <a:prstGeom prst="rect">
                <a:avLst/>
              </a:prstGeom>
              <a:blipFill>
                <a:blip r:embed="rId4"/>
                <a:stretch>
                  <a:fillRect l="-1389" t="-2614" b="-6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3043" y="1221164"/>
            <a:ext cx="2950512" cy="29195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584" y="3717032"/>
            <a:ext cx="2875747" cy="30282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DA54DA-C763-BF4A-B5CC-C47D34B63E8C}"/>
              </a:ext>
            </a:extLst>
          </p:cNvPr>
          <p:cNvSpPr txBox="1"/>
          <p:nvPr/>
        </p:nvSpPr>
        <p:spPr>
          <a:xfrm>
            <a:off x="6381426" y="6309320"/>
            <a:ext cx="345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1124813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5" grpId="0"/>
      <p:bldP spid="6" grpId="0" uiExpand="1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7260" y="653307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 (continued)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79549" y="1807470"/>
                <a:ext cx="5128619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Now, extending the line CO to D, say, note that,</a:t>
                </a:r>
              </a:p>
              <a:p>
                <a:r>
                  <a:rPr lang="en-GB" sz="2400" dirty="0"/>
                  <a:t>angle POD 	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				= 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and, similarly,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angle   QOD 	=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endParaRPr lang="en-GB" sz="2400" i="1" dirty="0"/>
              </a:p>
              <a:p>
                <a:r>
                  <a:rPr lang="en-GB" sz="2400" dirty="0"/>
                  <a:t>				= 2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549" y="1807470"/>
                <a:ext cx="5128619" cy="3046988"/>
              </a:xfrm>
              <a:prstGeom prst="rect">
                <a:avLst/>
              </a:prstGeom>
              <a:blipFill rotWithShape="0">
                <a:blip r:embed="rId4"/>
                <a:stretch>
                  <a:fillRect l="-1902" t="-1403" b="-4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479549" y="4860384"/>
                <a:ext cx="6266459" cy="1938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Hence,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angle  POQ 	= 2</a:t>
                </a:r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+ 2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 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r>
                  <a:rPr lang="en-GB" sz="2400" dirty="0"/>
                  <a:t>				= 2 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/>
                  <a:t>)</a:t>
                </a:r>
              </a:p>
              <a:p>
                <a:r>
                  <a:rPr lang="en-GB" sz="2400" dirty="0"/>
                  <a:t>				= 2 × angle PCQ	as required</a:t>
                </a:r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549" y="4860384"/>
                <a:ext cx="6266459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1556" t="-2201" r="-778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9012" y="1832068"/>
            <a:ext cx="3591476" cy="37817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479549" y="1168097"/>
                <a:ext cx="6712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prstClr val="black"/>
                    </a:solidFill>
                  </a:rPr>
                  <a:t>We label the angles as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and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>
                    <a:solidFill>
                      <a:prstClr val="black"/>
                    </a:solidFill>
                  </a:rPr>
                  <a:t>, as shown below</a:t>
                </a:r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549" y="1168097"/>
                <a:ext cx="6712543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453" t="-10667" r="-127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8321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</a:t>
            </a:r>
            <a:r>
              <a:rPr lang="en-US" altLang="en-US" sz="3000" b="1" dirty="0"/>
              <a:t>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9242" y="728247"/>
            <a:ext cx="5792049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6</a:t>
            </a:r>
          </a:p>
          <a:p>
            <a:endParaRPr lang="en-GB" sz="2400" dirty="0"/>
          </a:p>
          <a:p>
            <a:r>
              <a:rPr lang="en-GB" sz="2400" dirty="0"/>
              <a:t>Angles subtended at the circumference</a:t>
            </a:r>
          </a:p>
          <a:p>
            <a:r>
              <a:rPr lang="en-GB" sz="2400" dirty="0"/>
              <a:t>by a chord (on the same side of the</a:t>
            </a:r>
          </a:p>
          <a:p>
            <a:r>
              <a:rPr lang="en-GB" sz="2400" dirty="0"/>
              <a:t>chord) are equal; that is, in the diagram</a:t>
            </a:r>
          </a:p>
          <a:p>
            <a:endParaRPr lang="en-GB" sz="2400" i="1" dirty="0"/>
          </a:p>
          <a:p>
            <a:r>
              <a:rPr lang="en-GB" sz="2400" i="1" dirty="0"/>
              <a:t>					</a:t>
            </a:r>
            <a:r>
              <a:rPr lang="en-GB" sz="2400" dirty="0"/>
              <a:t>𝑎</a:t>
            </a:r>
            <a:r>
              <a:rPr lang="en-GB" sz="2400" i="1" dirty="0"/>
              <a:t> </a:t>
            </a:r>
            <a:r>
              <a:rPr lang="en-GB" sz="2400" dirty="0"/>
              <a:t>= 𝑏</a:t>
            </a:r>
          </a:p>
        </p:txBody>
      </p:sp>
      <p:sp>
        <p:nvSpPr>
          <p:cNvPr id="5" name="Rectangle 4"/>
          <p:cNvSpPr/>
          <p:nvPr/>
        </p:nvSpPr>
        <p:spPr>
          <a:xfrm>
            <a:off x="2395131" y="3467426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291" y="959104"/>
            <a:ext cx="3817534" cy="37511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80446" y="6241873"/>
            <a:ext cx="8828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Thus 2𝑎</a:t>
            </a:r>
            <a:r>
              <a:rPr lang="en-GB" sz="2400" i="1" dirty="0"/>
              <a:t> </a:t>
            </a:r>
            <a:r>
              <a:rPr lang="en-GB" sz="2400" dirty="0"/>
              <a:t>= 2𝑏;</a:t>
            </a:r>
            <a:r>
              <a:rPr lang="en-GB" sz="2400" i="1" dirty="0"/>
              <a:t> </a:t>
            </a:r>
            <a:r>
              <a:rPr lang="en-GB" sz="2400" dirty="0"/>
              <a:t>divide both sides to obtain 𝑎</a:t>
            </a:r>
            <a:r>
              <a:rPr lang="en-GB" sz="2400" i="1" dirty="0"/>
              <a:t> </a:t>
            </a:r>
            <a:r>
              <a:rPr lang="en-GB" sz="2400" dirty="0"/>
              <a:t>= 𝑏, as required.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394213" y="3851888"/>
            <a:ext cx="56508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Because angle </a:t>
            </a:r>
            <a:r>
              <a:rPr lang="en-GB" sz="2400" dirty="0"/>
              <a:t>𝑎</a:t>
            </a:r>
            <a:r>
              <a:rPr lang="en-GB" sz="2400" dirty="0" smtClean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is on the circumference, the angle at the centre is 2</a:t>
            </a:r>
            <a:r>
              <a:rPr lang="en-GB" sz="2400" dirty="0"/>
              <a:t>𝑎,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according to </a:t>
            </a:r>
            <a:r>
              <a:rPr lang="en-GB" sz="2400" b="1" dirty="0">
                <a:solidFill>
                  <a:prstClr val="black"/>
                </a:solidFill>
              </a:rPr>
              <a:t>Result 5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94213" y="5068905"/>
            <a:ext cx="9390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But if you consider the angle </a:t>
            </a:r>
            <a:r>
              <a:rPr lang="en-GB" sz="2400" dirty="0"/>
              <a:t>𝑏</a:t>
            </a:r>
            <a:r>
              <a:rPr lang="en-GB" sz="2400" dirty="0">
                <a:solidFill>
                  <a:prstClr val="black"/>
                </a:solidFill>
              </a:rPr>
              <a:t>, which is also at the circumference, the angle at the centre is 2</a:t>
            </a:r>
            <a:r>
              <a:rPr lang="en-GB" sz="2400" dirty="0"/>
              <a:t>𝑏</a:t>
            </a:r>
            <a:r>
              <a:rPr lang="en-GB" sz="2400" i="1" dirty="0">
                <a:solidFill>
                  <a:prstClr val="black"/>
                </a:solidFill>
              </a:rPr>
              <a:t>, </a:t>
            </a:r>
            <a:r>
              <a:rPr lang="en-GB" sz="2400" dirty="0">
                <a:solidFill>
                  <a:prstClr val="black"/>
                </a:solidFill>
              </a:rPr>
              <a:t>according to </a:t>
            </a:r>
            <a:r>
              <a:rPr lang="en-GB" sz="2400" b="1" dirty="0">
                <a:solidFill>
                  <a:prstClr val="black"/>
                </a:solidFill>
              </a:rPr>
              <a:t>Result 5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16879D-AC61-584E-92FF-0568085D2131}"/>
              </a:ext>
            </a:extLst>
          </p:cNvPr>
          <p:cNvSpPr txBox="1"/>
          <p:nvPr/>
        </p:nvSpPr>
        <p:spPr>
          <a:xfrm>
            <a:off x="3741153" y="2886126"/>
            <a:ext cx="1368152" cy="56597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12700"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37945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5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24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668078"/>
            <a:ext cx="227024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7</a:t>
            </a:r>
          </a:p>
        </p:txBody>
      </p:sp>
      <p:sp>
        <p:nvSpPr>
          <p:cNvPr id="5" name="Rectangle 4"/>
          <p:cNvSpPr/>
          <p:nvPr/>
        </p:nvSpPr>
        <p:spPr>
          <a:xfrm>
            <a:off x="5924079" y="3734023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893149" y="4085615"/>
                <a:ext cx="5832648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Construct the diagonals AC and BD, as shown. Then label the angles subtended by AB as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GB" sz="2400" dirty="0"/>
                  <a:t>; that is </a:t>
                </a:r>
                <a:r>
                  <a:rPr lang="da-DK" sz="2400" dirty="0"/>
                  <a:t>angle ADB = angle ACB (=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da-DK" sz="2400" dirty="0"/>
                  <a:t>)</a:t>
                </a:r>
              </a:p>
              <a:p>
                <a:r>
                  <a:rPr lang="en-GB" sz="2400" dirty="0"/>
                  <a:t>Similarly for the other chords, the angles being marked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 </a:t>
                </a: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as shown.</a:t>
                </a:r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3149" y="4085615"/>
                <a:ext cx="5832648" cy="2308324"/>
              </a:xfrm>
              <a:prstGeom prst="rect">
                <a:avLst/>
              </a:prstGeom>
              <a:blipFill>
                <a:blip r:embed="rId4"/>
                <a:stretch>
                  <a:fillRect l="-1522" t="-2198" b="-5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164" y="3710226"/>
            <a:ext cx="3248873" cy="30591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4876" y="699368"/>
            <a:ext cx="3545436" cy="33730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24406" y="1141695"/>
            <a:ext cx="54160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</a:t>
            </a:r>
            <a:r>
              <a:rPr lang="en-GB" sz="2400" i="1" dirty="0"/>
              <a:t>cyclic quadrilaterals </a:t>
            </a:r>
            <a:r>
              <a:rPr lang="en-GB" sz="2400" dirty="0"/>
              <a:t>(quadrilaterals where all </a:t>
            </a:r>
            <a:r>
              <a:rPr lang="fr-FR" sz="2400" dirty="0"/>
              <a:t>4 </a:t>
            </a:r>
            <a:r>
              <a:rPr lang="fr-FR" sz="2400" dirty="0" err="1"/>
              <a:t>vertices</a:t>
            </a:r>
            <a:r>
              <a:rPr lang="fr-FR" sz="2400" dirty="0"/>
              <a:t> lie on a </a:t>
            </a:r>
            <a:r>
              <a:rPr lang="fr-FR" sz="2400" dirty="0" err="1"/>
              <a:t>circle</a:t>
            </a:r>
            <a:r>
              <a:rPr lang="fr-FR" sz="2400" dirty="0"/>
              <a:t>), opposite angles </a:t>
            </a:r>
            <a:r>
              <a:rPr lang="fr-FR" sz="2400" dirty="0" err="1"/>
              <a:t>sum</a:t>
            </a:r>
            <a:r>
              <a:rPr lang="fr-FR" sz="2400" dirty="0"/>
              <a:t> </a:t>
            </a:r>
            <a:r>
              <a:rPr lang="en-GB" sz="2400" dirty="0"/>
              <a:t>to 180 ̊ </a:t>
            </a:r>
            <a:r>
              <a:rPr lang="en-GB" sz="2400" i="1" dirty="0"/>
              <a:t>:</a:t>
            </a:r>
          </a:p>
          <a:p>
            <a:endParaRPr lang="en-GB" sz="2400" i="1" dirty="0"/>
          </a:p>
          <a:p>
            <a:r>
              <a:rPr lang="en-GB" sz="2400" i="1" dirty="0"/>
              <a:t>				</a:t>
            </a:r>
            <a:r>
              <a:rPr lang="en-GB" sz="2400" dirty="0"/>
              <a:t> 𝑎</a:t>
            </a:r>
            <a:r>
              <a:rPr lang="en-GB" sz="2400" i="1" dirty="0"/>
              <a:t> </a:t>
            </a:r>
            <a:r>
              <a:rPr lang="en-GB" sz="2400" dirty="0"/>
              <a:t>+ 𝑐</a:t>
            </a:r>
            <a:r>
              <a:rPr lang="en-GB" sz="2400" i="1" dirty="0"/>
              <a:t> 	</a:t>
            </a:r>
            <a:r>
              <a:rPr lang="en-GB" sz="2400" dirty="0"/>
              <a:t>= 180 ̊ </a:t>
            </a:r>
          </a:p>
          <a:p>
            <a:r>
              <a:rPr lang="en-GB" sz="2400" dirty="0"/>
              <a:t>and 			 𝑏</a:t>
            </a:r>
            <a:r>
              <a:rPr lang="en-GB" sz="2400" i="1" dirty="0"/>
              <a:t> </a:t>
            </a:r>
            <a:r>
              <a:rPr lang="en-GB" sz="2400" dirty="0"/>
              <a:t>+ 𝑑</a:t>
            </a:r>
            <a:r>
              <a:rPr lang="en-GB" sz="2400" i="1" dirty="0"/>
              <a:t> 	</a:t>
            </a:r>
            <a:r>
              <a:rPr lang="en-GB" sz="2400" dirty="0"/>
              <a:t>= 180 ̊ 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9A73675-E0B3-704F-B6B2-4D884EFC0CF1}"/>
              </a:ext>
            </a:extLst>
          </p:cNvPr>
          <p:cNvSpPr txBox="1"/>
          <p:nvPr/>
        </p:nvSpPr>
        <p:spPr>
          <a:xfrm>
            <a:off x="4079776" y="2636912"/>
            <a:ext cx="2028924" cy="7793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C210068-0FE0-B743-A4E0-2C66D0432992}"/>
              </a:ext>
            </a:extLst>
          </p:cNvPr>
          <p:cNvSpPr txBox="1"/>
          <p:nvPr/>
        </p:nvSpPr>
        <p:spPr>
          <a:xfrm>
            <a:off x="6928099" y="6369219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591386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5" grpId="0"/>
      <p:bldP spid="6" grpId="0"/>
      <p:bldP spid="10" grpId="0"/>
      <p:bldP spid="3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7260" y="653307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 (continued)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2207261" y="1185813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Now that we have labelled the angles, as shown on the right, we can prove the result.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7260" y="2050283"/>
            <a:ext cx="5885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triangle ABD, the sum of the angles is 180 ̊ , so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915560"/>
            <a:ext cx="3456384" cy="32488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87688" y="2914753"/>
                <a:ext cx="345638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𝑦) = 180 ̊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8" y="2914753"/>
                <a:ext cx="3456384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052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207260" y="348158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You can rearrange this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143672" y="4051721"/>
                <a:ext cx="36004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pl-PL" sz="2400" dirty="0">
                    <a:solidFill>
                      <a:prstClr val="black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l-PL" sz="2400" dirty="0">
                    <a:solidFill>
                      <a:prstClr val="black"/>
                    </a:solidFill>
                  </a:rPr>
                  <a:t>) + (𝑦</a:t>
                </a:r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l-PL" sz="2400" dirty="0">
                    <a:solidFill>
                      <a:prstClr val="black"/>
                    </a:solidFill>
                  </a:rPr>
                  <a:t>) = 180 ̊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4051721"/>
                <a:ext cx="3600400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712" t="-1066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2354748" y="4764733"/>
            <a:ext cx="9069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which shows that </a:t>
            </a:r>
            <a:r>
              <a:rPr lang="da-DK" sz="2400" dirty="0">
                <a:solidFill>
                  <a:prstClr val="black"/>
                </a:solidFill>
              </a:rPr>
              <a:t>angle CDA + angle CBA = 180 ̊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53843" y="6027003"/>
            <a:ext cx="8854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The result that the angles at A and C add to </a:t>
            </a:r>
            <a:r>
              <a:rPr lang="da-DK" sz="2400" dirty="0">
                <a:solidFill>
                  <a:prstClr val="black"/>
                </a:solidFill>
              </a:rPr>
              <a:t>180 ̊ can be shown</a:t>
            </a:r>
            <a:r>
              <a:rPr lang="en-GB" sz="2400" dirty="0">
                <a:solidFill>
                  <a:prstClr val="black"/>
                </a:solidFill>
              </a:rPr>
              <a:t> in a similar way.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54748" y="5211202"/>
            <a:ext cx="9069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This proves that the angle at D and the angle at B, the opposite sides on the quadrilateral, add to </a:t>
            </a:r>
            <a:r>
              <a:rPr lang="da-DK" sz="2400" dirty="0">
                <a:solidFill>
                  <a:prstClr val="black"/>
                </a:solidFill>
              </a:rPr>
              <a:t>180 ̊ 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1034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8" grpId="0"/>
      <p:bldP spid="12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70897" y="370317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0897" y="1255803"/>
            <a:ext cx="3179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letters in the diagram, if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70897" y="4164837"/>
            <a:ext cx="9053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A: 	</a:t>
            </a:r>
            <a:r>
              <a:rPr lang="en-GB" sz="2400" dirty="0">
                <a:solidFill>
                  <a:srgbClr val="FF0000"/>
                </a:solidFill>
              </a:rPr>
              <a:t>As both angles are drawn on the same chord, the angles are 	equal, so 𝑎 = 35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24" y="1027399"/>
            <a:ext cx="3032762" cy="27758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238" y="1049257"/>
            <a:ext cx="3394327" cy="277586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87999" y="4995834"/>
            <a:ext cx="90192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B:	</a:t>
            </a:r>
            <a:r>
              <a:rPr lang="en-GB" sz="2400" dirty="0">
                <a:solidFill>
                  <a:srgbClr val="FF0000"/>
                </a:solidFill>
              </a:rPr>
              <a:t>Angle 𝑏 and the 25 ̊ angle are drawn on the same chord, so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𝑏 = 25 ̊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11624" y="5826068"/>
            <a:ext cx="8409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Angle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a </a:t>
            </a:r>
            <a:r>
              <a:rPr lang="en-GB" sz="2400" dirty="0">
                <a:solidFill>
                  <a:srgbClr val="FF0000"/>
                </a:solidFill>
              </a:rPr>
              <a:t>is drawn at the centre O on the same chord as the 25 ̊ angle, so 𝑎 = 2 × 25 ̊ = 50 ̊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2DEB2D6-06B0-E247-915C-8251C7EFC5F5}"/>
              </a:ext>
            </a:extLst>
          </p:cNvPr>
          <p:cNvSpPr txBox="1"/>
          <p:nvPr/>
        </p:nvSpPr>
        <p:spPr>
          <a:xfrm>
            <a:off x="5400024" y="1068806"/>
            <a:ext cx="55944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3D51EB0-E129-3942-9111-09BB267348AF}"/>
              </a:ext>
            </a:extLst>
          </p:cNvPr>
          <p:cNvSpPr txBox="1"/>
          <p:nvPr/>
        </p:nvSpPr>
        <p:spPr>
          <a:xfrm>
            <a:off x="8762238" y="1068806"/>
            <a:ext cx="5021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78849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16" grpId="0"/>
      <p:bldP spid="17" grpId="0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811" y="14000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50376" y="2646333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3487" y="1214288"/>
            <a:ext cx="8471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in the diagram.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07260" y="3261720"/>
            <a:ext cx="9053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Opposite angles in a cyclic quadrilateral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add up to 180 ̊ 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So	 𝑎 + 80 ̊  = 180 ̊ , giving 𝑎 = 100 ̊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and 𝑏 + 110 ̊  = 180 ̊ , giving  𝑏 = 70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4688" y="1846677"/>
            <a:ext cx="3713250" cy="32851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8C3C508-FE71-8E46-9CD8-E7BC71A6D3CC}"/>
              </a:ext>
            </a:extLst>
          </p:cNvPr>
          <p:cNvSpPr txBox="1"/>
          <p:nvPr/>
        </p:nvSpPr>
        <p:spPr>
          <a:xfrm>
            <a:off x="8054688" y="2045285"/>
            <a:ext cx="489584" cy="601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064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271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42082" y="1563079"/>
            <a:ext cx="432078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19644" y="1921439"/>
                <a:ext cx="568863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Consider 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210 ̊  . Since the angle at the centre is double the angle in a segment drawn on the same arc,    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210 ̊  and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105 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644" y="1921439"/>
                <a:ext cx="5688632" cy="1569660"/>
              </a:xfrm>
              <a:prstGeom prst="rect">
                <a:avLst/>
              </a:prstGeom>
              <a:blipFill>
                <a:blip r:embed="rId4"/>
                <a:stretch>
                  <a:fillRect l="-1559" t="-24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248" y="893590"/>
            <a:ext cx="3744416" cy="3022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207260" y="3398019"/>
                <a:ext cx="9004707" cy="16466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add up to 180 ̊  because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they are opposite angles in a cyclic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quadrilateral,  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105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180 ̊ which gives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75 ̊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3398019"/>
                <a:ext cx="9004707" cy="1646605"/>
              </a:xfrm>
              <a:prstGeom prst="rect">
                <a:avLst/>
              </a:prstGeom>
              <a:blipFill>
                <a:blip r:embed="rId6"/>
                <a:stretch>
                  <a:fillRect l="-986" t="-307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226142" y="5044238"/>
                <a:ext cx="9565158" cy="12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Consider the quadrilateral BODC. The four angles in any quadrilateral add up to 360 ̊ , so 	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+ 210 ̊ + 20 ̊  	= 360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but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75  ̊ , so 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+ 75  ̊  + 210 ̊ + 20 ̊  	= 360 ̊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142" y="5044238"/>
                <a:ext cx="9565158" cy="1277273"/>
              </a:xfrm>
              <a:prstGeom prst="rect">
                <a:avLst/>
              </a:prstGeom>
              <a:blipFill>
                <a:blip r:embed="rId7"/>
                <a:stretch>
                  <a:fillRect l="-928" t="-2941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26142" y="6290371"/>
                <a:ext cx="90047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Re-arrange this to give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360 ̊  − 210 ̊  − 20 ̊  − 75  ̊ = 55 ̊ 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142" y="6290371"/>
                <a:ext cx="9004707" cy="461665"/>
              </a:xfrm>
              <a:prstGeom prst="rect">
                <a:avLst/>
              </a:prstGeom>
              <a:blipFill>
                <a:blip r:embed="rId8"/>
                <a:stretch>
                  <a:fillRect l="-98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A79C8B0-8609-FE4F-BBB6-7F891C408693}"/>
              </a:ext>
            </a:extLst>
          </p:cNvPr>
          <p:cNvSpPr txBox="1"/>
          <p:nvPr/>
        </p:nvSpPr>
        <p:spPr>
          <a:xfrm>
            <a:off x="2219644" y="653307"/>
            <a:ext cx="6002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3</a:t>
            </a:r>
            <a:r>
              <a:rPr lang="en-GB" sz="2400" dirty="0"/>
              <a:t>: Find the angles </a:t>
            </a:r>
            <a:r>
              <a:rPr lang="en-GB" sz="2400" dirty="0" smtClean="0"/>
              <a:t>marked in </a:t>
            </a:r>
            <a:r>
              <a:rPr lang="en-GB" sz="2400" dirty="0"/>
              <a:t>the diagram. O is the centre of the circle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68813D9-2726-AC4E-A8EC-FEC8C420DEF7}"/>
              </a:ext>
            </a:extLst>
          </p:cNvPr>
          <p:cNvSpPr txBox="1"/>
          <p:nvPr/>
        </p:nvSpPr>
        <p:spPr>
          <a:xfrm>
            <a:off x="8328248" y="1103623"/>
            <a:ext cx="504056" cy="4799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036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 build="p"/>
      <p:bldP spid="1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58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51584" y="4812716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3487" y="1214288"/>
            <a:ext cx="8471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the diagram the line AB is a diameter and O is the</a:t>
            </a:r>
          </a:p>
          <a:p>
            <a:r>
              <a:rPr lang="en-GB" sz="2400" dirty="0"/>
              <a:t>centre of the circle. Find the angles marked.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351584" y="5317913"/>
            <a:ext cx="9053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Consider triangle OAC. Since OA and OC are radii, triangle OAC is isosceles. So 	 𝑎 = 50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557" y="2111166"/>
            <a:ext cx="3343745" cy="31408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1681B85-45DC-1243-AC80-3628E500C675}"/>
              </a:ext>
            </a:extLst>
          </p:cNvPr>
          <p:cNvSpPr txBox="1"/>
          <p:nvPr/>
        </p:nvSpPr>
        <p:spPr>
          <a:xfrm>
            <a:off x="4830993" y="6322505"/>
            <a:ext cx="4073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623966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492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662758"/>
            <a:ext cx="432078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 (continued)</a:t>
            </a:r>
          </a:p>
        </p:txBody>
      </p:sp>
      <p:sp>
        <p:nvSpPr>
          <p:cNvPr id="5" name="Rectangle 4"/>
          <p:cNvSpPr/>
          <p:nvPr/>
        </p:nvSpPr>
        <p:spPr>
          <a:xfrm>
            <a:off x="2228453" y="1096211"/>
            <a:ext cx="56886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angles in a triangle add to 180 </a:t>
            </a:r>
            <a:r>
              <a:rPr lang="en-GB" sz="2400" dirty="0" smtClean="0">
                <a:solidFill>
                  <a:srgbClr val="FF0000"/>
                </a:solidFill>
              </a:rPr>
              <a:t>̊, </a:t>
            </a:r>
            <a:r>
              <a:rPr lang="en-GB" sz="2400" dirty="0">
                <a:solidFill>
                  <a:srgbClr val="FF0000"/>
                </a:solidFill>
              </a:rPr>
              <a:t>so for triangle OAC,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𝑎 + 𝑏 + 50 ̊  	= 180 ̊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 𝑏 	= 180 ̊  − 50 ̊  − 𝑎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 𝑏 	= 80 ̊ 	(as 𝑎 = 50 ̊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275869" y="3035203"/>
                <a:ext cx="566195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Since AB is a diameter of the circle, the angle ACB is a right angle,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𝑎 + 20 ̊ 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 ̊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 ̊  − 20 ̊  − 50 ̊  = 20 ̊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5869" y="3035203"/>
                <a:ext cx="5661953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615" t="-2724" r="-108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249190" y="4604863"/>
                <a:ext cx="957706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angle OAC are angles in the same segment, so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angle OAC = 50 ̊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190" y="4604863"/>
                <a:ext cx="9577064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018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28453" y="5420694"/>
                <a:ext cx="95066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is drawn on the same arc as the angle at the centre, AOC, so 𝑏 = 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½ 𝑏 = 40 ̊ 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453" y="5420694"/>
                <a:ext cx="9506627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02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8086" y="1124423"/>
            <a:ext cx="3346994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19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 build="p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01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4027" y="211281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7260" y="990176"/>
            <a:ext cx="54092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the diagram the chords AB and CD are parallel. Prove that the triangles ABE and DEC are isosceles.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36054" y="2503491"/>
            <a:ext cx="5501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Angles 𝑎 and BDC are angles in the same segment, so angle BDC = 𝑎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4027" y="6197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36902" y="4521247"/>
            <a:ext cx="8409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Hence in triangle DEC, the base angles at C and D are equal, so the triangle is isosceles.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224" y="885604"/>
            <a:ext cx="3384376" cy="344647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236054" y="3289288"/>
            <a:ext cx="57411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Since AB and DC are parallel, angles 𝑎 and ACD are equal alternate angles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179940" y="4059582"/>
            <a:ext cx="4557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angle ACD = 𝑎 = angle BDC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36054" y="5329923"/>
            <a:ext cx="98026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angle at B, angle ABD, equals the angle at C, angle ACD, because they are angles in the same segment:</a:t>
            </a:r>
          </a:p>
          <a:p>
            <a:pPr lvl="0"/>
            <a:r>
              <a:rPr lang="en-GB" sz="2400" dirty="0" smtClean="0">
                <a:solidFill>
                  <a:srgbClr val="FF0000"/>
                </a:solidFill>
              </a:rPr>
              <a:t>            angle </a:t>
            </a:r>
            <a:r>
              <a:rPr lang="en-GB" sz="2400" dirty="0">
                <a:solidFill>
                  <a:srgbClr val="FF0000"/>
                </a:solidFill>
              </a:rPr>
              <a:t>ABD = angle ACD = 𝑎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Hence triangle ABE is isosceles, since the angles at A and B are equal.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312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17" grpId="0"/>
      <p:bldP spid="15" grpId="0"/>
      <p:bldP spid="5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23592" y="5329950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295800" y="5394431"/>
                <a:ext cx="8240364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 smtClean="0"/>
                  <a:t>1.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 = 30˚ </a:t>
                </a:r>
                <a:r>
                  <a:rPr lang="en-GB" sz="2400" dirty="0"/>
                  <a:t>	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 smtClean="0"/>
                  <a:t>2.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𝑥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43˚ 	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 smtClean="0"/>
                  <a:t>3.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 = </a:t>
                </a:r>
                <a:r>
                  <a:rPr lang="pl-PL" sz="2400" dirty="0">
                    <a:solidFill>
                      <a:srgbClr val="FF0000"/>
                    </a:solidFill>
                  </a:rPr>
                  <a:t>27 ̊,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pl-PL" sz="2400" dirty="0">
                    <a:solidFill>
                      <a:srgbClr val="FF0000"/>
                    </a:solidFill>
                  </a:rPr>
                  <a:t> = 126 ̊,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l-PL" sz="2400" dirty="0">
                    <a:solidFill>
                      <a:srgbClr val="FF0000"/>
                    </a:solidFill>
                  </a:rPr>
                  <a:t> = 63 ̊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5394431"/>
                <a:ext cx="8240364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1184" t="-3604" b="-9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</a:t>
            </a:r>
            <a:r>
              <a:rPr lang="en-GB" sz="2400" dirty="0"/>
              <a:t>							</a:t>
            </a:r>
            <a:r>
              <a:rPr lang="en-GB" sz="2400" dirty="0" smtClean="0"/>
              <a:t>2.</a:t>
            </a:r>
            <a:r>
              <a:rPr lang="en-GB" sz="2400" dirty="0"/>
              <a:t>							 </a:t>
            </a:r>
            <a:r>
              <a:rPr lang="en-GB" sz="2400" dirty="0" smtClean="0"/>
              <a:t>3.</a:t>
            </a:r>
            <a:r>
              <a:rPr lang="en-GB" sz="2400" dirty="0"/>
              <a:t>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866" y="2592204"/>
            <a:ext cx="2772208" cy="26709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9033" y="2596543"/>
            <a:ext cx="2805619" cy="26666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6708" y="2596154"/>
            <a:ext cx="2735592" cy="268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538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01600" y="5560615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29420" y="6165304"/>
            <a:ext cx="6934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4. </a:t>
            </a:r>
            <a:r>
              <a:rPr lang="en-GB" sz="2400" dirty="0">
                <a:solidFill>
                  <a:srgbClr val="FF0000"/>
                </a:solidFill>
              </a:rPr>
              <a:t>𝑎 = 75 ̊, 𝑏 = 100 ̊ 	</a:t>
            </a:r>
            <a:r>
              <a:rPr lang="en-GB" sz="2400" dirty="0" smtClean="0"/>
              <a:t>5. </a:t>
            </a:r>
            <a:r>
              <a:rPr lang="en-GB" sz="2400" dirty="0">
                <a:solidFill>
                  <a:srgbClr val="FF0000"/>
                </a:solidFill>
              </a:rPr>
              <a:t>𝑎</a:t>
            </a:r>
            <a:r>
              <a:rPr lang="pt-BR" sz="2400" dirty="0">
                <a:solidFill>
                  <a:srgbClr val="FF0000"/>
                </a:solidFill>
              </a:rPr>
              <a:t> = 32.5 ̊, </a:t>
            </a:r>
            <a:r>
              <a:rPr lang="en-GB" sz="2400" dirty="0">
                <a:solidFill>
                  <a:srgbClr val="FF0000"/>
                </a:solidFill>
              </a:rPr>
              <a:t>𝑏</a:t>
            </a:r>
            <a:r>
              <a:rPr lang="pt-BR" sz="2400" dirty="0">
                <a:solidFill>
                  <a:srgbClr val="FF0000"/>
                </a:solidFill>
              </a:rPr>
              <a:t> = 147.5 ̊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4.</a:t>
            </a:r>
            <a:r>
              <a:rPr lang="en-GB" sz="2400" dirty="0"/>
              <a:t>										    </a:t>
            </a:r>
            <a:r>
              <a:rPr lang="en-GB" sz="2400" dirty="0" smtClean="0"/>
              <a:t>5.</a:t>
            </a:r>
            <a:r>
              <a:rPr lang="en-GB" sz="2400" dirty="0"/>
              <a:t>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274" y="2602527"/>
            <a:ext cx="3989324" cy="27047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160" y="2602527"/>
            <a:ext cx="3576890" cy="274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064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1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260" y="976457"/>
            <a:ext cx="99847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221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70569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Three further important results are now presented.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422" y="1164585"/>
            <a:ext cx="1467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8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79422" y="1561549"/>
            <a:ext cx="9984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If two tangents are drawn from a point T to a circle with centre O, and 	P and R are the points of contact of the tangents with the circle, then, using symmetry,</a:t>
            </a:r>
          </a:p>
        </p:txBody>
      </p:sp>
      <p:sp>
        <p:nvSpPr>
          <p:cNvPr id="9" name="Rectangle 8"/>
          <p:cNvSpPr/>
          <p:nvPr/>
        </p:nvSpPr>
        <p:spPr>
          <a:xfrm>
            <a:off x="2264216" y="3416300"/>
            <a:ext cx="402385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GB" sz="2400" dirty="0"/>
              <a:t>PT = RT</a:t>
            </a:r>
          </a:p>
          <a:p>
            <a:pPr marL="457200" indent="-457200">
              <a:buAutoNum type="alphaLcParenR"/>
            </a:pPr>
            <a:endParaRPr lang="en-GB" sz="2400" dirty="0"/>
          </a:p>
          <a:p>
            <a:r>
              <a:rPr lang="en-GB" sz="2400" dirty="0" smtClean="0"/>
              <a:t>b</a:t>
            </a:r>
            <a:r>
              <a:rPr lang="en-GB" sz="2400" dirty="0"/>
              <a:t>) Triangles TPO and TRO </a:t>
            </a:r>
          </a:p>
          <a:p>
            <a:r>
              <a:rPr lang="en-GB" sz="2400" dirty="0"/>
              <a:t>      are congruent*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848" y="2500675"/>
            <a:ext cx="5434494" cy="31908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BC321B-37FB-C44B-9C4A-BE2326F1C855}"/>
              </a:ext>
            </a:extLst>
          </p:cNvPr>
          <p:cNvSpPr txBox="1"/>
          <p:nvPr/>
        </p:nvSpPr>
        <p:spPr>
          <a:xfrm>
            <a:off x="2639616" y="5918120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* Congruent shapes are identical; that is, corresponding angles are equal   </a:t>
            </a:r>
          </a:p>
          <a:p>
            <a:r>
              <a:rPr lang="en-US" dirty="0">
                <a:solidFill>
                  <a:srgbClr val="0070C0"/>
                </a:solidFill>
              </a:rPr>
              <a:t>  and corresponding sides are equal</a:t>
            </a:r>
          </a:p>
        </p:txBody>
      </p:sp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9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811" y="12235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7260" y="630186"/>
            <a:ext cx="1467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9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1068806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angle between a tangent and a chord equals an angle at the circumference subtended by the same chord;</a:t>
            </a:r>
          </a:p>
        </p:txBody>
      </p:sp>
      <p:sp>
        <p:nvSpPr>
          <p:cNvPr id="9" name="Rectangle 8"/>
          <p:cNvSpPr/>
          <p:nvPr/>
        </p:nvSpPr>
        <p:spPr>
          <a:xfrm>
            <a:off x="2523983" y="5725448"/>
            <a:ext cx="92863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is known as the </a:t>
            </a:r>
            <a:r>
              <a:rPr lang="en-GB" sz="2400" i="1" dirty="0"/>
              <a:t>alternate segment theorem </a:t>
            </a:r>
            <a:r>
              <a:rPr lang="en-GB" sz="2400" dirty="0"/>
              <a:t>and needs a proof, as it is not obviously true!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2132856"/>
            <a:ext cx="4953784" cy="33745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3140" y="3210867"/>
            <a:ext cx="3597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e.g. 𝑎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= 𝑏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in the diagram.</a:t>
            </a:r>
          </a:p>
        </p:txBody>
      </p:sp>
    </p:spTree>
    <p:extLst>
      <p:ext uri="{BB962C8B-B14F-4D97-AF65-F5344CB8AC3E}">
        <p14:creationId xmlns:p14="http://schemas.microsoft.com/office/powerpoint/2010/main" val="3446163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910" y="99309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6066" y="607141"/>
            <a:ext cx="1072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Proof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40200" y="1074587"/>
            <a:ext cx="3863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We need to show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45360" y="3900297"/>
                <a:ext cx="637091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Now,</a:t>
                </a:r>
              </a:p>
              <a:p>
                <a:r>
                  <a:rPr lang="en-GB" sz="2400" dirty="0"/>
                  <a:t>angle PSR = angle PQR 	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̊ , say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360" y="3900297"/>
                <a:ext cx="6370919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435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245360" y="3119107"/>
            <a:ext cx="45961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We know that angle SRP = 90 ̊ </a:t>
            </a:r>
          </a:p>
          <a:p>
            <a:r>
              <a:rPr lang="en-GB" sz="2400" dirty="0"/>
              <a:t>since PS is a diameter.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072" y="990280"/>
            <a:ext cx="4792302" cy="32332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12465" y="2224324"/>
            <a:ext cx="4171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Construct the diameter POS, as shown.</a:t>
            </a:r>
          </a:p>
        </p:txBody>
      </p:sp>
      <p:sp>
        <p:nvSpPr>
          <p:cNvPr id="8" name="Rectangle 7"/>
          <p:cNvSpPr/>
          <p:nvPr/>
        </p:nvSpPr>
        <p:spPr>
          <a:xfrm>
            <a:off x="2712648" y="1587281"/>
            <a:ext cx="3490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angle RPT = angle PQR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10794" y="5382221"/>
                <a:ext cx="928632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But,</a:t>
                </a:r>
              </a:p>
              <a:p>
                <a:r>
                  <a:rPr lang="da-DK" sz="2400" dirty="0"/>
                  <a:t>angle RPT = 90</a:t>
                </a:r>
                <a:r>
                  <a:rPr lang="en-GB" sz="2400" dirty="0"/>
                  <a:t> ̊  </a:t>
                </a:r>
                <a:r>
                  <a:rPr lang="da-DK" sz="2400" dirty="0"/>
                  <a:t>− (angle SPR)</a:t>
                </a:r>
              </a:p>
              <a:p>
                <a:r>
                  <a:rPr lang="en-GB" sz="2400" dirty="0"/>
                  <a:t>= 90 ̊ − (90 ̊ −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̊ )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̊  = angle PQR,		as required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794" y="5382221"/>
                <a:ext cx="9286321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051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45360" y="4681487"/>
                <a:ext cx="6096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	So,		 </a:t>
                </a:r>
                <a:r>
                  <a:rPr lang="da-DK" sz="2400" dirty="0">
                    <a:solidFill>
                      <a:prstClr val="black"/>
                    </a:solidFill>
                  </a:rPr>
                  <a:t>angle SPR 	= 180</a:t>
                </a:r>
                <a:r>
                  <a:rPr lang="en-GB" sz="2400" dirty="0">
                    <a:solidFill>
                      <a:prstClr val="black"/>
                    </a:solidFill>
                  </a:rPr>
                  <a:t> ̊ </a:t>
                </a:r>
                <a:r>
                  <a:rPr lang="da-DK" sz="2400" dirty="0">
                    <a:solidFill>
                      <a:prstClr val="black"/>
                    </a:solidFill>
                  </a:rPr>
                  <a:t>− 90</a:t>
                </a:r>
                <a:r>
                  <a:rPr lang="en-GB" sz="2400" dirty="0">
                    <a:solidFill>
                      <a:prstClr val="black"/>
                    </a:solidFill>
                  </a:rPr>
                  <a:t> ̊ </a:t>
                </a:r>
                <a:r>
                  <a:rPr lang="da-DK" sz="2400" dirty="0">
                    <a:solidFill>
                      <a:prstClr val="black"/>
                    </a:solidFill>
                  </a:rPr>
                  <a:t> −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						= 90 ̊ −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̊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360" y="4681487"/>
                <a:ext cx="6096000" cy="830997"/>
              </a:xfrm>
              <a:prstGeom prst="rect">
                <a:avLst/>
              </a:prstGeom>
              <a:blipFill rotWithShape="0">
                <a:blip r:embed="rId7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8849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5" grpId="0"/>
      <p:bldP spid="3" grpId="0"/>
      <p:bldP spid="8" grpId="0"/>
      <p:bldP spid="14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5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7260" y="630186"/>
            <a:ext cx="1638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10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1068806"/>
            <a:ext cx="5976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For any two intersecting chords, as shown,</a:t>
            </a:r>
          </a:p>
        </p:txBody>
      </p:sp>
      <p:sp>
        <p:nvSpPr>
          <p:cNvPr id="9" name="Rectangle 8"/>
          <p:cNvSpPr/>
          <p:nvPr/>
        </p:nvSpPr>
        <p:spPr>
          <a:xfrm>
            <a:off x="10228698" y="5341262"/>
            <a:ext cx="1955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as required.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05755" y="2833703"/>
            <a:ext cx="54425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In triangles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AXB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/>
              <a:t>and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DXC</a:t>
            </a:r>
            <a:r>
              <a:rPr lang="en-GB" sz="2400" dirty="0"/>
              <a:t>,</a:t>
            </a:r>
          </a:p>
          <a:p>
            <a:r>
              <a:rPr lang="en-GB" sz="2400" dirty="0"/>
              <a:t>angle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BAC</a:t>
            </a:r>
            <a:r>
              <a:rPr lang="en-GB" sz="2400" dirty="0"/>
              <a:t> = angle BDC </a:t>
            </a:r>
          </a:p>
          <a:p>
            <a:r>
              <a:rPr lang="en-GB" sz="2400" dirty="0"/>
              <a:t>(equal angles subtended by chord BC)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1104510"/>
            <a:ext cx="3512868" cy="288176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13827" y="2408104"/>
            <a:ext cx="1072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Proof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60180" y="4094314"/>
            <a:ext cx="9024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angle ABD = angle ACD (equal angles subtended by chord AD)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05755" y="4081713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4590" y="4636557"/>
            <a:ext cx="6139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This tells us that AXB and DXC are </a:t>
            </a:r>
            <a:r>
              <a:rPr lang="en-GB" sz="2400" i="1" dirty="0">
                <a:solidFill>
                  <a:prstClr val="black"/>
                </a:solidFill>
              </a:rPr>
              <a:t>similar*</a:t>
            </a:r>
            <a:r>
              <a:rPr lang="en-GB" sz="2400" dirty="0">
                <a:solidFill>
                  <a:prstClr val="black"/>
                </a:solidFill>
              </a:rPr>
              <a:t>,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4590" y="5221329"/>
            <a:ext cx="2064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It follows that 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FE54838-16B3-074D-A518-98A7DB563CAC}"/>
              </a:ext>
            </a:extLst>
          </p:cNvPr>
          <p:cNvSpPr txBox="1"/>
          <p:nvPr/>
        </p:nvSpPr>
        <p:spPr>
          <a:xfrm>
            <a:off x="3156884" y="6062437"/>
            <a:ext cx="918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* Similar shapes differ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only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 size so that corresponding angles are 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  the same and corresponding lengths are in the same ratio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1700808"/>
            <a:ext cx="3512337" cy="56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915" y="5138110"/>
            <a:ext cx="5475430" cy="86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548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9" grpId="0"/>
      <p:bldP spid="5" grpId="0"/>
      <p:bldP spid="13" grpId="0"/>
      <p:bldP spid="10" grpId="0"/>
      <p:bldP spid="12" grpId="0"/>
      <p:bldP spid="14" grpId="0"/>
      <p:bldP spid="15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752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07259" y="595356"/>
            <a:ext cx="84252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Note that these follow from particular cases of Result 10:</a:t>
            </a:r>
          </a:p>
        </p:txBody>
      </p:sp>
      <p:sp>
        <p:nvSpPr>
          <p:cNvPr id="5" name="Rectangle 4"/>
          <p:cNvSpPr/>
          <p:nvPr/>
        </p:nvSpPr>
        <p:spPr>
          <a:xfrm>
            <a:off x="2673397" y="1699148"/>
            <a:ext cx="38925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result will still be true even when the chords intersect </a:t>
            </a:r>
            <a:r>
              <a:rPr lang="en-GB" sz="2400" i="1" dirty="0"/>
              <a:t>outside </a:t>
            </a:r>
            <a:r>
              <a:rPr lang="en-GB" sz="2400" dirty="0"/>
              <a:t>the circle, as illustrated opposite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104" y="1127294"/>
            <a:ext cx="4558419" cy="282187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686134" y="4016153"/>
            <a:ext cx="38676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the chord BD becomes a tangent,</a:t>
            </a:r>
          </a:p>
          <a:p>
            <a:r>
              <a:rPr lang="en-GB" sz="2400" dirty="0"/>
              <a:t>and B and D coincide at the point P, then</a:t>
            </a:r>
          </a:p>
          <a:p>
            <a:r>
              <a:rPr lang="en-GB" sz="2400" dirty="0"/>
              <a:t>AX × CX = PX × PX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104" y="4149080"/>
            <a:ext cx="4558419" cy="26058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176" y="6008002"/>
            <a:ext cx="2613169" cy="71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798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19092" y="189496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9092" y="1162576"/>
            <a:ext cx="4596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 𝑎</a:t>
            </a:r>
            <a:r>
              <a:rPr lang="en-GB" sz="2400" i="1" dirty="0"/>
              <a:t> </a:t>
            </a:r>
            <a:r>
              <a:rPr lang="en-GB" sz="2400" dirty="0"/>
              <a:t>in the diagram.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21382" y="2356627"/>
            <a:ext cx="47173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triangles TOR and TOP are congruent, so angle TOR = 65 ̊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Since TR is a tangent to the circle and OR is a radius,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angle TRO = 90 ̊ 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250" y="1157414"/>
            <a:ext cx="4766292" cy="2952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50806" y="522057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Hence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𝑎 = 180 ̊ − 90 ̊  − 65 ̊ = 25 ̊ </a:t>
            </a:r>
          </a:p>
        </p:txBody>
      </p:sp>
    </p:spTree>
    <p:extLst>
      <p:ext uri="{BB962C8B-B14F-4D97-AF65-F5344CB8AC3E}">
        <p14:creationId xmlns:p14="http://schemas.microsoft.com/office/powerpoint/2010/main" val="463609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43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19092" y="189496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219092" y="1068806"/>
                <a:ext cx="459698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and 𝑦</a:t>
                </a:r>
                <a:r>
                  <a:rPr lang="en-GB" sz="2400" i="1" dirty="0"/>
                  <a:t> </a:t>
                </a:r>
                <a:r>
                  <a:rPr lang="en-GB" sz="2400" dirty="0"/>
                  <a:t>in the diagram.</a:t>
                </a:r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092" y="1068806"/>
                <a:ext cx="4596988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989" t="-583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2219092" y="2356627"/>
            <a:ext cx="47173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alternate angle segment theorem gives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   𝑥 </a:t>
            </a:r>
            <a:r>
              <a:rPr lang="en-GB" sz="2400" dirty="0">
                <a:solidFill>
                  <a:srgbClr val="FF0000"/>
                </a:solidFill>
              </a:rPr>
              <a:t>= 62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104" y="1298290"/>
            <a:ext cx="4803422" cy="31395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186605" y="5495948"/>
                <a:ext cx="957706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Hence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+ 62 ̊  + 62 ̊  	= 180 ̊  (the angles in triangle TAB add up to 180 ̊ )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		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56 ̊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605" y="5495948"/>
                <a:ext cx="9577064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018" t="-3571" b="-11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219220" y="3556956"/>
            <a:ext cx="43088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tangents TA and TB are equal in length, so the triangle TAB is isosceles.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So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angle ABT = 𝑥 = 62 ̊ </a:t>
            </a:r>
          </a:p>
        </p:txBody>
      </p:sp>
    </p:spTree>
    <p:extLst>
      <p:ext uri="{BB962C8B-B14F-4D97-AF65-F5344CB8AC3E}">
        <p14:creationId xmlns:p14="http://schemas.microsoft.com/office/powerpoint/2010/main" val="625833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3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72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19092" y="189496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9092" y="1068806"/>
            <a:ext cx="45969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unknown </a:t>
            </a:r>
            <a:r>
              <a:rPr lang="en-GB" sz="2400" dirty="0" smtClean="0"/>
              <a:t>lengths,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/>
              <a:t> and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 smtClean="0"/>
              <a:t>, </a:t>
            </a:r>
            <a:r>
              <a:rPr lang="en-GB" sz="2400" dirty="0"/>
              <a:t>in the diagram.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19092" y="2315302"/>
            <a:ext cx="47173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Since AT is a tangent,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  AT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	= BT × DT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   36	= BT × 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   BT 	= </a:t>
            </a:r>
            <a:r>
              <a:rPr lang="en-GB" sz="2400" dirty="0" smtClean="0">
                <a:solidFill>
                  <a:srgbClr val="FF0000"/>
                </a:solidFill>
              </a:rPr>
              <a:t>9 cm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3688" y="5126616"/>
            <a:ext cx="6124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AC and BD are intersecting chords, so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    </a:t>
            </a:r>
            <a:r>
              <a:rPr lang="en-GB" sz="2400" dirty="0" smtClean="0">
                <a:solidFill>
                  <a:srgbClr val="FF0000"/>
                </a:solidFill>
              </a:rPr>
              <a:t>AP×PC </a:t>
            </a:r>
            <a:r>
              <a:rPr lang="en-GB" sz="2400" dirty="0">
                <a:solidFill>
                  <a:srgbClr val="FF0000"/>
                </a:solidFill>
              </a:rPr>
              <a:t>	= </a:t>
            </a:r>
            <a:r>
              <a:rPr lang="en-GB" sz="2400" dirty="0" smtClean="0">
                <a:solidFill>
                  <a:srgbClr val="FF0000"/>
                </a:solidFill>
              </a:rPr>
              <a:t>BP×PD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			   	  2.5𝑥 </a:t>
            </a:r>
            <a:r>
              <a:rPr lang="en-GB" sz="2400" i="1" dirty="0">
                <a:solidFill>
                  <a:srgbClr val="FF0000"/>
                </a:solidFill>
              </a:rPr>
              <a:t>	</a:t>
            </a:r>
            <a:r>
              <a:rPr lang="en-GB" sz="2400" dirty="0">
                <a:solidFill>
                  <a:srgbClr val="FF0000"/>
                </a:solidFill>
              </a:rPr>
              <a:t>= 1 × 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	 𝑥 	= 1.6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19092" y="3833953"/>
                <a:ext cx="430882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s-ES" sz="2400" dirty="0">
                    <a:solidFill>
                      <a:srgbClr val="FF0000"/>
                    </a:solidFill>
                  </a:rPr>
                  <a:t>Hence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</a:rPr>
                  <a:t> + 8 	= BT = 9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</a:rPr>
                  <a:t> 	= 1 cm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092" y="3833953"/>
                <a:ext cx="4308828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2122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080" y="1114972"/>
            <a:ext cx="5227011" cy="291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563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 uiExpand="1" build="p"/>
      <p:bldP spid="11" grpId="0"/>
      <p:bldP spid="3" grpId="0" build="p"/>
      <p:bldP spid="9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74286" y="5285843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140334" y="5301092"/>
                <a:ext cx="9526369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 smtClean="0"/>
                  <a:t>1.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 = 40˚ 	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 smtClean="0"/>
                  <a:t>2.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55,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35˚ 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 smtClean="0"/>
                  <a:t>3.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</a:t>
                </a:r>
                <a:r>
                  <a:rPr lang="pt-BR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24 ̊,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62 ̊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334" y="5301092"/>
                <a:ext cx="9526369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960" t="-3604" b="-9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876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1.</a:t>
            </a:r>
            <a:r>
              <a:rPr lang="en-GB" sz="2400" dirty="0"/>
              <a:t>						  </a:t>
            </a:r>
            <a:r>
              <a:rPr lang="en-GB" sz="2400" dirty="0" smtClean="0"/>
              <a:t>2.</a:t>
            </a:r>
            <a:r>
              <a:rPr lang="en-GB" sz="2400" dirty="0"/>
              <a:t>							 		</a:t>
            </a:r>
            <a:r>
              <a:rPr lang="en-GB" sz="2400" dirty="0" smtClean="0"/>
              <a:t>3.</a:t>
            </a:r>
            <a:r>
              <a:rPr lang="en-GB" sz="2400" dirty="0"/>
              <a:t>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624" y="2590717"/>
            <a:ext cx="2311422" cy="2398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0113" y="2596499"/>
            <a:ext cx="3363406" cy="23931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407" y="2599691"/>
            <a:ext cx="2313894" cy="239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242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71453" y="5123782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4223792" y="5220814"/>
                <a:ext cx="6934932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 smtClean="0"/>
                  <a:t>4.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𝑥 = 4.8 ̊ 	</a:t>
                </a:r>
              </a:p>
              <a:p>
                <a:r>
                  <a:rPr lang="en-GB" sz="2400" dirty="0" smtClean="0"/>
                  <a:t>5.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7 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3.5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5220814"/>
                <a:ext cx="6934932" cy="907941"/>
              </a:xfrm>
              <a:prstGeom prst="rect">
                <a:avLst/>
              </a:prstGeom>
              <a:blipFill rotWithShape="1">
                <a:blip r:embed="rId4"/>
                <a:stretch>
                  <a:fillRect l="-1407" t="-5369" b="-14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4.</a:t>
            </a:r>
            <a:r>
              <a:rPr lang="en-GB" sz="2400" dirty="0"/>
              <a:t>										    </a:t>
            </a:r>
            <a:r>
              <a:rPr lang="en-GB" sz="2400" dirty="0" smtClean="0"/>
              <a:t>5.</a:t>
            </a:r>
            <a:r>
              <a:rPr lang="en-GB" sz="2400" dirty="0"/>
              <a:t>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739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unknown lengths in the following diagrams.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879" y="2392820"/>
            <a:ext cx="4208680" cy="25053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0239" y="2392022"/>
            <a:ext cx="4229976" cy="25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86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47" y="18864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942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29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14846</TotalTime>
  <Words>3021</Words>
  <Application>Microsoft Office PowerPoint</Application>
  <PresentationFormat>Custom</PresentationFormat>
  <Paragraphs>503</Paragraphs>
  <Slides>40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Alapértelmezett terv</vt:lpstr>
      <vt:lpstr>Supporting and Enhancing Mathematics and Statistics UNIT: Angles, Circles and Tangents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661</cp:revision>
  <cp:lastPrinted>2016-10-17T08:47:54Z</cp:lastPrinted>
  <dcterms:created xsi:type="dcterms:W3CDTF">2012-10-10T19:07:13Z</dcterms:created>
  <dcterms:modified xsi:type="dcterms:W3CDTF">2020-07-08T12:07:59Z</dcterms:modified>
</cp:coreProperties>
</file>