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55" r:id="rId5"/>
    <p:sldId id="357" r:id="rId6"/>
    <p:sldId id="358" r:id="rId7"/>
    <p:sldId id="360" r:id="rId8"/>
    <p:sldId id="363" r:id="rId9"/>
    <p:sldId id="368" r:id="rId10"/>
    <p:sldId id="364" r:id="rId11"/>
    <p:sldId id="366" r:id="rId12"/>
    <p:sldId id="370" r:id="rId13"/>
    <p:sldId id="369" r:id="rId1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9" clrIdx="0">
    <p:extLst/>
  </p:cmAuthor>
  <p:cmAuthor id="2" name="David Burghes" initials="DB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 varScale="1">
        <p:scale>
          <a:sx n="103" d="100"/>
          <a:sy n="103" d="100"/>
        </p:scale>
        <p:origin x="-396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0963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857399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3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26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54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1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520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448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58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44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0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0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 smtClean="0"/>
              <a:t>UNIT: </a:t>
            </a:r>
            <a:r>
              <a:rPr lang="en-GB" sz="3600" b="1" dirty="0"/>
              <a:t>Bearings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73222" y="731246"/>
            <a:ext cx="972108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 compass </a:t>
            </a:r>
            <a:r>
              <a:rPr lang="en-US" sz="2400" b="1" dirty="0"/>
              <a:t>bearing</a:t>
            </a:r>
            <a:r>
              <a:rPr lang="en-US" sz="2400" dirty="0"/>
              <a:t> tells us direction.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4 main directions are </a:t>
            </a:r>
            <a:r>
              <a:rPr lang="en-US" sz="2400" b="1" dirty="0"/>
              <a:t>North</a:t>
            </a:r>
            <a:r>
              <a:rPr lang="en-US" sz="2400" dirty="0"/>
              <a:t>,</a:t>
            </a:r>
            <a:r>
              <a:rPr lang="en-US" sz="2400" b="1" dirty="0"/>
              <a:t> South</a:t>
            </a:r>
            <a:r>
              <a:rPr lang="en-US" sz="2400" dirty="0"/>
              <a:t>,</a:t>
            </a:r>
            <a:r>
              <a:rPr lang="en-US" sz="2400" b="1" dirty="0"/>
              <a:t> East </a:t>
            </a:r>
            <a:r>
              <a:rPr lang="en-US" sz="2400" dirty="0"/>
              <a:t>and</a:t>
            </a:r>
            <a:r>
              <a:rPr lang="en-US" sz="2400" b="1" dirty="0"/>
              <a:t> West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8000" y="0"/>
            <a:ext cx="996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362" y="3092124"/>
            <a:ext cx="2777480" cy="26065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98160" y="5666784"/>
            <a:ext cx="39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0247" y="2736128"/>
            <a:ext cx="370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78215" y="4178279"/>
            <a:ext cx="426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84842" y="4173845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35545" y="5972245"/>
            <a:ext cx="96600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Notice that the </a:t>
            </a:r>
            <a:r>
              <a:rPr lang="en-US" sz="2400" dirty="0"/>
              <a:t>bearings in </a:t>
            </a:r>
            <a:r>
              <a:rPr lang="en-US" sz="2400" dirty="0" smtClean="0"/>
              <a:t>between start </a:t>
            </a:r>
            <a:r>
              <a:rPr lang="en-US" sz="2400" dirty="0"/>
              <a:t>with either </a:t>
            </a:r>
            <a:r>
              <a:rPr lang="en-US" sz="2400" b="1" dirty="0"/>
              <a:t>North</a:t>
            </a:r>
            <a:r>
              <a:rPr lang="en-US" sz="2400" dirty="0"/>
              <a:t> or </a:t>
            </a:r>
            <a:r>
              <a:rPr lang="en-US" sz="2400" b="1" dirty="0"/>
              <a:t>South</a:t>
            </a:r>
            <a:r>
              <a:rPr lang="en-US" sz="2400" dirty="0"/>
              <a:t>: </a:t>
            </a:r>
          </a:p>
          <a:p>
            <a:pPr algn="ctr"/>
            <a:r>
              <a:rPr lang="en-US" sz="2400" b="1" dirty="0"/>
              <a:t>North</a:t>
            </a:r>
            <a:r>
              <a:rPr lang="en-US" sz="2400" dirty="0"/>
              <a:t>-East, </a:t>
            </a:r>
            <a:r>
              <a:rPr lang="en-US" sz="2400" b="1" dirty="0"/>
              <a:t>South</a:t>
            </a:r>
            <a:r>
              <a:rPr lang="en-US" sz="2400" dirty="0"/>
              <a:t>-East, </a:t>
            </a:r>
            <a:r>
              <a:rPr lang="en-US" sz="2400" b="1" dirty="0"/>
              <a:t>South</a:t>
            </a:r>
            <a:r>
              <a:rPr lang="en-US" sz="2400" dirty="0"/>
              <a:t>-West, </a:t>
            </a:r>
            <a:r>
              <a:rPr lang="en-US" sz="2400" b="1" dirty="0"/>
              <a:t>North</a:t>
            </a:r>
            <a:r>
              <a:rPr lang="en-US" sz="2400" dirty="0"/>
              <a:t>-West.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4487" y="305010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3723" y="535825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9086" y="5350821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83663" y="30706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28000" y="1864743"/>
            <a:ext cx="10011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We can remember the order (starting from north, and going clockwise) </a:t>
            </a:r>
          </a:p>
          <a:p>
            <a:pPr algn="ctr"/>
            <a:r>
              <a:rPr lang="en-US" sz="2400" dirty="0"/>
              <a:t>as ‘</a:t>
            </a:r>
            <a:r>
              <a:rPr lang="en-US" sz="2400" b="1" i="1" dirty="0"/>
              <a:t>N</a:t>
            </a:r>
            <a:r>
              <a:rPr lang="en-US" sz="2400" i="1" dirty="0"/>
              <a:t>ever </a:t>
            </a:r>
            <a:r>
              <a:rPr lang="en-US" sz="2400" b="1" i="1" dirty="0"/>
              <a:t>E</a:t>
            </a:r>
            <a:r>
              <a:rPr lang="en-US" sz="2400" i="1" dirty="0"/>
              <a:t>at </a:t>
            </a:r>
            <a:r>
              <a:rPr lang="en-US" sz="2400" b="1" i="1" dirty="0"/>
              <a:t>S</a:t>
            </a:r>
            <a:r>
              <a:rPr lang="en-US" sz="2400" i="1" dirty="0"/>
              <a:t>hredded </a:t>
            </a:r>
            <a:r>
              <a:rPr lang="en-US" sz="2400" b="1" i="1" dirty="0"/>
              <a:t>W</a:t>
            </a:r>
            <a:r>
              <a:rPr lang="en-US" sz="2400" i="1" dirty="0"/>
              <a:t>heat</a:t>
            </a:r>
            <a:r>
              <a:rPr lang="en-US" sz="2400" dirty="0"/>
              <a:t>’: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6ACD76AB-A5BD-9841-9C8C-4E75217AC1F2}"/>
                  </a:ext>
                </a:extLst>
              </p:cNvPr>
              <p:cNvSpPr txBox="1"/>
              <p:nvPr/>
            </p:nvSpPr>
            <p:spPr>
              <a:xfrm>
                <a:off x="9912424" y="3789040"/>
                <a:ext cx="218187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70C0"/>
                    </a:solidFill>
                  </a:rPr>
                  <a:t>Note that the angle between N and E   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rgbClr val="0070C0"/>
                    </a:solidFill>
                  </a:rPr>
                  <a:t> and between     N and NE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1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GB" sz="1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CD76AB-A5BD-9841-9C8C-4E75217AC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2424" y="3789040"/>
                <a:ext cx="2181879" cy="1200329"/>
              </a:xfrm>
              <a:prstGeom prst="rect">
                <a:avLst/>
              </a:prstGeom>
              <a:blipFill>
                <a:blip r:embed="rId5"/>
                <a:stretch>
                  <a:fillRect l="-2326" t="-1042" r="-1511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6041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93091" y="888765"/>
            <a:ext cx="9001001" cy="5637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sz="2400" dirty="0" smtClean="0"/>
              <a:t>In between </a:t>
            </a:r>
            <a:r>
              <a:rPr lang="en-US" sz="2400" dirty="0"/>
              <a:t>these bearings we have</a:t>
            </a:r>
            <a:r>
              <a:rPr lang="en-US" sz="2400" dirty="0" smtClean="0"/>
              <a:t>:</a:t>
            </a:r>
            <a:endParaRPr lang="en-US" sz="2400" b="1" dirty="0"/>
          </a:p>
          <a:p>
            <a:pPr>
              <a:spcAft>
                <a:spcPts val="400"/>
              </a:spcAft>
            </a:pPr>
            <a:r>
              <a:rPr lang="en-US" sz="2400" b="1" dirty="0"/>
              <a:t>				North</a:t>
            </a:r>
            <a:r>
              <a:rPr lang="en-US" sz="2400" dirty="0"/>
              <a:t>-North-East (NNE)*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East</a:t>
            </a:r>
            <a:r>
              <a:rPr lang="en-US" sz="2400" dirty="0"/>
              <a:t>-North-East (ENE)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</a:t>
            </a:r>
            <a:r>
              <a:rPr lang="en-US" sz="2400" b="1" dirty="0" smtClean="0"/>
              <a:t>East</a:t>
            </a:r>
            <a:r>
              <a:rPr lang="en-US" sz="2400" dirty="0"/>
              <a:t>-South-East </a:t>
            </a:r>
            <a:r>
              <a:rPr lang="en-US" sz="2400" dirty="0"/>
              <a:t>(ESE)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South</a:t>
            </a:r>
            <a:r>
              <a:rPr lang="en-US" sz="2400" dirty="0"/>
              <a:t>-South-East (SSE)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South</a:t>
            </a:r>
            <a:r>
              <a:rPr lang="en-US" sz="2400" dirty="0"/>
              <a:t>-South-West (SSW)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West</a:t>
            </a:r>
            <a:r>
              <a:rPr lang="en-US" sz="2400" dirty="0"/>
              <a:t>-South-West (WSW)</a:t>
            </a:r>
          </a:p>
          <a:p>
            <a:pPr>
              <a:spcAft>
                <a:spcPts val="400"/>
              </a:spcAft>
            </a:pPr>
            <a:r>
              <a:rPr lang="en-US" sz="2400" b="1" dirty="0"/>
              <a:t>				West</a:t>
            </a:r>
            <a:r>
              <a:rPr lang="en-US" sz="2400" dirty="0"/>
              <a:t>-North-West (WNW)</a:t>
            </a:r>
          </a:p>
          <a:p>
            <a:pPr>
              <a:spcAft>
                <a:spcPts val="1200"/>
              </a:spcAft>
            </a:pPr>
            <a:r>
              <a:rPr lang="en-US" sz="2400" b="1" dirty="0"/>
              <a:t>				North</a:t>
            </a:r>
            <a:r>
              <a:rPr lang="en-US" sz="2400" dirty="0"/>
              <a:t>-North-West (NNW</a:t>
            </a:r>
            <a:r>
              <a:rPr lang="en-US" sz="2400" dirty="0" smtClean="0"/>
              <a:t>)</a:t>
            </a:r>
            <a:endParaRPr lang="en-US" sz="2400" dirty="0"/>
          </a:p>
          <a:p>
            <a:pPr algn="ctr">
              <a:spcAft>
                <a:spcPts val="300"/>
              </a:spcAft>
            </a:pPr>
            <a:r>
              <a:rPr lang="en-US" sz="2400" dirty="0"/>
              <a:t>Notice the bearings in </a:t>
            </a:r>
            <a:r>
              <a:rPr lang="en-US" sz="2400" dirty="0" smtClean="0"/>
              <a:t>between start </a:t>
            </a:r>
            <a:r>
              <a:rPr lang="en-US" sz="2400" dirty="0"/>
              <a:t>with: </a:t>
            </a:r>
          </a:p>
          <a:p>
            <a:pPr algn="ctr">
              <a:spcAft>
                <a:spcPts val="300"/>
              </a:spcAft>
            </a:pPr>
            <a:r>
              <a:rPr lang="en-US" sz="2400" b="1" dirty="0"/>
              <a:t>North</a:t>
            </a:r>
            <a:r>
              <a:rPr lang="en-US" sz="2400" dirty="0"/>
              <a:t>, </a:t>
            </a:r>
            <a:r>
              <a:rPr lang="en-US" sz="2400" b="1" dirty="0"/>
              <a:t>East</a:t>
            </a:r>
            <a:r>
              <a:rPr lang="en-US" sz="2400" dirty="0"/>
              <a:t>, </a:t>
            </a:r>
            <a:r>
              <a:rPr lang="en-US" sz="2400" b="1" dirty="0"/>
              <a:t>South </a:t>
            </a:r>
            <a:r>
              <a:rPr lang="en-US" sz="2400" dirty="0"/>
              <a:t>or </a:t>
            </a:r>
            <a:r>
              <a:rPr lang="en-US" sz="2400" b="1" dirty="0"/>
              <a:t>West</a:t>
            </a:r>
            <a:r>
              <a:rPr lang="en-US" sz="2400" dirty="0"/>
              <a:t>: </a:t>
            </a:r>
          </a:p>
          <a:p>
            <a:pPr algn="ctr"/>
            <a:r>
              <a:rPr lang="en-US" sz="2400" b="1" dirty="0"/>
              <a:t>N</a:t>
            </a:r>
            <a:r>
              <a:rPr lang="en-US" sz="2400" dirty="0"/>
              <a:t>NE, </a:t>
            </a:r>
            <a:r>
              <a:rPr lang="en-US" sz="2400" b="1" dirty="0"/>
              <a:t>E</a:t>
            </a:r>
            <a:r>
              <a:rPr lang="en-US" sz="2400" dirty="0"/>
              <a:t>NE, </a:t>
            </a:r>
            <a:r>
              <a:rPr lang="en-US" sz="2400" b="1" dirty="0"/>
              <a:t>E</a:t>
            </a:r>
            <a:r>
              <a:rPr lang="en-US" sz="2400" dirty="0"/>
              <a:t>SE, </a:t>
            </a:r>
            <a:r>
              <a:rPr lang="en-US" sz="2400" b="1" dirty="0"/>
              <a:t>S</a:t>
            </a:r>
            <a:r>
              <a:rPr lang="en-US" sz="2400" dirty="0"/>
              <a:t>SE, </a:t>
            </a:r>
            <a:r>
              <a:rPr lang="en-US" sz="2400" b="1" dirty="0"/>
              <a:t>S</a:t>
            </a:r>
            <a:r>
              <a:rPr lang="en-US" sz="2400" dirty="0"/>
              <a:t>SW, </a:t>
            </a:r>
            <a:r>
              <a:rPr lang="en-US" sz="2400" b="1" dirty="0"/>
              <a:t>W</a:t>
            </a:r>
            <a:r>
              <a:rPr lang="en-US" sz="2400" dirty="0"/>
              <a:t>SW, </a:t>
            </a:r>
            <a:r>
              <a:rPr lang="en-US" sz="2400" b="1" dirty="0"/>
              <a:t>W</a:t>
            </a:r>
            <a:r>
              <a:rPr lang="en-US" sz="2400" dirty="0"/>
              <a:t>NW, </a:t>
            </a:r>
            <a:r>
              <a:rPr lang="en-US" sz="2400" b="1" dirty="0"/>
              <a:t>N</a:t>
            </a:r>
            <a:r>
              <a:rPr lang="en-US" sz="2400" dirty="0"/>
              <a:t>NW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763" y="1656632"/>
            <a:ext cx="2777480" cy="260655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84945" y="3766366"/>
            <a:ext cx="9064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SSW</a:t>
            </a:r>
            <a:endParaRPr lang="en-US" sz="16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03136" y="1788975"/>
            <a:ext cx="819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NNE</a:t>
            </a:r>
            <a:endParaRPr lang="en-US" sz="16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26971" y="2355955"/>
            <a:ext cx="720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WNW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18992" y="3234235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ESE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02161" y="2349302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ENE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64834" y="3766366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0634" y="3248586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WSW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0212" y="1801878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NNW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195D575-0473-B049-8FBF-461DFCF162B9}"/>
              </a:ext>
            </a:extLst>
          </p:cNvPr>
          <p:cNvSpPr txBox="1"/>
          <p:nvPr/>
        </p:nvSpPr>
        <p:spPr>
          <a:xfrm>
            <a:off x="4295799" y="6237312"/>
            <a:ext cx="5395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* NNE can be read as North of North-East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34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73222" y="731246"/>
            <a:ext cx="9721081" cy="12388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i="1" dirty="0"/>
              <a:t>Three figure bearings </a:t>
            </a:r>
            <a:r>
              <a:rPr lang="en-US" sz="2400" dirty="0"/>
              <a:t>can also be </a:t>
            </a:r>
            <a:r>
              <a:rPr lang="en-US" sz="2400" dirty="0" smtClean="0"/>
              <a:t>used </a:t>
            </a:r>
            <a:r>
              <a:rPr lang="en-US" sz="2400" dirty="0"/>
              <a:t>as an </a:t>
            </a:r>
          </a:p>
          <a:p>
            <a:pPr marL="0" indent="0" algn="ctr" eaLnBrk="1" hangingPunct="1">
              <a:spcAft>
                <a:spcPts val="3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alternative to compass bearings.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They are measured in a particular way: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9510" y="4207933"/>
            <a:ext cx="6636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The advantage of 3-figure bearings is that </a:t>
            </a:r>
            <a:r>
              <a:rPr lang="en-US" sz="2400"/>
              <a:t>they </a:t>
            </a:r>
          </a:p>
          <a:p>
            <a:pPr algn="ctr"/>
            <a:r>
              <a:rPr lang="en-US" sz="2400" dirty="0"/>
              <a:t>can describe direction uniquely.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86461" y="2204864"/>
                <a:ext cx="8983283" cy="2754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00100" lvl="1" indent="-342900">
                  <a:spcAft>
                    <a:spcPts val="300"/>
                  </a:spcAft>
                  <a:buFont typeface="Arial" charset="0"/>
                  <a:buChar char="•"/>
                </a:pPr>
                <a:r>
                  <a:rPr lang="en-US" sz="2400" dirty="0" smtClean="0"/>
                  <a:t> We </a:t>
                </a:r>
                <a:r>
                  <a:rPr lang="en-US" sz="2400" dirty="0"/>
                  <a:t>start measuring from North</a:t>
                </a:r>
              </a:p>
              <a:p>
                <a:pPr marL="800100" lvl="1" indent="-342900">
                  <a:spcAft>
                    <a:spcPts val="300"/>
                  </a:spcAft>
                  <a:buFont typeface="Arial" charset="0"/>
                  <a:buChar char="•"/>
                </a:pPr>
                <a:r>
                  <a:rPr lang="en-US" sz="2400" dirty="0"/>
                  <a:t> Measure the angle in degrees (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US" sz="2400" dirty="0"/>
                  <a:t>) clockwise</a:t>
                </a:r>
              </a:p>
              <a:p>
                <a:pPr marL="800100" lvl="1" indent="-342900">
                  <a:buFont typeface="Arial" charset="0"/>
                  <a:buChar char="•"/>
                </a:pPr>
                <a:r>
                  <a:rPr lang="en-US" sz="2400" dirty="0" smtClean="0"/>
                  <a:t> The </a:t>
                </a:r>
                <a:r>
                  <a:rPr lang="en-US" sz="2400" dirty="0"/>
                  <a:t>bearing (angle) is given as three figures; </a:t>
                </a:r>
              </a:p>
              <a:p>
                <a:pPr marL="457200" lvl="1" indent="0"/>
                <a:r>
                  <a:rPr lang="en-US" sz="2400" dirty="0"/>
                  <a:t>	often this means we may have to ‘add’ zeros </a:t>
                </a:r>
              </a:p>
              <a:p>
                <a:pPr marL="457200" lvl="1" indent="0"/>
                <a:r>
                  <a:rPr lang="en-US" sz="2400" dirty="0"/>
                  <a:t>	at the start. For example: North-East is 045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US" sz="2400" dirty="0"/>
              </a:p>
              <a:p>
                <a:pPr marL="457200" lvl="1" indent="0"/>
                <a:endParaRPr lang="en-US" sz="2400" dirty="0"/>
              </a:p>
              <a:p>
                <a:pPr marL="800100" lvl="1" indent="-342900">
                  <a:buFont typeface="Arial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461" y="2204864"/>
                <a:ext cx="8983283" cy="2754600"/>
              </a:xfrm>
              <a:prstGeom prst="rect">
                <a:avLst/>
              </a:prstGeom>
              <a:blipFill rotWithShape="1">
                <a:blip r:embed="rId3"/>
                <a:stretch>
                  <a:fillRect t="-15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27648" y="5217388"/>
                <a:ext cx="8176277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Note:	Sometimes 3-figure bearings are given </a:t>
                </a:r>
                <a:r>
                  <a:rPr lang="en-US" sz="2400" dirty="0" smtClean="0"/>
                  <a:t>with such </a:t>
                </a:r>
                <a:endParaRPr lang="en-US" sz="2400" dirty="0"/>
              </a:p>
              <a:p>
                <a:r>
                  <a:rPr lang="en-US" sz="2400" dirty="0"/>
                  <a:t>		</a:t>
                </a:r>
                <a:r>
                  <a:rPr lang="en-US" sz="2400" dirty="0" smtClean="0"/>
                  <a:t>accuracy that </a:t>
                </a:r>
                <a:r>
                  <a:rPr lang="en-US" sz="2400" dirty="0"/>
                  <a:t>they have digits after a decimal point, </a:t>
                </a:r>
              </a:p>
              <a:p>
                <a:r>
                  <a:rPr lang="en-US" sz="2400" dirty="0"/>
                  <a:t>		e.g. 192.75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t</m:t>
                    </m:r>
                  </m:oMath>
                </a14:m>
                <a:r>
                  <a:rPr lang="en-US" sz="2400" dirty="0"/>
                  <a:t>his is still called a 3-figure bearing, </a:t>
                </a:r>
              </a:p>
              <a:p>
                <a:r>
                  <a:rPr lang="en-US" sz="2400" dirty="0"/>
                  <a:t>		as it has 3 figures (digits) </a:t>
                </a:r>
                <a:r>
                  <a:rPr lang="en-US" sz="2400" i="1" dirty="0"/>
                  <a:t>before</a:t>
                </a:r>
                <a:r>
                  <a:rPr lang="en-US" sz="2400" dirty="0"/>
                  <a:t> the decimal point).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5217388"/>
                <a:ext cx="8176277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18" t="-2724" r="-224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3896497" y="2078046"/>
            <a:ext cx="6984776" cy="217610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541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927649" y="980728"/>
            <a:ext cx="8568952" cy="52629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Examples of 3-figure bearings: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Bearings can be especially useful in </a:t>
            </a:r>
            <a:r>
              <a:rPr lang="en-US" sz="2400" dirty="0" smtClean="0"/>
              <a:t>navigation, be it at </a:t>
            </a:r>
            <a:r>
              <a:rPr lang="en-US" sz="2400" dirty="0"/>
              <a:t>sea </a:t>
            </a:r>
            <a:r>
              <a:rPr lang="en-US" sz="2400" dirty="0" smtClean="0"/>
              <a:t>or for </a:t>
            </a:r>
            <a:r>
              <a:rPr lang="en-US" sz="2400" dirty="0"/>
              <a:t>people walking in the wild, on open moorland or hills.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488560"/>
            <a:ext cx="7648553" cy="33181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12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929796" y="938212"/>
            <a:ext cx="8568952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1</a:t>
            </a:r>
            <a:r>
              <a:rPr lang="en-US" sz="2400" dirty="0"/>
              <a:t>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lvl="1" indent="0" eaLnBrk="1" hangingPunct="1">
              <a:buClr>
                <a:srgbClr val="000000"/>
              </a:buClr>
              <a:buSzPct val="100000"/>
              <a:defRPr/>
            </a:pPr>
            <a:endParaRPr 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942" y="1124744"/>
            <a:ext cx="2070100" cy="28712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71664" y="4520966"/>
                <a:ext cx="8720657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First, draw (or look for) a line to N (pointing straight up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from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).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We now measure clockwise from north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.</a:t>
                </a:r>
              </a:p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From north to the dashed line is 180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4520966"/>
                <a:ext cx="8720657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-1119" t="-2201" r="-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742880" y="1665619"/>
            <a:ext cx="32317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Top tip: Always look for the word: </a:t>
            </a:r>
          </a:p>
          <a:p>
            <a:r>
              <a:rPr lang="en-US" sz="1600" dirty="0">
                <a:solidFill>
                  <a:srgbClr val="FF0000"/>
                </a:solidFill>
              </a:rPr>
              <a:t>‘</a:t>
            </a:r>
            <a:r>
              <a:rPr lang="en-US" sz="1600" i="1" dirty="0">
                <a:solidFill>
                  <a:srgbClr val="FF0000"/>
                </a:solidFill>
              </a:rPr>
              <a:t>from</a:t>
            </a:r>
            <a:r>
              <a:rPr lang="en-US" sz="1600" dirty="0">
                <a:solidFill>
                  <a:srgbClr val="FF0000"/>
                </a:solidFill>
              </a:rPr>
              <a:t>’. It is from this point </a:t>
            </a:r>
          </a:p>
          <a:p>
            <a:r>
              <a:rPr lang="en-US" sz="1600" dirty="0">
                <a:solidFill>
                  <a:srgbClr val="FF0000"/>
                </a:solidFill>
              </a:rPr>
              <a:t>your draw the arrow to N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8683456" y="1610578"/>
            <a:ext cx="3231244" cy="89473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201F920-6D95-D54D-8381-7E61FA13F956}"/>
              </a:ext>
            </a:extLst>
          </p:cNvPr>
          <p:cNvSpPr txBox="1"/>
          <p:nvPr/>
        </p:nvSpPr>
        <p:spPr>
          <a:xfrm>
            <a:off x="2966698" y="39483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DB83672-B093-E143-A1A3-1C8976450C56}"/>
              </a:ext>
            </a:extLst>
          </p:cNvPr>
          <p:cNvSpPr txBox="1"/>
          <p:nvPr/>
        </p:nvSpPr>
        <p:spPr>
          <a:xfrm>
            <a:off x="2966698" y="1488560"/>
            <a:ext cx="29614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out the bearing of </a:t>
            </a:r>
            <a:r>
              <a:rPr lang="en-US" sz="2400" i="1" dirty="0"/>
              <a:t>B</a:t>
            </a:r>
            <a:r>
              <a:rPr lang="en-US" sz="2400" dirty="0"/>
              <a:t> </a:t>
            </a:r>
            <a:r>
              <a:rPr lang="en-US" sz="2400" i="1" dirty="0"/>
              <a:t>from</a:t>
            </a:r>
            <a:r>
              <a:rPr lang="en-US" sz="2400" dirty="0"/>
              <a:t> </a:t>
            </a:r>
            <a:r>
              <a:rPr lang="en-US" sz="2400" i="1" dirty="0"/>
              <a:t>A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>
            <a:off x="7833493" y="2113185"/>
            <a:ext cx="466725" cy="933450"/>
          </a:xfrm>
          <a:custGeom>
            <a:avLst/>
            <a:gdLst>
              <a:gd name="connsiteX0" fmla="*/ 0 w 466728"/>
              <a:gd name="connsiteY0" fmla="*/ 0 h 933450"/>
              <a:gd name="connsiteX1" fmla="*/ 466725 w 466728"/>
              <a:gd name="connsiteY1" fmla="*/ 504825 h 933450"/>
              <a:gd name="connsiteX2" fmla="*/ 6350 w 466728"/>
              <a:gd name="connsiteY2" fmla="*/ 933450 h 933450"/>
              <a:gd name="connsiteX0" fmla="*/ 0 w 466731"/>
              <a:gd name="connsiteY0" fmla="*/ 0 h 933450"/>
              <a:gd name="connsiteX1" fmla="*/ 466728 w 466731"/>
              <a:gd name="connsiteY1" fmla="*/ 463550 h 933450"/>
              <a:gd name="connsiteX2" fmla="*/ 6350 w 466731"/>
              <a:gd name="connsiteY2" fmla="*/ 933450 h 933450"/>
              <a:gd name="connsiteX0" fmla="*/ 0 w 466731"/>
              <a:gd name="connsiteY0" fmla="*/ 0 h 933450"/>
              <a:gd name="connsiteX1" fmla="*/ 466728 w 466731"/>
              <a:gd name="connsiteY1" fmla="*/ 463550 h 933450"/>
              <a:gd name="connsiteX2" fmla="*/ 6350 w 466731"/>
              <a:gd name="connsiteY2" fmla="*/ 933450 h 933450"/>
              <a:gd name="connsiteX0" fmla="*/ 0 w 466735"/>
              <a:gd name="connsiteY0" fmla="*/ 0 h 933450"/>
              <a:gd name="connsiteX1" fmla="*/ 466728 w 466735"/>
              <a:gd name="connsiteY1" fmla="*/ 463550 h 933450"/>
              <a:gd name="connsiteX2" fmla="*/ 6350 w 466735"/>
              <a:gd name="connsiteY2" fmla="*/ 933450 h 933450"/>
              <a:gd name="connsiteX0" fmla="*/ 0 w 466735"/>
              <a:gd name="connsiteY0" fmla="*/ 0 h 933450"/>
              <a:gd name="connsiteX1" fmla="*/ 466728 w 466735"/>
              <a:gd name="connsiteY1" fmla="*/ 463550 h 933450"/>
              <a:gd name="connsiteX2" fmla="*/ 6350 w 46673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35" h="933450">
                <a:moveTo>
                  <a:pt x="0" y="0"/>
                </a:moveTo>
                <a:cubicBezTo>
                  <a:pt x="350320" y="66675"/>
                  <a:pt x="465670" y="307975"/>
                  <a:pt x="466728" y="463550"/>
                </a:cubicBezTo>
                <a:cubicBezTo>
                  <a:pt x="467786" y="619125"/>
                  <a:pt x="364071" y="914400"/>
                  <a:pt x="6350" y="93345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7205888" y="3059429"/>
            <a:ext cx="646430" cy="367665"/>
          </a:xfrm>
          <a:custGeom>
            <a:avLst/>
            <a:gdLst>
              <a:gd name="connsiteX0" fmla="*/ 647013 w 647013"/>
              <a:gd name="connsiteY0" fmla="*/ 318925 h 333533"/>
              <a:gd name="connsiteX1" fmla="*/ 266013 w 647013"/>
              <a:gd name="connsiteY1" fmla="*/ 299875 h 333533"/>
              <a:gd name="connsiteX2" fmla="*/ 18363 w 647013"/>
              <a:gd name="connsiteY2" fmla="*/ 23650 h 333533"/>
              <a:gd name="connsiteX3" fmla="*/ 37413 w 647013"/>
              <a:gd name="connsiteY3" fmla="*/ 33175 h 333533"/>
              <a:gd name="connsiteX0" fmla="*/ 647013 w 647013"/>
              <a:gd name="connsiteY0" fmla="*/ 363396 h 368019"/>
              <a:gd name="connsiteX1" fmla="*/ 266013 w 647013"/>
              <a:gd name="connsiteY1" fmla="*/ 299875 h 368019"/>
              <a:gd name="connsiteX2" fmla="*/ 18363 w 647013"/>
              <a:gd name="connsiteY2" fmla="*/ 23650 h 368019"/>
              <a:gd name="connsiteX3" fmla="*/ 37413 w 647013"/>
              <a:gd name="connsiteY3" fmla="*/ 33175 h 368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013" h="368019">
                <a:moveTo>
                  <a:pt x="647013" y="363396"/>
                </a:moveTo>
                <a:cubicBezTo>
                  <a:pt x="508900" y="378477"/>
                  <a:pt x="370788" y="356499"/>
                  <a:pt x="266013" y="299875"/>
                </a:cubicBezTo>
                <a:cubicBezTo>
                  <a:pt x="161238" y="243251"/>
                  <a:pt x="56463" y="68100"/>
                  <a:pt x="18363" y="23650"/>
                </a:cubicBezTo>
                <a:cubicBezTo>
                  <a:pt x="-19737" y="-20800"/>
                  <a:pt x="8838" y="6187"/>
                  <a:pt x="37413" y="33175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2930334" y="537321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>
              <a:solidFill>
                <a:srgbClr val="FF0000"/>
              </a:solidFill>
            </a:endParaRP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05809" y="5719624"/>
                <a:ext cx="57264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 eaLnBrk="1" hangingPunct="1">
                  <a:spcAft>
                    <a:spcPts val="4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We now simply add on the extra 40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809" y="5719624"/>
                <a:ext cx="572649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59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071664" y="6181289"/>
                <a:ext cx="71287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Answer: Bearing of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B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from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A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is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180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6181289"/>
                <a:ext cx="712879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6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170284" y="5231692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(angles on a straight line).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843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  <p:bldP spid="4" grpId="0"/>
      <p:bldP spid="5" grpId="0"/>
      <p:bldP spid="17" grpId="0" animBg="1"/>
      <p:bldP spid="21" grpId="0" animBg="1"/>
      <p:bldP spid="6" grpId="0"/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63888" y="723648"/>
            <a:ext cx="5536368" cy="3570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b="1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2:</a:t>
            </a:r>
            <a:endParaRPr lang="en-US" sz="2400" dirty="0"/>
          </a:p>
          <a:p>
            <a:pPr eaLnBrk="1" hangingPunct="1"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lphaLcParenR"/>
              <a:defRPr/>
            </a:pPr>
            <a:r>
              <a:rPr lang="en-US" sz="2400" dirty="0"/>
              <a:t>Write down the bearing of </a:t>
            </a:r>
            <a:r>
              <a:rPr lang="en-US" sz="2400" i="1" dirty="0"/>
              <a:t>A</a:t>
            </a:r>
            <a:r>
              <a:rPr lang="en-US" sz="2400" dirty="0"/>
              <a:t> </a:t>
            </a:r>
            <a:r>
              <a:rPr lang="en-US" sz="2400" i="1" dirty="0"/>
              <a:t>from</a:t>
            </a:r>
            <a:r>
              <a:rPr lang="en-US" sz="2400" dirty="0"/>
              <a:t> </a:t>
            </a:r>
            <a:r>
              <a:rPr lang="en-US" sz="2400" i="1" dirty="0"/>
              <a:t>P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b</a:t>
            </a:r>
            <a:r>
              <a:rPr lang="en-US" sz="2400" dirty="0"/>
              <a:t>) Work out the bearing of </a:t>
            </a:r>
            <a:r>
              <a:rPr lang="en-US" sz="2400" i="1" dirty="0"/>
              <a:t>B</a:t>
            </a:r>
            <a:r>
              <a:rPr lang="en-US" sz="2400" dirty="0"/>
              <a:t> </a:t>
            </a:r>
            <a:r>
              <a:rPr lang="en-US" sz="2400" i="1" dirty="0"/>
              <a:t>from</a:t>
            </a:r>
            <a:r>
              <a:rPr lang="en-US" sz="2400" dirty="0"/>
              <a:t> </a:t>
            </a:r>
            <a:r>
              <a:rPr lang="en-US" sz="2400" i="1" dirty="0"/>
              <a:t>P</a:t>
            </a:r>
            <a:r>
              <a:rPr lang="en-US" sz="2400" dirty="0"/>
              <a:t>.</a:t>
            </a:r>
          </a:p>
          <a:p>
            <a:pPr eaLnBrk="1" hangingPunct="1">
              <a:buClr>
                <a:srgbClr val="000000"/>
              </a:buClr>
              <a:buSzPct val="100000"/>
              <a:buAutoNum type="alphaLcParenBoth"/>
              <a:defRPr/>
            </a:pPr>
            <a:endParaRPr lang="en-US" sz="2400" dirty="0"/>
          </a:p>
          <a:p>
            <a:pPr eaLnBrk="1" hangingPunct="1">
              <a:buClr>
                <a:srgbClr val="000000"/>
              </a:buClr>
              <a:buSzPct val="100000"/>
              <a:buAutoNum type="alphaLcParenBoth"/>
              <a:defRPr/>
            </a:pPr>
            <a:endParaRPr lang="en-US" sz="2400" dirty="0"/>
          </a:p>
          <a:p>
            <a:pPr eaLnBrk="1" hangingPunct="1">
              <a:buClr>
                <a:srgbClr val="000000"/>
              </a:buClr>
              <a:buSzPct val="100000"/>
              <a:buAutoNum type="alphaLcParenBoth"/>
              <a:defRPr/>
            </a:pPr>
            <a:endParaRPr lang="en-US" sz="2400" dirty="0"/>
          </a:p>
          <a:p>
            <a:pPr eaLnBrk="1" hangingPunct="1">
              <a:buClr>
                <a:srgbClr val="000000"/>
              </a:buClr>
              <a:buSzPct val="100000"/>
              <a:buAutoNum type="alphaLcParenBoth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8000" y="0"/>
            <a:ext cx="9963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868651" y="2569095"/>
                <a:ext cx="763110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/>
                <a:r>
                  <a:rPr lang="en-US" sz="2400" dirty="0" smtClean="0"/>
                  <a:t>a) </a:t>
                </a:r>
                <a:r>
                  <a:rPr lang="en-US" sz="2400" dirty="0">
                    <a:solidFill>
                      <a:srgbClr val="FF0000"/>
                    </a:solidFill>
                  </a:rPr>
                  <a:t>Draw, or look for, a line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 to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from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P</a:t>
                </a:r>
                <a:r>
                  <a:rPr lang="en-US" sz="2400" dirty="0">
                    <a:solidFill>
                      <a:srgbClr val="FF0000"/>
                    </a:solidFill>
                  </a:rPr>
                  <a:t>.</a:t>
                </a:r>
              </a:p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     Then measure clockwise from north. </a:t>
                </a:r>
              </a:p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     This gives the bearing of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060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651" y="2569095"/>
                <a:ext cx="763110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279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863888" y="4321312"/>
                <a:ext cx="831126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/>
                <a:r>
                  <a:rPr lang="en-US" sz="2400" dirty="0" smtClean="0"/>
                  <a:t>b</a:t>
                </a:r>
                <a:r>
                  <a:rPr lang="en-US" sz="2400" dirty="0" smtClean="0"/>
                  <a:t>) </a:t>
                </a:r>
                <a:r>
                  <a:rPr lang="en-US" sz="2400" dirty="0">
                    <a:solidFill>
                      <a:srgbClr val="FF0000"/>
                    </a:solidFill>
                  </a:rPr>
                  <a:t>Using angles around a point equal 360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we can   </a:t>
                </a:r>
              </a:p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      calculate the bearing by using:</a:t>
                </a:r>
              </a:p>
              <a:p>
                <a:pPr marL="0" lvl="1" indent="0"/>
                <a:r>
                  <a:rPr lang="en-US" sz="2400" dirty="0">
                    <a:solidFill>
                      <a:srgbClr val="FF0000"/>
                    </a:solidFill>
                  </a:rPr>
                  <a:t>                     360</a:t>
                </a:r>
                <a14:m>
                  <m:oMath xmlns:m="http://schemas.openxmlformats.org/officeDocument/2006/math">
                    <m:r>
                      <a:rPr lang="it-IT" sz="2400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140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      This gives the bearing as 220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>
                  <a:solidFill>
                    <a:srgbClr val="FF0000"/>
                  </a:solidFill>
                </a:endParaRPr>
              </a:p>
              <a:p>
                <a:pPr marL="0" lvl="1" indent="0"/>
                <a:endParaRPr lang="en-US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888" y="4321312"/>
                <a:ext cx="8311262" cy="2677656"/>
              </a:xfrm>
              <a:prstGeom prst="rect">
                <a:avLst/>
              </a:prstGeom>
              <a:blipFill rotWithShape="1">
                <a:blip r:embed="rId5"/>
                <a:stretch>
                  <a:fillRect l="-1174" t="-1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448" y="997254"/>
            <a:ext cx="3520440" cy="3291840"/>
          </a:xfrm>
          <a:prstGeom prst="rect">
            <a:avLst/>
          </a:prstGeom>
          <a:noFill/>
        </p:spPr>
      </p:pic>
      <p:sp>
        <p:nvSpPr>
          <p:cNvPr id="16" name="Freeform 15"/>
          <p:cNvSpPr/>
          <p:nvPr/>
        </p:nvSpPr>
        <p:spPr>
          <a:xfrm>
            <a:off x="10128448" y="1775693"/>
            <a:ext cx="889000" cy="615315"/>
          </a:xfrm>
          <a:custGeom>
            <a:avLst/>
            <a:gdLst>
              <a:gd name="connsiteX0" fmla="*/ 0 w 1000760"/>
              <a:gd name="connsiteY0" fmla="*/ 149223 h 489583"/>
              <a:gd name="connsiteX1" fmla="*/ 619760 w 1000760"/>
              <a:gd name="connsiteY1" fmla="*/ 17143 h 489583"/>
              <a:gd name="connsiteX2" fmla="*/ 1000760 w 1000760"/>
              <a:gd name="connsiteY2" fmla="*/ 489583 h 489583"/>
              <a:gd name="connsiteX0" fmla="*/ 0 w 1000760"/>
              <a:gd name="connsiteY0" fmla="*/ 172259 h 512619"/>
              <a:gd name="connsiteX1" fmla="*/ 619760 w 1000760"/>
              <a:gd name="connsiteY1" fmla="*/ 40179 h 512619"/>
              <a:gd name="connsiteX2" fmla="*/ 1000760 w 1000760"/>
              <a:gd name="connsiteY2" fmla="*/ 512619 h 512619"/>
              <a:gd name="connsiteX0" fmla="*/ 0 w 1000760"/>
              <a:gd name="connsiteY0" fmla="*/ 172259 h 512619"/>
              <a:gd name="connsiteX1" fmla="*/ 619760 w 1000760"/>
              <a:gd name="connsiteY1" fmla="*/ 40179 h 512619"/>
              <a:gd name="connsiteX2" fmla="*/ 1000760 w 1000760"/>
              <a:gd name="connsiteY2" fmla="*/ 512619 h 512619"/>
              <a:gd name="connsiteX0" fmla="*/ 0 w 1000760"/>
              <a:gd name="connsiteY0" fmla="*/ 180684 h 521044"/>
              <a:gd name="connsiteX1" fmla="*/ 619760 w 1000760"/>
              <a:gd name="connsiteY1" fmla="*/ 48604 h 521044"/>
              <a:gd name="connsiteX2" fmla="*/ 1000760 w 1000760"/>
              <a:gd name="connsiteY2" fmla="*/ 521044 h 521044"/>
              <a:gd name="connsiteX0" fmla="*/ 0 w 1000760"/>
              <a:gd name="connsiteY0" fmla="*/ 220413 h 560773"/>
              <a:gd name="connsiteX1" fmla="*/ 629920 w 1000760"/>
              <a:gd name="connsiteY1" fmla="*/ 39729 h 560773"/>
              <a:gd name="connsiteX2" fmla="*/ 1000760 w 1000760"/>
              <a:gd name="connsiteY2" fmla="*/ 560773 h 560773"/>
              <a:gd name="connsiteX0" fmla="*/ 0 w 1000760"/>
              <a:gd name="connsiteY0" fmla="*/ 145326 h 485686"/>
              <a:gd name="connsiteX1" fmla="*/ 637540 w 1000760"/>
              <a:gd name="connsiteY1" fmla="*/ 61179 h 485686"/>
              <a:gd name="connsiteX2" fmla="*/ 1000760 w 1000760"/>
              <a:gd name="connsiteY2" fmla="*/ 485686 h 485686"/>
              <a:gd name="connsiteX0" fmla="*/ 0 w 1000760"/>
              <a:gd name="connsiteY0" fmla="*/ 145326 h 485686"/>
              <a:gd name="connsiteX1" fmla="*/ 637540 w 1000760"/>
              <a:gd name="connsiteY1" fmla="*/ 61179 h 485686"/>
              <a:gd name="connsiteX2" fmla="*/ 1000760 w 1000760"/>
              <a:gd name="connsiteY2" fmla="*/ 485686 h 485686"/>
              <a:gd name="connsiteX0" fmla="*/ 0 w 1000760"/>
              <a:gd name="connsiteY0" fmla="*/ 134162 h 474522"/>
              <a:gd name="connsiteX1" fmla="*/ 637540 w 1000760"/>
              <a:gd name="connsiteY1" fmla="*/ 50015 h 474522"/>
              <a:gd name="connsiteX2" fmla="*/ 1000760 w 1000760"/>
              <a:gd name="connsiteY2" fmla="*/ 474522 h 474522"/>
              <a:gd name="connsiteX0" fmla="*/ 0 w 1000760"/>
              <a:gd name="connsiteY0" fmla="*/ 125272 h 465632"/>
              <a:gd name="connsiteX1" fmla="*/ 637540 w 1000760"/>
              <a:gd name="connsiteY1" fmla="*/ 41125 h 465632"/>
              <a:gd name="connsiteX2" fmla="*/ 1000760 w 1000760"/>
              <a:gd name="connsiteY2" fmla="*/ 465632 h 465632"/>
              <a:gd name="connsiteX0" fmla="*/ 0 w 1000760"/>
              <a:gd name="connsiteY0" fmla="*/ 71390 h 537022"/>
              <a:gd name="connsiteX1" fmla="*/ 637540 w 1000760"/>
              <a:gd name="connsiteY1" fmla="*/ 112515 h 537022"/>
              <a:gd name="connsiteX2" fmla="*/ 1000760 w 1000760"/>
              <a:gd name="connsiteY2" fmla="*/ 537022 h 537022"/>
              <a:gd name="connsiteX0" fmla="*/ 0 w 924560"/>
              <a:gd name="connsiteY0" fmla="*/ 73305 h 584749"/>
              <a:gd name="connsiteX1" fmla="*/ 637540 w 924560"/>
              <a:gd name="connsiteY1" fmla="*/ 114430 h 584749"/>
              <a:gd name="connsiteX2" fmla="*/ 924560 w 924560"/>
              <a:gd name="connsiteY2" fmla="*/ 584749 h 584749"/>
              <a:gd name="connsiteX0" fmla="*/ 0 w 924560"/>
              <a:gd name="connsiteY0" fmla="*/ 106748 h 618192"/>
              <a:gd name="connsiteX1" fmla="*/ 535940 w 924560"/>
              <a:gd name="connsiteY1" fmla="*/ 66428 h 618192"/>
              <a:gd name="connsiteX2" fmla="*/ 924560 w 924560"/>
              <a:gd name="connsiteY2" fmla="*/ 618192 h 618192"/>
              <a:gd name="connsiteX0" fmla="*/ 0 w 924560"/>
              <a:gd name="connsiteY0" fmla="*/ 84519 h 595963"/>
              <a:gd name="connsiteX1" fmla="*/ 535940 w 924560"/>
              <a:gd name="connsiteY1" fmla="*/ 44199 h 595963"/>
              <a:gd name="connsiteX2" fmla="*/ 924560 w 924560"/>
              <a:gd name="connsiteY2" fmla="*/ 595963 h 595963"/>
              <a:gd name="connsiteX0" fmla="*/ 0 w 924560"/>
              <a:gd name="connsiteY0" fmla="*/ 59525 h 570969"/>
              <a:gd name="connsiteX1" fmla="*/ 596900 w 924560"/>
              <a:gd name="connsiteY1" fmla="*/ 59954 h 570969"/>
              <a:gd name="connsiteX2" fmla="*/ 924560 w 924560"/>
              <a:gd name="connsiteY2" fmla="*/ 570969 h 570969"/>
              <a:gd name="connsiteX0" fmla="*/ 0 w 924560"/>
              <a:gd name="connsiteY0" fmla="*/ 41996 h 553440"/>
              <a:gd name="connsiteX1" fmla="*/ 581660 w 924560"/>
              <a:gd name="connsiteY1" fmla="*/ 83163 h 553440"/>
              <a:gd name="connsiteX2" fmla="*/ 924560 w 924560"/>
              <a:gd name="connsiteY2" fmla="*/ 553440 h 553440"/>
              <a:gd name="connsiteX0" fmla="*/ 0 w 924560"/>
              <a:gd name="connsiteY0" fmla="*/ 25909 h 618872"/>
              <a:gd name="connsiteX1" fmla="*/ 581660 w 924560"/>
              <a:gd name="connsiteY1" fmla="*/ 148595 h 618872"/>
              <a:gd name="connsiteX2" fmla="*/ 924560 w 924560"/>
              <a:gd name="connsiteY2" fmla="*/ 618872 h 618872"/>
              <a:gd name="connsiteX0" fmla="*/ 0 w 924560"/>
              <a:gd name="connsiteY0" fmla="*/ 33297 h 580371"/>
              <a:gd name="connsiteX1" fmla="*/ 581660 w 924560"/>
              <a:gd name="connsiteY1" fmla="*/ 110094 h 580371"/>
              <a:gd name="connsiteX2" fmla="*/ 924560 w 924560"/>
              <a:gd name="connsiteY2" fmla="*/ 580371 h 580371"/>
              <a:gd name="connsiteX0" fmla="*/ 0 w 924560"/>
              <a:gd name="connsiteY0" fmla="*/ 10736 h 557810"/>
              <a:gd name="connsiteX1" fmla="*/ 581660 w 924560"/>
              <a:gd name="connsiteY1" fmla="*/ 87533 h 557810"/>
              <a:gd name="connsiteX2" fmla="*/ 924560 w 924560"/>
              <a:gd name="connsiteY2" fmla="*/ 557810 h 557810"/>
              <a:gd name="connsiteX0" fmla="*/ 0 w 924560"/>
              <a:gd name="connsiteY0" fmla="*/ 6897 h 553971"/>
              <a:gd name="connsiteX1" fmla="*/ 571500 w 924560"/>
              <a:gd name="connsiteY1" fmla="*/ 109194 h 553971"/>
              <a:gd name="connsiteX2" fmla="*/ 924560 w 924560"/>
              <a:gd name="connsiteY2" fmla="*/ 553971 h 553971"/>
              <a:gd name="connsiteX0" fmla="*/ 0 w 889000"/>
              <a:gd name="connsiteY0" fmla="*/ 7327 h 579900"/>
              <a:gd name="connsiteX1" fmla="*/ 571500 w 889000"/>
              <a:gd name="connsiteY1" fmla="*/ 109624 h 579900"/>
              <a:gd name="connsiteX2" fmla="*/ 889000 w 889000"/>
              <a:gd name="connsiteY2" fmla="*/ 579900 h 579900"/>
              <a:gd name="connsiteX0" fmla="*/ 0 w 889000"/>
              <a:gd name="connsiteY0" fmla="*/ 4846 h 577419"/>
              <a:gd name="connsiteX1" fmla="*/ 586740 w 889000"/>
              <a:gd name="connsiteY1" fmla="*/ 137764 h 577419"/>
              <a:gd name="connsiteX2" fmla="*/ 889000 w 889000"/>
              <a:gd name="connsiteY2" fmla="*/ 577419 h 577419"/>
              <a:gd name="connsiteX0" fmla="*/ 0 w 889000"/>
              <a:gd name="connsiteY0" fmla="*/ 4627 h 582046"/>
              <a:gd name="connsiteX1" fmla="*/ 586740 w 889000"/>
              <a:gd name="connsiteY1" fmla="*/ 142391 h 582046"/>
              <a:gd name="connsiteX2" fmla="*/ 889000 w 889000"/>
              <a:gd name="connsiteY2" fmla="*/ 582046 h 582046"/>
              <a:gd name="connsiteX0" fmla="*/ 0 w 889000"/>
              <a:gd name="connsiteY0" fmla="*/ 4436 h 586482"/>
              <a:gd name="connsiteX1" fmla="*/ 586740 w 889000"/>
              <a:gd name="connsiteY1" fmla="*/ 146827 h 586482"/>
              <a:gd name="connsiteX2" fmla="*/ 889000 w 889000"/>
              <a:gd name="connsiteY2" fmla="*/ 586482 h 586482"/>
              <a:gd name="connsiteX0" fmla="*/ 0 w 889000"/>
              <a:gd name="connsiteY0" fmla="*/ 3350 h 621095"/>
              <a:gd name="connsiteX1" fmla="*/ 586740 w 889000"/>
              <a:gd name="connsiteY1" fmla="*/ 181440 h 621095"/>
              <a:gd name="connsiteX2" fmla="*/ 889000 w 889000"/>
              <a:gd name="connsiteY2" fmla="*/ 621095 h 621095"/>
              <a:gd name="connsiteX0" fmla="*/ 0 w 889000"/>
              <a:gd name="connsiteY0" fmla="*/ 58 h 617803"/>
              <a:gd name="connsiteX1" fmla="*/ 586740 w 889000"/>
              <a:gd name="connsiteY1" fmla="*/ 178148 h 617803"/>
              <a:gd name="connsiteX2" fmla="*/ 889000 w 889000"/>
              <a:gd name="connsiteY2" fmla="*/ 617803 h 61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9000" h="617803">
                <a:moveTo>
                  <a:pt x="0" y="58"/>
                </a:moveTo>
                <a:cubicBezTo>
                  <a:pt x="256963" y="-2405"/>
                  <a:pt x="438573" y="75191"/>
                  <a:pt x="586740" y="178148"/>
                </a:cubicBezTo>
                <a:cubicBezTo>
                  <a:pt x="734907" y="281106"/>
                  <a:pt x="807296" y="374473"/>
                  <a:pt x="889000" y="617803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9591055" y="2012653"/>
            <a:ext cx="1316355" cy="1562735"/>
          </a:xfrm>
          <a:custGeom>
            <a:avLst/>
            <a:gdLst>
              <a:gd name="connsiteX0" fmla="*/ 558800 w 1355800"/>
              <a:gd name="connsiteY0" fmla="*/ 0 h 1607512"/>
              <a:gd name="connsiteX1" fmla="*/ 1325880 w 1355800"/>
              <a:gd name="connsiteY1" fmla="*/ 396240 h 1607512"/>
              <a:gd name="connsiteX2" fmla="*/ 1082040 w 1355800"/>
              <a:gd name="connsiteY2" fmla="*/ 1544320 h 1607512"/>
              <a:gd name="connsiteX3" fmla="*/ 0 w 1355800"/>
              <a:gd name="connsiteY3" fmla="*/ 1356360 h 1607512"/>
              <a:gd name="connsiteX0" fmla="*/ 558800 w 1307966"/>
              <a:gd name="connsiteY0" fmla="*/ 0 h 1606401"/>
              <a:gd name="connsiteX1" fmla="*/ 1270070 w 1307966"/>
              <a:gd name="connsiteY1" fmla="*/ 411564 h 1606401"/>
              <a:gd name="connsiteX2" fmla="*/ 1082040 w 1307966"/>
              <a:gd name="connsiteY2" fmla="*/ 1544320 h 1606401"/>
              <a:gd name="connsiteX3" fmla="*/ 0 w 1307966"/>
              <a:gd name="connsiteY3" fmla="*/ 1356360 h 1606401"/>
              <a:gd name="connsiteX0" fmla="*/ 558800 w 1307966"/>
              <a:gd name="connsiteY0" fmla="*/ 0 h 1606401"/>
              <a:gd name="connsiteX1" fmla="*/ 1270070 w 1307966"/>
              <a:gd name="connsiteY1" fmla="*/ 411564 h 1606401"/>
              <a:gd name="connsiteX2" fmla="*/ 1082040 w 1307966"/>
              <a:gd name="connsiteY2" fmla="*/ 1544320 h 1606401"/>
              <a:gd name="connsiteX3" fmla="*/ 0 w 1307966"/>
              <a:gd name="connsiteY3" fmla="*/ 1356360 h 1606401"/>
              <a:gd name="connsiteX0" fmla="*/ 558800 w 1294231"/>
              <a:gd name="connsiteY0" fmla="*/ 0 h 1527470"/>
              <a:gd name="connsiteX1" fmla="*/ 1270070 w 1294231"/>
              <a:gd name="connsiteY1" fmla="*/ 411564 h 1527470"/>
              <a:gd name="connsiteX2" fmla="*/ 1021471 w 1294231"/>
              <a:gd name="connsiteY2" fmla="*/ 1438075 h 1527470"/>
              <a:gd name="connsiteX3" fmla="*/ 0 w 1294231"/>
              <a:gd name="connsiteY3" fmla="*/ 1356360 h 1527470"/>
              <a:gd name="connsiteX0" fmla="*/ 558800 w 1378261"/>
              <a:gd name="connsiteY0" fmla="*/ 0 h 1527470"/>
              <a:gd name="connsiteX1" fmla="*/ 1270070 w 1378261"/>
              <a:gd name="connsiteY1" fmla="*/ 411564 h 1527470"/>
              <a:gd name="connsiteX2" fmla="*/ 1021471 w 1378261"/>
              <a:gd name="connsiteY2" fmla="*/ 1438075 h 1527470"/>
              <a:gd name="connsiteX3" fmla="*/ 0 w 1378261"/>
              <a:gd name="connsiteY3" fmla="*/ 1356360 h 1527470"/>
              <a:gd name="connsiteX0" fmla="*/ 558800 w 1371624"/>
              <a:gd name="connsiteY0" fmla="*/ 0 h 1527470"/>
              <a:gd name="connsiteX1" fmla="*/ 1270070 w 1371624"/>
              <a:gd name="connsiteY1" fmla="*/ 411564 h 1527470"/>
              <a:gd name="connsiteX2" fmla="*/ 1021471 w 1371624"/>
              <a:gd name="connsiteY2" fmla="*/ 1438075 h 1527470"/>
              <a:gd name="connsiteX3" fmla="*/ 0 w 1371624"/>
              <a:gd name="connsiteY3" fmla="*/ 1356360 h 1527470"/>
              <a:gd name="connsiteX0" fmla="*/ 558800 w 1371624"/>
              <a:gd name="connsiteY0" fmla="*/ 0 h 1523060"/>
              <a:gd name="connsiteX1" fmla="*/ 1270070 w 1371624"/>
              <a:gd name="connsiteY1" fmla="*/ 411564 h 1523060"/>
              <a:gd name="connsiteX2" fmla="*/ 1021471 w 1371624"/>
              <a:gd name="connsiteY2" fmla="*/ 1438075 h 1523060"/>
              <a:gd name="connsiteX3" fmla="*/ 0 w 1371624"/>
              <a:gd name="connsiteY3" fmla="*/ 1356360 h 1523060"/>
              <a:gd name="connsiteX0" fmla="*/ 558800 w 1371624"/>
              <a:gd name="connsiteY0" fmla="*/ 0 h 1536984"/>
              <a:gd name="connsiteX1" fmla="*/ 1270070 w 1371624"/>
              <a:gd name="connsiteY1" fmla="*/ 411564 h 1536984"/>
              <a:gd name="connsiteX2" fmla="*/ 1021471 w 1371624"/>
              <a:gd name="connsiteY2" fmla="*/ 1438075 h 1536984"/>
              <a:gd name="connsiteX3" fmla="*/ 0 w 1371624"/>
              <a:gd name="connsiteY3" fmla="*/ 1356360 h 1536984"/>
              <a:gd name="connsiteX0" fmla="*/ 558800 w 1371624"/>
              <a:gd name="connsiteY0" fmla="*/ 0 h 1547165"/>
              <a:gd name="connsiteX1" fmla="*/ 1270070 w 1371624"/>
              <a:gd name="connsiteY1" fmla="*/ 411564 h 1547165"/>
              <a:gd name="connsiteX2" fmla="*/ 1021471 w 1371624"/>
              <a:gd name="connsiteY2" fmla="*/ 1438075 h 1547165"/>
              <a:gd name="connsiteX3" fmla="*/ 0 w 1371624"/>
              <a:gd name="connsiteY3" fmla="*/ 1356360 h 1547165"/>
              <a:gd name="connsiteX0" fmla="*/ 558800 w 1374226"/>
              <a:gd name="connsiteY0" fmla="*/ 0 h 1539074"/>
              <a:gd name="connsiteX1" fmla="*/ 1270070 w 1374226"/>
              <a:gd name="connsiteY1" fmla="*/ 411564 h 1539074"/>
              <a:gd name="connsiteX2" fmla="*/ 1021471 w 1374226"/>
              <a:gd name="connsiteY2" fmla="*/ 1438075 h 1539074"/>
              <a:gd name="connsiteX3" fmla="*/ 0 w 1374226"/>
              <a:gd name="connsiteY3" fmla="*/ 1356360 h 1539074"/>
              <a:gd name="connsiteX0" fmla="*/ 558800 w 1380812"/>
              <a:gd name="connsiteY0" fmla="*/ 0 h 1521379"/>
              <a:gd name="connsiteX1" fmla="*/ 1270070 w 1380812"/>
              <a:gd name="connsiteY1" fmla="*/ 411564 h 1521379"/>
              <a:gd name="connsiteX2" fmla="*/ 1021471 w 1380812"/>
              <a:gd name="connsiteY2" fmla="*/ 1438075 h 1521379"/>
              <a:gd name="connsiteX3" fmla="*/ 0 w 1380812"/>
              <a:gd name="connsiteY3" fmla="*/ 1356360 h 1521379"/>
              <a:gd name="connsiteX0" fmla="*/ 558800 w 1378905"/>
              <a:gd name="connsiteY0" fmla="*/ 0 h 1532960"/>
              <a:gd name="connsiteX1" fmla="*/ 1270070 w 1378905"/>
              <a:gd name="connsiteY1" fmla="*/ 411564 h 1532960"/>
              <a:gd name="connsiteX2" fmla="*/ 1021471 w 1378905"/>
              <a:gd name="connsiteY2" fmla="*/ 1438075 h 1532960"/>
              <a:gd name="connsiteX3" fmla="*/ 0 w 1378905"/>
              <a:gd name="connsiteY3" fmla="*/ 1356360 h 1532960"/>
              <a:gd name="connsiteX0" fmla="*/ 558800 w 1378905"/>
              <a:gd name="connsiteY0" fmla="*/ 0 h 1540430"/>
              <a:gd name="connsiteX1" fmla="*/ 1270070 w 1378905"/>
              <a:gd name="connsiteY1" fmla="*/ 411564 h 1540430"/>
              <a:gd name="connsiteX2" fmla="*/ 1021471 w 1378905"/>
              <a:gd name="connsiteY2" fmla="*/ 1438075 h 1540430"/>
              <a:gd name="connsiteX3" fmla="*/ 0 w 1378905"/>
              <a:gd name="connsiteY3" fmla="*/ 1356360 h 1540430"/>
              <a:gd name="connsiteX0" fmla="*/ 558800 w 1378905"/>
              <a:gd name="connsiteY0" fmla="*/ 0 h 1565981"/>
              <a:gd name="connsiteX1" fmla="*/ 1270070 w 1378905"/>
              <a:gd name="connsiteY1" fmla="*/ 411564 h 1565981"/>
              <a:gd name="connsiteX2" fmla="*/ 1021471 w 1378905"/>
              <a:gd name="connsiteY2" fmla="*/ 1438075 h 1565981"/>
              <a:gd name="connsiteX3" fmla="*/ 0 w 1378905"/>
              <a:gd name="connsiteY3" fmla="*/ 1356360 h 1565981"/>
              <a:gd name="connsiteX0" fmla="*/ 538853 w 1300741"/>
              <a:gd name="connsiteY0" fmla="*/ 0 h 1596475"/>
              <a:gd name="connsiteX1" fmla="*/ 1270070 w 1300741"/>
              <a:gd name="connsiteY1" fmla="*/ 442058 h 1596475"/>
              <a:gd name="connsiteX2" fmla="*/ 1021471 w 1300741"/>
              <a:gd name="connsiteY2" fmla="*/ 1468569 h 1596475"/>
              <a:gd name="connsiteX3" fmla="*/ 0 w 1300741"/>
              <a:gd name="connsiteY3" fmla="*/ 1386854 h 1596475"/>
              <a:gd name="connsiteX0" fmla="*/ 538853 w 1329165"/>
              <a:gd name="connsiteY0" fmla="*/ 0 h 1596475"/>
              <a:gd name="connsiteX1" fmla="*/ 1270070 w 1329165"/>
              <a:gd name="connsiteY1" fmla="*/ 442058 h 1596475"/>
              <a:gd name="connsiteX2" fmla="*/ 1021471 w 1329165"/>
              <a:gd name="connsiteY2" fmla="*/ 1468569 h 1596475"/>
              <a:gd name="connsiteX3" fmla="*/ 0 w 1329165"/>
              <a:gd name="connsiteY3" fmla="*/ 1386854 h 1596475"/>
              <a:gd name="connsiteX0" fmla="*/ 538853 w 1329093"/>
              <a:gd name="connsiteY0" fmla="*/ 0 h 1603914"/>
              <a:gd name="connsiteX1" fmla="*/ 1270070 w 1329093"/>
              <a:gd name="connsiteY1" fmla="*/ 442058 h 1603914"/>
              <a:gd name="connsiteX2" fmla="*/ 1021471 w 1329093"/>
              <a:gd name="connsiteY2" fmla="*/ 1468569 h 1603914"/>
              <a:gd name="connsiteX3" fmla="*/ 0 w 1329093"/>
              <a:gd name="connsiteY3" fmla="*/ 1386854 h 1603914"/>
              <a:gd name="connsiteX0" fmla="*/ 538853 w 1294814"/>
              <a:gd name="connsiteY0" fmla="*/ 0 h 1628276"/>
              <a:gd name="connsiteX1" fmla="*/ 1270070 w 1294814"/>
              <a:gd name="connsiteY1" fmla="*/ 442058 h 1628276"/>
              <a:gd name="connsiteX2" fmla="*/ 993399 w 1294814"/>
              <a:gd name="connsiteY2" fmla="*/ 1516704 h 1628276"/>
              <a:gd name="connsiteX3" fmla="*/ 0 w 1294814"/>
              <a:gd name="connsiteY3" fmla="*/ 1386854 h 1628276"/>
              <a:gd name="connsiteX0" fmla="*/ 538853 w 1326822"/>
              <a:gd name="connsiteY0" fmla="*/ 0 h 1628276"/>
              <a:gd name="connsiteX1" fmla="*/ 1270070 w 1326822"/>
              <a:gd name="connsiteY1" fmla="*/ 442058 h 1628276"/>
              <a:gd name="connsiteX2" fmla="*/ 993399 w 1326822"/>
              <a:gd name="connsiteY2" fmla="*/ 1516704 h 1628276"/>
              <a:gd name="connsiteX3" fmla="*/ 0 w 1326822"/>
              <a:gd name="connsiteY3" fmla="*/ 1386854 h 1628276"/>
              <a:gd name="connsiteX0" fmla="*/ 538853 w 1326822"/>
              <a:gd name="connsiteY0" fmla="*/ 0 h 1600445"/>
              <a:gd name="connsiteX1" fmla="*/ 1270070 w 1326822"/>
              <a:gd name="connsiteY1" fmla="*/ 442058 h 1600445"/>
              <a:gd name="connsiteX2" fmla="*/ 993399 w 1326822"/>
              <a:gd name="connsiteY2" fmla="*/ 1516704 h 1600445"/>
              <a:gd name="connsiteX3" fmla="*/ 0 w 1326822"/>
              <a:gd name="connsiteY3" fmla="*/ 1386854 h 1600445"/>
              <a:gd name="connsiteX0" fmla="*/ 538853 w 1326822"/>
              <a:gd name="connsiteY0" fmla="*/ 0 h 1618466"/>
              <a:gd name="connsiteX1" fmla="*/ 1270070 w 1326822"/>
              <a:gd name="connsiteY1" fmla="*/ 442058 h 1618466"/>
              <a:gd name="connsiteX2" fmla="*/ 993399 w 1326822"/>
              <a:gd name="connsiteY2" fmla="*/ 1516704 h 1618466"/>
              <a:gd name="connsiteX3" fmla="*/ 0 w 1326822"/>
              <a:gd name="connsiteY3" fmla="*/ 1386854 h 1618466"/>
              <a:gd name="connsiteX0" fmla="*/ 538853 w 1316732"/>
              <a:gd name="connsiteY0" fmla="*/ 0 h 1607856"/>
              <a:gd name="connsiteX1" fmla="*/ 1270070 w 1316732"/>
              <a:gd name="connsiteY1" fmla="*/ 442058 h 1607856"/>
              <a:gd name="connsiteX2" fmla="*/ 1079185 w 1316732"/>
              <a:gd name="connsiteY2" fmla="*/ 1497641 h 1607856"/>
              <a:gd name="connsiteX3" fmla="*/ 0 w 1316732"/>
              <a:gd name="connsiteY3" fmla="*/ 1386854 h 1607856"/>
              <a:gd name="connsiteX0" fmla="*/ 538853 w 1392990"/>
              <a:gd name="connsiteY0" fmla="*/ 0 h 1607856"/>
              <a:gd name="connsiteX1" fmla="*/ 1270070 w 1392990"/>
              <a:gd name="connsiteY1" fmla="*/ 442058 h 1607856"/>
              <a:gd name="connsiteX2" fmla="*/ 1079185 w 1392990"/>
              <a:gd name="connsiteY2" fmla="*/ 1497641 h 1607856"/>
              <a:gd name="connsiteX3" fmla="*/ 0 w 1392990"/>
              <a:gd name="connsiteY3" fmla="*/ 1386854 h 1607856"/>
              <a:gd name="connsiteX0" fmla="*/ 538853 w 1377571"/>
              <a:gd name="connsiteY0" fmla="*/ 0 h 1607856"/>
              <a:gd name="connsiteX1" fmla="*/ 1270070 w 1377571"/>
              <a:gd name="connsiteY1" fmla="*/ 442058 h 1607856"/>
              <a:gd name="connsiteX2" fmla="*/ 1079185 w 1377571"/>
              <a:gd name="connsiteY2" fmla="*/ 1497641 h 1607856"/>
              <a:gd name="connsiteX3" fmla="*/ 0 w 1377571"/>
              <a:gd name="connsiteY3" fmla="*/ 1386854 h 1607856"/>
              <a:gd name="connsiteX0" fmla="*/ 538853 w 1339988"/>
              <a:gd name="connsiteY0" fmla="*/ 0 h 1607856"/>
              <a:gd name="connsiteX1" fmla="*/ 1270070 w 1339988"/>
              <a:gd name="connsiteY1" fmla="*/ 442058 h 1607856"/>
              <a:gd name="connsiteX2" fmla="*/ 1079185 w 1339988"/>
              <a:gd name="connsiteY2" fmla="*/ 1497641 h 1607856"/>
              <a:gd name="connsiteX3" fmla="*/ 0 w 1339988"/>
              <a:gd name="connsiteY3" fmla="*/ 1386854 h 1607856"/>
              <a:gd name="connsiteX0" fmla="*/ 538853 w 1293720"/>
              <a:gd name="connsiteY0" fmla="*/ 0 h 1579779"/>
              <a:gd name="connsiteX1" fmla="*/ 1270070 w 1293720"/>
              <a:gd name="connsiteY1" fmla="*/ 442058 h 1579779"/>
              <a:gd name="connsiteX2" fmla="*/ 1031533 w 1293720"/>
              <a:gd name="connsiteY2" fmla="*/ 1440445 h 1579779"/>
              <a:gd name="connsiteX3" fmla="*/ 0 w 1293720"/>
              <a:gd name="connsiteY3" fmla="*/ 1386854 h 1579779"/>
              <a:gd name="connsiteX0" fmla="*/ 538853 w 1293720"/>
              <a:gd name="connsiteY0" fmla="*/ 0 h 1557991"/>
              <a:gd name="connsiteX1" fmla="*/ 1270070 w 1293720"/>
              <a:gd name="connsiteY1" fmla="*/ 442058 h 1557991"/>
              <a:gd name="connsiteX2" fmla="*/ 1031533 w 1293720"/>
              <a:gd name="connsiteY2" fmla="*/ 1440445 h 1557991"/>
              <a:gd name="connsiteX3" fmla="*/ 0 w 1293720"/>
              <a:gd name="connsiteY3" fmla="*/ 1386854 h 1557991"/>
              <a:gd name="connsiteX0" fmla="*/ 538853 w 1307907"/>
              <a:gd name="connsiteY0" fmla="*/ 0 h 1557991"/>
              <a:gd name="connsiteX1" fmla="*/ 1270070 w 1307907"/>
              <a:gd name="connsiteY1" fmla="*/ 442058 h 1557991"/>
              <a:gd name="connsiteX2" fmla="*/ 1031533 w 1307907"/>
              <a:gd name="connsiteY2" fmla="*/ 1440445 h 1557991"/>
              <a:gd name="connsiteX3" fmla="*/ 0 w 1307907"/>
              <a:gd name="connsiteY3" fmla="*/ 1386854 h 1557991"/>
              <a:gd name="connsiteX0" fmla="*/ 538853 w 1300519"/>
              <a:gd name="connsiteY0" fmla="*/ 0 h 1550990"/>
              <a:gd name="connsiteX1" fmla="*/ 1270070 w 1300519"/>
              <a:gd name="connsiteY1" fmla="*/ 442058 h 1550990"/>
              <a:gd name="connsiteX2" fmla="*/ 1002935 w 1300519"/>
              <a:gd name="connsiteY2" fmla="*/ 1421383 h 1550990"/>
              <a:gd name="connsiteX3" fmla="*/ 0 w 1300519"/>
              <a:gd name="connsiteY3" fmla="*/ 1386854 h 1550990"/>
              <a:gd name="connsiteX0" fmla="*/ 538853 w 1341812"/>
              <a:gd name="connsiteY0" fmla="*/ 0 h 1550990"/>
              <a:gd name="connsiteX1" fmla="*/ 1270070 w 1341812"/>
              <a:gd name="connsiteY1" fmla="*/ 442058 h 1550990"/>
              <a:gd name="connsiteX2" fmla="*/ 1002935 w 1341812"/>
              <a:gd name="connsiteY2" fmla="*/ 1421383 h 1550990"/>
              <a:gd name="connsiteX3" fmla="*/ 0 w 1341812"/>
              <a:gd name="connsiteY3" fmla="*/ 1386854 h 1550990"/>
              <a:gd name="connsiteX0" fmla="*/ 538853 w 1353358"/>
              <a:gd name="connsiteY0" fmla="*/ 0 h 1550990"/>
              <a:gd name="connsiteX1" fmla="*/ 1284372 w 1353358"/>
              <a:gd name="connsiteY1" fmla="*/ 426983 h 1550990"/>
              <a:gd name="connsiteX2" fmla="*/ 1002935 w 1353358"/>
              <a:gd name="connsiteY2" fmla="*/ 1421383 h 1550990"/>
              <a:gd name="connsiteX3" fmla="*/ 0 w 1353358"/>
              <a:gd name="connsiteY3" fmla="*/ 1386854 h 1550990"/>
              <a:gd name="connsiteX0" fmla="*/ 538853 w 1353358"/>
              <a:gd name="connsiteY0" fmla="*/ 0 h 1550990"/>
              <a:gd name="connsiteX1" fmla="*/ 1284372 w 1353358"/>
              <a:gd name="connsiteY1" fmla="*/ 426983 h 1550990"/>
              <a:gd name="connsiteX2" fmla="*/ 1002935 w 1353358"/>
              <a:gd name="connsiteY2" fmla="*/ 1421383 h 1550990"/>
              <a:gd name="connsiteX3" fmla="*/ 0 w 1353358"/>
              <a:gd name="connsiteY3" fmla="*/ 1386854 h 1550990"/>
              <a:gd name="connsiteX0" fmla="*/ 538853 w 1345424"/>
              <a:gd name="connsiteY0" fmla="*/ 0 h 1550990"/>
              <a:gd name="connsiteX1" fmla="*/ 1284372 w 1345424"/>
              <a:gd name="connsiteY1" fmla="*/ 426983 h 1550990"/>
              <a:gd name="connsiteX2" fmla="*/ 1002935 w 1345424"/>
              <a:gd name="connsiteY2" fmla="*/ 1421383 h 1550990"/>
              <a:gd name="connsiteX3" fmla="*/ 0 w 1345424"/>
              <a:gd name="connsiteY3" fmla="*/ 1386854 h 1550990"/>
              <a:gd name="connsiteX0" fmla="*/ 538853 w 1346762"/>
              <a:gd name="connsiteY0" fmla="*/ 0 h 1550990"/>
              <a:gd name="connsiteX1" fmla="*/ 1284372 w 1346762"/>
              <a:gd name="connsiteY1" fmla="*/ 426983 h 1550990"/>
              <a:gd name="connsiteX2" fmla="*/ 1002935 w 1346762"/>
              <a:gd name="connsiteY2" fmla="*/ 1421383 h 1550990"/>
              <a:gd name="connsiteX3" fmla="*/ 0 w 1346762"/>
              <a:gd name="connsiteY3" fmla="*/ 1386854 h 1550990"/>
              <a:gd name="connsiteX0" fmla="*/ 538853 w 1359200"/>
              <a:gd name="connsiteY0" fmla="*/ 0 h 1550990"/>
              <a:gd name="connsiteX1" fmla="*/ 1284372 w 1359200"/>
              <a:gd name="connsiteY1" fmla="*/ 426983 h 1550990"/>
              <a:gd name="connsiteX2" fmla="*/ 1002935 w 1359200"/>
              <a:gd name="connsiteY2" fmla="*/ 1421383 h 1550990"/>
              <a:gd name="connsiteX3" fmla="*/ 0 w 1359200"/>
              <a:gd name="connsiteY3" fmla="*/ 1386854 h 1550990"/>
              <a:gd name="connsiteX0" fmla="*/ 538533 w 1317528"/>
              <a:gd name="connsiteY0" fmla="*/ 0 h 1560521"/>
              <a:gd name="connsiteX1" fmla="*/ 1284372 w 1317528"/>
              <a:gd name="connsiteY1" fmla="*/ 436514 h 1560521"/>
              <a:gd name="connsiteX2" fmla="*/ 1002935 w 1317528"/>
              <a:gd name="connsiteY2" fmla="*/ 1430914 h 1560521"/>
              <a:gd name="connsiteX3" fmla="*/ 0 w 1317528"/>
              <a:gd name="connsiteY3" fmla="*/ 1396385 h 1560521"/>
              <a:gd name="connsiteX0" fmla="*/ 538533 w 1317528"/>
              <a:gd name="connsiteY0" fmla="*/ 3239 h 1563760"/>
              <a:gd name="connsiteX1" fmla="*/ 1284372 w 1317528"/>
              <a:gd name="connsiteY1" fmla="*/ 439753 h 1563760"/>
              <a:gd name="connsiteX2" fmla="*/ 1002935 w 1317528"/>
              <a:gd name="connsiteY2" fmla="*/ 1434153 h 1563760"/>
              <a:gd name="connsiteX3" fmla="*/ 0 w 1317528"/>
              <a:gd name="connsiteY3" fmla="*/ 1399624 h 156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7528" h="1563760">
                <a:moveTo>
                  <a:pt x="538533" y="3239"/>
                </a:moveTo>
                <a:cubicBezTo>
                  <a:pt x="926165" y="-30234"/>
                  <a:pt x="1206972" y="201267"/>
                  <a:pt x="1284372" y="439753"/>
                </a:cubicBezTo>
                <a:cubicBezTo>
                  <a:pt x="1361772" y="678239"/>
                  <a:pt x="1317465" y="1249368"/>
                  <a:pt x="1002935" y="1434153"/>
                </a:cubicBezTo>
                <a:cubicBezTo>
                  <a:pt x="874276" y="1499794"/>
                  <a:pt x="466119" y="1707671"/>
                  <a:pt x="0" y="1399624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314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865465" y="752789"/>
                <a:ext cx="856895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Example 3: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bearing of a </a:t>
                </a:r>
                <a:r>
                  <a:rPr lang="en-US" sz="2400" dirty="0" smtClean="0"/>
                  <a:t>ship (S) </a:t>
                </a:r>
                <a:r>
                  <a:rPr lang="en-US" sz="2400" i="1" dirty="0"/>
                  <a:t>from</a:t>
                </a:r>
                <a:r>
                  <a:rPr lang="en-US" sz="2400" dirty="0"/>
                  <a:t> a </a:t>
                </a:r>
                <a:r>
                  <a:rPr lang="en-US" sz="2400" dirty="0" smtClean="0"/>
                  <a:t>lighthouse (L) </a:t>
                </a:r>
                <a:r>
                  <a:rPr lang="en-US" sz="2400" dirty="0"/>
                  <a:t>is 050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Work out the bearing of the lighthouse from the ship.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5465" y="752789"/>
                <a:ext cx="8568952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067" t="-3553" b="-111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8000" y="0"/>
            <a:ext cx="996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Bearings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877031" y="4820873"/>
                <a:ext cx="8522526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The bearing of </a:t>
                </a:r>
                <a:r>
                  <a:rPr lang="en-US" sz="2400" dirty="0"/>
                  <a:t>S </a:t>
                </a:r>
                <a:r>
                  <a:rPr lang="en-US" sz="2400" i="1" dirty="0"/>
                  <a:t>from</a:t>
                </a:r>
                <a:r>
                  <a:rPr lang="en-US" sz="2400" dirty="0"/>
                  <a:t> L is 050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bearing of L </a:t>
                </a:r>
                <a:r>
                  <a:rPr lang="en-US" sz="2400" i="1" dirty="0"/>
                  <a:t>from</a:t>
                </a:r>
                <a:r>
                  <a:rPr lang="en-US" sz="2400" dirty="0"/>
                  <a:t> S </a:t>
                </a:r>
                <a:r>
                  <a:rPr lang="en-US" sz="2400" dirty="0" smtClean="0"/>
                  <a:t>is </a:t>
                </a:r>
                <a:endParaRPr lang="en-US" sz="2400" dirty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We now simply add on the extra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(</a:t>
                </a:r>
                <a:r>
                  <a:rPr lang="en-US" sz="2400" dirty="0"/>
                  <a:t>use alternate ‘Z’ angles)</a:t>
                </a:r>
              </a:p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Answer: Bearing of the lighthouse from the ship: </a:t>
                </a:r>
              </a:p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>
                    <a:solidFill>
                      <a:srgbClr val="FF0000"/>
                    </a:solidFill>
                  </a:rPr>
                  <a:t>								18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5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230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031" y="4820873"/>
                <a:ext cx="8522526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-1144" t="-2201" r="-215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8" name="TextBox 15367"/>
          <p:cNvSpPr txBox="1"/>
          <p:nvPr/>
        </p:nvSpPr>
        <p:spPr>
          <a:xfrm>
            <a:off x="9717741" y="575534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382" name="TextBox 15381"/>
          <p:cNvSpPr txBox="1"/>
          <p:nvPr/>
        </p:nvSpPr>
        <p:spPr>
          <a:xfrm>
            <a:off x="5862427" y="398510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83" name="TextBox 15382"/>
              <p:cNvSpPr txBox="1"/>
              <p:nvPr/>
            </p:nvSpPr>
            <p:spPr>
              <a:xfrm>
                <a:off x="6497331" y="5165252"/>
                <a:ext cx="29830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 180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plus </a:t>
                </a:r>
                <a:r>
                  <a:rPr lang="is-IS" sz="2400" dirty="0">
                    <a:solidFill>
                      <a:srgbClr val="FF0000"/>
                    </a:solidFill>
                  </a:rPr>
                  <a:t>…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83" name="TextBox 153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331" y="5165252"/>
                <a:ext cx="298304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0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86" name="TextBox 15385"/>
          <p:cNvSpPr txBox="1"/>
          <p:nvPr/>
        </p:nvSpPr>
        <p:spPr>
          <a:xfrm>
            <a:off x="8104094" y="286870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BC7E3F2-FB87-4249-87DA-219CE22160E8}"/>
              </a:ext>
            </a:extLst>
          </p:cNvPr>
          <p:cNvSpPr txBox="1"/>
          <p:nvPr/>
        </p:nvSpPr>
        <p:spPr>
          <a:xfrm>
            <a:off x="2955277" y="4301454"/>
            <a:ext cx="2366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8000977" y="1893979"/>
            <a:ext cx="2125345" cy="3284855"/>
            <a:chOff x="0" y="0"/>
            <a:chExt cx="2125345" cy="3284855"/>
          </a:xfrm>
        </p:grpSpPr>
        <p:sp>
          <p:nvSpPr>
            <p:cNvPr id="76" name="TextBox 2"/>
            <p:cNvSpPr txBox="1"/>
            <p:nvPr/>
          </p:nvSpPr>
          <p:spPr>
            <a:xfrm>
              <a:off x="1772920" y="1671320"/>
              <a:ext cx="352425" cy="383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eaLnBrk="0" fontAlgn="base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2000" kern="1200">
                  <a:solidFill>
                    <a:srgbClr val="000000"/>
                  </a:solidFill>
                  <a:effectLst/>
                  <a:latin typeface="Arial"/>
                  <a:ea typeface="MS PGothic"/>
                  <a:cs typeface="Times New Roman"/>
                </a:rPr>
                <a:t>S</a:t>
              </a:r>
              <a:endParaRPr lang="en-GB" sz="1200">
                <a:effectLst/>
                <a:latin typeface="Times New Roman"/>
                <a:ea typeface="Times New Roman"/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0" y="0"/>
              <a:ext cx="2105025" cy="3284855"/>
              <a:chOff x="0" y="0"/>
              <a:chExt cx="2105025" cy="3284855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>
                <a:off x="1772920" y="1854200"/>
                <a:ext cx="0" cy="1430655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0" name="Group 79"/>
              <p:cNvGrpSpPr/>
              <p:nvPr/>
            </p:nvGrpSpPr>
            <p:grpSpPr>
              <a:xfrm>
                <a:off x="0" y="0"/>
                <a:ext cx="2105025" cy="2974340"/>
                <a:chOff x="0" y="0"/>
                <a:chExt cx="2105025" cy="2974340"/>
              </a:xfrm>
            </p:grpSpPr>
            <p:cxnSp>
              <p:nvCxnSpPr>
                <p:cNvPr id="82" name="Straight Arrow Connector 81"/>
                <p:cNvCxnSpPr/>
                <p:nvPr/>
              </p:nvCxnSpPr>
              <p:spPr bwMode="auto">
                <a:xfrm flipH="1" flipV="1">
                  <a:off x="438150" y="1076325"/>
                  <a:ext cx="19050" cy="1512570"/>
                </a:xfrm>
                <a:prstGeom prst="straightConnector1">
                  <a:avLst/>
                </a:prstGeom>
                <a:solidFill>
                  <a:srgbClr val="00B8FF"/>
                </a:solidFill>
                <a:ln w="317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83" name="TextBox 4"/>
                <p:cNvSpPr txBox="1"/>
                <p:nvPr/>
              </p:nvSpPr>
              <p:spPr>
                <a:xfrm>
                  <a:off x="295275" y="2590800"/>
                  <a:ext cx="324485" cy="3835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eaLnBrk="0" fontAlgn="base" hangingPunct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kern="1200">
                      <a:solidFill>
                        <a:srgbClr val="000000"/>
                      </a:solidFill>
                      <a:effectLst/>
                      <a:latin typeface="Arial"/>
                      <a:ea typeface="MS PGothic"/>
                    </a:rPr>
                    <a:t>L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</p:txBody>
            </p:sp>
            <p:cxnSp>
              <p:nvCxnSpPr>
                <p:cNvPr id="84" name="Straight Arrow Connector 83"/>
                <p:cNvCxnSpPr/>
                <p:nvPr/>
              </p:nvCxnSpPr>
              <p:spPr bwMode="auto">
                <a:xfrm flipV="1">
                  <a:off x="457200" y="1876425"/>
                  <a:ext cx="1348105" cy="716280"/>
                </a:xfrm>
                <a:prstGeom prst="straightConnector1">
                  <a:avLst/>
                </a:prstGeom>
                <a:solidFill>
                  <a:srgbClr val="00B8FF"/>
                </a:solidFill>
                <a:ln w="317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cxnSp>
              <p:nvCxnSpPr>
                <p:cNvPr id="85" name="Straight Arrow Connector 84"/>
                <p:cNvCxnSpPr/>
                <p:nvPr/>
              </p:nvCxnSpPr>
              <p:spPr bwMode="auto">
                <a:xfrm flipH="1" flipV="1">
                  <a:off x="1762125" y="381000"/>
                  <a:ext cx="19050" cy="1512570"/>
                </a:xfrm>
                <a:prstGeom prst="straightConnector1">
                  <a:avLst/>
                </a:prstGeom>
                <a:solidFill>
                  <a:srgbClr val="00B8FF"/>
                </a:solidFill>
                <a:ln w="317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86" name="TextBox 10"/>
                <p:cNvSpPr txBox="1"/>
                <p:nvPr/>
              </p:nvSpPr>
              <p:spPr>
                <a:xfrm>
                  <a:off x="247650" y="723900"/>
                  <a:ext cx="366395" cy="3835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eaLnBrk="0" fontAlgn="base" hangingPunct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b="1" kern="1200">
                      <a:solidFill>
                        <a:srgbClr val="000000"/>
                      </a:solidFill>
                      <a:effectLst/>
                      <a:latin typeface="Arial"/>
                      <a:ea typeface="MS PGothic"/>
                      <a:cs typeface="Times New Roman"/>
                    </a:rPr>
                    <a:t>N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87" name="Arc 86"/>
                <p:cNvSpPr/>
                <p:nvPr/>
              </p:nvSpPr>
              <p:spPr bwMode="auto">
                <a:xfrm>
                  <a:off x="0" y="1876425"/>
                  <a:ext cx="914400" cy="914400"/>
                </a:xfrm>
                <a:prstGeom prst="arc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8" name="TextBox 15"/>
                <p:cNvSpPr txBox="1"/>
                <p:nvPr/>
              </p:nvSpPr>
              <p:spPr>
                <a:xfrm>
                  <a:off x="1581150" y="0"/>
                  <a:ext cx="366395" cy="3835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eaLnBrk="0" fontAlgn="base" hangingPunct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2000" b="1" kern="1200">
                      <a:solidFill>
                        <a:srgbClr val="000000"/>
                      </a:solidFill>
                      <a:effectLst/>
                      <a:latin typeface="Arial"/>
                      <a:ea typeface="MS PGothic"/>
                      <a:cs typeface="Times New Roman"/>
                    </a:rPr>
                    <a:t>N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89" name="Arc 88"/>
                <p:cNvSpPr/>
                <p:nvPr/>
              </p:nvSpPr>
              <p:spPr bwMode="auto">
                <a:xfrm rot="9601250">
                  <a:off x="1190625" y="1562100"/>
                  <a:ext cx="914400" cy="914400"/>
                </a:xfrm>
                <a:prstGeom prst="arc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0" name="TextBox 15384"/>
                    <p:cNvSpPr txBox="1"/>
                    <p:nvPr/>
                  </p:nvSpPr>
                  <p:spPr>
                    <a:xfrm>
                      <a:off x="1314450" y="2028825"/>
                      <a:ext cx="561340" cy="38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eaLnBrk="0" fontAlgn="base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50</a:t>
                      </a:r>
                      <a14:m>
                        <m:oMath xmlns:m="http://schemas.openxmlformats.org/officeDocument/2006/math">
                          <m:r>
                            <a:rPr lang="it-IT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/>
                              <a:cs typeface="Cambria Math"/>
                            </a:rPr>
                            <m:t>°</m:t>
                          </m:r>
                        </m:oMath>
                      </a14:m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p:txBody>
                </p:sp>
              </mc:Choice>
              <mc:Fallback xmlns="">
                <p:sp>
                  <p:nvSpPr>
                    <p:cNvPr id="90" name="TextBox 1538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14450" y="2028825"/>
                      <a:ext cx="561340" cy="389255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 l="-10870" t="-7937" b="-3174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TextBox 13"/>
                    <p:cNvSpPr txBox="1"/>
                    <p:nvPr/>
                  </p:nvSpPr>
                  <p:spPr>
                    <a:xfrm>
                      <a:off x="438150" y="2028825"/>
                      <a:ext cx="561340" cy="38925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eaLnBrk="0" fontAlgn="base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MS PGothic"/>
                          <a:cs typeface="Times New Roman"/>
                        </a:rPr>
                        <a:t>50</a:t>
                      </a:r>
                      <a14:m>
                        <m:oMath xmlns:m="http://schemas.openxmlformats.org/officeDocument/2006/math">
                          <m:r>
                            <a:rPr lang="it-IT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/>
                              <a:ea typeface="Cambria Math"/>
                              <a:cs typeface="Cambria Math"/>
                            </a:rPr>
                            <m:t>°</m:t>
                          </m:r>
                        </m:oMath>
                      </a14:m>
                      <a:endParaRPr lang="en-GB" sz="1200">
                        <a:effectLst/>
                        <a:latin typeface="Times New Roman"/>
                        <a:ea typeface="Times New Roman"/>
                      </a:endParaRPr>
                    </a:p>
                  </p:txBody>
                </p:sp>
              </mc:Choice>
              <mc:Fallback xmlns="">
                <p:sp>
                  <p:nvSpPr>
                    <p:cNvPr id="91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8150" y="2028825"/>
                      <a:ext cx="561340" cy="389255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 l="-10870" t="-7937" b="-3174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sp>
        <p:nvSpPr>
          <p:cNvPr id="30" name="Freeform 29"/>
          <p:cNvSpPr/>
          <p:nvPr/>
        </p:nvSpPr>
        <p:spPr>
          <a:xfrm>
            <a:off x="9782152" y="3051965"/>
            <a:ext cx="619760" cy="1288415"/>
          </a:xfrm>
          <a:custGeom>
            <a:avLst/>
            <a:gdLst>
              <a:gd name="connsiteX0" fmla="*/ 0 w 466728"/>
              <a:gd name="connsiteY0" fmla="*/ 0 h 933450"/>
              <a:gd name="connsiteX1" fmla="*/ 466725 w 466728"/>
              <a:gd name="connsiteY1" fmla="*/ 504825 h 933450"/>
              <a:gd name="connsiteX2" fmla="*/ 6350 w 466728"/>
              <a:gd name="connsiteY2" fmla="*/ 933450 h 933450"/>
              <a:gd name="connsiteX0" fmla="*/ 0 w 466731"/>
              <a:gd name="connsiteY0" fmla="*/ 0 h 933450"/>
              <a:gd name="connsiteX1" fmla="*/ 466728 w 466731"/>
              <a:gd name="connsiteY1" fmla="*/ 463550 h 933450"/>
              <a:gd name="connsiteX2" fmla="*/ 6350 w 466731"/>
              <a:gd name="connsiteY2" fmla="*/ 933450 h 933450"/>
              <a:gd name="connsiteX0" fmla="*/ 0 w 466731"/>
              <a:gd name="connsiteY0" fmla="*/ 0 h 933450"/>
              <a:gd name="connsiteX1" fmla="*/ 466728 w 466731"/>
              <a:gd name="connsiteY1" fmla="*/ 463550 h 933450"/>
              <a:gd name="connsiteX2" fmla="*/ 6350 w 466731"/>
              <a:gd name="connsiteY2" fmla="*/ 933450 h 933450"/>
              <a:gd name="connsiteX0" fmla="*/ 0 w 466735"/>
              <a:gd name="connsiteY0" fmla="*/ 0 h 933450"/>
              <a:gd name="connsiteX1" fmla="*/ 466728 w 466735"/>
              <a:gd name="connsiteY1" fmla="*/ 463550 h 933450"/>
              <a:gd name="connsiteX2" fmla="*/ 6350 w 466735"/>
              <a:gd name="connsiteY2" fmla="*/ 933450 h 933450"/>
              <a:gd name="connsiteX0" fmla="*/ 0 w 466735"/>
              <a:gd name="connsiteY0" fmla="*/ 0 h 933450"/>
              <a:gd name="connsiteX1" fmla="*/ 466728 w 466735"/>
              <a:gd name="connsiteY1" fmla="*/ 463550 h 933450"/>
              <a:gd name="connsiteX2" fmla="*/ 6350 w 466735"/>
              <a:gd name="connsiteY2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35" h="933450">
                <a:moveTo>
                  <a:pt x="0" y="0"/>
                </a:moveTo>
                <a:cubicBezTo>
                  <a:pt x="350320" y="66675"/>
                  <a:pt x="465670" y="307975"/>
                  <a:pt x="466728" y="463550"/>
                </a:cubicBezTo>
                <a:cubicBezTo>
                  <a:pt x="467786" y="619125"/>
                  <a:pt x="364071" y="914400"/>
                  <a:pt x="6350" y="93345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763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2" grpId="0"/>
      <p:bldP spid="15383" grpId="0"/>
      <p:bldP spid="4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598788" y="722557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2500" y="1500018"/>
            <a:ext cx="881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1.  What 3-figure bearing is equivalent to the compass bearings: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99793" y="1974520"/>
                <a:ext cx="27649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793" y="1974520"/>
                <a:ext cx="276493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39703" y="2800920"/>
            <a:ext cx="125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ESE 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55569" y="4045948"/>
                <a:ext cx="34881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180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70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2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5569" y="4045948"/>
                <a:ext cx="348812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227553" y="1995792"/>
            <a:ext cx="1212264" cy="464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NE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99793" y="2394809"/>
                <a:ext cx="8996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793" y="2394809"/>
                <a:ext cx="899605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7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224964" y="2407285"/>
            <a:ext cx="126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NW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86197" y="6172629"/>
                <a:ext cx="38474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236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180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97" y="6172629"/>
                <a:ext cx="384743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02500" y="3278380"/>
                <a:ext cx="987594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2.  </a:t>
                </a:r>
                <a:r>
                  <a:rPr lang="en-US" sz="2400" dirty="0"/>
                  <a:t>The bearing of a yacht </a:t>
                </a:r>
                <a:r>
                  <a:rPr lang="en-US" sz="2400" i="1" dirty="0"/>
                  <a:t>from</a:t>
                </a:r>
                <a:r>
                  <a:rPr lang="en-US" sz="2400" dirty="0"/>
                  <a:t> the headland, Windy Point, is 070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	Work out the bearing of Windy Point from the yacht.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00" y="3278380"/>
                <a:ext cx="9875945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988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964176" y="5386180"/>
            <a:ext cx="6770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Tips: Use corresponding angles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502500" y="4628024"/>
                <a:ext cx="96658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eaLnBrk="1" hangingPunct="1">
                  <a:buClr>
                    <a:srgbClr val="000000"/>
                  </a:buClr>
                  <a:buSzPct val="100000"/>
                  <a:buAutoNum type="arabicPeriod" startAt="3"/>
                  <a:defRPr/>
                </a:pPr>
                <a:r>
                  <a:rPr lang="en-US" sz="2400" dirty="0"/>
                  <a:t>The bearing of Milford Haven </a:t>
                </a:r>
                <a:r>
                  <a:rPr lang="en-US" sz="2400" i="1" dirty="0"/>
                  <a:t>from</a:t>
                </a:r>
                <a:r>
                  <a:rPr lang="en-US" sz="2400" dirty="0"/>
                  <a:t> Mount </a:t>
                </a:r>
                <a:r>
                  <a:rPr lang="en-US" sz="2400" dirty="0" err="1"/>
                  <a:t>Snowdon</a:t>
                </a:r>
                <a:r>
                  <a:rPr lang="en-US" sz="2400" dirty="0"/>
                  <a:t> is 236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˚</m:t>
                    </m:r>
                    <m:r>
                      <a:rPr lang="en-GB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r>
                  <a:rPr lang="en-US" sz="2400" dirty="0"/>
                  <a:t>	Work out the bearing of Mount </a:t>
                </a:r>
                <a:r>
                  <a:rPr lang="en-US" sz="2400" dirty="0" err="1"/>
                  <a:t>Snowdon</a:t>
                </a:r>
                <a:r>
                  <a:rPr lang="en-US" sz="2400" dirty="0"/>
                  <a:t> (S) from Milford Haven (MH).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00" y="4628024"/>
                <a:ext cx="9665836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883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0579079" y="6157240"/>
            <a:ext cx="39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99793" y="2792464"/>
                <a:ext cx="9221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indent="0"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2.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793" y="2792464"/>
                <a:ext cx="92212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649" r="-145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664860" y="6448050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MH</a:t>
            </a:r>
            <a:endParaRPr lang="en-US" sz="1400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10623026" y="5719574"/>
            <a:ext cx="0" cy="57029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>
            <a:stCxn id="16" idx="1"/>
          </p:cNvCxnSpPr>
          <p:nvPr/>
        </p:nvCxnSpPr>
        <p:spPr bwMode="auto">
          <a:xfrm flipH="1">
            <a:off x="10128448" y="6311129"/>
            <a:ext cx="450631" cy="23490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10128448" y="5972404"/>
            <a:ext cx="0" cy="57029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Connector 36"/>
          <p:cNvCxnSpPr>
            <a:stCxn id="16" idx="1"/>
          </p:cNvCxnSpPr>
          <p:nvPr/>
        </p:nvCxnSpPr>
        <p:spPr bwMode="auto">
          <a:xfrm flipV="1">
            <a:off x="10579079" y="5833704"/>
            <a:ext cx="845513" cy="47742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Arc 43"/>
          <p:cNvSpPr/>
          <p:nvPr/>
        </p:nvSpPr>
        <p:spPr bwMode="auto">
          <a:xfrm>
            <a:off x="10182630" y="5854966"/>
            <a:ext cx="827975" cy="434901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0578518" y="5874649"/>
                <a:ext cx="4507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 indent="0"/>
                <a:r>
                  <a:rPr lang="en-US" sz="1400" dirty="0">
                    <a:solidFill>
                      <a:schemeClr val="tx1"/>
                    </a:solidFill>
                  </a:rPr>
                  <a:t>56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8518" y="5874649"/>
                <a:ext cx="450764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4054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10309412" y="935915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7" name="Arc 46"/>
          <p:cNvSpPr/>
          <p:nvPr/>
        </p:nvSpPr>
        <p:spPr bwMode="auto">
          <a:xfrm>
            <a:off x="9701685" y="6115402"/>
            <a:ext cx="827975" cy="434901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0078896" y="6155668"/>
                <a:ext cx="4507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 indent="0"/>
                <a:r>
                  <a:rPr lang="en-US" sz="1400" dirty="0">
                    <a:solidFill>
                      <a:schemeClr val="tx1"/>
                    </a:solidFill>
                  </a:rPr>
                  <a:t>56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896" y="6155668"/>
                <a:ext cx="450764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4054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635570" y="5692693"/>
                <a:ext cx="59538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 indent="0"/>
                <a:r>
                  <a:rPr lang="en-US" sz="2400" dirty="0"/>
                  <a:t>a</a:t>
                </a:r>
                <a:r>
                  <a:rPr lang="en-US" sz="2400" dirty="0" smtClean="0"/>
                  <a:t>nd </a:t>
                </a:r>
                <a:r>
                  <a:rPr lang="en-US" sz="2400" dirty="0"/>
                  <a:t>angles on a straight line: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600" b="0" i="0" dirty="0" smtClean="0">
                        <a:solidFill>
                          <a:schemeClr val="tx1"/>
                        </a:solidFill>
                      </a:rPr>
                      <m:t>5</m:t>
                    </m:r>
                    <m:r>
                      <m:rPr>
                        <m:nor/>
                      </m:rPr>
                      <a:rPr lang="en-GB" sz="1600" dirty="0" smtClean="0">
                        <a:solidFill>
                          <a:schemeClr val="tx1"/>
                        </a:solidFill>
                      </a:rPr>
                      <m:t>6</m:t>
                    </m:r>
                    <m:r>
                      <a:rPr lang="it-IT" sz="16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  <m:r>
                      <a:rPr lang="en-GB" sz="16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schemeClr val="tx1"/>
                        </a:solidFill>
                      </a:rPr>
                      <m:t>180</m:t>
                    </m:r>
                    <m:r>
                      <a:rPr lang="it-IT" sz="1600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  <m:r>
                      <a:rPr lang="en-GB" sz="16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sz="1600" dirty="0">
                        <a:solidFill>
                          <a:schemeClr val="tx1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 b="0" i="0" dirty="0" smtClean="0">
                        <a:solidFill>
                          <a:schemeClr val="tx1"/>
                        </a:solidFill>
                      </a:rPr>
                      <m:t>23</m:t>
                    </m:r>
                    <m:r>
                      <m:rPr>
                        <m:nor/>
                      </m:rPr>
                      <a:rPr lang="en-GB" sz="1600" dirty="0">
                        <a:solidFill>
                          <a:schemeClr val="tx1"/>
                        </a:solidFill>
                      </a:rPr>
                      <m:t>6</m:t>
                    </m:r>
                    <m:r>
                      <a:rPr lang="it-IT" sz="16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°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570" y="5692693"/>
                <a:ext cx="59538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53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9985013" y="5756382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94143" y="5509432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N</a:t>
            </a:r>
          </a:p>
        </p:txBody>
      </p:sp>
      <p:sp>
        <p:nvSpPr>
          <p:cNvPr id="50" name="Arc 49"/>
          <p:cNvSpPr/>
          <p:nvPr/>
        </p:nvSpPr>
        <p:spPr bwMode="auto">
          <a:xfrm rot="3666878">
            <a:off x="10302489" y="5839112"/>
            <a:ext cx="663601" cy="856554"/>
          </a:xfrm>
          <a:prstGeom prst="arc">
            <a:avLst>
              <a:gd name="adj1" fmla="val 16199989"/>
              <a:gd name="adj2" fmla="val 5395146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0327148" y="6348607"/>
                <a:ext cx="5998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400" dirty="0" smtClean="0">
                          <a:solidFill>
                            <a:schemeClr val="tx1"/>
                          </a:solidFill>
                        </a:rPr>
                        <m:t>180</m:t>
                      </m:r>
                      <m:r>
                        <a:rPr lang="it-IT" sz="1400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°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7148" y="6348607"/>
                <a:ext cx="599843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4034869" y="6172629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59656" y="4030835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Answer: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7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22" grpId="0"/>
      <p:bldP spid="44" grpId="0" animBg="1"/>
      <p:bldP spid="42" grpId="0"/>
      <p:bldP spid="47" grpId="0" animBg="1"/>
      <p:bldP spid="45" grpId="0"/>
      <p:bldP spid="46" grpId="0"/>
      <p:bldP spid="48" grpId="0"/>
      <p:bldP spid="49" grpId="0"/>
      <p:bldP spid="50" grpId="0" animBg="1"/>
      <p:bldP spid="51" grpId="0"/>
      <p:bldP spid="52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824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</a:t>
            </a:r>
            <a:r>
              <a:rPr lang="en-US" altLang="en-US" sz="2400" dirty="0" smtClean="0"/>
              <a:t>this </a:t>
            </a:r>
            <a:r>
              <a:rPr lang="en-US" altLang="en-US" sz="2400" b="1" dirty="0" smtClean="0"/>
              <a:t>Unit.</a:t>
            </a:r>
            <a:endParaRPr lang="en-US" altLang="en-US" sz="2400" b="1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449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449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710" y="4437112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16632"/>
            <a:ext cx="22280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Bearings</a:t>
            </a: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8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schemas.microsoft.com/office/2006/documentManagement/types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14093</TotalTime>
  <Words>708</Words>
  <Application>Microsoft Office PowerPoint</Application>
  <PresentationFormat>Custom</PresentationFormat>
  <Paragraphs>174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Alapértelmezett terv</vt:lpstr>
      <vt:lpstr>Supporting and Enhancing Mathematics and Statistics UNIT: Bearings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331</cp:revision>
  <cp:lastPrinted>2016-10-17T08:47:54Z</cp:lastPrinted>
  <dcterms:created xsi:type="dcterms:W3CDTF">2012-10-10T19:07:13Z</dcterms:created>
  <dcterms:modified xsi:type="dcterms:W3CDTF">2020-07-08T10:52:18Z</dcterms:modified>
</cp:coreProperties>
</file>