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50"/>
  </p:notesMasterIdLst>
  <p:handoutMasterIdLst>
    <p:handoutMasterId r:id="rId51"/>
  </p:handoutMasterIdLst>
  <p:sldIdLst>
    <p:sldId id="355" r:id="rId5"/>
    <p:sldId id="283" r:id="rId6"/>
    <p:sldId id="356" r:id="rId7"/>
    <p:sldId id="357" r:id="rId8"/>
    <p:sldId id="358" r:id="rId9"/>
    <p:sldId id="359" r:id="rId10"/>
    <p:sldId id="360" r:id="rId11"/>
    <p:sldId id="361" r:id="rId12"/>
    <p:sldId id="363" r:id="rId13"/>
    <p:sldId id="364" r:id="rId14"/>
    <p:sldId id="365" r:id="rId15"/>
    <p:sldId id="366" r:id="rId16"/>
    <p:sldId id="367" r:id="rId17"/>
    <p:sldId id="369" r:id="rId18"/>
    <p:sldId id="371" r:id="rId19"/>
    <p:sldId id="372" r:id="rId20"/>
    <p:sldId id="373" r:id="rId21"/>
    <p:sldId id="374" r:id="rId22"/>
    <p:sldId id="375" r:id="rId23"/>
    <p:sldId id="413" r:id="rId24"/>
    <p:sldId id="377" r:id="rId25"/>
    <p:sldId id="379" r:id="rId26"/>
    <p:sldId id="381" r:id="rId27"/>
    <p:sldId id="385" r:id="rId28"/>
    <p:sldId id="386" r:id="rId29"/>
    <p:sldId id="387" r:id="rId30"/>
    <p:sldId id="388" r:id="rId31"/>
    <p:sldId id="391" r:id="rId32"/>
    <p:sldId id="392" r:id="rId33"/>
    <p:sldId id="393" r:id="rId34"/>
    <p:sldId id="394" r:id="rId35"/>
    <p:sldId id="395" r:id="rId36"/>
    <p:sldId id="396" r:id="rId37"/>
    <p:sldId id="397" r:id="rId38"/>
    <p:sldId id="399" r:id="rId39"/>
    <p:sldId id="401" r:id="rId40"/>
    <p:sldId id="402" r:id="rId41"/>
    <p:sldId id="403" r:id="rId42"/>
    <p:sldId id="404" r:id="rId43"/>
    <p:sldId id="405" r:id="rId44"/>
    <p:sldId id="407" r:id="rId45"/>
    <p:sldId id="410" r:id="rId46"/>
    <p:sldId id="411" r:id="rId47"/>
    <p:sldId id="406" r:id="rId48"/>
    <p:sldId id="400" r:id="rId49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6"/>
  </p:normalViewPr>
  <p:slideViewPr>
    <p:cSldViewPr>
      <p:cViewPr varScale="1">
        <p:scale>
          <a:sx n="87" d="100"/>
          <a:sy n="87" d="100"/>
        </p:scale>
        <p:origin x="114" y="462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handoutMaster" Target="handoutMasters/handout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11/5/2020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4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64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2891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3924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9173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052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455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1007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7093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966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945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321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7379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56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3084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8254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55460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7674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224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7254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5586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30485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4134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424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7052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13613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39662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328816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30709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63289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053154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32413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56354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15120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65899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6390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42993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508490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00078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68340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0247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23700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3627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87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2.png"/><Relationship Id="rId7" Type="http://schemas.openxmlformats.org/officeDocument/2006/relationships/image" Target="../media/image44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57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2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2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5.png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6.png"/><Relationship Id="rId4" Type="http://schemas.openxmlformats.org/officeDocument/2006/relationships/image" Target="../media/image7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9.png"/><Relationship Id="rId5" Type="http://schemas.openxmlformats.org/officeDocument/2006/relationships/image" Target="../media/image77.png"/><Relationship Id="rId4" Type="http://schemas.openxmlformats.org/officeDocument/2006/relationships/image" Target="../media/image10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6.png"/><Relationship Id="rId4" Type="http://schemas.openxmlformats.org/officeDocument/2006/relationships/image" Target="../media/image7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0.png"/><Relationship Id="rId4" Type="http://schemas.openxmlformats.org/officeDocument/2006/relationships/image" Target="../media/image8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Area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Group 2"/>
          <p:cNvGraphicFramePr>
            <a:graphicFrameLocks noGrp="1"/>
          </p:cNvGraphicFramePr>
          <p:nvPr/>
        </p:nvGraphicFramePr>
        <p:xfrm>
          <a:off x="1919288" y="2781301"/>
          <a:ext cx="8293100" cy="2913065"/>
        </p:xfrm>
        <a:graphic>
          <a:graphicData uri="http://schemas.openxmlformats.org/drawingml/2006/table">
            <a:tbl>
              <a:tblPr/>
              <a:tblGrid>
                <a:gridCol w="2235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261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0000" marR="90000" marT="110376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0000" marR="90000" marT="972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613"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90000" marR="90000" marT="110376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0000" marR="90000" marT="972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261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0000" marR="90000" marT="110376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0000" marR="90000" marT="972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261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0000" marR="90000" marT="110376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0000" marR="90000" marT="972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61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0000" marR="90000" marT="110376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90000" marR="90000" marT="97200" marB="468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722557"/>
            <a:ext cx="972108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/>
              <a:t>This Unit will explain how to find the areas of a number of common</a:t>
            </a:r>
          </a:p>
          <a:p>
            <a:r>
              <a:rPr lang="en-US" altLang="en-US" sz="2400" dirty="0"/>
              <a:t>shapes, along with some applications.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five sections to work through and there are check up audits</a:t>
            </a:r>
          </a:p>
          <a:p>
            <a:r>
              <a:rPr lang="en-US" altLang="en-US" sz="2400" dirty="0"/>
              <a:t>through fitness tests for each section.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5600" y="2996952"/>
            <a:ext cx="9145016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AutoNum type="arabicPlain"/>
            </a:pPr>
            <a:r>
              <a:rPr lang="en-GB" sz="2400" dirty="0"/>
              <a:t>Squares, Rectangles and Triangles</a:t>
            </a:r>
          </a:p>
          <a:p>
            <a:pPr>
              <a:buAutoNum type="arabicPlain"/>
            </a:pPr>
            <a:endParaRPr lang="en-GB" sz="2400" dirty="0"/>
          </a:p>
          <a:p>
            <a:pPr>
              <a:buAutoNum type="arabicPlain" startAt="2"/>
            </a:pPr>
            <a:r>
              <a:rPr lang="en-GB" sz="2400" dirty="0"/>
              <a:t>Area and Circumference of Circles</a:t>
            </a:r>
          </a:p>
          <a:p>
            <a:pPr>
              <a:buAutoNum type="arabicPlain" startAt="2"/>
            </a:pPr>
            <a:endParaRPr lang="en-GB" sz="2400" dirty="0"/>
          </a:p>
          <a:p>
            <a:pPr>
              <a:buAutoNum type="arabicPlain" startAt="3"/>
            </a:pPr>
            <a:r>
              <a:rPr lang="en-GB" sz="2400" dirty="0"/>
              <a:t>Sector Areas and Arc Lengths</a:t>
            </a:r>
          </a:p>
          <a:p>
            <a:pPr>
              <a:buAutoNum type="arabicPlain" startAt="3"/>
            </a:pPr>
            <a:endParaRPr lang="en-GB" sz="2400" dirty="0"/>
          </a:p>
          <a:p>
            <a:pPr>
              <a:buAutoNum type="arabicPlain" startAt="4"/>
            </a:pPr>
            <a:r>
              <a:rPr lang="en-GB" sz="2400" dirty="0"/>
              <a:t>Areas of Parallelograms, Trapeziums, Kites and Rhombuses</a:t>
            </a:r>
          </a:p>
          <a:p>
            <a:pPr>
              <a:buAutoNum type="arabicPlain" startAt="4"/>
            </a:pPr>
            <a:endParaRPr lang="en-GB" sz="2400" dirty="0"/>
          </a:p>
          <a:p>
            <a:r>
              <a:rPr lang="en-GB" sz="2400" dirty="0"/>
              <a:t>5 	Surface Area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  <a:endParaRPr lang="en-US" b="1" dirty="0">
              <a:solidFill>
                <a:schemeClr val="bg1"/>
              </a:solidFill>
              <a:latin typeface="Arial"/>
              <a:ea typeface="MS PGothic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Area of a Square</a:t>
            </a:r>
            <a:endParaRPr lang="en-US" b="1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 of a Square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1"/>
              <p:cNvSpPr txBox="1">
                <a:spLocks noChangeArrowheads="1"/>
              </p:cNvSpPr>
              <p:nvPr/>
            </p:nvSpPr>
            <p:spPr bwMode="auto">
              <a:xfrm>
                <a:off x="2351196" y="1615727"/>
                <a:ext cx="9649459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r>
                  <a:rPr lang="en-GB" sz="2400" dirty="0"/>
                  <a:t>For a </a:t>
                </a:r>
                <a:r>
                  <a:rPr lang="en-GB" sz="2400" i="1" dirty="0"/>
                  <a:t>square</a:t>
                </a:r>
                <a:r>
                  <a:rPr lang="en-GB" sz="2400" dirty="0"/>
                  <a:t>, the area is given by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 and the perimeter</a:t>
                </a:r>
              </a:p>
              <a:p>
                <a:r>
                  <a:rPr lang="en-GB" sz="2400" dirty="0"/>
                  <a:t>by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, where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is the length of a side.</a:t>
                </a:r>
              </a:p>
            </p:txBody>
          </p:sp>
        </mc:Choice>
        <mc:Fallback xmlns="">
          <p:sp>
            <p:nvSpPr>
              <p:cNvPr id="8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1196" y="1615727"/>
                <a:ext cx="9649459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011" t="-5147" b="-1691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880" y="2996952"/>
            <a:ext cx="3407959" cy="3036071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3870125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Area of a Rectangle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 of Rectangle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848" y="2845567"/>
            <a:ext cx="4060288" cy="22435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331956" y="1530802"/>
                <a:ext cx="973534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For a </a:t>
                </a:r>
                <a:r>
                  <a:rPr lang="en-GB" sz="2400" i="1" dirty="0"/>
                  <a:t>rectangle</a:t>
                </a:r>
                <a:r>
                  <a:rPr lang="en-GB" sz="2400" dirty="0"/>
                  <a:t>, the area is given by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/>
                      </a:rPr>
                      <m:t>𝑙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GB" sz="2400" dirty="0"/>
                  <a:t> (which we write as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𝑙𝑤</m:t>
                    </m:r>
                    <m:r>
                      <a:rPr lang="en-GB" sz="24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2400" dirty="0"/>
                  <a:t> and the perimeter by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2(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400" dirty="0"/>
                  <a:t>, where </a:t>
                </a:r>
                <a:r>
                  <a:rPr lang="en-GB" sz="2400" i="1" dirty="0"/>
                  <a:t>l </a:t>
                </a:r>
                <a:r>
                  <a:rPr lang="en-GB" sz="2400" dirty="0"/>
                  <a:t>is the length and </a:t>
                </a:r>
                <a:r>
                  <a:rPr lang="en-GB" sz="2400" i="1" dirty="0"/>
                  <a:t>w </a:t>
                </a:r>
                <a:r>
                  <a:rPr lang="en-GB" sz="2400" dirty="0"/>
                  <a:t>the width.</a:t>
                </a: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956" y="1530802"/>
                <a:ext cx="9735347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002" t="-35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99860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Area of a Triangle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 of a Triangle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331956" y="1530802"/>
                <a:ext cx="9735347" cy="17218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For a </a:t>
                </a:r>
                <a:r>
                  <a:rPr lang="en-GB" sz="2400" i="1" dirty="0"/>
                  <a:t>triangle, </a:t>
                </a:r>
                <a:r>
                  <a:rPr lang="en-GB" sz="2400" dirty="0"/>
                  <a:t>the area is given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𝑏h</m:t>
                    </m:r>
                  </m:oMath>
                </a14:m>
                <a:r>
                  <a:rPr lang="en-GB" sz="2400" dirty="0"/>
                  <a:t> and the perimeter by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/>
                  <a:t>, where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is the length of the base,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the height 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are the lengths of the other two sides.</a:t>
                </a: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956" y="1530802"/>
                <a:ext cx="9735347" cy="1721882"/>
              </a:xfrm>
              <a:prstGeom prst="rect">
                <a:avLst/>
              </a:prstGeom>
              <a:blipFill rotWithShape="0">
                <a:blip r:embed="rId4"/>
                <a:stretch>
                  <a:fillRect l="-1002" r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1904" y="3461618"/>
            <a:ext cx="3237257" cy="2487384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297765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331956" y="1530802"/>
            <a:ext cx="97353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area of the following triangles.</a:t>
            </a:r>
          </a:p>
        </p:txBody>
      </p:sp>
      <p:sp>
        <p:nvSpPr>
          <p:cNvPr id="3" name="Rectangle 2"/>
          <p:cNvSpPr/>
          <p:nvPr/>
        </p:nvSpPr>
        <p:spPr>
          <a:xfrm>
            <a:off x="2498279" y="5726897"/>
            <a:ext cx="93556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You can try this question and check your answer on the next slides.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7608" y="2521212"/>
            <a:ext cx="4275172" cy="25414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2621" y="2521212"/>
            <a:ext cx="3883489" cy="2487384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42918634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776" y="1644821"/>
            <a:ext cx="4275172" cy="254143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35760" y="4522277"/>
                <a:ext cx="5337038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Use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𝑏h</m:t>
                    </m:r>
                  </m:oMath>
                </a14:m>
                <a:r>
                  <a:rPr lang="en-GB" sz="2400" dirty="0"/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𝑏𝑎𝑠𝑒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h𝑒𝑖𝑔h𝑡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760" y="4522277"/>
                <a:ext cx="5337038" cy="613886"/>
              </a:xfrm>
              <a:prstGeom prst="rect">
                <a:avLst/>
              </a:prstGeom>
              <a:blipFill>
                <a:blip r:embed="rId5"/>
                <a:stretch>
                  <a:fillRect l="-1663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295800" y="5379898"/>
                <a:ext cx="2535181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GB" sz="240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5×4.2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5379898"/>
                <a:ext cx="2535181" cy="613886"/>
              </a:xfrm>
              <a:prstGeom prst="rect">
                <a:avLst/>
              </a:prstGeom>
              <a:blipFill>
                <a:blip r:embed="rId6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816080" y="5472189"/>
            <a:ext cx="1778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</a:t>
            </a:r>
            <a:r>
              <a:rPr lang="en-GB" sz="2400" b="1" dirty="0"/>
              <a:t> </a:t>
            </a:r>
            <a:r>
              <a:rPr lang="en-GB" sz="2400" dirty="0">
                <a:solidFill>
                  <a:srgbClr val="FF0000"/>
                </a:solidFill>
              </a:rPr>
              <a:t>10.5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22327075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3" y="980728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935760" y="4465780"/>
                <a:ext cx="5337038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Use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𝑏h</m:t>
                    </m:r>
                  </m:oMath>
                </a14:m>
                <a:r>
                  <a:rPr lang="en-GB" sz="2400" dirty="0"/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𝑏𝑎𝑠𝑒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h𝑒𝑖𝑔h𝑡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760" y="4465780"/>
                <a:ext cx="5337038" cy="613886"/>
              </a:xfrm>
              <a:prstGeom prst="rect">
                <a:avLst/>
              </a:prstGeom>
              <a:blipFill>
                <a:blip r:embed="rId4"/>
                <a:stretch>
                  <a:fillRect l="-1663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442080" y="5324112"/>
                <a:ext cx="2535181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6×5.5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2080" y="5324112"/>
                <a:ext cx="2535181" cy="613886"/>
              </a:xfrm>
              <a:prstGeom prst="rect">
                <a:avLst/>
              </a:prstGeom>
              <a:blipFill>
                <a:blip r:embed="rId5"/>
                <a:stretch>
                  <a:fillRect l="-500"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6816080" y="5400222"/>
            <a:ext cx="17780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16.5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3832" y="1675861"/>
            <a:ext cx="3609145" cy="2310584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41053490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0806" y="749070"/>
            <a:ext cx="964907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70953" y="1326927"/>
            <a:ext cx="69644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Find the perimeter and area of each shape below.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5600" y="2398180"/>
            <a:ext cx="4383404" cy="20362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3353" y="2394959"/>
            <a:ext cx="3664014" cy="237155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2370953" y="5221707"/>
            <a:ext cx="93529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You can try this question and check your answer on the next slides.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18734853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301600" y="3338978"/>
            <a:ext cx="98904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AutoNum type="alphaLcParenR"/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The </a:t>
            </a:r>
            <a:r>
              <a:rPr lang="en-GB" sz="2400" b="1" dirty="0">
                <a:solidFill>
                  <a:srgbClr val="231F20"/>
                </a:solidFill>
                <a:latin typeface="+mj-lt"/>
              </a:rPr>
              <a:t>perimeter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 is found by adding the lengths of all the sides.</a:t>
            </a:r>
            <a:endParaRPr lang="en-GB" sz="2400" i="1" dirty="0"/>
          </a:p>
          <a:p>
            <a:r>
              <a:rPr lang="en-GB" sz="2400" i="1" dirty="0"/>
              <a:t>             P </a:t>
            </a:r>
            <a:r>
              <a:rPr lang="en-GB" sz="2400" dirty="0"/>
              <a:t>= </a:t>
            </a:r>
            <a:r>
              <a:rPr lang="en-GB" sz="2400" dirty="0">
                <a:solidFill>
                  <a:srgbClr val="FF0000"/>
                </a:solidFill>
              </a:rPr>
              <a:t>6 + 8 + 1 + 4 + 4 + 4 + 1 + 8 = 36 cm</a:t>
            </a:r>
          </a:p>
          <a:p>
            <a:endParaRPr lang="en-GB" sz="2400" b="1" dirty="0"/>
          </a:p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231F20"/>
                </a:solidFill>
                <a:latin typeface="+mj-lt"/>
              </a:rPr>
              <a:t>To find the </a:t>
            </a:r>
            <a:r>
              <a:rPr lang="en-GB" sz="2400" b="1" dirty="0">
                <a:solidFill>
                  <a:srgbClr val="231F20"/>
                </a:solidFill>
                <a:latin typeface="+mj-lt"/>
              </a:rPr>
              <a:t>area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, consider the shape split into a rectangle and a square.</a:t>
            </a:r>
            <a:endParaRPr lang="en-GB" sz="2400" b="1" dirty="0"/>
          </a:p>
          <a:p>
            <a:r>
              <a:rPr lang="en-GB" sz="2400" b="1" dirty="0">
                <a:ea typeface="Cambria Math" panose="02040503050406030204" pitchFamily="18" charset="0"/>
                <a:cs typeface="Arial" panose="020B0604020202020204" pitchFamily="34" charset="0"/>
              </a:rPr>
              <a:t>           Area</a:t>
            </a:r>
            <a:r>
              <a:rPr lang="en-GB" sz="2400" dirty="0">
                <a:ea typeface="Cambria Math" panose="02040503050406030204" pitchFamily="18" charset="0"/>
                <a:cs typeface="Arial" panose="020B0604020202020204" pitchFamily="34" charset="0"/>
              </a:rPr>
              <a:t> 	</a:t>
            </a:r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= Area of rectangle + Area of square</a:t>
            </a:r>
          </a:p>
          <a:p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		           = 6 × 8 + 4</a:t>
            </a:r>
            <a:r>
              <a:rPr lang="en-GB" sz="2400" baseline="300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</a:p>
          <a:p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		           = 48 + 16</a:t>
            </a:r>
          </a:p>
          <a:p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		           = 64 cm</a:t>
            </a:r>
            <a:r>
              <a:rPr lang="en-GB" sz="2400" baseline="300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" name="Rectangle 1"/>
          <p:cNvSpPr/>
          <p:nvPr/>
        </p:nvSpPr>
        <p:spPr>
          <a:xfrm>
            <a:off x="2301600" y="704696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9856" y="935528"/>
            <a:ext cx="4383404" cy="2036240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25405986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294320" y="3111593"/>
            <a:ext cx="98106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cs typeface="Arial" panose="020B0604020202020204" pitchFamily="34" charset="0"/>
              </a:rPr>
              <a:t>b)	The </a:t>
            </a:r>
            <a:r>
              <a:rPr lang="en-GB" sz="2400" b="1" dirty="0">
                <a:solidFill>
                  <a:srgbClr val="231F20"/>
                </a:solidFill>
                <a:cs typeface="Arial" panose="020B0604020202020204" pitchFamily="34" charset="0"/>
              </a:rPr>
              <a:t>perimeter</a:t>
            </a:r>
            <a:r>
              <a:rPr lang="en-GB" sz="2400" dirty="0">
                <a:solidFill>
                  <a:srgbClr val="231F20"/>
                </a:solidFill>
                <a:cs typeface="Arial" panose="020B0604020202020204" pitchFamily="34" charset="0"/>
              </a:rPr>
              <a:t> is found by adding the lengths of all the sides.</a:t>
            </a:r>
          </a:p>
          <a:p>
            <a:endParaRPr lang="en-GB" sz="2400" i="1" dirty="0"/>
          </a:p>
          <a:p>
            <a:r>
              <a:rPr lang="en-GB" sz="2400" i="1" dirty="0"/>
              <a:t>                        P </a:t>
            </a:r>
            <a:r>
              <a:rPr lang="en-GB" sz="2400" dirty="0"/>
              <a:t>= </a:t>
            </a:r>
            <a:r>
              <a:rPr lang="en-GB" sz="2400" dirty="0">
                <a:solidFill>
                  <a:srgbClr val="FF0000"/>
                </a:solidFill>
              </a:rPr>
              <a:t>10 + 7 + 8 + 2 + 2 + 5 = 34 cm</a:t>
            </a:r>
            <a:endParaRPr lang="en-GB" sz="2400" dirty="0">
              <a:solidFill>
                <a:srgbClr val="FF0000"/>
              </a:solidFill>
              <a:latin typeface="Times-Roman"/>
            </a:endParaRPr>
          </a:p>
          <a:p>
            <a:endParaRPr lang="en-GB" sz="2400" b="1" dirty="0"/>
          </a:p>
          <a:p>
            <a:r>
              <a:rPr lang="en-GB" sz="2400" dirty="0"/>
              <a:t>The </a:t>
            </a:r>
            <a:r>
              <a:rPr lang="en-GB" sz="2400" b="1" dirty="0"/>
              <a:t>area</a:t>
            </a:r>
            <a:r>
              <a:rPr lang="en-GB" sz="2400" dirty="0"/>
              <a:t> can be found by considering the shape to be a rectangle with a square removed from it.</a:t>
            </a:r>
          </a:p>
          <a:p>
            <a:endParaRPr lang="en-GB" sz="2400" b="1" dirty="0"/>
          </a:p>
          <a:p>
            <a:r>
              <a:rPr lang="en-GB" sz="2400" b="1" dirty="0">
                <a:ea typeface="Cambria Math" panose="02040503050406030204" pitchFamily="18" charset="0"/>
                <a:cs typeface="Arial" panose="020B0604020202020204" pitchFamily="34" charset="0"/>
              </a:rPr>
              <a:t>                      Area</a:t>
            </a:r>
            <a:r>
              <a:rPr lang="en-GB" sz="2400" dirty="0">
                <a:ea typeface="Cambria Math" panose="02040503050406030204" pitchFamily="18" charset="0"/>
                <a:cs typeface="Arial" panose="020B0604020202020204" pitchFamily="34" charset="0"/>
              </a:rPr>
              <a:t> 	 </a:t>
            </a:r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= Area of rectangle </a:t>
            </a:r>
            <a:r>
              <a:rPr lang="en-GB" sz="2400" dirty="0">
                <a:solidFill>
                  <a:srgbClr val="FF0000"/>
                </a:solidFill>
              </a:rPr>
              <a:t>−</a:t>
            </a:r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 Area of square</a:t>
            </a:r>
          </a:p>
          <a:p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		                      </a:t>
            </a:r>
            <a:r>
              <a:rPr lang="en-GB" sz="2400" dirty="0">
                <a:solidFill>
                  <a:srgbClr val="FF0000"/>
                </a:solidFill>
              </a:rPr>
              <a:t>= 7 × 10 − 2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</a:p>
          <a:p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</a:rPr>
              <a:t>		                      </a:t>
            </a:r>
            <a:r>
              <a:rPr lang="en-GB" sz="2400" dirty="0">
                <a:solidFill>
                  <a:srgbClr val="FF0000"/>
                </a:solidFill>
              </a:rPr>
              <a:t>= 70 − 4 = 66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" name="Rectangle 1"/>
          <p:cNvSpPr/>
          <p:nvPr/>
        </p:nvSpPr>
        <p:spPr>
          <a:xfrm>
            <a:off x="2301600" y="704696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9896" y="707333"/>
            <a:ext cx="3664014" cy="2371550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3864102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01600" y="704696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3" name="Rectangle 2"/>
          <p:cNvSpPr/>
          <p:nvPr/>
        </p:nvSpPr>
        <p:spPr>
          <a:xfrm>
            <a:off x="2301600" y="1644286"/>
            <a:ext cx="4394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cs typeface="Arial" panose="020B0604020202020204" pitchFamily="34" charset="0"/>
              </a:rPr>
              <a:t>1. Find the area of the triangle.</a:t>
            </a:r>
            <a:endParaRPr lang="en-GB" sz="2400" dirty="0"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657" y="2179282"/>
            <a:ext cx="3292125" cy="27800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799856" y="5158658"/>
                <a:ext cx="5337038" cy="613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Use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𝐴𝑟𝑒𝑎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𝑏h</m:t>
                    </m:r>
                  </m:oMath>
                </a14:m>
                <a:r>
                  <a:rPr lang="en-GB" sz="2400" dirty="0"/>
                  <a:t> or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𝑏𝑎𝑠𝑒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h𝑒𝑖𝑔h𝑡</m:t>
                    </m:r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856" y="5158658"/>
                <a:ext cx="5337038" cy="613886"/>
              </a:xfrm>
              <a:prstGeom prst="rect">
                <a:avLst/>
              </a:prstGeom>
              <a:blipFill>
                <a:blip r:embed="rId5"/>
                <a:stretch>
                  <a:fillRect l="-1663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6240016" y="5922471"/>
            <a:ext cx="15215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28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40265211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93685" y="876445"/>
            <a:ext cx="6191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2. Find the area and perimeter of the shape.</a:t>
            </a:r>
            <a:endParaRPr lang="en-GB" sz="24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0796" y="1416699"/>
            <a:ext cx="3365284" cy="263253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80176" y="1711069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93282" y="2279988"/>
            <a:ext cx="27430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Perimeter </a:t>
            </a:r>
            <a:r>
              <a:rPr lang="en-GB" sz="2400" dirty="0">
                <a:solidFill>
                  <a:srgbClr val="FF0000"/>
                </a:solidFill>
              </a:rPr>
              <a:t>= 32 cm</a:t>
            </a:r>
            <a:endParaRPr lang="en-GB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B4E0CFD-B25D-8247-93C7-B210D82949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1896" y="4392628"/>
            <a:ext cx="3267739" cy="23349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637378-0D98-3C40-B9CF-746E2F6B70F3}"/>
              </a:ext>
            </a:extLst>
          </p:cNvPr>
          <p:cNvSpPr txBox="1"/>
          <p:nvPr/>
        </p:nvSpPr>
        <p:spPr>
          <a:xfrm>
            <a:off x="3702824" y="4518123"/>
            <a:ext cx="2861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Area  </a:t>
            </a:r>
            <a:r>
              <a:rPr lang="en-GB" sz="2400" dirty="0">
                <a:solidFill>
                  <a:srgbClr val="FF0000"/>
                </a:solidFill>
              </a:rPr>
              <a:t>= 36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3B5B66-944E-A142-95C3-7005CB2ED7F3}"/>
              </a:ext>
            </a:extLst>
          </p:cNvPr>
          <p:cNvSpPr txBox="1"/>
          <p:nvPr/>
        </p:nvSpPr>
        <p:spPr>
          <a:xfrm>
            <a:off x="2395910" y="5157192"/>
            <a:ext cx="4998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Note that the </a:t>
            </a:r>
            <a:r>
              <a:rPr lang="en-GB" sz="2400" b="1" dirty="0">
                <a:solidFill>
                  <a:srgbClr val="231F20"/>
                </a:solidFill>
                <a:latin typeface="+mj-lt"/>
              </a:rPr>
              <a:t>area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 can be found, for example, by splitting the shape into three rectangles as opposite.</a:t>
            </a:r>
            <a:endParaRPr lang="en-US" sz="2400" dirty="0">
              <a:latin typeface="+mj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22618182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2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23592" y="862327"/>
            <a:ext cx="42226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3. Find the area of the shape.</a:t>
            </a:r>
            <a:endParaRPr lang="en-GB" sz="2400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6998" y="1484784"/>
            <a:ext cx="4187038" cy="29523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F562E4-21EF-1345-B36C-E3D00B9132F2}"/>
                  </a:ext>
                </a:extLst>
              </p:cNvPr>
              <p:cNvSpPr txBox="1"/>
              <p:nvPr/>
            </p:nvSpPr>
            <p:spPr>
              <a:xfrm>
                <a:off x="3071664" y="4737591"/>
                <a:ext cx="7488832" cy="983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>
                    <a:cs typeface="Arial" panose="020B0604020202020204" pitchFamily="34" charset="0"/>
                  </a:rPr>
                  <a:t>Answer</a:t>
                </a:r>
              </a:p>
              <a:p>
                <a:r>
                  <a:rPr lang="en-GB" sz="2400" dirty="0">
                    <a:cs typeface="Arial" panose="020B0604020202020204" pitchFamily="34" charset="0"/>
                  </a:rPr>
                  <a:t>      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Area 	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×2×7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×7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×4×7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endParaRPr lang="en-US" sz="2400" dirty="0"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AF562E4-21EF-1345-B36C-E3D00B913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1664" y="4737591"/>
                <a:ext cx="7488832" cy="983218"/>
              </a:xfrm>
              <a:prstGeom prst="rect">
                <a:avLst/>
              </a:prstGeom>
              <a:blipFill>
                <a:blip r:embed="rId5"/>
                <a:stretch>
                  <a:fillRect l="-1184" t="-3846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3743B3E0-5C38-C341-B879-4C61727113C7}"/>
              </a:ext>
            </a:extLst>
          </p:cNvPr>
          <p:cNvSpPr/>
          <p:nvPr/>
        </p:nvSpPr>
        <p:spPr>
          <a:xfrm>
            <a:off x="8472264" y="5137065"/>
            <a:ext cx="11721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63 cm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24690625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97645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83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9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085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1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Squares, Rectangles and Triangles</a:t>
            </a:r>
          </a:p>
        </p:txBody>
      </p:sp>
    </p:spTree>
    <p:extLst>
      <p:ext uri="{BB962C8B-B14F-4D97-AF65-F5344CB8AC3E}">
        <p14:creationId xmlns:p14="http://schemas.microsoft.com/office/powerpoint/2010/main" val="3204843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Parts of a Circle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478194" y="1165016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lengths on a circle are shown on the diagram below, where </a:t>
            </a:r>
            <a:r>
              <a:rPr lang="en-GB" sz="2400" i="1" dirty="0"/>
              <a:t>r</a:t>
            </a:r>
            <a:r>
              <a:rPr lang="en-GB" sz="2400" dirty="0"/>
              <a:t> is the </a:t>
            </a:r>
            <a:r>
              <a:rPr lang="en-GB" sz="2400" b="1" dirty="0"/>
              <a:t>radius </a:t>
            </a:r>
            <a:r>
              <a:rPr lang="en-GB" sz="2400" dirty="0"/>
              <a:t>and </a:t>
            </a:r>
            <a:r>
              <a:rPr lang="en-GB" sz="2400" i="1" dirty="0"/>
              <a:t>d</a:t>
            </a:r>
            <a:r>
              <a:rPr lang="en-GB" sz="2400" dirty="0"/>
              <a:t> is the </a:t>
            </a:r>
            <a:r>
              <a:rPr lang="en-GB" sz="2400" b="1" dirty="0"/>
              <a:t>diameter.</a:t>
            </a:r>
            <a:r>
              <a:rPr lang="en-GB" sz="2400" dirty="0"/>
              <a:t> Also, we have the length around the outside of the circle which is called the </a:t>
            </a:r>
            <a:r>
              <a:rPr lang="en-GB" sz="2400" b="1" dirty="0"/>
              <a:t>circumference</a:t>
            </a:r>
            <a:r>
              <a:rPr lang="en-GB" sz="2400" dirty="0"/>
              <a:t>, </a:t>
            </a:r>
            <a:r>
              <a:rPr lang="en-GB" sz="2400" i="1" dirty="0"/>
              <a:t>C.</a:t>
            </a:r>
            <a:r>
              <a:rPr lang="en-GB" sz="2400" dirty="0"/>
              <a:t> </a:t>
            </a:r>
          </a:p>
          <a:p>
            <a:endParaRPr lang="en-GB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9921" y="3208105"/>
            <a:ext cx="2897346" cy="28093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184" y="5550697"/>
            <a:ext cx="441450" cy="397790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090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Area and Circumference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of Circles</a:t>
            </a:r>
          </a:p>
        </p:txBody>
      </p:sp>
    </p:spTree>
    <p:extLst>
      <p:ext uri="{BB962C8B-B14F-4D97-AF65-F5344CB8AC3E}">
        <p14:creationId xmlns:p14="http://schemas.microsoft.com/office/powerpoint/2010/main" val="3763386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Area and Circumference of a Circle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8405" y="1165908"/>
            <a:ext cx="2609314" cy="25300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2144" y="3314208"/>
            <a:ext cx="441450" cy="3977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94273" y="3736015"/>
            <a:ext cx="9145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</a:t>
            </a:r>
            <a:r>
              <a:rPr lang="en-GB" sz="2400" b="1" i="1" dirty="0"/>
              <a:t>circumference</a:t>
            </a:r>
            <a:r>
              <a:rPr lang="en-GB" sz="2400" i="1" dirty="0"/>
              <a:t> </a:t>
            </a:r>
            <a:r>
              <a:rPr lang="en-GB" sz="2400" dirty="0"/>
              <a:t>of a circle can be calculated using</a:t>
            </a:r>
          </a:p>
        </p:txBody>
      </p:sp>
      <p:sp>
        <p:nvSpPr>
          <p:cNvPr id="8" name="Rectangle 7"/>
          <p:cNvSpPr/>
          <p:nvPr/>
        </p:nvSpPr>
        <p:spPr>
          <a:xfrm>
            <a:off x="5685946" y="4389121"/>
            <a:ext cx="607635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cs typeface="Arial" panose="020B0604020202020204" pitchFamily="34" charset="0"/>
              </a:rPr>
              <a:t>where </a:t>
            </a:r>
            <a:r>
              <a:rPr lang="en-GB" sz="2400" i="1" dirty="0">
                <a:solidFill>
                  <a:srgbClr val="231F20"/>
                </a:solidFill>
                <a:cs typeface="Arial" panose="020B0604020202020204" pitchFamily="34" charset="0"/>
              </a:rPr>
              <a:t>r </a:t>
            </a:r>
            <a:r>
              <a:rPr lang="en-GB" sz="2400" dirty="0">
                <a:solidFill>
                  <a:srgbClr val="231F20"/>
                </a:solidFill>
                <a:cs typeface="Arial" panose="020B0604020202020204" pitchFamily="34" charset="0"/>
              </a:rPr>
              <a:t>is the radius and </a:t>
            </a:r>
            <a:r>
              <a:rPr lang="en-GB" sz="2400" i="1" dirty="0">
                <a:solidFill>
                  <a:srgbClr val="231F20"/>
                </a:solidFill>
                <a:cs typeface="Arial" panose="020B0604020202020204" pitchFamily="34" charset="0"/>
              </a:rPr>
              <a:t>d </a:t>
            </a:r>
            <a:r>
              <a:rPr lang="en-GB" sz="2400" dirty="0">
                <a:solidFill>
                  <a:srgbClr val="231F20"/>
                </a:solidFill>
                <a:cs typeface="Arial" panose="020B0604020202020204" pitchFamily="34" charset="0"/>
              </a:rPr>
              <a:t>the diameter of the circle. </a:t>
            </a:r>
            <a:r>
              <a:rPr lang="en-GB" sz="2400" dirty="0">
                <a:solidFill>
                  <a:srgbClr val="231F20"/>
                </a:solidFill>
                <a:cs typeface="Arial" panose="020B0604020202020204" pitchFamily="34" charset="0"/>
                <a:sym typeface="Symbol" panose="05050102010706020507" pitchFamily="18" charset="2"/>
              </a:rPr>
              <a:t> represents the number 3.14</a:t>
            </a:r>
            <a:endParaRPr lang="en-GB" sz="2400" dirty="0"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72454" y="5973420"/>
            <a:ext cx="48237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cs typeface="Arial" panose="020B0604020202020204" pitchFamily="34" charset="0"/>
              </a:rPr>
              <a:t>The </a:t>
            </a:r>
            <a:r>
              <a:rPr lang="en-GB" sz="2400" b="1" i="1" dirty="0">
                <a:solidFill>
                  <a:srgbClr val="231F20"/>
                </a:solidFill>
                <a:cs typeface="Arial" panose="020B0604020202020204" pitchFamily="34" charset="0"/>
              </a:rPr>
              <a:t>area</a:t>
            </a:r>
            <a:r>
              <a:rPr lang="en-GB" sz="2400" i="1" dirty="0">
                <a:solidFill>
                  <a:srgbClr val="231F20"/>
                </a:solidFill>
                <a:cs typeface="Arial" panose="020B0604020202020204" pitchFamily="34" charset="0"/>
              </a:rPr>
              <a:t> </a:t>
            </a:r>
            <a:r>
              <a:rPr lang="en-GB" sz="2400" dirty="0">
                <a:solidFill>
                  <a:srgbClr val="231F20"/>
                </a:solidFill>
                <a:cs typeface="Arial" panose="020B0604020202020204" pitchFamily="34" charset="0"/>
              </a:rPr>
              <a:t>of a circle is found using</a:t>
            </a:r>
            <a:endParaRPr lang="en-GB" sz="2400" dirty="0"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0052" y="4430112"/>
            <a:ext cx="3108353" cy="7502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3999" y="5692092"/>
            <a:ext cx="3114669" cy="1113329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090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Area and Circumference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of Circles</a:t>
            </a:r>
          </a:p>
        </p:txBody>
      </p:sp>
    </p:spTree>
    <p:extLst>
      <p:ext uri="{BB962C8B-B14F-4D97-AF65-F5344CB8AC3E}">
        <p14:creationId xmlns:p14="http://schemas.microsoft.com/office/powerpoint/2010/main" val="15085104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Area and Circumference: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28540" y="671982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3" name="Rectangle 2"/>
          <p:cNvSpPr/>
          <p:nvPr/>
        </p:nvSpPr>
        <p:spPr>
          <a:xfrm>
            <a:off x="2228540" y="1171310"/>
            <a:ext cx="97001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                   Find the circumference and area of this circle.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944" y="1723693"/>
            <a:ext cx="2591025" cy="2450804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362600" y="4159131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2351584" y="4673599"/>
            <a:ext cx="9577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The circumference is found using </a:t>
            </a:r>
            <a:r>
              <a:rPr lang="en-GB" sz="2400" i="1" dirty="0">
                <a:solidFill>
                  <a:srgbClr val="000000"/>
                </a:solidFill>
                <a:latin typeface="+mj-lt"/>
              </a:rPr>
              <a:t>C </a:t>
            </a:r>
            <a:r>
              <a:rPr lang="en-GB" sz="2400" dirty="0">
                <a:solidFill>
                  <a:srgbClr val="000000"/>
                </a:solidFill>
                <a:latin typeface="+mj-lt"/>
              </a:rPr>
              <a:t>= 2</a:t>
            </a:r>
            <a:r>
              <a:rPr lang="en-GB" sz="2400" dirty="0">
                <a:solidFill>
                  <a:srgbClr val="000000"/>
                </a:solidFill>
                <a:latin typeface="+mj-lt"/>
                <a:sym typeface="Symbol" panose="05050102010706020507" pitchFamily="18" charset="2"/>
              </a:rPr>
              <a:t></a:t>
            </a:r>
            <a:r>
              <a:rPr lang="en-GB" sz="2400" i="1" dirty="0">
                <a:solidFill>
                  <a:srgbClr val="000000"/>
                </a:solidFill>
                <a:latin typeface="+mj-lt"/>
              </a:rPr>
              <a:t>r 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, which in this case gives</a:t>
            </a:r>
            <a:endParaRPr lang="en-GB" sz="24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51584" y="5135264"/>
            <a:ext cx="2400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+mj-lt"/>
              </a:rPr>
              <a:t>C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= 2</a:t>
            </a:r>
            <a:r>
              <a:rPr lang="el-GR" sz="2400" dirty="0">
                <a:solidFill>
                  <a:srgbClr val="FF0000"/>
                </a:solidFill>
                <a:latin typeface="+mj-lt"/>
              </a:rPr>
              <a:t> ×</a:t>
            </a:r>
            <a:r>
              <a:rPr lang="en-GB" sz="2400" dirty="0">
                <a:solidFill>
                  <a:srgbClr val="FF0000"/>
                </a:solidFill>
                <a:latin typeface="+mj-lt"/>
                <a:sym typeface="Symbol" panose="05050102010706020507" pitchFamily="18" charset="2"/>
              </a:rPr>
              <a:t>3.14</a:t>
            </a:r>
            <a:r>
              <a:rPr lang="el-GR" sz="2400" dirty="0">
                <a:solidFill>
                  <a:srgbClr val="FF0000"/>
                </a:solidFill>
                <a:latin typeface="+mj-lt"/>
              </a:rPr>
              <a:t>×4</a:t>
            </a:r>
            <a:endParaRPr lang="en-GB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1584" y="5777442"/>
            <a:ext cx="61604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The area is found using </a:t>
            </a:r>
            <a:r>
              <a:rPr lang="en-GB" sz="2400" i="1" dirty="0">
                <a:solidFill>
                  <a:srgbClr val="000000"/>
                </a:solidFill>
                <a:latin typeface="+mj-lt"/>
              </a:rPr>
              <a:t>A </a:t>
            </a:r>
            <a:r>
              <a:rPr lang="en-GB" sz="2400" dirty="0">
                <a:solidFill>
                  <a:srgbClr val="000000"/>
                </a:solidFill>
                <a:latin typeface="+mj-lt"/>
              </a:rPr>
              <a:t>= </a:t>
            </a:r>
            <a:r>
              <a:rPr lang="en-GB" sz="2400" dirty="0">
                <a:solidFill>
                  <a:srgbClr val="000000"/>
                </a:solidFill>
                <a:latin typeface="+mj-lt"/>
                <a:sym typeface="Symbol" panose="05050102010706020507" pitchFamily="18" charset="2"/>
              </a:rPr>
              <a:t></a:t>
            </a:r>
            <a:r>
              <a:rPr lang="en-GB" sz="2400" i="1" dirty="0">
                <a:solidFill>
                  <a:srgbClr val="000000"/>
                </a:solidFill>
                <a:latin typeface="+mj-lt"/>
              </a:rPr>
              <a:t>r</a:t>
            </a:r>
            <a:r>
              <a:rPr lang="en-GB" sz="2400" i="1" baseline="30000" dirty="0">
                <a:solidFill>
                  <a:srgbClr val="000000"/>
                </a:solidFill>
                <a:latin typeface="+mj-lt"/>
              </a:rPr>
              <a:t>2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, which gives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62600" y="6188787"/>
            <a:ext cx="3373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 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= 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3.14</a:t>
            </a:r>
            <a:r>
              <a:rPr lang="el-GR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×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4</a:t>
            </a:r>
            <a:r>
              <a:rPr lang="en-GB" sz="2400" baseline="30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GB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58302" y="5135264"/>
            <a:ext cx="4660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  <a:latin typeface="Arial"/>
              </a:rPr>
              <a:t>= 25.1 cm (to one decimal place)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07482" y="6193002"/>
            <a:ext cx="47740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  <a:latin typeface="Arial"/>
              </a:rPr>
              <a:t>= 50.3 cm</a:t>
            </a:r>
            <a:r>
              <a:rPr lang="en-GB" sz="2400" baseline="30000" dirty="0">
                <a:solidFill>
                  <a:srgbClr val="FF0000"/>
                </a:solidFill>
                <a:latin typeface="Arial"/>
              </a:rPr>
              <a:t>2</a:t>
            </a:r>
            <a:r>
              <a:rPr lang="en-GB" sz="2400" dirty="0">
                <a:solidFill>
                  <a:srgbClr val="FF0000"/>
                </a:solidFill>
                <a:latin typeface="Arial"/>
              </a:rPr>
              <a:t> (to one decimal place)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07978" y="6188786"/>
            <a:ext cx="16995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"/>
                <a:cs typeface="Times New Roman" panose="02020603050405020304" pitchFamily="18" charset="0"/>
              </a:rPr>
              <a:t>= </a:t>
            </a:r>
            <a:r>
              <a:rPr lang="en-GB" sz="2400" dirty="0">
                <a:solidFill>
                  <a:srgbClr val="FF0000"/>
                </a:solidFill>
                <a:latin typeface="Arial"/>
                <a:cs typeface="Times New Roman" panose="02020603050405020304" pitchFamily="18" charset="0"/>
                <a:sym typeface="Symbol" panose="05050102010706020507" pitchFamily="18" charset="2"/>
              </a:rPr>
              <a:t>3.14</a:t>
            </a:r>
            <a:r>
              <a:rPr lang="el-GR" sz="2400" dirty="0">
                <a:solidFill>
                  <a:srgbClr val="FF0000"/>
                </a:solidFill>
                <a:latin typeface="Arial"/>
                <a:cs typeface="Times New Roman" panose="02020603050405020304" pitchFamily="18" charset="0"/>
              </a:rPr>
              <a:t>×</a:t>
            </a:r>
            <a:r>
              <a:rPr lang="en-GB" sz="2400" dirty="0">
                <a:solidFill>
                  <a:srgbClr val="FF0000"/>
                </a:solidFill>
                <a:latin typeface="Arial"/>
                <a:cs typeface="Times New Roman" panose="02020603050405020304" pitchFamily="18" charset="0"/>
              </a:rPr>
              <a:t>16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090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Area and Circumference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of Circles</a:t>
            </a:r>
          </a:p>
        </p:txBody>
      </p:sp>
    </p:spTree>
    <p:extLst>
      <p:ext uri="{BB962C8B-B14F-4D97-AF65-F5344CB8AC3E}">
        <p14:creationId xmlns:p14="http://schemas.microsoft.com/office/powerpoint/2010/main" val="21441647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Area and Circumference: Examples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30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07260" y="671565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28540" y="1154486"/>
            <a:ext cx="97001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Find the radius of a circle if:</a:t>
            </a:r>
          </a:p>
          <a:p>
            <a:endParaRPr lang="en-GB" sz="2400" dirty="0">
              <a:solidFill>
                <a:srgbClr val="231F20"/>
              </a:solidFill>
              <a:latin typeface="+mj-lt"/>
            </a:endParaRP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a) its circumference is 32 cm,           b) its area is 14.3 cm</a:t>
            </a:r>
            <a:r>
              <a:rPr lang="en-GB" sz="2400" baseline="30000" dirty="0">
                <a:solidFill>
                  <a:srgbClr val="231F20"/>
                </a:solidFill>
                <a:latin typeface="+mj-lt"/>
              </a:rPr>
              <a:t>2</a:t>
            </a:r>
            <a:endParaRPr lang="en-GB" sz="2400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03286" y="2794879"/>
            <a:ext cx="61926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Using   	  </a:t>
            </a:r>
            <a:r>
              <a:rPr lang="en-GB" sz="24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C </a:t>
            </a:r>
            <a:r>
              <a:rPr lang="el-GR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 2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</a:t>
            </a:r>
            <a:r>
              <a:rPr lang="en-GB" sz="24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r</a:t>
            </a:r>
          </a:p>
          <a:p>
            <a:pPr marL="457200" indent="-457200">
              <a:buAutoNum type="alphaLcParenR"/>
            </a:pPr>
            <a:endParaRPr lang="en-GB" sz="24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gives	     		</a:t>
            </a:r>
            <a:r>
              <a:rPr lang="el-GR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32 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	</a:t>
            </a:r>
            <a:r>
              <a:rPr lang="el-GR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= 2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</a:t>
            </a:r>
            <a:r>
              <a:rPr lang="en-GB" sz="24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r</a:t>
            </a:r>
          </a:p>
          <a:p>
            <a:endParaRPr lang="en-GB" sz="2400" i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and dividing both sides by 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GB" sz="24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</a:t>
            </a: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 gives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896924" y="4869464"/>
                <a:ext cx="1181670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num>
                        <m:den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924" y="4869464"/>
                <a:ext cx="1181670" cy="786177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191017" y="5804836"/>
                <a:ext cx="1824538" cy="616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So </a:t>
                </a:r>
                <a:r>
                  <a:rPr lang="pt-BR" sz="2400" i="1" dirty="0">
                    <a:solidFill>
                      <a:srgbClr val="FF0000"/>
                    </a:solidFill>
                    <a:latin typeface="+mj-lt"/>
                  </a:rPr>
                  <a:t>r </a:t>
                </a:r>
                <a:r>
                  <a:rPr lang="pt-BR" sz="2400" dirty="0">
                    <a:solidFill>
                      <a:srgbClr val="FF0000"/>
                    </a:solidFill>
                    <a:latin typeface="+mj-lt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×3.14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1017" y="5804836"/>
                <a:ext cx="1824538" cy="616515"/>
              </a:xfrm>
              <a:prstGeom prst="rect">
                <a:avLst/>
              </a:prstGeom>
              <a:blipFill>
                <a:blip r:embed="rId5"/>
                <a:stretch>
                  <a:fillRect l="-4828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2307170" y="2790101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srgbClr val="231F20"/>
                </a:solidFill>
                <a:cs typeface="Arial" panose="020B0604020202020204" pitchFamily="34" charset="0"/>
              </a:rPr>
              <a:t>Solution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15555" y="5882260"/>
            <a:ext cx="4471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dirty="0">
                <a:solidFill>
                  <a:srgbClr val="FF0000"/>
                </a:solidFill>
                <a:latin typeface="Arial"/>
              </a:rPr>
              <a:t>= 5.09 cm (to 2 decimal places)</a:t>
            </a:r>
            <a:endParaRPr lang="en-GB" sz="24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090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Area and Circumference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of Circles</a:t>
            </a:r>
          </a:p>
        </p:txBody>
      </p:sp>
    </p:spTree>
    <p:extLst>
      <p:ext uri="{BB962C8B-B14F-4D97-AF65-F5344CB8AC3E}">
        <p14:creationId xmlns:p14="http://schemas.microsoft.com/office/powerpoint/2010/main" val="26377415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uild="p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sz="2800" b="1" dirty="0"/>
              <a:t>Area and Circumference: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4103286" y="1592650"/>
                <a:ext cx="6192688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231F20"/>
                    </a:solidFill>
                    <a:latin typeface="Times-Roman"/>
                  </a:rPr>
                  <a:t>			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Using </a:t>
                </a:r>
                <a:r>
                  <a:rPr lang="en-GB" sz="2400" i="1" dirty="0">
                    <a:solidFill>
                      <a:srgbClr val="FF0000"/>
                    </a:solidFill>
                    <a:latin typeface="+mj-lt"/>
                  </a:rPr>
                  <a:t>A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+mj-lt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  <a:latin typeface="+mj-lt"/>
                            <a:sym typeface="Symbol" panose="05050102010706020507" pitchFamily="18" charset="2"/>
                          </a:rPr>
                          <m:t>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baseline="30000" dirty="0">
                    <a:solidFill>
                      <a:srgbClr val="FF0000"/>
                    </a:solidFill>
                    <a:latin typeface="+mj-lt"/>
                  </a:rPr>
                  <a:t> 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gives</a:t>
                </a:r>
              </a:p>
              <a:p>
                <a:pPr marL="457200" indent="-457200">
                  <a:buAutoNum type="alphaLcParenR"/>
                </a:pPr>
                <a:endParaRPr lang="en-GB" sz="2400" dirty="0"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Arial" panose="020B0604020202020204" pitchFamily="34" charset="0"/>
                  </a:rPr>
                  <a:t>gives	     		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ea typeface="Cambria" panose="02040503050406030204" pitchFamily="18" charset="0"/>
                  </a:rPr>
                  <a:t>14.3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=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sym typeface="Symbol" panose="05050102010706020507" pitchFamily="18" charset="2"/>
                  </a:rPr>
                  <a:t>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𝑟</m:t>
                        </m:r>
                      </m:e>
                      <m:sup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baseline="30000" dirty="0">
                    <a:solidFill>
                      <a:srgbClr val="FF0000"/>
                    </a:solidFill>
                    <a:latin typeface="+mj-lt"/>
                  </a:rPr>
                  <a:t> </a:t>
                </a:r>
              </a:p>
              <a:p>
                <a:endParaRPr lang="en-GB" sz="2400" i="1" dirty="0"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Arial" panose="020B0604020202020204" pitchFamily="34" charset="0"/>
                  </a:rPr>
                  <a:t>and dividing both sides by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ea typeface="Cambria Math" panose="02040503050406030204" pitchFamily="18" charset="0"/>
                    <a:cs typeface="Arial" panose="020B0604020202020204" pitchFamily="34" charset="0"/>
                    <a:sym typeface="Symbol" panose="05050102010706020507" pitchFamily="18" charset="2"/>
                  </a:rPr>
                  <a:t>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Arial" panose="020B0604020202020204" pitchFamily="34" charset="0"/>
                  </a:rPr>
                  <a:t> gives</a:t>
                </a:r>
                <a:endParaRPr lang="en-GB" sz="2400" dirty="0">
                  <a:latin typeface="+mj-lt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286" y="1592650"/>
                <a:ext cx="6192688" cy="1938992"/>
              </a:xfrm>
              <a:prstGeom prst="rect">
                <a:avLst/>
              </a:prstGeom>
              <a:blipFill>
                <a:blip r:embed="rId4"/>
                <a:stretch>
                  <a:fillRect l="-1431" t="-1948" b="-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628082" y="5919725"/>
                <a:ext cx="6032549" cy="8438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So </a:t>
                </a:r>
                <a:r>
                  <a:rPr lang="pt-BR" sz="2400" i="1" dirty="0">
                    <a:solidFill>
                      <a:srgbClr val="FF0000"/>
                    </a:solidFill>
                    <a:latin typeface="+mj-lt"/>
                  </a:rPr>
                  <a:t>r </a:t>
                </a:r>
                <a:r>
                  <a:rPr lang="pt-BR" sz="2400" dirty="0">
                    <a:solidFill>
                      <a:srgbClr val="FF0000"/>
                    </a:solidFill>
                    <a:latin typeface="+mj-lt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14.3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3.14</m:t>
                            </m:r>
                          </m:den>
                        </m:f>
                      </m:e>
                    </m:rad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+mj-lt"/>
                  </a:rPr>
                  <a:t> </a:t>
                </a:r>
                <a:r>
                  <a:rPr lang="pt-BR" sz="2400" dirty="0">
                    <a:solidFill>
                      <a:srgbClr val="FF0000"/>
                    </a:solidFill>
                    <a:latin typeface="+mj-lt"/>
                  </a:rPr>
                  <a:t>= 2.13 cm (to 2 decimal places)</a:t>
                </a:r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8082" y="5919725"/>
                <a:ext cx="6032549" cy="843885"/>
              </a:xfrm>
              <a:prstGeom prst="rect">
                <a:avLst/>
              </a:prstGeom>
              <a:blipFill>
                <a:blip r:embed="rId5"/>
                <a:stretch>
                  <a:fillRect l="-1681" r="-6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3863752" y="1121600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srgbClr val="231F20"/>
                </a:solidFill>
                <a:cs typeface="Arial" panose="020B0604020202020204" pitchFamily="34" charset="0"/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837919" y="3531642"/>
                <a:ext cx="1612877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14.3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 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919" y="3531642"/>
                <a:ext cx="1612877" cy="786177"/>
              </a:xfrm>
              <a:prstGeom prst="rect">
                <a:avLst/>
              </a:prstGeom>
              <a:blipFill>
                <a:blip r:embed="rId6"/>
                <a:stretch>
                  <a:fillRect b="-15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103286" y="4289596"/>
            <a:ext cx="65854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then taking the square root of both sides gives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568415" y="4717426"/>
                <a:ext cx="1915524" cy="11835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240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14.3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rad>
                      <m: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8415" y="4717426"/>
                <a:ext cx="1915524" cy="11835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090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Area and Circumference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of Circles</a:t>
            </a:r>
          </a:p>
        </p:txBody>
      </p:sp>
    </p:spTree>
    <p:extLst>
      <p:ext uri="{BB962C8B-B14F-4D97-AF65-F5344CB8AC3E}">
        <p14:creationId xmlns:p14="http://schemas.microsoft.com/office/powerpoint/2010/main" val="18649353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/>
      <p:bldP spid="4" grpId="0"/>
      <p:bldP spid="5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 of Combined Shapes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07260" y="671565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 </a:t>
            </a:r>
          </a:p>
        </p:txBody>
      </p:sp>
      <p:sp>
        <p:nvSpPr>
          <p:cNvPr id="3" name="Rectangle 2"/>
          <p:cNvSpPr/>
          <p:nvPr/>
        </p:nvSpPr>
        <p:spPr>
          <a:xfrm>
            <a:off x="2228540" y="1154486"/>
            <a:ext cx="97001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area of the door shown in the diagram. The top part of the door is a semicircle.</a:t>
            </a:r>
            <a:endParaRPr lang="en-GB" sz="2400" dirty="0">
              <a:solidFill>
                <a:srgbClr val="231F20"/>
              </a:solidFill>
              <a:latin typeface="Times-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7047" t="22687" r="30510" b="6930"/>
          <a:stretch/>
        </p:blipFill>
        <p:spPr>
          <a:xfrm>
            <a:off x="8760296" y="1811725"/>
            <a:ext cx="2736304" cy="482453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28540" y="2038302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srgbClr val="231F20"/>
                </a:solidFill>
                <a:cs typeface="Arial" panose="020B0604020202020204" pitchFamily="34" charset="0"/>
              </a:rPr>
              <a:t>Solution</a:t>
            </a:r>
            <a:endParaRPr lang="en-GB" sz="2400" dirty="0">
              <a:cs typeface="Arial" panose="020B06040202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79037" y="245705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First find the area of the rectangle.</a:t>
            </a:r>
          </a:p>
          <a:p>
            <a:endParaRPr lang="en-GB" sz="2400" dirty="0">
              <a:solidFill>
                <a:srgbClr val="FF0000"/>
              </a:solidFill>
              <a:latin typeface="+mj-lt"/>
            </a:endParaRP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  Area = 80 × 160</a:t>
            </a:r>
          </a:p>
          <a:p>
            <a:r>
              <a:rPr lang="en-GB" sz="2400" dirty="0">
                <a:solidFill>
                  <a:srgbClr val="FF0000"/>
                </a:solidFill>
                <a:latin typeface="+mj-lt"/>
              </a:rPr>
              <a:t>		= 12800 cm</a:t>
            </a:r>
            <a:r>
              <a:rPr lang="en-GB" sz="2400" baseline="30000" dirty="0">
                <a:solidFill>
                  <a:srgbClr val="FF0000"/>
                </a:solidFill>
                <a:latin typeface="+mj-lt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306333" y="4065361"/>
                <a:ext cx="6096000" cy="1755352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Then find the area of the semicircle.</a:t>
                </a:r>
              </a:p>
              <a:p>
                <a:endParaRPr lang="en-GB" sz="2400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 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den>
                    </m:f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𝜋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40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		= 2513 cm</a:t>
                </a:r>
                <a:r>
                  <a:rPr lang="en-GB" sz="2400" baseline="300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2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6333" y="4065361"/>
                <a:ext cx="6096000" cy="1755352"/>
              </a:xfrm>
              <a:prstGeom prst="rect">
                <a:avLst/>
              </a:prstGeom>
              <a:blipFill>
                <a:blip r:embed="rId5"/>
                <a:stretch>
                  <a:fillRect l="-1455" t="-2158" b="-5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2279037" y="5805264"/>
            <a:ext cx="61232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Total area = 12800 + 2513</a:t>
            </a:r>
          </a:p>
          <a:p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			 = 15313 cm</a:t>
            </a:r>
            <a:r>
              <a:rPr lang="en-GB" sz="2400" baseline="30000" dirty="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 (to the nearest cm</a:t>
            </a:r>
            <a:r>
              <a:rPr lang="en-GB" sz="2400" baseline="30000" dirty="0">
                <a:solidFill>
                  <a:srgbClr val="FF0000"/>
                </a:solidFill>
                <a:cs typeface="Arial" panose="020B0604020202020204" pitchFamily="34" charset="0"/>
              </a:rPr>
              <a:t>2</a:t>
            </a:r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090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Area and Circumference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of Circles</a:t>
            </a:r>
          </a:p>
        </p:txBody>
      </p:sp>
    </p:spTree>
    <p:extLst>
      <p:ext uri="{BB962C8B-B14F-4D97-AF65-F5344CB8AC3E}">
        <p14:creationId xmlns:p14="http://schemas.microsoft.com/office/powerpoint/2010/main" val="340029490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2" grpId="0" build="p"/>
      <p:bldP spid="13" grpId="0" build="p"/>
      <p:bldP spid="14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27934" y="1511701"/>
            <a:ext cx="67483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Find the circumference and area of this circle.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2364163" y="2283986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91611" y="2825438"/>
            <a:ext cx="2400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+mj-lt"/>
              </a:rPr>
              <a:t>C 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= 2</a:t>
            </a:r>
            <a:r>
              <a:rPr lang="el-GR" sz="2400" dirty="0">
                <a:solidFill>
                  <a:srgbClr val="FF0000"/>
                </a:solidFill>
                <a:latin typeface="+mj-lt"/>
              </a:rPr>
              <a:t> ×</a:t>
            </a:r>
            <a:r>
              <a:rPr lang="en-GB" sz="2400" dirty="0">
                <a:solidFill>
                  <a:srgbClr val="FF0000"/>
                </a:solidFill>
                <a:latin typeface="+mj-lt"/>
                <a:sym typeface="Symbol" panose="05050102010706020507" pitchFamily="18" charset="2"/>
              </a:rPr>
              <a:t>3.14</a:t>
            </a:r>
            <a:r>
              <a:rPr lang="el-GR" sz="2400" dirty="0">
                <a:solidFill>
                  <a:srgbClr val="FF0000"/>
                </a:solidFill>
                <a:latin typeface="+mj-lt"/>
              </a:rPr>
              <a:t>×</a:t>
            </a:r>
            <a:r>
              <a:rPr lang="en-GB" sz="2400" dirty="0">
                <a:solidFill>
                  <a:srgbClr val="FF0000"/>
                </a:solidFill>
                <a:latin typeface="+mj-lt"/>
              </a:rPr>
              <a:t>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52009" y="3459873"/>
            <a:ext cx="33733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A 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= 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3.14</a:t>
            </a:r>
            <a:r>
              <a:rPr lang="el-GR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×</a:t>
            </a:r>
            <a:r>
              <a:rPr lang="en-GB" sz="24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5</a:t>
            </a:r>
            <a:r>
              <a:rPr lang="en-GB" sz="2400" baseline="30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2</a:t>
            </a:r>
            <a:endParaRPr lang="en-GB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02441" y="2825437"/>
            <a:ext cx="46602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  <a:latin typeface="Arial"/>
              </a:rPr>
              <a:t>= 31.4 cm (to one decimal place)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76544" y="3429000"/>
            <a:ext cx="47740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  <a:latin typeface="Arial"/>
              </a:rPr>
              <a:t>= 78.5 cm</a:t>
            </a:r>
            <a:r>
              <a:rPr lang="en-GB" sz="2400" baseline="30000" dirty="0">
                <a:solidFill>
                  <a:srgbClr val="FF0000"/>
                </a:solidFill>
                <a:latin typeface="Arial"/>
              </a:rPr>
              <a:t>2</a:t>
            </a:r>
            <a:r>
              <a:rPr lang="en-GB" sz="2400" dirty="0">
                <a:solidFill>
                  <a:srgbClr val="FF0000"/>
                </a:solidFill>
                <a:latin typeface="Arial"/>
              </a:rPr>
              <a:t> (to one decimal place)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5154" t="34244" r="57678" b="17434"/>
          <a:stretch/>
        </p:blipFill>
        <p:spPr>
          <a:xfrm>
            <a:off x="9415719" y="1426485"/>
            <a:ext cx="2400016" cy="2400016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260695" y="595488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7B1B37B-3B38-1942-A7F8-055404B720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1731" t="36343" r="29329" b="14283"/>
          <a:stretch/>
        </p:blipFill>
        <p:spPr>
          <a:xfrm>
            <a:off x="2452067" y="4242612"/>
            <a:ext cx="2301304" cy="220737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59D3C2-F285-0543-B886-94282B3512E5}"/>
              </a:ext>
            </a:extLst>
          </p:cNvPr>
          <p:cNvSpPr/>
          <p:nvPr/>
        </p:nvSpPr>
        <p:spPr>
          <a:xfrm>
            <a:off x="5048131" y="4139173"/>
            <a:ext cx="6755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2. Find the circumference and area of this circle.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4490DA-6F0A-5244-BFBC-021BCEA4B122}"/>
              </a:ext>
            </a:extLst>
          </p:cNvPr>
          <p:cNvSpPr/>
          <p:nvPr/>
        </p:nvSpPr>
        <p:spPr>
          <a:xfrm>
            <a:off x="5147889" y="4982623"/>
            <a:ext cx="4968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i="1" dirty="0">
                <a:solidFill>
                  <a:srgbClr val="FF0000"/>
                </a:solidFill>
                <a:latin typeface="Arial"/>
              </a:rPr>
              <a:t>C</a:t>
            </a:r>
            <a:r>
              <a:rPr lang="en-GB" sz="2400" dirty="0">
                <a:solidFill>
                  <a:srgbClr val="FF0000"/>
                </a:solidFill>
                <a:latin typeface="Arial"/>
              </a:rPr>
              <a:t> = 75.4 cm (to one decimal place)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9B0EFD-C9AF-5D43-8082-2171ADF956D7}"/>
              </a:ext>
            </a:extLst>
          </p:cNvPr>
          <p:cNvSpPr/>
          <p:nvPr/>
        </p:nvSpPr>
        <p:spPr>
          <a:xfrm>
            <a:off x="5147889" y="4569879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FCF8B5-F106-9147-AF31-29C3F4985A04}"/>
              </a:ext>
            </a:extLst>
          </p:cNvPr>
          <p:cNvSpPr/>
          <p:nvPr/>
        </p:nvSpPr>
        <p:spPr>
          <a:xfrm>
            <a:off x="5147889" y="5440071"/>
            <a:ext cx="5235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i="1" dirty="0">
                <a:solidFill>
                  <a:srgbClr val="FF0000"/>
                </a:solidFill>
                <a:latin typeface="Arial"/>
              </a:rPr>
              <a:t>A</a:t>
            </a:r>
            <a:r>
              <a:rPr lang="en-GB" sz="2400" dirty="0">
                <a:solidFill>
                  <a:srgbClr val="FF0000"/>
                </a:solidFill>
                <a:latin typeface="Arial"/>
              </a:rPr>
              <a:t> = 452.2 cm</a:t>
            </a:r>
            <a:r>
              <a:rPr lang="en-GB" sz="2400" baseline="30000" dirty="0">
                <a:solidFill>
                  <a:srgbClr val="FF0000"/>
                </a:solidFill>
                <a:latin typeface="Arial"/>
              </a:rPr>
              <a:t>2</a:t>
            </a:r>
            <a:r>
              <a:rPr lang="en-GB" sz="2400" dirty="0">
                <a:solidFill>
                  <a:srgbClr val="FF0000"/>
                </a:solidFill>
                <a:latin typeface="Arial"/>
              </a:rPr>
              <a:t> (to one decimal place)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042B92-8258-E04B-9D33-DECE08857A69}"/>
              </a:ext>
            </a:extLst>
          </p:cNvPr>
          <p:cNvSpPr txBox="1"/>
          <p:nvPr/>
        </p:nvSpPr>
        <p:spPr>
          <a:xfrm>
            <a:off x="5048131" y="5925961"/>
            <a:ext cx="65690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NOTE:</a:t>
            </a:r>
            <a:r>
              <a:rPr lang="en-US" sz="2400" dirty="0"/>
              <a:t> The diameter is given in the diagram and you need to half this to get the radius.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86" y="224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Fitness Check</a:t>
            </a:r>
          </a:p>
        </p:txBody>
      </p:sp>
    </p:spTree>
    <p:extLst>
      <p:ext uri="{BB962C8B-B14F-4D97-AF65-F5344CB8AC3E}">
        <p14:creationId xmlns:p14="http://schemas.microsoft.com/office/powerpoint/2010/main" val="779963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0" grpId="0"/>
      <p:bldP spid="12" grpId="0"/>
      <p:bldP spid="14" grpId="0"/>
      <p:bldP spid="15" grpId="0"/>
      <p:bldP spid="2" grpId="0"/>
      <p:bldP spid="4" grpId="0"/>
      <p:bldP spid="20" grpId="1"/>
      <p:bldP spid="6" grpId="0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07170" y="1280310"/>
            <a:ext cx="9700108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231F20"/>
                </a:solidFill>
                <a:latin typeface="Times-Roman"/>
              </a:rPr>
              <a:t>3. 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Find the radius of a circle if:</a:t>
            </a:r>
          </a:p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    a) its circumference is 18 cm,     (b) its area is 69.4 cm</a:t>
            </a:r>
            <a:r>
              <a:rPr lang="en-GB" sz="2400" baseline="30000" dirty="0">
                <a:solidFill>
                  <a:srgbClr val="231F20"/>
                </a:solidFill>
                <a:latin typeface="+mj-lt"/>
              </a:rPr>
              <a:t>2</a:t>
            </a:r>
            <a:endParaRPr lang="en-GB" sz="24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34455" y="2452898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srgbClr val="231F20"/>
                </a:solidFill>
                <a:cs typeface="Arial" panose="020B0604020202020204" pitchFamily="34" charset="0"/>
              </a:rPr>
              <a:t>Answers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35760" y="2452898"/>
            <a:ext cx="45656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dirty="0">
                <a:solidFill>
                  <a:srgbClr val="FF0000"/>
                </a:solidFill>
                <a:latin typeface="Arial"/>
              </a:rPr>
              <a:t>a) 2.87 cm (to 2 decimal places)</a:t>
            </a:r>
            <a:endParaRPr lang="en-GB" sz="24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21162" y="722060"/>
            <a:ext cx="93474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400" dirty="0">
                <a:solidFill>
                  <a:srgbClr val="FF0000"/>
                </a:solidFill>
              </a:rPr>
              <a:t>Check your progress; there are more practice questions if needed.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B15071-A7B4-7343-ABEA-6E9E8CBE7318}"/>
              </a:ext>
            </a:extLst>
          </p:cNvPr>
          <p:cNvSpPr/>
          <p:nvPr/>
        </p:nvSpPr>
        <p:spPr>
          <a:xfrm>
            <a:off x="3910111" y="2980035"/>
            <a:ext cx="46169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2400" dirty="0" err="1">
                <a:solidFill>
                  <a:srgbClr val="FF0000"/>
                </a:solidFill>
                <a:cs typeface="Arial" panose="020B0604020202020204" pitchFamily="34" charset="0"/>
              </a:rPr>
              <a:t>b</a:t>
            </a:r>
            <a:r>
              <a:rPr lang="pt-BR" sz="2400" dirty="0">
                <a:solidFill>
                  <a:srgbClr val="FF0000"/>
                </a:solidFill>
                <a:cs typeface="Arial" panose="020B0604020202020204" pitchFamily="34" charset="0"/>
              </a:rPr>
              <a:t>) 4.70 cm (to 2 decimal places)</a:t>
            </a:r>
            <a:endParaRPr lang="en-GB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7BA43C-A2CE-A541-87D6-7328DEC5D38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154" t="28990" r="31691" b="26888"/>
          <a:stretch/>
        </p:blipFill>
        <p:spPr>
          <a:xfrm>
            <a:off x="7295148" y="3706348"/>
            <a:ext cx="4896852" cy="20159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588FF9C-45EB-6F4A-883E-1D4AC24BAAEA}"/>
              </a:ext>
            </a:extLst>
          </p:cNvPr>
          <p:cNvSpPr/>
          <p:nvPr/>
        </p:nvSpPr>
        <p:spPr>
          <a:xfrm>
            <a:off x="2207260" y="3706347"/>
            <a:ext cx="4896852" cy="20544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400" dirty="0">
                <a:solidFill>
                  <a:srgbClr val="231F20"/>
                </a:solidFill>
              </a:rPr>
              <a:t>4. </a:t>
            </a:r>
            <a:r>
              <a:rPr lang="en-GB" sz="2400" dirty="0"/>
              <a:t>Here is a running track.</a:t>
            </a:r>
          </a:p>
          <a:p>
            <a:pPr>
              <a:spcAft>
                <a:spcPts val="300"/>
              </a:spcAft>
            </a:pPr>
            <a:r>
              <a:rPr lang="en-GB" sz="2400" dirty="0"/>
              <a:t>     a) Find the length of one</a:t>
            </a:r>
            <a:br>
              <a:rPr lang="en-GB" sz="2400" dirty="0"/>
            </a:br>
            <a:r>
              <a:rPr lang="en-GB" sz="2400" dirty="0"/>
              <a:t>         complete circuit of the track.</a:t>
            </a:r>
          </a:p>
          <a:p>
            <a:r>
              <a:rPr lang="en-GB" sz="2400" dirty="0"/>
              <a:t>     b) Find the area enclosed </a:t>
            </a:r>
          </a:p>
          <a:p>
            <a:r>
              <a:rPr lang="en-GB" sz="2400" dirty="0"/>
              <a:t>         by the track.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6CC600B-6447-CA46-9E99-A5E3B7C3B3B7}"/>
              </a:ext>
            </a:extLst>
          </p:cNvPr>
          <p:cNvSpPr/>
          <p:nvPr/>
        </p:nvSpPr>
        <p:spPr>
          <a:xfrm>
            <a:off x="3910111" y="5771319"/>
            <a:ext cx="46185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a) 357.1 cm (to 1 decimal place)</a:t>
            </a:r>
            <a:endParaRPr lang="en-GB" sz="24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440C564-7F60-1245-B3AA-8F53EDB17466}"/>
              </a:ext>
            </a:extLst>
          </p:cNvPr>
          <p:cNvSpPr/>
          <p:nvPr/>
        </p:nvSpPr>
        <p:spPr>
          <a:xfrm>
            <a:off x="2320738" y="5770852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srgbClr val="231F20"/>
                </a:solidFill>
                <a:cs typeface="Arial" panose="020B0604020202020204" pitchFamily="34" charset="0"/>
              </a:rPr>
              <a:t>Answers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56C6D1-C7CE-3D4D-81BE-8DA05C1F2168}"/>
              </a:ext>
            </a:extLst>
          </p:cNvPr>
          <p:cNvSpPr txBox="1"/>
          <p:nvPr/>
        </p:nvSpPr>
        <p:spPr>
          <a:xfrm>
            <a:off x="3935760" y="6381328"/>
            <a:ext cx="4591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b) 6963 cm</a:t>
            </a:r>
            <a:r>
              <a:rPr lang="en-GB" sz="2400" baseline="300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GB" sz="24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 (to nearest cm</a:t>
            </a:r>
            <a:r>
              <a:rPr lang="en-GB" sz="2400" baseline="30000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2</a:t>
            </a:r>
            <a:r>
              <a:rPr lang="en-GB" dirty="0">
                <a:solidFill>
                  <a:srgbClr val="FF0000"/>
                </a:solidFill>
                <a:ea typeface="Cambria Math" panose="02040503050406030204" pitchFamily="18" charset="0"/>
                <a:cs typeface="Arial" panose="020B0604020202020204" pitchFamily="34" charset="0"/>
                <a:sym typeface="Symbol" panose="05050102010706020507" pitchFamily="18" charset="2"/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86" y="224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Fitness Check</a:t>
            </a:r>
          </a:p>
        </p:txBody>
      </p:sp>
    </p:spTree>
    <p:extLst>
      <p:ext uri="{BB962C8B-B14F-4D97-AF65-F5344CB8AC3E}">
        <p14:creationId xmlns:p14="http://schemas.microsoft.com/office/powerpoint/2010/main" val="7055159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11" grpId="0"/>
      <p:bldP spid="13" grpId="0"/>
      <p:bldP spid="2" grpId="0"/>
      <p:bldP spid="16" grpId="0"/>
      <p:bldP spid="17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976457"/>
            <a:ext cx="54721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83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9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86" y="224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2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3091788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Definitions and Formula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14929" y="840553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Sectors and Arc Length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7260" y="1366485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</a:t>
            </a:r>
            <a:r>
              <a:rPr lang="en-GB" sz="2400" i="1" dirty="0"/>
              <a:t>sector</a:t>
            </a:r>
            <a:r>
              <a:rPr lang="en-GB" sz="2400" dirty="0"/>
              <a:t> is a slice of a circle, like a slice of a cake. Part of the circumference of a circle is called an </a:t>
            </a:r>
            <a:r>
              <a:rPr lang="en-GB" sz="2400" i="1" dirty="0"/>
              <a:t>arc</a:t>
            </a:r>
            <a:r>
              <a:rPr lang="en-GB" sz="2400" dirty="0"/>
              <a:t>, as shown in the diagram.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35825" t="23737" r="21651" b="16384"/>
          <a:stretch/>
        </p:blipFill>
        <p:spPr>
          <a:xfrm>
            <a:off x="5228253" y="2291873"/>
            <a:ext cx="3528392" cy="27933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279422" y="5069736"/>
                <a:ext cx="9649226" cy="1235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spcAft>
                    <a:spcPts val="600"/>
                  </a:spcAft>
                </a:pPr>
                <a:r>
                  <a:rPr lang="en-GB" sz="2400" dirty="0">
                    <a:solidFill>
                      <a:prstClr val="black"/>
                    </a:solidFill>
                  </a:rPr>
                  <a:t>If the angle at the centre of the circle is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then arc length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is given by:</a:t>
                </a:r>
              </a:p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360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422" y="5069736"/>
                <a:ext cx="9649226" cy="1235595"/>
              </a:xfrm>
              <a:prstGeom prst="rect">
                <a:avLst/>
              </a:prstGeom>
              <a:blipFill>
                <a:blip r:embed="rId5"/>
                <a:stretch>
                  <a:fillRect l="-920" t="-3061" r="-263"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AD40FE92-0EB0-6647-8E14-1C23C6FFE772}"/>
              </a:ext>
            </a:extLst>
          </p:cNvPr>
          <p:cNvSpPr/>
          <p:nvPr/>
        </p:nvSpPr>
        <p:spPr bwMode="auto">
          <a:xfrm>
            <a:off x="5840321" y="5549395"/>
            <a:ext cx="2304256" cy="936104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5693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Sector Areas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and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Arc Lengths</a:t>
            </a:r>
          </a:p>
        </p:txBody>
      </p:sp>
    </p:spTree>
    <p:extLst>
      <p:ext uri="{BB962C8B-B14F-4D97-AF65-F5344CB8AC3E}">
        <p14:creationId xmlns:p14="http://schemas.microsoft.com/office/powerpoint/2010/main" val="265645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Example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07260" y="624693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Sectors and Arc Length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207260" y="1040885"/>
                <a:ext cx="8764004" cy="1003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For example, the length </a:t>
                </a:r>
                <a:r>
                  <a:rPr lang="en-GB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L </a:t>
                </a:r>
                <a:r>
                  <a:rPr lang="en-GB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below can be found with the formula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solidFill>
                          <a:prstClr val="black"/>
                        </a:solidFill>
                        <a:latin typeface="Cambria Math"/>
                      </a:rPr>
                      <m:t>L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×2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, using 5 cm for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𝑟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 and 60° for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, the angle.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1040885"/>
                <a:ext cx="8764004" cy="1003608"/>
              </a:xfrm>
              <a:prstGeom prst="rect">
                <a:avLst/>
              </a:prstGeom>
              <a:blipFill rotWithShape="1">
                <a:blip r:embed="rId4"/>
                <a:stretch>
                  <a:fillRect l="-1043" t="-4878" b="-54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25194" t="35293" r="50590" b="24788"/>
          <a:stretch/>
        </p:blipFill>
        <p:spPr>
          <a:xfrm>
            <a:off x="5231904" y="2006390"/>
            <a:ext cx="2736304" cy="25360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07260" y="5451748"/>
                <a:ext cx="9984740" cy="13556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prstClr val="black"/>
                    </a:solidFill>
                  </a:rPr>
                  <a:t>Note that the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360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at the start of the formula simplifies to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in this example; the formula works by finding the fraction of the circumference of the circle needed for the arc.</a:t>
                </a:r>
                <a:endParaRPr lang="en-GB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5451748"/>
                <a:ext cx="9984740" cy="1355628"/>
              </a:xfrm>
              <a:prstGeom prst="rect">
                <a:avLst/>
              </a:prstGeom>
              <a:blipFill>
                <a:blip r:embed="rId7"/>
                <a:stretch>
                  <a:fillRect l="-889" r="-1525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5693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Sector Areas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and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Arc Lengths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999030E-2AFC-4BE7-9C00-7DB92ED56EF3}"/>
                  </a:ext>
                </a:extLst>
              </p:cNvPr>
              <p:cNvSpPr/>
              <p:nvPr/>
            </p:nvSpPr>
            <p:spPr>
              <a:xfrm>
                <a:off x="2677166" y="4592245"/>
                <a:ext cx="9179474" cy="789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2400" smtClean="0">
                          <a:solidFill>
                            <a:srgbClr val="FF0000"/>
                          </a:solidFill>
                          <a:latin typeface="Cambria Math"/>
                        </a:rPr>
                        <m:t>L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360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360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×2×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3.14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5 </m:t>
                      </m:r>
                      <m:r>
                        <m:rPr>
                          <m:sty m:val="p"/>
                        </m:rPr>
                        <a:rPr lang="en-GB" sz="240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cm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5.23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cm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to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2 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d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.) 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999030E-2AFC-4BE7-9C00-7DB92ED56E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7166" y="4592245"/>
                <a:ext cx="9179474" cy="7893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19467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Formula for Sector Area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07260" y="602335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Area of a Sector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7260" y="999555"/>
            <a:ext cx="93613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area of the sector, as shown in the diagram below, can be found using the formula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9533" t="33378" r="23889" b="25653"/>
          <a:stretch/>
        </p:blipFill>
        <p:spPr>
          <a:xfrm>
            <a:off x="6744072" y="1628800"/>
            <a:ext cx="2858427" cy="24773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153279" y="2472791"/>
                <a:ext cx="2917321" cy="789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𝐴𝑟𝑒𝑎</m:t>
                      </m:r>
                      <m:r>
                        <a:rPr lang="en-GB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360</m:t>
                          </m:r>
                        </m:den>
                      </m:f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3279" y="2472791"/>
                <a:ext cx="2917321" cy="78931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5040936" y="4460447"/>
                <a:ext cx="6815703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For example, the area of the sector in the diagram on the left can be found</a:t>
                </a:r>
                <a:r>
                  <a:rPr lang="en-GB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 using 6 cm for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𝑟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:r>
                  <a:rPr lang="en-GB" sz="2400">
                    <a:ea typeface="Cambria Math" panose="02040503050406030204" pitchFamily="18" charset="0"/>
                    <a:cs typeface="Arial" panose="020B0604020202020204" pitchFamily="34" charset="0"/>
                  </a:rPr>
                  <a:t>and 40</a:t>
                </a:r>
                <a:r>
                  <a:rPr lang="en-GB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° for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, the angle: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936" y="4460447"/>
                <a:ext cx="6815703" cy="1200329"/>
              </a:xfrm>
              <a:prstGeom prst="rect">
                <a:avLst/>
              </a:prstGeom>
              <a:blipFill>
                <a:blip r:embed="rId6"/>
                <a:stretch>
                  <a:fillRect l="-1301" t="-3125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l="37006" t="30041" r="32281" b="17434"/>
          <a:stretch/>
        </p:blipFill>
        <p:spPr>
          <a:xfrm>
            <a:off x="2423592" y="4293096"/>
            <a:ext cx="2495104" cy="23991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5040936" y="5691851"/>
                <a:ext cx="6285375" cy="634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𝐴𝑟𝑒𝑎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360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360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3.14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4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=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ea typeface="Cambria Math" panose="02040503050406030204" pitchFamily="18" charset="0"/>
                  </a:rPr>
                  <a:t>12.56 cm</a:t>
                </a:r>
                <a:r>
                  <a:rPr lang="en-GB" sz="2400" baseline="30000" dirty="0">
                    <a:solidFill>
                      <a:srgbClr val="FF0000"/>
                    </a:solidFill>
                    <a:latin typeface="+mj-lt"/>
                    <a:ea typeface="Cambria Math" panose="02040503050406030204" pitchFamily="18" charset="0"/>
                  </a:rPr>
                  <a:t>2</a:t>
                </a: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936" y="5691851"/>
                <a:ext cx="6285375" cy="634276"/>
              </a:xfrm>
              <a:prstGeom prst="rect">
                <a:avLst/>
              </a:prstGeom>
              <a:blipFill>
                <a:blip r:embed="rId8"/>
                <a:stretch>
                  <a:fillRect b="-86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F1F1C0D-DBC0-5740-B078-32AD679B405A}"/>
              </a:ext>
            </a:extLst>
          </p:cNvPr>
          <p:cNvSpPr/>
          <p:nvPr/>
        </p:nvSpPr>
        <p:spPr bwMode="auto">
          <a:xfrm>
            <a:off x="3287688" y="2397553"/>
            <a:ext cx="2782912" cy="1031447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5693"/>
            <a:ext cx="2207260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Sector Areas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and</a:t>
            </a:r>
            <a:b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</a:b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Arc Lengths</a:t>
            </a:r>
          </a:p>
        </p:txBody>
      </p:sp>
    </p:spTree>
    <p:extLst>
      <p:ext uri="{BB962C8B-B14F-4D97-AF65-F5344CB8AC3E}">
        <p14:creationId xmlns:p14="http://schemas.microsoft.com/office/powerpoint/2010/main" val="30966532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0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11036" y="1664895"/>
            <a:ext cx="87640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1. Find the length </a:t>
            </a:r>
            <a:r>
              <a:rPr lang="en-GB" sz="2400" dirty="0">
                <a:latin typeface="Cambria Math" panose="02040503050406030204" pitchFamily="18" charset="0"/>
                <a:ea typeface="Cambria Math" panose="02040503050406030204" pitchFamily="18" charset="0"/>
              </a:rPr>
              <a:t>L </a:t>
            </a:r>
            <a:r>
              <a:rPr lang="en-GB" sz="2400" dirty="0">
                <a:ea typeface="Cambria Math" panose="02040503050406030204" pitchFamily="18" charset="0"/>
                <a:cs typeface="Arial" panose="020B0604020202020204" pitchFamily="34" charset="0"/>
              </a:rPr>
              <a:t>shown in the diagram below.</a:t>
            </a:r>
            <a:endParaRPr lang="en-GB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4685" t="24788" r="18106" b="15334"/>
          <a:stretch/>
        </p:blipFill>
        <p:spPr>
          <a:xfrm>
            <a:off x="5303912" y="2287409"/>
            <a:ext cx="3017789" cy="27303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79113" y="743556"/>
            <a:ext cx="93453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519936" y="5527681"/>
            <a:ext cx="42418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4.80 cm (to 2 decimal places)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791744" y="5499897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srgbClr val="231F20"/>
                </a:solidFill>
                <a:cs typeface="Arial" panose="020B0604020202020204" pitchFamily="34" charset="0"/>
              </a:rPr>
              <a:t>Answer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9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Fitness Check</a:t>
            </a:r>
          </a:p>
        </p:txBody>
      </p:sp>
    </p:spTree>
    <p:extLst>
      <p:ext uri="{BB962C8B-B14F-4D97-AF65-F5344CB8AC3E}">
        <p14:creationId xmlns:p14="http://schemas.microsoft.com/office/powerpoint/2010/main" val="42773676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11036" y="1664895"/>
            <a:ext cx="87640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 Find the area of the sector shown below.</a:t>
            </a:r>
          </a:p>
        </p:txBody>
      </p:sp>
      <p:sp>
        <p:nvSpPr>
          <p:cNvPr id="6" name="Rectangle 5"/>
          <p:cNvSpPr/>
          <p:nvPr/>
        </p:nvSpPr>
        <p:spPr>
          <a:xfrm>
            <a:off x="2379113" y="743556"/>
            <a:ext cx="93453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400" dirty="0">
                <a:solidFill>
                  <a:srgbClr val="FF0000"/>
                </a:solidFill>
              </a:rPr>
              <a:t>Check your progress; there are more practice questions if needed.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7597" t="31091" r="32872" b="17435"/>
          <a:stretch/>
        </p:blipFill>
        <p:spPr>
          <a:xfrm>
            <a:off x="5303912" y="2223459"/>
            <a:ext cx="2808312" cy="27521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35960" y="5373215"/>
            <a:ext cx="41392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  <a:latin typeface="Arial"/>
                <a:ea typeface="Cambria Math" panose="02040503050406030204" pitchFamily="18" charset="0"/>
              </a:rPr>
              <a:t>33.5 cm</a:t>
            </a:r>
            <a:r>
              <a:rPr lang="en-GB" sz="2400" baseline="30000" dirty="0">
                <a:solidFill>
                  <a:srgbClr val="FF0000"/>
                </a:solidFill>
                <a:latin typeface="Arial"/>
                <a:ea typeface="Cambria Math" panose="02040503050406030204" pitchFamily="18" charset="0"/>
              </a:rPr>
              <a:t>2 </a:t>
            </a:r>
            <a:r>
              <a:rPr lang="en-GB" sz="2400" dirty="0">
                <a:solidFill>
                  <a:srgbClr val="FF0000"/>
                </a:solidFill>
                <a:latin typeface="Arial"/>
                <a:ea typeface="Cambria Math" panose="02040503050406030204" pitchFamily="18" charset="0"/>
              </a:rPr>
              <a:t>(to 1 decimal place)</a:t>
            </a:r>
            <a:endParaRPr lang="en-GB" sz="2400" baseline="30000" dirty="0">
              <a:solidFill>
                <a:srgbClr val="FF0000"/>
              </a:solidFill>
              <a:latin typeface="Arial"/>
              <a:ea typeface="Cambria Math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31704" y="5365670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srgbClr val="231F20"/>
                </a:solidFill>
                <a:cs typeface="Arial" panose="020B0604020202020204" pitchFamily="34" charset="0"/>
              </a:rPr>
              <a:t>Answer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9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Fitness Check</a:t>
            </a:r>
          </a:p>
        </p:txBody>
      </p:sp>
    </p:spTree>
    <p:extLst>
      <p:ext uri="{BB962C8B-B14F-4D97-AF65-F5344CB8AC3E}">
        <p14:creationId xmlns:p14="http://schemas.microsoft.com/office/powerpoint/2010/main" val="12347692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976457"/>
            <a:ext cx="56166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83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9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9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3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41173714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470" y="0"/>
            <a:ext cx="220726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Areas of Parallelograms, Trapeziums,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Kites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and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 Rhombuses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7260" y="578315"/>
            <a:ext cx="9984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Parallelograms, Trapeziums, Kites and Rhombuses are all four sided shapes, known as quadrilaterals. Their areas can be found using the following formulae: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26375" t="35293" r="23422" b="28990"/>
          <a:stretch/>
        </p:blipFill>
        <p:spPr>
          <a:xfrm>
            <a:off x="2387434" y="1816793"/>
            <a:ext cx="3384376" cy="135375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5113" t="59454" r="50000" b="22687"/>
          <a:stretch/>
        </p:blipFill>
        <p:spPr>
          <a:xfrm>
            <a:off x="5771810" y="1816793"/>
            <a:ext cx="3265895" cy="73052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4522" t="55252" r="38779" b="21637"/>
          <a:stretch/>
        </p:blipFill>
        <p:spPr>
          <a:xfrm>
            <a:off x="6590253" y="4994266"/>
            <a:ext cx="3767926" cy="86348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7"/>
          <a:srcRect l="33463" t="53151" r="16335" b="16384"/>
          <a:stretch/>
        </p:blipFill>
        <p:spPr>
          <a:xfrm>
            <a:off x="2352385" y="4411888"/>
            <a:ext cx="4237868" cy="14458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/>
          <a:srcRect l="61812" t="18485" r="11019" b="10081"/>
          <a:stretch/>
        </p:blipFill>
        <p:spPr>
          <a:xfrm>
            <a:off x="10371789" y="1802961"/>
            <a:ext cx="1679880" cy="24833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9"/>
          <a:srcRect l="11019" t="33192" r="40550" b="43697"/>
          <a:stretch/>
        </p:blipFill>
        <p:spPr>
          <a:xfrm>
            <a:off x="7199630" y="3429762"/>
            <a:ext cx="3198177" cy="858048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387434" y="6029197"/>
            <a:ext cx="9541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231F20"/>
                </a:solidFill>
                <a:latin typeface="+mj-lt"/>
              </a:rPr>
              <a:t>The area of a </a:t>
            </a:r>
            <a:r>
              <a:rPr lang="en-GB" sz="2400" i="1" dirty="0">
                <a:solidFill>
                  <a:srgbClr val="231F20"/>
                </a:solidFill>
                <a:latin typeface="+mj-lt"/>
              </a:rPr>
              <a:t>rhombus, 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a</a:t>
            </a:r>
            <a:r>
              <a:rPr lang="en-GB" sz="2400" i="1" dirty="0">
                <a:solidFill>
                  <a:srgbClr val="231F20"/>
                </a:solidFill>
                <a:latin typeface="+mj-lt"/>
              </a:rPr>
              <a:t> diamond shape, </a:t>
            </a:r>
            <a:r>
              <a:rPr lang="en-GB" sz="2400" dirty="0">
                <a:solidFill>
                  <a:srgbClr val="231F20"/>
                </a:solidFill>
                <a:latin typeface="+mj-lt"/>
              </a:rPr>
              <a:t>can be found using either the formula for a kite or the formula for a parallelogram.</a:t>
            </a:r>
            <a:endParaRPr lang="en-GB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717686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647869" y="2208243"/>
            <a:ext cx="97001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area of this kite.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260140" y="3730483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5447928" y="4310133"/>
                <a:ext cx="9577064" cy="613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Using the formula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𝑎𝑏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928" y="4310133"/>
                <a:ext cx="9577064" cy="613886"/>
              </a:xfrm>
              <a:prstGeom prst="rect">
                <a:avLst/>
              </a:prstGeom>
              <a:blipFill>
                <a:blip r:embed="rId4"/>
                <a:stretch>
                  <a:fillRect l="-927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366868" y="5898375"/>
                <a:ext cx="148630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Arial"/>
                  </a:rPr>
                  <a:t> 20 cm</a:t>
                </a:r>
                <a:r>
                  <a:rPr lang="en-GB" sz="2400" baseline="30000" dirty="0">
                    <a:solidFill>
                      <a:srgbClr val="FF0000"/>
                    </a:solidFill>
                    <a:latin typeface="Arial"/>
                  </a:rPr>
                  <a:t>2</a:t>
                </a:r>
                <a:endParaRPr lang="en-GB" sz="2400" dirty="0">
                  <a:solidFill>
                    <a:srgbClr val="FF0000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6868" y="5898375"/>
                <a:ext cx="1486304" cy="461665"/>
              </a:xfrm>
              <a:prstGeom prst="rect">
                <a:avLst/>
              </a:prstGeom>
              <a:blipFill>
                <a:blip r:embed="rId5"/>
                <a:stretch>
                  <a:fillRect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/>
          <a:srcRect l="47637" t="33192" r="21060" b="19536"/>
          <a:stretch/>
        </p:blipFill>
        <p:spPr>
          <a:xfrm>
            <a:off x="6672064" y="999888"/>
            <a:ext cx="2875912" cy="244181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447928" y="5147927"/>
                <a:ext cx="370146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= 5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= 8 gives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928" y="5147927"/>
                <a:ext cx="3701463" cy="461665"/>
              </a:xfrm>
              <a:prstGeom prst="rect">
                <a:avLst/>
              </a:prstGeom>
              <a:blipFill>
                <a:blip r:embed="rId7"/>
                <a:stretch>
                  <a:fillRect l="-2397" t="-7895" r="-1712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507668" y="5737306"/>
                <a:ext cx="1868652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7668" y="5737306"/>
                <a:ext cx="1868652" cy="783804"/>
              </a:xfrm>
              <a:prstGeom prst="rect">
                <a:avLst/>
              </a:prstGeom>
              <a:blipFill>
                <a:blip r:embed="rId8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FDE99E64-A65B-AF44-96F3-1F960E5511C7}"/>
              </a:ext>
            </a:extLst>
          </p:cNvPr>
          <p:cNvSpPr/>
          <p:nvPr/>
        </p:nvSpPr>
        <p:spPr>
          <a:xfrm>
            <a:off x="3071664" y="1321654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470" y="0"/>
            <a:ext cx="220726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Areas of Parallelograms, Trapeziums,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Kites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and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 Rhombuses</a:t>
            </a:r>
          </a:p>
        </p:txBody>
      </p:sp>
    </p:spTree>
    <p:extLst>
      <p:ext uri="{BB962C8B-B14F-4D97-AF65-F5344CB8AC3E}">
        <p14:creationId xmlns:p14="http://schemas.microsoft.com/office/powerpoint/2010/main" val="32376037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5" grpId="0"/>
      <p:bldP spid="5" grpId="0"/>
      <p:bldP spid="13" grpId="0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218862" y="1372934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3" name="Rectangle 2"/>
          <p:cNvSpPr/>
          <p:nvPr/>
        </p:nvSpPr>
        <p:spPr>
          <a:xfrm>
            <a:off x="2491892" y="2074991"/>
            <a:ext cx="97001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area of this trapezium.</a:t>
            </a:r>
          </a:p>
        </p:txBody>
      </p:sp>
      <p:sp>
        <p:nvSpPr>
          <p:cNvPr id="8" name="Rectangle 7"/>
          <p:cNvSpPr/>
          <p:nvPr/>
        </p:nvSpPr>
        <p:spPr>
          <a:xfrm>
            <a:off x="2510446" y="3809079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4295800" y="4155343"/>
                <a:ext cx="9577064" cy="613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Using the formula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srgbClr val="FF0000"/>
                  </a:solidFill>
                  <a:latin typeface="+mj-lt"/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4155343"/>
                <a:ext cx="9577064" cy="613886"/>
              </a:xfrm>
              <a:prstGeom prst="rect">
                <a:avLst/>
              </a:prstGeom>
              <a:blipFill>
                <a:blip r:embed="rId4"/>
                <a:stretch>
                  <a:fillRect l="-927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078594" y="5738052"/>
                <a:ext cx="45672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Arial"/>
                  </a:rPr>
                  <a:t> 72 cm</a:t>
                </a:r>
                <a:r>
                  <a:rPr lang="en-GB" sz="2400" baseline="30000" dirty="0">
                    <a:solidFill>
                      <a:srgbClr val="FF0000"/>
                    </a:solidFill>
                    <a:latin typeface="Arial"/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  <a:latin typeface="Arial"/>
                  </a:rPr>
                  <a:t> (to one decimal place)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594" y="5738052"/>
                <a:ext cx="4567276" cy="461665"/>
              </a:xfrm>
              <a:prstGeom prst="rect">
                <a:avLst/>
              </a:prstGeom>
              <a:blipFill>
                <a:blip r:embed="rId5"/>
                <a:stretch>
                  <a:fillRect t="-10811" r="-1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295800" y="4930298"/>
                <a:ext cx="474065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with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𝑎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= 6,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𝑏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= 12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h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= 8 gives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4930298"/>
                <a:ext cx="4740657" cy="461665"/>
              </a:xfrm>
              <a:prstGeom prst="rect">
                <a:avLst/>
              </a:prstGeom>
              <a:blipFill>
                <a:blip r:embed="rId6"/>
                <a:stretch>
                  <a:fillRect l="-1867" t="-7895" r="-800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526445" y="5538361"/>
                <a:ext cx="2831031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(6+12)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6445" y="5538361"/>
                <a:ext cx="2831031" cy="783804"/>
              </a:xfrm>
              <a:prstGeom prst="rect">
                <a:avLst/>
              </a:prstGeom>
              <a:blipFill>
                <a:blip r:embed="rId7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5217029" y="5576983"/>
                <a:ext cx="1754519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Arial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7029" y="5576983"/>
                <a:ext cx="1754519" cy="783804"/>
              </a:xfrm>
              <a:prstGeom prst="rect">
                <a:avLst/>
              </a:prstGeom>
              <a:blipFill>
                <a:blip r:embed="rId8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9"/>
          <a:srcRect l="19878" t="27939" r="45866" b="30040"/>
          <a:stretch/>
        </p:blipFill>
        <p:spPr>
          <a:xfrm>
            <a:off x="7193917" y="930499"/>
            <a:ext cx="3371984" cy="2325506"/>
          </a:xfrm>
          <a:prstGeom prst="rect">
            <a:avLst/>
          </a:prstGeom>
        </p:spPr>
      </p:pic>
      <p:sp>
        <p:nvSpPr>
          <p:cNvPr id="1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470" y="0"/>
            <a:ext cx="220726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Areas of Parallelograms, Trapeziums,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Kites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and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 Rhombuses</a:t>
            </a:r>
          </a:p>
        </p:txBody>
      </p:sp>
    </p:spTree>
    <p:extLst>
      <p:ext uri="{BB962C8B-B14F-4D97-AF65-F5344CB8AC3E}">
        <p14:creationId xmlns:p14="http://schemas.microsoft.com/office/powerpoint/2010/main" val="1693824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5" grpId="0"/>
      <p:bldP spid="5" grpId="0"/>
      <p:bldP spid="13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54239" y="1638097"/>
            <a:ext cx="67940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 The diagram shows the end wall of a wooden shed. Find the area of this end of the shed.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2241633" y="2711864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56386" y="2729159"/>
            <a:ext cx="10855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  <a:latin typeface="Arial"/>
              </a:rPr>
              <a:t>3.5 m</a:t>
            </a:r>
            <a:r>
              <a:rPr lang="en-GB" sz="2400" baseline="30000" dirty="0">
                <a:solidFill>
                  <a:srgbClr val="FF0000"/>
                </a:solidFill>
                <a:latin typeface="Arial"/>
              </a:rPr>
              <a:t>2</a:t>
            </a:r>
            <a:endParaRPr lang="en-GB" sz="24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7260" y="670207"/>
            <a:ext cx="9659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50000" t="30040" r="16925" b="14284"/>
          <a:stretch/>
        </p:blipFill>
        <p:spPr>
          <a:xfrm>
            <a:off x="9095307" y="1359980"/>
            <a:ext cx="2856810" cy="2703767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355260F-8C67-F44E-B721-C921D03CFFBA}"/>
              </a:ext>
            </a:extLst>
          </p:cNvPr>
          <p:cNvSpPr/>
          <p:nvPr/>
        </p:nvSpPr>
        <p:spPr>
          <a:xfrm>
            <a:off x="2297235" y="3907197"/>
            <a:ext cx="91703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2) Find the area of the shape below.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8BB89CE-CB5C-7445-8B58-85EEC92017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416" t="23738" r="22241" b="27939"/>
          <a:stretch/>
        </p:blipFill>
        <p:spPr>
          <a:xfrm>
            <a:off x="3143672" y="4537291"/>
            <a:ext cx="3255361" cy="21392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CDFCB5A-2064-CF45-A7B6-F9B9571724E7}"/>
              </a:ext>
            </a:extLst>
          </p:cNvPr>
          <p:cNvSpPr/>
          <p:nvPr/>
        </p:nvSpPr>
        <p:spPr>
          <a:xfrm>
            <a:off x="8256239" y="5267187"/>
            <a:ext cx="1428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"/>
              </a:rPr>
              <a:t>10.2 cm</a:t>
            </a:r>
            <a:r>
              <a:rPr lang="en-GB" sz="2400" baseline="30000" dirty="0">
                <a:solidFill>
                  <a:srgbClr val="FF0000"/>
                </a:solidFill>
                <a:latin typeface="Arial"/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457F41B-042B-B84F-8BDC-C44C544A98D6}"/>
              </a:ext>
            </a:extLst>
          </p:cNvPr>
          <p:cNvSpPr/>
          <p:nvPr/>
        </p:nvSpPr>
        <p:spPr>
          <a:xfrm>
            <a:off x="6679061" y="5250253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9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Fitness Check</a:t>
            </a:r>
          </a:p>
        </p:txBody>
      </p:sp>
    </p:spTree>
    <p:extLst>
      <p:ext uri="{BB962C8B-B14F-4D97-AF65-F5344CB8AC3E}">
        <p14:creationId xmlns:p14="http://schemas.microsoft.com/office/powerpoint/2010/main" val="2517592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5" grpId="0"/>
      <p:bldP spid="17" grpId="0"/>
      <p:bldP spid="2" grpId="0"/>
      <p:bldP spid="1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976457"/>
            <a:ext cx="5832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83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9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9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4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7884196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Surface Area: Cuboids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57223" y="4151692"/>
            <a:ext cx="49424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diagram shows the net for a cuboid. To find the surface area the area of each of the 6 rectangles must be found and then added to give the total surface area.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16926" t="21636" r="20469" b="14283"/>
          <a:stretch/>
        </p:blipFill>
        <p:spPr>
          <a:xfrm>
            <a:off x="7332859" y="1484784"/>
            <a:ext cx="4036859" cy="23230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42913" t="40546" r="24012" b="22686"/>
          <a:stretch/>
        </p:blipFill>
        <p:spPr>
          <a:xfrm>
            <a:off x="7332859" y="4151692"/>
            <a:ext cx="4032448" cy="252028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57223" y="1484784"/>
            <a:ext cx="46447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Three dimensional shapes, like the cuboid shown on the right, have a surface area which can be found by adding up the areas of all the faces of the shape. </a:t>
            </a:r>
            <a:endParaRPr lang="en-GB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Surface Area</a:t>
            </a:r>
          </a:p>
        </p:txBody>
      </p:sp>
    </p:spTree>
    <p:extLst>
      <p:ext uri="{BB962C8B-B14F-4D97-AF65-F5344CB8AC3E}">
        <p14:creationId xmlns:p14="http://schemas.microsoft.com/office/powerpoint/2010/main" val="7826877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Surface Area: Formula for Cuboid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23592" y="942873"/>
            <a:ext cx="61206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If </a:t>
            </a:r>
            <a:r>
              <a:rPr lang="en-GB" sz="2400" i="1" dirty="0"/>
              <a:t>x, y </a:t>
            </a:r>
            <a:r>
              <a:rPr lang="en-GB" sz="2400" dirty="0"/>
              <a:t>and </a:t>
            </a:r>
            <a:r>
              <a:rPr lang="en-GB" sz="2400" i="1" dirty="0"/>
              <a:t>z </a:t>
            </a:r>
            <a:r>
              <a:rPr lang="en-GB" sz="2400" dirty="0"/>
              <a:t>are the lengths of the sides of the cuboid, then the area of the rectangles in the net are as shown on the right.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8228" t="24788" r="29919" b="15334"/>
          <a:stretch/>
        </p:blipFill>
        <p:spPr>
          <a:xfrm>
            <a:off x="8904312" y="942873"/>
            <a:ext cx="2736304" cy="42153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94481" y="2256108"/>
                <a:ext cx="7373927" cy="37856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The total surface area of the cuboid is then </a:t>
                </a:r>
              </a:p>
              <a:p>
                <a:r>
                  <a:rPr lang="en-GB" sz="2400" dirty="0"/>
                  <a:t>given by:</a:t>
                </a:r>
              </a:p>
              <a:p>
                <a:endParaRPr lang="en-GB" sz="2400" dirty="0"/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𝑥𝑦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𝑦𝑧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𝑥𝑧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𝑥𝑦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𝑦𝑧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𝑥𝑧</m:t>
                    </m:r>
                  </m:oMath>
                </a14:m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This can be written more simply as</a:t>
                </a:r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  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𝑥𝑦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𝑦𝑧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𝑥𝑧</m:t>
                    </m:r>
                  </m:oMath>
                </a14:m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GB" sz="2400" dirty="0"/>
                  <a:t>This is the formula for the surface area of a cuboid.</a:t>
                </a:r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4481" y="2256108"/>
                <a:ext cx="7373927" cy="3785652"/>
              </a:xfrm>
              <a:prstGeom prst="rect">
                <a:avLst/>
              </a:prstGeom>
              <a:blipFill>
                <a:blip r:embed="rId5"/>
                <a:stretch>
                  <a:fillRect l="-1377" t="-1338" b="-20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3F0606F1-4C95-F44C-BAEE-1010CB90AC13}"/>
              </a:ext>
            </a:extLst>
          </p:cNvPr>
          <p:cNvSpPr/>
          <p:nvPr/>
        </p:nvSpPr>
        <p:spPr bwMode="auto">
          <a:xfrm>
            <a:off x="3431704" y="4725144"/>
            <a:ext cx="3240360" cy="72008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Surface Area</a:t>
            </a:r>
          </a:p>
        </p:txBody>
      </p:sp>
    </p:spTree>
    <p:extLst>
      <p:ext uri="{BB962C8B-B14F-4D97-AF65-F5344CB8AC3E}">
        <p14:creationId xmlns:p14="http://schemas.microsoft.com/office/powerpoint/2010/main" val="21519101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Surface Area: Cylinder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330877" y="1194743"/>
            <a:ext cx="60567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To find the surface area of a cylinder, consider how a cylinder can be broken up into three parts, the top, bottom and curved surface, as in the diagram on the right.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330877" y="3140968"/>
                <a:ext cx="5933767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The areas of the top and bottom are</a:t>
                </a:r>
              </a:p>
              <a:p>
                <a:r>
                  <a:rPr lang="en-GB" sz="2400" dirty="0"/>
                  <a:t>the same: they are circles, and each is given by </a:t>
                </a:r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The curved surface is a rectangle when rolled out: the next slide shows you how to find the area of this part of the surface. 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0877" y="3140968"/>
                <a:ext cx="5933767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1540" t="-1595" r="-2669" b="-4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/>
          <a:srcRect l="54133" t="17435" r="10429" b="7981"/>
          <a:stretch/>
        </p:blipFill>
        <p:spPr>
          <a:xfrm>
            <a:off x="8387606" y="1263244"/>
            <a:ext cx="3638968" cy="4306112"/>
          </a:xfrm>
          <a:prstGeom prst="rect">
            <a:avLst/>
          </a:prstGeom>
        </p:spPr>
      </p:pic>
      <p:sp>
        <p:nvSpPr>
          <p:cNvPr id="9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Surface Area</a:t>
            </a:r>
          </a:p>
        </p:txBody>
      </p:sp>
    </p:spTree>
    <p:extLst>
      <p:ext uri="{BB962C8B-B14F-4D97-AF65-F5344CB8AC3E}">
        <p14:creationId xmlns:p14="http://schemas.microsoft.com/office/powerpoint/2010/main" val="16947084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Surface Area of Cylinder: Formula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292777" y="1226076"/>
                <a:ext cx="6755551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For the curved surface, the length of one side is the same as the circumference of the circles,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/>
                  <a:t>, and the other side is simply the height of the cylinder, </a:t>
                </a:r>
                <a:r>
                  <a:rPr lang="en-GB" sz="2400" i="1" dirty="0"/>
                  <a:t>h. </a:t>
                </a:r>
                <a:r>
                  <a:rPr lang="en-GB" sz="2400" dirty="0"/>
                  <a:t>So the area is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𝑟h</m:t>
                    </m:r>
                  </m:oMath>
                </a14:m>
                <a:r>
                  <a:rPr lang="en-GB" sz="2400" dirty="0"/>
                  <a:t>.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777" y="1226076"/>
                <a:ext cx="6755551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354" t="-2713" r="-722" b="-8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287585" y="2874163"/>
            <a:ext cx="62514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total surface area of the cylinder is found by adding the area of two circles to the area of this rectangle</a:t>
            </a:r>
            <a:endParaRPr lang="en-GB" sz="2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l="50000" t="19535" r="23422" b="13233"/>
          <a:stretch/>
        </p:blipFill>
        <p:spPr>
          <a:xfrm>
            <a:off x="9048328" y="1226076"/>
            <a:ext cx="2725211" cy="38758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287585" y="4003240"/>
                <a:ext cx="7984879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            </m:t>
                    </m:r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𝑟h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</a:p>
              <a:p>
                <a:pPr lvl="0"/>
                <a:endParaRPr lang="en-GB" sz="2400" dirty="0">
                  <a:solidFill>
                    <a:prstClr val="black"/>
                  </a:solidFill>
                </a:endParaRPr>
              </a:p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This can be written more simply as</a:t>
                </a:r>
                <a:endParaRPr lang="en-GB" sz="24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/>
                <a:endParaRPr lang="en-GB" sz="24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                  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2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𝑟h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</a:p>
              <a:p>
                <a:pPr lvl="0"/>
                <a:endParaRPr lang="en-GB" sz="24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This is the formula for the surface area of a cylinder.</a:t>
                </a:r>
                <a:endParaRPr lang="en-GB" sz="2400" i="1" dirty="0">
                  <a:solidFill>
                    <a:prstClr val="black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7585" y="4003240"/>
                <a:ext cx="7984879" cy="2677656"/>
              </a:xfrm>
              <a:prstGeom prst="rect">
                <a:avLst/>
              </a:prstGeom>
              <a:blipFill>
                <a:blip r:embed="rId6"/>
                <a:stretch>
                  <a:fillRect l="-1272" b="-3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386DCB2-CBA0-D648-B8BC-899A1710F899}"/>
              </a:ext>
            </a:extLst>
          </p:cNvPr>
          <p:cNvSpPr/>
          <p:nvPr/>
        </p:nvSpPr>
        <p:spPr bwMode="auto">
          <a:xfrm>
            <a:off x="3503712" y="5301208"/>
            <a:ext cx="2736304" cy="86409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Surface Area</a:t>
            </a:r>
          </a:p>
        </p:txBody>
      </p:sp>
    </p:spTree>
    <p:extLst>
      <p:ext uri="{BB962C8B-B14F-4D97-AF65-F5344CB8AC3E}">
        <p14:creationId xmlns:p14="http://schemas.microsoft.com/office/powerpoint/2010/main" val="17414400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4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Surface Area: Sphere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855640" y="1187516"/>
            <a:ext cx="95638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Another important result is the surface area of a </a:t>
            </a:r>
            <a:r>
              <a:rPr lang="en-GB" sz="2400" i="1" dirty="0"/>
              <a:t>sphere</a:t>
            </a:r>
            <a:r>
              <a:rPr lang="en-GB" sz="2400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41731" t="36344" r="32282" b="20586"/>
          <a:stretch/>
        </p:blipFill>
        <p:spPr>
          <a:xfrm>
            <a:off x="5447928" y="2042375"/>
            <a:ext cx="2699063" cy="251503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80213" y="5558002"/>
                <a:ext cx="134645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l-GR" sz="2400" i="1" smtClean="0"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0213" y="5558002"/>
                <a:ext cx="1346459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4072" r="-905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561713" y="4815625"/>
            <a:ext cx="9275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For a sphere with radius </a:t>
            </a:r>
            <a:r>
              <a:rPr lang="en-GB" sz="2400" i="1" dirty="0">
                <a:solidFill>
                  <a:prstClr val="black"/>
                </a:solidFill>
              </a:rPr>
              <a:t>r, </a:t>
            </a:r>
            <a:r>
              <a:rPr lang="en-GB" sz="2400" dirty="0">
                <a:solidFill>
                  <a:prstClr val="black"/>
                </a:solidFill>
              </a:rPr>
              <a:t>the surface area is given by the formula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E4945B-B0B5-7C45-99EF-737F93C4D119}"/>
              </a:ext>
            </a:extLst>
          </p:cNvPr>
          <p:cNvSpPr/>
          <p:nvPr/>
        </p:nvSpPr>
        <p:spPr bwMode="auto">
          <a:xfrm>
            <a:off x="5735960" y="5445224"/>
            <a:ext cx="1901611" cy="72008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Surface Area</a:t>
            </a:r>
          </a:p>
        </p:txBody>
      </p:sp>
    </p:spTree>
    <p:extLst>
      <p:ext uri="{BB962C8B-B14F-4D97-AF65-F5344CB8AC3E}">
        <p14:creationId xmlns:p14="http://schemas.microsoft.com/office/powerpoint/2010/main" val="14524863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Surface Areas: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783632" y="757722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sp>
        <p:nvSpPr>
          <p:cNvPr id="3" name="Rectangle 2"/>
          <p:cNvSpPr/>
          <p:nvPr/>
        </p:nvSpPr>
        <p:spPr>
          <a:xfrm>
            <a:off x="2783632" y="1460743"/>
            <a:ext cx="97001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surface area of this cuboid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4013" t="35293" r="41140" b="27940"/>
          <a:stretch/>
        </p:blipFill>
        <p:spPr>
          <a:xfrm>
            <a:off x="8328248" y="757722"/>
            <a:ext cx="3476612" cy="20623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0A6867-D779-0949-A088-098B48B0CF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8148" t="24788" r="18697" b="17435"/>
          <a:stretch/>
        </p:blipFill>
        <p:spPr>
          <a:xfrm>
            <a:off x="2351584" y="3259407"/>
            <a:ext cx="5485700" cy="33523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74772E-469F-D642-AEBC-7F4D7B4DAA79}"/>
              </a:ext>
            </a:extLst>
          </p:cNvPr>
          <p:cNvSpPr txBox="1"/>
          <p:nvPr/>
        </p:nvSpPr>
        <p:spPr>
          <a:xfrm>
            <a:off x="2855641" y="2509955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E2BB68-C85E-744E-87F0-B7913D1A47F4}"/>
              </a:ext>
            </a:extLst>
          </p:cNvPr>
          <p:cNvSpPr txBox="1"/>
          <p:nvPr/>
        </p:nvSpPr>
        <p:spPr>
          <a:xfrm>
            <a:off x="8112224" y="3212976"/>
            <a:ext cx="40797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Here is </a:t>
            </a:r>
            <a:r>
              <a:rPr lang="en-GB" sz="2400" dirty="0"/>
              <a:t>the net of the cuboid and the areas of the rectangles that it contains.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6E3048-898D-3540-8D40-0F9DF9299D91}"/>
              </a:ext>
            </a:extLst>
          </p:cNvPr>
          <p:cNvSpPr txBox="1"/>
          <p:nvPr/>
        </p:nvSpPr>
        <p:spPr>
          <a:xfrm>
            <a:off x="8086334" y="4427497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So the total surface area is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4A81EAD-B906-4247-87C5-0B0DC8FEB3B5}"/>
                  </a:ext>
                </a:extLst>
              </p:cNvPr>
              <p:cNvSpPr/>
              <p:nvPr/>
            </p:nvSpPr>
            <p:spPr>
              <a:xfrm>
                <a:off x="8086334" y="4935593"/>
                <a:ext cx="378860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=2×20+2×30+2×24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14A81EAD-B906-4247-87C5-0B0DC8FEB3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6334" y="4935593"/>
                <a:ext cx="3788601" cy="461665"/>
              </a:xfrm>
              <a:prstGeom prst="rect">
                <a:avLst/>
              </a:prstGeom>
              <a:blipFill>
                <a:blip r:embed="rId6"/>
                <a:stretch>
                  <a:fillRect l="-3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608E47F-2803-124E-80A4-6C50A45233CF}"/>
                  </a:ext>
                </a:extLst>
              </p:cNvPr>
              <p:cNvSpPr/>
              <p:nvPr/>
            </p:nvSpPr>
            <p:spPr>
              <a:xfrm>
                <a:off x="8347446" y="5473040"/>
                <a:ext cx="170751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148 cm</a:t>
                </a:r>
                <a:r>
                  <a:rPr lang="en-GB" sz="2400" baseline="300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8608E47F-2803-124E-80A4-6C50A45233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446" y="5473040"/>
                <a:ext cx="1707519" cy="461665"/>
              </a:xfrm>
              <a:prstGeom prst="rect">
                <a:avLst/>
              </a:prstGeom>
              <a:blipFill>
                <a:blip r:embed="rId7"/>
                <a:stretch>
                  <a:fillRect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Surface Area</a:t>
            </a:r>
          </a:p>
        </p:txBody>
      </p:sp>
    </p:spTree>
    <p:extLst>
      <p:ext uri="{BB962C8B-B14F-4D97-AF65-F5344CB8AC3E}">
        <p14:creationId xmlns:p14="http://schemas.microsoft.com/office/powerpoint/2010/main" val="21044375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13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Surface Area: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28540" y="671982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3" name="Rectangle 2"/>
          <p:cNvSpPr/>
          <p:nvPr/>
        </p:nvSpPr>
        <p:spPr>
          <a:xfrm>
            <a:off x="2190825" y="1070117"/>
            <a:ext cx="100814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Cans are made out of aluminium sheets, and are cylinders of radius 3 cm and height 10 cm. Find the area of aluminium needed to make one can.</a:t>
            </a:r>
          </a:p>
        </p:txBody>
      </p:sp>
      <p:sp>
        <p:nvSpPr>
          <p:cNvPr id="4" name="Rectangle 3"/>
          <p:cNvSpPr/>
          <p:nvPr/>
        </p:nvSpPr>
        <p:spPr>
          <a:xfrm>
            <a:off x="2249857" y="2313737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22241" t="23737" r="50000" b="17434"/>
          <a:stretch/>
        </p:blipFill>
        <p:spPr>
          <a:xfrm>
            <a:off x="7376590" y="1957819"/>
            <a:ext cx="4385710" cy="477992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956140" y="3489678"/>
                <a:ext cx="263982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2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𝑟h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6140" y="3489678"/>
                <a:ext cx="2639825" cy="461665"/>
              </a:xfrm>
              <a:prstGeom prst="rect">
                <a:avLst/>
              </a:prstGeom>
              <a:blipFill>
                <a:blip r:embed="rId5"/>
                <a:stretch>
                  <a:fillRect l="-478"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2245964" y="2906658"/>
            <a:ext cx="26837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Using the formula 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2342510" y="4154055"/>
            <a:ext cx="34868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cs typeface="Arial" panose="020B0604020202020204" pitchFamily="34" charset="0"/>
              </a:rPr>
              <a:t>The total surface area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342509" y="4808531"/>
                <a:ext cx="470648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2×3.14×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×3.14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509" y="4808531"/>
                <a:ext cx="4706481" cy="461665"/>
              </a:xfrm>
              <a:prstGeom prst="rect">
                <a:avLst/>
              </a:prstGeom>
              <a:blipFill>
                <a:blip r:embed="rId6"/>
                <a:stretch>
                  <a:fillRect b="-18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603843" y="5398391"/>
                <a:ext cx="35525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245.04 cm</a:t>
                </a:r>
                <a:r>
                  <a:rPr lang="en-GB" sz="2400" baseline="300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(to 2 </a:t>
                </a:r>
                <a:r>
                  <a:rPr lang="en-GB" sz="2400" dirty="0" err="1">
                    <a:solidFill>
                      <a:srgbClr val="FF0000"/>
                    </a:solidFill>
                    <a:cs typeface="Arial" panose="020B0604020202020204" pitchFamily="34" charset="0"/>
                  </a:rPr>
                  <a:t>d.p.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843" y="5398391"/>
                <a:ext cx="3552576" cy="461665"/>
              </a:xfrm>
              <a:prstGeom prst="rect">
                <a:avLst/>
              </a:prstGeom>
              <a:blipFill>
                <a:blip r:embed="rId7"/>
                <a:stretch>
                  <a:fillRect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Surface Area</a:t>
            </a:r>
          </a:p>
        </p:txBody>
      </p:sp>
    </p:spTree>
    <p:extLst>
      <p:ext uri="{BB962C8B-B14F-4D97-AF65-F5344CB8AC3E}">
        <p14:creationId xmlns:p14="http://schemas.microsoft.com/office/powerpoint/2010/main" val="16439104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9" grpId="0"/>
      <p:bldP spid="11" grpId="0"/>
      <p:bldP spid="12" grpId="0"/>
      <p:bldP spid="13" grpId="0"/>
      <p:bldP spid="1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Surface Area: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28540" y="671982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b="1" dirty="0"/>
              <a:t>Example 3</a:t>
            </a:r>
          </a:p>
        </p:txBody>
      </p:sp>
      <p:sp>
        <p:nvSpPr>
          <p:cNvPr id="3" name="Rectangle 2"/>
          <p:cNvSpPr/>
          <p:nvPr/>
        </p:nvSpPr>
        <p:spPr>
          <a:xfrm>
            <a:off x="2245964" y="1113408"/>
            <a:ext cx="97001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 ball has radius 4 cm. What is its surface area, to the nearest cm</a:t>
            </a:r>
            <a:r>
              <a:rPr lang="en-GB" sz="2400" baseline="30000" dirty="0"/>
              <a:t>2</a:t>
            </a:r>
            <a:r>
              <a:rPr lang="en-GB" sz="2400" dirty="0"/>
              <a:t> ?</a:t>
            </a:r>
          </a:p>
        </p:txBody>
      </p:sp>
      <p:sp>
        <p:nvSpPr>
          <p:cNvPr id="4" name="Rectangle 3"/>
          <p:cNvSpPr/>
          <p:nvPr/>
        </p:nvSpPr>
        <p:spPr>
          <a:xfrm>
            <a:off x="2243105" y="174233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43104" y="2371260"/>
                <a:ext cx="939751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231F20"/>
                    </a:solidFill>
                    <a:cs typeface="Arial" panose="020B0604020202020204" pitchFamily="34" charset="0"/>
                  </a:rPr>
                  <a:t>The area is found using the formula for the surface area of a sphere</a:t>
                </a:r>
              </a:p>
              <a:p>
                <a:endParaRPr lang="en-GB" sz="2400" dirty="0">
                  <a:solidFill>
                    <a:srgbClr val="231F20"/>
                  </a:solidFill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l-GR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											</a:t>
                </a:r>
              </a:p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                                                    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3.14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</a:t>
                </a:r>
              </a:p>
              <a:p>
                <a:endParaRPr lang="en-GB" sz="2400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                                                       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201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cm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(to the nearest </a:t>
                </a:r>
                <a:r>
                  <a:rPr lang="en-GB" sz="2400" dirty="0">
                    <a:solidFill>
                      <a:srgbClr val="FF0000"/>
                    </a:solidFill>
                  </a:rPr>
                  <a:t>cm</a:t>
                </a:r>
                <a:r>
                  <a:rPr lang="en-GB" sz="2400" baseline="300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  <a:r>
                  <a:rPr lang="en-GB" sz="2400" dirty="0">
                    <a:solidFill>
                      <a:srgbClr val="FF0000"/>
                    </a:solidFill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3104" y="2371260"/>
                <a:ext cx="9397511" cy="2677656"/>
              </a:xfrm>
              <a:prstGeom prst="rect">
                <a:avLst/>
              </a:prstGeom>
              <a:blipFill>
                <a:blip r:embed="rId4"/>
                <a:stretch>
                  <a:fillRect l="-1080" t="-1887"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Surface Area</a:t>
            </a:r>
          </a:p>
        </p:txBody>
      </p:sp>
    </p:spTree>
    <p:extLst>
      <p:ext uri="{BB962C8B-B14F-4D97-AF65-F5344CB8AC3E}">
        <p14:creationId xmlns:p14="http://schemas.microsoft.com/office/powerpoint/2010/main" val="6673240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495600" y="1670967"/>
            <a:ext cx="78742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en-GB" sz="2400" dirty="0"/>
              <a:t>Find the surface area of the </a:t>
            </a:r>
          </a:p>
          <a:p>
            <a:r>
              <a:rPr lang="en-GB" sz="2400" dirty="0"/>
              <a:t>      the cuboid opposite.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35889" y="2805386"/>
            <a:ext cx="13083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  <a:latin typeface="Arial"/>
              </a:rPr>
              <a:t>136 cm</a:t>
            </a:r>
            <a:r>
              <a:rPr lang="en-GB" sz="2400" baseline="30000" dirty="0">
                <a:solidFill>
                  <a:srgbClr val="FF0000"/>
                </a:solidFill>
                <a:latin typeface="Arial"/>
              </a:rPr>
              <a:t>2</a:t>
            </a:r>
            <a:endParaRPr lang="en-GB" sz="24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7145" y="590208"/>
            <a:ext cx="9659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33075" t="22536" r="32079" b="10233"/>
          <a:stretch/>
        </p:blipFill>
        <p:spPr>
          <a:xfrm>
            <a:off x="7827896" y="1131786"/>
            <a:ext cx="2607269" cy="282822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E0DEFD3-4494-FC4D-AC2C-F6AA52A010B6}"/>
              </a:ext>
            </a:extLst>
          </p:cNvPr>
          <p:cNvSpPr/>
          <p:nvPr/>
        </p:nvSpPr>
        <p:spPr>
          <a:xfrm>
            <a:off x="2508027" y="2795781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9B0480-6E8B-B34D-9F11-683C9E3F3402}"/>
              </a:ext>
            </a:extLst>
          </p:cNvPr>
          <p:cNvSpPr/>
          <p:nvPr/>
        </p:nvSpPr>
        <p:spPr>
          <a:xfrm>
            <a:off x="2320918" y="4057258"/>
            <a:ext cx="78742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2. Find the surface area of the </a:t>
            </a:r>
          </a:p>
          <a:p>
            <a:r>
              <a:rPr lang="en-GB" sz="2400" dirty="0"/>
              <a:t>    cylinder opposite.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C858A5C-71B5-8046-A84C-9488B6EE60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590" t="19535" r="12201" b="14283"/>
          <a:stretch/>
        </p:blipFill>
        <p:spPr>
          <a:xfrm>
            <a:off x="7739948" y="4057258"/>
            <a:ext cx="2797197" cy="27971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72F3315-773E-1042-A351-7844B2A12879}"/>
              </a:ext>
            </a:extLst>
          </p:cNvPr>
          <p:cNvSpPr txBox="1"/>
          <p:nvPr/>
        </p:nvSpPr>
        <p:spPr>
          <a:xfrm>
            <a:off x="2495600" y="5301208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Answer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B3B1C4-C397-6745-9DFB-0B53B6641043}"/>
              </a:ext>
            </a:extLst>
          </p:cNvPr>
          <p:cNvSpPr/>
          <p:nvPr/>
        </p:nvSpPr>
        <p:spPr>
          <a:xfrm>
            <a:off x="3935889" y="5331985"/>
            <a:ext cx="15831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Arial"/>
              </a:rPr>
              <a:t>114.5 cm</a:t>
            </a:r>
            <a:r>
              <a:rPr lang="en-GB" sz="2400" baseline="30000" dirty="0">
                <a:solidFill>
                  <a:srgbClr val="FF0000"/>
                </a:solidFill>
                <a:latin typeface="Arial"/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Fitness Check</a:t>
            </a:r>
          </a:p>
        </p:txBody>
      </p:sp>
    </p:spTree>
    <p:extLst>
      <p:ext uri="{BB962C8B-B14F-4D97-AF65-F5344CB8AC3E}">
        <p14:creationId xmlns:p14="http://schemas.microsoft.com/office/powerpoint/2010/main" val="30180162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3" grpId="0"/>
      <p:bldP spid="14" grpId="0"/>
      <p:bldP spid="2" grpId="0"/>
      <p:bldP spid="9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976457"/>
            <a:ext cx="5832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683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4389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6657" y="17593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b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</a:b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Area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Section 5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Review</a:t>
            </a:r>
          </a:p>
        </p:txBody>
      </p:sp>
    </p:spTree>
    <p:extLst>
      <p:ext uri="{BB962C8B-B14F-4D97-AF65-F5344CB8AC3E}">
        <p14:creationId xmlns:p14="http://schemas.microsoft.com/office/powerpoint/2010/main" val="1488029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D26DF9-5106-4408-AEB8-21B8AFA51FB3}">
  <ds:schemaRefs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9864</TotalTime>
  <Words>3125</Words>
  <Application>Microsoft Office PowerPoint</Application>
  <PresentationFormat>Widescreen</PresentationFormat>
  <Paragraphs>468</Paragraphs>
  <Slides>45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Cambria Math</vt:lpstr>
      <vt:lpstr>Times New Roman</vt:lpstr>
      <vt:lpstr>Times-Roman</vt:lpstr>
      <vt:lpstr>Alapértelmezett terv</vt:lpstr>
      <vt:lpstr>Supporting and Enhancing Mathematics and Statistics UNIT: Area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Liz Holland</cp:lastModifiedBy>
  <cp:revision>379</cp:revision>
  <cp:lastPrinted>2016-10-17T08:47:54Z</cp:lastPrinted>
  <dcterms:created xsi:type="dcterms:W3CDTF">2012-10-10T19:07:13Z</dcterms:created>
  <dcterms:modified xsi:type="dcterms:W3CDTF">2020-11-05T17:17:55Z</dcterms:modified>
</cp:coreProperties>
</file>