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68"/>
  </p:notesMasterIdLst>
  <p:handoutMasterIdLst>
    <p:handoutMasterId r:id="rId69"/>
  </p:handoutMasterIdLst>
  <p:sldIdLst>
    <p:sldId id="355" r:id="rId5"/>
    <p:sldId id="283" r:id="rId6"/>
    <p:sldId id="356" r:id="rId7"/>
    <p:sldId id="415" r:id="rId8"/>
    <p:sldId id="438" r:id="rId9"/>
    <p:sldId id="439" r:id="rId10"/>
    <p:sldId id="371" r:id="rId11"/>
    <p:sldId id="372" r:id="rId12"/>
    <p:sldId id="416" r:id="rId13"/>
    <p:sldId id="440" r:id="rId14"/>
    <p:sldId id="442" r:id="rId15"/>
    <p:sldId id="441" r:id="rId16"/>
    <p:sldId id="419" r:id="rId17"/>
    <p:sldId id="420" r:id="rId18"/>
    <p:sldId id="427" r:id="rId19"/>
    <p:sldId id="373" r:id="rId20"/>
    <p:sldId id="443" r:id="rId21"/>
    <p:sldId id="424" r:id="rId22"/>
    <p:sldId id="444" r:id="rId23"/>
    <p:sldId id="445" r:id="rId24"/>
    <p:sldId id="446" r:id="rId25"/>
    <p:sldId id="447" r:id="rId26"/>
    <p:sldId id="448" r:id="rId27"/>
    <p:sldId id="449" r:id="rId28"/>
    <p:sldId id="451" r:id="rId29"/>
    <p:sldId id="452" r:id="rId30"/>
    <p:sldId id="461" r:id="rId31"/>
    <p:sldId id="460" r:id="rId32"/>
    <p:sldId id="463" r:id="rId33"/>
    <p:sldId id="453" r:id="rId34"/>
    <p:sldId id="454" r:id="rId35"/>
    <p:sldId id="455" r:id="rId36"/>
    <p:sldId id="456" r:id="rId37"/>
    <p:sldId id="458" r:id="rId38"/>
    <p:sldId id="428" r:id="rId39"/>
    <p:sldId id="430" r:id="rId40"/>
    <p:sldId id="431" r:id="rId41"/>
    <p:sldId id="394" r:id="rId42"/>
    <p:sldId id="462" r:id="rId43"/>
    <p:sldId id="464" r:id="rId44"/>
    <p:sldId id="465" r:id="rId45"/>
    <p:sldId id="466" r:id="rId46"/>
    <p:sldId id="467" r:id="rId47"/>
    <p:sldId id="468" r:id="rId48"/>
    <p:sldId id="469" r:id="rId49"/>
    <p:sldId id="470" r:id="rId50"/>
    <p:sldId id="395" r:id="rId51"/>
    <p:sldId id="471" r:id="rId52"/>
    <p:sldId id="472" r:id="rId53"/>
    <p:sldId id="473" r:id="rId54"/>
    <p:sldId id="479" r:id="rId55"/>
    <p:sldId id="474" r:id="rId56"/>
    <p:sldId id="480" r:id="rId57"/>
    <p:sldId id="481" r:id="rId58"/>
    <p:sldId id="475" r:id="rId59"/>
    <p:sldId id="477" r:id="rId60"/>
    <p:sldId id="482" r:id="rId61"/>
    <p:sldId id="483" r:id="rId62"/>
    <p:sldId id="484" r:id="rId63"/>
    <p:sldId id="485" r:id="rId64"/>
    <p:sldId id="486" r:id="rId65"/>
    <p:sldId id="478" r:id="rId66"/>
    <p:sldId id="400" r:id="rId67"/>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6"/>
  </p:normalViewPr>
  <p:slideViewPr>
    <p:cSldViewPr>
      <p:cViewPr varScale="1">
        <p:scale>
          <a:sx n="96" d="100"/>
          <a:sy n="96" d="100"/>
        </p:scale>
        <p:origin x="-300" y="-42"/>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9/2/2020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334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62643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176383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4466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25282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398056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2308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19817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643495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42291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542331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46843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03572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6117647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98254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66690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073316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72204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38106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07747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69155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04972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5142568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58023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754702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06316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02731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191156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18138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421280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336109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74250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843909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358747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059855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10264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763289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717056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9140093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6098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4968614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264741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022087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5319470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4724935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2305315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470650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180837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975803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1097370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960148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9666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4745747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032848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5217513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155727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334944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857526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830138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727771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709082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09876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260.png"/><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7.png"/><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4.png"/><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6.png"/><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image" Target="../media/image59.png"/></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5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8.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8.png"/></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6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00.png"/><Relationship Id="rId7" Type="http://schemas.openxmlformats.org/officeDocument/2006/relationships/image" Target="../media/image71.png"/><Relationship Id="rId2" Type="http://schemas.openxmlformats.org/officeDocument/2006/relationships/notesSlide" Target="../notesSlides/notesSlide60.xml"/><Relationship Id="rId1" Type="http://schemas.openxmlformats.org/officeDocument/2006/relationships/slideLayout" Target="../slideLayouts/slideLayout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2.png"/></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1.xml"/><Relationship Id="rId1" Type="http://schemas.openxmlformats.org/officeDocument/2006/relationships/slideLayout" Target="../slideLayouts/slideLayout3.xml"/><Relationship Id="rId5" Type="http://schemas.openxmlformats.org/officeDocument/2006/relationships/image" Target="../media/image74.png"/><Relationship Id="rId4" Type="http://schemas.openxmlformats.org/officeDocument/2006/relationships/image" Target="../media/image73.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Mechanics Introduction</a:t>
            </a:r>
          </a:p>
        </p:txBody>
      </p:sp>
    </p:spTree>
    <p:extLst>
      <p:ext uri="{BB962C8B-B14F-4D97-AF65-F5344CB8AC3E}">
        <p14:creationId xmlns:p14="http://schemas.microsoft.com/office/powerpoint/2010/main" val="3689271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64530" y="662459"/>
            <a:ext cx="9721081" cy="164660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t>This Unit is an introduction to mechanics, including mathematical</a:t>
            </a:r>
          </a:p>
          <a:p>
            <a:pPr>
              <a:spcAft>
                <a:spcPts val="600"/>
              </a:spcAft>
            </a:pPr>
            <a:r>
              <a:rPr lang="en-US" altLang="en-US" sz="2400" dirty="0"/>
              <a:t>modelling, forces </a:t>
            </a:r>
            <a:r>
              <a:rPr lang="en-US" altLang="en-US" sz="2400" dirty="0" smtClean="0"/>
              <a:t>&amp; </a:t>
            </a:r>
            <a:r>
              <a:rPr lang="en-US" altLang="en-US" sz="2400" dirty="0"/>
              <a:t>motion and units &amp; dimensions</a:t>
            </a:r>
            <a:r>
              <a:rPr lang="en-US" altLang="en-US" sz="2400" dirty="0" smtClean="0"/>
              <a:t>.</a:t>
            </a:r>
            <a:endParaRPr lang="en-US" altLang="en-US" sz="2400" dirty="0"/>
          </a:p>
          <a:p>
            <a:r>
              <a:rPr lang="en-US" altLang="en-US" sz="2400" dirty="0"/>
              <a:t>You have six sections to work through and there are check up audits</a:t>
            </a:r>
          </a:p>
          <a:p>
            <a:r>
              <a:rPr lang="en-US" altLang="en-US" sz="2400" dirty="0" smtClean="0"/>
              <a:t>and </a:t>
            </a:r>
            <a:r>
              <a:rPr lang="en-US" altLang="en-US" sz="2400" dirty="0"/>
              <a:t>fitness tests for most sections.</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Mechanics Introduction</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p:txBody>
      </p:sp>
      <p:sp>
        <p:nvSpPr>
          <p:cNvPr id="8"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4439816" y="2615664"/>
            <a:ext cx="9145016"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 typeface="+mj-lt"/>
              <a:buAutoNum type="arabicPeriod"/>
            </a:pPr>
            <a:r>
              <a:rPr lang="en-GB" sz="2400" dirty="0"/>
              <a:t>Mathematical Modelling</a:t>
            </a:r>
          </a:p>
          <a:p>
            <a:pPr>
              <a:buFont typeface="+mj-lt"/>
              <a:buAutoNum type="arabicPeriod"/>
            </a:pPr>
            <a:endParaRPr lang="en-GB" sz="2400" dirty="0"/>
          </a:p>
          <a:p>
            <a:pPr>
              <a:buFont typeface="+mj-lt"/>
              <a:buAutoNum type="arabicPeriod"/>
            </a:pPr>
            <a:r>
              <a:rPr lang="en-GB" sz="2400" dirty="0"/>
              <a:t>Modelling from Data</a:t>
            </a:r>
          </a:p>
          <a:p>
            <a:pPr>
              <a:buFont typeface="+mj-lt"/>
              <a:buAutoNum type="arabicPeriod"/>
            </a:pPr>
            <a:endParaRPr lang="en-GB" sz="2400" dirty="0"/>
          </a:p>
          <a:p>
            <a:pPr>
              <a:buFont typeface="+mj-lt"/>
              <a:buAutoNum type="arabicPeriod"/>
            </a:pPr>
            <a:r>
              <a:rPr lang="en-GB" sz="2400" dirty="0"/>
              <a:t>Motion and Force</a:t>
            </a:r>
          </a:p>
          <a:p>
            <a:pPr>
              <a:buFont typeface="+mj-lt"/>
              <a:buAutoNum type="arabicPeriod"/>
            </a:pPr>
            <a:endParaRPr lang="en-GB" sz="2400" dirty="0"/>
          </a:p>
          <a:p>
            <a:pPr>
              <a:buFont typeface="+mj-lt"/>
              <a:buAutoNum type="arabicPeriod"/>
            </a:pPr>
            <a:r>
              <a:rPr lang="en-GB" sz="2400" dirty="0"/>
              <a:t>Newton’s Law of Gravitation</a:t>
            </a:r>
          </a:p>
          <a:p>
            <a:pPr>
              <a:buFont typeface="+mj-lt"/>
              <a:buAutoNum type="arabicPeriod"/>
            </a:pPr>
            <a:endParaRPr lang="en-GB" sz="2400" dirty="0"/>
          </a:p>
          <a:p>
            <a:pPr>
              <a:buFont typeface="+mj-lt"/>
              <a:buAutoNum type="arabicPeriod"/>
            </a:pPr>
            <a:r>
              <a:rPr lang="en-GB" sz="2400" dirty="0"/>
              <a:t>Further Mathematical Modelling</a:t>
            </a:r>
          </a:p>
          <a:p>
            <a:pPr>
              <a:buFont typeface="+mj-lt"/>
              <a:buAutoNum type="arabicPeriod"/>
            </a:pPr>
            <a:endParaRPr lang="en-GB" sz="2400" dirty="0"/>
          </a:p>
          <a:p>
            <a:pPr>
              <a:buFont typeface="+mj-lt"/>
              <a:buAutoNum type="arabicPeriod"/>
            </a:pPr>
            <a:r>
              <a:rPr lang="en-GB" sz="2400" dirty="0"/>
              <a:t>Units and Dimensions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Mathematical Modelling</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84120" y="768088"/>
            <a:ext cx="9577064" cy="3785652"/>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This Unit is about the use of mathematics in solving realistic</a:t>
            </a:r>
          </a:p>
          <a:p>
            <a:r>
              <a:rPr lang="en-GB" sz="2400" dirty="0"/>
              <a:t>problems. Mathematics occurs in many subjects: engineering and</a:t>
            </a:r>
          </a:p>
          <a:p>
            <a:r>
              <a:rPr lang="en-GB" sz="2400" dirty="0"/>
              <a:t>physics in particular, but also in economics, biology, epidemiology,</a:t>
            </a:r>
          </a:p>
          <a:p>
            <a:r>
              <a:rPr lang="en-GB" sz="2400" dirty="0"/>
              <a:t>and transport, making it vital to industry, commerce, government</a:t>
            </a:r>
          </a:p>
          <a:p>
            <a:r>
              <a:rPr lang="en-GB" sz="2400" dirty="0"/>
              <a:t>and health. Applying mathematics to such a wide range of subjects</a:t>
            </a:r>
          </a:p>
          <a:p>
            <a:r>
              <a:rPr lang="en-GB" sz="2400" dirty="0"/>
              <a:t>requires not only good mathematical problem solving skills but also</a:t>
            </a:r>
          </a:p>
          <a:p>
            <a:r>
              <a:rPr lang="en-GB" sz="2400" dirty="0"/>
              <a:t>the ability of the mathematician to start with a problem in non-</a:t>
            </a:r>
          </a:p>
          <a:p>
            <a:r>
              <a:rPr lang="en-GB" sz="2400" dirty="0"/>
              <a:t>mathematical form and to give the results of any mathematical</a:t>
            </a:r>
          </a:p>
          <a:p>
            <a:r>
              <a:rPr lang="en-GB" sz="2400" dirty="0"/>
              <a:t>analysis in non-mathematical form. In between these start and end</a:t>
            </a:r>
          </a:p>
          <a:p>
            <a:r>
              <a:rPr lang="en-GB" sz="2400" dirty="0"/>
              <a:t>points, the mathematician must:</a:t>
            </a:r>
          </a:p>
        </p:txBody>
      </p:sp>
      <p:sp>
        <p:nvSpPr>
          <p:cNvPr id="2" name="Rectangle 1"/>
          <p:cNvSpPr/>
          <p:nvPr/>
        </p:nvSpPr>
        <p:spPr>
          <a:xfrm>
            <a:off x="2663126" y="4653136"/>
            <a:ext cx="9073008" cy="1938992"/>
          </a:xfrm>
          <a:prstGeom prst="rect">
            <a:avLst/>
          </a:prstGeom>
        </p:spPr>
        <p:txBody>
          <a:bodyPr wrap="square">
            <a:spAutoFit/>
          </a:bodyPr>
          <a:lstStyle/>
          <a:p>
            <a:r>
              <a:rPr lang="en-GB" sz="2400" b="1" dirty="0"/>
              <a:t>formulate</a:t>
            </a:r>
            <a:r>
              <a:rPr lang="en-GB" sz="2400" dirty="0"/>
              <a:t> the problem to allow the use of mathematical </a:t>
            </a:r>
            <a:r>
              <a:rPr lang="en-GB" sz="2400" dirty="0" smtClean="0"/>
              <a:t>analysis,</a:t>
            </a:r>
            <a:endParaRPr lang="en-GB" sz="2400" dirty="0"/>
          </a:p>
          <a:p>
            <a:endParaRPr lang="en-GB" sz="2400" dirty="0"/>
          </a:p>
          <a:p>
            <a:r>
              <a:rPr lang="en-GB" sz="2400" b="1" dirty="0"/>
              <a:t>solve</a:t>
            </a:r>
            <a:r>
              <a:rPr lang="en-GB" sz="2400" dirty="0"/>
              <a:t> any mathematical problems that have been set </a:t>
            </a:r>
            <a:r>
              <a:rPr lang="en-GB" sz="2400" dirty="0" smtClean="0"/>
              <a:t>up,</a:t>
            </a:r>
            <a:endParaRPr lang="en-GB" sz="2400" dirty="0"/>
          </a:p>
          <a:p>
            <a:endParaRPr lang="en-GB" sz="2400" dirty="0"/>
          </a:p>
          <a:p>
            <a:r>
              <a:rPr lang="en-GB" sz="2400" b="1" dirty="0"/>
              <a:t>interpret </a:t>
            </a:r>
            <a:r>
              <a:rPr lang="en-GB" sz="2400" dirty="0"/>
              <a:t>the solution in the context of the original setting.</a:t>
            </a:r>
          </a:p>
        </p:txBody>
      </p:sp>
    </p:spTree>
    <p:extLst>
      <p:ext uri="{BB962C8B-B14F-4D97-AF65-F5344CB8AC3E}">
        <p14:creationId xmlns:p14="http://schemas.microsoft.com/office/powerpoint/2010/main" val="3870125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Mathematical Modelling</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11" name="TextBox 1"/>
          <p:cNvSpPr txBox="1">
            <a:spLocks noChangeArrowheads="1"/>
          </p:cNvSpPr>
          <p:nvPr/>
        </p:nvSpPr>
        <p:spPr bwMode="auto">
          <a:xfrm>
            <a:off x="2452579" y="902604"/>
            <a:ext cx="9620085"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This process is called </a:t>
            </a:r>
            <a:r>
              <a:rPr lang="en-GB" sz="2400" b="1" dirty="0"/>
              <a:t>mathematical modelling</a:t>
            </a:r>
            <a:r>
              <a:rPr lang="en-GB" sz="2400" dirty="0"/>
              <a:t> and is illustrated by</a:t>
            </a:r>
          </a:p>
          <a:p>
            <a:r>
              <a:rPr lang="en-GB" sz="2400" dirty="0"/>
              <a:t>the diagram below. </a:t>
            </a:r>
          </a:p>
        </p:txBody>
      </p:sp>
      <p:pic>
        <p:nvPicPr>
          <p:cNvPr id="2" name="Picture 1"/>
          <p:cNvPicPr>
            <a:picLocks noChangeAspect="1"/>
          </p:cNvPicPr>
          <p:nvPr/>
        </p:nvPicPr>
        <p:blipFill>
          <a:blip r:embed="rId4"/>
          <a:stretch>
            <a:fillRect/>
          </a:stretch>
        </p:blipFill>
        <p:spPr>
          <a:xfrm>
            <a:off x="3485163" y="2082207"/>
            <a:ext cx="7201905" cy="3429479"/>
          </a:xfrm>
          <a:prstGeom prst="rect">
            <a:avLst/>
          </a:prstGeom>
        </p:spPr>
      </p:pic>
    </p:spTree>
    <p:extLst>
      <p:ext uri="{BB962C8B-B14F-4D97-AF65-F5344CB8AC3E}">
        <p14:creationId xmlns:p14="http://schemas.microsoft.com/office/powerpoint/2010/main" val="686815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Mathematical Modelling</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88447" y="768088"/>
            <a:ext cx="9577064" cy="2308324"/>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Central to </a:t>
            </a:r>
            <a:r>
              <a:rPr lang="en-GB" sz="2400" b="1" dirty="0"/>
              <a:t>mathematical modelling</a:t>
            </a:r>
            <a:r>
              <a:rPr lang="en-GB" sz="2400" dirty="0"/>
              <a:t> is the representation of the real</a:t>
            </a:r>
          </a:p>
          <a:p>
            <a:r>
              <a:rPr lang="en-GB" sz="2400" dirty="0"/>
              <a:t>world problem mathematically. In mechanics the real world problem is</a:t>
            </a:r>
          </a:p>
          <a:p>
            <a:r>
              <a:rPr lang="en-GB" sz="2400" dirty="0"/>
              <a:t>commonly represented with a formula.  Such a representation is what</a:t>
            </a:r>
          </a:p>
          <a:p>
            <a:r>
              <a:rPr lang="en-GB" sz="2400" dirty="0"/>
              <a:t>is meant by a </a:t>
            </a:r>
            <a:r>
              <a:rPr lang="en-GB" sz="2400" b="1" dirty="0"/>
              <a:t>mathematical model</a:t>
            </a:r>
            <a:r>
              <a:rPr lang="en-GB" sz="2400" dirty="0"/>
              <a:t>. The mathematical model could</a:t>
            </a:r>
          </a:p>
          <a:p>
            <a:r>
              <a:rPr lang="en-GB" sz="2400" dirty="0"/>
              <a:t>also come in other forms such as a graph, a spreadsheet, a flow </a:t>
            </a:r>
          </a:p>
          <a:p>
            <a:r>
              <a:rPr lang="en-GB" sz="2400" dirty="0"/>
              <a:t>chart, and many others.</a:t>
            </a:r>
          </a:p>
        </p:txBody>
      </p:sp>
      <p:sp>
        <p:nvSpPr>
          <p:cNvPr id="2" name="Rectangle 1"/>
          <p:cNvSpPr/>
          <p:nvPr/>
        </p:nvSpPr>
        <p:spPr>
          <a:xfrm>
            <a:off x="2388447" y="3041610"/>
            <a:ext cx="9073008" cy="1569660"/>
          </a:xfrm>
          <a:prstGeom prst="rect">
            <a:avLst/>
          </a:prstGeom>
        </p:spPr>
        <p:txBody>
          <a:bodyPr wrap="square">
            <a:spAutoFit/>
          </a:bodyPr>
          <a:lstStyle/>
          <a:p>
            <a:r>
              <a:rPr lang="en-GB" sz="2400" dirty="0"/>
              <a:t>For example, the formula </a:t>
            </a:r>
            <a:r>
              <a:rPr lang="en-GB" sz="2400" i="1" dirty="0">
                <a:latin typeface="Times New Roman" panose="02020603050405020304" pitchFamily="18" charset="0"/>
                <a:cs typeface="Times New Roman" panose="02020603050405020304" pitchFamily="18" charset="0"/>
              </a:rPr>
              <a:t>s</a:t>
            </a:r>
            <a:r>
              <a:rPr lang="en-GB" sz="2400" i="1" dirty="0"/>
              <a:t> = </a:t>
            </a:r>
            <a:r>
              <a:rPr lang="en-GB" sz="2400" dirty="0"/>
              <a:t>15</a:t>
            </a:r>
            <a:r>
              <a:rPr lang="en-GB" sz="2400" i="1" dirty="0">
                <a:latin typeface="Times New Roman" panose="02020603050405020304" pitchFamily="18" charset="0"/>
                <a:cs typeface="Times New Roman" panose="02020603050405020304" pitchFamily="18" charset="0"/>
              </a:rPr>
              <a:t>t</a:t>
            </a:r>
            <a:r>
              <a:rPr lang="en-GB" sz="2400" dirty="0"/>
              <a:t> describes distance travelled </a:t>
            </a:r>
            <a:r>
              <a:rPr lang="en-GB" sz="2400" i="1" dirty="0">
                <a:latin typeface="Times New Roman" panose="02020603050405020304" pitchFamily="18" charset="0"/>
                <a:cs typeface="Times New Roman" panose="02020603050405020304" pitchFamily="18" charset="0"/>
              </a:rPr>
              <a:t>s</a:t>
            </a:r>
            <a:r>
              <a:rPr lang="en-GB" sz="2400" dirty="0"/>
              <a:t> (in metres) in terms of time </a:t>
            </a:r>
            <a:r>
              <a:rPr lang="en-GB" sz="2400" i="1" dirty="0">
                <a:latin typeface="Times New Roman" panose="02020603050405020304" pitchFamily="18" charset="0"/>
                <a:cs typeface="Times New Roman" panose="02020603050405020304" pitchFamily="18" charset="0"/>
              </a:rPr>
              <a:t>t</a:t>
            </a:r>
            <a:r>
              <a:rPr lang="en-GB" sz="2400" dirty="0"/>
              <a:t> (in seconds) when travelling at a speed of 15 ms</a:t>
            </a:r>
            <a:r>
              <a:rPr lang="en-GB" sz="2400" baseline="30000" dirty="0"/>
              <a:t>-1</a:t>
            </a:r>
            <a:r>
              <a:rPr lang="en-GB" sz="2400" dirty="0"/>
              <a:t>. The formula </a:t>
            </a:r>
            <a:r>
              <a:rPr lang="en-GB" sz="2400" i="1" dirty="0">
                <a:latin typeface="Times New Roman" panose="02020603050405020304" pitchFamily="18" charset="0"/>
                <a:cs typeface="Times New Roman" panose="02020603050405020304" pitchFamily="18" charset="0"/>
              </a:rPr>
              <a:t>s</a:t>
            </a:r>
            <a:r>
              <a:rPr lang="en-GB" sz="2400" i="1" dirty="0"/>
              <a:t> = </a:t>
            </a:r>
            <a:r>
              <a:rPr lang="en-GB" sz="2400" dirty="0"/>
              <a:t>15</a:t>
            </a:r>
            <a:r>
              <a:rPr lang="en-GB" sz="2400" i="1" dirty="0">
                <a:latin typeface="Times New Roman" panose="02020603050405020304" pitchFamily="18" charset="0"/>
                <a:cs typeface="Times New Roman" panose="02020603050405020304" pitchFamily="18" charset="0"/>
              </a:rPr>
              <a:t>t</a:t>
            </a:r>
            <a:r>
              <a:rPr lang="en-GB" sz="2400" dirty="0"/>
              <a:t> is a simple example of a mathematical model.</a:t>
            </a:r>
          </a:p>
        </p:txBody>
      </p:sp>
      <p:sp>
        <p:nvSpPr>
          <p:cNvPr id="3" name="Rectangle 2"/>
          <p:cNvSpPr/>
          <p:nvPr/>
        </p:nvSpPr>
        <p:spPr>
          <a:xfrm>
            <a:off x="2388447" y="4616629"/>
            <a:ext cx="9469911" cy="2160528"/>
          </a:xfrm>
          <a:prstGeom prst="rect">
            <a:avLst/>
          </a:prstGeom>
        </p:spPr>
        <p:txBody>
          <a:bodyPr wrap="square">
            <a:spAutoFit/>
          </a:bodyPr>
          <a:lstStyle/>
          <a:p>
            <a:pPr marL="457200" marR="144780" indent="-457200">
              <a:lnSpc>
                <a:spcPct val="112000"/>
              </a:lnSpc>
              <a:tabLst>
                <a:tab pos="269875" algn="l"/>
              </a:tabLst>
            </a:pPr>
            <a:r>
              <a:rPr lang="en-GB" sz="2400" dirty="0">
                <a:latin typeface="Arial" charset="0"/>
                <a:ea typeface="ＭＳ Ｐゴシック" charset="0"/>
                <a:cs typeface="ＭＳ Ｐゴシック" charset="0"/>
              </a:rPr>
              <a:t>Broadly speaking, a mathematical model is a relation between two</a:t>
            </a:r>
          </a:p>
          <a:p>
            <a:pPr marL="457200" marR="144780" indent="-457200">
              <a:lnSpc>
                <a:spcPct val="112000"/>
              </a:lnSpc>
              <a:tabLst>
                <a:tab pos="269875" algn="l"/>
              </a:tabLst>
            </a:pPr>
            <a:r>
              <a:rPr lang="en-GB" sz="2400" dirty="0">
                <a:latin typeface="Arial" charset="0"/>
                <a:ea typeface="ＭＳ Ｐゴシック" charset="0"/>
                <a:cs typeface="ＭＳ Ｐゴシック" charset="0"/>
              </a:rPr>
              <a:t>or more variables. The challenge to the applied mathematician is</a:t>
            </a:r>
          </a:p>
          <a:p>
            <a:pPr marL="457200" marR="144780" indent="-457200">
              <a:lnSpc>
                <a:spcPct val="112000"/>
              </a:lnSpc>
              <a:tabLst>
                <a:tab pos="269875" algn="l"/>
              </a:tabLst>
            </a:pPr>
            <a:r>
              <a:rPr lang="en-GB" sz="2400" dirty="0">
                <a:latin typeface="Arial" charset="0"/>
                <a:ea typeface="ＭＳ Ｐゴシック" charset="0"/>
                <a:cs typeface="ＭＳ Ｐゴシック" charset="0"/>
              </a:rPr>
              <a:t>to formulate a good model which accurately describes or</a:t>
            </a:r>
          </a:p>
          <a:p>
            <a:pPr marL="457200" marR="144780" indent="-457200">
              <a:lnSpc>
                <a:spcPct val="112000"/>
              </a:lnSpc>
              <a:tabLst>
                <a:tab pos="269875" algn="l"/>
              </a:tabLst>
            </a:pPr>
            <a:r>
              <a:rPr lang="en-GB" sz="2400" dirty="0">
                <a:latin typeface="Arial" charset="0"/>
                <a:ea typeface="ＭＳ Ｐゴシック" charset="0"/>
                <a:cs typeface="ＭＳ Ｐゴシック" charset="0"/>
              </a:rPr>
              <a:t>represents a given situation. A good model, importantly, can be</a:t>
            </a:r>
          </a:p>
          <a:p>
            <a:pPr marL="457200" marR="144780" indent="-457200">
              <a:lnSpc>
                <a:spcPct val="112000"/>
              </a:lnSpc>
              <a:tabLst>
                <a:tab pos="269875" algn="l"/>
              </a:tabLst>
            </a:pPr>
            <a:r>
              <a:rPr lang="en-GB" sz="2400" dirty="0">
                <a:latin typeface="Arial" charset="0"/>
                <a:ea typeface="ＭＳ Ｐゴシック" charset="0"/>
                <a:cs typeface="ＭＳ Ｐゴシック" charset="0"/>
              </a:rPr>
              <a:t>used to make </a:t>
            </a:r>
            <a:r>
              <a:rPr lang="en-GB" sz="2400" i="1" dirty="0">
                <a:latin typeface="Arial" charset="0"/>
                <a:ea typeface="ＭＳ Ｐゴシック" charset="0"/>
                <a:cs typeface="ＭＳ Ｐゴシック" charset="0"/>
              </a:rPr>
              <a:t>predictions</a:t>
            </a:r>
            <a:r>
              <a:rPr lang="en-GB" sz="2400" dirty="0">
                <a:latin typeface="Arial" charset="0"/>
                <a:ea typeface="ＭＳ Ｐゴシック" charset="0"/>
                <a:cs typeface="ＭＳ Ｐゴシック" charset="0"/>
              </a:rPr>
              <a:t> about future behaviour.</a:t>
            </a:r>
          </a:p>
        </p:txBody>
      </p:sp>
    </p:spTree>
    <p:extLst>
      <p:ext uri="{BB962C8B-B14F-4D97-AF65-F5344CB8AC3E}">
        <p14:creationId xmlns:p14="http://schemas.microsoft.com/office/powerpoint/2010/main" val="492713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Mathematical Modelling</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88446" y="886804"/>
            <a:ext cx="9577064"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The first step in trying to devise a mathematical model for a given</a:t>
            </a:r>
          </a:p>
          <a:p>
            <a:r>
              <a:rPr lang="en-GB" sz="2400" dirty="0"/>
              <a:t>situation is to identify the quantities which can be measured and</a:t>
            </a:r>
          </a:p>
          <a:p>
            <a:r>
              <a:rPr lang="en-GB" sz="2400" dirty="0"/>
              <a:t>whose values will describe the real situation. </a:t>
            </a:r>
          </a:p>
        </p:txBody>
      </p:sp>
      <p:sp>
        <p:nvSpPr>
          <p:cNvPr id="3" name="Rectangle 2"/>
          <p:cNvSpPr/>
          <p:nvPr/>
        </p:nvSpPr>
        <p:spPr>
          <a:xfrm>
            <a:off x="2372827" y="2541844"/>
            <a:ext cx="9469911" cy="1200329"/>
          </a:xfrm>
          <a:prstGeom prst="rect">
            <a:avLst/>
          </a:prstGeom>
        </p:spPr>
        <p:txBody>
          <a:bodyPr wrap="square">
            <a:spAutoFit/>
          </a:bodyPr>
          <a:lstStyle/>
          <a:p>
            <a:r>
              <a:rPr lang="en-GB" sz="2400" dirty="0"/>
              <a:t>In mechanics these quantities might be position, velocity, mass, etc. More generally you might be interested in mortality rates, inflation, interest rates, infection rate of a virus, etc. </a:t>
            </a:r>
            <a:endParaRPr lang="en-GB" sz="2400" dirty="0">
              <a:latin typeface="Arial" charset="0"/>
              <a:ea typeface="ＭＳ Ｐゴシック" charset="0"/>
              <a:cs typeface="ＭＳ Ｐゴシック" charset="0"/>
            </a:endParaRPr>
          </a:p>
        </p:txBody>
      </p:sp>
      <p:sp>
        <p:nvSpPr>
          <p:cNvPr id="4" name="Rectangle 3"/>
          <p:cNvSpPr/>
          <p:nvPr/>
        </p:nvSpPr>
        <p:spPr>
          <a:xfrm>
            <a:off x="2388310" y="4196884"/>
            <a:ext cx="9252169" cy="830997"/>
          </a:xfrm>
          <a:prstGeom prst="rect">
            <a:avLst/>
          </a:prstGeom>
        </p:spPr>
        <p:txBody>
          <a:bodyPr wrap="square">
            <a:spAutoFit/>
          </a:bodyPr>
          <a:lstStyle/>
          <a:p>
            <a:r>
              <a:rPr lang="en-GB" sz="2400" dirty="0"/>
              <a:t>Such quantities are called </a:t>
            </a:r>
            <a:r>
              <a:rPr lang="en-GB" sz="2400" b="1" dirty="0"/>
              <a:t>variables</a:t>
            </a:r>
            <a:r>
              <a:rPr lang="en-GB" sz="2400" dirty="0"/>
              <a:t>. In the previous example the variables are distance (</a:t>
            </a:r>
            <a:r>
              <a:rPr lang="en-GB" sz="2400" i="1" dirty="0">
                <a:latin typeface="Times New Roman" panose="02020603050405020304" pitchFamily="18" charset="0"/>
                <a:cs typeface="Times New Roman" panose="02020603050405020304" pitchFamily="18" charset="0"/>
              </a:rPr>
              <a:t>s</a:t>
            </a:r>
            <a:r>
              <a:rPr lang="en-GB" sz="2400" dirty="0"/>
              <a:t>) and time (</a:t>
            </a:r>
            <a:r>
              <a:rPr lang="en-GB" sz="2400" i="1" dirty="0">
                <a:latin typeface="Times New Roman" panose="02020603050405020304" pitchFamily="18" charset="0"/>
                <a:cs typeface="Times New Roman" panose="02020603050405020304" pitchFamily="18" charset="0"/>
              </a:rPr>
              <a:t>t</a:t>
            </a:r>
            <a:r>
              <a:rPr lang="en-GB" sz="2400" dirty="0"/>
              <a:t>).</a:t>
            </a:r>
          </a:p>
        </p:txBody>
      </p:sp>
    </p:spTree>
    <p:extLst>
      <p:ext uri="{BB962C8B-B14F-4D97-AF65-F5344CB8AC3E}">
        <p14:creationId xmlns:p14="http://schemas.microsoft.com/office/powerpoint/2010/main" val="42948227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Review</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7260" y="976457"/>
            <a:ext cx="99847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192699"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549514"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
        <p:nvSpPr>
          <p:cNvPr id="8" name="TextBox 2">
            <a:extLst>
              <a:ext uri="{FF2B5EF4-FFF2-40B4-BE49-F238E27FC236}">
                <a16:creationId xmlns="" xmlns:a16="http://schemas.microsoft.com/office/drawing/2014/main" id="{CACAD601-E37D-7348-AED0-A931AED86619}"/>
              </a:ext>
            </a:extLst>
          </p:cNvPr>
          <p:cNvSpPr txBox="1">
            <a:spLocks noChangeArrowheads="1"/>
          </p:cNvSpPr>
          <p:nvPr/>
        </p:nvSpPr>
        <p:spPr bwMode="auto">
          <a:xfrm>
            <a:off x="3563723" y="3356992"/>
            <a:ext cx="72718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a:t>
            </a:r>
            <a:r>
              <a:rPr lang="en-US" altLang="en-US" sz="2400" dirty="0" smtClean="0">
                <a:solidFill>
                  <a:srgbClr val="FFC000"/>
                </a:solidFill>
              </a:rPr>
              <a:t>practice,</a:t>
            </a:r>
            <a:br>
              <a:rPr lang="en-US" altLang="en-US" sz="2400" dirty="0" smtClean="0">
                <a:solidFill>
                  <a:srgbClr val="FFC000"/>
                </a:solidFill>
              </a:rPr>
            </a:br>
            <a:r>
              <a:rPr lang="en-US" altLang="en-US" sz="2400" dirty="0" smtClean="0">
                <a:solidFill>
                  <a:srgbClr val="FFC000"/>
                </a:solidFill>
              </a:rPr>
              <a:t>press </a:t>
            </a:r>
            <a:r>
              <a:rPr lang="en-US" altLang="en-US" sz="2400" b="1" dirty="0">
                <a:solidFill>
                  <a:srgbClr val="FFC000"/>
                </a:solidFill>
              </a:rPr>
              <a:t>here.</a:t>
            </a:r>
          </a:p>
        </p:txBody>
      </p:sp>
    </p:spTree>
    <p:extLst>
      <p:ext uri="{BB962C8B-B14F-4D97-AF65-F5344CB8AC3E}">
        <p14:creationId xmlns:p14="http://schemas.microsoft.com/office/powerpoint/2010/main" val="32048437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from Data</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321376" y="772929"/>
            <a:ext cx="9751288" cy="1569660"/>
          </a:xfrm>
          <a:prstGeom prst="rect">
            <a:avLst/>
          </a:prstGeom>
        </p:spPr>
        <p:txBody>
          <a:bodyPr wrap="square">
            <a:spAutoFit/>
          </a:bodyPr>
          <a:lstStyle/>
          <a:p>
            <a:r>
              <a:rPr lang="en-GB" sz="2400" dirty="0"/>
              <a:t>One of the simplest methods for finding a mathematical model for a given situation is to carry out an appropriate experiment to collect relevant data: from this data a formula relating the variables can be found. This is called </a:t>
            </a:r>
            <a:r>
              <a:rPr lang="en-GB" sz="2400" b="1" dirty="0"/>
              <a:t>Empirical Modelling</a:t>
            </a:r>
            <a:r>
              <a:rPr lang="en-GB" sz="2400" dirty="0"/>
              <a:t>.</a:t>
            </a:r>
          </a:p>
        </p:txBody>
      </p:sp>
      <p:sp>
        <p:nvSpPr>
          <p:cNvPr id="6" name="Rectangle 5"/>
          <p:cNvSpPr/>
          <p:nvPr/>
        </p:nvSpPr>
        <p:spPr>
          <a:xfrm>
            <a:off x="2321376" y="2353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1</a:t>
            </a:r>
            <a:endParaRPr lang="en-GB" sz="2400" b="1" dirty="0">
              <a:cs typeface="Arial" panose="020B0604020202020204" pitchFamily="34" charset="0"/>
            </a:endParaRPr>
          </a:p>
        </p:txBody>
      </p:sp>
      <p:sp>
        <p:nvSpPr>
          <p:cNvPr id="8" name="Rectangle 7"/>
          <p:cNvSpPr/>
          <p:nvPr/>
        </p:nvSpPr>
        <p:spPr>
          <a:xfrm>
            <a:off x="2334018" y="2753977"/>
            <a:ext cx="9594629" cy="830997"/>
          </a:xfrm>
          <a:prstGeom prst="rect">
            <a:avLst/>
          </a:prstGeom>
        </p:spPr>
        <p:txBody>
          <a:bodyPr wrap="square">
            <a:spAutoFit/>
          </a:bodyPr>
          <a:lstStyle/>
          <a:p>
            <a:r>
              <a:rPr lang="en-GB" sz="2400" dirty="0"/>
              <a:t>A motorist records the distance they travel along a motorway at various times. The data are recorded in the table below:</a:t>
            </a:r>
          </a:p>
        </p:txBody>
      </p:sp>
      <p:pic>
        <p:nvPicPr>
          <p:cNvPr id="4" name="Picture 3"/>
          <p:cNvPicPr>
            <a:picLocks noChangeAspect="1"/>
          </p:cNvPicPr>
          <p:nvPr/>
        </p:nvPicPr>
        <p:blipFill>
          <a:blip r:embed="rId4"/>
          <a:stretch>
            <a:fillRect/>
          </a:stretch>
        </p:blipFill>
        <p:spPr>
          <a:xfrm>
            <a:off x="2999656" y="3861048"/>
            <a:ext cx="8011643" cy="1781424"/>
          </a:xfrm>
          <a:prstGeom prst="rect">
            <a:avLst/>
          </a:prstGeom>
        </p:spPr>
      </p:pic>
      <p:sp>
        <p:nvSpPr>
          <p:cNvPr id="12" name="Rectangle 11"/>
          <p:cNvSpPr/>
          <p:nvPr/>
        </p:nvSpPr>
        <p:spPr>
          <a:xfrm>
            <a:off x="2321376" y="5805264"/>
            <a:ext cx="9594629" cy="830997"/>
          </a:xfrm>
          <a:prstGeom prst="rect">
            <a:avLst/>
          </a:prstGeom>
        </p:spPr>
        <p:txBody>
          <a:bodyPr wrap="square">
            <a:spAutoFit/>
          </a:bodyPr>
          <a:lstStyle/>
          <a:p>
            <a:r>
              <a:rPr lang="en-GB" sz="2400" dirty="0"/>
              <a:t>Produce a model for this data represented by a formula, using the variables </a:t>
            </a:r>
            <a:r>
              <a:rPr lang="en-GB" sz="2400" i="1" dirty="0">
                <a:latin typeface="Times New Roman" panose="02020603050405020304" pitchFamily="18" charset="0"/>
                <a:cs typeface="Times New Roman" panose="02020603050405020304" pitchFamily="18" charset="0"/>
              </a:rPr>
              <a:t>s</a:t>
            </a:r>
            <a:r>
              <a:rPr lang="en-GB" sz="2400" dirty="0"/>
              <a:t> for distance travelled and </a:t>
            </a:r>
            <a:r>
              <a:rPr lang="en-GB" sz="2400" i="1" dirty="0">
                <a:latin typeface="Times New Roman" panose="02020603050405020304" pitchFamily="18" charset="0"/>
                <a:cs typeface="Times New Roman" panose="02020603050405020304" pitchFamily="18" charset="0"/>
              </a:rPr>
              <a:t>t</a:t>
            </a:r>
            <a:r>
              <a:rPr lang="en-GB" sz="2400" dirty="0"/>
              <a:t> for time.</a:t>
            </a:r>
          </a:p>
        </p:txBody>
      </p:sp>
    </p:spTree>
    <p:extLst>
      <p:ext uri="{BB962C8B-B14F-4D97-AF65-F5344CB8AC3E}">
        <p14:creationId xmlns:p14="http://schemas.microsoft.com/office/powerpoint/2010/main" val="3763386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from Data</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177915" y="602420"/>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p:sp>
        <p:nvSpPr>
          <p:cNvPr id="8" name="Rectangle 7"/>
          <p:cNvSpPr/>
          <p:nvPr/>
        </p:nvSpPr>
        <p:spPr>
          <a:xfrm>
            <a:off x="2177915" y="1063409"/>
            <a:ext cx="9920470" cy="1938992"/>
          </a:xfrm>
          <a:prstGeom prst="rect">
            <a:avLst/>
          </a:prstGeom>
        </p:spPr>
        <p:txBody>
          <a:bodyPr wrap="square">
            <a:spAutoFit/>
          </a:bodyPr>
          <a:lstStyle/>
          <a:p>
            <a:r>
              <a:rPr lang="en-GB" sz="2400" dirty="0"/>
              <a:t>The data suggest that for every hour travelled, the car covers a distance of 70 miles on average, so you can multiply the number of hours travelled by 70 to obtain the distance travelled in miles. An appropriate formula, therefore, would be </a:t>
            </a:r>
            <a:r>
              <a:rPr lang="en-GB" sz="2400" i="1" dirty="0">
                <a:latin typeface="Times New Roman" panose="02020603050405020304" pitchFamily="18" charset="0"/>
                <a:cs typeface="Times New Roman" panose="02020603050405020304" pitchFamily="18" charset="0"/>
              </a:rPr>
              <a:t>s</a:t>
            </a:r>
            <a:r>
              <a:rPr lang="en-GB" sz="2400" i="1" dirty="0"/>
              <a:t> = </a:t>
            </a:r>
            <a:r>
              <a:rPr lang="en-GB" sz="2400" dirty="0"/>
              <a:t>70</a:t>
            </a:r>
            <a:r>
              <a:rPr lang="en-GB" sz="2400" i="1" dirty="0">
                <a:latin typeface="Times New Roman" panose="02020603050405020304" pitchFamily="18" charset="0"/>
                <a:cs typeface="Times New Roman" panose="02020603050405020304" pitchFamily="18" charset="0"/>
              </a:rPr>
              <a:t>t</a:t>
            </a:r>
            <a:r>
              <a:rPr lang="en-GB" sz="2400" dirty="0"/>
              <a:t> where </a:t>
            </a:r>
            <a:r>
              <a:rPr lang="en-GB" sz="2400" i="1" dirty="0">
                <a:latin typeface="Times New Roman" panose="02020603050405020304" pitchFamily="18" charset="0"/>
                <a:cs typeface="Times New Roman" panose="02020603050405020304" pitchFamily="18" charset="0"/>
              </a:rPr>
              <a:t>t</a:t>
            </a:r>
            <a:r>
              <a:rPr lang="en-GB" sz="2400" dirty="0"/>
              <a:t> is the time in hours and </a:t>
            </a:r>
            <a:r>
              <a:rPr lang="en-GB" sz="2400" i="1" dirty="0">
                <a:latin typeface="Times New Roman" panose="02020603050405020304" pitchFamily="18" charset="0"/>
                <a:cs typeface="Times New Roman" panose="02020603050405020304" pitchFamily="18" charset="0"/>
              </a:rPr>
              <a:t>s</a:t>
            </a:r>
            <a:r>
              <a:rPr lang="en-GB" sz="2400" dirty="0"/>
              <a:t> is the distance in miles.</a:t>
            </a:r>
          </a:p>
        </p:txBody>
      </p:sp>
      <p:sp>
        <p:nvSpPr>
          <p:cNvPr id="5" name="Rectangle 4"/>
          <p:cNvSpPr/>
          <p:nvPr/>
        </p:nvSpPr>
        <p:spPr>
          <a:xfrm>
            <a:off x="2207260" y="2915405"/>
            <a:ext cx="5760948" cy="3785652"/>
          </a:xfrm>
          <a:prstGeom prst="rect">
            <a:avLst/>
          </a:prstGeom>
        </p:spPr>
        <p:txBody>
          <a:bodyPr wrap="square">
            <a:spAutoFit/>
          </a:bodyPr>
          <a:lstStyle/>
          <a:p>
            <a:r>
              <a:rPr lang="en-GB" sz="2400" dirty="0"/>
              <a:t>The above example is a simple and familiar one, but it illustrates the procedure of taking data and producing a formula from it, going from the real world to the mathematical world. Here the formula is fairly easy to identify, but usually the process of finding a model is much more </a:t>
            </a:r>
            <a:r>
              <a:rPr lang="en-GB" sz="2400" dirty="0" smtClean="0"/>
              <a:t>difficult. Commonly </a:t>
            </a:r>
            <a:r>
              <a:rPr lang="en-GB" sz="2400" dirty="0"/>
              <a:t>a graph is helpful as shown here, with a line of best fit being used to identify the formula.</a:t>
            </a:r>
          </a:p>
        </p:txBody>
      </p:sp>
      <p:pic>
        <p:nvPicPr>
          <p:cNvPr id="2" name="Picture 1"/>
          <p:cNvPicPr>
            <a:picLocks noChangeAspect="1"/>
          </p:cNvPicPr>
          <p:nvPr/>
        </p:nvPicPr>
        <p:blipFill rotWithShape="1">
          <a:blip r:embed="rId3"/>
          <a:srcRect l="51237"/>
          <a:stretch/>
        </p:blipFill>
        <p:spPr>
          <a:xfrm>
            <a:off x="7997553" y="2991827"/>
            <a:ext cx="4069031" cy="3632807"/>
          </a:xfrm>
          <a:prstGeom prst="rect">
            <a:avLst/>
          </a:prstGeom>
        </p:spPr>
      </p:pic>
    </p:spTree>
    <p:extLst>
      <p:ext uri="{BB962C8B-B14F-4D97-AF65-F5344CB8AC3E}">
        <p14:creationId xmlns:p14="http://schemas.microsoft.com/office/powerpoint/2010/main" val="27044052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from Data</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34044" y="642210"/>
            <a:ext cx="3171061" cy="461665"/>
          </a:xfrm>
          <a:prstGeom prst="rect">
            <a:avLst/>
          </a:prstGeom>
        </p:spPr>
        <p:txBody>
          <a:bodyPr wrap="none">
            <a:spAutoFit/>
          </a:bodyPr>
          <a:lstStyle/>
          <a:p>
            <a:r>
              <a:rPr lang="en-GB" sz="2400" b="1" dirty="0">
                <a:solidFill>
                  <a:srgbClr val="231F20"/>
                </a:solidFill>
                <a:cs typeface="Arial" panose="020B0604020202020204" pitchFamily="34" charset="0"/>
              </a:rPr>
              <a:t>Solution (continued)</a:t>
            </a:r>
            <a:endParaRPr lang="en-GB" sz="2400" b="1" dirty="0">
              <a:cs typeface="Arial" panose="020B0604020202020204" pitchFamily="34" charset="0"/>
            </a:endParaRPr>
          </a:p>
        </p:txBody>
      </p:sp>
      <p:sp>
        <p:nvSpPr>
          <p:cNvPr id="8" name="Rectangle 7"/>
          <p:cNvSpPr/>
          <p:nvPr/>
        </p:nvSpPr>
        <p:spPr>
          <a:xfrm>
            <a:off x="2246648" y="1112507"/>
            <a:ext cx="9920470" cy="1200329"/>
          </a:xfrm>
          <a:prstGeom prst="rect">
            <a:avLst/>
          </a:prstGeom>
        </p:spPr>
        <p:txBody>
          <a:bodyPr wrap="square">
            <a:spAutoFit/>
          </a:bodyPr>
          <a:lstStyle/>
          <a:p>
            <a:r>
              <a:rPr lang="en-GB" sz="2400" dirty="0"/>
              <a:t>The graph, table and the formula are all mathematical models and can be used to describe the given situation and to predict what might happen for other variable values. </a:t>
            </a:r>
          </a:p>
        </p:txBody>
      </p:sp>
      <p:sp>
        <p:nvSpPr>
          <p:cNvPr id="5" name="Rectangle 4"/>
          <p:cNvSpPr/>
          <p:nvPr/>
        </p:nvSpPr>
        <p:spPr>
          <a:xfrm>
            <a:off x="2234044" y="2321468"/>
            <a:ext cx="5361520" cy="4154984"/>
          </a:xfrm>
          <a:prstGeom prst="rect">
            <a:avLst/>
          </a:prstGeom>
        </p:spPr>
        <p:txBody>
          <a:bodyPr wrap="square">
            <a:spAutoFit/>
          </a:bodyPr>
          <a:lstStyle/>
          <a:p>
            <a:r>
              <a:rPr lang="en-GB" sz="2400" dirty="0"/>
              <a:t>For example, the formula and graph predict that about 245 miles will be travelled in 3.5 hours.</a:t>
            </a:r>
          </a:p>
          <a:p>
            <a:endParaRPr lang="en-GB" sz="2400" dirty="0"/>
          </a:p>
          <a:p>
            <a:r>
              <a:rPr lang="en-GB" sz="2400" dirty="0"/>
              <a:t>Also note that in reality the data will not be so tidy, not following a perfect straight line; in practise, with real data, a line of best fit can be plotted and the formula produced from that. This is a common technique used in mathematical modelling.</a:t>
            </a:r>
          </a:p>
        </p:txBody>
      </p:sp>
      <p:pic>
        <p:nvPicPr>
          <p:cNvPr id="2" name="Picture 1"/>
          <p:cNvPicPr>
            <a:picLocks noChangeAspect="1"/>
          </p:cNvPicPr>
          <p:nvPr/>
        </p:nvPicPr>
        <p:blipFill rotWithShape="1">
          <a:blip r:embed="rId3"/>
          <a:srcRect l="51589"/>
          <a:stretch/>
        </p:blipFill>
        <p:spPr>
          <a:xfrm>
            <a:off x="7896200" y="2780928"/>
            <a:ext cx="4054282" cy="3645969"/>
          </a:xfrm>
          <a:prstGeom prst="rect">
            <a:avLst/>
          </a:prstGeom>
        </p:spPr>
      </p:pic>
    </p:spTree>
    <p:extLst>
      <p:ext uri="{BB962C8B-B14F-4D97-AF65-F5344CB8AC3E}">
        <p14:creationId xmlns:p14="http://schemas.microsoft.com/office/powerpoint/2010/main" val="24650770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from Data</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43046" y="671711"/>
            <a:ext cx="9751288" cy="461665"/>
          </a:xfrm>
          <a:prstGeom prst="rect">
            <a:avLst/>
          </a:prstGeom>
        </p:spPr>
        <p:txBody>
          <a:bodyPr wrap="square">
            <a:spAutoFit/>
          </a:bodyPr>
          <a:lstStyle/>
          <a:p>
            <a:r>
              <a:rPr lang="en-GB" sz="2400" b="1" dirty="0">
                <a:solidFill>
                  <a:srgbClr val="231F20"/>
                </a:solidFill>
                <a:cs typeface="Arial" panose="020B0604020202020204" pitchFamily="34" charset="0"/>
              </a:rPr>
              <a:t>Example 2</a:t>
            </a:r>
            <a:endParaRPr lang="en-GB" sz="2400" b="1" dirty="0">
              <a:cs typeface="Arial" panose="020B0604020202020204" pitchFamily="34" charset="0"/>
            </a:endParaRPr>
          </a:p>
        </p:txBody>
      </p:sp>
      <p:sp>
        <p:nvSpPr>
          <p:cNvPr id="12" name="Rectangle 11"/>
          <p:cNvSpPr/>
          <p:nvPr/>
        </p:nvSpPr>
        <p:spPr>
          <a:xfrm>
            <a:off x="2280502" y="4369265"/>
            <a:ext cx="9594629" cy="1938992"/>
          </a:xfrm>
          <a:prstGeom prst="rect">
            <a:avLst/>
          </a:prstGeom>
        </p:spPr>
        <p:txBody>
          <a:bodyPr wrap="square">
            <a:spAutoFit/>
          </a:bodyPr>
          <a:lstStyle/>
          <a:p>
            <a:r>
              <a:rPr lang="en-GB" sz="2400" dirty="0"/>
              <a:t>A simple experiment of dropping a ball onto a hard surface will illustrate the relationship between the maximum height before each bounce and the maximum height after each bounce. The first rebound height will be less than the original height from which the ball was dropped and then this cycle repeats itself.</a:t>
            </a:r>
          </a:p>
        </p:txBody>
      </p:sp>
      <p:sp>
        <p:nvSpPr>
          <p:cNvPr id="11" name="Rectangle 10"/>
          <p:cNvSpPr/>
          <p:nvPr/>
        </p:nvSpPr>
        <p:spPr>
          <a:xfrm>
            <a:off x="2280502" y="3806047"/>
            <a:ext cx="9751288" cy="461665"/>
          </a:xfrm>
          <a:prstGeom prst="rect">
            <a:avLst/>
          </a:prstGeom>
        </p:spPr>
        <p:txBody>
          <a:bodyPr wrap="squar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p:sp>
        <p:nvSpPr>
          <p:cNvPr id="13" name="Rectangle 12"/>
          <p:cNvSpPr/>
          <p:nvPr/>
        </p:nvSpPr>
        <p:spPr>
          <a:xfrm>
            <a:off x="2257583" y="1256399"/>
            <a:ext cx="9594629" cy="1938992"/>
          </a:xfrm>
          <a:prstGeom prst="rect">
            <a:avLst/>
          </a:prstGeom>
        </p:spPr>
        <p:txBody>
          <a:bodyPr wrap="square">
            <a:spAutoFit/>
          </a:bodyPr>
          <a:lstStyle/>
          <a:p>
            <a:r>
              <a:rPr lang="en-GB" sz="2400" dirty="0"/>
              <a:t>A ball is dropped onto a hard floor. A model for the motion of the ball is investigated. Sketch a graph of Height against Time for a ball dropped from 5 metres. You can produce this sketch by doing your own experiment, or you can find videos online which show practical demonstrations of experiments with a bouncing ball.</a:t>
            </a:r>
          </a:p>
        </p:txBody>
      </p:sp>
    </p:spTree>
    <p:extLst>
      <p:ext uri="{BB962C8B-B14F-4D97-AF65-F5344CB8AC3E}">
        <p14:creationId xmlns:p14="http://schemas.microsoft.com/office/powerpoint/2010/main" val="21273178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1"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Modelling from Data</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34044" y="642210"/>
            <a:ext cx="3171061" cy="461665"/>
          </a:xfrm>
          <a:prstGeom prst="rect">
            <a:avLst/>
          </a:prstGeom>
        </p:spPr>
        <p:txBody>
          <a:bodyPr wrap="none">
            <a:spAutoFit/>
          </a:bodyPr>
          <a:lstStyle/>
          <a:p>
            <a:r>
              <a:rPr lang="en-GB" sz="2400" b="1" dirty="0">
                <a:solidFill>
                  <a:srgbClr val="231F20"/>
                </a:solidFill>
                <a:cs typeface="Arial" panose="020B0604020202020204" pitchFamily="34" charset="0"/>
              </a:rPr>
              <a:t>Solution (continued)</a:t>
            </a:r>
            <a:endParaRPr lang="en-GB" sz="2400" b="1" dirty="0">
              <a:cs typeface="Arial" panose="020B0604020202020204" pitchFamily="34" charset="0"/>
            </a:endParaRPr>
          </a:p>
        </p:txBody>
      </p:sp>
      <p:sp>
        <p:nvSpPr>
          <p:cNvPr id="8" name="Rectangle 7"/>
          <p:cNvSpPr/>
          <p:nvPr/>
        </p:nvSpPr>
        <p:spPr>
          <a:xfrm>
            <a:off x="2207260" y="1279086"/>
            <a:ext cx="8169832" cy="461665"/>
          </a:xfrm>
          <a:prstGeom prst="rect">
            <a:avLst/>
          </a:prstGeom>
        </p:spPr>
        <p:txBody>
          <a:bodyPr wrap="square">
            <a:spAutoFit/>
          </a:bodyPr>
          <a:lstStyle/>
          <a:p>
            <a:r>
              <a:rPr lang="en-GB" sz="2400" dirty="0"/>
              <a:t>The graph you produce should look something like this:</a:t>
            </a:r>
          </a:p>
        </p:txBody>
      </p:sp>
      <p:sp>
        <p:nvSpPr>
          <p:cNvPr id="5" name="Rectangle 4"/>
          <p:cNvSpPr/>
          <p:nvPr/>
        </p:nvSpPr>
        <p:spPr>
          <a:xfrm>
            <a:off x="7032104" y="1897107"/>
            <a:ext cx="4968552" cy="4893647"/>
          </a:xfrm>
          <a:prstGeom prst="rect">
            <a:avLst/>
          </a:prstGeom>
        </p:spPr>
        <p:txBody>
          <a:bodyPr wrap="square">
            <a:spAutoFit/>
          </a:bodyPr>
          <a:lstStyle/>
          <a:p>
            <a:r>
              <a:rPr lang="en-GB" sz="2400" dirty="0"/>
              <a:t>The times may be different on your graph, the heights may also be different, but the </a:t>
            </a:r>
            <a:r>
              <a:rPr lang="en-GB" sz="2400" i="1" dirty="0"/>
              <a:t>pattern</a:t>
            </a:r>
            <a:r>
              <a:rPr lang="en-GB" sz="2400" dirty="0"/>
              <a:t> will be the same: each successive height is less than the previous. A formula for this behaviour is much more advanced than the previous example, so here the sketch will suffice, but it is possible to produce such a formula when you have further knowledge of mathematics, mechanics and mathematical modelling.</a:t>
            </a:r>
          </a:p>
        </p:txBody>
      </p:sp>
      <p:pic>
        <p:nvPicPr>
          <p:cNvPr id="2" name="Picture 1"/>
          <p:cNvPicPr>
            <a:picLocks noChangeAspect="1"/>
          </p:cNvPicPr>
          <p:nvPr/>
        </p:nvPicPr>
        <p:blipFill>
          <a:blip r:embed="rId4"/>
          <a:stretch>
            <a:fillRect/>
          </a:stretch>
        </p:blipFill>
        <p:spPr>
          <a:xfrm>
            <a:off x="2423592" y="2060848"/>
            <a:ext cx="4451341" cy="3632424"/>
          </a:xfrm>
          <a:prstGeom prst="rect">
            <a:avLst/>
          </a:prstGeom>
        </p:spPr>
      </p:pic>
    </p:spTree>
    <p:extLst>
      <p:ext uri="{BB962C8B-B14F-4D97-AF65-F5344CB8AC3E}">
        <p14:creationId xmlns:p14="http://schemas.microsoft.com/office/powerpoint/2010/main" val="41561938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01600" y="704696"/>
            <a:ext cx="9555040" cy="830997"/>
          </a:xfrm>
          <a:prstGeom prst="rect">
            <a:avLst/>
          </a:prstGeom>
        </p:spPr>
        <p:txBody>
          <a:bodyPr wrap="square">
            <a:spAutoFit/>
          </a:bodyPr>
          <a:lstStyle/>
          <a:p>
            <a:r>
              <a:rPr lang="en-US" altLang="en-US" sz="2400" dirty="0">
                <a:solidFill>
                  <a:srgbClr val="FF0000"/>
                </a:solidFill>
              </a:rPr>
              <a:t>Here is a question to check your progress; there are more practice questions if needed.</a:t>
            </a:r>
          </a:p>
        </p:txBody>
      </p:sp>
      <p:sp>
        <p:nvSpPr>
          <p:cNvPr id="3" name="Rectangle 2"/>
          <p:cNvSpPr/>
          <p:nvPr/>
        </p:nvSpPr>
        <p:spPr>
          <a:xfrm>
            <a:off x="2301600" y="1666295"/>
            <a:ext cx="9267008" cy="3046988"/>
          </a:xfrm>
          <a:prstGeom prst="rect">
            <a:avLst/>
          </a:prstGeom>
        </p:spPr>
        <p:txBody>
          <a:bodyPr wrap="square">
            <a:spAutoFit/>
          </a:bodyPr>
          <a:lstStyle/>
          <a:p>
            <a:pPr marL="457200" indent="-457200">
              <a:buAutoNum type="arabicParenR"/>
            </a:pPr>
            <a:r>
              <a:rPr lang="en-GB" sz="2400" dirty="0"/>
              <a:t>A simple pendulum consists of a small object attached to a fixed point by a string of length </a:t>
            </a:r>
            <a:r>
              <a:rPr lang="en-GB" sz="2400" i="1" dirty="0">
                <a:latin typeface="Times New Roman" panose="02020603050405020304" pitchFamily="18" charset="0"/>
                <a:cs typeface="Times New Roman" panose="02020603050405020304" pitchFamily="18" charset="0"/>
              </a:rPr>
              <a:t>l</a:t>
            </a:r>
            <a:r>
              <a:rPr lang="en-GB" sz="2400" dirty="0"/>
              <a:t>.  As the object swings back and </a:t>
            </a:r>
            <a:r>
              <a:rPr lang="en-GB" sz="2400" dirty="0" smtClean="0"/>
              <a:t>forth</a:t>
            </a:r>
            <a:r>
              <a:rPr lang="en-GB" sz="2400" dirty="0"/>
              <a:t>	the </a:t>
            </a:r>
            <a:r>
              <a:rPr lang="en-GB" sz="2400" b="1" dirty="0"/>
              <a:t>period</a:t>
            </a:r>
            <a:r>
              <a:rPr lang="en-GB" sz="2400" dirty="0"/>
              <a:t> of the pendulum is the time taken for one complete 	cycle.</a:t>
            </a:r>
          </a:p>
          <a:p>
            <a:r>
              <a:rPr lang="en-GB" sz="2400" dirty="0"/>
              <a:t> </a:t>
            </a:r>
          </a:p>
          <a:p>
            <a:pPr lvl="0"/>
            <a:r>
              <a:rPr lang="en-GB" sz="2400" dirty="0"/>
              <a:t>a)	Does the length of the pendulum affect the period?  </a:t>
            </a:r>
          </a:p>
          <a:p>
            <a:pPr lvl="0"/>
            <a:endParaRPr lang="en-GB" sz="2400" dirty="0"/>
          </a:p>
          <a:p>
            <a:pPr marL="457200" lvl="0" indent="-457200">
              <a:buAutoNum type="alphaLcParenR" startAt="2"/>
            </a:pPr>
            <a:r>
              <a:rPr lang="en-GB" sz="2400" dirty="0"/>
              <a:t>Does the mass of the object affect the period?</a:t>
            </a:r>
          </a:p>
        </p:txBody>
      </p:sp>
      <p:grpSp>
        <p:nvGrpSpPr>
          <p:cNvPr id="9" name="Group 8"/>
          <p:cNvGrpSpPr/>
          <p:nvPr/>
        </p:nvGrpSpPr>
        <p:grpSpPr>
          <a:xfrm>
            <a:off x="9552384" y="4174876"/>
            <a:ext cx="2232248" cy="2388964"/>
            <a:chOff x="0" y="0"/>
            <a:chExt cx="925830" cy="1130300"/>
          </a:xfrm>
        </p:grpSpPr>
        <p:sp>
          <p:nvSpPr>
            <p:cNvPr id="10" name="Rectangle 9"/>
            <p:cNvSpPr/>
            <p:nvPr/>
          </p:nvSpPr>
          <p:spPr>
            <a:xfrm>
              <a:off x="0" y="0"/>
              <a:ext cx="925830" cy="133350"/>
            </a:xfrm>
            <a:prstGeom prst="rect">
              <a:avLst/>
            </a:prstGeom>
            <a:pattFill prst="dkUpDiag">
              <a:fgClr>
                <a:sysClr val="windowText" lastClr="000000"/>
              </a:fgClr>
              <a:bgClr>
                <a:sysClr val="window" lastClr="FFFFFF"/>
              </a:bgClr>
            </a:patt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a:ea typeface="+mn-ea"/>
                <a:cs typeface="+mn-cs"/>
              </a:endParaRPr>
            </a:p>
          </p:txBody>
        </p:sp>
        <p:cxnSp>
          <p:nvCxnSpPr>
            <p:cNvPr id="11" name="Straight Connector 10"/>
            <p:cNvCxnSpPr/>
            <p:nvPr/>
          </p:nvCxnSpPr>
          <p:spPr>
            <a:xfrm>
              <a:off x="450850" y="133350"/>
              <a:ext cx="390525" cy="933450"/>
            </a:xfrm>
            <a:prstGeom prst="line">
              <a:avLst/>
            </a:prstGeom>
            <a:noFill/>
            <a:ln w="9525" cap="flat" cmpd="sng" algn="ctr">
              <a:solidFill>
                <a:sysClr val="windowText" lastClr="000000"/>
              </a:solidFill>
              <a:prstDash val="solid"/>
            </a:ln>
            <a:effectLst/>
          </p:spPr>
        </p:cxnSp>
        <p:sp>
          <p:nvSpPr>
            <p:cNvPr id="12" name="Oval 11"/>
            <p:cNvSpPr/>
            <p:nvPr/>
          </p:nvSpPr>
          <p:spPr>
            <a:xfrm>
              <a:off x="781050" y="1006475"/>
              <a:ext cx="123825" cy="123825"/>
            </a:xfrm>
            <a:prstGeom prst="ellipse">
              <a:avLst/>
            </a:prstGeom>
            <a:solidFill>
              <a:sysClr val="windowText" lastClr="000000"/>
            </a:solidFill>
            <a:ln w="254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a:ea typeface="+mn-ea"/>
                <a:cs typeface="+mn-cs"/>
              </a:endParaRPr>
            </a:p>
          </p:txBody>
        </p:sp>
        <p:cxnSp>
          <p:nvCxnSpPr>
            <p:cNvPr id="13" name="Straight Connector 12"/>
            <p:cNvCxnSpPr/>
            <p:nvPr/>
          </p:nvCxnSpPr>
          <p:spPr>
            <a:xfrm>
              <a:off x="0" y="133350"/>
              <a:ext cx="925195" cy="0"/>
            </a:xfrm>
            <a:prstGeom prst="line">
              <a:avLst/>
            </a:prstGeom>
            <a:noFill/>
            <a:ln w="6350" cap="flat" cmpd="sng" algn="ctr">
              <a:solidFill>
                <a:sysClr val="windowText" lastClr="000000"/>
              </a:solidFill>
              <a:prstDash val="solid"/>
            </a:ln>
            <a:effectLst/>
          </p:spPr>
        </p:cxnSp>
        <p:sp>
          <p:nvSpPr>
            <p:cNvPr id="14" name="Text Box 2"/>
            <p:cNvSpPr txBox="1">
              <a:spLocks noChangeArrowheads="1"/>
            </p:cNvSpPr>
            <p:nvPr/>
          </p:nvSpPr>
          <p:spPr bwMode="auto">
            <a:xfrm>
              <a:off x="470610" y="466725"/>
              <a:ext cx="155575" cy="266700"/>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100" b="0" i="1" u="none" strike="noStrike" kern="0" cap="none" spc="0" normalizeH="0" baseline="0" noProof="0" dirty="0">
                  <a:ln>
                    <a:noFill/>
                  </a:ln>
                  <a:solidFill>
                    <a:sysClr val="windowText" lastClr="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l</a:t>
              </a:r>
              <a:endParaRPr kumimoji="0" lang="en-GB" sz="11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sp>
        <p:nvSpPr>
          <p:cNvPr id="4" name="Rectangle 3"/>
          <p:cNvSpPr/>
          <p:nvPr/>
        </p:nvSpPr>
        <p:spPr>
          <a:xfrm>
            <a:off x="2302410" y="4843886"/>
            <a:ext cx="6673909" cy="1938992"/>
          </a:xfrm>
          <a:prstGeom prst="rect">
            <a:avLst/>
          </a:prstGeom>
        </p:spPr>
        <p:txBody>
          <a:bodyPr wrap="square">
            <a:spAutoFit/>
          </a:bodyPr>
          <a:lstStyle/>
          <a:p>
            <a:r>
              <a:rPr lang="en-GB" sz="2400" dirty="0"/>
              <a:t>Have a guess at the behaviour first, but you can then experiment or find videos online to answer these questions. Finally, research online or use books to find the formula for the period, </a:t>
            </a:r>
            <a:r>
              <a:rPr lang="en-GB" sz="2400" i="1" dirty="0">
                <a:latin typeface="Times New Roman" panose="02020603050405020304" pitchFamily="18" charset="0"/>
                <a:cs typeface="Times New Roman" panose="02020603050405020304" pitchFamily="18" charset="0"/>
              </a:rPr>
              <a:t>T</a:t>
            </a:r>
            <a:r>
              <a:rPr lang="en-GB" sz="2400" dirty="0"/>
              <a:t>, in terms of the length, </a:t>
            </a:r>
            <a:r>
              <a:rPr lang="en-GB" sz="2400" i="1" dirty="0">
                <a:latin typeface="Times New Roman" panose="02020603050405020304" pitchFamily="18" charset="0"/>
                <a:cs typeface="Times New Roman" panose="02020603050405020304" pitchFamily="18" charset="0"/>
              </a:rPr>
              <a:t>l</a:t>
            </a:r>
            <a:r>
              <a:rPr lang="en-GB" sz="2400" dirty="0"/>
              <a:t>, and mass, </a:t>
            </a:r>
            <a:r>
              <a:rPr lang="en-GB" sz="2400" i="1" dirty="0">
                <a:latin typeface="Times New Roman" panose="02020603050405020304" pitchFamily="18" charset="0"/>
                <a:cs typeface="Times New Roman" panose="02020603050405020304" pitchFamily="18" charset="0"/>
              </a:rPr>
              <a:t>m</a:t>
            </a:r>
            <a:r>
              <a:rPr lang="en-GB" sz="2400" dirty="0"/>
              <a:t>.</a:t>
            </a:r>
          </a:p>
        </p:txBody>
      </p:sp>
    </p:spTree>
    <p:extLst>
      <p:ext uri="{BB962C8B-B14F-4D97-AF65-F5344CB8AC3E}">
        <p14:creationId xmlns:p14="http://schemas.microsoft.com/office/powerpoint/2010/main" val="2587143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36902" y="757540"/>
            <a:ext cx="9267008" cy="461665"/>
          </a:xfrm>
          <a:prstGeom prst="rect">
            <a:avLst/>
          </a:prstGeom>
        </p:spPr>
        <p:txBody>
          <a:bodyPr wrap="square">
            <a:spAutoFit/>
          </a:bodyPr>
          <a:lstStyle/>
          <a:p>
            <a:r>
              <a:rPr lang="en-GB" sz="2400" b="1" dirty="0"/>
              <a:t>Answers</a:t>
            </a:r>
            <a:endParaRPr lang="en-GB" sz="2400" b="1" dirty="0">
              <a:cs typeface="Arial" panose="020B0604020202020204" pitchFamily="34" charset="0"/>
            </a:endParaRPr>
          </a:p>
        </p:txBody>
      </p:sp>
      <p:sp>
        <p:nvSpPr>
          <p:cNvPr id="5" name="Rectangle 4"/>
          <p:cNvSpPr/>
          <p:nvPr/>
        </p:nvSpPr>
        <p:spPr>
          <a:xfrm>
            <a:off x="2244447" y="1486651"/>
            <a:ext cx="8102731" cy="2308324"/>
          </a:xfrm>
          <a:prstGeom prst="rect">
            <a:avLst/>
          </a:prstGeom>
        </p:spPr>
        <p:txBody>
          <a:bodyPr wrap="none">
            <a:spAutoFit/>
          </a:bodyPr>
          <a:lstStyle/>
          <a:p>
            <a:pPr marL="457200" indent="-457200">
              <a:buAutoNum type="alphaLcParenR"/>
            </a:pPr>
            <a:r>
              <a:rPr lang="en-GB" sz="2400" dirty="0"/>
              <a:t> </a:t>
            </a:r>
            <a:r>
              <a:rPr lang="en-GB" sz="2400" dirty="0">
                <a:solidFill>
                  <a:srgbClr val="FF0000"/>
                </a:solidFill>
              </a:rPr>
              <a:t>The period is affected by the length of the </a:t>
            </a:r>
            <a:r>
              <a:rPr lang="en-GB" sz="2400" dirty="0" smtClean="0">
                <a:solidFill>
                  <a:srgbClr val="FF0000"/>
                </a:solidFill>
              </a:rPr>
              <a:t>pendulum.</a:t>
            </a:r>
            <a:endParaRPr lang="en-GB" sz="2400" dirty="0">
              <a:solidFill>
                <a:srgbClr val="FF0000"/>
              </a:solidFill>
            </a:endParaRPr>
          </a:p>
          <a:p>
            <a:pPr marL="457200" indent="-457200">
              <a:buAutoNum type="alphaLcParenR"/>
            </a:pPr>
            <a:endParaRPr lang="en-GB" sz="2400" dirty="0"/>
          </a:p>
          <a:p>
            <a:pPr marL="457200" indent="-457200">
              <a:buAutoNum type="alphaLcParenR" startAt="2"/>
            </a:pPr>
            <a:r>
              <a:rPr lang="en-GB" sz="2400" dirty="0"/>
              <a:t> </a:t>
            </a:r>
            <a:r>
              <a:rPr lang="en-GB" sz="2400" dirty="0">
                <a:solidFill>
                  <a:srgbClr val="FF0000"/>
                </a:solidFill>
              </a:rPr>
              <a:t>The period is not affected by the </a:t>
            </a:r>
            <a:r>
              <a:rPr lang="en-GB" sz="2400" dirty="0" smtClean="0">
                <a:solidFill>
                  <a:srgbClr val="FF0000"/>
                </a:solidFill>
              </a:rPr>
              <a:t>mass.</a:t>
            </a:r>
            <a:endParaRPr lang="en-GB" sz="2400" dirty="0">
              <a:solidFill>
                <a:srgbClr val="FF0000"/>
              </a:solidFill>
            </a:endParaRPr>
          </a:p>
          <a:p>
            <a:pPr marL="457200" indent="-457200">
              <a:buAutoNum type="alphaLcParenR" startAt="2"/>
            </a:pPr>
            <a:endParaRPr lang="en-GB" sz="2400" dirty="0"/>
          </a:p>
          <a:p>
            <a:r>
              <a:rPr lang="en-GB" sz="2400" dirty="0">
                <a:solidFill>
                  <a:srgbClr val="FF0000"/>
                </a:solidFill>
              </a:rPr>
              <a:t>The above relationships are confirmed by </a:t>
            </a:r>
            <a:r>
              <a:rPr lang="en-GB" sz="2400" dirty="0" smtClean="0">
                <a:solidFill>
                  <a:srgbClr val="FF0000"/>
                </a:solidFill>
              </a:rPr>
              <a:t>experiment.</a:t>
            </a:r>
            <a:endParaRPr lang="en-GB" sz="2400" dirty="0">
              <a:solidFill>
                <a:srgbClr val="FF0000"/>
              </a:solidFill>
            </a:endParaRPr>
          </a:p>
          <a:p>
            <a:r>
              <a:rPr lang="en-GB" sz="2400" dirty="0">
                <a:solidFill>
                  <a:srgbClr val="FF0000"/>
                </a:solidFill>
              </a:rPr>
              <a:t>The formula for the Period </a:t>
            </a:r>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r>
              <a:rPr lang="en-GB" sz="2400" dirty="0">
                <a:solidFill>
                  <a:srgbClr val="FF0000"/>
                </a:solidFill>
              </a:rPr>
              <a:t>is</a:t>
            </a:r>
          </a:p>
        </p:txBody>
      </p:sp>
      <p:pic>
        <p:nvPicPr>
          <p:cNvPr id="2" name="Picture 1"/>
          <p:cNvPicPr>
            <a:picLocks noChangeAspect="1"/>
          </p:cNvPicPr>
          <p:nvPr/>
        </p:nvPicPr>
        <p:blipFill>
          <a:blip r:embed="rId4"/>
          <a:stretch>
            <a:fillRect/>
          </a:stretch>
        </p:blipFill>
        <p:spPr>
          <a:xfrm>
            <a:off x="5807968" y="4083854"/>
            <a:ext cx="1943371" cy="1476581"/>
          </a:xfrm>
          <a:prstGeom prst="rect">
            <a:avLst/>
          </a:prstGeom>
        </p:spPr>
      </p:pic>
    </p:spTree>
    <p:extLst>
      <p:ext uri="{BB962C8B-B14F-4D97-AF65-F5344CB8AC3E}">
        <p14:creationId xmlns:p14="http://schemas.microsoft.com/office/powerpoint/2010/main" val="30629629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238934" y="976457"/>
            <a:ext cx="5976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41349474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Motion</a:t>
            </a:r>
          </a:p>
        </p:txBody>
      </p:sp>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79576" y="662326"/>
            <a:ext cx="9438398" cy="1569660"/>
          </a:xfrm>
          <a:prstGeom prst="rect">
            <a:avLst/>
          </a:prstGeom>
        </p:spPr>
        <p:txBody>
          <a:bodyPr wrap="square">
            <a:spAutoFit/>
          </a:bodyPr>
          <a:lstStyle/>
          <a:p>
            <a:r>
              <a:rPr lang="en-GB" sz="2400" dirty="0"/>
              <a:t>Mechanics is concerned with the motion of objects and what influences motion. Motion is the change in position and orientation of an object with time. An object’s motion can be described simply by its</a:t>
            </a:r>
            <a:r>
              <a:rPr lang="en-GB" sz="2400" b="1" dirty="0"/>
              <a:t> path</a:t>
            </a:r>
            <a:r>
              <a:rPr lang="en-GB" sz="2400" dirty="0"/>
              <a:t>: the route it follows on its journey.</a:t>
            </a:r>
          </a:p>
        </p:txBody>
      </p:sp>
      <p:sp>
        <p:nvSpPr>
          <p:cNvPr id="12" name="Rectangle 11"/>
          <p:cNvSpPr/>
          <p:nvPr/>
        </p:nvSpPr>
        <p:spPr>
          <a:xfrm>
            <a:off x="2279576" y="2287538"/>
            <a:ext cx="9438398" cy="2677656"/>
          </a:xfrm>
          <a:prstGeom prst="rect">
            <a:avLst/>
          </a:prstGeom>
        </p:spPr>
        <p:txBody>
          <a:bodyPr wrap="square">
            <a:spAutoFit/>
          </a:bodyPr>
          <a:lstStyle/>
          <a:p>
            <a:r>
              <a:rPr lang="en-GB" sz="2400" dirty="0"/>
              <a:t>In many cases motion is complicated; take for example the motion of a tennis ball from server to receiver.  At first sight it might be thought that the ball moves in a straight line from the server’s racket to the ground, before bouncing to the receiver. However, on closer observation the tennis ball is seen to move in a curved path. In fact, the motion of the ball could also involve a swerve and/or a dipping in its path.</a:t>
            </a:r>
          </a:p>
        </p:txBody>
      </p:sp>
      <p:pic>
        <p:nvPicPr>
          <p:cNvPr id="3" name="Picture 2"/>
          <p:cNvPicPr>
            <a:picLocks noChangeAspect="1"/>
          </p:cNvPicPr>
          <p:nvPr/>
        </p:nvPicPr>
        <p:blipFill>
          <a:blip r:embed="rId4"/>
          <a:stretch>
            <a:fillRect/>
          </a:stretch>
        </p:blipFill>
        <p:spPr>
          <a:xfrm>
            <a:off x="4439816" y="4797152"/>
            <a:ext cx="4927065" cy="1857060"/>
          </a:xfrm>
          <a:prstGeom prst="rect">
            <a:avLst/>
          </a:prstGeom>
        </p:spPr>
      </p:pic>
    </p:spTree>
    <p:extLst>
      <p:ext uri="{BB962C8B-B14F-4D97-AF65-F5344CB8AC3E}">
        <p14:creationId xmlns:p14="http://schemas.microsoft.com/office/powerpoint/2010/main" val="15085104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79576" y="665415"/>
            <a:ext cx="9721080" cy="1938992"/>
          </a:xfrm>
          <a:prstGeom prst="rect">
            <a:avLst/>
          </a:prstGeom>
        </p:spPr>
        <p:txBody>
          <a:bodyPr wrap="square">
            <a:spAutoFit/>
          </a:bodyPr>
          <a:lstStyle/>
          <a:p>
            <a:r>
              <a:rPr lang="en-GB" sz="2400" dirty="0"/>
              <a:t>In this section the paths of objects in simple scenarios are considered. To do this an object will be treated as a </a:t>
            </a:r>
            <a:r>
              <a:rPr lang="en-GB" sz="2400" b="1" dirty="0"/>
              <a:t>particle</a:t>
            </a:r>
            <a:r>
              <a:rPr lang="en-GB" sz="2400" dirty="0"/>
              <a:t>. This means that the size of the object is ignored and the path of the object is modelled by following some </a:t>
            </a:r>
            <a:r>
              <a:rPr lang="en-GB" sz="2400" b="1" dirty="0"/>
              <a:t>point</a:t>
            </a:r>
            <a:r>
              <a:rPr lang="en-GB" sz="2400" dirty="0"/>
              <a:t> on the object, as shown with the tennis ball below; it also allows the spin/rotation of the object to be ignored.</a:t>
            </a:r>
          </a:p>
        </p:txBody>
      </p:sp>
      <p:sp>
        <p:nvSpPr>
          <p:cNvPr id="12" name="Rectangle 11"/>
          <p:cNvSpPr/>
          <p:nvPr/>
        </p:nvSpPr>
        <p:spPr>
          <a:xfrm>
            <a:off x="2279576" y="4797152"/>
            <a:ext cx="9912424" cy="1938992"/>
          </a:xfrm>
          <a:prstGeom prst="rect">
            <a:avLst/>
          </a:prstGeom>
        </p:spPr>
        <p:txBody>
          <a:bodyPr wrap="square">
            <a:spAutoFit/>
          </a:bodyPr>
          <a:lstStyle/>
          <a:p>
            <a:r>
              <a:rPr lang="en-GB" sz="2400" dirty="0"/>
              <a:t>The examples here will only go as far as describing and sketching the path of an object, but later it will be possible to describe the motion mathematically, even producing a formula, thereby being able to predict where an object will be in the future. The mathematical description of motion considers variables of position, velocity, acceleration and time.</a:t>
            </a:r>
          </a:p>
        </p:txBody>
      </p:sp>
      <p:pic>
        <p:nvPicPr>
          <p:cNvPr id="2" name="Picture 1"/>
          <p:cNvPicPr>
            <a:picLocks noChangeAspect="1"/>
          </p:cNvPicPr>
          <p:nvPr/>
        </p:nvPicPr>
        <p:blipFill>
          <a:blip r:embed="rId4"/>
          <a:stretch>
            <a:fillRect/>
          </a:stretch>
        </p:blipFill>
        <p:spPr>
          <a:xfrm>
            <a:off x="5807968" y="2852936"/>
            <a:ext cx="2000529" cy="1695687"/>
          </a:xfrm>
          <a:prstGeom prst="rect">
            <a:avLst/>
          </a:prstGeom>
        </p:spPr>
      </p:pic>
    </p:spTree>
    <p:extLst>
      <p:ext uri="{BB962C8B-B14F-4D97-AF65-F5344CB8AC3E}">
        <p14:creationId xmlns:p14="http://schemas.microsoft.com/office/powerpoint/2010/main" val="20072398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Motion</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36902" y="704792"/>
            <a:ext cx="9267008" cy="461665"/>
          </a:xfrm>
          <a:prstGeom prst="rect">
            <a:avLst/>
          </a:prstGeom>
        </p:spPr>
        <p:txBody>
          <a:bodyPr wrap="square">
            <a:spAutoFit/>
          </a:bodyPr>
          <a:lstStyle/>
          <a:p>
            <a:r>
              <a:rPr lang="en-GB" sz="2400" b="1" dirty="0"/>
              <a:t>Example 1</a:t>
            </a:r>
            <a:endParaRPr lang="en-GB" sz="2400" b="1" dirty="0">
              <a:cs typeface="Arial" panose="020B0604020202020204" pitchFamily="34" charset="0"/>
            </a:endParaRPr>
          </a:p>
        </p:txBody>
      </p:sp>
      <p:sp>
        <p:nvSpPr>
          <p:cNvPr id="5" name="Rectangle 4"/>
          <p:cNvSpPr/>
          <p:nvPr/>
        </p:nvSpPr>
        <p:spPr>
          <a:xfrm>
            <a:off x="2236902" y="1166457"/>
            <a:ext cx="9684201" cy="5262979"/>
          </a:xfrm>
          <a:prstGeom prst="rect">
            <a:avLst/>
          </a:prstGeom>
        </p:spPr>
        <p:txBody>
          <a:bodyPr wrap="square">
            <a:spAutoFit/>
          </a:bodyPr>
          <a:lstStyle/>
          <a:p>
            <a:r>
              <a:rPr lang="en-GB" sz="2400" dirty="0"/>
              <a:t>In each of the situations below sketch, or describe, the path of the </a:t>
            </a:r>
            <a:r>
              <a:rPr lang="en-GB" sz="2400" dirty="0" smtClean="0"/>
              <a:t>object:</a:t>
            </a:r>
            <a:endParaRPr lang="en-GB" sz="2400" dirty="0"/>
          </a:p>
          <a:p>
            <a:endParaRPr lang="en-GB" sz="2400" dirty="0"/>
          </a:p>
          <a:p>
            <a:pPr marL="447675" indent="-447675">
              <a:tabLst>
                <a:tab pos="447675" algn="l"/>
              </a:tabLst>
            </a:pPr>
            <a:r>
              <a:rPr lang="en-GB" sz="2400" dirty="0" smtClean="0"/>
              <a:t>a)  A tennis ball is dropped and falls to the ground.</a:t>
            </a:r>
          </a:p>
          <a:p>
            <a:pPr marL="447675" indent="-447675">
              <a:tabLst>
                <a:tab pos="447675" algn="l"/>
              </a:tabLst>
            </a:pPr>
            <a:r>
              <a:rPr lang="en-GB" sz="2400" dirty="0"/>
              <a:t>		</a:t>
            </a:r>
          </a:p>
          <a:p>
            <a:pPr marL="447675" indent="-447675">
              <a:tabLst>
                <a:tab pos="447675" algn="l"/>
              </a:tabLst>
            </a:pPr>
            <a:r>
              <a:rPr lang="en-GB" sz="2400" dirty="0" smtClean="0"/>
              <a:t>b)  A </a:t>
            </a:r>
            <a:r>
              <a:rPr lang="en-GB" sz="2400" dirty="0"/>
              <a:t>golf ball is rolled along a table and falls to the ground from the table’s end.	</a:t>
            </a:r>
          </a:p>
          <a:p>
            <a:pPr marL="447675" indent="-447675">
              <a:tabLst>
                <a:tab pos="447675" algn="l"/>
              </a:tabLst>
            </a:pPr>
            <a:endParaRPr lang="en-GB" sz="2400" dirty="0"/>
          </a:p>
          <a:p>
            <a:pPr marL="447675" indent="-447675">
              <a:tabLst>
                <a:tab pos="447675" algn="l"/>
              </a:tabLst>
            </a:pPr>
            <a:r>
              <a:rPr lang="en-GB" sz="2400" dirty="0" smtClean="0"/>
              <a:t>c)  A </a:t>
            </a:r>
            <a:r>
              <a:rPr lang="en-GB" sz="2400" dirty="0"/>
              <a:t>tennis ball is thrown away from a spacecraft, into the blackness of space.</a:t>
            </a:r>
          </a:p>
          <a:p>
            <a:pPr marL="447675" indent="-447675">
              <a:tabLst>
                <a:tab pos="447675" algn="l"/>
              </a:tabLst>
            </a:pPr>
            <a:endParaRPr lang="en-GB" sz="2400" dirty="0"/>
          </a:p>
          <a:p>
            <a:pPr marL="447675" indent="-447675">
              <a:tabLst>
                <a:tab pos="447675" algn="l"/>
              </a:tabLst>
            </a:pPr>
            <a:r>
              <a:rPr lang="en-GB" sz="2400" dirty="0" smtClean="0"/>
              <a:t>d)  A </a:t>
            </a:r>
            <a:r>
              <a:rPr lang="en-GB" sz="2400" dirty="0"/>
              <a:t>satellite orbits the Earth.	</a:t>
            </a:r>
          </a:p>
          <a:p>
            <a:pPr marL="447675" indent="-447675">
              <a:tabLst>
                <a:tab pos="447675" algn="l"/>
              </a:tabLst>
            </a:pPr>
            <a:endParaRPr lang="en-GB" sz="2400" dirty="0"/>
          </a:p>
          <a:p>
            <a:pPr marL="447675" indent="-447675">
              <a:tabLst>
                <a:tab pos="447675" algn="l"/>
              </a:tabLst>
            </a:pPr>
            <a:r>
              <a:rPr lang="en-GB" sz="2400" dirty="0" smtClean="0"/>
              <a:t>e)	A golf ball is struck into the air and lands a long distance away.</a:t>
            </a:r>
            <a:endParaRPr lang="en-GB" sz="2400" dirty="0">
              <a:solidFill>
                <a:prstClr val="black"/>
              </a:solidFill>
              <a:cs typeface="Arial" panose="020B0604020202020204" pitchFamily="34" charset="0"/>
            </a:endParaRPr>
          </a:p>
        </p:txBody>
      </p:sp>
    </p:spTree>
    <p:extLst>
      <p:ext uri="{BB962C8B-B14F-4D97-AF65-F5344CB8AC3E}">
        <p14:creationId xmlns:p14="http://schemas.microsoft.com/office/powerpoint/2010/main" val="11840699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28315" y="625462"/>
            <a:ext cx="2490946" cy="461665"/>
          </a:xfrm>
          <a:prstGeom prst="rect">
            <a:avLst/>
          </a:prstGeom>
        </p:spPr>
        <p:txBody>
          <a:bodyPr wrap="square">
            <a:spAutoFit/>
          </a:bodyPr>
          <a:lstStyle/>
          <a:p>
            <a:r>
              <a:rPr lang="en-GB" sz="2400" b="1" dirty="0"/>
              <a:t>Solutions</a:t>
            </a:r>
            <a:endParaRPr lang="en-GB" sz="2400" dirty="0"/>
          </a:p>
        </p:txBody>
      </p:sp>
      <p:sp>
        <p:nvSpPr>
          <p:cNvPr id="5" name="Rectangle 4"/>
          <p:cNvSpPr/>
          <p:nvPr/>
        </p:nvSpPr>
        <p:spPr>
          <a:xfrm>
            <a:off x="2236900" y="1148119"/>
            <a:ext cx="9684201" cy="4524315"/>
          </a:xfrm>
          <a:prstGeom prst="rect">
            <a:avLst/>
          </a:prstGeom>
        </p:spPr>
        <p:txBody>
          <a:bodyPr wrap="square">
            <a:spAutoFit/>
          </a:bodyPr>
          <a:lstStyle/>
          <a:p>
            <a:pPr marL="447675" indent="-447675">
              <a:tabLst>
                <a:tab pos="447675" algn="l"/>
              </a:tabLst>
            </a:pPr>
            <a:r>
              <a:rPr lang="en-GB" sz="2400" dirty="0" smtClean="0"/>
              <a:t>a)  A </a:t>
            </a:r>
            <a:r>
              <a:rPr lang="en-GB" sz="2400" dirty="0"/>
              <a:t>straight line, from the point where the ball starts, to the ground.</a:t>
            </a:r>
          </a:p>
          <a:p>
            <a:pPr marL="447675" indent="-447675">
              <a:tabLst>
                <a:tab pos="447675" algn="l"/>
              </a:tabLst>
            </a:pPr>
            <a:endParaRPr lang="en-GB" sz="2400" dirty="0"/>
          </a:p>
          <a:p>
            <a:pPr marL="447675" indent="-447675">
              <a:tabLst>
                <a:tab pos="447675" algn="l"/>
              </a:tabLst>
            </a:pPr>
            <a:r>
              <a:rPr lang="en-GB" sz="2400" dirty="0" smtClean="0"/>
              <a:t>b)  A </a:t>
            </a:r>
            <a:r>
              <a:rPr lang="en-GB" sz="2400" dirty="0"/>
              <a:t>straight line along the table then a curved</a:t>
            </a:r>
          </a:p>
          <a:p>
            <a:pPr marL="447675" indent="-447675">
              <a:tabLst>
                <a:tab pos="447675" algn="l"/>
              </a:tabLst>
            </a:pPr>
            <a:r>
              <a:rPr lang="en-GB" sz="2400" dirty="0"/>
              <a:t>	path to the ground, as shown</a:t>
            </a:r>
          </a:p>
          <a:p>
            <a:pPr marL="447675" indent="-447675">
              <a:tabLst>
                <a:tab pos="447675" algn="l"/>
              </a:tabLst>
            </a:pPr>
            <a:r>
              <a:rPr lang="en-GB" sz="2400" dirty="0"/>
              <a:t> </a:t>
            </a:r>
          </a:p>
          <a:p>
            <a:pPr marL="447675" indent="-447675">
              <a:tabLst>
                <a:tab pos="447675" algn="l"/>
              </a:tabLst>
            </a:pPr>
            <a:r>
              <a:rPr lang="en-GB" sz="2400" dirty="0" smtClean="0"/>
              <a:t>c)  A </a:t>
            </a:r>
            <a:r>
              <a:rPr lang="en-GB" sz="2400" dirty="0"/>
              <a:t>straight line away from the astronaut, not</a:t>
            </a:r>
          </a:p>
          <a:p>
            <a:pPr marL="447675" indent="-447675">
              <a:tabLst>
                <a:tab pos="447675" algn="l"/>
              </a:tabLst>
            </a:pPr>
            <a:r>
              <a:rPr lang="en-GB" sz="2400" dirty="0" smtClean="0"/>
              <a:t>	ever stopping unless it interacts with</a:t>
            </a:r>
          </a:p>
          <a:p>
            <a:pPr marL="447675" indent="-447675">
              <a:tabLst>
                <a:tab pos="447675" algn="l"/>
              </a:tabLst>
            </a:pPr>
            <a:r>
              <a:rPr lang="en-GB" sz="2400" dirty="0"/>
              <a:t>	another object.</a:t>
            </a:r>
          </a:p>
          <a:p>
            <a:pPr marL="447675" indent="-447675">
              <a:tabLst>
                <a:tab pos="447675" algn="l"/>
              </a:tabLst>
            </a:pPr>
            <a:endParaRPr lang="en-GB" sz="2400" dirty="0"/>
          </a:p>
          <a:p>
            <a:pPr marL="447675" indent="-447675">
              <a:tabLst>
                <a:tab pos="447675" algn="l"/>
              </a:tabLst>
            </a:pPr>
            <a:r>
              <a:rPr lang="en-GB" sz="2400" dirty="0" smtClean="0"/>
              <a:t>d)  A </a:t>
            </a:r>
            <a:r>
              <a:rPr lang="en-GB" sz="2400" dirty="0"/>
              <a:t>circle (or ellipse) around planet Earth.</a:t>
            </a:r>
          </a:p>
          <a:p>
            <a:pPr marL="447675" indent="-447675">
              <a:tabLst>
                <a:tab pos="447675" algn="l"/>
              </a:tabLst>
            </a:pPr>
            <a:endParaRPr lang="en-GB" sz="2400" dirty="0"/>
          </a:p>
          <a:p>
            <a:pPr marL="447675" indent="-447675">
              <a:tabLst>
                <a:tab pos="447675" algn="l"/>
              </a:tabLst>
            </a:pPr>
            <a:r>
              <a:rPr lang="en-GB" sz="2400" dirty="0" smtClean="0"/>
              <a:t>e</a:t>
            </a:r>
            <a:r>
              <a:rPr lang="en-GB" sz="2400" dirty="0"/>
              <a:t>)	A curve through the air, a parabola models this behaviour well:</a:t>
            </a:r>
          </a:p>
        </p:txBody>
      </p:sp>
      <p:pic>
        <p:nvPicPr>
          <p:cNvPr id="8" name="Picture 7"/>
          <p:cNvPicPr>
            <a:picLocks noChangeAspect="1"/>
          </p:cNvPicPr>
          <p:nvPr/>
        </p:nvPicPr>
        <p:blipFill>
          <a:blip r:embed="rId4"/>
          <a:stretch>
            <a:fillRect/>
          </a:stretch>
        </p:blipFill>
        <p:spPr>
          <a:xfrm>
            <a:off x="8760296" y="1916832"/>
            <a:ext cx="3251136" cy="2074201"/>
          </a:xfrm>
          <a:prstGeom prst="rect">
            <a:avLst/>
          </a:prstGeom>
        </p:spPr>
      </p:pic>
      <p:pic>
        <p:nvPicPr>
          <p:cNvPr id="9" name="Picture 8"/>
          <p:cNvPicPr>
            <a:picLocks noChangeAspect="1"/>
          </p:cNvPicPr>
          <p:nvPr/>
        </p:nvPicPr>
        <p:blipFill>
          <a:blip r:embed="rId5"/>
          <a:stretch>
            <a:fillRect/>
          </a:stretch>
        </p:blipFill>
        <p:spPr>
          <a:xfrm>
            <a:off x="4840314" y="5672434"/>
            <a:ext cx="4477375" cy="1171739"/>
          </a:xfrm>
          <a:prstGeom prst="rect">
            <a:avLst/>
          </a:prstGeom>
        </p:spPr>
      </p:pic>
    </p:spTree>
    <p:extLst>
      <p:ext uri="{BB962C8B-B14F-4D97-AF65-F5344CB8AC3E}">
        <p14:creationId xmlns:p14="http://schemas.microsoft.com/office/powerpoint/2010/main" val="32702142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Force</a:t>
            </a:r>
          </a:p>
        </p:txBody>
      </p:sp>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71935" y="929332"/>
            <a:ext cx="9577064" cy="1200329"/>
          </a:xfrm>
          <a:prstGeom prst="rect">
            <a:avLst/>
          </a:prstGeom>
        </p:spPr>
        <p:txBody>
          <a:bodyPr wrap="square">
            <a:spAutoFit/>
          </a:bodyPr>
          <a:lstStyle/>
          <a:p>
            <a:r>
              <a:rPr lang="en-GB" sz="2400" dirty="0"/>
              <a:t>Force causes a </a:t>
            </a:r>
            <a:r>
              <a:rPr lang="en-GB" sz="2400" b="1" dirty="0"/>
              <a:t>change in motion</a:t>
            </a:r>
            <a:r>
              <a:rPr lang="en-GB" sz="2400" dirty="0"/>
              <a:t>.  If an object which is initially at rest (not moving) suddenly starts to move, then something must have caused the motion to </a:t>
            </a:r>
            <a:r>
              <a:rPr lang="en-GB" sz="2400" dirty="0" smtClean="0"/>
              <a:t>begin: </a:t>
            </a:r>
            <a:r>
              <a:rPr lang="en-GB" sz="2400" dirty="0"/>
              <a:t>it is </a:t>
            </a:r>
            <a:r>
              <a:rPr lang="en-GB" sz="2400" b="1" dirty="0"/>
              <a:t>force</a:t>
            </a:r>
            <a:r>
              <a:rPr lang="en-GB" sz="2400" dirty="0"/>
              <a:t> which has this effect.</a:t>
            </a:r>
          </a:p>
        </p:txBody>
      </p:sp>
      <p:sp>
        <p:nvSpPr>
          <p:cNvPr id="12" name="Rectangle 11"/>
          <p:cNvSpPr/>
          <p:nvPr/>
        </p:nvSpPr>
        <p:spPr>
          <a:xfrm>
            <a:off x="2291881" y="2852936"/>
            <a:ext cx="9912424" cy="1938992"/>
          </a:xfrm>
          <a:prstGeom prst="rect">
            <a:avLst/>
          </a:prstGeom>
        </p:spPr>
        <p:txBody>
          <a:bodyPr wrap="square">
            <a:spAutoFit/>
          </a:bodyPr>
          <a:lstStyle/>
          <a:p>
            <a:r>
              <a:rPr lang="en-GB" sz="2400" dirty="0"/>
              <a:t>You are familiar with forces, and know that if you apply a force to an object it will move. If you ‘push’ an object, such as a pen on a table, then let go, you have applied a force to it, so you will see it continue to slide along the table. Note that it can continue to move even after you let go, and have stopped applying the force.</a:t>
            </a:r>
          </a:p>
        </p:txBody>
      </p:sp>
    </p:spTree>
    <p:extLst>
      <p:ext uri="{BB962C8B-B14F-4D97-AF65-F5344CB8AC3E}">
        <p14:creationId xmlns:p14="http://schemas.microsoft.com/office/powerpoint/2010/main" val="27602708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Force</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62199" y="765739"/>
            <a:ext cx="9577064" cy="3046988"/>
          </a:xfrm>
          <a:prstGeom prst="rect">
            <a:avLst/>
          </a:prstGeom>
        </p:spPr>
        <p:txBody>
          <a:bodyPr wrap="square">
            <a:spAutoFit/>
          </a:bodyPr>
          <a:lstStyle/>
          <a:p>
            <a:r>
              <a:rPr lang="en-GB" sz="2400" dirty="0"/>
              <a:t>The principles of force and its effect on motion can be seen more easily in space, where an object is free to move without strong effects of gravity, friction and air resistance. If you apply a force to an object in space it will move, and continue to move, in a straight line away from you, unless something else interacts with it. There are some good films which show the effects of forces in space, such as ‘Gravity’, ‘Apollo 13’ and ‘2001: A Space Odyssey’; there are also </a:t>
            </a:r>
            <a:r>
              <a:rPr lang="en-GB" sz="2400" dirty="0" smtClean="0"/>
              <a:t>relevant</a:t>
            </a:r>
            <a:r>
              <a:rPr lang="en-GB" sz="2400" dirty="0" smtClean="0"/>
              <a:t> videos </a:t>
            </a:r>
            <a:r>
              <a:rPr lang="en-GB" sz="2400" dirty="0"/>
              <a:t>online showing real footage from space missions.</a:t>
            </a:r>
          </a:p>
        </p:txBody>
      </p:sp>
      <p:sp>
        <p:nvSpPr>
          <p:cNvPr id="12" name="Rectangle 11"/>
          <p:cNvSpPr/>
          <p:nvPr/>
        </p:nvSpPr>
        <p:spPr>
          <a:xfrm>
            <a:off x="2262199" y="4077072"/>
            <a:ext cx="9912424" cy="2677656"/>
          </a:xfrm>
          <a:prstGeom prst="rect">
            <a:avLst/>
          </a:prstGeom>
        </p:spPr>
        <p:txBody>
          <a:bodyPr wrap="square">
            <a:spAutoFit/>
          </a:bodyPr>
          <a:lstStyle/>
          <a:p>
            <a:r>
              <a:rPr lang="en-GB" sz="2400" dirty="0"/>
              <a:t>A force can also stop an object from moving. When you slide a pen across a table, it is the force of friction which slows down and eventually stops the pen from moving. On an ice rink there is much less friction and an ice puck will continue to move for longer. You could also apply a force to change its direction, changing its path to the left or the right. Finally, you can apply a force to speed it up a little, or you can apply a force to slow it down a little.</a:t>
            </a:r>
          </a:p>
        </p:txBody>
      </p:sp>
    </p:spTree>
    <p:extLst>
      <p:ext uri="{BB962C8B-B14F-4D97-AF65-F5344CB8AC3E}">
        <p14:creationId xmlns:p14="http://schemas.microsoft.com/office/powerpoint/2010/main" val="14199476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Force</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67135" y="836712"/>
            <a:ext cx="9577064" cy="3046988"/>
          </a:xfrm>
          <a:prstGeom prst="rect">
            <a:avLst/>
          </a:prstGeom>
        </p:spPr>
        <p:txBody>
          <a:bodyPr wrap="square">
            <a:spAutoFit/>
          </a:bodyPr>
          <a:lstStyle/>
          <a:p>
            <a:r>
              <a:rPr lang="en-GB" sz="2400" dirty="0"/>
              <a:t>So, in summary, a force can</a:t>
            </a:r>
          </a:p>
          <a:p>
            <a:endParaRPr lang="en-GB" sz="2400" dirty="0"/>
          </a:p>
          <a:p>
            <a:r>
              <a:rPr lang="en-GB" sz="2400" dirty="0"/>
              <a:t>•	start motion</a:t>
            </a:r>
          </a:p>
          <a:p>
            <a:r>
              <a:rPr lang="en-GB" sz="2400" dirty="0"/>
              <a:t>•	stop motion</a:t>
            </a:r>
          </a:p>
          <a:p>
            <a:r>
              <a:rPr lang="en-GB" sz="2400" dirty="0"/>
              <a:t>•	change the direction of </a:t>
            </a:r>
            <a:r>
              <a:rPr lang="en-GB" sz="2400" dirty="0" smtClean="0"/>
              <a:t>motion</a:t>
            </a:r>
            <a:endParaRPr lang="en-GB" sz="2400" dirty="0"/>
          </a:p>
          <a:p>
            <a:r>
              <a:rPr lang="en-GB" sz="2400" dirty="0"/>
              <a:t>•	make an object move faster or </a:t>
            </a:r>
            <a:r>
              <a:rPr lang="en-GB" sz="2400" dirty="0" smtClean="0"/>
              <a:t>more slowly.</a:t>
            </a:r>
            <a:endParaRPr lang="en-GB" sz="2400" dirty="0"/>
          </a:p>
          <a:p>
            <a:endParaRPr lang="en-GB" sz="2400" dirty="0"/>
          </a:p>
          <a:p>
            <a:r>
              <a:rPr lang="en-GB" sz="2400" dirty="0"/>
              <a:t>These are all examples of forces changing the motion of an object.</a:t>
            </a:r>
          </a:p>
        </p:txBody>
      </p:sp>
      <p:sp>
        <p:nvSpPr>
          <p:cNvPr id="12" name="Rectangle 11"/>
          <p:cNvSpPr/>
          <p:nvPr/>
        </p:nvSpPr>
        <p:spPr>
          <a:xfrm>
            <a:off x="2267135" y="4509120"/>
            <a:ext cx="9912424" cy="1200329"/>
          </a:xfrm>
          <a:prstGeom prst="rect">
            <a:avLst/>
          </a:prstGeom>
        </p:spPr>
        <p:txBody>
          <a:bodyPr wrap="square">
            <a:spAutoFit/>
          </a:bodyPr>
          <a:lstStyle/>
          <a:p>
            <a:r>
              <a:rPr lang="en-GB" sz="2400" dirty="0"/>
              <a:t>When there are no forces acting on an object, it will remain at rest or it will continue in a straight line at a constant velocity. This hints at Newton’s laws, to be covered in detail in the </a:t>
            </a:r>
            <a:r>
              <a:rPr lang="en-GB" sz="2400" dirty="0" smtClean="0"/>
              <a:t>another </a:t>
            </a:r>
            <a:r>
              <a:rPr lang="en-GB" sz="2400" dirty="0"/>
              <a:t>Unit.</a:t>
            </a:r>
          </a:p>
        </p:txBody>
      </p:sp>
    </p:spTree>
    <p:extLst>
      <p:ext uri="{BB962C8B-B14F-4D97-AF65-F5344CB8AC3E}">
        <p14:creationId xmlns:p14="http://schemas.microsoft.com/office/powerpoint/2010/main" val="38492934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Force</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32381" y="1274645"/>
            <a:ext cx="9577064" cy="2308324"/>
          </a:xfrm>
          <a:prstGeom prst="rect">
            <a:avLst/>
          </a:prstGeom>
        </p:spPr>
        <p:txBody>
          <a:bodyPr wrap="square">
            <a:spAutoFit/>
          </a:bodyPr>
          <a:lstStyle/>
          <a:p>
            <a:r>
              <a:rPr lang="en-GB" sz="2400" dirty="0"/>
              <a:t>It may be counter-intuitive, but force is </a:t>
            </a:r>
            <a:r>
              <a:rPr lang="en-GB" sz="2400" b="1" dirty="0"/>
              <a:t>not</a:t>
            </a:r>
            <a:r>
              <a:rPr lang="en-GB" sz="2400" dirty="0"/>
              <a:t> required to maintain motion. If you are floating freely in space and you shoot a fire extinguisher, to create a force of thrust, you will begin to move. You will then continue to move, even after you release the fire extinguisher. You will continue to move at a fixed, constant velocity, unless another force is applied to you. </a:t>
            </a:r>
          </a:p>
        </p:txBody>
      </p:sp>
      <p:sp>
        <p:nvSpPr>
          <p:cNvPr id="12" name="Rectangle 11"/>
          <p:cNvSpPr/>
          <p:nvPr/>
        </p:nvSpPr>
        <p:spPr>
          <a:xfrm>
            <a:off x="2243418" y="3721115"/>
            <a:ext cx="9912424" cy="2308324"/>
          </a:xfrm>
          <a:prstGeom prst="rect">
            <a:avLst/>
          </a:prstGeom>
        </p:spPr>
        <p:txBody>
          <a:bodyPr wrap="square">
            <a:spAutoFit/>
          </a:bodyPr>
          <a:lstStyle/>
          <a:p>
            <a:r>
              <a:rPr lang="en-GB" sz="2400" dirty="0"/>
              <a:t>The spacecraft Voyager 2 was launched in </a:t>
            </a:r>
            <a:r>
              <a:rPr lang="en-GB" sz="2400" dirty="0" smtClean="0"/>
              <a:t>1977: </a:t>
            </a:r>
            <a:r>
              <a:rPr lang="en-GB" sz="2400" dirty="0"/>
              <a:t>it is travelling at over </a:t>
            </a:r>
            <a:r>
              <a:rPr lang="en-GB" sz="2400" dirty="0" smtClean="0"/>
              <a:t/>
            </a:r>
            <a:br>
              <a:rPr lang="en-GB" sz="2400" dirty="0" smtClean="0"/>
            </a:br>
            <a:r>
              <a:rPr lang="en-GB" sz="2400" dirty="0" smtClean="0"/>
              <a:t>9 </a:t>
            </a:r>
            <a:r>
              <a:rPr lang="en-GB" sz="2400" dirty="0"/>
              <a:t>miles per second, is over 11 billion miles from Earth and counting (you can use the NASA website to see how far from us it is now). But this spacecraft is no longer using jets to propel </a:t>
            </a:r>
            <a:r>
              <a:rPr lang="en-GB" sz="2400" dirty="0" smtClean="0"/>
              <a:t>itself; </a:t>
            </a:r>
            <a:r>
              <a:rPr lang="en-GB" sz="2400" dirty="0"/>
              <a:t>once it was given an initial force of thrust to start its motion, it did not require further force to continue on its path.</a:t>
            </a:r>
          </a:p>
        </p:txBody>
      </p:sp>
      <p:sp>
        <p:nvSpPr>
          <p:cNvPr id="4" name="Rectangle 3"/>
          <p:cNvSpPr/>
          <p:nvPr/>
        </p:nvSpPr>
        <p:spPr>
          <a:xfrm>
            <a:off x="2232381" y="683489"/>
            <a:ext cx="954107" cy="461665"/>
          </a:xfrm>
          <a:prstGeom prst="rect">
            <a:avLst/>
          </a:prstGeom>
        </p:spPr>
        <p:txBody>
          <a:bodyPr wrap="none">
            <a:spAutoFit/>
          </a:bodyPr>
          <a:lstStyle/>
          <a:p>
            <a:r>
              <a:rPr lang="en-GB" sz="2400" b="1" dirty="0">
                <a:solidFill>
                  <a:prstClr val="black"/>
                </a:solidFill>
              </a:rPr>
              <a:t>Note</a:t>
            </a:r>
            <a:r>
              <a:rPr lang="en-GB" sz="2400" dirty="0">
                <a:solidFill>
                  <a:prstClr val="black"/>
                </a:solidFill>
              </a:rPr>
              <a:t> </a:t>
            </a:r>
            <a:endParaRPr lang="en-GB" dirty="0"/>
          </a:p>
        </p:txBody>
      </p:sp>
    </p:spTree>
    <p:extLst>
      <p:ext uri="{BB962C8B-B14F-4D97-AF65-F5344CB8AC3E}">
        <p14:creationId xmlns:p14="http://schemas.microsoft.com/office/powerpoint/2010/main" val="8722830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Motion</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36902" y="704792"/>
            <a:ext cx="9267008" cy="461665"/>
          </a:xfrm>
          <a:prstGeom prst="rect">
            <a:avLst/>
          </a:prstGeom>
        </p:spPr>
        <p:txBody>
          <a:bodyPr wrap="square">
            <a:spAutoFit/>
          </a:bodyPr>
          <a:lstStyle/>
          <a:p>
            <a:r>
              <a:rPr lang="en-GB" sz="2400" b="1" dirty="0"/>
              <a:t>Example 2</a:t>
            </a:r>
            <a:endParaRPr lang="en-GB" sz="2400" b="1" dirty="0">
              <a:cs typeface="Arial" panose="020B0604020202020204" pitchFamily="34" charset="0"/>
            </a:endParaRPr>
          </a:p>
        </p:txBody>
      </p:sp>
      <p:sp>
        <p:nvSpPr>
          <p:cNvPr id="5" name="Rectangle 4"/>
          <p:cNvSpPr/>
          <p:nvPr/>
        </p:nvSpPr>
        <p:spPr>
          <a:xfrm>
            <a:off x="2236902" y="1351508"/>
            <a:ext cx="9955098" cy="4154984"/>
          </a:xfrm>
          <a:prstGeom prst="rect">
            <a:avLst/>
          </a:prstGeom>
        </p:spPr>
        <p:txBody>
          <a:bodyPr wrap="square">
            <a:spAutoFit/>
          </a:bodyPr>
          <a:lstStyle/>
          <a:p>
            <a:r>
              <a:rPr lang="en-GB" sz="2400" dirty="0"/>
              <a:t>For the following scenarios, state the effect on the motion of the force being applied.</a:t>
            </a:r>
          </a:p>
          <a:p>
            <a:endParaRPr lang="en-GB" sz="2400" dirty="0"/>
          </a:p>
          <a:p>
            <a:pPr marL="457200" indent="-457200">
              <a:buAutoNum type="arabicPeriod"/>
            </a:pPr>
            <a:r>
              <a:rPr lang="en-GB" sz="2400" dirty="0"/>
              <a:t>An apple falls off a tree and the force of gravity acts upon it.</a:t>
            </a:r>
          </a:p>
          <a:p>
            <a:r>
              <a:rPr lang="en-GB" sz="2400" dirty="0"/>
              <a:t>		</a:t>
            </a:r>
          </a:p>
          <a:p>
            <a:r>
              <a:rPr lang="en-GB" sz="2400" dirty="0"/>
              <a:t>2.	A biro slides along a long desk, with the force of friction acting </a:t>
            </a:r>
            <a:r>
              <a:rPr lang="en-GB" sz="2400" dirty="0" smtClean="0"/>
              <a:t>on it</a:t>
            </a:r>
            <a:r>
              <a:rPr lang="en-GB" sz="2400" dirty="0"/>
              <a:t>.	</a:t>
            </a:r>
          </a:p>
          <a:p>
            <a:pPr marL="457200" indent="-457200">
              <a:buAutoNum type="arabicPeriod" startAt="3"/>
            </a:pPr>
            <a:r>
              <a:rPr lang="en-GB" sz="2400" dirty="0"/>
              <a:t>A force of thrust on a rocket fires backwards at the rear of the rocket.</a:t>
            </a:r>
          </a:p>
          <a:p>
            <a:pPr marL="457200" indent="-457200">
              <a:buAutoNum type="arabicPeriod" startAt="3"/>
            </a:pPr>
            <a:endParaRPr lang="en-GB" sz="2400" dirty="0"/>
          </a:p>
          <a:p>
            <a:pPr marL="457200" indent="-457200">
              <a:buAutoNum type="arabicPeriod" startAt="3"/>
            </a:pPr>
            <a:r>
              <a:rPr lang="en-GB" sz="2400" dirty="0"/>
              <a:t>A person falling to the ground from a great height releases their parachute, producing a force of drag upwards.</a:t>
            </a:r>
          </a:p>
        </p:txBody>
      </p:sp>
    </p:spTree>
    <p:extLst>
      <p:ext uri="{BB962C8B-B14F-4D97-AF65-F5344CB8AC3E}">
        <p14:creationId xmlns:p14="http://schemas.microsoft.com/office/powerpoint/2010/main" val="2424326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Motion</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36902" y="704792"/>
            <a:ext cx="9267008" cy="461665"/>
          </a:xfrm>
          <a:prstGeom prst="rect">
            <a:avLst/>
          </a:prstGeom>
        </p:spPr>
        <p:txBody>
          <a:bodyPr wrap="square">
            <a:spAutoFit/>
          </a:bodyPr>
          <a:lstStyle/>
          <a:p>
            <a:r>
              <a:rPr lang="en-GB" sz="2400" b="1" dirty="0"/>
              <a:t>Solutions</a:t>
            </a:r>
            <a:endParaRPr lang="en-GB" sz="2400" dirty="0"/>
          </a:p>
        </p:txBody>
      </p:sp>
      <p:sp>
        <p:nvSpPr>
          <p:cNvPr id="5" name="Rectangle 4"/>
          <p:cNvSpPr/>
          <p:nvPr/>
        </p:nvSpPr>
        <p:spPr>
          <a:xfrm>
            <a:off x="2236902" y="1166457"/>
            <a:ext cx="9684201" cy="3785652"/>
          </a:xfrm>
          <a:prstGeom prst="rect">
            <a:avLst/>
          </a:prstGeom>
        </p:spPr>
        <p:txBody>
          <a:bodyPr wrap="square">
            <a:spAutoFit/>
          </a:bodyPr>
          <a:lstStyle/>
          <a:p>
            <a:endParaRPr lang="en-GB" sz="2400" dirty="0"/>
          </a:p>
          <a:p>
            <a:pPr marL="457200" indent="-457200">
              <a:buAutoNum type="arabicPeriod"/>
            </a:pPr>
            <a:r>
              <a:rPr lang="en-GB" sz="2400" dirty="0"/>
              <a:t>It speeds up as it falls to the ground.</a:t>
            </a:r>
          </a:p>
          <a:p>
            <a:r>
              <a:rPr lang="en-GB" sz="2400" dirty="0"/>
              <a:t>		</a:t>
            </a:r>
          </a:p>
          <a:p>
            <a:r>
              <a:rPr lang="en-GB" sz="2400" dirty="0"/>
              <a:t>2.	The force of friction acts against the direction the biro is sliding in, 	slowing it down.	</a:t>
            </a:r>
          </a:p>
          <a:p>
            <a:endParaRPr lang="en-GB" sz="2400" dirty="0"/>
          </a:p>
          <a:p>
            <a:pPr marL="457200" indent="-457200">
              <a:buAutoNum type="arabicPeriod" startAt="3"/>
            </a:pPr>
            <a:r>
              <a:rPr lang="en-GB" sz="2400" dirty="0"/>
              <a:t>The rocket’s speed increases in the forward direction.</a:t>
            </a:r>
          </a:p>
          <a:p>
            <a:pPr marL="457200" indent="-457200">
              <a:buAutoNum type="arabicPeriod" startAt="3"/>
            </a:pPr>
            <a:endParaRPr lang="en-GB" sz="2400" dirty="0"/>
          </a:p>
          <a:p>
            <a:pPr marL="457200" indent="-457200">
              <a:buAutoNum type="arabicPeriod" startAt="3"/>
            </a:pPr>
            <a:r>
              <a:rPr lang="en-GB" sz="2400" dirty="0"/>
              <a:t>The person’s speed towards the ground begins to reduce, slowing them down.</a:t>
            </a:r>
          </a:p>
        </p:txBody>
      </p:sp>
    </p:spTree>
    <p:extLst>
      <p:ext uri="{BB962C8B-B14F-4D97-AF65-F5344CB8AC3E}">
        <p14:creationId xmlns:p14="http://schemas.microsoft.com/office/powerpoint/2010/main" val="26547251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Multiple Forces and Net Force</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48337" y="638599"/>
            <a:ext cx="9577064" cy="1569660"/>
          </a:xfrm>
          <a:prstGeom prst="rect">
            <a:avLst/>
          </a:prstGeom>
        </p:spPr>
        <p:txBody>
          <a:bodyPr wrap="square">
            <a:spAutoFit/>
          </a:bodyPr>
          <a:lstStyle/>
          <a:p>
            <a:r>
              <a:rPr lang="en-GB" sz="2400" dirty="0"/>
              <a:t>When solving Earth-based problems you will usually be dealing with more than one force. When multiple forces act upon an object, the forces combine and can be treated as a single resultant force, called a </a:t>
            </a:r>
            <a:r>
              <a:rPr lang="en-GB" sz="2400" b="1" dirty="0"/>
              <a:t>net force</a:t>
            </a:r>
            <a:r>
              <a:rPr lang="en-GB" sz="2400" dirty="0"/>
              <a:t>.</a:t>
            </a:r>
          </a:p>
        </p:txBody>
      </p:sp>
      <p:sp>
        <p:nvSpPr>
          <p:cNvPr id="8" name="Rectangle 7"/>
          <p:cNvSpPr/>
          <p:nvPr/>
        </p:nvSpPr>
        <p:spPr>
          <a:xfrm>
            <a:off x="2330553" y="4549676"/>
            <a:ext cx="9738154" cy="2308324"/>
          </a:xfrm>
          <a:prstGeom prst="rect">
            <a:avLst/>
          </a:prstGeom>
        </p:spPr>
        <p:txBody>
          <a:bodyPr wrap="square">
            <a:spAutoFit/>
          </a:bodyPr>
          <a:lstStyle/>
          <a:p>
            <a:r>
              <a:rPr lang="en-GB" sz="2400" dirty="0"/>
              <a:t>For example, when a skydiver is falling to the ground from a high altitude, they can obtain a terminal velocity, where they fall at a constant speed towards the ground. From what we know already, this tells us that the net force on the skydiver must be zero, as if it was not, the skydiver would be speeding up or slowing down. This is because the skydiver is subject to two forces: gravity and drag.</a:t>
            </a:r>
          </a:p>
        </p:txBody>
      </p:sp>
      <p:pic>
        <p:nvPicPr>
          <p:cNvPr id="2" name="Picture 1"/>
          <p:cNvPicPr>
            <a:picLocks noChangeAspect="1"/>
          </p:cNvPicPr>
          <p:nvPr/>
        </p:nvPicPr>
        <p:blipFill>
          <a:blip r:embed="rId3"/>
          <a:stretch>
            <a:fillRect/>
          </a:stretch>
        </p:blipFill>
        <p:spPr>
          <a:xfrm>
            <a:off x="5386685" y="2060848"/>
            <a:ext cx="3300368" cy="2376264"/>
          </a:xfrm>
          <a:prstGeom prst="rect">
            <a:avLst/>
          </a:prstGeom>
        </p:spPr>
      </p:pic>
    </p:spTree>
    <p:extLst>
      <p:ext uri="{BB962C8B-B14F-4D97-AF65-F5344CB8AC3E}">
        <p14:creationId xmlns:p14="http://schemas.microsoft.com/office/powerpoint/2010/main" val="2911031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Multiple Forces and Net Force</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79576" y="3888225"/>
            <a:ext cx="9404718" cy="1200329"/>
          </a:xfrm>
          <a:prstGeom prst="rect">
            <a:avLst/>
          </a:prstGeom>
        </p:spPr>
        <p:txBody>
          <a:bodyPr wrap="square">
            <a:spAutoFit/>
          </a:bodyPr>
          <a:lstStyle/>
          <a:p>
            <a:r>
              <a:rPr lang="en-GB" sz="2400" dirty="0"/>
              <a:t>Drag is a force that acts upon the skydiver upwards, against the direction they are travelling in. This is directly opposite to the direction that gravity is acting, which is towards the ground.</a:t>
            </a:r>
          </a:p>
        </p:txBody>
      </p:sp>
      <p:pic>
        <p:nvPicPr>
          <p:cNvPr id="2" name="Picture 1"/>
          <p:cNvPicPr>
            <a:picLocks noChangeAspect="1"/>
          </p:cNvPicPr>
          <p:nvPr/>
        </p:nvPicPr>
        <p:blipFill>
          <a:blip r:embed="rId3"/>
          <a:stretch>
            <a:fillRect/>
          </a:stretch>
        </p:blipFill>
        <p:spPr>
          <a:xfrm>
            <a:off x="5087888" y="1340768"/>
            <a:ext cx="3312368" cy="2384904"/>
          </a:xfrm>
          <a:prstGeom prst="rect">
            <a:avLst/>
          </a:prstGeom>
        </p:spPr>
      </p:pic>
      <p:sp>
        <p:nvSpPr>
          <p:cNvPr id="4" name="Rectangle 3"/>
          <p:cNvSpPr/>
          <p:nvPr/>
        </p:nvSpPr>
        <p:spPr>
          <a:xfrm>
            <a:off x="2279576" y="716550"/>
            <a:ext cx="9721080" cy="461665"/>
          </a:xfrm>
          <a:prstGeom prst="rect">
            <a:avLst/>
          </a:prstGeom>
        </p:spPr>
        <p:txBody>
          <a:bodyPr wrap="square">
            <a:spAutoFit/>
          </a:bodyPr>
          <a:lstStyle/>
          <a:p>
            <a:pPr lvl="0"/>
            <a:r>
              <a:rPr lang="en-GB" sz="2400" dirty="0">
                <a:solidFill>
                  <a:prstClr val="black"/>
                </a:solidFill>
              </a:rPr>
              <a:t>The skydiver is subject to two forces: gravity and drag, shown below.</a:t>
            </a:r>
          </a:p>
        </p:txBody>
      </p:sp>
      <p:sp>
        <p:nvSpPr>
          <p:cNvPr id="5" name="Rectangle 4"/>
          <p:cNvSpPr/>
          <p:nvPr/>
        </p:nvSpPr>
        <p:spPr>
          <a:xfrm>
            <a:off x="2279576" y="5088554"/>
            <a:ext cx="9145016" cy="1569660"/>
          </a:xfrm>
          <a:prstGeom prst="rect">
            <a:avLst/>
          </a:prstGeom>
        </p:spPr>
        <p:txBody>
          <a:bodyPr wrap="square">
            <a:spAutoFit/>
          </a:bodyPr>
          <a:lstStyle/>
          <a:p>
            <a:pPr lvl="0"/>
            <a:r>
              <a:rPr lang="en-GB" sz="2400" dirty="0">
                <a:solidFill>
                  <a:prstClr val="black"/>
                </a:solidFill>
              </a:rPr>
              <a:t>When the skydiver is falling at terminal velocity, the forces of gravity and drag are equal and opposite, cancelling one another out, </a:t>
            </a:r>
            <a:r>
              <a:rPr lang="en-GB" sz="2400" dirty="0" smtClean="0">
                <a:solidFill>
                  <a:prstClr val="black"/>
                </a:solidFill>
              </a:rPr>
              <a:t>resulting in </a:t>
            </a:r>
            <a:r>
              <a:rPr lang="en-GB" sz="2400" dirty="0">
                <a:solidFill>
                  <a:prstClr val="black"/>
                </a:solidFill>
              </a:rPr>
              <a:t>a net force of zero. Typically this constant velocity is around 120 miles per hour.</a:t>
            </a:r>
          </a:p>
        </p:txBody>
      </p:sp>
    </p:spTree>
    <p:extLst>
      <p:ext uri="{BB962C8B-B14F-4D97-AF65-F5344CB8AC3E}">
        <p14:creationId xmlns:p14="http://schemas.microsoft.com/office/powerpoint/2010/main" val="22792309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Units of Force</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29302" y="739380"/>
            <a:ext cx="9577064" cy="461665"/>
          </a:xfrm>
          <a:prstGeom prst="rect">
            <a:avLst/>
          </a:prstGeom>
        </p:spPr>
        <p:txBody>
          <a:bodyPr wrap="square">
            <a:spAutoFit/>
          </a:bodyPr>
          <a:lstStyle/>
          <a:p>
            <a:r>
              <a:rPr lang="en-GB" sz="2400" dirty="0"/>
              <a:t>The mathematical description of forces leads to a measure for force:</a:t>
            </a:r>
          </a:p>
        </p:txBody>
      </p:sp>
      <p:sp>
        <p:nvSpPr>
          <p:cNvPr id="8" name="Rectangle 7"/>
          <p:cNvSpPr/>
          <p:nvPr/>
        </p:nvSpPr>
        <p:spPr>
          <a:xfrm>
            <a:off x="2272473" y="3140968"/>
            <a:ext cx="9404718" cy="2308324"/>
          </a:xfrm>
          <a:prstGeom prst="rect">
            <a:avLst/>
          </a:prstGeom>
        </p:spPr>
        <p:txBody>
          <a:bodyPr wrap="square">
            <a:spAutoFit/>
          </a:bodyPr>
          <a:lstStyle/>
          <a:p>
            <a:r>
              <a:rPr lang="en-GB" sz="2400" dirty="0"/>
              <a:t>The unit is named after Isaac Newton, whose laws will be used in the </a:t>
            </a:r>
            <a:r>
              <a:rPr lang="en-GB" sz="2400" dirty="0" smtClean="0"/>
              <a:t>another of the Mechanics Units </a:t>
            </a:r>
            <a:r>
              <a:rPr lang="en-GB" sz="2400" dirty="0"/>
              <a:t>to solve mechanics problems in a more mathematical way. When you hold a typical smartphone in your hand you will feel a force of a little over 1 Newton from the weight of the phone. Weight is the first type of force described in the next section.</a:t>
            </a:r>
          </a:p>
        </p:txBody>
      </p:sp>
      <p:pic>
        <p:nvPicPr>
          <p:cNvPr id="2" name="Picture 1"/>
          <p:cNvPicPr>
            <a:picLocks noChangeAspect="1"/>
          </p:cNvPicPr>
          <p:nvPr/>
        </p:nvPicPr>
        <p:blipFill>
          <a:blip r:embed="rId3"/>
          <a:stretch>
            <a:fillRect/>
          </a:stretch>
        </p:blipFill>
        <p:spPr>
          <a:xfrm>
            <a:off x="3988327" y="1655604"/>
            <a:ext cx="5973009" cy="838317"/>
          </a:xfrm>
          <a:prstGeom prst="rect">
            <a:avLst/>
          </a:prstGeom>
        </p:spPr>
      </p:pic>
    </p:spTree>
    <p:extLst>
      <p:ext uri="{BB962C8B-B14F-4D97-AF65-F5344CB8AC3E}">
        <p14:creationId xmlns:p14="http://schemas.microsoft.com/office/powerpoint/2010/main" val="10592795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Types of Force</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48336" y="638599"/>
            <a:ext cx="9824327" cy="1569660"/>
          </a:xfrm>
          <a:prstGeom prst="rect">
            <a:avLst/>
          </a:prstGeom>
        </p:spPr>
        <p:txBody>
          <a:bodyPr wrap="square">
            <a:spAutoFit/>
          </a:bodyPr>
          <a:lstStyle/>
          <a:p>
            <a:r>
              <a:rPr lang="en-GB" sz="2400" dirty="0"/>
              <a:t>A number of forces have been mentioned so far: friction, thrust, drag and gravitational force. This section will describe the most common forces that will be encountered in the material that follows. It can be helpful to categorise them as </a:t>
            </a:r>
            <a:r>
              <a:rPr lang="en-GB" sz="2400" b="1" dirty="0"/>
              <a:t>contact forces</a:t>
            </a:r>
            <a:r>
              <a:rPr lang="en-GB" sz="2400" dirty="0"/>
              <a:t> and </a:t>
            </a:r>
            <a:r>
              <a:rPr lang="en-GB" sz="2400" b="1" dirty="0"/>
              <a:t>non-contact forces</a:t>
            </a:r>
            <a:r>
              <a:rPr lang="en-GB" sz="2400" dirty="0"/>
              <a:t>.</a:t>
            </a:r>
          </a:p>
        </p:txBody>
      </p:sp>
      <p:sp>
        <p:nvSpPr>
          <p:cNvPr id="12" name="Rectangle 11"/>
          <p:cNvSpPr/>
          <p:nvPr/>
        </p:nvSpPr>
        <p:spPr>
          <a:xfrm>
            <a:off x="2272474" y="2397692"/>
            <a:ext cx="8484639" cy="461665"/>
          </a:xfrm>
          <a:prstGeom prst="rect">
            <a:avLst/>
          </a:prstGeom>
        </p:spPr>
        <p:txBody>
          <a:bodyPr wrap="square">
            <a:spAutoFit/>
          </a:bodyPr>
          <a:lstStyle/>
          <a:p>
            <a:r>
              <a:rPr lang="en-GB" sz="2400" b="1" dirty="0"/>
              <a:t>Weight (gravitational force)</a:t>
            </a:r>
          </a:p>
        </p:txBody>
      </p:sp>
      <p:sp>
        <p:nvSpPr>
          <p:cNvPr id="8" name="Rectangle 7"/>
          <p:cNvSpPr/>
          <p:nvPr/>
        </p:nvSpPr>
        <p:spPr>
          <a:xfrm>
            <a:off x="2267065" y="2990281"/>
            <a:ext cx="9404718" cy="2308324"/>
          </a:xfrm>
          <a:prstGeom prst="rect">
            <a:avLst/>
          </a:prstGeom>
        </p:spPr>
        <p:txBody>
          <a:bodyPr wrap="square">
            <a:spAutoFit/>
          </a:bodyPr>
          <a:lstStyle/>
          <a:p>
            <a:r>
              <a:rPr lang="en-GB" sz="2400" dirty="0"/>
              <a:t>The gravitational force between two objects is the most familiar non-contact force. If you hold a pen in front of you and let it go, it falls to the ground. The force which produced this motion is the force of gravity. Even while an object is in the air and not in contact with any other object, gravity still acts upon it and it continues to speed up. This is why gravitational force is described as a non-contact force.</a:t>
            </a:r>
          </a:p>
        </p:txBody>
      </p:sp>
      <p:sp>
        <p:nvSpPr>
          <p:cNvPr id="9" name="Rectangle 8"/>
          <p:cNvSpPr/>
          <p:nvPr/>
        </p:nvSpPr>
        <p:spPr>
          <a:xfrm>
            <a:off x="2272474" y="5394484"/>
            <a:ext cx="9577064" cy="1200329"/>
          </a:xfrm>
          <a:prstGeom prst="rect">
            <a:avLst/>
          </a:prstGeom>
        </p:spPr>
        <p:txBody>
          <a:bodyPr wrap="square">
            <a:spAutoFit/>
          </a:bodyPr>
          <a:lstStyle/>
          <a:p>
            <a:r>
              <a:rPr lang="en-GB" sz="2400" dirty="0"/>
              <a:t>The gravitational force an object feels is called its </a:t>
            </a:r>
            <a:r>
              <a:rPr lang="en-GB" sz="2400" b="1" dirty="0"/>
              <a:t>weight</a:t>
            </a:r>
            <a:r>
              <a:rPr lang="en-GB" sz="2400" dirty="0"/>
              <a:t>. You can roughly work out the weight of an object on the surface of the Earth, in </a:t>
            </a:r>
            <a:r>
              <a:rPr lang="en-GB" sz="2400" dirty="0" err="1"/>
              <a:t>Newtons</a:t>
            </a:r>
            <a:r>
              <a:rPr lang="en-GB" sz="2400" dirty="0"/>
              <a:t>, by multiplying its </a:t>
            </a:r>
            <a:r>
              <a:rPr lang="en-GB" sz="2400" b="1" dirty="0"/>
              <a:t>mass</a:t>
            </a:r>
            <a:r>
              <a:rPr lang="en-GB" sz="2400" dirty="0"/>
              <a:t> in kilograms by ten.</a:t>
            </a:r>
          </a:p>
        </p:txBody>
      </p:sp>
    </p:spTree>
    <p:extLst>
      <p:ext uri="{BB962C8B-B14F-4D97-AF65-F5344CB8AC3E}">
        <p14:creationId xmlns:p14="http://schemas.microsoft.com/office/powerpoint/2010/main" val="22736305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8"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Types of Force</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48337" y="638599"/>
            <a:ext cx="9577064" cy="1569660"/>
          </a:xfrm>
          <a:prstGeom prst="rect">
            <a:avLst/>
          </a:prstGeom>
        </p:spPr>
        <p:txBody>
          <a:bodyPr wrap="square">
            <a:spAutoFit/>
          </a:bodyPr>
          <a:lstStyle/>
          <a:p>
            <a:r>
              <a:rPr lang="en-GB" sz="2400" dirty="0"/>
              <a:t>All other forces you come across in this section are </a:t>
            </a:r>
            <a:r>
              <a:rPr lang="en-GB" sz="2400" b="1" dirty="0"/>
              <a:t>contact</a:t>
            </a:r>
            <a:r>
              <a:rPr lang="en-GB" sz="2400" dirty="0"/>
              <a:t> forces in which there must be contact between two surfaces for the force to exist.  Words such as push, pull, tension, hit, knock, load and friction are used to describe contact forces.</a:t>
            </a:r>
          </a:p>
        </p:txBody>
      </p:sp>
      <p:sp>
        <p:nvSpPr>
          <p:cNvPr id="12" name="Rectangle 11"/>
          <p:cNvSpPr/>
          <p:nvPr/>
        </p:nvSpPr>
        <p:spPr>
          <a:xfrm>
            <a:off x="2272474" y="2397692"/>
            <a:ext cx="8484639" cy="461665"/>
          </a:xfrm>
          <a:prstGeom prst="rect">
            <a:avLst/>
          </a:prstGeom>
        </p:spPr>
        <p:txBody>
          <a:bodyPr wrap="square">
            <a:spAutoFit/>
          </a:bodyPr>
          <a:lstStyle/>
          <a:p>
            <a:r>
              <a:rPr lang="en-GB" sz="2400" b="1" dirty="0"/>
              <a:t>Normal Reaction force</a:t>
            </a:r>
          </a:p>
        </p:txBody>
      </p:sp>
      <p:sp>
        <p:nvSpPr>
          <p:cNvPr id="8" name="Rectangle 7"/>
          <p:cNvSpPr/>
          <p:nvPr/>
        </p:nvSpPr>
        <p:spPr>
          <a:xfrm>
            <a:off x="2272474" y="2947292"/>
            <a:ext cx="5839750" cy="3785652"/>
          </a:xfrm>
          <a:prstGeom prst="rect">
            <a:avLst/>
          </a:prstGeom>
        </p:spPr>
        <p:txBody>
          <a:bodyPr wrap="square">
            <a:spAutoFit/>
          </a:bodyPr>
          <a:lstStyle/>
          <a:p>
            <a:r>
              <a:rPr lang="en-GB" sz="2400" dirty="0"/>
              <a:t>Consider the forces acting on you when you sit on a horizontal table. You have your weight acting on you in a downwards direction. But you are not moving, so there must be another force acting upwards to balance your weight. This force comes from the table and is called the </a:t>
            </a:r>
            <a:r>
              <a:rPr lang="en-GB" sz="2400" b="1" dirty="0"/>
              <a:t>Normal </a:t>
            </a:r>
            <a:r>
              <a:rPr lang="en-GB" sz="2400" b="1" dirty="0" smtClean="0"/>
              <a:t>Reaction</a:t>
            </a:r>
            <a:r>
              <a:rPr lang="en-GB" sz="2400" dirty="0" smtClean="0"/>
              <a:t> </a:t>
            </a:r>
            <a:r>
              <a:rPr lang="en-GB" sz="2400" dirty="0"/>
              <a:t>force. These two forces are shown in the diagram on the right.</a:t>
            </a:r>
          </a:p>
        </p:txBody>
      </p:sp>
      <p:pic>
        <p:nvPicPr>
          <p:cNvPr id="2" name="Picture 1"/>
          <p:cNvPicPr>
            <a:picLocks noChangeAspect="1"/>
          </p:cNvPicPr>
          <p:nvPr/>
        </p:nvPicPr>
        <p:blipFill>
          <a:blip r:embed="rId3"/>
          <a:stretch>
            <a:fillRect/>
          </a:stretch>
        </p:blipFill>
        <p:spPr>
          <a:xfrm>
            <a:off x="8315829" y="3284984"/>
            <a:ext cx="3509572" cy="2865160"/>
          </a:xfrm>
          <a:prstGeom prst="rect">
            <a:avLst/>
          </a:prstGeom>
        </p:spPr>
      </p:pic>
    </p:spTree>
    <p:extLst>
      <p:ext uri="{BB962C8B-B14F-4D97-AF65-F5344CB8AC3E}">
        <p14:creationId xmlns:p14="http://schemas.microsoft.com/office/powerpoint/2010/main" val="12121211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Types of Force</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2" name="Rectangle 11"/>
          <p:cNvSpPr/>
          <p:nvPr/>
        </p:nvSpPr>
        <p:spPr>
          <a:xfrm>
            <a:off x="2272474" y="719068"/>
            <a:ext cx="8484639" cy="461665"/>
          </a:xfrm>
          <a:prstGeom prst="rect">
            <a:avLst/>
          </a:prstGeom>
        </p:spPr>
        <p:txBody>
          <a:bodyPr wrap="square">
            <a:spAutoFit/>
          </a:bodyPr>
          <a:lstStyle/>
          <a:p>
            <a:r>
              <a:rPr lang="en-GB" sz="2400" b="1" dirty="0"/>
              <a:t>Normal Reaction force</a:t>
            </a:r>
          </a:p>
        </p:txBody>
      </p:sp>
      <p:sp>
        <p:nvSpPr>
          <p:cNvPr id="8" name="Rectangle 7"/>
          <p:cNvSpPr/>
          <p:nvPr/>
        </p:nvSpPr>
        <p:spPr>
          <a:xfrm>
            <a:off x="2272474" y="1412776"/>
            <a:ext cx="5839750" cy="1200329"/>
          </a:xfrm>
          <a:prstGeom prst="rect">
            <a:avLst/>
          </a:prstGeom>
        </p:spPr>
        <p:txBody>
          <a:bodyPr wrap="square">
            <a:spAutoFit/>
          </a:bodyPr>
          <a:lstStyle/>
          <a:p>
            <a:r>
              <a:rPr lang="en-GB" sz="2400" dirty="0"/>
              <a:t>The normal reaction force is a contact force and its direction is at a right angle to (or is ‘normal’ to) the table. </a:t>
            </a:r>
          </a:p>
        </p:txBody>
      </p:sp>
      <p:pic>
        <p:nvPicPr>
          <p:cNvPr id="2" name="Picture 1"/>
          <p:cNvPicPr>
            <a:picLocks noChangeAspect="1"/>
          </p:cNvPicPr>
          <p:nvPr/>
        </p:nvPicPr>
        <p:blipFill>
          <a:blip r:embed="rId3"/>
          <a:stretch>
            <a:fillRect/>
          </a:stretch>
        </p:blipFill>
        <p:spPr>
          <a:xfrm>
            <a:off x="8472264" y="1554195"/>
            <a:ext cx="3351735" cy="2736304"/>
          </a:xfrm>
          <a:prstGeom prst="rect">
            <a:avLst/>
          </a:prstGeom>
        </p:spPr>
      </p:pic>
      <p:sp>
        <p:nvSpPr>
          <p:cNvPr id="9" name="Rectangle 8"/>
          <p:cNvSpPr/>
          <p:nvPr/>
        </p:nvSpPr>
        <p:spPr>
          <a:xfrm>
            <a:off x="2279843" y="3136337"/>
            <a:ext cx="5839750" cy="2308324"/>
          </a:xfrm>
          <a:prstGeom prst="rect">
            <a:avLst/>
          </a:prstGeom>
        </p:spPr>
        <p:txBody>
          <a:bodyPr wrap="square">
            <a:spAutoFit/>
          </a:bodyPr>
          <a:lstStyle/>
          <a:p>
            <a:r>
              <a:rPr lang="en-GB" sz="2400" dirty="0"/>
              <a:t>Note that whenever two objects are in contact there is a contact force between them.  The table exerts a force upwards on you and you exert a force downwards on the table. If the table is not strong enough, it is possible for you to break it.</a:t>
            </a:r>
          </a:p>
        </p:txBody>
      </p:sp>
    </p:spTree>
    <p:extLst>
      <p:ext uri="{BB962C8B-B14F-4D97-AF65-F5344CB8AC3E}">
        <p14:creationId xmlns:p14="http://schemas.microsoft.com/office/powerpoint/2010/main" val="3268080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Types of Force</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2" name="Rectangle 11"/>
          <p:cNvSpPr/>
          <p:nvPr/>
        </p:nvSpPr>
        <p:spPr>
          <a:xfrm>
            <a:off x="2279576" y="752554"/>
            <a:ext cx="3823526" cy="461665"/>
          </a:xfrm>
          <a:prstGeom prst="rect">
            <a:avLst/>
          </a:prstGeom>
        </p:spPr>
        <p:txBody>
          <a:bodyPr wrap="square">
            <a:spAutoFit/>
          </a:bodyPr>
          <a:lstStyle/>
          <a:p>
            <a:r>
              <a:rPr lang="en-GB" sz="2400" b="1" dirty="0"/>
              <a:t>Tension and Thrust</a:t>
            </a:r>
          </a:p>
        </p:txBody>
      </p:sp>
      <p:sp>
        <p:nvSpPr>
          <p:cNvPr id="8" name="Rectangle 7"/>
          <p:cNvSpPr/>
          <p:nvPr/>
        </p:nvSpPr>
        <p:spPr>
          <a:xfrm>
            <a:off x="2279576" y="1228485"/>
            <a:ext cx="6048672" cy="3416320"/>
          </a:xfrm>
          <a:prstGeom prst="rect">
            <a:avLst/>
          </a:prstGeom>
        </p:spPr>
        <p:txBody>
          <a:bodyPr wrap="square">
            <a:spAutoFit/>
          </a:bodyPr>
          <a:lstStyle/>
          <a:p>
            <a:r>
              <a:rPr lang="en-GB" sz="2400" dirty="0"/>
              <a:t>Consider the forces acting on you when you are hanging from a rope. You have your weight acting on you in a downwards direction. But, again, you are not moving, so there must be another force acting upwards to balance your weight. This force comes from the rope and is called </a:t>
            </a:r>
            <a:r>
              <a:rPr lang="en-GB" sz="2400" b="1" dirty="0"/>
              <a:t>tension</a:t>
            </a:r>
            <a:r>
              <a:rPr lang="en-GB" sz="2400" dirty="0"/>
              <a:t>. These two forces are shown in the diagram on the right.</a:t>
            </a:r>
          </a:p>
        </p:txBody>
      </p:sp>
      <p:pic>
        <p:nvPicPr>
          <p:cNvPr id="3" name="Picture 2"/>
          <p:cNvPicPr>
            <a:picLocks noChangeAspect="1"/>
          </p:cNvPicPr>
          <p:nvPr/>
        </p:nvPicPr>
        <p:blipFill>
          <a:blip r:embed="rId3"/>
          <a:stretch>
            <a:fillRect/>
          </a:stretch>
        </p:blipFill>
        <p:spPr>
          <a:xfrm>
            <a:off x="8976320" y="1412776"/>
            <a:ext cx="2376264" cy="5061939"/>
          </a:xfrm>
          <a:prstGeom prst="rect">
            <a:avLst/>
          </a:prstGeom>
        </p:spPr>
      </p:pic>
      <p:sp>
        <p:nvSpPr>
          <p:cNvPr id="10" name="Rectangle 9"/>
          <p:cNvSpPr/>
          <p:nvPr/>
        </p:nvSpPr>
        <p:spPr>
          <a:xfrm>
            <a:off x="2279576" y="4797152"/>
            <a:ext cx="5839750" cy="1938992"/>
          </a:xfrm>
          <a:prstGeom prst="rect">
            <a:avLst/>
          </a:prstGeom>
        </p:spPr>
        <p:txBody>
          <a:bodyPr wrap="square">
            <a:spAutoFit/>
          </a:bodyPr>
          <a:lstStyle/>
          <a:p>
            <a:r>
              <a:rPr lang="en-GB" sz="2400" dirty="0"/>
              <a:t>Similar to tension is </a:t>
            </a:r>
            <a:r>
              <a:rPr lang="en-GB" sz="2400" b="1" dirty="0"/>
              <a:t>thrust</a:t>
            </a:r>
            <a:r>
              <a:rPr lang="en-GB" sz="2400" dirty="0"/>
              <a:t>. Whereas tension relates to a material exerting force by pulling you, thrust is a force which </a:t>
            </a:r>
            <a:r>
              <a:rPr lang="en-GB" sz="2400" i="1" dirty="0"/>
              <a:t>pushes</a:t>
            </a:r>
            <a:r>
              <a:rPr lang="en-GB" sz="2400" dirty="0"/>
              <a:t> you, such as a pogo stick, which pushes you up.</a:t>
            </a:r>
          </a:p>
        </p:txBody>
      </p:sp>
    </p:spTree>
    <p:extLst>
      <p:ext uri="{BB962C8B-B14F-4D97-AF65-F5344CB8AC3E}">
        <p14:creationId xmlns:p14="http://schemas.microsoft.com/office/powerpoint/2010/main" val="40461970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Types of Force</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2" name="Rectangle 11"/>
          <p:cNvSpPr/>
          <p:nvPr/>
        </p:nvSpPr>
        <p:spPr>
          <a:xfrm>
            <a:off x="2279576" y="673330"/>
            <a:ext cx="3823526" cy="461665"/>
          </a:xfrm>
          <a:prstGeom prst="rect">
            <a:avLst/>
          </a:prstGeom>
        </p:spPr>
        <p:txBody>
          <a:bodyPr wrap="square">
            <a:spAutoFit/>
          </a:bodyPr>
          <a:lstStyle/>
          <a:p>
            <a:r>
              <a:rPr lang="en-GB" sz="2400" b="1" dirty="0"/>
              <a:t>Friction</a:t>
            </a:r>
          </a:p>
        </p:txBody>
      </p:sp>
      <p:sp>
        <p:nvSpPr>
          <p:cNvPr id="8" name="Rectangle 7"/>
          <p:cNvSpPr/>
          <p:nvPr/>
        </p:nvSpPr>
        <p:spPr>
          <a:xfrm>
            <a:off x="2279576" y="1076151"/>
            <a:ext cx="9721080" cy="1938992"/>
          </a:xfrm>
          <a:prstGeom prst="rect">
            <a:avLst/>
          </a:prstGeom>
        </p:spPr>
        <p:txBody>
          <a:bodyPr wrap="square">
            <a:spAutoFit/>
          </a:bodyPr>
          <a:lstStyle/>
          <a:p>
            <a:r>
              <a:rPr lang="en-GB" sz="2400" dirty="0"/>
              <a:t>When an object is sliding along a surface, it will tend to slow down. This implies that there is a force acting against it. This force is </a:t>
            </a:r>
            <a:r>
              <a:rPr lang="en-GB" sz="2400" b="1" dirty="0"/>
              <a:t>friction</a:t>
            </a:r>
            <a:r>
              <a:rPr lang="en-GB" sz="2400" dirty="0"/>
              <a:t>.</a:t>
            </a:r>
          </a:p>
          <a:p>
            <a:endParaRPr lang="en-GB" sz="2400" dirty="0"/>
          </a:p>
          <a:p>
            <a:r>
              <a:rPr lang="en-GB" sz="2400" dirty="0"/>
              <a:t>It is another contact force. Friction acts parallel to the surface of contact.</a:t>
            </a:r>
          </a:p>
        </p:txBody>
      </p:sp>
      <p:pic>
        <p:nvPicPr>
          <p:cNvPr id="2" name="Picture 1"/>
          <p:cNvPicPr>
            <a:picLocks noChangeAspect="1"/>
          </p:cNvPicPr>
          <p:nvPr/>
        </p:nvPicPr>
        <p:blipFill>
          <a:blip r:embed="rId3"/>
          <a:stretch>
            <a:fillRect/>
          </a:stretch>
        </p:blipFill>
        <p:spPr>
          <a:xfrm>
            <a:off x="4943872" y="2827195"/>
            <a:ext cx="4060485" cy="2506337"/>
          </a:xfrm>
          <a:prstGeom prst="rect">
            <a:avLst/>
          </a:prstGeom>
        </p:spPr>
      </p:pic>
      <p:sp>
        <p:nvSpPr>
          <p:cNvPr id="9" name="Rectangle 8"/>
          <p:cNvSpPr/>
          <p:nvPr/>
        </p:nvSpPr>
        <p:spPr>
          <a:xfrm>
            <a:off x="2279576" y="5288340"/>
            <a:ext cx="9721080" cy="1569660"/>
          </a:xfrm>
          <a:prstGeom prst="rect">
            <a:avLst/>
          </a:prstGeom>
        </p:spPr>
        <p:txBody>
          <a:bodyPr wrap="square">
            <a:spAutoFit/>
          </a:bodyPr>
          <a:lstStyle/>
          <a:p>
            <a:r>
              <a:rPr lang="en-GB" sz="2400" dirty="0"/>
              <a:t>If an object is on a slope, friction acts along the line of the slope, as shown in the diagram above. Friction can prevent an object from sliding, or just slow its progress if it is already sliding. The Normal Reaction force and Weight are also shown on the diagram.</a:t>
            </a:r>
          </a:p>
        </p:txBody>
      </p:sp>
    </p:spTree>
    <p:extLst>
      <p:ext uri="{BB962C8B-B14F-4D97-AF65-F5344CB8AC3E}">
        <p14:creationId xmlns:p14="http://schemas.microsoft.com/office/powerpoint/2010/main" val="26934114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build="p"/>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Types of Force</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36902" y="626536"/>
            <a:ext cx="9267008" cy="461665"/>
          </a:xfrm>
          <a:prstGeom prst="rect">
            <a:avLst/>
          </a:prstGeom>
        </p:spPr>
        <p:txBody>
          <a:bodyPr wrap="square">
            <a:spAutoFit/>
          </a:bodyPr>
          <a:lstStyle/>
          <a:p>
            <a:r>
              <a:rPr lang="en-GB" sz="2400" b="1" dirty="0"/>
              <a:t>Example 3</a:t>
            </a:r>
            <a:endParaRPr lang="en-GB" sz="2400" b="1" dirty="0">
              <a:cs typeface="Arial" panose="020B0604020202020204" pitchFamily="34" charset="0"/>
            </a:endParaRPr>
          </a:p>
        </p:txBody>
      </p:sp>
      <p:sp>
        <p:nvSpPr>
          <p:cNvPr id="5" name="Rectangle 4"/>
          <p:cNvSpPr/>
          <p:nvPr/>
        </p:nvSpPr>
        <p:spPr>
          <a:xfrm>
            <a:off x="2236902" y="1063354"/>
            <a:ext cx="9684201" cy="2092881"/>
          </a:xfrm>
          <a:prstGeom prst="rect">
            <a:avLst/>
          </a:prstGeom>
        </p:spPr>
        <p:txBody>
          <a:bodyPr wrap="square">
            <a:spAutoFit/>
          </a:bodyPr>
          <a:lstStyle/>
          <a:p>
            <a:r>
              <a:rPr lang="en-GB" sz="2400" dirty="0"/>
              <a:t>A book is on a table and is not moving.</a:t>
            </a:r>
          </a:p>
          <a:p>
            <a:pPr marL="457200" lvl="0" indent="-457200">
              <a:spcAft>
                <a:spcPts val="600"/>
              </a:spcAft>
              <a:buAutoNum type="alphaLcParenR"/>
            </a:pPr>
            <a:r>
              <a:rPr lang="en-GB" sz="2400" dirty="0"/>
              <a:t>Which forces are acting on the </a:t>
            </a:r>
            <a:r>
              <a:rPr lang="en-GB" sz="2400" dirty="0" smtClean="0"/>
              <a:t>book?</a:t>
            </a:r>
          </a:p>
          <a:p>
            <a:pPr>
              <a:spcAft>
                <a:spcPts val="600"/>
              </a:spcAft>
            </a:pPr>
            <a:r>
              <a:rPr lang="en-GB" sz="2400" dirty="0" smtClean="0"/>
              <a:t>The table is now lifted at one end so that it is tilted, the book is now on a slope. The book still does not move.</a:t>
            </a:r>
          </a:p>
          <a:p>
            <a:pPr lvl="0"/>
            <a:r>
              <a:rPr lang="en-GB" sz="2400" dirty="0" smtClean="0"/>
              <a:t>b</a:t>
            </a:r>
            <a:r>
              <a:rPr lang="en-GB" sz="2400" dirty="0"/>
              <a:t>)	Which forces are now acting on the book?</a:t>
            </a:r>
          </a:p>
        </p:txBody>
      </p:sp>
      <p:sp>
        <p:nvSpPr>
          <p:cNvPr id="6" name="Rectangle 5"/>
          <p:cNvSpPr/>
          <p:nvPr/>
        </p:nvSpPr>
        <p:spPr>
          <a:xfrm>
            <a:off x="2207260" y="3125899"/>
            <a:ext cx="9267008" cy="461665"/>
          </a:xfrm>
          <a:prstGeom prst="rect">
            <a:avLst/>
          </a:prstGeom>
        </p:spPr>
        <p:txBody>
          <a:bodyPr wrap="square">
            <a:spAutoFit/>
          </a:bodyPr>
          <a:lstStyle/>
          <a:p>
            <a:r>
              <a:rPr lang="en-GB" sz="2400" b="1" dirty="0"/>
              <a:t>Solutions</a:t>
            </a:r>
            <a:endParaRPr lang="en-GB" sz="2400" b="1" dirty="0">
              <a:cs typeface="Arial" panose="020B0604020202020204" pitchFamily="34" charset="0"/>
            </a:endParaRPr>
          </a:p>
        </p:txBody>
      </p:sp>
      <p:sp>
        <p:nvSpPr>
          <p:cNvPr id="8" name="Rectangle 7"/>
          <p:cNvSpPr/>
          <p:nvPr/>
        </p:nvSpPr>
        <p:spPr>
          <a:xfrm>
            <a:off x="2212156" y="3537812"/>
            <a:ext cx="9684201" cy="3123932"/>
          </a:xfrm>
          <a:prstGeom prst="rect">
            <a:avLst/>
          </a:prstGeom>
        </p:spPr>
        <p:txBody>
          <a:bodyPr wrap="square">
            <a:spAutoFit/>
          </a:bodyPr>
          <a:lstStyle/>
          <a:p>
            <a:pPr lvl="0">
              <a:spcAft>
                <a:spcPts val="600"/>
              </a:spcAft>
            </a:pPr>
            <a:r>
              <a:rPr lang="en-GB" sz="2400" dirty="0"/>
              <a:t>a)	The book has weight acting on it, in a downwards direction, and 	the normal reaction force, which is equal and acting upwards.</a:t>
            </a:r>
          </a:p>
          <a:p>
            <a:pPr lvl="0"/>
            <a:r>
              <a:rPr lang="en-GB" sz="2400" dirty="0"/>
              <a:t>b)	The book still has weight acting on it, in a downwards direction, 	with the normal reaction force now acting perpendicular to the 	table, but now there must be a force of friction too. This frictional 	force acts along the table, in a direction which points away from 	the direction that the book is about to slide. This is shown in the 	diagram on the next page.</a:t>
            </a:r>
          </a:p>
        </p:txBody>
      </p:sp>
    </p:spTree>
    <p:extLst>
      <p:ext uri="{BB962C8B-B14F-4D97-AF65-F5344CB8AC3E}">
        <p14:creationId xmlns:p14="http://schemas.microsoft.com/office/powerpoint/2010/main" val="31019304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8"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549893" y="839160"/>
            <a:ext cx="9267008" cy="830997"/>
          </a:xfrm>
          <a:prstGeom prst="rect">
            <a:avLst/>
          </a:prstGeom>
        </p:spPr>
        <p:txBody>
          <a:bodyPr wrap="square">
            <a:spAutoFit/>
          </a:bodyPr>
          <a:lstStyle/>
          <a:p>
            <a:r>
              <a:rPr lang="en-US" altLang="en-US" sz="2400" dirty="0">
                <a:solidFill>
                  <a:srgbClr val="FF0000"/>
                </a:solidFill>
              </a:rPr>
              <a:t>Here is a question, to check your progress; there are more practice questions if needed.</a:t>
            </a:r>
          </a:p>
        </p:txBody>
      </p:sp>
      <p:sp>
        <p:nvSpPr>
          <p:cNvPr id="5" name="Rectangle 4"/>
          <p:cNvSpPr/>
          <p:nvPr/>
        </p:nvSpPr>
        <p:spPr>
          <a:xfrm>
            <a:off x="2550827" y="2060848"/>
            <a:ext cx="9684201" cy="3200876"/>
          </a:xfrm>
          <a:prstGeom prst="rect">
            <a:avLst/>
          </a:prstGeom>
        </p:spPr>
        <p:txBody>
          <a:bodyPr wrap="square">
            <a:spAutoFit/>
          </a:bodyPr>
          <a:lstStyle/>
          <a:p>
            <a:pPr>
              <a:spcBef>
                <a:spcPts val="600"/>
              </a:spcBef>
              <a:spcAft>
                <a:spcPts val="600"/>
              </a:spcAft>
            </a:pPr>
            <a:r>
              <a:rPr lang="en-GB" sz="2400" dirty="0"/>
              <a:t>Two teams are involved in a tug of war contest. </a:t>
            </a:r>
          </a:p>
          <a:p>
            <a:pPr>
              <a:spcAft>
                <a:spcPts val="600"/>
              </a:spcAft>
            </a:pPr>
            <a:r>
              <a:rPr lang="en-GB" sz="2400" dirty="0"/>
              <a:t>Draw a diagram of the situation using arrows to represent the forces.</a:t>
            </a:r>
          </a:p>
          <a:p>
            <a:r>
              <a:rPr lang="en-GB" sz="2400" dirty="0"/>
              <a:t>If the teams are equally balanced how do you think that these forces compare</a:t>
            </a:r>
          </a:p>
          <a:p>
            <a:endParaRPr lang="en-GB" sz="2400" dirty="0"/>
          </a:p>
          <a:p>
            <a:r>
              <a:rPr lang="en-GB" sz="2400" dirty="0"/>
              <a:t>	</a:t>
            </a:r>
            <a:r>
              <a:rPr lang="en-GB" sz="2400" dirty="0" smtClean="0"/>
              <a:t>a</a:t>
            </a:r>
            <a:r>
              <a:rPr lang="en-GB" sz="2400" dirty="0"/>
              <a:t>)	in magnitude</a:t>
            </a:r>
          </a:p>
          <a:p>
            <a:endParaRPr lang="en-GB" sz="2400" dirty="0"/>
          </a:p>
          <a:p>
            <a:r>
              <a:rPr lang="en-GB" sz="2400" dirty="0"/>
              <a:t>	</a:t>
            </a:r>
            <a:r>
              <a:rPr lang="en-GB" sz="2400" dirty="0" smtClean="0"/>
              <a:t>b</a:t>
            </a:r>
            <a:r>
              <a:rPr lang="en-GB" sz="2400" dirty="0"/>
              <a:t>)	in direction?</a:t>
            </a:r>
          </a:p>
        </p:txBody>
      </p:sp>
    </p:spTree>
    <p:extLst>
      <p:ext uri="{BB962C8B-B14F-4D97-AF65-F5344CB8AC3E}">
        <p14:creationId xmlns:p14="http://schemas.microsoft.com/office/powerpoint/2010/main" val="1011078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32177" y="3759260"/>
            <a:ext cx="7464223" cy="461665"/>
          </a:xfrm>
          <a:prstGeom prst="rect">
            <a:avLst/>
          </a:prstGeom>
        </p:spPr>
        <p:txBody>
          <a:bodyPr wrap="square">
            <a:spAutoFit/>
          </a:bodyPr>
          <a:lstStyle/>
          <a:p>
            <a:r>
              <a:rPr lang="en-GB" sz="2400" dirty="0" smtClean="0"/>
              <a:t>a</a:t>
            </a:r>
            <a:r>
              <a:rPr lang="en-GB" sz="2400" dirty="0"/>
              <a:t>)	</a:t>
            </a:r>
            <a:r>
              <a:rPr lang="en-GB" sz="2400" dirty="0">
                <a:solidFill>
                  <a:srgbClr val="FF0000"/>
                </a:solidFill>
              </a:rPr>
              <a:t>All four forces are equal in magnitude.</a:t>
            </a:r>
          </a:p>
        </p:txBody>
      </p:sp>
      <p:sp>
        <p:nvSpPr>
          <p:cNvPr id="9" name="Rectangle 8"/>
          <p:cNvSpPr/>
          <p:nvPr/>
        </p:nvSpPr>
        <p:spPr>
          <a:xfrm>
            <a:off x="2232177" y="1325059"/>
            <a:ext cx="8688359" cy="461665"/>
          </a:xfrm>
          <a:prstGeom prst="rect">
            <a:avLst/>
          </a:prstGeom>
        </p:spPr>
        <p:txBody>
          <a:bodyPr wrap="square">
            <a:spAutoFit/>
          </a:bodyPr>
          <a:lstStyle/>
          <a:p>
            <a:r>
              <a:rPr lang="en-GB" sz="2400" dirty="0">
                <a:solidFill>
                  <a:srgbClr val="FF0000"/>
                </a:solidFill>
              </a:rPr>
              <a:t>Your diagram should look something like this:</a:t>
            </a:r>
          </a:p>
        </p:txBody>
      </p:sp>
      <p:sp>
        <p:nvSpPr>
          <p:cNvPr id="10" name="Rectangle 9"/>
          <p:cNvSpPr/>
          <p:nvPr/>
        </p:nvSpPr>
        <p:spPr>
          <a:xfrm>
            <a:off x="2232177" y="4554842"/>
            <a:ext cx="9120407" cy="830997"/>
          </a:xfrm>
          <a:prstGeom prst="rect">
            <a:avLst/>
          </a:prstGeom>
        </p:spPr>
        <p:txBody>
          <a:bodyPr wrap="square">
            <a:spAutoFit/>
          </a:bodyPr>
          <a:lstStyle/>
          <a:p>
            <a:r>
              <a:rPr lang="en-GB" sz="2400" dirty="0" smtClean="0"/>
              <a:t>b</a:t>
            </a:r>
            <a:r>
              <a:rPr lang="en-GB" sz="2400" dirty="0"/>
              <a:t>)	</a:t>
            </a:r>
            <a:r>
              <a:rPr lang="en-GB" sz="2400" dirty="0">
                <a:solidFill>
                  <a:srgbClr val="FF0000"/>
                </a:solidFill>
              </a:rPr>
              <a:t>They all act in the same line, forming two pairs opposite in 	direction.</a:t>
            </a:r>
          </a:p>
        </p:txBody>
      </p:sp>
      <p:sp>
        <p:nvSpPr>
          <p:cNvPr id="8" name="Rectangle 7"/>
          <p:cNvSpPr/>
          <p:nvPr/>
        </p:nvSpPr>
        <p:spPr>
          <a:xfrm>
            <a:off x="2207260" y="717535"/>
            <a:ext cx="1553630" cy="461665"/>
          </a:xfrm>
          <a:prstGeom prst="rect">
            <a:avLst/>
          </a:prstGeom>
        </p:spPr>
        <p:txBody>
          <a:bodyPr wrap="none">
            <a:spAutoFit/>
          </a:bodyPr>
          <a:lstStyle/>
          <a:p>
            <a:r>
              <a:rPr lang="en-GB" sz="2400" b="1" dirty="0">
                <a:solidFill>
                  <a:prstClr val="black"/>
                </a:solidFill>
              </a:rPr>
              <a:t>Answers</a:t>
            </a:r>
            <a:r>
              <a:rPr lang="en-GB" sz="2400" dirty="0">
                <a:solidFill>
                  <a:prstClr val="black"/>
                </a:solidFill>
              </a:rPr>
              <a:t> </a:t>
            </a:r>
            <a:endParaRPr lang="en-GB" dirty="0"/>
          </a:p>
        </p:txBody>
      </p:sp>
      <p:pic>
        <p:nvPicPr>
          <p:cNvPr id="5" name="Picture 4"/>
          <p:cNvPicPr>
            <a:picLocks noChangeAspect="1"/>
          </p:cNvPicPr>
          <p:nvPr/>
        </p:nvPicPr>
        <p:blipFill>
          <a:blip r:embed="rId3"/>
          <a:stretch>
            <a:fillRect/>
          </a:stretch>
        </p:blipFill>
        <p:spPr>
          <a:xfrm>
            <a:off x="3359696" y="1932583"/>
            <a:ext cx="7115322" cy="1401338"/>
          </a:xfrm>
          <a:prstGeom prst="rect">
            <a:avLst/>
          </a:prstGeom>
        </p:spPr>
      </p:pic>
    </p:spTree>
    <p:extLst>
      <p:ext uri="{BB962C8B-B14F-4D97-AF65-F5344CB8AC3E}">
        <p14:creationId xmlns:p14="http://schemas.microsoft.com/office/powerpoint/2010/main" val="371311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238934" y="976457"/>
            <a:ext cx="5976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0999734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Newton’s Universal Law of Gravitation</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66928" y="840895"/>
            <a:ext cx="9865404" cy="1569660"/>
          </a:xfrm>
          <a:prstGeom prst="rect">
            <a:avLst/>
          </a:prstGeom>
        </p:spPr>
        <p:txBody>
          <a:bodyPr wrap="square">
            <a:spAutoFit/>
          </a:bodyPr>
          <a:lstStyle/>
          <a:p>
            <a:r>
              <a:rPr lang="en-GB" sz="2400" dirty="0"/>
              <a:t>In the last section a rough formula was given to find </a:t>
            </a:r>
            <a:r>
              <a:rPr lang="en-GB" sz="2400" i="1" dirty="0"/>
              <a:t>weight</a:t>
            </a:r>
            <a:r>
              <a:rPr lang="en-GB" sz="2400" dirty="0"/>
              <a:t> on the Earth’s surface, the force applicable to an object due to its mass: you can multiply the mass of the object in kg by ten to obtain its weight in </a:t>
            </a:r>
            <a:r>
              <a:rPr lang="en-GB" sz="2400" dirty="0" err="1"/>
              <a:t>Newtons</a:t>
            </a:r>
            <a:r>
              <a:rPr lang="en-GB" sz="2400" dirty="0"/>
              <a:t>.</a:t>
            </a:r>
          </a:p>
        </p:txBody>
      </p:sp>
      <p:sp>
        <p:nvSpPr>
          <p:cNvPr id="14" name="Rectangle 13"/>
          <p:cNvSpPr/>
          <p:nvPr/>
        </p:nvSpPr>
        <p:spPr>
          <a:xfrm>
            <a:off x="2266928" y="4005064"/>
            <a:ext cx="9298599" cy="461665"/>
          </a:xfrm>
          <a:prstGeom prst="rect">
            <a:avLst/>
          </a:prstGeom>
        </p:spPr>
        <p:txBody>
          <a:bodyPr wrap="square">
            <a:spAutoFit/>
          </a:bodyPr>
          <a:lstStyle/>
          <a:p>
            <a:r>
              <a:rPr lang="en-GB" sz="2400" dirty="0"/>
              <a:t>As a formula this can be written as</a:t>
            </a:r>
          </a:p>
        </p:txBody>
      </p:sp>
      <p:pic>
        <p:nvPicPr>
          <p:cNvPr id="4" name="Picture 3"/>
          <p:cNvPicPr>
            <a:picLocks noChangeAspect="1"/>
          </p:cNvPicPr>
          <p:nvPr/>
        </p:nvPicPr>
        <p:blipFill>
          <a:blip r:embed="rId3"/>
          <a:stretch>
            <a:fillRect/>
          </a:stretch>
        </p:blipFill>
        <p:spPr>
          <a:xfrm>
            <a:off x="2632759" y="2996952"/>
            <a:ext cx="9050013" cy="809738"/>
          </a:xfrm>
          <a:prstGeom prst="rect">
            <a:avLst/>
          </a:prstGeom>
        </p:spPr>
      </p:pic>
      <p:pic>
        <p:nvPicPr>
          <p:cNvPr id="5" name="Picture 4"/>
          <p:cNvPicPr>
            <a:picLocks noChangeAspect="1"/>
          </p:cNvPicPr>
          <p:nvPr/>
        </p:nvPicPr>
        <p:blipFill>
          <a:blip r:embed="rId4"/>
          <a:stretch>
            <a:fillRect/>
          </a:stretch>
        </p:blipFill>
        <p:spPr>
          <a:xfrm>
            <a:off x="4258381" y="4869160"/>
            <a:ext cx="5315692" cy="733527"/>
          </a:xfrm>
          <a:prstGeom prst="rect">
            <a:avLst/>
          </a:prstGeom>
        </p:spPr>
      </p:pic>
    </p:spTree>
    <p:extLst>
      <p:ext uri="{BB962C8B-B14F-4D97-AF65-F5344CB8AC3E}">
        <p14:creationId xmlns:p14="http://schemas.microsoft.com/office/powerpoint/2010/main" val="2271768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Mass and Weight</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72066" y="630884"/>
            <a:ext cx="9865404" cy="2308324"/>
          </a:xfrm>
          <a:prstGeom prst="rect">
            <a:avLst/>
          </a:prstGeom>
        </p:spPr>
        <p:txBody>
          <a:bodyPr wrap="square">
            <a:spAutoFit/>
          </a:bodyPr>
          <a:lstStyle/>
          <a:p>
            <a:r>
              <a:rPr lang="en-GB" sz="2400" dirty="0"/>
              <a:t>Experience confirms this result. A bowling ball has a larger mass </a:t>
            </a:r>
            <a:r>
              <a:rPr lang="en-GB" sz="2400" dirty="0" smtClean="0"/>
              <a:t/>
            </a:r>
            <a:br>
              <a:rPr lang="en-GB" sz="2400" dirty="0" smtClean="0"/>
            </a:br>
            <a:r>
              <a:rPr lang="en-GB" sz="2400" dirty="0" smtClean="0"/>
              <a:t>(~</a:t>
            </a:r>
            <a:r>
              <a:rPr lang="en-GB" sz="2400" dirty="0"/>
              <a:t>7 kg</a:t>
            </a:r>
            <a:r>
              <a:rPr lang="en-GB" sz="2400" dirty="0" smtClean="0"/>
              <a:t>) </a:t>
            </a:r>
            <a:r>
              <a:rPr lang="en-GB" sz="2400" dirty="0"/>
              <a:t>than a golf ball (~0.05 kg). If you hold a golf ball in one hand and a bowling ball in the other hand you will feel the gravitational force of attraction, the weight, of each object, pressing down on your hands. The force from the bowling ball, however, is far stronger. So the </a:t>
            </a:r>
            <a:r>
              <a:rPr lang="en-GB" sz="2400" b="1" dirty="0"/>
              <a:t>force of gravity</a:t>
            </a:r>
            <a:r>
              <a:rPr lang="en-GB" sz="2400" dirty="0"/>
              <a:t> on an object depends on the mass of the object.</a:t>
            </a:r>
          </a:p>
        </p:txBody>
      </p:sp>
      <p:sp>
        <p:nvSpPr>
          <p:cNvPr id="14" name="Rectangle 13"/>
          <p:cNvSpPr/>
          <p:nvPr/>
        </p:nvSpPr>
        <p:spPr>
          <a:xfrm>
            <a:off x="2299381" y="3795219"/>
            <a:ext cx="9298599" cy="3046988"/>
          </a:xfrm>
          <a:prstGeom prst="rect">
            <a:avLst/>
          </a:prstGeom>
        </p:spPr>
        <p:txBody>
          <a:bodyPr wrap="square">
            <a:spAutoFit/>
          </a:bodyPr>
          <a:lstStyle/>
          <a:p>
            <a:r>
              <a:rPr lang="en-GB" sz="2400" dirty="0"/>
              <a:t>This section will give a further example of a well-established mathematical model and through it an improved model for gravity. The model will show that a more accurate value for calculating weight on the Earth’s surface is obtained by multiplying the mass by the value 9.81 rather than 10. This section will also introduce a general law for gravity which can be used in problems that are not Earth-based. It will explain why the figure 9.81 is used in more accurate calculations on the surface of the Earth.</a:t>
            </a:r>
          </a:p>
        </p:txBody>
      </p:sp>
      <p:pic>
        <p:nvPicPr>
          <p:cNvPr id="2" name="Picture 1"/>
          <p:cNvPicPr>
            <a:picLocks noChangeAspect="1"/>
          </p:cNvPicPr>
          <p:nvPr/>
        </p:nvPicPr>
        <p:blipFill>
          <a:blip r:embed="rId3"/>
          <a:stretch>
            <a:fillRect/>
          </a:stretch>
        </p:blipFill>
        <p:spPr>
          <a:xfrm>
            <a:off x="4258140" y="3016094"/>
            <a:ext cx="5316173" cy="731583"/>
          </a:xfrm>
          <a:prstGeom prst="rect">
            <a:avLst/>
          </a:prstGeom>
        </p:spPr>
      </p:pic>
    </p:spTree>
    <p:extLst>
      <p:ext uri="{BB962C8B-B14F-4D97-AF65-F5344CB8AC3E}">
        <p14:creationId xmlns:p14="http://schemas.microsoft.com/office/powerpoint/2010/main" val="4293302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Mass and Weight</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72066" y="630884"/>
            <a:ext cx="9865404" cy="4524315"/>
          </a:xfrm>
          <a:prstGeom prst="rect">
            <a:avLst/>
          </a:prstGeom>
        </p:spPr>
        <p:txBody>
          <a:bodyPr wrap="square">
            <a:spAutoFit/>
          </a:bodyPr>
          <a:lstStyle/>
          <a:p>
            <a:r>
              <a:rPr lang="en-GB" sz="2400" dirty="0"/>
              <a:t>You are probably aware that if you were not on the Earth’s </a:t>
            </a:r>
            <a:r>
              <a:rPr lang="en-GB" sz="2400" dirty="0" smtClean="0"/>
              <a:t>surface, </a:t>
            </a:r>
            <a:r>
              <a:rPr lang="en-GB" sz="2400" dirty="0"/>
              <a:t>on a space station, or on the Moon, the force of gravity would be different. At this point it is important to understand the difference between mass and weight, since the words are often interchanged and confused in everyday language. </a:t>
            </a:r>
          </a:p>
          <a:p>
            <a:r>
              <a:rPr lang="en-GB" sz="2400" dirty="0"/>
              <a:t>Your </a:t>
            </a:r>
            <a:r>
              <a:rPr lang="en-GB" sz="2400" b="1" dirty="0"/>
              <a:t>mass</a:t>
            </a:r>
            <a:r>
              <a:rPr lang="en-GB" sz="2400" dirty="0"/>
              <a:t>, in kg, does not change, whether you are on the Earth or on the Moon, or elsewhere in space, but your </a:t>
            </a:r>
            <a:r>
              <a:rPr lang="en-GB" sz="2400" b="1" dirty="0"/>
              <a:t>weight</a:t>
            </a:r>
            <a:r>
              <a:rPr lang="en-GB" sz="2400" dirty="0"/>
              <a:t> in Newtons, </a:t>
            </a:r>
            <a:r>
              <a:rPr lang="en-GB" sz="2400" i="1" dirty="0"/>
              <a:t>does</a:t>
            </a:r>
            <a:r>
              <a:rPr lang="en-GB" sz="2400" dirty="0"/>
              <a:t> change depending where you are. </a:t>
            </a:r>
          </a:p>
          <a:p>
            <a:r>
              <a:rPr lang="en-GB" sz="2400" dirty="0"/>
              <a:t>This applies to any object, so if you are standing on the Moon rather than on the Earth and you are holding the golf ball and the bowling ball, you will find that the weights of the objects are far less; little weight is felt from the golf ball and much less weight from the bowling ball.</a:t>
            </a:r>
          </a:p>
        </p:txBody>
      </p:sp>
      <p:pic>
        <p:nvPicPr>
          <p:cNvPr id="4" name="Picture 3"/>
          <p:cNvPicPr>
            <a:picLocks noChangeAspect="1"/>
          </p:cNvPicPr>
          <p:nvPr/>
        </p:nvPicPr>
        <p:blipFill>
          <a:blip r:embed="rId3"/>
          <a:stretch>
            <a:fillRect/>
          </a:stretch>
        </p:blipFill>
        <p:spPr>
          <a:xfrm>
            <a:off x="4367808" y="5121868"/>
            <a:ext cx="4302256" cy="1736132"/>
          </a:xfrm>
          <a:prstGeom prst="rect">
            <a:avLst/>
          </a:prstGeom>
        </p:spPr>
      </p:pic>
    </p:spTree>
    <p:extLst>
      <p:ext uri="{BB962C8B-B14F-4D97-AF65-F5344CB8AC3E}">
        <p14:creationId xmlns:p14="http://schemas.microsoft.com/office/powerpoint/2010/main" val="12269653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Newton’s Universal Law of Gravitation</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3" name="Rectangle 2"/>
              <p:cNvSpPr/>
              <p:nvPr/>
            </p:nvSpPr>
            <p:spPr>
              <a:xfrm>
                <a:off x="2326596" y="731000"/>
                <a:ext cx="5929644" cy="2677656"/>
              </a:xfrm>
              <a:prstGeom prst="rect">
                <a:avLst/>
              </a:prstGeom>
            </p:spPr>
            <p:txBody>
              <a:bodyPr wrap="square">
                <a:spAutoFit/>
              </a:bodyPr>
              <a:lstStyle/>
              <a:p>
                <a:r>
                  <a:rPr lang="en-GB" sz="2400" dirty="0"/>
                  <a:t>Every object in the Universe attracts every other object in the Universe with a force, </a:t>
                </a:r>
                <a:r>
                  <a:rPr lang="en-GB" sz="2400" i="1" dirty="0">
                    <a:latin typeface="Times New Roman" panose="02020603050405020304" pitchFamily="18" charset="0"/>
                    <a:cs typeface="Times New Roman" panose="02020603050405020304" pitchFamily="18" charset="0"/>
                  </a:rPr>
                  <a:t>F</a:t>
                </a:r>
                <a:r>
                  <a:rPr lang="en-GB" sz="2400" dirty="0"/>
                  <a:t>, that has magnitude (or size) directly proportional to the masses of the particles,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𝑚</m:t>
                        </m:r>
                      </m:e>
                      <m:sub>
                        <m:r>
                          <a:rPr lang="en-GB" sz="2400" i="1">
                            <a:latin typeface="Cambria Math" panose="02040503050406030204" pitchFamily="18" charset="0"/>
                          </a:rPr>
                          <m:t>1</m:t>
                        </m:r>
                      </m:sub>
                    </m:sSub>
                  </m:oMath>
                </a14:m>
                <a:r>
                  <a:rPr lang="en-GB" sz="2400" dirty="0"/>
                  <a:t> and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𝑚</m:t>
                        </m:r>
                      </m:e>
                      <m:sub>
                        <m:r>
                          <a:rPr lang="en-GB" sz="2400" i="1">
                            <a:latin typeface="Cambria Math" panose="02040503050406030204" pitchFamily="18" charset="0"/>
                          </a:rPr>
                          <m:t>2</m:t>
                        </m:r>
                      </m:sub>
                    </m:sSub>
                  </m:oMath>
                </a14:m>
                <a:r>
                  <a:rPr lang="en-GB" sz="2400" dirty="0"/>
                  <a:t>, and inversely proportional to the square of their distance apart,</a:t>
                </a:r>
                <a:r>
                  <a:rPr lang="en-GB" sz="2400" i="1" dirty="0"/>
                  <a:t> </a:t>
                </a:r>
                <a:r>
                  <a:rPr lang="en-GB" sz="2400" i="1" dirty="0">
                    <a:latin typeface="Times New Roman" panose="02020603050405020304" pitchFamily="18" charset="0"/>
                    <a:cs typeface="Times New Roman" panose="02020603050405020304" pitchFamily="18" charset="0"/>
                  </a:rPr>
                  <a:t>d</a:t>
                </a:r>
                <a:r>
                  <a:rPr lang="en-GB" sz="2400" dirty="0"/>
                  <a:t> (the distance between their centres of mass);</a:t>
                </a:r>
              </a:p>
            </p:txBody>
          </p:sp>
        </mc:Choice>
        <mc:Fallback xmlns="">
          <p:sp>
            <p:nvSpPr>
              <p:cNvPr id="3" name="Rectangle 2"/>
              <p:cNvSpPr>
                <a:spLocks noRot="1" noChangeAspect="1" noMove="1" noResize="1" noEditPoints="1" noAdjustHandles="1" noChangeArrowheads="1" noChangeShapeType="1" noTextEdit="1"/>
              </p:cNvSpPr>
              <p:nvPr/>
            </p:nvSpPr>
            <p:spPr>
              <a:xfrm>
                <a:off x="2326596" y="731000"/>
                <a:ext cx="5929644" cy="2677656"/>
              </a:xfrm>
              <a:prstGeom prst="rect">
                <a:avLst/>
              </a:prstGeom>
              <a:blipFill rotWithShape="0">
                <a:blip r:embed="rId3"/>
                <a:stretch>
                  <a:fillRect l="-1646" t="-1595" r="-2778" b="-4556"/>
                </a:stretch>
              </a:blipFill>
            </p:spPr>
            <p:txBody>
              <a:bodyPr/>
              <a:lstStyle/>
              <a:p>
                <a:r>
                  <a:rPr lang="en-GB">
                    <a:noFill/>
                  </a:rPr>
                  <a:t> </a:t>
                </a:r>
              </a:p>
            </p:txBody>
          </p:sp>
        </mc:Fallback>
      </mc:AlternateContent>
      <p:pic>
        <p:nvPicPr>
          <p:cNvPr id="2" name="Picture 1"/>
          <p:cNvPicPr>
            <a:picLocks noChangeAspect="1"/>
          </p:cNvPicPr>
          <p:nvPr/>
        </p:nvPicPr>
        <p:blipFill>
          <a:blip r:embed="rId4"/>
          <a:stretch>
            <a:fillRect/>
          </a:stretch>
        </p:blipFill>
        <p:spPr>
          <a:xfrm>
            <a:off x="5663952" y="3797859"/>
            <a:ext cx="2486372" cy="1143160"/>
          </a:xfrm>
          <a:prstGeom prst="rect">
            <a:avLst/>
          </a:prstGeom>
        </p:spPr>
      </p:pic>
      <mc:AlternateContent xmlns:mc="http://schemas.openxmlformats.org/markup-compatibility/2006">
        <mc:Choice xmlns:a14="http://schemas.microsoft.com/office/drawing/2010/main" Requires="a14">
          <p:sp>
            <p:nvSpPr>
              <p:cNvPr id="8" name="Rectangle 7"/>
              <p:cNvSpPr/>
              <p:nvPr/>
            </p:nvSpPr>
            <p:spPr>
              <a:xfrm>
                <a:off x="2326596" y="5589240"/>
                <a:ext cx="9674060" cy="830997"/>
              </a:xfrm>
              <a:prstGeom prst="rect">
                <a:avLst/>
              </a:prstGeom>
            </p:spPr>
            <p:txBody>
              <a:bodyPr wrap="square">
                <a:spAutoFit/>
              </a:bodyPr>
              <a:lstStyle/>
              <a:p>
                <a:r>
                  <a:rPr lang="en-GB" sz="2400" dirty="0"/>
                  <a:t>The proportionality constant </a:t>
                </a:r>
                <a:r>
                  <a:rPr lang="en-GB" sz="2400" i="1" dirty="0">
                    <a:latin typeface="Times New Roman" panose="02020603050405020304" pitchFamily="18" charset="0"/>
                    <a:cs typeface="Times New Roman" panose="02020603050405020304" pitchFamily="18" charset="0"/>
                  </a:rPr>
                  <a:t>G</a:t>
                </a:r>
                <a:r>
                  <a:rPr lang="en-GB" sz="2400" dirty="0"/>
                  <a:t> is called the gravitational constant and in SI units has the value </a:t>
                </a:r>
                <a14:m>
                  <m:oMath xmlns:m="http://schemas.openxmlformats.org/officeDocument/2006/math">
                    <m:r>
                      <a:rPr lang="en-GB" sz="2400" i="1">
                        <a:latin typeface="Cambria Math" panose="02040503050406030204" pitchFamily="18" charset="0"/>
                      </a:rPr>
                      <m:t>6.67×</m:t>
                    </m:r>
                    <m:sSup>
                      <m:sSupPr>
                        <m:ctrlPr>
                          <a:rPr lang="en-GB" sz="2400" i="1">
                            <a:latin typeface="Cambria Math"/>
                          </a:rPr>
                        </m:ctrlPr>
                      </m:sSupPr>
                      <m:e>
                        <m:r>
                          <a:rPr lang="en-GB" sz="2400" i="1">
                            <a:latin typeface="Cambria Math" panose="02040503050406030204" pitchFamily="18" charset="0"/>
                          </a:rPr>
                          <m:t>10</m:t>
                        </m:r>
                      </m:e>
                      <m:sup>
                        <m:r>
                          <a:rPr lang="en-GB" sz="2400" i="1">
                            <a:latin typeface="Cambria Math" panose="02040503050406030204" pitchFamily="18" charset="0"/>
                          </a:rPr>
                          <m:t>−11</m:t>
                        </m:r>
                      </m:sup>
                    </m:sSup>
                    <m:sSup>
                      <m:sSupPr>
                        <m:ctrlPr>
                          <a:rPr lang="en-GB" sz="2400" i="1">
                            <a:latin typeface="Cambria Math"/>
                          </a:rPr>
                        </m:ctrlPr>
                      </m:sSupPr>
                      <m:e>
                        <m:r>
                          <m:rPr>
                            <m:sty m:val="p"/>
                          </m:rPr>
                          <a:rPr lang="en-GB" sz="2400" i="0">
                            <a:latin typeface="Cambria Math" panose="02040503050406030204" pitchFamily="18" charset="0"/>
                          </a:rPr>
                          <m:t>m</m:t>
                        </m:r>
                      </m:e>
                      <m:sup>
                        <m:r>
                          <a:rPr lang="en-GB" sz="2400" i="1">
                            <a:latin typeface="Cambria Math" panose="02040503050406030204" pitchFamily="18" charset="0"/>
                          </a:rPr>
                          <m:t>3</m:t>
                        </m:r>
                      </m:sup>
                    </m:sSup>
                    <m:sSup>
                      <m:sSupPr>
                        <m:ctrlPr>
                          <a:rPr lang="en-GB" sz="2400" i="1">
                            <a:latin typeface="Cambria Math"/>
                          </a:rPr>
                        </m:ctrlPr>
                      </m:sSupPr>
                      <m:e>
                        <m:r>
                          <m:rPr>
                            <m:sty m:val="p"/>
                          </m:rPr>
                          <a:rPr lang="en-GB" sz="2400" i="0">
                            <a:latin typeface="Cambria Math" panose="02040503050406030204" pitchFamily="18" charset="0"/>
                          </a:rPr>
                          <m:t>s</m:t>
                        </m:r>
                      </m:e>
                      <m:sup>
                        <m:r>
                          <a:rPr lang="en-GB" sz="2400" i="1">
                            <a:latin typeface="Cambria Math" panose="02040503050406030204" pitchFamily="18" charset="0"/>
                          </a:rPr>
                          <m:t>−2</m:t>
                        </m:r>
                      </m:sup>
                    </m:sSup>
                    <m:sSup>
                      <m:sSupPr>
                        <m:ctrlPr>
                          <a:rPr lang="en-GB" sz="2400" i="1">
                            <a:latin typeface="Cambria Math"/>
                          </a:rPr>
                        </m:ctrlPr>
                      </m:sSupPr>
                      <m:e>
                        <m:r>
                          <m:rPr>
                            <m:sty m:val="p"/>
                          </m:rPr>
                          <a:rPr lang="en-GB" sz="2400">
                            <a:latin typeface="Cambria Math" panose="02040503050406030204" pitchFamily="18" charset="0"/>
                          </a:rPr>
                          <m:t>kg</m:t>
                        </m:r>
                      </m:e>
                      <m:sup>
                        <m:r>
                          <a:rPr lang="en-GB" sz="2400" i="1">
                            <a:latin typeface="Cambria Math" panose="02040503050406030204" pitchFamily="18" charset="0"/>
                          </a:rPr>
                          <m:t>−</m:t>
                        </m:r>
                        <m:r>
                          <a:rPr lang="en-GB" sz="2400">
                            <a:latin typeface="Cambria Math" panose="02040503050406030204" pitchFamily="18" charset="0"/>
                          </a:rPr>
                          <m:t>1</m:t>
                        </m:r>
                      </m:sup>
                    </m:sSup>
                  </m:oMath>
                </a14:m>
                <a:endParaRPr lang="en-GB" sz="2400" dirty="0"/>
              </a:p>
            </p:txBody>
          </p:sp>
        </mc:Choice>
        <mc:Fallback>
          <p:sp>
            <p:nvSpPr>
              <p:cNvPr id="8" name="Rectangle 7"/>
              <p:cNvSpPr>
                <a:spLocks noRot="1" noChangeAspect="1" noMove="1" noResize="1" noEditPoints="1" noAdjustHandles="1" noChangeArrowheads="1" noChangeShapeType="1" noTextEdit="1"/>
              </p:cNvSpPr>
              <p:nvPr/>
            </p:nvSpPr>
            <p:spPr>
              <a:xfrm>
                <a:off x="2326596" y="5589240"/>
                <a:ext cx="9674060" cy="830997"/>
              </a:xfrm>
              <a:prstGeom prst="rect">
                <a:avLst/>
              </a:prstGeom>
              <a:blipFill rotWithShape="1">
                <a:blip r:embed="rId5"/>
                <a:stretch>
                  <a:fillRect l="-1008" t="-5882" r="-63" b="-16912"/>
                </a:stretch>
              </a:blipFill>
            </p:spPr>
            <p:txBody>
              <a:bodyPr/>
              <a:lstStyle/>
              <a:p>
                <a:r>
                  <a:rPr lang="en-GB">
                    <a:noFill/>
                  </a:rPr>
                  <a:t> </a:t>
                </a:r>
              </a:p>
            </p:txBody>
          </p:sp>
        </mc:Fallback>
      </mc:AlternateContent>
      <p:pic>
        <p:nvPicPr>
          <p:cNvPr id="5" name="Picture 4"/>
          <p:cNvPicPr>
            <a:picLocks noChangeAspect="1"/>
          </p:cNvPicPr>
          <p:nvPr/>
        </p:nvPicPr>
        <p:blipFill>
          <a:blip r:embed="rId6"/>
          <a:stretch>
            <a:fillRect/>
          </a:stretch>
        </p:blipFill>
        <p:spPr>
          <a:xfrm>
            <a:off x="8832304" y="1231511"/>
            <a:ext cx="2419688" cy="1676634"/>
          </a:xfrm>
          <a:prstGeom prst="rect">
            <a:avLst/>
          </a:prstGeom>
        </p:spPr>
      </p:pic>
    </p:spTree>
    <p:extLst>
      <p:ext uri="{BB962C8B-B14F-4D97-AF65-F5344CB8AC3E}">
        <p14:creationId xmlns:p14="http://schemas.microsoft.com/office/powerpoint/2010/main" val="19912980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Newton’s Universal Law of Gravitation</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348889" y="706626"/>
            <a:ext cx="7297796" cy="2677656"/>
          </a:xfrm>
          <a:prstGeom prst="rect">
            <a:avLst/>
          </a:prstGeom>
        </p:spPr>
        <p:txBody>
          <a:bodyPr wrap="square">
            <a:spAutoFit/>
          </a:bodyPr>
          <a:lstStyle/>
          <a:p>
            <a:r>
              <a:rPr lang="en-GB" sz="2400" dirty="0"/>
              <a:t>This is a general law, which tells you that any two objects anywhere in the universe will attract one another. It tells you that the gravitational force between two objects is bigger if the objects have a larger mass, and is also dependent on how close the objects are to one another, becoming weaker when the objects are further apart. </a:t>
            </a:r>
          </a:p>
        </p:txBody>
      </p:sp>
      <p:pic>
        <p:nvPicPr>
          <p:cNvPr id="2" name="Picture 1"/>
          <p:cNvPicPr>
            <a:picLocks noChangeAspect="1"/>
          </p:cNvPicPr>
          <p:nvPr/>
        </p:nvPicPr>
        <p:blipFill>
          <a:blip r:embed="rId3"/>
          <a:stretch>
            <a:fillRect/>
          </a:stretch>
        </p:blipFill>
        <p:spPr>
          <a:xfrm>
            <a:off x="5663952" y="3396411"/>
            <a:ext cx="2486372" cy="1143160"/>
          </a:xfrm>
          <a:prstGeom prst="rect">
            <a:avLst/>
          </a:prstGeom>
        </p:spPr>
      </p:pic>
      <p:pic>
        <p:nvPicPr>
          <p:cNvPr id="5" name="Picture 4"/>
          <p:cNvPicPr>
            <a:picLocks noChangeAspect="1"/>
          </p:cNvPicPr>
          <p:nvPr/>
        </p:nvPicPr>
        <p:blipFill>
          <a:blip r:embed="rId4"/>
          <a:stretch>
            <a:fillRect/>
          </a:stretch>
        </p:blipFill>
        <p:spPr>
          <a:xfrm>
            <a:off x="9624392" y="1115825"/>
            <a:ext cx="2419688" cy="1676634"/>
          </a:xfrm>
          <a:prstGeom prst="rect">
            <a:avLst/>
          </a:prstGeom>
        </p:spPr>
      </p:pic>
      <mc:AlternateContent xmlns:mc="http://schemas.openxmlformats.org/markup-compatibility/2006" xmlns:a14="http://schemas.microsoft.com/office/drawing/2010/main">
        <mc:Choice Requires="a14">
          <p:sp>
            <p:nvSpPr>
              <p:cNvPr id="6" name="Rectangle 5"/>
              <p:cNvSpPr/>
              <p:nvPr/>
            </p:nvSpPr>
            <p:spPr>
              <a:xfrm>
                <a:off x="2335250" y="4518236"/>
                <a:ext cx="9428128" cy="2308324"/>
              </a:xfrm>
              <a:prstGeom prst="rect">
                <a:avLst/>
              </a:prstGeom>
            </p:spPr>
            <p:txBody>
              <a:bodyPr wrap="square">
                <a:spAutoFit/>
              </a:bodyPr>
              <a:lstStyle/>
              <a:p>
                <a:r>
                  <a:rPr lang="en-GB" sz="2400" dirty="0">
                    <a:solidFill>
                      <a:prstClr val="black"/>
                    </a:solidFill>
                  </a:rPr>
                  <a:t>For you, the largest gravitational force you will feel is towards the ground. This is because the largest object which is close to you is planet Earth, weighing in at </a:t>
                </a:r>
                <a14:m>
                  <m:oMath xmlns:m="http://schemas.openxmlformats.org/officeDocument/2006/math">
                    <m:r>
                      <a:rPr lang="en-GB" sz="2400" i="1">
                        <a:solidFill>
                          <a:prstClr val="black"/>
                        </a:solidFill>
                        <a:latin typeface="Cambria Math" panose="02040503050406030204" pitchFamily="18" charset="0"/>
                      </a:rPr>
                      <m:t>5.98×</m:t>
                    </m:r>
                    <m:sSup>
                      <m:sSupPr>
                        <m:ctrlPr>
                          <a:rPr lang="en-GB" sz="2400" i="1">
                            <a:solidFill>
                              <a:prstClr val="black"/>
                            </a:solidFill>
                            <a:latin typeface="Cambria Math"/>
                          </a:rPr>
                        </m:ctrlPr>
                      </m:sSupPr>
                      <m:e>
                        <m:r>
                          <a:rPr lang="en-GB" sz="2400" i="1">
                            <a:solidFill>
                              <a:prstClr val="black"/>
                            </a:solidFill>
                            <a:latin typeface="Cambria Math" panose="02040503050406030204" pitchFamily="18" charset="0"/>
                          </a:rPr>
                          <m:t>10</m:t>
                        </m:r>
                      </m:e>
                      <m:sup>
                        <m:r>
                          <a:rPr lang="en-GB" sz="2400" i="1">
                            <a:solidFill>
                              <a:prstClr val="black"/>
                            </a:solidFill>
                            <a:latin typeface="Cambria Math" panose="02040503050406030204" pitchFamily="18" charset="0"/>
                          </a:rPr>
                          <m:t>24</m:t>
                        </m:r>
                      </m:sup>
                    </m:sSup>
                  </m:oMath>
                </a14:m>
                <a:r>
                  <a:rPr lang="en-GB" sz="2400" dirty="0">
                    <a:solidFill>
                      <a:prstClr val="black"/>
                    </a:solidFill>
                  </a:rPr>
                  <a:t> kg. Note that the distance here is the distance between the objects’ </a:t>
                </a:r>
                <a:r>
                  <a:rPr lang="en-GB" sz="2400" i="1" dirty="0">
                    <a:solidFill>
                      <a:prstClr val="black"/>
                    </a:solidFill>
                  </a:rPr>
                  <a:t>centres of mass</a:t>
                </a:r>
                <a:r>
                  <a:rPr lang="en-GB" sz="2400" dirty="0">
                    <a:solidFill>
                      <a:prstClr val="black"/>
                    </a:solidFill>
                  </a:rPr>
                  <a:t>; each is a point, which for Earth is at its centre and for a person is inside their body, a little below their navel. </a:t>
                </a:r>
                <a:endParaRPr lang="en-GB" dirty="0"/>
              </a:p>
            </p:txBody>
          </p:sp>
        </mc:Choice>
        <mc:Fallback xmlns="">
          <p:sp>
            <p:nvSpPr>
              <p:cNvPr id="6" name="Rectangle 5"/>
              <p:cNvSpPr>
                <a:spLocks noRot="1" noChangeAspect="1" noMove="1" noResize="1" noEditPoints="1" noAdjustHandles="1" noChangeArrowheads="1" noChangeShapeType="1" noTextEdit="1"/>
              </p:cNvSpPr>
              <p:nvPr/>
            </p:nvSpPr>
            <p:spPr>
              <a:xfrm>
                <a:off x="2335250" y="4518236"/>
                <a:ext cx="9428128" cy="2308324"/>
              </a:xfrm>
              <a:prstGeom prst="rect">
                <a:avLst/>
              </a:prstGeom>
              <a:blipFill rotWithShape="0">
                <a:blip r:embed="rId5"/>
                <a:stretch>
                  <a:fillRect l="-970" t="-1847" r="-582" b="-5277"/>
                </a:stretch>
              </a:blipFill>
            </p:spPr>
            <p:txBody>
              <a:bodyPr/>
              <a:lstStyle/>
              <a:p>
                <a:r>
                  <a:rPr lang="en-GB">
                    <a:noFill/>
                  </a:rPr>
                  <a:t> </a:t>
                </a:r>
              </a:p>
            </p:txBody>
          </p:sp>
        </mc:Fallback>
      </mc:AlternateContent>
    </p:spTree>
    <p:extLst>
      <p:ext uri="{BB962C8B-B14F-4D97-AF65-F5344CB8AC3E}">
        <p14:creationId xmlns:p14="http://schemas.microsoft.com/office/powerpoint/2010/main" val="2728309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Newton’s Universal Law of Gravitation</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52615" y="1127339"/>
            <a:ext cx="9593398" cy="461665"/>
          </a:xfrm>
          <a:prstGeom prst="rect">
            <a:avLst/>
          </a:prstGeom>
        </p:spPr>
        <p:txBody>
          <a:bodyPr wrap="square">
            <a:spAutoFit/>
          </a:bodyPr>
          <a:lstStyle/>
          <a:p>
            <a:r>
              <a:rPr lang="en-GB" sz="2400" dirty="0"/>
              <a:t>Apply this formula to an object of mass </a:t>
            </a:r>
            <a:r>
              <a:rPr lang="en-GB" sz="2400" i="1" dirty="0">
                <a:latin typeface="Times New Roman" panose="02020603050405020304" pitchFamily="18" charset="0"/>
                <a:cs typeface="Times New Roman" panose="02020603050405020304" pitchFamily="18" charset="0"/>
              </a:rPr>
              <a:t>m</a:t>
            </a:r>
            <a:r>
              <a:rPr lang="en-GB" sz="2400" dirty="0"/>
              <a:t> on the Earth's surface.  </a:t>
            </a:r>
          </a:p>
        </p:txBody>
      </p:sp>
      <p:pic>
        <p:nvPicPr>
          <p:cNvPr id="2" name="Picture 1"/>
          <p:cNvPicPr>
            <a:picLocks noChangeAspect="1"/>
          </p:cNvPicPr>
          <p:nvPr/>
        </p:nvPicPr>
        <p:blipFill>
          <a:blip r:embed="rId3"/>
          <a:stretch>
            <a:fillRect/>
          </a:stretch>
        </p:blipFill>
        <p:spPr>
          <a:xfrm>
            <a:off x="5447928" y="2028830"/>
            <a:ext cx="2486372" cy="1143160"/>
          </a:xfrm>
          <a:prstGeom prst="rect">
            <a:avLst/>
          </a:prstGeom>
        </p:spPr>
      </p:pic>
      <p:sp>
        <p:nvSpPr>
          <p:cNvPr id="8" name="Rectangle 7"/>
          <p:cNvSpPr/>
          <p:nvPr/>
        </p:nvSpPr>
        <p:spPr>
          <a:xfrm>
            <a:off x="2230924" y="665674"/>
            <a:ext cx="9267008" cy="461665"/>
          </a:xfrm>
          <a:prstGeom prst="rect">
            <a:avLst/>
          </a:prstGeom>
        </p:spPr>
        <p:txBody>
          <a:bodyPr wrap="square">
            <a:spAutoFit/>
          </a:bodyPr>
          <a:lstStyle/>
          <a:p>
            <a:r>
              <a:rPr lang="en-GB" sz="2400" b="1" dirty="0"/>
              <a:t>Example</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9" name="Rectangle 8"/>
              <p:cNvSpPr/>
              <p:nvPr/>
            </p:nvSpPr>
            <p:spPr>
              <a:xfrm>
                <a:off x="2260909" y="3611816"/>
                <a:ext cx="9237023" cy="1938992"/>
              </a:xfrm>
              <a:prstGeom prst="rect">
                <a:avLst/>
              </a:prstGeom>
            </p:spPr>
            <p:txBody>
              <a:bodyPr wrap="square">
                <a:spAutoFit/>
              </a:bodyPr>
              <a:lstStyle/>
              <a:p>
                <a:pPr lvl="0"/>
                <a:r>
                  <a:rPr lang="en-GB" sz="2400" dirty="0">
                    <a:solidFill>
                      <a:prstClr val="black"/>
                    </a:solidFill>
                  </a:rPr>
                  <a:t>The radius of the Earth is  </a:t>
                </a:r>
                <a14:m>
                  <m:oMath xmlns:m="http://schemas.openxmlformats.org/officeDocument/2006/math">
                    <m:r>
                      <a:rPr lang="en-GB" sz="2400" i="1">
                        <a:solidFill>
                          <a:prstClr val="black"/>
                        </a:solidFill>
                        <a:latin typeface="Cambria Math" panose="02040503050406030204" pitchFamily="18" charset="0"/>
                      </a:rPr>
                      <m:t>6.37×</m:t>
                    </m:r>
                    <m:sSup>
                      <m:sSupPr>
                        <m:ctrlPr>
                          <a:rPr lang="en-GB" sz="2400" i="1">
                            <a:solidFill>
                              <a:prstClr val="black"/>
                            </a:solidFill>
                            <a:latin typeface="Cambria Math"/>
                          </a:rPr>
                        </m:ctrlPr>
                      </m:sSupPr>
                      <m:e>
                        <m:r>
                          <a:rPr lang="en-GB" sz="2400" i="1">
                            <a:solidFill>
                              <a:prstClr val="black"/>
                            </a:solidFill>
                            <a:latin typeface="Cambria Math" panose="02040503050406030204" pitchFamily="18" charset="0"/>
                          </a:rPr>
                          <m:t>10</m:t>
                        </m:r>
                      </m:e>
                      <m:sup>
                        <m:r>
                          <a:rPr lang="en-GB" sz="2400" i="1">
                            <a:solidFill>
                              <a:prstClr val="black"/>
                            </a:solidFill>
                            <a:latin typeface="Cambria Math" panose="02040503050406030204" pitchFamily="18" charset="0"/>
                          </a:rPr>
                          <m:t>6</m:t>
                        </m:r>
                      </m:sup>
                    </m:sSup>
                  </m:oMath>
                </a14:m>
                <a:r>
                  <a:rPr lang="en-GB" sz="2400" dirty="0">
                    <a:solidFill>
                      <a:prstClr val="black"/>
                    </a:solidFill>
                  </a:rPr>
                  <a:t> </a:t>
                </a:r>
                <a:r>
                  <a:rPr lang="en-GB" sz="2400" dirty="0" smtClean="0">
                    <a:solidFill>
                      <a:prstClr val="black"/>
                    </a:solidFill>
                  </a:rPr>
                  <a:t>metres.</a:t>
                </a:r>
                <a:endParaRPr lang="en-GB" sz="2400" dirty="0">
                  <a:solidFill>
                    <a:prstClr val="black"/>
                  </a:solidFill>
                </a:endParaRPr>
              </a:p>
              <a:p>
                <a:pPr lvl="0"/>
                <a:endParaRPr lang="en-GB" sz="2400" dirty="0">
                  <a:solidFill>
                    <a:prstClr val="black"/>
                  </a:solidFill>
                </a:endParaRPr>
              </a:p>
              <a:p>
                <a:pPr lvl="0"/>
                <a:r>
                  <a:rPr lang="en-GB" sz="2400" dirty="0">
                    <a:solidFill>
                      <a:prstClr val="black"/>
                    </a:solidFill>
                  </a:rPr>
                  <a:t>The mass of the Earth is  </a:t>
                </a:r>
                <a14:m>
                  <m:oMath xmlns:m="http://schemas.openxmlformats.org/officeDocument/2006/math">
                    <m:r>
                      <a:rPr lang="en-GB" sz="2400" i="1">
                        <a:solidFill>
                          <a:prstClr val="black"/>
                        </a:solidFill>
                        <a:latin typeface="Cambria Math" panose="02040503050406030204" pitchFamily="18" charset="0"/>
                      </a:rPr>
                      <m:t>5.98×</m:t>
                    </m:r>
                    <m:sSup>
                      <m:sSupPr>
                        <m:ctrlPr>
                          <a:rPr lang="en-GB" sz="2400" i="1">
                            <a:solidFill>
                              <a:prstClr val="black"/>
                            </a:solidFill>
                            <a:latin typeface="Cambria Math"/>
                          </a:rPr>
                        </m:ctrlPr>
                      </m:sSupPr>
                      <m:e>
                        <m:r>
                          <a:rPr lang="en-GB" sz="2400" i="1">
                            <a:solidFill>
                              <a:prstClr val="black"/>
                            </a:solidFill>
                            <a:latin typeface="Cambria Math" panose="02040503050406030204" pitchFamily="18" charset="0"/>
                          </a:rPr>
                          <m:t>10</m:t>
                        </m:r>
                      </m:e>
                      <m:sup>
                        <m:r>
                          <a:rPr lang="en-GB" sz="2400" i="1">
                            <a:solidFill>
                              <a:prstClr val="black"/>
                            </a:solidFill>
                            <a:latin typeface="Cambria Math" panose="02040503050406030204" pitchFamily="18" charset="0"/>
                          </a:rPr>
                          <m:t>24</m:t>
                        </m:r>
                      </m:sup>
                    </m:sSup>
                  </m:oMath>
                </a14:m>
                <a:r>
                  <a:rPr lang="en-GB" sz="2400" dirty="0">
                    <a:solidFill>
                      <a:prstClr val="black"/>
                    </a:solidFill>
                  </a:rPr>
                  <a:t> </a:t>
                </a:r>
                <a:r>
                  <a:rPr lang="en-GB" sz="2400" dirty="0" smtClean="0">
                    <a:solidFill>
                      <a:prstClr val="black"/>
                    </a:solidFill>
                  </a:rPr>
                  <a:t>kg.</a:t>
                </a:r>
                <a:endParaRPr lang="en-GB" sz="2400" dirty="0">
                  <a:solidFill>
                    <a:prstClr val="black"/>
                  </a:solidFill>
                </a:endParaRPr>
              </a:p>
              <a:p>
                <a:pPr lvl="0"/>
                <a:endParaRPr lang="en-GB" sz="2400" dirty="0">
                  <a:solidFill>
                    <a:prstClr val="black"/>
                  </a:solidFill>
                </a:endParaRPr>
              </a:p>
              <a:p>
                <a:pPr lvl="0"/>
                <a:r>
                  <a:rPr lang="en-GB" sz="2400" i="1" dirty="0">
                    <a:solidFill>
                      <a:prstClr val="black"/>
                    </a:solidFill>
                    <a:latin typeface="Times New Roman" panose="02020603050405020304" pitchFamily="18" charset="0"/>
                    <a:cs typeface="Times New Roman" panose="02020603050405020304" pitchFamily="18" charset="0"/>
                  </a:rPr>
                  <a:t>G</a:t>
                </a:r>
                <a:r>
                  <a:rPr lang="en-GB" sz="2400" dirty="0">
                    <a:solidFill>
                      <a:prstClr val="black"/>
                    </a:solidFill>
                  </a:rPr>
                  <a:t> is a constant and the value of  </a:t>
                </a:r>
                <a14:m>
                  <m:oMath xmlns:m="http://schemas.openxmlformats.org/officeDocument/2006/math">
                    <m:r>
                      <a:rPr lang="en-GB" sz="2400" i="1">
                        <a:solidFill>
                          <a:prstClr val="black"/>
                        </a:solidFill>
                        <a:latin typeface="Cambria Math" panose="02040503050406030204" pitchFamily="18" charset="0"/>
                      </a:rPr>
                      <m:t>6.67×</m:t>
                    </m:r>
                    <m:sSup>
                      <m:sSupPr>
                        <m:ctrlPr>
                          <a:rPr lang="en-GB" sz="2400" i="1">
                            <a:solidFill>
                              <a:prstClr val="black"/>
                            </a:solidFill>
                            <a:latin typeface="Cambria Math"/>
                          </a:rPr>
                        </m:ctrlPr>
                      </m:sSupPr>
                      <m:e>
                        <m:r>
                          <a:rPr lang="en-GB" sz="2400" i="1">
                            <a:solidFill>
                              <a:prstClr val="black"/>
                            </a:solidFill>
                            <a:latin typeface="Cambria Math" panose="02040503050406030204" pitchFamily="18" charset="0"/>
                          </a:rPr>
                          <m:t>10</m:t>
                        </m:r>
                      </m:e>
                      <m:sup>
                        <m:r>
                          <a:rPr lang="en-GB" sz="2400" i="1">
                            <a:solidFill>
                              <a:prstClr val="black"/>
                            </a:solidFill>
                            <a:latin typeface="Cambria Math" panose="02040503050406030204" pitchFamily="18" charset="0"/>
                          </a:rPr>
                          <m:t>−11</m:t>
                        </m:r>
                      </m:sup>
                    </m:sSup>
                  </m:oMath>
                </a14:m>
                <a:r>
                  <a:rPr lang="en-GB" sz="2400" dirty="0">
                    <a:solidFill>
                      <a:prstClr val="black"/>
                    </a:solidFill>
                  </a:rPr>
                  <a:t>, as given previously.</a:t>
                </a:r>
              </a:p>
            </p:txBody>
          </p:sp>
        </mc:Choice>
        <mc:Fallback>
          <p:sp>
            <p:nvSpPr>
              <p:cNvPr id="9" name="Rectangle 8"/>
              <p:cNvSpPr>
                <a:spLocks noRot="1" noChangeAspect="1" noMove="1" noResize="1" noEditPoints="1" noAdjustHandles="1" noChangeArrowheads="1" noChangeShapeType="1" noTextEdit="1"/>
              </p:cNvSpPr>
              <p:nvPr/>
            </p:nvSpPr>
            <p:spPr>
              <a:xfrm>
                <a:off x="2260909" y="3611816"/>
                <a:ext cx="9237023" cy="1938992"/>
              </a:xfrm>
              <a:prstGeom prst="rect">
                <a:avLst/>
              </a:prstGeom>
              <a:blipFill rotWithShape="1">
                <a:blip r:embed="rId4"/>
                <a:stretch>
                  <a:fillRect l="-1056" t="-2194" r="-66" b="-5956"/>
                </a:stretch>
              </a:blipFill>
            </p:spPr>
            <p:txBody>
              <a:bodyPr/>
              <a:lstStyle/>
              <a:p>
                <a:r>
                  <a:rPr lang="en-GB">
                    <a:noFill/>
                  </a:rPr>
                  <a:t> </a:t>
                </a:r>
              </a:p>
            </p:txBody>
          </p:sp>
        </mc:Fallback>
      </mc:AlternateContent>
    </p:spTree>
    <p:extLst>
      <p:ext uri="{BB962C8B-B14F-4D97-AF65-F5344CB8AC3E}">
        <p14:creationId xmlns:p14="http://schemas.microsoft.com/office/powerpoint/2010/main" val="29598016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Newton’s Universal Law of Gravitation</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3" name="Rectangle 2"/>
              <p:cNvSpPr/>
              <p:nvPr/>
            </p:nvSpPr>
            <p:spPr>
              <a:xfrm>
                <a:off x="2252615" y="1127339"/>
                <a:ext cx="5283545" cy="1938992"/>
              </a:xfrm>
              <a:prstGeom prst="rect">
                <a:avLst/>
              </a:prstGeom>
            </p:spPr>
            <p:txBody>
              <a:bodyPr wrap="square">
                <a:spAutoFit/>
              </a:bodyPr>
              <a:lstStyle/>
              <a:p>
                <a:r>
                  <a:rPr lang="en-GB" sz="2400" dirty="0"/>
                  <a:t>The diagram on the right shows the </a:t>
                </a:r>
              </a:p>
              <a:p>
                <a:r>
                  <a:rPr lang="en-GB" sz="2400" dirty="0"/>
                  <a:t>scenario for an object on the Earth’s surface and the required variables for the formula. Use  </a:t>
                </a:r>
                <a:r>
                  <a:rPr lang="en-GB" sz="2400" i="1" dirty="0">
                    <a:latin typeface="Times New Roman" panose="02020603050405020304" pitchFamily="18" charset="0"/>
                    <a:cs typeface="Times New Roman" panose="02020603050405020304" pitchFamily="18" charset="0"/>
                  </a:rPr>
                  <a:t>m</a:t>
                </a:r>
                <a:r>
                  <a:rPr lang="en-GB" sz="2400" baseline="-25000" dirty="0"/>
                  <a:t>1</a:t>
                </a:r>
                <a:r>
                  <a:rPr lang="en-GB" sz="2400" dirty="0"/>
                  <a:t> = 5.98 × 10</a:t>
                </a:r>
                <a:r>
                  <a:rPr lang="en-GB" sz="2400" baseline="30000" dirty="0"/>
                  <a:t>24</a:t>
                </a:r>
                <a:r>
                  <a:rPr lang="en-GB" sz="2400" dirty="0"/>
                  <a:t> with </a:t>
                </a:r>
                <a:r>
                  <a:rPr lang="en-GB" sz="2400" i="1" dirty="0">
                    <a:latin typeface="Times New Roman" panose="02020603050405020304" pitchFamily="18" charset="0"/>
                    <a:cs typeface="Times New Roman" panose="02020603050405020304" pitchFamily="18" charset="0"/>
                  </a:rPr>
                  <a:t>m</a:t>
                </a:r>
                <a:r>
                  <a:rPr lang="en-GB" sz="2400" baseline="-25000" dirty="0"/>
                  <a:t>2</a:t>
                </a:r>
                <a:r>
                  <a:rPr lang="en-GB" sz="2400" dirty="0"/>
                  <a:t> = </a:t>
                </a:r>
                <a:r>
                  <a:rPr lang="en-GB" sz="2400" i="1" dirty="0">
                    <a:latin typeface="Times New Roman" panose="02020603050405020304" pitchFamily="18" charset="0"/>
                    <a:cs typeface="Times New Roman" panose="02020603050405020304" pitchFamily="18" charset="0"/>
                  </a:rPr>
                  <a:t>m</a:t>
                </a:r>
                <a:r>
                  <a:rPr lang="en-GB" sz="2400" i="1" dirty="0"/>
                  <a:t> </a:t>
                </a:r>
                <a:r>
                  <a:rPr lang="en-GB" sz="2400" dirty="0"/>
                  <a:t>and</a:t>
                </a:r>
                <a:r>
                  <a:rPr lang="en-GB" sz="2400" i="1" dirty="0"/>
                  <a:t> </a:t>
                </a:r>
                <a:r>
                  <a:rPr lang="en-GB" sz="2400" i="1" dirty="0">
                    <a:latin typeface="Times New Roman" panose="02020603050405020304" pitchFamily="18" charset="0"/>
                    <a:cs typeface="Times New Roman" panose="02020603050405020304" pitchFamily="18" charset="0"/>
                  </a:rPr>
                  <a:t>d</a:t>
                </a:r>
                <a:r>
                  <a:rPr lang="en-GB" sz="2400" i="1" dirty="0"/>
                  <a:t> = </a:t>
                </a:r>
                <a14:m>
                  <m:oMath xmlns:m="http://schemas.openxmlformats.org/officeDocument/2006/math">
                    <m:r>
                      <a:rPr lang="en-GB" sz="2400" i="1">
                        <a:solidFill>
                          <a:prstClr val="black"/>
                        </a:solidFill>
                        <a:latin typeface="Cambria Math" panose="02040503050406030204" pitchFamily="18" charset="0"/>
                      </a:rPr>
                      <m:t>6.37×</m:t>
                    </m:r>
                    <m:sSup>
                      <m:sSupPr>
                        <m:ctrlPr>
                          <a:rPr lang="en-GB" sz="2400" i="1">
                            <a:solidFill>
                              <a:prstClr val="black"/>
                            </a:solidFill>
                            <a:latin typeface="Cambria Math"/>
                          </a:rPr>
                        </m:ctrlPr>
                      </m:sSupPr>
                      <m:e>
                        <m:r>
                          <a:rPr lang="en-GB" sz="2400" i="1">
                            <a:solidFill>
                              <a:prstClr val="black"/>
                            </a:solidFill>
                            <a:latin typeface="Cambria Math" panose="02040503050406030204" pitchFamily="18" charset="0"/>
                          </a:rPr>
                          <m:t>10</m:t>
                        </m:r>
                      </m:e>
                      <m:sup>
                        <m:r>
                          <a:rPr lang="en-GB" sz="2400" i="1">
                            <a:solidFill>
                              <a:prstClr val="black"/>
                            </a:solidFill>
                            <a:latin typeface="Cambria Math" panose="02040503050406030204" pitchFamily="18" charset="0"/>
                          </a:rPr>
                          <m:t>6</m:t>
                        </m:r>
                      </m:sup>
                    </m:sSup>
                  </m:oMath>
                </a14:m>
                <a:r>
                  <a:rPr lang="en-GB" sz="2400" dirty="0"/>
                  <a:t>. </a:t>
                </a:r>
              </a:p>
            </p:txBody>
          </p:sp>
        </mc:Choice>
        <mc:Fallback xmlns="">
          <p:sp>
            <p:nvSpPr>
              <p:cNvPr id="3" name="Rectangle 2"/>
              <p:cNvSpPr>
                <a:spLocks noRot="1" noChangeAspect="1" noMove="1" noResize="1" noEditPoints="1" noAdjustHandles="1" noChangeArrowheads="1" noChangeShapeType="1" noTextEdit="1"/>
              </p:cNvSpPr>
              <p:nvPr/>
            </p:nvSpPr>
            <p:spPr>
              <a:xfrm>
                <a:off x="2252615" y="1127339"/>
                <a:ext cx="5283545" cy="1938992"/>
              </a:xfrm>
              <a:prstGeom prst="rect">
                <a:avLst/>
              </a:prstGeom>
              <a:blipFill rotWithShape="0">
                <a:blip r:embed="rId3"/>
                <a:stretch>
                  <a:fillRect l="-1848" t="-2201" r="-2540" b="-6289"/>
                </a:stretch>
              </a:blipFill>
            </p:spPr>
            <p:txBody>
              <a:bodyPr/>
              <a:lstStyle/>
              <a:p>
                <a:r>
                  <a:rPr lang="en-GB">
                    <a:noFill/>
                  </a:rPr>
                  <a:t> </a:t>
                </a:r>
              </a:p>
            </p:txBody>
          </p:sp>
        </mc:Fallback>
      </mc:AlternateContent>
      <p:pic>
        <p:nvPicPr>
          <p:cNvPr id="2" name="Picture 1"/>
          <p:cNvPicPr>
            <a:picLocks noChangeAspect="1"/>
          </p:cNvPicPr>
          <p:nvPr/>
        </p:nvPicPr>
        <p:blipFill>
          <a:blip r:embed="rId4"/>
          <a:stretch>
            <a:fillRect/>
          </a:stretch>
        </p:blipFill>
        <p:spPr>
          <a:xfrm>
            <a:off x="3719736" y="3358389"/>
            <a:ext cx="1872208" cy="860786"/>
          </a:xfrm>
          <a:prstGeom prst="rect">
            <a:avLst/>
          </a:prstGeom>
        </p:spPr>
      </p:pic>
      <p:sp>
        <p:nvSpPr>
          <p:cNvPr id="8" name="Rectangle 7"/>
          <p:cNvSpPr/>
          <p:nvPr/>
        </p:nvSpPr>
        <p:spPr>
          <a:xfrm>
            <a:off x="2230924" y="665674"/>
            <a:ext cx="3289012" cy="461665"/>
          </a:xfrm>
          <a:prstGeom prst="rect">
            <a:avLst/>
          </a:prstGeom>
        </p:spPr>
        <p:txBody>
          <a:bodyPr wrap="square">
            <a:spAutoFit/>
          </a:bodyPr>
          <a:lstStyle/>
          <a:p>
            <a:r>
              <a:rPr lang="en-GB" sz="2400" b="1" dirty="0"/>
              <a:t>Solution</a:t>
            </a:r>
            <a:endParaRPr lang="en-GB" sz="2400" b="1" dirty="0">
              <a:cs typeface="Arial" panose="020B0604020202020204" pitchFamily="34" charset="0"/>
            </a:endParaRPr>
          </a:p>
        </p:txBody>
      </p:sp>
      <p:pic>
        <p:nvPicPr>
          <p:cNvPr id="4" name="Picture 3"/>
          <p:cNvPicPr>
            <a:picLocks noChangeAspect="1"/>
          </p:cNvPicPr>
          <p:nvPr/>
        </p:nvPicPr>
        <p:blipFill>
          <a:blip r:embed="rId5"/>
          <a:stretch>
            <a:fillRect/>
          </a:stretch>
        </p:blipFill>
        <p:spPr>
          <a:xfrm>
            <a:off x="7968208" y="1191234"/>
            <a:ext cx="3610479" cy="3086531"/>
          </a:xfrm>
          <a:prstGeom prst="rect">
            <a:avLst/>
          </a:prstGeom>
        </p:spPr>
      </p:pic>
      <p:pic>
        <p:nvPicPr>
          <p:cNvPr id="5" name="Picture 4"/>
          <p:cNvPicPr>
            <a:picLocks noChangeAspect="1"/>
          </p:cNvPicPr>
          <p:nvPr/>
        </p:nvPicPr>
        <p:blipFill>
          <a:blip r:embed="rId6"/>
          <a:stretch>
            <a:fillRect/>
          </a:stretch>
        </p:blipFill>
        <p:spPr>
          <a:xfrm>
            <a:off x="2495600" y="4726505"/>
            <a:ext cx="5336014" cy="892907"/>
          </a:xfrm>
          <a:prstGeom prst="rect">
            <a:avLst/>
          </a:prstGeom>
        </p:spPr>
      </p:pic>
      <p:sp>
        <p:nvSpPr>
          <p:cNvPr id="6" name="Rectangle 5"/>
          <p:cNvSpPr/>
          <p:nvPr/>
        </p:nvSpPr>
        <p:spPr>
          <a:xfrm>
            <a:off x="2252615" y="4209002"/>
            <a:ext cx="1571264" cy="461665"/>
          </a:xfrm>
          <a:prstGeom prst="rect">
            <a:avLst/>
          </a:prstGeom>
        </p:spPr>
        <p:txBody>
          <a:bodyPr wrap="none">
            <a:spAutoFit/>
          </a:bodyPr>
          <a:lstStyle/>
          <a:p>
            <a:r>
              <a:rPr lang="en-GB" sz="2400" dirty="0">
                <a:solidFill>
                  <a:prstClr val="black"/>
                </a:solidFill>
              </a:rPr>
              <a:t>This gives</a:t>
            </a:r>
            <a:endParaRPr lang="en-GB" dirty="0"/>
          </a:p>
        </p:txBody>
      </p:sp>
      <p:pic>
        <p:nvPicPr>
          <p:cNvPr id="9" name="Picture 8"/>
          <p:cNvPicPr>
            <a:picLocks noChangeAspect="1"/>
          </p:cNvPicPr>
          <p:nvPr/>
        </p:nvPicPr>
        <p:blipFill>
          <a:blip r:embed="rId7"/>
          <a:stretch>
            <a:fillRect/>
          </a:stretch>
        </p:blipFill>
        <p:spPr>
          <a:xfrm>
            <a:off x="8280054" y="4971388"/>
            <a:ext cx="2986786" cy="474479"/>
          </a:xfrm>
          <a:prstGeom prst="rect">
            <a:avLst/>
          </a:prstGeom>
        </p:spPr>
      </p:pic>
      <p:sp>
        <p:nvSpPr>
          <p:cNvPr id="11" name="Rectangle 10"/>
          <p:cNvSpPr/>
          <p:nvPr/>
        </p:nvSpPr>
        <p:spPr>
          <a:xfrm>
            <a:off x="2252615" y="5851370"/>
            <a:ext cx="9604025" cy="830997"/>
          </a:xfrm>
          <a:prstGeom prst="rect">
            <a:avLst/>
          </a:prstGeom>
        </p:spPr>
        <p:txBody>
          <a:bodyPr wrap="square">
            <a:spAutoFit/>
          </a:bodyPr>
          <a:lstStyle/>
          <a:p>
            <a:r>
              <a:rPr lang="en-GB" sz="2400" dirty="0"/>
              <a:t>So the weight is equal to 9.81 × </a:t>
            </a:r>
            <a:r>
              <a:rPr lang="en-GB" sz="2400" i="1" dirty="0"/>
              <a:t>mass</a:t>
            </a:r>
            <a:r>
              <a:rPr lang="en-GB" sz="2400" dirty="0"/>
              <a:t>, or roughly 10 × </a:t>
            </a:r>
            <a:r>
              <a:rPr lang="en-GB" sz="2400" i="1" dirty="0" smtClean="0"/>
              <a:t>mass,</a:t>
            </a:r>
            <a:r>
              <a:rPr lang="en-GB" sz="2400" dirty="0" smtClean="0"/>
              <a:t> </a:t>
            </a:r>
            <a:r>
              <a:rPr lang="en-GB" sz="2400" dirty="0"/>
              <a:t>as previously established.</a:t>
            </a:r>
          </a:p>
        </p:txBody>
      </p:sp>
    </p:spTree>
    <p:extLst>
      <p:ext uri="{BB962C8B-B14F-4D97-AF65-F5344CB8AC3E}">
        <p14:creationId xmlns:p14="http://schemas.microsoft.com/office/powerpoint/2010/main" val="3940386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6" grpId="0"/>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Fitness Check </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36902" y="757540"/>
            <a:ext cx="9267008"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mc:AlternateContent xmlns:mc="http://schemas.openxmlformats.org/markup-compatibility/2006">
        <mc:Choice xmlns:a14="http://schemas.microsoft.com/office/drawing/2010/main" Requires="a14">
          <p:sp>
            <p:nvSpPr>
              <p:cNvPr id="5" name="Rectangle 4"/>
              <p:cNvSpPr/>
              <p:nvPr/>
            </p:nvSpPr>
            <p:spPr>
              <a:xfrm>
                <a:off x="2236902" y="1792079"/>
                <a:ext cx="9684201" cy="2677656"/>
              </a:xfrm>
              <a:prstGeom prst="rect">
                <a:avLst/>
              </a:prstGeom>
            </p:spPr>
            <p:txBody>
              <a:bodyPr wrap="square">
                <a:spAutoFit/>
              </a:bodyPr>
              <a:lstStyle/>
              <a:p>
                <a:r>
                  <a:rPr lang="en-GB" sz="2400" dirty="0"/>
                  <a:t>1)	Determine the magnitude of the force between a man of mass </a:t>
                </a:r>
                <a:r>
                  <a:rPr lang="en-GB" sz="2400" dirty="0" smtClean="0"/>
                  <a:t/>
                </a:r>
                <a:br>
                  <a:rPr lang="en-GB" sz="2400" dirty="0" smtClean="0"/>
                </a:br>
                <a:r>
                  <a:rPr lang="en-GB" sz="2400" dirty="0" smtClean="0"/>
                  <a:t>     70 </a:t>
                </a:r>
                <a:r>
                  <a:rPr lang="en-GB" sz="2400" dirty="0"/>
                  <a:t>	kg and a woman of mass 60 kg if they are 10 metres apart.</a:t>
                </a:r>
              </a:p>
              <a:p>
                <a:r>
                  <a:rPr lang="en-GB" sz="2400" dirty="0"/>
                  <a:t>	</a:t>
                </a:r>
              </a:p>
              <a:p>
                <a:r>
                  <a:rPr lang="en-GB" sz="2400" dirty="0"/>
                  <a:t>2)	An astronaut of mass 75 kg is walking in space at a height of</a:t>
                </a:r>
              </a:p>
              <a:p>
                <a:r>
                  <a:rPr lang="en-GB" sz="2400" dirty="0"/>
                  <a:t>	</a:t>
                </a:r>
                <a14:m>
                  <m:oMath xmlns:m="http://schemas.openxmlformats.org/officeDocument/2006/math">
                    <m:r>
                      <a:rPr lang="en-GB" sz="2400" i="1">
                        <a:latin typeface="Cambria Math" panose="02040503050406030204" pitchFamily="18" charset="0"/>
                      </a:rPr>
                      <m:t>3×</m:t>
                    </m:r>
                    <m:sSup>
                      <m:sSupPr>
                        <m:ctrlPr>
                          <a:rPr lang="en-GB" sz="2400" i="1">
                            <a:latin typeface="Cambria Math"/>
                          </a:rPr>
                        </m:ctrlPr>
                      </m:sSupPr>
                      <m:e>
                        <m:r>
                          <a:rPr lang="en-GB" sz="2400" i="1">
                            <a:latin typeface="Cambria Math" panose="02040503050406030204" pitchFamily="18" charset="0"/>
                          </a:rPr>
                          <m:t>10</m:t>
                        </m:r>
                      </m:e>
                      <m:sup>
                        <m:r>
                          <a:rPr lang="en-GB" sz="2400" i="1">
                            <a:latin typeface="Cambria Math" panose="02040503050406030204" pitchFamily="18" charset="0"/>
                          </a:rPr>
                          <m:t>7</m:t>
                        </m:r>
                      </m:sup>
                    </m:sSup>
                  </m:oMath>
                </a14:m>
                <a:r>
                  <a:rPr lang="en-GB" sz="2400" dirty="0"/>
                  <a:t> m measured from the centre of the Earth.  What force of 	gravity does the astronaut experience?  How does this compare 	with the force of gravity on the Earth’s surface?</a:t>
                </a:r>
              </a:p>
            </p:txBody>
          </p:sp>
        </mc:Choice>
        <mc:Fallback>
          <p:sp>
            <p:nvSpPr>
              <p:cNvPr id="5" name="Rectangle 4"/>
              <p:cNvSpPr>
                <a:spLocks noRot="1" noChangeAspect="1" noMove="1" noResize="1" noEditPoints="1" noAdjustHandles="1" noChangeArrowheads="1" noChangeShapeType="1" noTextEdit="1"/>
              </p:cNvSpPr>
              <p:nvPr/>
            </p:nvSpPr>
            <p:spPr>
              <a:xfrm>
                <a:off x="2236902" y="1792079"/>
                <a:ext cx="9684201" cy="2677656"/>
              </a:xfrm>
              <a:prstGeom prst="rect">
                <a:avLst/>
              </a:prstGeom>
              <a:blipFill rotWithShape="1">
                <a:blip r:embed="rId3"/>
                <a:stretch>
                  <a:fillRect l="-1007" t="-1595" b="-4556"/>
                </a:stretch>
              </a:blipFill>
            </p:spPr>
            <p:txBody>
              <a:bodyPr/>
              <a:lstStyle/>
              <a:p>
                <a:r>
                  <a:rPr lang="en-GB">
                    <a:noFill/>
                  </a:rPr>
                  <a:t> </a:t>
                </a:r>
              </a:p>
            </p:txBody>
          </p:sp>
        </mc:Fallback>
      </mc:AlternateContent>
      <p:sp>
        <p:nvSpPr>
          <p:cNvPr id="6" name="Rectangle 5"/>
          <p:cNvSpPr/>
          <p:nvPr/>
        </p:nvSpPr>
        <p:spPr>
          <a:xfrm>
            <a:off x="2236902" y="4885280"/>
            <a:ext cx="1553630" cy="461665"/>
          </a:xfrm>
          <a:prstGeom prst="rect">
            <a:avLst/>
          </a:prstGeom>
        </p:spPr>
        <p:txBody>
          <a:bodyPr wrap="none">
            <a:spAutoFit/>
          </a:bodyPr>
          <a:lstStyle/>
          <a:p>
            <a:r>
              <a:rPr lang="en-GB" sz="2400" b="1" dirty="0">
                <a:solidFill>
                  <a:prstClr val="black"/>
                </a:solidFill>
              </a:rPr>
              <a:t>Answers</a:t>
            </a:r>
            <a:r>
              <a:rPr lang="en-GB" sz="2400" dirty="0">
                <a:solidFill>
                  <a:prstClr val="black"/>
                </a:solidFill>
              </a:rPr>
              <a:t> </a:t>
            </a:r>
            <a:endParaRPr lang="en-GB" dirty="0"/>
          </a:p>
        </p:txBody>
      </p:sp>
      <p:sp>
        <p:nvSpPr>
          <p:cNvPr id="8" name="Rectangle 7"/>
          <p:cNvSpPr/>
          <p:nvPr/>
        </p:nvSpPr>
        <p:spPr>
          <a:xfrm>
            <a:off x="2207260" y="5346991"/>
            <a:ext cx="9267008" cy="830997"/>
          </a:xfrm>
          <a:prstGeom prst="rect">
            <a:avLst/>
          </a:prstGeom>
        </p:spPr>
        <p:txBody>
          <a:bodyPr wrap="square">
            <a:spAutoFit/>
          </a:bodyPr>
          <a:lstStyle/>
          <a:p>
            <a:r>
              <a:rPr lang="en-GB" sz="2400" dirty="0"/>
              <a:t>1)	</a:t>
            </a:r>
            <a:r>
              <a:rPr lang="en-GB" sz="2400" dirty="0">
                <a:solidFill>
                  <a:srgbClr val="FF0000"/>
                </a:solidFill>
              </a:rPr>
              <a:t>2.8 × 10</a:t>
            </a:r>
            <a:r>
              <a:rPr lang="en-GB" sz="2400" baseline="30000" dirty="0">
                <a:solidFill>
                  <a:srgbClr val="FF0000"/>
                </a:solidFill>
              </a:rPr>
              <a:t>-9</a:t>
            </a:r>
            <a:r>
              <a:rPr lang="en-GB" sz="2400" dirty="0">
                <a:solidFill>
                  <a:srgbClr val="FF0000"/>
                </a:solidFill>
              </a:rPr>
              <a:t> N </a:t>
            </a:r>
            <a:r>
              <a:rPr lang="en-GB" sz="2400" dirty="0"/>
              <a:t>			</a:t>
            </a:r>
          </a:p>
          <a:p>
            <a:r>
              <a:rPr lang="en-GB" sz="2400" dirty="0"/>
              <a:t>2)	</a:t>
            </a:r>
            <a:r>
              <a:rPr lang="en-GB" sz="2400" dirty="0">
                <a:solidFill>
                  <a:srgbClr val="FF0000"/>
                </a:solidFill>
              </a:rPr>
              <a:t>33.2 N, which is 4.4% of their weight on the Earth's surface.</a:t>
            </a:r>
            <a:endParaRPr lang="en-US" altLang="en-US" sz="2400" dirty="0">
              <a:solidFill>
                <a:srgbClr val="FF0000"/>
              </a:solidFill>
            </a:endParaRPr>
          </a:p>
        </p:txBody>
      </p:sp>
    </p:spTree>
    <p:extLst>
      <p:ext uri="{BB962C8B-B14F-4D97-AF65-F5344CB8AC3E}">
        <p14:creationId xmlns:p14="http://schemas.microsoft.com/office/powerpoint/2010/main" val="6677267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238934" y="976457"/>
            <a:ext cx="5976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490019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Further Mathematical Modelling</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Bef>
                <a:spcPts val="0"/>
              </a:spcBef>
              <a:spcAft>
                <a:spcPts val="600"/>
              </a:spcAft>
            </a:pPr>
            <a:r>
              <a:rPr lang="en-US" b="1" dirty="0">
                <a:solidFill>
                  <a:schemeClr val="bg1"/>
                </a:solidFill>
                <a:latin typeface="Arial"/>
                <a:ea typeface="MS PGothic"/>
                <a:cs typeface="Times New Roman"/>
              </a:rPr>
              <a:t>Section 5</a:t>
            </a:r>
          </a:p>
        </p:txBody>
      </p:sp>
      <p:sp>
        <p:nvSpPr>
          <p:cNvPr id="3" name="Rectangle 2"/>
          <p:cNvSpPr/>
          <p:nvPr/>
        </p:nvSpPr>
        <p:spPr>
          <a:xfrm>
            <a:off x="2351277" y="692696"/>
            <a:ext cx="9361348" cy="1938992"/>
          </a:xfrm>
          <a:prstGeom prst="rect">
            <a:avLst/>
          </a:prstGeom>
        </p:spPr>
        <p:txBody>
          <a:bodyPr wrap="square">
            <a:spAutoFit/>
          </a:bodyPr>
          <a:lstStyle/>
          <a:p>
            <a:r>
              <a:rPr lang="en-GB" sz="2400" dirty="0"/>
              <a:t>The formulation of the law of gravitation demonstrates another form of mathematical modelling. In the previous section models were formulated by doing experiments and collecting data. From this data the model in the form of a graph and/or an equation takes </a:t>
            </a:r>
            <a:r>
              <a:rPr lang="en-GB" sz="2400" dirty="0" smtClean="0"/>
              <a:t>shape: </a:t>
            </a:r>
            <a:r>
              <a:rPr lang="en-GB" sz="2400" dirty="0"/>
              <a:t>this is called </a:t>
            </a:r>
            <a:r>
              <a:rPr lang="en-GB" sz="2400" b="1" dirty="0"/>
              <a:t>empirical modelling</a:t>
            </a:r>
            <a:r>
              <a:rPr lang="en-GB" sz="2400" dirty="0"/>
              <a:t>.</a:t>
            </a:r>
          </a:p>
        </p:txBody>
      </p:sp>
      <p:sp>
        <p:nvSpPr>
          <p:cNvPr id="9" name="Rectangle 8"/>
          <p:cNvSpPr/>
          <p:nvPr/>
        </p:nvSpPr>
        <p:spPr>
          <a:xfrm>
            <a:off x="2351277" y="2704274"/>
            <a:ext cx="9505364" cy="2308324"/>
          </a:xfrm>
          <a:prstGeom prst="rect">
            <a:avLst/>
          </a:prstGeom>
        </p:spPr>
        <p:txBody>
          <a:bodyPr wrap="square">
            <a:spAutoFit/>
          </a:bodyPr>
          <a:lstStyle/>
          <a:p>
            <a:r>
              <a:rPr lang="en-GB" sz="2400" dirty="0"/>
              <a:t>Newton’s work demonstrates a type of modelling called</a:t>
            </a:r>
            <a:r>
              <a:rPr lang="en-GB" sz="2400" b="1" dirty="0"/>
              <a:t> theoretical modelling</a:t>
            </a:r>
            <a:r>
              <a:rPr lang="en-GB" sz="2400" dirty="0"/>
              <a:t>. You can formulate a model based on an understanding of the physical situation and the important features that affect the situation. Newton proposed that the force between two objects depends on the masses of the objects and the distance between them.  He then made three important assumptions:</a:t>
            </a:r>
          </a:p>
        </p:txBody>
      </p:sp>
      <p:sp>
        <p:nvSpPr>
          <p:cNvPr id="4" name="Rectangle 3"/>
          <p:cNvSpPr/>
          <p:nvPr/>
        </p:nvSpPr>
        <p:spPr>
          <a:xfrm>
            <a:off x="2891491" y="5085184"/>
            <a:ext cx="8424936" cy="1569660"/>
          </a:xfrm>
          <a:prstGeom prst="rect">
            <a:avLst/>
          </a:prstGeom>
        </p:spPr>
        <p:txBody>
          <a:bodyPr wrap="square">
            <a:spAutoFit/>
          </a:bodyPr>
          <a:lstStyle/>
          <a:p>
            <a:pPr marL="342900" indent="-342900">
              <a:buFont typeface="Arial" panose="020B0604020202020204" pitchFamily="34" charset="0"/>
              <a:buChar char="•"/>
            </a:pPr>
            <a:r>
              <a:rPr lang="en-GB" sz="2400" dirty="0"/>
              <a:t>the force is an attractive force;</a:t>
            </a:r>
          </a:p>
          <a:p>
            <a:pPr marL="342900" indent="-342900">
              <a:buFont typeface="Arial" panose="020B0604020202020204" pitchFamily="34" charset="0"/>
              <a:buChar char="•"/>
            </a:pPr>
            <a:r>
              <a:rPr lang="en-GB" sz="2400" dirty="0"/>
              <a:t>the force is directly proportional to each mass;</a:t>
            </a:r>
          </a:p>
          <a:p>
            <a:pPr marL="342900" indent="-342900">
              <a:buFont typeface="Arial" panose="020B0604020202020204" pitchFamily="34" charset="0"/>
              <a:buChar char="•"/>
            </a:pPr>
            <a:r>
              <a:rPr lang="en-GB" sz="2400" dirty="0"/>
              <a:t>the force is inversely proportional to the square of the </a:t>
            </a:r>
            <a:r>
              <a:rPr lang="en-GB" sz="2400" dirty="0" smtClean="0"/>
              <a:t>distance.</a:t>
            </a:r>
            <a:endParaRPr lang="en-GB" sz="2400" dirty="0"/>
          </a:p>
        </p:txBody>
      </p:sp>
    </p:spTree>
    <p:extLst>
      <p:ext uri="{BB962C8B-B14F-4D97-AF65-F5344CB8AC3E}">
        <p14:creationId xmlns:p14="http://schemas.microsoft.com/office/powerpoint/2010/main" val="32376037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4"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Further Mathematical Modelling</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algn="ctr">
              <a:spcBef>
                <a:spcPts val="0"/>
              </a:spcBef>
              <a:spcAft>
                <a:spcPts val="600"/>
              </a:spcAft>
            </a:pPr>
            <a:r>
              <a:rPr lang="en-US" b="1" dirty="0">
                <a:solidFill>
                  <a:schemeClr val="bg1"/>
                </a:solidFill>
                <a:latin typeface="Arial"/>
                <a:ea typeface="MS PGothic"/>
                <a:cs typeface="Times New Roman"/>
              </a:rPr>
              <a:t>Section 5</a:t>
            </a:r>
          </a:p>
        </p:txBody>
      </p:sp>
      <p:sp>
        <p:nvSpPr>
          <p:cNvPr id="3" name="Rectangle 2"/>
          <p:cNvSpPr/>
          <p:nvPr/>
        </p:nvSpPr>
        <p:spPr>
          <a:xfrm>
            <a:off x="2351277" y="692696"/>
            <a:ext cx="9361348" cy="1938992"/>
          </a:xfrm>
          <a:prstGeom prst="rect">
            <a:avLst/>
          </a:prstGeom>
        </p:spPr>
        <p:txBody>
          <a:bodyPr wrap="square">
            <a:spAutoFit/>
          </a:bodyPr>
          <a:lstStyle/>
          <a:p>
            <a:r>
              <a:rPr lang="en-GB" sz="2400" dirty="0"/>
              <a:t>From these assumptions the model follows. Appropriate data or experimental activities are then used to validate the model. Notice how this approach uses the data at the end of the activity to test the model and not at the beginning to formulate the model. The diagram below summarises this type of modelling.</a:t>
            </a:r>
          </a:p>
        </p:txBody>
      </p:sp>
      <p:pic>
        <p:nvPicPr>
          <p:cNvPr id="2" name="Picture 1"/>
          <p:cNvPicPr>
            <a:picLocks noChangeAspect="1"/>
          </p:cNvPicPr>
          <p:nvPr/>
        </p:nvPicPr>
        <p:blipFill>
          <a:blip r:embed="rId3"/>
          <a:stretch>
            <a:fillRect/>
          </a:stretch>
        </p:blipFill>
        <p:spPr>
          <a:xfrm>
            <a:off x="2956696" y="3140968"/>
            <a:ext cx="8485867" cy="2736304"/>
          </a:xfrm>
          <a:prstGeom prst="rect">
            <a:avLst/>
          </a:prstGeom>
        </p:spPr>
      </p:pic>
    </p:spTree>
    <p:extLst>
      <p:ext uri="{BB962C8B-B14F-4D97-AF65-F5344CB8AC3E}">
        <p14:creationId xmlns:p14="http://schemas.microsoft.com/office/powerpoint/2010/main" val="15679304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Review</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5</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491210" y="976457"/>
            <a:ext cx="5472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dirty="0"/>
              <a:t>You have completed the </a:t>
            </a:r>
            <a:r>
              <a:rPr lang="en-US" altLang="en-US" sz="2400" b="1" dirty="0"/>
              <a:t>fifth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577150" y="4242925"/>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
        <p:nvSpPr>
          <p:cNvPr id="8"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Tree>
    <p:extLst>
      <p:ext uri="{BB962C8B-B14F-4D97-AF65-F5344CB8AC3E}">
        <p14:creationId xmlns:p14="http://schemas.microsoft.com/office/powerpoint/2010/main" val="6305884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Units and Dimensions</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66928" y="840895"/>
            <a:ext cx="9865404" cy="1569660"/>
          </a:xfrm>
          <a:prstGeom prst="rect">
            <a:avLst/>
          </a:prstGeom>
        </p:spPr>
        <p:txBody>
          <a:bodyPr wrap="square">
            <a:spAutoFit/>
          </a:bodyPr>
          <a:lstStyle/>
          <a:p>
            <a:r>
              <a:rPr lang="en-GB" sz="2400" dirty="0"/>
              <a:t>Throughout this unit physical quantities will be measured in an agreed international system of units called SI units. In this system distances, displacements and positions are measured in metres (m), time in seconds (s) and mass in kilograms (kg).</a:t>
            </a:r>
          </a:p>
        </p:txBody>
      </p:sp>
      <p:sp>
        <p:nvSpPr>
          <p:cNvPr id="14" name="Rectangle 13"/>
          <p:cNvSpPr/>
          <p:nvPr/>
        </p:nvSpPr>
        <p:spPr>
          <a:xfrm>
            <a:off x="2266928" y="2439967"/>
            <a:ext cx="9298599" cy="1200329"/>
          </a:xfrm>
          <a:prstGeom prst="rect">
            <a:avLst/>
          </a:prstGeom>
        </p:spPr>
        <p:txBody>
          <a:bodyPr wrap="square">
            <a:spAutoFit/>
          </a:bodyPr>
          <a:lstStyle/>
          <a:p>
            <a:r>
              <a:rPr lang="en-GB" sz="2400" dirty="0"/>
              <a:t>In mechanics, nearly </a:t>
            </a:r>
            <a:r>
              <a:rPr lang="en-GB" sz="2400" i="1" dirty="0"/>
              <a:t>all</a:t>
            </a:r>
            <a:r>
              <a:rPr lang="en-GB" sz="2400" dirty="0"/>
              <a:t> quantities, somewhat surprisingly, are expressed in terms of basic units of mass, length and time, denoted by the symbols </a:t>
            </a:r>
            <a:r>
              <a:rPr lang="en-GB" sz="2400" dirty="0">
                <a:latin typeface="Times New Roman" panose="02020603050405020304" pitchFamily="18" charset="0"/>
                <a:cs typeface="Times New Roman" panose="02020603050405020304" pitchFamily="18" charset="0"/>
              </a:rPr>
              <a:t>M</a:t>
            </a:r>
            <a:r>
              <a:rPr lang="en-GB" sz="2400" dirty="0"/>
              <a:t>, </a:t>
            </a:r>
            <a:r>
              <a:rPr lang="en-GB" sz="2400" dirty="0">
                <a:latin typeface="Times New Roman" panose="02020603050405020304" pitchFamily="18" charset="0"/>
                <a:cs typeface="Times New Roman" panose="02020603050405020304" pitchFamily="18" charset="0"/>
              </a:rPr>
              <a:t>L</a:t>
            </a:r>
            <a:r>
              <a:rPr lang="en-GB" sz="2400" dirty="0"/>
              <a:t> and </a:t>
            </a:r>
            <a:r>
              <a:rPr lang="en-GB" sz="2400" dirty="0">
                <a:latin typeface="Times New Roman" panose="02020603050405020304" pitchFamily="18" charset="0"/>
                <a:cs typeface="Times New Roman" panose="02020603050405020304" pitchFamily="18" charset="0"/>
              </a:rPr>
              <a:t>T</a:t>
            </a:r>
            <a:r>
              <a:rPr lang="en-GB" sz="2400" dirty="0"/>
              <a:t>.</a:t>
            </a:r>
          </a:p>
        </p:txBody>
      </p:sp>
      <p:sp>
        <p:nvSpPr>
          <p:cNvPr id="2" name="Rectangle 1"/>
          <p:cNvSpPr/>
          <p:nvPr/>
        </p:nvSpPr>
        <p:spPr>
          <a:xfrm>
            <a:off x="2266928" y="3933056"/>
            <a:ext cx="6096000" cy="461665"/>
          </a:xfrm>
          <a:prstGeom prst="rect">
            <a:avLst/>
          </a:prstGeom>
        </p:spPr>
        <p:txBody>
          <a:bodyPr>
            <a:spAutoFit/>
          </a:bodyPr>
          <a:lstStyle/>
          <a:p>
            <a:r>
              <a:rPr lang="en-GB" sz="2400" dirty="0"/>
              <a:t>For example, velocity can be expressed as</a:t>
            </a:r>
          </a:p>
        </p:txBody>
      </p:sp>
      <p:pic>
        <p:nvPicPr>
          <p:cNvPr id="6" name="Picture 5"/>
          <p:cNvPicPr>
            <a:picLocks noChangeAspect="1"/>
          </p:cNvPicPr>
          <p:nvPr/>
        </p:nvPicPr>
        <p:blipFill>
          <a:blip r:embed="rId3"/>
          <a:stretch>
            <a:fillRect/>
          </a:stretch>
        </p:blipFill>
        <p:spPr>
          <a:xfrm>
            <a:off x="5879976" y="4869160"/>
            <a:ext cx="1944216" cy="1048186"/>
          </a:xfrm>
          <a:prstGeom prst="rect">
            <a:avLst/>
          </a:prstGeom>
        </p:spPr>
      </p:pic>
    </p:spTree>
    <p:extLst>
      <p:ext uri="{BB962C8B-B14F-4D97-AF65-F5344CB8AC3E}">
        <p14:creationId xmlns:p14="http://schemas.microsoft.com/office/powerpoint/2010/main" val="19792419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Units and Dimensions</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14" name="Rectangle 13"/>
              <p:cNvSpPr/>
              <p:nvPr/>
            </p:nvSpPr>
            <p:spPr>
              <a:xfrm>
                <a:off x="2207260" y="2684404"/>
                <a:ext cx="9298599" cy="2002215"/>
              </a:xfrm>
              <a:prstGeom prst="rect">
                <a:avLst/>
              </a:prstGeom>
            </p:spPr>
            <p:txBody>
              <a:bodyPr wrap="square">
                <a:spAutoFit/>
              </a:bodyPr>
              <a:lstStyle/>
              <a:p>
                <a:r>
                  <a:rPr lang="en-GB" sz="2400" dirty="0"/>
                  <a:t>The </a:t>
                </a:r>
                <a:r>
                  <a:rPr lang="en-GB" sz="2400" b="1" dirty="0"/>
                  <a:t>dimensions</a:t>
                </a:r>
                <a:r>
                  <a:rPr lang="en-GB" sz="2400" dirty="0"/>
                  <a:t> of velocity and acceleration are therefore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LT</m:t>
                        </m:r>
                      </m:e>
                      <m:sup>
                        <m:r>
                          <a:rPr lang="en-GB" sz="2400" i="1">
                            <a:latin typeface="Cambria Math" panose="02040503050406030204" pitchFamily="18" charset="0"/>
                          </a:rPr>
                          <m:t>−</m:t>
                        </m:r>
                        <m:r>
                          <a:rPr lang="en-GB" sz="2400">
                            <a:latin typeface="Cambria Math" panose="02040503050406030204" pitchFamily="18" charset="0"/>
                          </a:rPr>
                          <m:t>1</m:t>
                        </m:r>
                      </m:sup>
                    </m:sSup>
                  </m:oMath>
                </a14:m>
                <a:r>
                  <a:rPr lang="en-GB" sz="2400" dirty="0"/>
                  <a:t> and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LT</m:t>
                        </m:r>
                      </m:e>
                      <m:sup>
                        <m:r>
                          <a:rPr lang="en-GB" sz="2400" i="1">
                            <a:latin typeface="Cambria Math" panose="02040503050406030204" pitchFamily="18" charset="0"/>
                          </a:rPr>
                          <m:t>−</m:t>
                        </m:r>
                        <m:r>
                          <a:rPr lang="en-GB" sz="2400">
                            <a:latin typeface="Cambria Math" panose="02040503050406030204" pitchFamily="18" charset="0"/>
                          </a:rPr>
                          <m:t>2</m:t>
                        </m:r>
                      </m:sup>
                    </m:sSup>
                  </m:oMath>
                </a14:m>
                <a:r>
                  <a:rPr lang="en-GB" sz="2400" dirty="0"/>
                  <a:t> respectively.</a:t>
                </a:r>
              </a:p>
              <a:p>
                <a:endParaRPr lang="en-GB" sz="2400" dirty="0"/>
              </a:p>
              <a:p>
                <a:r>
                  <a:rPr lang="en-GB" sz="2400" dirty="0"/>
                  <a:t>Since SI units are used for the measurements of quantities, we use the following units:</a:t>
                </a:r>
              </a:p>
            </p:txBody>
          </p:sp>
        </mc:Choice>
        <mc:Fallback xmlns="">
          <p:sp>
            <p:nvSpPr>
              <p:cNvPr id="14" name="Rectangle 13"/>
              <p:cNvSpPr>
                <a:spLocks noRot="1" noChangeAspect="1" noMove="1" noResize="1" noEditPoints="1" noAdjustHandles="1" noChangeArrowheads="1" noChangeShapeType="1" noTextEdit="1"/>
              </p:cNvSpPr>
              <p:nvPr/>
            </p:nvSpPr>
            <p:spPr>
              <a:xfrm>
                <a:off x="2207260" y="2684404"/>
                <a:ext cx="9298599" cy="2002215"/>
              </a:xfrm>
              <a:prstGeom prst="rect">
                <a:avLst/>
              </a:prstGeom>
              <a:blipFill rotWithShape="0">
                <a:blip r:embed="rId3"/>
                <a:stretch>
                  <a:fillRect l="-984" t="-2128" r="-1246" b="-304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2221661" y="649140"/>
                <a:ext cx="7561148" cy="470000"/>
              </a:xfrm>
              <a:prstGeom prst="rect">
                <a:avLst/>
              </a:prstGeom>
            </p:spPr>
            <p:txBody>
              <a:bodyPr wrap="square">
                <a:spAutoFit/>
              </a:bodyPr>
              <a:lstStyle/>
              <a:p>
                <a:r>
                  <a:rPr lang="en-GB" sz="2400" dirty="0"/>
                  <a:t>Similarly, acceleration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−2</m:t>
                        </m:r>
                      </m:sup>
                    </m:sSup>
                  </m:oMath>
                </a14:m>
                <a:r>
                  <a:rPr lang="en-GB" sz="2400" dirty="0"/>
                  <a:t>) can be expressed as</a:t>
                </a:r>
              </a:p>
            </p:txBody>
          </p:sp>
        </mc:Choice>
        <mc:Fallback xmlns="">
          <p:sp>
            <p:nvSpPr>
              <p:cNvPr id="2" name="Rectangle 1"/>
              <p:cNvSpPr>
                <a:spLocks noRot="1" noChangeAspect="1" noMove="1" noResize="1" noEditPoints="1" noAdjustHandles="1" noChangeArrowheads="1" noChangeShapeType="1" noTextEdit="1"/>
              </p:cNvSpPr>
              <p:nvPr/>
            </p:nvSpPr>
            <p:spPr>
              <a:xfrm>
                <a:off x="2221661" y="649140"/>
                <a:ext cx="7561148" cy="470000"/>
              </a:xfrm>
              <a:prstGeom prst="rect">
                <a:avLst/>
              </a:prstGeom>
              <a:blipFill rotWithShape="0">
                <a:blip r:embed="rId4"/>
                <a:stretch>
                  <a:fillRect l="-1209" t="-7692" b="-28205"/>
                </a:stretch>
              </a:blipFill>
            </p:spPr>
            <p:txBody>
              <a:bodyPr/>
              <a:lstStyle/>
              <a:p>
                <a:r>
                  <a:rPr lang="en-GB">
                    <a:noFill/>
                  </a:rPr>
                  <a:t> </a:t>
                </a:r>
              </a:p>
            </p:txBody>
          </p:sp>
        </mc:Fallback>
      </mc:AlternateContent>
      <p:pic>
        <p:nvPicPr>
          <p:cNvPr id="4" name="Picture 3"/>
          <p:cNvPicPr>
            <a:picLocks noChangeAspect="1"/>
          </p:cNvPicPr>
          <p:nvPr/>
        </p:nvPicPr>
        <p:blipFill>
          <a:blip r:embed="rId5"/>
          <a:stretch>
            <a:fillRect/>
          </a:stretch>
        </p:blipFill>
        <p:spPr>
          <a:xfrm>
            <a:off x="5663952" y="1401867"/>
            <a:ext cx="1892819" cy="998322"/>
          </a:xfrm>
          <a:prstGeom prst="rect">
            <a:avLst/>
          </a:prstGeom>
        </p:spPr>
      </p:pic>
      <p:pic>
        <p:nvPicPr>
          <p:cNvPr id="5" name="Picture 4"/>
          <p:cNvPicPr>
            <a:picLocks noChangeAspect="1"/>
          </p:cNvPicPr>
          <p:nvPr/>
        </p:nvPicPr>
        <p:blipFill>
          <a:blip r:embed="rId6"/>
          <a:stretch>
            <a:fillRect/>
          </a:stretch>
        </p:blipFill>
        <p:spPr>
          <a:xfrm>
            <a:off x="5087888" y="4686619"/>
            <a:ext cx="3412843" cy="1814575"/>
          </a:xfrm>
          <a:prstGeom prst="rect">
            <a:avLst/>
          </a:prstGeom>
        </p:spPr>
      </p:pic>
    </p:spTree>
    <p:extLst>
      <p:ext uri="{BB962C8B-B14F-4D97-AF65-F5344CB8AC3E}">
        <p14:creationId xmlns:p14="http://schemas.microsoft.com/office/powerpoint/2010/main" val="11137681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Units and Dimensions</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3" name="Rectangle 2"/>
              <p:cNvSpPr/>
              <p:nvPr/>
            </p:nvSpPr>
            <p:spPr>
              <a:xfrm>
                <a:off x="2266928" y="672259"/>
                <a:ext cx="9865404" cy="1231940"/>
              </a:xfrm>
              <a:prstGeom prst="rect">
                <a:avLst/>
              </a:prstGeom>
            </p:spPr>
            <p:txBody>
              <a:bodyPr wrap="square">
                <a:spAutoFit/>
              </a:bodyPr>
              <a:lstStyle/>
              <a:p>
                <a:r>
                  <a:rPr lang="en-GB" sz="2400" dirty="0"/>
                  <a:t>For example, a farmer may be able to carry out a particular task at the rate of 5 hectares per hour.  The dimensions of hectares, i.e. an area, are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L</m:t>
                        </m:r>
                      </m:e>
                      <m:sup>
                        <m:r>
                          <a:rPr lang="en-GB" sz="2400" i="1">
                            <a:latin typeface="Cambria Math" panose="02040503050406030204" pitchFamily="18" charset="0"/>
                          </a:rPr>
                          <m:t>2</m:t>
                        </m:r>
                      </m:sup>
                    </m:sSup>
                  </m:oMath>
                </a14:m>
                <a:r>
                  <a:rPr lang="en-GB" sz="2400" dirty="0"/>
                  <a:t>, so</a:t>
                </a:r>
              </a:p>
            </p:txBody>
          </p:sp>
        </mc:Choice>
        <mc:Fallback xmlns="">
          <p:sp>
            <p:nvSpPr>
              <p:cNvPr id="3" name="Rectangle 2"/>
              <p:cNvSpPr>
                <a:spLocks noRot="1" noChangeAspect="1" noMove="1" noResize="1" noEditPoints="1" noAdjustHandles="1" noChangeArrowheads="1" noChangeShapeType="1" noTextEdit="1"/>
              </p:cNvSpPr>
              <p:nvPr/>
            </p:nvSpPr>
            <p:spPr>
              <a:xfrm>
                <a:off x="2266928" y="672259"/>
                <a:ext cx="9865404" cy="1231940"/>
              </a:xfrm>
              <a:prstGeom prst="rect">
                <a:avLst/>
              </a:prstGeom>
              <a:blipFill rotWithShape="0">
                <a:blip r:embed="rId3"/>
                <a:stretch>
                  <a:fillRect l="-989" t="-3465" b="-10891"/>
                </a:stretch>
              </a:blipFill>
            </p:spPr>
            <p:txBody>
              <a:bodyPr/>
              <a:lstStyle/>
              <a:p>
                <a:r>
                  <a:rPr lang="en-GB">
                    <a:noFill/>
                  </a:rPr>
                  <a:t> </a:t>
                </a:r>
              </a:p>
            </p:txBody>
          </p:sp>
        </mc:Fallback>
      </mc:AlternateContent>
      <p:sp>
        <p:nvSpPr>
          <p:cNvPr id="14" name="Rectangle 13"/>
          <p:cNvSpPr/>
          <p:nvPr/>
        </p:nvSpPr>
        <p:spPr>
          <a:xfrm>
            <a:off x="2550330" y="3501008"/>
            <a:ext cx="9298599" cy="1569660"/>
          </a:xfrm>
          <a:prstGeom prst="rect">
            <a:avLst/>
          </a:prstGeom>
        </p:spPr>
        <p:txBody>
          <a:bodyPr wrap="square">
            <a:spAutoFit/>
          </a:bodyPr>
          <a:lstStyle/>
          <a:p>
            <a:r>
              <a:rPr lang="en-GB" sz="2400" dirty="0"/>
              <a:t>Note that numbers like 2, </a:t>
            </a:r>
            <a:r>
              <a:rPr lang="en-GB" sz="2400" dirty="0">
                <a:sym typeface="Symbol" panose="05050102010706020507" pitchFamily="18" charset="2"/>
              </a:rPr>
              <a:t></a:t>
            </a:r>
            <a:r>
              <a:rPr lang="en-GB" sz="2400" dirty="0"/>
              <a:t>, 3, etc. have no </a:t>
            </a:r>
            <a:r>
              <a:rPr lang="en-GB" sz="2400" dirty="0" smtClean="0"/>
              <a:t>units: </a:t>
            </a:r>
            <a:r>
              <a:rPr lang="en-GB" sz="2400" dirty="0"/>
              <a:t>they are said to be </a:t>
            </a:r>
            <a:r>
              <a:rPr lang="en-GB" sz="2400" i="1" dirty="0"/>
              <a:t>dimensionless</a:t>
            </a:r>
            <a:r>
              <a:rPr lang="en-GB" sz="2400" dirty="0"/>
              <a:t>.</a:t>
            </a:r>
            <a:r>
              <a:rPr lang="en-GB" sz="2400" i="1" dirty="0"/>
              <a:t> </a:t>
            </a:r>
            <a:r>
              <a:rPr lang="en-GB" sz="2400" dirty="0"/>
              <a:t>Some quantities such as force (in </a:t>
            </a:r>
            <a:r>
              <a:rPr lang="en-GB" sz="2400" dirty="0" err="1"/>
              <a:t>Newtons</a:t>
            </a:r>
            <a:r>
              <a:rPr lang="en-GB" sz="2400" dirty="0"/>
              <a:t>) are not expressed in terms of the common SI units; however, the dimensions can be established.</a:t>
            </a:r>
          </a:p>
        </p:txBody>
      </p:sp>
      <mc:AlternateContent xmlns:mc="http://schemas.openxmlformats.org/markup-compatibility/2006" xmlns:a14="http://schemas.microsoft.com/office/drawing/2010/main">
        <mc:Choice Requires="a14">
          <p:sp>
            <p:nvSpPr>
              <p:cNvPr id="8" name="Rectangle 7"/>
              <p:cNvSpPr/>
              <p:nvPr/>
            </p:nvSpPr>
            <p:spPr>
              <a:xfrm>
                <a:off x="3719736" y="2348880"/>
                <a:ext cx="6696744" cy="493277"/>
              </a:xfrm>
              <a:prstGeom prst="rect">
                <a:avLst/>
              </a:prstGeom>
            </p:spPr>
            <p:txBody>
              <a:bodyPr wrap="square">
                <a:spAutoFit/>
              </a:bodyPr>
              <a:lstStyle/>
              <a:p>
                <a:r>
                  <a:rPr lang="en-GB" sz="2400" dirty="0"/>
                  <a:t>dimensions of hectares per hour are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L</m:t>
                        </m:r>
                      </m:e>
                      <m:sup>
                        <m:r>
                          <a:rPr lang="en-GB" sz="2400" i="1">
                            <a:latin typeface="Cambria Math" panose="02040503050406030204" pitchFamily="18" charset="0"/>
                          </a:rPr>
                          <m:t>2</m:t>
                        </m:r>
                      </m:sup>
                    </m:sSup>
                    <m:r>
                      <a:rPr lang="en-GB" sz="2400" i="1">
                        <a:latin typeface="Cambria Math" panose="02040503050406030204" pitchFamily="18" charset="0"/>
                      </a:rPr>
                      <m:t> </m:t>
                    </m:r>
                    <m:sSup>
                      <m:sSupPr>
                        <m:ctrlPr>
                          <a:rPr lang="en-GB" sz="2400" i="1">
                            <a:latin typeface="Cambria Math"/>
                          </a:rPr>
                        </m:ctrlPr>
                      </m:sSupPr>
                      <m:e>
                        <m:r>
                          <m:rPr>
                            <m:sty m:val="p"/>
                          </m:rPr>
                          <a:rPr lang="en-GB" sz="2400">
                            <a:latin typeface="Cambria Math" panose="02040503050406030204" pitchFamily="18" charset="0"/>
                          </a:rPr>
                          <m:t>T</m:t>
                        </m:r>
                      </m:e>
                      <m:sup>
                        <m:r>
                          <a:rPr lang="en-GB" sz="2400" i="1">
                            <a:latin typeface="Cambria Math" panose="02040503050406030204" pitchFamily="18" charset="0"/>
                          </a:rPr>
                          <m:t>−1</m:t>
                        </m:r>
                      </m:sup>
                    </m:sSup>
                  </m:oMath>
                </a14:m>
                <a:endParaRPr lang="en-GB" sz="2400" dirty="0"/>
              </a:p>
            </p:txBody>
          </p:sp>
        </mc:Choice>
        <mc:Fallback xmlns="">
          <p:sp>
            <p:nvSpPr>
              <p:cNvPr id="8" name="Rectangle 7"/>
              <p:cNvSpPr>
                <a:spLocks noRot="1" noChangeAspect="1" noMove="1" noResize="1" noEditPoints="1" noAdjustHandles="1" noChangeArrowheads="1" noChangeShapeType="1" noTextEdit="1"/>
              </p:cNvSpPr>
              <p:nvPr/>
            </p:nvSpPr>
            <p:spPr>
              <a:xfrm>
                <a:off x="3719736" y="2348880"/>
                <a:ext cx="6696744" cy="493277"/>
              </a:xfrm>
              <a:prstGeom prst="rect">
                <a:avLst/>
              </a:prstGeom>
              <a:blipFill rotWithShape="0">
                <a:blip r:embed="rId4"/>
                <a:stretch>
                  <a:fillRect l="-1365" t="-8642" b="-22222"/>
                </a:stretch>
              </a:blipFill>
            </p:spPr>
            <p:txBody>
              <a:bodyPr/>
              <a:lstStyle/>
              <a:p>
                <a:r>
                  <a:rPr lang="en-GB">
                    <a:noFill/>
                  </a:rPr>
                  <a:t> </a:t>
                </a:r>
              </a:p>
            </p:txBody>
          </p:sp>
        </mc:Fallback>
      </mc:AlternateContent>
    </p:spTree>
    <p:extLst>
      <p:ext uri="{BB962C8B-B14F-4D97-AF65-F5344CB8AC3E}">
        <p14:creationId xmlns:p14="http://schemas.microsoft.com/office/powerpoint/2010/main" val="3857233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Units and Dimensions</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66928" y="672259"/>
            <a:ext cx="9865404" cy="830997"/>
          </a:xfrm>
          <a:prstGeom prst="rect">
            <a:avLst/>
          </a:prstGeom>
        </p:spPr>
        <p:txBody>
          <a:bodyPr wrap="square">
            <a:spAutoFit/>
          </a:bodyPr>
          <a:lstStyle/>
          <a:p>
            <a:r>
              <a:rPr lang="en-GB" sz="2400" dirty="0"/>
              <a:t>As another example, the Universal Law of Gravitation met in the previous section is given as</a:t>
            </a:r>
          </a:p>
        </p:txBody>
      </p:sp>
      <mc:AlternateContent xmlns:mc="http://schemas.openxmlformats.org/markup-compatibility/2006" xmlns:a14="http://schemas.microsoft.com/office/drawing/2010/main">
        <mc:Choice Requires="a14">
          <p:sp>
            <p:nvSpPr>
              <p:cNvPr id="14" name="Rectangle 13"/>
              <p:cNvSpPr/>
              <p:nvPr/>
            </p:nvSpPr>
            <p:spPr>
              <a:xfrm>
                <a:off x="2242352" y="2780928"/>
                <a:ext cx="9157664" cy="830997"/>
              </a:xfrm>
              <a:prstGeom prst="rect">
                <a:avLst/>
              </a:prstGeom>
            </p:spPr>
            <p:txBody>
              <a:bodyPr wrap="square">
                <a:spAutoFit/>
              </a:bodyPr>
              <a:lstStyle/>
              <a:p>
                <a:r>
                  <a:rPr lang="en-GB" sz="2400" dirty="0"/>
                  <a:t>and the proportionality constant </a:t>
                </a:r>
                <a:r>
                  <a:rPr lang="en-GB" sz="2400" i="1" dirty="0">
                    <a:latin typeface="Times New Roman" panose="02020603050405020304" pitchFamily="18" charset="0"/>
                    <a:cs typeface="Times New Roman" panose="02020603050405020304" pitchFamily="18" charset="0"/>
                  </a:rPr>
                  <a:t>G</a:t>
                </a:r>
                <a:r>
                  <a:rPr lang="en-GB" sz="2400" dirty="0"/>
                  <a:t>, in SI units, has the value </a:t>
                </a:r>
                <a14:m>
                  <m:oMath xmlns:m="http://schemas.openxmlformats.org/officeDocument/2006/math">
                    <m:r>
                      <a:rPr lang="en-GB" sz="2400" i="1">
                        <a:latin typeface="Cambria Math" panose="02040503050406030204" pitchFamily="18" charset="0"/>
                      </a:rPr>
                      <m:t>6.67×</m:t>
                    </m:r>
                    <m:sSup>
                      <m:sSupPr>
                        <m:ctrlPr>
                          <a:rPr lang="en-GB" sz="2400" i="1">
                            <a:latin typeface="Cambria Math"/>
                          </a:rPr>
                        </m:ctrlPr>
                      </m:sSupPr>
                      <m:e>
                        <m:r>
                          <a:rPr lang="en-GB" sz="2400" i="1">
                            <a:latin typeface="Cambria Math" panose="02040503050406030204" pitchFamily="18" charset="0"/>
                          </a:rPr>
                          <m:t>10</m:t>
                        </m:r>
                      </m:e>
                      <m:sup>
                        <m:r>
                          <a:rPr lang="en-GB" sz="2400" i="1">
                            <a:latin typeface="Cambria Math" panose="02040503050406030204" pitchFamily="18" charset="0"/>
                          </a:rPr>
                          <m:t>−11</m:t>
                        </m:r>
                      </m:sup>
                    </m:sSup>
                    <m:sSup>
                      <m:sSupPr>
                        <m:ctrlPr>
                          <a:rPr lang="en-GB" sz="2400" i="1">
                            <a:latin typeface="Cambria Math"/>
                          </a:rPr>
                        </m:ctrlPr>
                      </m:sSupPr>
                      <m:e>
                        <m:r>
                          <a:rPr lang="en-GB" sz="2400" i="1">
                            <a:latin typeface="Cambria Math" panose="02040503050406030204" pitchFamily="18" charset="0"/>
                          </a:rPr>
                          <m:t>𝑚</m:t>
                        </m:r>
                      </m:e>
                      <m:sup>
                        <m:r>
                          <a:rPr lang="en-GB" sz="2400" i="1">
                            <a:latin typeface="Cambria Math" panose="02040503050406030204" pitchFamily="18" charset="0"/>
                          </a:rPr>
                          <m:t>3</m:t>
                        </m:r>
                      </m:sup>
                    </m:sSup>
                    <m:sSup>
                      <m:sSupPr>
                        <m:ctrlPr>
                          <a:rPr lang="en-GB" sz="2400" i="1">
                            <a:latin typeface="Cambria Math"/>
                          </a:rPr>
                        </m:ctrlPr>
                      </m:sSupPr>
                      <m:e>
                        <m:r>
                          <a:rPr lang="en-GB" sz="2400" i="1">
                            <a:latin typeface="Cambria Math" panose="02040503050406030204" pitchFamily="18" charset="0"/>
                          </a:rPr>
                          <m:t>𝑠</m:t>
                        </m:r>
                      </m:e>
                      <m:sup>
                        <m:r>
                          <a:rPr lang="en-GB" sz="2400" i="1">
                            <a:latin typeface="Cambria Math" panose="02040503050406030204" pitchFamily="18" charset="0"/>
                          </a:rPr>
                          <m:t>−2</m:t>
                        </m:r>
                      </m:sup>
                    </m:sSup>
                    <m:sSup>
                      <m:sSupPr>
                        <m:ctrlPr>
                          <a:rPr lang="en-GB" sz="2400" i="1">
                            <a:latin typeface="Cambria Math"/>
                          </a:rPr>
                        </m:ctrlPr>
                      </m:sSupPr>
                      <m:e>
                        <m:r>
                          <m:rPr>
                            <m:sty m:val="p"/>
                          </m:rPr>
                          <a:rPr lang="en-GB" sz="2400">
                            <a:latin typeface="Cambria Math" panose="02040503050406030204" pitchFamily="18" charset="0"/>
                          </a:rPr>
                          <m:t>kg</m:t>
                        </m:r>
                      </m:e>
                      <m:sup>
                        <m:r>
                          <a:rPr lang="en-GB" sz="2400" i="1">
                            <a:latin typeface="Cambria Math" panose="02040503050406030204" pitchFamily="18" charset="0"/>
                          </a:rPr>
                          <m:t>−1</m:t>
                        </m:r>
                      </m:sup>
                    </m:sSup>
                  </m:oMath>
                </a14:m>
                <a:r>
                  <a:rPr lang="en-GB" sz="2400" dirty="0"/>
                  <a:t>.</a:t>
                </a:r>
              </a:p>
            </p:txBody>
          </p:sp>
        </mc:Choice>
        <mc:Fallback xmlns="">
          <p:sp>
            <p:nvSpPr>
              <p:cNvPr id="14" name="Rectangle 13"/>
              <p:cNvSpPr>
                <a:spLocks noRot="1" noChangeAspect="1" noMove="1" noResize="1" noEditPoints="1" noAdjustHandles="1" noChangeArrowheads="1" noChangeShapeType="1" noTextEdit="1"/>
              </p:cNvSpPr>
              <p:nvPr/>
            </p:nvSpPr>
            <p:spPr>
              <a:xfrm>
                <a:off x="2242352" y="2780928"/>
                <a:ext cx="9157664" cy="872547"/>
              </a:xfrm>
              <a:prstGeom prst="rect">
                <a:avLst/>
              </a:prstGeom>
              <a:blipFill rotWithShape="0">
                <a:blip r:embed="rId3"/>
                <a:stretch>
                  <a:fillRect l="-1065" t="-4895" b="-15385"/>
                </a:stretch>
              </a:blipFill>
            </p:spPr>
            <p:txBody>
              <a:bodyPr/>
              <a:lstStyle/>
              <a:p>
                <a:r>
                  <a:rPr lang="en-GB">
                    <a:noFill/>
                  </a:rPr>
                  <a:t> </a:t>
                </a:r>
              </a:p>
            </p:txBody>
          </p:sp>
        </mc:Fallback>
      </mc:AlternateContent>
      <p:pic>
        <p:nvPicPr>
          <p:cNvPr id="2" name="Picture 1"/>
          <p:cNvPicPr>
            <a:picLocks noChangeAspect="1"/>
          </p:cNvPicPr>
          <p:nvPr/>
        </p:nvPicPr>
        <p:blipFill>
          <a:blip r:embed="rId4"/>
          <a:stretch>
            <a:fillRect/>
          </a:stretch>
        </p:blipFill>
        <p:spPr>
          <a:xfrm>
            <a:off x="5663952" y="1503256"/>
            <a:ext cx="2257740" cy="1114581"/>
          </a:xfrm>
          <a:prstGeom prst="rect">
            <a:avLst/>
          </a:prstGeom>
        </p:spPr>
      </p:pic>
      <mc:AlternateContent xmlns:mc="http://schemas.openxmlformats.org/markup-compatibility/2006">
        <mc:Choice xmlns:a14="http://schemas.microsoft.com/office/drawing/2010/main" Requires="a14">
          <p:sp>
            <p:nvSpPr>
              <p:cNvPr id="9" name="Rectangle 8"/>
              <p:cNvSpPr/>
              <p:nvPr/>
            </p:nvSpPr>
            <p:spPr>
              <a:xfrm>
                <a:off x="2266928" y="3653475"/>
                <a:ext cx="9733728" cy="830997"/>
              </a:xfrm>
              <a:prstGeom prst="rect">
                <a:avLst/>
              </a:prstGeom>
            </p:spPr>
            <p:txBody>
              <a:bodyPr wrap="square">
                <a:spAutoFit/>
              </a:bodyPr>
              <a:lstStyle/>
              <a:p>
                <a:r>
                  <a:rPr lang="en-GB" sz="2400" dirty="0"/>
                  <a:t>The dimensions of </a:t>
                </a:r>
                <a:r>
                  <a:rPr lang="en-GB" sz="2400" i="1" dirty="0">
                    <a:latin typeface="Times New Roman" panose="02020603050405020304" pitchFamily="18" charset="0"/>
                    <a:cs typeface="Times New Roman" panose="02020603050405020304" pitchFamily="18" charset="0"/>
                  </a:rPr>
                  <a:t>F</a:t>
                </a:r>
                <a:r>
                  <a:rPr lang="en-GB" sz="2400" dirty="0"/>
                  <a:t> are therefore given by combining the dimensions of  </a:t>
                </a:r>
                <a:r>
                  <a:rPr lang="en-GB" sz="2400" i="1" dirty="0">
                    <a:latin typeface="Times New Roman" panose="02020603050405020304" pitchFamily="18" charset="0"/>
                    <a:cs typeface="Times New Roman" panose="02020603050405020304" pitchFamily="18" charset="0"/>
                  </a:rPr>
                  <a:t>G</a:t>
                </a:r>
                <a:r>
                  <a:rPr lang="en-GB" sz="2400" dirty="0"/>
                  <a:t>,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𝑚</m:t>
                        </m:r>
                      </m:e>
                      <m:sub>
                        <m:r>
                          <a:rPr lang="en-GB" sz="2400" i="1">
                            <a:latin typeface="Cambria Math" panose="02040503050406030204" pitchFamily="18" charset="0"/>
                          </a:rPr>
                          <m:t>1</m:t>
                        </m:r>
                      </m:sub>
                    </m:sSub>
                    <m:r>
                      <a:rPr lang="en-GB" sz="2400" i="1">
                        <a:latin typeface="Cambria Math" panose="02040503050406030204" pitchFamily="18" charset="0"/>
                      </a:rPr>
                      <m:t>,</m:t>
                    </m:r>
                    <m:sSub>
                      <m:sSubPr>
                        <m:ctrlPr>
                          <a:rPr lang="en-GB" sz="2400" i="1">
                            <a:latin typeface="Cambria Math"/>
                          </a:rPr>
                        </m:ctrlPr>
                      </m:sSubPr>
                      <m:e>
                        <m:r>
                          <a:rPr lang="en-GB" sz="2400" i="1">
                            <a:latin typeface="Cambria Math" panose="02040503050406030204" pitchFamily="18" charset="0"/>
                          </a:rPr>
                          <m:t>𝑚</m:t>
                        </m:r>
                      </m:e>
                      <m:sub>
                        <m:r>
                          <a:rPr lang="en-GB" sz="2400" i="1">
                            <a:latin typeface="Cambria Math" panose="02040503050406030204" pitchFamily="18" charset="0"/>
                          </a:rPr>
                          <m:t>2</m:t>
                        </m:r>
                      </m:sub>
                    </m:sSub>
                    <m:r>
                      <a:rPr lang="en-GB" sz="2400" i="1">
                        <a:latin typeface="Cambria Math" panose="02040503050406030204" pitchFamily="18" charset="0"/>
                      </a:rPr>
                      <m:t> </m:t>
                    </m:r>
                  </m:oMath>
                </a14:m>
                <a:r>
                  <a:rPr lang="en-GB" sz="2400" dirty="0"/>
                  <a:t> </a:t>
                </a:r>
                <a14:m>
                  <m:oMath xmlns:m="http://schemas.openxmlformats.org/officeDocument/2006/math">
                    <m:r>
                      <m:rPr>
                        <m:sty m:val="p"/>
                      </m:rPr>
                      <a:rPr lang="en-GB" sz="2400">
                        <a:latin typeface="Cambria Math" panose="02040503050406030204" pitchFamily="18" charset="0"/>
                      </a:rPr>
                      <m:t>and</m:t>
                    </m:r>
                    <m:r>
                      <a:rPr lang="en-GB" sz="2400" i="1">
                        <a:latin typeface="Cambria Math" panose="02040503050406030204" pitchFamily="18" charset="0"/>
                      </a:rPr>
                      <m:t> </m:t>
                    </m:r>
                    <m:sSup>
                      <m:sSupPr>
                        <m:ctrlPr>
                          <a:rPr lang="en-GB" sz="2400" i="1">
                            <a:latin typeface="Cambria Math"/>
                          </a:rPr>
                        </m:ctrlPr>
                      </m:sSupPr>
                      <m:e>
                        <m:r>
                          <a:rPr lang="en-GB" sz="2400" i="1">
                            <a:latin typeface="Cambria Math" panose="02040503050406030204" pitchFamily="18" charset="0"/>
                          </a:rPr>
                          <m:t>𝑑</m:t>
                        </m:r>
                      </m:e>
                      <m:sup>
                        <m:r>
                          <a:rPr lang="en-GB" sz="2400" i="1">
                            <a:latin typeface="Cambria Math" panose="02040503050406030204" pitchFamily="18" charset="0"/>
                          </a:rPr>
                          <m:t>2</m:t>
                        </m:r>
                      </m:sup>
                    </m:sSup>
                  </m:oMath>
                </a14:m>
                <a:r>
                  <a:rPr lang="en-GB" sz="2400" dirty="0"/>
                  <a:t>.</a:t>
                </a:r>
              </a:p>
            </p:txBody>
          </p:sp>
        </mc:Choice>
        <mc:Fallback>
          <p:sp>
            <p:nvSpPr>
              <p:cNvPr id="9" name="Rectangle 8"/>
              <p:cNvSpPr>
                <a:spLocks noRot="1" noChangeAspect="1" noMove="1" noResize="1" noEditPoints="1" noAdjustHandles="1" noChangeArrowheads="1" noChangeShapeType="1" noTextEdit="1"/>
              </p:cNvSpPr>
              <p:nvPr/>
            </p:nvSpPr>
            <p:spPr>
              <a:xfrm>
                <a:off x="2266928" y="3653475"/>
                <a:ext cx="9733728" cy="830997"/>
              </a:xfrm>
              <a:prstGeom prst="rect">
                <a:avLst/>
              </a:prstGeom>
              <a:blipFill rotWithShape="1">
                <a:blip r:embed="rId5"/>
                <a:stretch>
                  <a:fillRect l="-1002" t="-5839" r="-501" b="-15328"/>
                </a:stretch>
              </a:blipFill>
            </p:spPr>
            <p:txBody>
              <a:bodyPr/>
              <a:lstStyle/>
              <a:p>
                <a:r>
                  <a:rPr lang="en-GB">
                    <a:noFill/>
                  </a:rPr>
                  <a:t> </a:t>
                </a:r>
              </a:p>
            </p:txBody>
          </p:sp>
        </mc:Fallback>
      </mc:AlternateContent>
      <p:sp>
        <p:nvSpPr>
          <p:cNvPr id="10" name="Rectangle 9"/>
          <p:cNvSpPr/>
          <p:nvPr/>
        </p:nvSpPr>
        <p:spPr>
          <a:xfrm>
            <a:off x="2274297" y="4602679"/>
            <a:ext cx="4325759" cy="461665"/>
          </a:xfrm>
          <a:prstGeom prst="rect">
            <a:avLst/>
          </a:prstGeom>
        </p:spPr>
        <p:txBody>
          <a:bodyPr wrap="square">
            <a:spAutoFit/>
          </a:bodyPr>
          <a:lstStyle/>
          <a:p>
            <a:r>
              <a:rPr lang="en-GB" sz="2400" dirty="0"/>
              <a:t>So dimensions of  </a:t>
            </a:r>
            <a:r>
              <a:rPr lang="en-GB" sz="2400" i="1" dirty="0">
                <a:latin typeface="Times New Roman" panose="02020603050405020304" pitchFamily="18" charset="0"/>
                <a:cs typeface="Times New Roman" panose="02020603050405020304" pitchFamily="18" charset="0"/>
              </a:rPr>
              <a:t>F</a:t>
            </a:r>
            <a:r>
              <a:rPr lang="en-GB" sz="2400" dirty="0"/>
              <a:t> are:</a:t>
            </a:r>
          </a:p>
        </p:txBody>
      </p:sp>
      <p:pic>
        <p:nvPicPr>
          <p:cNvPr id="5" name="Picture 4"/>
          <p:cNvPicPr>
            <a:picLocks noChangeAspect="1"/>
          </p:cNvPicPr>
          <p:nvPr/>
        </p:nvPicPr>
        <p:blipFill>
          <a:blip r:embed="rId6"/>
          <a:stretch>
            <a:fillRect/>
          </a:stretch>
        </p:blipFill>
        <p:spPr>
          <a:xfrm>
            <a:off x="2639616" y="5231104"/>
            <a:ext cx="2664296" cy="1145179"/>
          </a:xfrm>
          <a:prstGeom prst="rect">
            <a:avLst/>
          </a:prstGeom>
        </p:spPr>
      </p:pic>
      <p:pic>
        <p:nvPicPr>
          <p:cNvPr id="6" name="Picture 5"/>
          <p:cNvPicPr>
            <a:picLocks noChangeAspect="1"/>
          </p:cNvPicPr>
          <p:nvPr/>
        </p:nvPicPr>
        <p:blipFill>
          <a:blip r:embed="rId7"/>
          <a:stretch>
            <a:fillRect/>
          </a:stretch>
        </p:blipFill>
        <p:spPr>
          <a:xfrm>
            <a:off x="5681667" y="5392600"/>
            <a:ext cx="1667709" cy="975610"/>
          </a:xfrm>
          <a:prstGeom prst="rect">
            <a:avLst/>
          </a:prstGeom>
        </p:spPr>
      </p:pic>
      <p:pic>
        <p:nvPicPr>
          <p:cNvPr id="11" name="Picture 10"/>
          <p:cNvPicPr>
            <a:picLocks noChangeAspect="1"/>
          </p:cNvPicPr>
          <p:nvPr/>
        </p:nvPicPr>
        <p:blipFill>
          <a:blip r:embed="rId8"/>
          <a:stretch>
            <a:fillRect/>
          </a:stretch>
        </p:blipFill>
        <p:spPr>
          <a:xfrm>
            <a:off x="7727131" y="5531036"/>
            <a:ext cx="1882483" cy="698738"/>
          </a:xfrm>
          <a:prstGeom prst="rect">
            <a:avLst/>
          </a:prstGeom>
        </p:spPr>
      </p:pic>
    </p:spTree>
    <p:extLst>
      <p:ext uri="{BB962C8B-B14F-4D97-AF65-F5344CB8AC3E}">
        <p14:creationId xmlns:p14="http://schemas.microsoft.com/office/powerpoint/2010/main" val="17723767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9" grpId="0"/>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Units and Dimensions</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mc:Choice xmlns:a14="http://schemas.microsoft.com/office/drawing/2010/main" Requires="a14">
          <p:sp>
            <p:nvSpPr>
              <p:cNvPr id="3" name="Rectangle 2"/>
              <p:cNvSpPr/>
              <p:nvPr/>
            </p:nvSpPr>
            <p:spPr>
              <a:xfrm>
                <a:off x="2266928" y="705004"/>
                <a:ext cx="9865404" cy="1601272"/>
              </a:xfrm>
              <a:prstGeom prst="rect">
                <a:avLst/>
              </a:prstGeom>
            </p:spPr>
            <p:txBody>
              <a:bodyPr wrap="square">
                <a:spAutoFit/>
              </a:bodyPr>
              <a:lstStyle/>
              <a:p>
                <a:r>
                  <a:rPr lang="en-GB" sz="2400" dirty="0"/>
                  <a:t>To back up the previous finding, another way of expressing </a:t>
                </a:r>
                <a:r>
                  <a:rPr lang="en-GB" sz="2400" dirty="0" smtClean="0"/>
                  <a:t>force, </a:t>
                </a:r>
                <a:r>
                  <a:rPr lang="en-GB" sz="2400" i="1" dirty="0">
                    <a:latin typeface="Times New Roman" panose="02020603050405020304" pitchFamily="18" charset="0"/>
                    <a:cs typeface="Times New Roman" panose="02020603050405020304" pitchFamily="18" charset="0"/>
                  </a:rPr>
                  <a:t>F</a:t>
                </a:r>
                <a:r>
                  <a:rPr lang="en-GB" sz="2400" dirty="0"/>
                  <a:t>, is by using Newton's law of motion, </a:t>
                </a:r>
                <a14:m>
                  <m:oMath xmlns:m="http://schemas.openxmlformats.org/officeDocument/2006/math">
                    <m:r>
                      <a:rPr lang="en-GB" sz="2400" i="1">
                        <a:latin typeface="Cambria Math" panose="02040503050406030204" pitchFamily="18" charset="0"/>
                      </a:rPr>
                      <m:t>𝐹</m:t>
                    </m:r>
                    <m:r>
                      <a:rPr lang="en-GB" sz="2400" i="1">
                        <a:latin typeface="Cambria Math" panose="02040503050406030204" pitchFamily="18" charset="0"/>
                      </a:rPr>
                      <m:t>=</m:t>
                    </m:r>
                    <m:r>
                      <a:rPr lang="en-GB" sz="2400" i="1">
                        <a:latin typeface="Cambria Math" panose="02040503050406030204" pitchFamily="18" charset="0"/>
                      </a:rPr>
                      <m:t>𝑚𝑎</m:t>
                    </m:r>
                  </m:oMath>
                </a14:m>
                <a:r>
                  <a:rPr lang="en-GB" sz="2400" dirty="0"/>
                  <a:t>, where </a:t>
                </a:r>
                <a:r>
                  <a:rPr lang="en-GB" sz="2400" i="1" dirty="0">
                    <a:latin typeface="Times New Roman" panose="02020603050405020304" pitchFamily="18" charset="0"/>
                    <a:cs typeface="Times New Roman" panose="02020603050405020304" pitchFamily="18" charset="0"/>
                  </a:rPr>
                  <a:t>m</a:t>
                </a:r>
                <a:r>
                  <a:rPr lang="en-GB" sz="2400" dirty="0"/>
                  <a:t> is the mass and </a:t>
                </a:r>
                <a:r>
                  <a:rPr lang="en-GB" sz="2400" i="1" dirty="0">
                    <a:latin typeface="Times New Roman" panose="02020603050405020304" pitchFamily="18" charset="0"/>
                    <a:cs typeface="Times New Roman" panose="02020603050405020304" pitchFamily="18" charset="0"/>
                  </a:rPr>
                  <a:t>a</a:t>
                </a:r>
                <a:r>
                  <a:rPr lang="en-GB" sz="2400" i="1" dirty="0"/>
                  <a:t> </a:t>
                </a:r>
                <a:r>
                  <a:rPr lang="en-GB" sz="2400" dirty="0"/>
                  <a:t>the acceleration, this is discussed in the next unit but can be seen to  confirm the same result, with Force having dimensions of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MLT</m:t>
                        </m:r>
                      </m:e>
                      <m:sup>
                        <m:r>
                          <a:rPr lang="en-GB" sz="2400" i="1">
                            <a:latin typeface="Cambria Math" panose="02040503050406030204" pitchFamily="18" charset="0"/>
                          </a:rPr>
                          <m:t>−</m:t>
                        </m:r>
                        <m:r>
                          <a:rPr lang="en-GB" sz="2400">
                            <a:latin typeface="Cambria Math" panose="02040503050406030204" pitchFamily="18" charset="0"/>
                          </a:rPr>
                          <m:t>2</m:t>
                        </m:r>
                      </m:sup>
                    </m:sSup>
                  </m:oMath>
                </a14:m>
                <a:r>
                  <a:rPr lang="en-GB" sz="2400" dirty="0"/>
                  <a:t>.</a:t>
                </a:r>
              </a:p>
            </p:txBody>
          </p:sp>
        </mc:Choice>
        <mc:Fallback>
          <p:sp>
            <p:nvSpPr>
              <p:cNvPr id="3" name="Rectangle 2"/>
              <p:cNvSpPr>
                <a:spLocks noRot="1" noChangeAspect="1" noMove="1" noResize="1" noEditPoints="1" noAdjustHandles="1" noChangeArrowheads="1" noChangeShapeType="1" noTextEdit="1"/>
              </p:cNvSpPr>
              <p:nvPr/>
            </p:nvSpPr>
            <p:spPr>
              <a:xfrm>
                <a:off x="2266928" y="705004"/>
                <a:ext cx="9865404" cy="1601272"/>
              </a:xfrm>
              <a:prstGeom prst="rect">
                <a:avLst/>
              </a:prstGeom>
              <a:blipFill rotWithShape="1">
                <a:blip r:embed="rId3"/>
                <a:stretch>
                  <a:fillRect l="-989" t="-3053" b="-64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241235" y="2636912"/>
                <a:ext cx="9157664" cy="2339936"/>
              </a:xfrm>
              <a:prstGeom prst="rect">
                <a:avLst/>
              </a:prstGeom>
            </p:spPr>
            <p:txBody>
              <a:bodyPr wrap="square">
                <a:spAutoFit/>
              </a:bodyPr>
              <a:lstStyle/>
              <a:p>
                <a:r>
                  <a:rPr lang="en-GB" sz="2400" dirty="0"/>
                  <a:t>As force is in such common use, the unit of the Newton, </a:t>
                </a:r>
                <a:r>
                  <a:rPr lang="en-GB" sz="2400" dirty="0">
                    <a:latin typeface="Times New Roman" panose="02020603050405020304" pitchFamily="18" charset="0"/>
                    <a:cs typeface="Times New Roman" panose="02020603050405020304" pitchFamily="18" charset="0"/>
                  </a:rPr>
                  <a:t>N</a:t>
                </a:r>
                <a:r>
                  <a:rPr lang="en-GB" sz="2400" dirty="0"/>
                  <a:t>, is used for efficiency rather than the unit kg m </a:t>
                </a:r>
                <a:r>
                  <a:rPr lang="en-GB" sz="2400" dirty="0" smtClean="0"/>
                  <a:t>s</a:t>
                </a:r>
                <a:r>
                  <a:rPr lang="en-GB" sz="2400" baseline="30000" dirty="0" smtClean="0"/>
                  <a:t>-2</a:t>
                </a:r>
                <a:r>
                  <a:rPr lang="en-GB" sz="2400" dirty="0"/>
                  <a:t>, based around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MLT</m:t>
                        </m:r>
                      </m:e>
                      <m:sup>
                        <m:r>
                          <a:rPr lang="en-GB" sz="2400" i="1">
                            <a:latin typeface="Cambria Math" panose="02040503050406030204" pitchFamily="18" charset="0"/>
                          </a:rPr>
                          <m:t>−</m:t>
                        </m:r>
                        <m:r>
                          <a:rPr lang="en-GB" sz="2400">
                            <a:latin typeface="Cambria Math" panose="02040503050406030204" pitchFamily="18" charset="0"/>
                          </a:rPr>
                          <m:t>2</m:t>
                        </m:r>
                      </m:sup>
                    </m:sSup>
                  </m:oMath>
                </a14:m>
                <a:r>
                  <a:rPr lang="en-GB" sz="2400" dirty="0"/>
                  <a:t>, which would be a bit cumbersome. Many measures in common use have their own units, e.g. </a:t>
                </a:r>
                <a:r>
                  <a:rPr lang="en-GB" sz="2400" dirty="0" err="1"/>
                  <a:t>Pascals</a:t>
                </a:r>
                <a:r>
                  <a:rPr lang="en-GB" sz="2400" dirty="0"/>
                  <a:t>, Pa, for pressure rather than the unit kg m</a:t>
                </a:r>
                <a:r>
                  <a:rPr lang="en-GB" sz="2400" baseline="30000" dirty="0"/>
                  <a:t>-1 </a:t>
                </a:r>
                <a:r>
                  <a:rPr lang="en-GB" sz="2400" dirty="0"/>
                  <a:t>s</a:t>
                </a:r>
                <a:r>
                  <a:rPr lang="en-GB" sz="2400" baseline="30000" dirty="0"/>
                  <a:t>-2</a:t>
                </a:r>
                <a:r>
                  <a:rPr lang="en-GB" sz="2400" dirty="0"/>
                  <a:t> as it would be based on its dimensions, again, a bit too long-winded.</a:t>
                </a:r>
              </a:p>
            </p:txBody>
          </p:sp>
        </mc:Choice>
        <mc:Fallback xmlns="">
          <p:sp>
            <p:nvSpPr>
              <p:cNvPr id="9" name="Rectangle 8"/>
              <p:cNvSpPr>
                <a:spLocks noRot="1" noChangeAspect="1" noMove="1" noResize="1" noEditPoints="1" noAdjustHandles="1" noChangeArrowheads="1" noChangeShapeType="1" noTextEdit="1"/>
              </p:cNvSpPr>
              <p:nvPr/>
            </p:nvSpPr>
            <p:spPr>
              <a:xfrm>
                <a:off x="2241235" y="2636912"/>
                <a:ext cx="9157664" cy="2339936"/>
              </a:xfrm>
              <a:prstGeom prst="rect">
                <a:avLst/>
              </a:prstGeom>
              <a:blipFill rotWithShape="0">
                <a:blip r:embed="rId4"/>
                <a:stretch>
                  <a:fillRect l="-1065" t="-2089" r="-1798" b="-4178"/>
                </a:stretch>
              </a:blipFill>
            </p:spPr>
            <p:txBody>
              <a:bodyPr/>
              <a:lstStyle/>
              <a:p>
                <a:r>
                  <a:rPr lang="en-GB">
                    <a:noFill/>
                  </a:rPr>
                  <a:t> </a:t>
                </a:r>
              </a:p>
            </p:txBody>
          </p:sp>
        </mc:Fallback>
      </mc:AlternateContent>
    </p:spTree>
    <p:extLst>
      <p:ext uri="{BB962C8B-B14F-4D97-AF65-F5344CB8AC3E}">
        <p14:creationId xmlns:p14="http://schemas.microsoft.com/office/powerpoint/2010/main" val="8548593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Dimensional Consistency</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72066" y="630884"/>
            <a:ext cx="9865404" cy="830997"/>
          </a:xfrm>
          <a:prstGeom prst="rect">
            <a:avLst/>
          </a:prstGeom>
        </p:spPr>
        <p:txBody>
          <a:bodyPr wrap="square">
            <a:spAutoFit/>
          </a:bodyPr>
          <a:lstStyle/>
          <a:p>
            <a:r>
              <a:rPr lang="en-GB" sz="2400" dirty="0"/>
              <a:t>Equations can be checked for dimensional </a:t>
            </a:r>
            <a:r>
              <a:rPr lang="en-GB" sz="2400" dirty="0" smtClean="0"/>
              <a:t>consistency. In </a:t>
            </a:r>
            <a:r>
              <a:rPr lang="en-GB" sz="2400" dirty="0"/>
              <a:t>other </a:t>
            </a:r>
            <a:r>
              <a:rPr lang="en-GB" sz="2400" dirty="0" smtClean="0"/>
              <a:t>words, </a:t>
            </a:r>
            <a:r>
              <a:rPr lang="en-GB" sz="2400" dirty="0"/>
              <a:t>the dimensions on both sides of an equation should be the same.</a:t>
            </a:r>
          </a:p>
        </p:txBody>
      </p:sp>
      <p:sp>
        <p:nvSpPr>
          <p:cNvPr id="6" name="Rectangle 5"/>
          <p:cNvSpPr/>
          <p:nvPr/>
        </p:nvSpPr>
        <p:spPr>
          <a:xfrm>
            <a:off x="2272066" y="1504825"/>
            <a:ext cx="2959838" cy="461665"/>
          </a:xfrm>
          <a:prstGeom prst="rect">
            <a:avLst/>
          </a:prstGeom>
        </p:spPr>
        <p:txBody>
          <a:bodyPr wrap="square">
            <a:spAutoFit/>
          </a:bodyPr>
          <a:lstStyle/>
          <a:p>
            <a:r>
              <a:rPr lang="en-GB" sz="2400" b="1" dirty="0"/>
              <a:t>Example 1</a:t>
            </a:r>
            <a:endParaRPr lang="en-GB" sz="2400" b="1" dirty="0">
              <a:cs typeface="Arial" panose="020B0604020202020204" pitchFamily="34" charset="0"/>
            </a:endParaRPr>
          </a:p>
        </p:txBody>
      </p:sp>
      <p:sp>
        <p:nvSpPr>
          <p:cNvPr id="8" name="Rectangle 7"/>
          <p:cNvSpPr/>
          <p:nvPr/>
        </p:nvSpPr>
        <p:spPr>
          <a:xfrm>
            <a:off x="2272066" y="2021469"/>
            <a:ext cx="9865404" cy="830997"/>
          </a:xfrm>
          <a:prstGeom prst="rect">
            <a:avLst/>
          </a:prstGeom>
        </p:spPr>
        <p:txBody>
          <a:bodyPr wrap="square">
            <a:spAutoFit/>
          </a:bodyPr>
          <a:lstStyle/>
          <a:p>
            <a:r>
              <a:rPr lang="en-GB" sz="2400" dirty="0"/>
              <a:t>The equation for the period of oscillation (the time for one complete swing) of a simple pendulum is</a:t>
            </a:r>
          </a:p>
        </p:txBody>
      </p:sp>
      <p:pic>
        <p:nvPicPr>
          <p:cNvPr id="2" name="Picture 1"/>
          <p:cNvPicPr>
            <a:picLocks noChangeAspect="1"/>
          </p:cNvPicPr>
          <p:nvPr/>
        </p:nvPicPr>
        <p:blipFill>
          <a:blip r:embed="rId3"/>
          <a:stretch>
            <a:fillRect/>
          </a:stretch>
        </p:blipFill>
        <p:spPr>
          <a:xfrm>
            <a:off x="5735960" y="2931110"/>
            <a:ext cx="2283972" cy="1161125"/>
          </a:xfrm>
          <a:prstGeom prst="rect">
            <a:avLst/>
          </a:prstGeom>
        </p:spPr>
      </p:pic>
      <mc:AlternateContent xmlns:mc="http://schemas.openxmlformats.org/markup-compatibility/2006" xmlns:a14="http://schemas.microsoft.com/office/drawing/2010/main">
        <mc:Choice Requires="a14">
          <p:sp>
            <p:nvSpPr>
              <p:cNvPr id="9" name="Rectangle 8"/>
              <p:cNvSpPr/>
              <p:nvPr/>
            </p:nvSpPr>
            <p:spPr>
              <a:xfrm>
                <a:off x="2256920" y="4170879"/>
                <a:ext cx="8159560" cy="461665"/>
              </a:xfrm>
              <a:prstGeom prst="rect">
                <a:avLst/>
              </a:prstGeom>
            </p:spPr>
            <p:txBody>
              <a:bodyPr wrap="square">
                <a:spAutoFit/>
              </a:bodyPr>
              <a:lstStyle/>
              <a:p>
                <a:r>
                  <a:rPr lang="en-GB" sz="2400" dirty="0"/>
                  <a:t>where     	</a:t>
                </a:r>
                <a14:m>
                  <m:oMath xmlns:m="http://schemas.openxmlformats.org/officeDocument/2006/math">
                    <m:r>
                      <a:rPr lang="en-GB" sz="2400" i="1">
                        <a:latin typeface="Cambria Math" panose="02040503050406030204" pitchFamily="18" charset="0"/>
                      </a:rPr>
                      <m:t>𝑃𝑒𝑟𝑖𝑜𝑑</m:t>
                    </m:r>
                    <m:r>
                      <a:rPr lang="en-GB" sz="2400" i="1">
                        <a:latin typeface="Cambria Math" panose="02040503050406030204" pitchFamily="18" charset="0"/>
                      </a:rPr>
                      <m:t>=</m:t>
                    </m:r>
                  </m:oMath>
                </a14:m>
                <a:r>
                  <a:rPr lang="en-GB" sz="2400" dirty="0"/>
                  <a:t>  period of oscillation (seconds)</a:t>
                </a:r>
              </a:p>
            </p:txBody>
          </p:sp>
        </mc:Choice>
        <mc:Fallback xmlns="">
          <p:sp>
            <p:nvSpPr>
              <p:cNvPr id="9" name="Rectangle 8"/>
              <p:cNvSpPr>
                <a:spLocks noRot="1" noChangeAspect="1" noMove="1" noResize="1" noEditPoints="1" noAdjustHandles="1" noChangeArrowheads="1" noChangeShapeType="1" noTextEdit="1"/>
              </p:cNvSpPr>
              <p:nvPr/>
            </p:nvSpPr>
            <p:spPr>
              <a:xfrm>
                <a:off x="2256920" y="4170879"/>
                <a:ext cx="8159560" cy="461665"/>
              </a:xfrm>
              <a:prstGeom prst="rect">
                <a:avLst/>
              </a:prstGeom>
              <a:blipFill rotWithShape="0">
                <a:blip r:embed="rId4"/>
                <a:stretch>
                  <a:fillRect l="-1120"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4367808" y="5410648"/>
                <a:ext cx="4114268" cy="461665"/>
              </a:xfrm>
              <a:prstGeom prst="rect">
                <a:avLst/>
              </a:prstGeom>
            </p:spPr>
            <p:txBody>
              <a:bodyPr wrap="none">
                <a:spAutoFit/>
              </a:bodyPr>
              <a:lstStyle/>
              <a:p>
                <a:r>
                  <a:rPr lang="en-GB" sz="2400" dirty="0">
                    <a:solidFill>
                      <a:prstClr val="black"/>
                    </a:solidFill>
                  </a:rPr>
                  <a:t> </a:t>
                </a:r>
                <a14:m>
                  <m:oMath xmlns:m="http://schemas.openxmlformats.org/officeDocument/2006/math">
                    <m:r>
                      <a:rPr lang="en-GB" sz="2400" i="1">
                        <a:solidFill>
                          <a:prstClr val="black"/>
                        </a:solidFill>
                        <a:latin typeface="Cambria Math" panose="02040503050406030204" pitchFamily="18" charset="0"/>
                      </a:rPr>
                      <m:t>𝑙</m:t>
                    </m:r>
                    <m:r>
                      <a:rPr lang="en-GB" sz="2400" i="1">
                        <a:solidFill>
                          <a:prstClr val="black"/>
                        </a:solidFill>
                        <a:latin typeface="Cambria Math" panose="02040503050406030204" pitchFamily="18" charset="0"/>
                      </a:rPr>
                      <m:t>=</m:t>
                    </m:r>
                  </m:oMath>
                </a14:m>
                <a:r>
                  <a:rPr lang="en-GB" sz="2400" dirty="0">
                    <a:solidFill>
                      <a:prstClr val="black"/>
                    </a:solidFill>
                  </a:rPr>
                  <a:t>   length of pendulum (</a:t>
                </a:r>
                <a:r>
                  <a:rPr lang="en-GB" sz="2400" dirty="0">
                    <a:solidFill>
                      <a:prstClr val="black"/>
                    </a:solidFill>
                    <a:latin typeface="Times New Roman" panose="02020603050405020304" pitchFamily="18" charset="0"/>
                    <a:cs typeface="Times New Roman" panose="02020603050405020304" pitchFamily="18" charset="0"/>
                  </a:rPr>
                  <a:t>m</a:t>
                </a:r>
                <a:r>
                  <a:rPr lang="en-GB" sz="2400" dirty="0">
                    <a:solidFill>
                      <a:prstClr val="black"/>
                    </a:solidFill>
                  </a:rPr>
                  <a:t>)</a:t>
                </a:r>
                <a:endParaRPr lang="en-GB" dirty="0"/>
              </a:p>
            </p:txBody>
          </p:sp>
        </mc:Choice>
        <mc:Fallback xmlns="">
          <p:sp>
            <p:nvSpPr>
              <p:cNvPr id="10" name="Rectangle 9"/>
              <p:cNvSpPr>
                <a:spLocks noRot="1" noChangeAspect="1" noMove="1" noResize="1" noEditPoints="1" noAdjustHandles="1" noChangeArrowheads="1" noChangeShapeType="1" noTextEdit="1"/>
              </p:cNvSpPr>
              <p:nvPr/>
            </p:nvSpPr>
            <p:spPr>
              <a:xfrm>
                <a:off x="4367808" y="5410648"/>
                <a:ext cx="4114268" cy="461665"/>
              </a:xfrm>
              <a:prstGeom prst="rect">
                <a:avLst/>
              </a:prstGeom>
              <a:blipFill rotWithShape="0">
                <a:blip r:embed="rId5"/>
                <a:stretch>
                  <a:fillRect t="-10667" r="-890"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4279566" y="4764494"/>
                <a:ext cx="5538119" cy="461665"/>
              </a:xfrm>
              <a:prstGeom prst="rect">
                <a:avLst/>
              </a:prstGeom>
            </p:spPr>
            <p:txBody>
              <a:bodyPr wrap="none">
                <a:spAutoFit/>
              </a:bodyPr>
              <a:lstStyle/>
              <a:p>
                <a:r>
                  <a:rPr lang="en-GB" sz="2400" dirty="0">
                    <a:solidFill>
                      <a:prstClr val="black"/>
                    </a:solidFill>
                  </a:rPr>
                  <a:t> </a:t>
                </a:r>
                <a14:m>
                  <m:oMath xmlns:m="http://schemas.openxmlformats.org/officeDocument/2006/math">
                    <m:r>
                      <a:rPr lang="en-GB" sz="2400" i="1">
                        <a:solidFill>
                          <a:prstClr val="black"/>
                        </a:solidFill>
                        <a:latin typeface="Cambria Math" panose="02040503050406030204" pitchFamily="18" charset="0"/>
                      </a:rPr>
                      <m:t>𝑔</m:t>
                    </m:r>
                    <m:r>
                      <a:rPr lang="en-GB" sz="2400" i="1">
                        <a:solidFill>
                          <a:prstClr val="black"/>
                        </a:solidFill>
                        <a:latin typeface="Cambria Math" panose="02040503050406030204" pitchFamily="18" charset="0"/>
                      </a:rPr>
                      <m:t>=</m:t>
                    </m:r>
                  </m:oMath>
                </a14:m>
                <a:r>
                  <a:rPr lang="en-GB" sz="2400" dirty="0">
                    <a:solidFill>
                      <a:prstClr val="black"/>
                    </a:solidFill>
                  </a:rPr>
                  <a:t>  acceleration due to gravity (</a:t>
                </a:r>
                <a14:m>
                  <m:oMath xmlns:m="http://schemas.openxmlformats.org/officeDocument/2006/math">
                    <m:sSup>
                      <m:sSupPr>
                        <m:ctrlPr>
                          <a:rPr lang="en-GB" sz="2400" i="1">
                            <a:solidFill>
                              <a:prstClr val="black"/>
                            </a:solidFill>
                            <a:latin typeface="Cambria Math"/>
                          </a:rPr>
                        </m:ctrlPr>
                      </m:sSupPr>
                      <m:e>
                        <m:r>
                          <m:rPr>
                            <m:sty m:val="p"/>
                          </m:rPr>
                          <a:rPr lang="en-GB" sz="2400">
                            <a:solidFill>
                              <a:prstClr val="black"/>
                            </a:solidFill>
                            <a:latin typeface="Cambria Math" panose="02040503050406030204" pitchFamily="18" charset="0"/>
                          </a:rPr>
                          <m:t>ms</m:t>
                        </m:r>
                      </m:e>
                      <m:sup>
                        <m:r>
                          <a:rPr lang="en-GB" sz="2400" i="1">
                            <a:solidFill>
                              <a:prstClr val="black"/>
                            </a:solidFill>
                            <a:latin typeface="Cambria Math" panose="02040503050406030204" pitchFamily="18" charset="0"/>
                          </a:rPr>
                          <m:t>−2</m:t>
                        </m:r>
                      </m:sup>
                    </m:sSup>
                  </m:oMath>
                </a14:m>
                <a:r>
                  <a:rPr lang="en-GB" sz="2400" dirty="0">
                    <a:solidFill>
                      <a:prstClr val="black"/>
                    </a:solidFill>
                  </a:rPr>
                  <a:t>)</a:t>
                </a:r>
                <a:endParaRPr lang="en-GB" dirty="0"/>
              </a:p>
            </p:txBody>
          </p:sp>
        </mc:Choice>
        <mc:Fallback xmlns="">
          <p:sp>
            <p:nvSpPr>
              <p:cNvPr id="11" name="Rectangle 10"/>
              <p:cNvSpPr>
                <a:spLocks noRot="1" noChangeAspect="1" noMove="1" noResize="1" noEditPoints="1" noAdjustHandles="1" noChangeArrowheads="1" noChangeShapeType="1" noTextEdit="1"/>
              </p:cNvSpPr>
              <p:nvPr/>
            </p:nvSpPr>
            <p:spPr>
              <a:xfrm>
                <a:off x="4279566" y="4764494"/>
                <a:ext cx="5538119" cy="461665"/>
              </a:xfrm>
              <a:prstGeom prst="rect">
                <a:avLst/>
              </a:prstGeom>
              <a:blipFill rotWithShape="0">
                <a:blip r:embed="rId6"/>
                <a:stretch>
                  <a:fillRect t="-9333" r="-770" b="-32000"/>
                </a:stretch>
              </a:blipFill>
            </p:spPr>
            <p:txBody>
              <a:bodyPr/>
              <a:lstStyle/>
              <a:p>
                <a:r>
                  <a:rPr lang="en-GB">
                    <a:noFill/>
                  </a:rPr>
                  <a:t> </a:t>
                </a:r>
              </a:p>
            </p:txBody>
          </p:sp>
        </mc:Fallback>
      </mc:AlternateContent>
      <p:sp>
        <p:nvSpPr>
          <p:cNvPr id="12" name="Rectangle 11"/>
          <p:cNvSpPr/>
          <p:nvPr/>
        </p:nvSpPr>
        <p:spPr>
          <a:xfrm>
            <a:off x="2256920" y="6056802"/>
            <a:ext cx="7255512" cy="461665"/>
          </a:xfrm>
          <a:prstGeom prst="rect">
            <a:avLst/>
          </a:prstGeom>
        </p:spPr>
        <p:txBody>
          <a:bodyPr wrap="none">
            <a:spAutoFit/>
          </a:bodyPr>
          <a:lstStyle/>
          <a:p>
            <a:r>
              <a:rPr lang="en-GB" sz="2400" dirty="0"/>
              <a:t>Check that the equation is dimensionally consistent.</a:t>
            </a:r>
          </a:p>
        </p:txBody>
      </p:sp>
    </p:spTree>
    <p:extLst>
      <p:ext uri="{BB962C8B-B14F-4D97-AF65-F5344CB8AC3E}">
        <p14:creationId xmlns:p14="http://schemas.microsoft.com/office/powerpoint/2010/main" val="22588606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P spid="9" grpId="0"/>
      <p:bldP spid="10" grpId="0"/>
      <p:bldP spid="11" grpId="0"/>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Dimensional Consistency</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30924" y="2433932"/>
            <a:ext cx="9014225" cy="830997"/>
          </a:xfrm>
          <a:prstGeom prst="rect">
            <a:avLst/>
          </a:prstGeom>
        </p:spPr>
        <p:txBody>
          <a:bodyPr wrap="square">
            <a:spAutoFit/>
          </a:bodyPr>
          <a:lstStyle/>
          <a:p>
            <a:r>
              <a:rPr lang="en-GB" sz="2400" dirty="0"/>
              <a:t>The dimension of </a:t>
            </a:r>
            <a:r>
              <a:rPr lang="en-GB" sz="2400" i="1" dirty="0"/>
              <a:t>Period</a:t>
            </a:r>
            <a:r>
              <a:rPr lang="en-GB" sz="2400" dirty="0"/>
              <a:t> (i.e. the left hand side of the equation) is time, </a:t>
            </a:r>
            <a:r>
              <a:rPr lang="en-GB" sz="2400" i="1" dirty="0">
                <a:latin typeface="Times New Roman" panose="02020603050405020304" pitchFamily="18" charset="0"/>
                <a:cs typeface="Times New Roman" panose="02020603050405020304" pitchFamily="18" charset="0"/>
              </a:rPr>
              <a:t>T</a:t>
            </a:r>
            <a:r>
              <a:rPr lang="en-GB" sz="2400" dirty="0"/>
              <a:t>.</a:t>
            </a:r>
          </a:p>
        </p:txBody>
      </p:sp>
      <p:sp>
        <p:nvSpPr>
          <p:cNvPr id="8" name="Rectangle 7"/>
          <p:cNvSpPr/>
          <p:nvPr/>
        </p:nvSpPr>
        <p:spPr>
          <a:xfrm>
            <a:off x="2230924" y="665674"/>
            <a:ext cx="3289012" cy="461665"/>
          </a:xfrm>
          <a:prstGeom prst="rect">
            <a:avLst/>
          </a:prstGeom>
        </p:spPr>
        <p:txBody>
          <a:bodyPr wrap="square">
            <a:spAutoFit/>
          </a:bodyPr>
          <a:lstStyle/>
          <a:p>
            <a:r>
              <a:rPr lang="en-GB" sz="2400" b="1" dirty="0"/>
              <a:t>Solution</a:t>
            </a:r>
            <a:endParaRPr lang="en-GB" sz="2400" b="1" dirty="0">
              <a:cs typeface="Arial" panose="020B0604020202020204" pitchFamily="34" charset="0"/>
            </a:endParaRPr>
          </a:p>
        </p:txBody>
      </p:sp>
      <p:sp>
        <p:nvSpPr>
          <p:cNvPr id="6" name="Rectangle 5"/>
          <p:cNvSpPr/>
          <p:nvPr/>
        </p:nvSpPr>
        <p:spPr>
          <a:xfrm>
            <a:off x="2207260" y="3422772"/>
            <a:ext cx="7973658" cy="461665"/>
          </a:xfrm>
          <a:prstGeom prst="rect">
            <a:avLst/>
          </a:prstGeom>
        </p:spPr>
        <p:txBody>
          <a:bodyPr wrap="none">
            <a:spAutoFit/>
          </a:bodyPr>
          <a:lstStyle/>
          <a:p>
            <a:r>
              <a:rPr lang="en-GB" sz="2400" dirty="0"/>
              <a:t>The dimensions of the right hand side of the equation are</a:t>
            </a:r>
          </a:p>
        </p:txBody>
      </p:sp>
      <p:sp>
        <p:nvSpPr>
          <p:cNvPr id="11" name="Rectangle 10"/>
          <p:cNvSpPr/>
          <p:nvPr/>
        </p:nvSpPr>
        <p:spPr>
          <a:xfrm>
            <a:off x="2252615" y="5851370"/>
            <a:ext cx="9604025" cy="461665"/>
          </a:xfrm>
          <a:prstGeom prst="rect">
            <a:avLst/>
          </a:prstGeom>
        </p:spPr>
        <p:txBody>
          <a:bodyPr wrap="square">
            <a:spAutoFit/>
          </a:bodyPr>
          <a:lstStyle/>
          <a:p>
            <a:r>
              <a:rPr lang="en-GB" sz="2400" dirty="0"/>
              <a:t>So the equation is dimensionally consistent.</a:t>
            </a:r>
          </a:p>
        </p:txBody>
      </p:sp>
      <p:pic>
        <p:nvPicPr>
          <p:cNvPr id="10" name="Picture 9"/>
          <p:cNvPicPr>
            <a:picLocks noChangeAspect="1"/>
          </p:cNvPicPr>
          <p:nvPr/>
        </p:nvPicPr>
        <p:blipFill>
          <a:blip r:embed="rId3"/>
          <a:stretch>
            <a:fillRect/>
          </a:stretch>
        </p:blipFill>
        <p:spPr>
          <a:xfrm>
            <a:off x="4007768" y="4055137"/>
            <a:ext cx="1308956" cy="1520810"/>
          </a:xfrm>
          <a:prstGeom prst="rect">
            <a:avLst/>
          </a:prstGeom>
        </p:spPr>
      </p:pic>
      <p:pic>
        <p:nvPicPr>
          <p:cNvPr id="12" name="Picture 11"/>
          <p:cNvPicPr>
            <a:picLocks noChangeAspect="1"/>
          </p:cNvPicPr>
          <p:nvPr/>
        </p:nvPicPr>
        <p:blipFill>
          <a:blip r:embed="rId4"/>
          <a:stretch>
            <a:fillRect/>
          </a:stretch>
        </p:blipFill>
        <p:spPr>
          <a:xfrm>
            <a:off x="5776658" y="4055137"/>
            <a:ext cx="1491704" cy="1520810"/>
          </a:xfrm>
          <a:prstGeom prst="rect">
            <a:avLst/>
          </a:prstGeom>
        </p:spPr>
      </p:pic>
      <p:pic>
        <p:nvPicPr>
          <p:cNvPr id="13" name="Picture 12"/>
          <p:cNvPicPr>
            <a:picLocks noChangeAspect="1"/>
          </p:cNvPicPr>
          <p:nvPr/>
        </p:nvPicPr>
        <p:blipFill>
          <a:blip r:embed="rId5"/>
          <a:stretch>
            <a:fillRect/>
          </a:stretch>
        </p:blipFill>
        <p:spPr>
          <a:xfrm>
            <a:off x="7730190" y="4052636"/>
            <a:ext cx="1312391" cy="1523311"/>
          </a:xfrm>
          <a:prstGeom prst="rect">
            <a:avLst/>
          </a:prstGeom>
        </p:spPr>
      </p:pic>
      <p:pic>
        <p:nvPicPr>
          <p:cNvPr id="14" name="Picture 13"/>
          <p:cNvPicPr>
            <a:picLocks noChangeAspect="1"/>
          </p:cNvPicPr>
          <p:nvPr/>
        </p:nvPicPr>
        <p:blipFill>
          <a:blip r:embed="rId6"/>
          <a:stretch>
            <a:fillRect/>
          </a:stretch>
        </p:blipFill>
        <p:spPr>
          <a:xfrm>
            <a:off x="9504409" y="4381332"/>
            <a:ext cx="841399" cy="955102"/>
          </a:xfrm>
          <a:prstGeom prst="rect">
            <a:avLst/>
          </a:prstGeom>
        </p:spPr>
      </p:pic>
      <p:pic>
        <p:nvPicPr>
          <p:cNvPr id="15" name="Picture 14"/>
          <p:cNvPicPr>
            <a:picLocks noChangeAspect="1"/>
          </p:cNvPicPr>
          <p:nvPr/>
        </p:nvPicPr>
        <p:blipFill>
          <a:blip r:embed="rId7"/>
          <a:stretch>
            <a:fillRect/>
          </a:stretch>
        </p:blipFill>
        <p:spPr>
          <a:xfrm>
            <a:off x="5514189" y="1239015"/>
            <a:ext cx="2286198" cy="1158340"/>
          </a:xfrm>
          <a:prstGeom prst="rect">
            <a:avLst/>
          </a:prstGeom>
        </p:spPr>
      </p:pic>
    </p:spTree>
    <p:extLst>
      <p:ext uri="{BB962C8B-B14F-4D97-AF65-F5344CB8AC3E}">
        <p14:creationId xmlns:p14="http://schemas.microsoft.com/office/powerpoint/2010/main" val="39069594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Dimensional Consistency</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42418" y="651921"/>
            <a:ext cx="2959838" cy="461665"/>
          </a:xfrm>
          <a:prstGeom prst="rect">
            <a:avLst/>
          </a:prstGeom>
        </p:spPr>
        <p:txBody>
          <a:bodyPr wrap="square">
            <a:spAutoFit/>
          </a:bodyPr>
          <a:lstStyle/>
          <a:p>
            <a:r>
              <a:rPr lang="en-GB" sz="2400" b="1" dirty="0"/>
              <a:t>Example 2</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8" name="Rectangle 7"/>
              <p:cNvSpPr/>
              <p:nvPr/>
            </p:nvSpPr>
            <p:spPr>
              <a:xfrm>
                <a:off x="2266928" y="1211509"/>
                <a:ext cx="9865404" cy="1200329"/>
              </a:xfrm>
              <a:prstGeom prst="rect">
                <a:avLst/>
              </a:prstGeom>
            </p:spPr>
            <p:txBody>
              <a:bodyPr wrap="square">
                <a:spAutoFit/>
              </a:bodyPr>
              <a:lstStyle/>
              <a:p>
                <a:r>
                  <a:rPr lang="en-GB" sz="2400" dirty="0"/>
                  <a:t>Given that </a:t>
                </a:r>
                <a14:m>
                  <m:oMath xmlns:m="http://schemas.openxmlformats.org/officeDocument/2006/math">
                    <m:r>
                      <a:rPr lang="en-GB" sz="2400" i="1">
                        <a:latin typeface="Cambria Math" panose="02040503050406030204" pitchFamily="18" charset="0"/>
                      </a:rPr>
                      <m:t>𝐹</m:t>
                    </m:r>
                    <m:r>
                      <a:rPr lang="en-GB" sz="2400" i="1">
                        <a:latin typeface="Cambria Math" panose="02040503050406030204" pitchFamily="18" charset="0"/>
                      </a:rPr>
                      <m:t>=</m:t>
                    </m:r>
                    <m:r>
                      <a:rPr lang="en-GB" sz="2400" i="1">
                        <a:latin typeface="Cambria Math" panose="02040503050406030204" pitchFamily="18" charset="0"/>
                      </a:rPr>
                      <m:t>𝑚𝑎</m:t>
                    </m:r>
                  </m:oMath>
                </a14:m>
                <a:r>
                  <a:rPr lang="en-GB" sz="2400" dirty="0"/>
                  <a:t>, i.e. force is equal to mass multiplied by acceleration, find the dimensions of force using the right </a:t>
                </a:r>
                <a:r>
                  <a:rPr lang="en-GB" sz="2400" dirty="0" smtClean="0"/>
                  <a:t/>
                </a:r>
                <a:br>
                  <a:rPr lang="en-GB" sz="2400" dirty="0" smtClean="0"/>
                </a:br>
                <a:r>
                  <a:rPr lang="en-GB" sz="2400" dirty="0" smtClean="0"/>
                  <a:t>hand </a:t>
                </a:r>
                <a:r>
                  <a:rPr lang="en-GB" sz="2400" dirty="0"/>
                  <a:t>side of this equation. </a:t>
                </a:r>
              </a:p>
            </p:txBody>
          </p:sp>
        </mc:Choice>
        <mc:Fallback>
          <p:sp>
            <p:nvSpPr>
              <p:cNvPr id="8" name="Rectangle 7"/>
              <p:cNvSpPr>
                <a:spLocks noRot="1" noChangeAspect="1" noMove="1" noResize="1" noEditPoints="1" noAdjustHandles="1" noChangeArrowheads="1" noChangeShapeType="1" noTextEdit="1"/>
              </p:cNvSpPr>
              <p:nvPr/>
            </p:nvSpPr>
            <p:spPr>
              <a:xfrm>
                <a:off x="2266928" y="1211509"/>
                <a:ext cx="9865404" cy="1200329"/>
              </a:xfrm>
              <a:prstGeom prst="rect">
                <a:avLst/>
              </a:prstGeom>
              <a:blipFill rotWithShape="1">
                <a:blip r:embed="rId3"/>
                <a:stretch>
                  <a:fillRect l="-989" t="-3553" b="-111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2266928" y="3429000"/>
                <a:ext cx="8653709" cy="1632883"/>
              </a:xfrm>
              <a:prstGeom prst="rect">
                <a:avLst/>
              </a:prstGeom>
            </p:spPr>
            <p:txBody>
              <a:bodyPr wrap="square">
                <a:spAutoFit/>
              </a:bodyPr>
              <a:lstStyle/>
              <a:p>
                <a:r>
                  <a:rPr lang="en-GB" sz="2400" dirty="0"/>
                  <a:t>As acceleration has units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LT</m:t>
                        </m:r>
                      </m:e>
                      <m:sup>
                        <m:r>
                          <a:rPr lang="en-GB" sz="2400" i="1">
                            <a:latin typeface="Cambria Math" panose="02040503050406030204" pitchFamily="18" charset="0"/>
                          </a:rPr>
                          <m:t>−</m:t>
                        </m:r>
                        <m:r>
                          <a:rPr lang="en-GB" sz="2400">
                            <a:latin typeface="Cambria Math" panose="02040503050406030204" pitchFamily="18" charset="0"/>
                          </a:rPr>
                          <m:t>2</m:t>
                        </m:r>
                      </m:sup>
                    </m:sSup>
                  </m:oMath>
                </a14:m>
                <a:r>
                  <a:rPr lang="en-GB" sz="2400" dirty="0"/>
                  <a:t>, the right hand side has dimensions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MLT</m:t>
                        </m:r>
                      </m:e>
                      <m:sup>
                        <m:r>
                          <a:rPr lang="en-GB" sz="2400" i="1">
                            <a:latin typeface="Cambria Math" panose="02040503050406030204" pitchFamily="18" charset="0"/>
                          </a:rPr>
                          <m:t>−</m:t>
                        </m:r>
                        <m:r>
                          <a:rPr lang="en-GB" sz="2400">
                            <a:latin typeface="Cambria Math" panose="02040503050406030204" pitchFamily="18" charset="0"/>
                          </a:rPr>
                          <m:t>2</m:t>
                        </m:r>
                      </m:sup>
                    </m:sSup>
                  </m:oMath>
                </a14:m>
                <a:r>
                  <a:rPr lang="en-GB" sz="2400" dirty="0"/>
                  <a:t>.</a:t>
                </a:r>
              </a:p>
              <a:p>
                <a:endParaRPr lang="en-GB" sz="2400" dirty="0"/>
              </a:p>
              <a:p>
                <a:r>
                  <a:rPr lang="en-GB" sz="2400" dirty="0"/>
                  <a:t>So force has dimensions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MLT</m:t>
                        </m:r>
                      </m:e>
                      <m:sup>
                        <m:r>
                          <a:rPr lang="en-GB" sz="2400" i="1">
                            <a:latin typeface="Cambria Math" panose="02040503050406030204" pitchFamily="18" charset="0"/>
                          </a:rPr>
                          <m:t>−</m:t>
                        </m:r>
                        <m:r>
                          <a:rPr lang="en-GB" sz="2400">
                            <a:latin typeface="Cambria Math" panose="02040503050406030204" pitchFamily="18" charset="0"/>
                          </a:rPr>
                          <m:t>2</m:t>
                        </m:r>
                      </m:sup>
                    </m:sSup>
                  </m:oMath>
                </a14:m>
                <a:r>
                  <a:rPr lang="en-GB" sz="2400" dirty="0"/>
                  <a:t>, as found previously.</a:t>
                </a:r>
              </a:p>
            </p:txBody>
          </p:sp>
        </mc:Choice>
        <mc:Fallback xmlns="">
          <p:sp>
            <p:nvSpPr>
              <p:cNvPr id="12" name="Rectangle 11"/>
              <p:cNvSpPr>
                <a:spLocks noRot="1" noChangeAspect="1" noMove="1" noResize="1" noEditPoints="1" noAdjustHandles="1" noChangeArrowheads="1" noChangeShapeType="1" noTextEdit="1"/>
              </p:cNvSpPr>
              <p:nvPr/>
            </p:nvSpPr>
            <p:spPr>
              <a:xfrm>
                <a:off x="2266928" y="3429000"/>
                <a:ext cx="8653709" cy="1632883"/>
              </a:xfrm>
              <a:prstGeom prst="rect">
                <a:avLst/>
              </a:prstGeom>
              <a:blipFill rotWithShape="0">
                <a:blip r:embed="rId4"/>
                <a:stretch>
                  <a:fillRect l="-1128" t="-749" b="-7865"/>
                </a:stretch>
              </a:blipFill>
            </p:spPr>
            <p:txBody>
              <a:bodyPr/>
              <a:lstStyle/>
              <a:p>
                <a:r>
                  <a:rPr lang="en-GB">
                    <a:noFill/>
                  </a:rPr>
                  <a:t> </a:t>
                </a:r>
              </a:p>
            </p:txBody>
          </p:sp>
        </mc:Fallback>
      </mc:AlternateContent>
      <p:sp>
        <p:nvSpPr>
          <p:cNvPr id="13" name="Rectangle 12"/>
          <p:cNvSpPr/>
          <p:nvPr/>
        </p:nvSpPr>
        <p:spPr>
          <a:xfrm>
            <a:off x="2266928" y="2838516"/>
            <a:ext cx="3289012" cy="461665"/>
          </a:xfrm>
          <a:prstGeom prst="rect">
            <a:avLst/>
          </a:prstGeom>
        </p:spPr>
        <p:txBody>
          <a:bodyPr wrap="square">
            <a:spAutoFit/>
          </a:bodyPr>
          <a:lstStyle/>
          <a:p>
            <a:r>
              <a:rPr lang="en-GB" sz="2400" b="1" dirty="0"/>
              <a:t>Solution</a:t>
            </a:r>
            <a:endParaRPr lang="en-GB" sz="2400" b="1" dirty="0">
              <a:cs typeface="Arial" panose="020B0604020202020204" pitchFamily="34" charset="0"/>
            </a:endParaRPr>
          </a:p>
        </p:txBody>
      </p:sp>
    </p:spTree>
    <p:extLst>
      <p:ext uri="{BB962C8B-B14F-4D97-AF65-F5344CB8AC3E}">
        <p14:creationId xmlns:p14="http://schemas.microsoft.com/office/powerpoint/2010/main" val="13331358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2" grpId="0" build="p"/>
      <p:bldP spid="1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Using Dimensions to Produce Formulae</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66928" y="705004"/>
            <a:ext cx="9865404" cy="1569660"/>
          </a:xfrm>
          <a:prstGeom prst="rect">
            <a:avLst/>
          </a:prstGeom>
        </p:spPr>
        <p:txBody>
          <a:bodyPr wrap="square">
            <a:spAutoFit/>
          </a:bodyPr>
          <a:lstStyle/>
          <a:p>
            <a:r>
              <a:rPr lang="en-GB" sz="2400" dirty="0"/>
              <a:t>Experimenters sometimes use dimensions to evolve formulae. They create a formula by beginning with an educated guess at it, using measures which would be expected to be related, then they use the principles of balancing dimensions to produce the final formula.</a:t>
            </a:r>
          </a:p>
        </p:txBody>
      </p:sp>
      <p:sp>
        <p:nvSpPr>
          <p:cNvPr id="9" name="Rectangle 8"/>
          <p:cNvSpPr/>
          <p:nvPr/>
        </p:nvSpPr>
        <p:spPr>
          <a:xfrm>
            <a:off x="2241235" y="2636912"/>
            <a:ext cx="9157664" cy="1569660"/>
          </a:xfrm>
          <a:prstGeom prst="rect">
            <a:avLst/>
          </a:prstGeom>
        </p:spPr>
        <p:txBody>
          <a:bodyPr wrap="square">
            <a:spAutoFit/>
          </a:bodyPr>
          <a:lstStyle/>
          <a:p>
            <a:r>
              <a:rPr lang="en-GB" sz="2400" dirty="0"/>
              <a:t>For example, it is known that the frequency, </a:t>
            </a:r>
            <a:r>
              <a:rPr lang="en-GB" sz="2400" i="1" dirty="0">
                <a:latin typeface="Times New Roman" panose="02020603050405020304" pitchFamily="18" charset="0"/>
                <a:cs typeface="Times New Roman" panose="02020603050405020304" pitchFamily="18" charset="0"/>
              </a:rPr>
              <a:t>f</a:t>
            </a:r>
            <a:r>
              <a:rPr lang="en-GB" sz="2400" dirty="0"/>
              <a:t>, of a stretched wire depends on the mass per unit length, </a:t>
            </a:r>
            <a:r>
              <a:rPr lang="en-GB" sz="2400" i="1" dirty="0">
                <a:latin typeface="Times New Roman" panose="02020603050405020304" pitchFamily="18" charset="0"/>
                <a:cs typeface="Times New Roman" panose="02020603050405020304" pitchFamily="18" charset="0"/>
              </a:rPr>
              <a:t>m</a:t>
            </a:r>
            <a:r>
              <a:rPr lang="en-GB" sz="2400" dirty="0"/>
              <a:t>, the length of the vibrating wire,</a:t>
            </a:r>
            <a:r>
              <a:rPr lang="en-GB" sz="2400" i="1" dirty="0"/>
              <a:t> </a:t>
            </a:r>
            <a:r>
              <a:rPr lang="en-GB" sz="2400" i="1" dirty="0">
                <a:latin typeface="Times New Roman" panose="02020603050405020304" pitchFamily="18" charset="0"/>
                <a:cs typeface="Times New Roman" panose="02020603050405020304" pitchFamily="18" charset="0"/>
              </a:rPr>
              <a:t>l</a:t>
            </a:r>
            <a:r>
              <a:rPr lang="en-GB" sz="2400" dirty="0"/>
              <a:t>, and the force, </a:t>
            </a:r>
            <a:r>
              <a:rPr lang="en-GB" sz="2400" i="1" dirty="0">
                <a:latin typeface="Times New Roman" panose="02020603050405020304" pitchFamily="18" charset="0"/>
                <a:cs typeface="Times New Roman" panose="02020603050405020304" pitchFamily="18" charset="0"/>
              </a:rPr>
              <a:t>F</a:t>
            </a:r>
            <a:r>
              <a:rPr lang="en-GB" sz="2400" dirty="0"/>
              <a:t>, used to stretch the wire.  The problem is, therefore, to find the relationship between these quantities.</a:t>
            </a:r>
          </a:p>
        </p:txBody>
      </p:sp>
      <p:sp>
        <p:nvSpPr>
          <p:cNvPr id="6" name="Rectangle 5"/>
          <p:cNvSpPr/>
          <p:nvPr/>
        </p:nvSpPr>
        <p:spPr>
          <a:xfrm>
            <a:off x="2241235" y="4292183"/>
            <a:ext cx="9157664" cy="461665"/>
          </a:xfrm>
          <a:prstGeom prst="rect">
            <a:avLst/>
          </a:prstGeom>
        </p:spPr>
        <p:txBody>
          <a:bodyPr wrap="square">
            <a:spAutoFit/>
          </a:bodyPr>
          <a:lstStyle/>
          <a:p>
            <a:r>
              <a:rPr lang="en-GB" sz="2400" dirty="0"/>
              <a:t>An initial formula is proposed,</a:t>
            </a:r>
          </a:p>
        </p:txBody>
      </p:sp>
      <p:pic>
        <p:nvPicPr>
          <p:cNvPr id="2" name="Picture 1"/>
          <p:cNvPicPr>
            <a:picLocks noChangeAspect="1"/>
          </p:cNvPicPr>
          <p:nvPr/>
        </p:nvPicPr>
        <p:blipFill>
          <a:blip r:embed="rId3"/>
          <a:stretch>
            <a:fillRect/>
          </a:stretch>
        </p:blipFill>
        <p:spPr>
          <a:xfrm>
            <a:off x="5667939" y="4973570"/>
            <a:ext cx="2304256" cy="649918"/>
          </a:xfrm>
          <a:prstGeom prst="rect">
            <a:avLst/>
          </a:prstGeom>
        </p:spPr>
      </p:pic>
      <mc:AlternateContent xmlns:mc="http://schemas.openxmlformats.org/markup-compatibility/2006" xmlns:a14="http://schemas.microsoft.com/office/drawing/2010/main">
        <mc:Choice Requires="a14">
          <p:sp>
            <p:nvSpPr>
              <p:cNvPr id="8" name="Rectangle 7"/>
              <p:cNvSpPr/>
              <p:nvPr/>
            </p:nvSpPr>
            <p:spPr>
              <a:xfrm>
                <a:off x="2266928" y="5843210"/>
                <a:ext cx="9157664" cy="830997"/>
              </a:xfrm>
              <a:prstGeom prst="rect">
                <a:avLst/>
              </a:prstGeom>
            </p:spPr>
            <p:txBody>
              <a:bodyPr wrap="square">
                <a:spAutoFit/>
              </a:bodyPr>
              <a:lstStyle/>
              <a:p>
                <a:r>
                  <a:rPr lang="en-GB" sz="2400" dirty="0"/>
                  <a:t>where </a:t>
                </a:r>
                <a14:m>
                  <m:oMath xmlns:m="http://schemas.openxmlformats.org/officeDocument/2006/math">
                    <m:r>
                      <a:rPr lang="en-GB" sz="2400" i="1">
                        <a:latin typeface="Cambria Math" panose="02040503050406030204" pitchFamily="18" charset="0"/>
                      </a:rPr>
                      <m:t>𝑘</m:t>
                    </m:r>
                  </m:oMath>
                </a14:m>
                <a:r>
                  <a:rPr lang="en-GB" sz="2400" dirty="0"/>
                  <a:t> is a constant to be found later and </a:t>
                </a:r>
                <a:r>
                  <a:rPr lang="en-GB" sz="2400" i="1" dirty="0">
                    <a:latin typeface="Times New Roman" panose="02020603050405020304" pitchFamily="18" charset="0"/>
                    <a:cs typeface="Times New Roman" panose="02020603050405020304" pitchFamily="18" charset="0"/>
                  </a:rPr>
                  <a:t>a</a:t>
                </a:r>
                <a:r>
                  <a:rPr lang="en-GB" sz="2400" i="1" dirty="0"/>
                  <a:t>, </a:t>
                </a:r>
                <a:r>
                  <a:rPr lang="en-GB" sz="2400" i="1" dirty="0">
                    <a:latin typeface="Times New Roman" panose="02020603050405020304" pitchFamily="18" charset="0"/>
                    <a:cs typeface="Times New Roman" panose="02020603050405020304" pitchFamily="18" charset="0"/>
                  </a:rPr>
                  <a:t>b</a:t>
                </a:r>
                <a:r>
                  <a:rPr lang="en-GB" sz="2400" dirty="0"/>
                  <a:t> and </a:t>
                </a:r>
                <a:r>
                  <a:rPr lang="en-GB" sz="2400" i="1" dirty="0">
                    <a:latin typeface="Times New Roman" panose="02020603050405020304" pitchFamily="18" charset="0"/>
                    <a:cs typeface="Times New Roman" panose="02020603050405020304" pitchFamily="18" charset="0"/>
                  </a:rPr>
                  <a:t>c</a:t>
                </a:r>
                <a:r>
                  <a:rPr lang="en-GB" sz="2400" dirty="0"/>
                  <a:t> are powers to now be determined.</a:t>
                </a:r>
              </a:p>
            </p:txBody>
          </p:sp>
        </mc:Choice>
        <mc:Fallback xmlns="">
          <p:sp>
            <p:nvSpPr>
              <p:cNvPr id="8" name="Rectangle 7"/>
              <p:cNvSpPr>
                <a:spLocks noRot="1" noChangeAspect="1" noMove="1" noResize="1" noEditPoints="1" noAdjustHandles="1" noChangeArrowheads="1" noChangeShapeType="1" noTextEdit="1"/>
              </p:cNvSpPr>
              <p:nvPr/>
            </p:nvSpPr>
            <p:spPr>
              <a:xfrm>
                <a:off x="2266928" y="5843210"/>
                <a:ext cx="9157664" cy="830997"/>
              </a:xfrm>
              <a:prstGeom prst="rect">
                <a:avLst/>
              </a:prstGeom>
              <a:blipFill rotWithShape="0">
                <a:blip r:embed="rId4"/>
                <a:stretch>
                  <a:fillRect l="-1065" t="-5882" b="-16912"/>
                </a:stretch>
              </a:blipFill>
            </p:spPr>
            <p:txBody>
              <a:bodyPr/>
              <a:lstStyle/>
              <a:p>
                <a:r>
                  <a:rPr lang="en-GB">
                    <a:noFill/>
                  </a:rPr>
                  <a:t> </a:t>
                </a:r>
              </a:p>
            </p:txBody>
          </p:sp>
        </mc:Fallback>
      </mc:AlternateContent>
    </p:spTree>
    <p:extLst>
      <p:ext uri="{BB962C8B-B14F-4D97-AF65-F5344CB8AC3E}">
        <p14:creationId xmlns:p14="http://schemas.microsoft.com/office/powerpoint/2010/main" val="28029178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6" grpId="0"/>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Using Dimensions to Produce Formulae</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3" name="Rectangle 2"/>
              <p:cNvSpPr/>
              <p:nvPr/>
            </p:nvSpPr>
            <p:spPr>
              <a:xfrm>
                <a:off x="2266928" y="1553232"/>
                <a:ext cx="9865404" cy="468205"/>
              </a:xfrm>
              <a:prstGeom prst="rect">
                <a:avLst/>
              </a:prstGeom>
            </p:spPr>
            <p:txBody>
              <a:bodyPr wrap="square">
                <a:spAutoFit/>
              </a:bodyPr>
              <a:lstStyle/>
              <a:p>
                <a:r>
                  <a:rPr lang="en-GB" sz="2400" dirty="0"/>
                  <a:t>The dimensions of </a:t>
                </a:r>
                <a:r>
                  <a:rPr lang="en-GB" sz="2400" i="1" dirty="0">
                    <a:latin typeface="Times New Roman" panose="02020603050405020304" pitchFamily="18" charset="0"/>
                    <a:cs typeface="Times New Roman" panose="02020603050405020304" pitchFamily="18" charset="0"/>
                  </a:rPr>
                  <a:t>f</a:t>
                </a:r>
                <a:r>
                  <a:rPr lang="en-GB" sz="2400" dirty="0"/>
                  <a:t> must be the same as the dimensions of </a:t>
                </a:r>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𝑚</m:t>
                        </m:r>
                      </m:e>
                      <m:sup>
                        <m:r>
                          <a:rPr lang="en-GB" sz="2400" i="1">
                            <a:latin typeface="Cambria Math" panose="02040503050406030204" pitchFamily="18" charset="0"/>
                          </a:rPr>
                          <m:t>𝑎</m:t>
                        </m:r>
                      </m:sup>
                    </m:sSup>
                    <m:r>
                      <a:rPr lang="en-GB" sz="2400" i="1">
                        <a:latin typeface="Cambria Math" panose="02040503050406030204" pitchFamily="18" charset="0"/>
                      </a:rPr>
                      <m:t> </m:t>
                    </m:r>
                    <m:sSup>
                      <m:sSupPr>
                        <m:ctrlPr>
                          <a:rPr lang="en-GB" sz="2400" i="1">
                            <a:latin typeface="Cambria Math"/>
                          </a:rPr>
                        </m:ctrlPr>
                      </m:sSupPr>
                      <m:e>
                        <m:r>
                          <a:rPr lang="en-GB" sz="2400" i="1">
                            <a:latin typeface="Cambria Math" panose="02040503050406030204" pitchFamily="18" charset="0"/>
                          </a:rPr>
                          <m:t>𝑙</m:t>
                        </m:r>
                      </m:e>
                      <m:sup>
                        <m:r>
                          <a:rPr lang="en-GB" sz="2400" i="1">
                            <a:latin typeface="Cambria Math" panose="02040503050406030204" pitchFamily="18" charset="0"/>
                          </a:rPr>
                          <m:t>𝑏</m:t>
                        </m:r>
                      </m:sup>
                    </m:sSup>
                    <m:r>
                      <a:rPr lang="en-GB" sz="2400" i="1">
                        <a:latin typeface="Cambria Math" panose="02040503050406030204" pitchFamily="18" charset="0"/>
                      </a:rPr>
                      <m:t> </m:t>
                    </m:r>
                    <m:sSup>
                      <m:sSupPr>
                        <m:ctrlPr>
                          <a:rPr lang="en-GB" sz="2400" i="1">
                            <a:latin typeface="Cambria Math"/>
                          </a:rPr>
                        </m:ctrlPr>
                      </m:sSupPr>
                      <m:e>
                        <m:r>
                          <a:rPr lang="en-GB" sz="2400" i="1">
                            <a:latin typeface="Cambria Math" panose="02040503050406030204" pitchFamily="18" charset="0"/>
                          </a:rPr>
                          <m:t>𝐹</m:t>
                        </m:r>
                      </m:e>
                      <m:sup>
                        <m:r>
                          <a:rPr lang="en-GB" sz="2400" i="1">
                            <a:latin typeface="Cambria Math" panose="02040503050406030204" pitchFamily="18" charset="0"/>
                          </a:rPr>
                          <m:t>𝑐</m:t>
                        </m:r>
                      </m:sup>
                    </m:sSup>
                  </m:oMath>
                </a14:m>
                <a:r>
                  <a:rPr lang="en-GB" sz="2400" dirty="0"/>
                  <a:t>.</a:t>
                </a:r>
              </a:p>
            </p:txBody>
          </p:sp>
        </mc:Choice>
        <mc:Fallback xmlns="">
          <p:sp>
            <p:nvSpPr>
              <p:cNvPr id="3" name="Rectangle 2"/>
              <p:cNvSpPr>
                <a:spLocks noRot="1" noChangeAspect="1" noMove="1" noResize="1" noEditPoints="1" noAdjustHandles="1" noChangeArrowheads="1" noChangeShapeType="1" noTextEdit="1"/>
              </p:cNvSpPr>
              <p:nvPr/>
            </p:nvSpPr>
            <p:spPr>
              <a:xfrm>
                <a:off x="2266928" y="1553232"/>
                <a:ext cx="9865404" cy="468205"/>
              </a:xfrm>
              <a:prstGeom prst="rect">
                <a:avLst/>
              </a:prstGeom>
              <a:blipFill rotWithShape="0">
                <a:blip r:embed="rId3"/>
                <a:stretch>
                  <a:fillRect l="-989" t="-9091" b="-28571"/>
                </a:stretch>
              </a:blipFill>
            </p:spPr>
            <p:txBody>
              <a:bodyPr/>
              <a:lstStyle/>
              <a:p>
                <a:r>
                  <a:rPr lang="en-GB">
                    <a:noFill/>
                  </a:rPr>
                  <a:t> </a:t>
                </a:r>
              </a:p>
            </p:txBody>
          </p:sp>
        </mc:Fallback>
      </mc:AlternateContent>
      <p:pic>
        <p:nvPicPr>
          <p:cNvPr id="2" name="Picture 1"/>
          <p:cNvPicPr>
            <a:picLocks noChangeAspect="1"/>
          </p:cNvPicPr>
          <p:nvPr/>
        </p:nvPicPr>
        <p:blipFill>
          <a:blip r:embed="rId4"/>
          <a:stretch>
            <a:fillRect/>
          </a:stretch>
        </p:blipFill>
        <p:spPr>
          <a:xfrm>
            <a:off x="5879976" y="871163"/>
            <a:ext cx="2304256" cy="649918"/>
          </a:xfrm>
          <a:prstGeom prst="rect">
            <a:avLst/>
          </a:prstGeom>
        </p:spPr>
      </p:pic>
      <mc:AlternateContent xmlns:mc="http://schemas.openxmlformats.org/markup-compatibility/2006">
        <mc:Choice xmlns:a14="http://schemas.microsoft.com/office/drawing/2010/main" Requires="a14">
          <p:sp>
            <p:nvSpPr>
              <p:cNvPr id="8" name="Rectangle 7"/>
              <p:cNvSpPr/>
              <p:nvPr/>
            </p:nvSpPr>
            <p:spPr>
              <a:xfrm>
                <a:off x="2260572" y="2454269"/>
                <a:ext cx="9157664" cy="3880486"/>
              </a:xfrm>
              <a:prstGeom prst="rect">
                <a:avLst/>
              </a:prstGeom>
            </p:spPr>
            <p:txBody>
              <a:bodyPr wrap="square">
                <a:spAutoFit/>
              </a:bodyPr>
              <a:lstStyle/>
              <a:p>
                <a:r>
                  <a:rPr lang="en-GB" sz="2400" dirty="0"/>
                  <a:t>The dimensions of each quantity are identified:</a:t>
                </a:r>
              </a:p>
              <a:p>
                <a:endParaRPr lang="en-GB" sz="2400" dirty="0"/>
              </a:p>
              <a:p>
                <a:r>
                  <a:rPr lang="en-GB" sz="2400" dirty="0"/>
                  <a:t>The frequency means the number of vibrations per second, so its dimensions are </a:t>
                </a:r>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𝑇</m:t>
                        </m:r>
                      </m:e>
                      <m:sup>
                        <m:r>
                          <a:rPr lang="en-GB" sz="2400" i="1">
                            <a:latin typeface="Cambria Math" panose="02040503050406030204" pitchFamily="18" charset="0"/>
                          </a:rPr>
                          <m:t>−</m:t>
                        </m:r>
                        <m:r>
                          <a:rPr lang="en-GB" sz="2400">
                            <a:latin typeface="Cambria Math" panose="02040503050406030204" pitchFamily="18" charset="0"/>
                          </a:rPr>
                          <m:t>1</m:t>
                        </m:r>
                      </m:sup>
                    </m:sSup>
                  </m:oMath>
                </a14:m>
                <a:r>
                  <a:rPr lang="en-GB" sz="2400" dirty="0"/>
                  <a:t>.</a:t>
                </a:r>
              </a:p>
              <a:p>
                <a:endParaRPr lang="en-GB" sz="2400" dirty="0"/>
              </a:p>
              <a:p>
                <a:r>
                  <a:rPr lang="en-GB" sz="2400" dirty="0"/>
                  <a:t>Mass per unit length </a:t>
                </a:r>
                <a:r>
                  <a:rPr lang="en-GB" sz="2400" i="1" dirty="0">
                    <a:latin typeface="Times New Roman" panose="02020603050405020304" pitchFamily="18" charset="0"/>
                    <a:cs typeface="Times New Roman" panose="02020603050405020304" pitchFamily="18" charset="0"/>
                  </a:rPr>
                  <a:t>m</a:t>
                </a:r>
                <a:r>
                  <a:rPr lang="en-GB" sz="2400" i="1" dirty="0"/>
                  <a:t> </a:t>
                </a:r>
                <a:r>
                  <a:rPr lang="en-GB" sz="2400" dirty="0"/>
                  <a:t>has dimensions </a:t>
                </a:r>
                <a14:m>
                  <m:oMath xmlns:m="http://schemas.openxmlformats.org/officeDocument/2006/math">
                    <m:r>
                      <a:rPr lang="en-GB" sz="2400" i="1">
                        <a:latin typeface="Cambria Math" panose="02040503050406030204" pitchFamily="18" charset="0"/>
                      </a:rPr>
                      <m:t>𝑀</m:t>
                    </m:r>
                    <m:sSup>
                      <m:sSupPr>
                        <m:ctrlPr>
                          <a:rPr lang="en-GB" sz="2400" i="1">
                            <a:latin typeface="Cambria Math"/>
                          </a:rPr>
                        </m:ctrlPr>
                      </m:sSupPr>
                      <m:e>
                        <m:r>
                          <m:rPr>
                            <m:sty m:val="p"/>
                          </m:rPr>
                          <a:rPr lang="en-GB" sz="2400">
                            <a:latin typeface="Cambria Math" panose="02040503050406030204" pitchFamily="18" charset="0"/>
                          </a:rPr>
                          <m:t>L</m:t>
                        </m:r>
                      </m:e>
                      <m:sup>
                        <m:r>
                          <a:rPr lang="en-GB" sz="2400" i="1">
                            <a:latin typeface="Cambria Math" panose="02040503050406030204" pitchFamily="18" charset="0"/>
                          </a:rPr>
                          <m:t>−</m:t>
                        </m:r>
                        <m:r>
                          <a:rPr lang="en-GB" sz="2400">
                            <a:latin typeface="Cambria Math" panose="02040503050406030204" pitchFamily="18" charset="0"/>
                          </a:rPr>
                          <m:t>1</m:t>
                        </m:r>
                      </m:sup>
                    </m:sSup>
                  </m:oMath>
                </a14:m>
                <a:r>
                  <a:rPr lang="en-GB" sz="2400" dirty="0" smtClean="0"/>
                  <a:t>.</a:t>
                </a:r>
                <a:endParaRPr lang="en-GB" sz="2400" dirty="0"/>
              </a:p>
              <a:p>
                <a:endParaRPr lang="en-GB" sz="2400" dirty="0"/>
              </a:p>
              <a:p>
                <a:r>
                  <a:rPr lang="en-GB" sz="2400" dirty="0"/>
                  <a:t>Length </a:t>
                </a:r>
                <a:r>
                  <a:rPr lang="en-GB" sz="2400" i="1" dirty="0">
                    <a:latin typeface="Times New Roman" panose="02020603050405020304" pitchFamily="18" charset="0"/>
                    <a:cs typeface="Times New Roman" panose="02020603050405020304" pitchFamily="18" charset="0"/>
                  </a:rPr>
                  <a:t>l</a:t>
                </a:r>
                <a:r>
                  <a:rPr lang="en-GB" sz="2400" i="1" dirty="0"/>
                  <a:t> </a:t>
                </a:r>
                <a:r>
                  <a:rPr lang="en-GB" sz="2400" dirty="0"/>
                  <a:t>has dimension </a:t>
                </a:r>
                <a14:m>
                  <m:oMath xmlns:m="http://schemas.openxmlformats.org/officeDocument/2006/math">
                    <m:r>
                      <a:rPr lang="en-GB" sz="2400" i="1">
                        <a:latin typeface="Cambria Math" panose="02040503050406030204" pitchFamily="18" charset="0"/>
                      </a:rPr>
                      <m:t>𝐿</m:t>
                    </m:r>
                  </m:oMath>
                </a14:m>
                <a:r>
                  <a:rPr lang="en-GB" sz="2400" dirty="0" smtClean="0"/>
                  <a:t>.</a:t>
                </a:r>
                <a:endParaRPr lang="en-GB" sz="2400" dirty="0"/>
              </a:p>
              <a:p>
                <a:endParaRPr lang="en-GB" sz="2400" dirty="0"/>
              </a:p>
              <a:p>
                <a:r>
                  <a:rPr lang="en-GB" sz="2400" dirty="0"/>
                  <a:t>Force </a:t>
                </a:r>
                <a:r>
                  <a:rPr lang="en-GB" sz="2400" i="1" dirty="0">
                    <a:latin typeface="Times New Roman" panose="02020603050405020304" pitchFamily="18" charset="0"/>
                    <a:cs typeface="Times New Roman" panose="02020603050405020304" pitchFamily="18" charset="0"/>
                  </a:rPr>
                  <a:t>F</a:t>
                </a:r>
                <a:r>
                  <a:rPr lang="en-GB" sz="2400" i="1" dirty="0"/>
                  <a:t> </a:t>
                </a:r>
                <a:r>
                  <a:rPr lang="en-GB" sz="2400" dirty="0"/>
                  <a:t> has dimensions </a:t>
                </a:r>
                <a14:m>
                  <m:oMath xmlns:m="http://schemas.openxmlformats.org/officeDocument/2006/math">
                    <m:r>
                      <a:rPr lang="en-GB" sz="2400" i="1">
                        <a:latin typeface="Cambria Math" panose="02040503050406030204" pitchFamily="18" charset="0"/>
                      </a:rPr>
                      <m:t>𝑀𝐿</m:t>
                    </m:r>
                    <m:sSup>
                      <m:sSupPr>
                        <m:ctrlPr>
                          <a:rPr lang="en-GB" sz="2400" i="1">
                            <a:latin typeface="Cambria Math"/>
                          </a:rPr>
                        </m:ctrlPr>
                      </m:sSupPr>
                      <m:e>
                        <m:r>
                          <a:rPr lang="en-GB" sz="2400" i="1">
                            <a:latin typeface="Cambria Math" panose="02040503050406030204" pitchFamily="18" charset="0"/>
                          </a:rPr>
                          <m:t>𝑇</m:t>
                        </m:r>
                      </m:e>
                      <m:sup>
                        <m:r>
                          <a:rPr lang="en-GB" sz="2400" i="1">
                            <a:latin typeface="Cambria Math" panose="02040503050406030204" pitchFamily="18" charset="0"/>
                          </a:rPr>
                          <m:t>−2</m:t>
                        </m:r>
                      </m:sup>
                    </m:sSup>
                  </m:oMath>
                </a14:m>
                <a:r>
                  <a:rPr lang="en-GB" sz="2400" dirty="0" smtClean="0"/>
                  <a:t>.</a:t>
                </a:r>
                <a:endParaRPr lang="en-GB" sz="2400" dirty="0"/>
              </a:p>
            </p:txBody>
          </p:sp>
        </mc:Choice>
        <mc:Fallback>
          <p:sp>
            <p:nvSpPr>
              <p:cNvPr id="8" name="Rectangle 7"/>
              <p:cNvSpPr>
                <a:spLocks noRot="1" noChangeAspect="1" noMove="1" noResize="1" noEditPoints="1" noAdjustHandles="1" noChangeArrowheads="1" noChangeShapeType="1" noTextEdit="1"/>
              </p:cNvSpPr>
              <p:nvPr/>
            </p:nvSpPr>
            <p:spPr>
              <a:xfrm>
                <a:off x="2260572" y="2454269"/>
                <a:ext cx="9157664" cy="3880486"/>
              </a:xfrm>
              <a:prstGeom prst="rect">
                <a:avLst/>
              </a:prstGeom>
              <a:blipFill rotWithShape="1">
                <a:blip r:embed="rId5"/>
                <a:stretch>
                  <a:fillRect l="-1065" t="-1101" b="-314"/>
                </a:stretch>
              </a:blipFill>
            </p:spPr>
            <p:txBody>
              <a:bodyPr/>
              <a:lstStyle/>
              <a:p>
                <a:r>
                  <a:rPr lang="en-GB">
                    <a:noFill/>
                  </a:rPr>
                  <a:t> </a:t>
                </a:r>
              </a:p>
            </p:txBody>
          </p:sp>
        </mc:Fallback>
      </mc:AlternateContent>
    </p:spTree>
    <p:extLst>
      <p:ext uri="{BB962C8B-B14F-4D97-AF65-F5344CB8AC3E}">
        <p14:creationId xmlns:p14="http://schemas.microsoft.com/office/powerpoint/2010/main" val="12845797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Using Dimensions to Produce Formulae</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66928" y="1553232"/>
            <a:ext cx="9865404" cy="461665"/>
          </a:xfrm>
          <a:prstGeom prst="rect">
            <a:avLst/>
          </a:prstGeom>
        </p:spPr>
        <p:txBody>
          <a:bodyPr wrap="square">
            <a:spAutoFit/>
          </a:bodyPr>
          <a:lstStyle/>
          <a:p>
            <a:r>
              <a:rPr lang="en-GB" sz="2400" dirty="0"/>
              <a:t>So the dimensions of the proposed formula can be substituted in:</a:t>
            </a:r>
          </a:p>
        </p:txBody>
      </p:sp>
      <p:pic>
        <p:nvPicPr>
          <p:cNvPr id="2" name="Picture 1"/>
          <p:cNvPicPr>
            <a:picLocks noChangeAspect="1"/>
          </p:cNvPicPr>
          <p:nvPr/>
        </p:nvPicPr>
        <p:blipFill>
          <a:blip r:embed="rId3"/>
          <a:stretch>
            <a:fillRect/>
          </a:stretch>
        </p:blipFill>
        <p:spPr>
          <a:xfrm>
            <a:off x="5879976" y="871163"/>
            <a:ext cx="2304256" cy="649918"/>
          </a:xfrm>
          <a:prstGeom prst="rect">
            <a:avLst/>
          </a:prstGeom>
        </p:spPr>
      </p:pic>
      <mc:AlternateContent xmlns:mc="http://schemas.openxmlformats.org/markup-compatibility/2006" xmlns:a14="http://schemas.microsoft.com/office/drawing/2010/main">
        <mc:Choice Requires="a14">
          <p:sp>
            <p:nvSpPr>
              <p:cNvPr id="8" name="Rectangle 7"/>
              <p:cNvSpPr/>
              <p:nvPr/>
            </p:nvSpPr>
            <p:spPr>
              <a:xfrm>
                <a:off x="4583832" y="2224080"/>
                <a:ext cx="4392488" cy="468205"/>
              </a:xfrm>
              <a:prstGeom prst="rect">
                <a:avLst/>
              </a:prstGeom>
            </p:spPr>
            <p:txBody>
              <a:bodyPr wrap="square">
                <a:spAutoFit/>
              </a:bodyPr>
              <a:lstStyle/>
              <a:p>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𝑇</m:t>
                        </m:r>
                      </m:e>
                      <m:sup>
                        <m:r>
                          <a:rPr lang="en-GB" sz="2400" i="1">
                            <a:latin typeface="Cambria Math" panose="02040503050406030204" pitchFamily="18" charset="0"/>
                          </a:rPr>
                          <m:t>−1</m:t>
                        </m:r>
                      </m:sup>
                    </m:sSup>
                  </m:oMath>
                </a14:m>
                <a:r>
                  <a:rPr lang="en-GB" sz="2400" dirty="0"/>
                  <a:t> </a:t>
                </a:r>
                <a14:m>
                  <m:oMath xmlns:m="http://schemas.openxmlformats.org/officeDocument/2006/math">
                    <m:r>
                      <a:rPr lang="en-GB" sz="2400" i="1">
                        <a:latin typeface="Cambria Math" panose="02040503050406030204" pitchFamily="18" charset="0"/>
                      </a:rPr>
                      <m:t>=</m:t>
                    </m:r>
                    <m:sSup>
                      <m:sSupPr>
                        <m:ctrlPr>
                          <a:rPr lang="en-GB" sz="2400" i="1">
                            <a:latin typeface="Cambria Math"/>
                          </a:rPr>
                        </m:ctrlPr>
                      </m:sSupPr>
                      <m:e>
                        <m:r>
                          <a:rPr lang="en-GB" sz="2400" i="1">
                            <a:latin typeface="Cambria Math" panose="02040503050406030204" pitchFamily="18" charset="0"/>
                          </a:rPr>
                          <m:t>(</m:t>
                        </m:r>
                        <m:r>
                          <a:rPr lang="en-GB" sz="2400" i="1">
                            <a:latin typeface="Cambria Math" panose="02040503050406030204" pitchFamily="18" charset="0"/>
                          </a:rPr>
                          <m:t>𝑀</m:t>
                        </m:r>
                        <m:sSup>
                          <m:sSupPr>
                            <m:ctrlPr>
                              <a:rPr lang="en-GB" sz="2400" i="1">
                                <a:latin typeface="Cambria Math"/>
                              </a:rPr>
                            </m:ctrlPr>
                          </m:sSupPr>
                          <m:e>
                            <m:r>
                              <a:rPr lang="en-GB" sz="2400" i="1">
                                <a:latin typeface="Cambria Math" panose="02040503050406030204" pitchFamily="18" charset="0"/>
                              </a:rPr>
                              <m:t>𝐿</m:t>
                            </m:r>
                          </m:e>
                          <m:sup>
                            <m:r>
                              <a:rPr lang="en-GB" sz="2400" i="1">
                                <a:latin typeface="Cambria Math" panose="02040503050406030204" pitchFamily="18" charset="0"/>
                              </a:rPr>
                              <m:t>−1</m:t>
                            </m:r>
                          </m:sup>
                        </m:sSup>
                        <m:r>
                          <a:rPr lang="en-GB" sz="2400" i="1">
                            <a:latin typeface="Cambria Math" panose="02040503050406030204" pitchFamily="18" charset="0"/>
                          </a:rPr>
                          <m:t>)</m:t>
                        </m:r>
                      </m:e>
                      <m:sup>
                        <m:r>
                          <a:rPr lang="en-GB" sz="2400" i="1">
                            <a:latin typeface="Cambria Math" panose="02040503050406030204" pitchFamily="18" charset="0"/>
                          </a:rPr>
                          <m:t>𝑎</m:t>
                        </m:r>
                      </m:sup>
                    </m:sSup>
                    <m:r>
                      <a:rPr lang="en-GB" sz="2400" i="1">
                        <a:latin typeface="Cambria Math" panose="02040503050406030204" pitchFamily="18" charset="0"/>
                      </a:rPr>
                      <m:t> </m:t>
                    </m:r>
                    <m:sSup>
                      <m:sSupPr>
                        <m:ctrlPr>
                          <a:rPr lang="en-GB" sz="2400" i="1">
                            <a:latin typeface="Cambria Math"/>
                          </a:rPr>
                        </m:ctrlPr>
                      </m:sSupPr>
                      <m:e>
                        <m:r>
                          <a:rPr lang="en-GB" sz="2400" i="1">
                            <a:latin typeface="Cambria Math" panose="02040503050406030204" pitchFamily="18" charset="0"/>
                          </a:rPr>
                          <m:t>𝐿</m:t>
                        </m:r>
                      </m:e>
                      <m:sup>
                        <m:r>
                          <a:rPr lang="en-GB" sz="2400" i="1">
                            <a:latin typeface="Cambria Math" panose="02040503050406030204" pitchFamily="18" charset="0"/>
                          </a:rPr>
                          <m:t>𝑏</m:t>
                        </m:r>
                      </m:sup>
                    </m:sSup>
                    <m:sSup>
                      <m:sSupPr>
                        <m:ctrlPr>
                          <a:rPr lang="en-GB" sz="2400" i="1">
                            <a:latin typeface="Cambria Math"/>
                          </a:rPr>
                        </m:ctrlPr>
                      </m:sSupPr>
                      <m:e>
                        <m:r>
                          <a:rPr lang="en-GB" sz="2400" i="1">
                            <a:latin typeface="Cambria Math" panose="02040503050406030204" pitchFamily="18" charset="0"/>
                          </a:rPr>
                          <m:t>(</m:t>
                        </m:r>
                        <m:r>
                          <a:rPr lang="en-GB" sz="2400" i="1">
                            <a:latin typeface="Cambria Math" panose="02040503050406030204" pitchFamily="18" charset="0"/>
                          </a:rPr>
                          <m:t>𝑀𝐿</m:t>
                        </m:r>
                        <m:sSup>
                          <m:sSupPr>
                            <m:ctrlPr>
                              <a:rPr lang="en-GB" sz="2400" i="1">
                                <a:latin typeface="Cambria Math"/>
                              </a:rPr>
                            </m:ctrlPr>
                          </m:sSupPr>
                          <m:e>
                            <m:r>
                              <a:rPr lang="en-GB" sz="2400" i="1">
                                <a:latin typeface="Cambria Math" panose="02040503050406030204" pitchFamily="18" charset="0"/>
                              </a:rPr>
                              <m:t>𝑇</m:t>
                            </m:r>
                          </m:e>
                          <m:sup>
                            <m:r>
                              <a:rPr lang="en-GB" sz="2400" i="1">
                                <a:latin typeface="Cambria Math" panose="02040503050406030204" pitchFamily="18" charset="0"/>
                              </a:rPr>
                              <m:t>−2</m:t>
                            </m:r>
                          </m:sup>
                        </m:sSup>
                        <m:r>
                          <a:rPr lang="en-GB" sz="2400" i="1">
                            <a:latin typeface="Cambria Math" panose="02040503050406030204" pitchFamily="18" charset="0"/>
                          </a:rPr>
                          <m:t>)</m:t>
                        </m:r>
                      </m:e>
                      <m:sup>
                        <m:r>
                          <a:rPr lang="en-GB" sz="2400" i="1">
                            <a:latin typeface="Cambria Math" panose="02040503050406030204" pitchFamily="18" charset="0"/>
                          </a:rPr>
                          <m:t>𝑐</m:t>
                        </m:r>
                      </m:sup>
                    </m:sSup>
                  </m:oMath>
                </a14:m>
                <a:endParaRPr lang="en-GB" sz="2400" dirty="0"/>
              </a:p>
            </p:txBody>
          </p:sp>
        </mc:Choice>
        <mc:Fallback xmlns="">
          <p:sp>
            <p:nvSpPr>
              <p:cNvPr id="8" name="Rectangle 7"/>
              <p:cNvSpPr>
                <a:spLocks noRot="1" noChangeAspect="1" noMove="1" noResize="1" noEditPoints="1" noAdjustHandles="1" noChangeArrowheads="1" noChangeShapeType="1" noTextEdit="1"/>
              </p:cNvSpPr>
              <p:nvPr/>
            </p:nvSpPr>
            <p:spPr>
              <a:xfrm>
                <a:off x="4583832" y="2224080"/>
                <a:ext cx="4392488" cy="468205"/>
              </a:xfrm>
              <a:prstGeom prst="rect">
                <a:avLst/>
              </a:prstGeom>
              <a:blipFill rotWithShape="0">
                <a:blip r:embed="rId4"/>
                <a:stretch>
                  <a:fillRect l="-417" b="-19481"/>
                </a:stretch>
              </a:blipFill>
            </p:spPr>
            <p:txBody>
              <a:bodyPr/>
              <a:lstStyle/>
              <a:p>
                <a:r>
                  <a:rPr lang="en-GB">
                    <a:noFill/>
                  </a:rPr>
                  <a:t> </a:t>
                </a:r>
              </a:p>
            </p:txBody>
          </p:sp>
        </mc:Fallback>
      </mc:AlternateContent>
      <p:sp>
        <p:nvSpPr>
          <p:cNvPr id="4" name="Rectangle 3"/>
          <p:cNvSpPr/>
          <p:nvPr/>
        </p:nvSpPr>
        <p:spPr>
          <a:xfrm>
            <a:off x="2275582" y="2847984"/>
            <a:ext cx="3460378" cy="461665"/>
          </a:xfrm>
          <a:prstGeom prst="rect">
            <a:avLst/>
          </a:prstGeom>
        </p:spPr>
        <p:txBody>
          <a:bodyPr wrap="square">
            <a:spAutoFit/>
          </a:bodyPr>
          <a:lstStyle/>
          <a:p>
            <a:r>
              <a:rPr lang="en-GB" sz="2400" dirty="0"/>
              <a:t>Remove brackets</a:t>
            </a:r>
          </a:p>
        </p:txBody>
      </p:sp>
      <mc:AlternateContent xmlns:mc="http://schemas.openxmlformats.org/markup-compatibility/2006" xmlns:a14="http://schemas.microsoft.com/office/drawing/2010/main">
        <mc:Choice Requires="a14">
          <p:sp>
            <p:nvSpPr>
              <p:cNvPr id="5" name="Rectangle 4"/>
              <p:cNvSpPr/>
              <p:nvPr/>
            </p:nvSpPr>
            <p:spPr>
              <a:xfrm>
                <a:off x="4583832" y="3520382"/>
                <a:ext cx="6096000" cy="498663"/>
              </a:xfrm>
              <a:prstGeom prst="rect">
                <a:avLst/>
              </a:prstGeom>
            </p:spPr>
            <p:txBody>
              <a:bodyPr>
                <a:spAutoFit/>
              </a:bodyPr>
              <a:lstStyle/>
              <a:p>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𝑇</m:t>
                        </m:r>
                      </m:e>
                      <m:sup>
                        <m:r>
                          <a:rPr lang="en-GB" sz="2400" i="1">
                            <a:latin typeface="Cambria Math" panose="02040503050406030204" pitchFamily="18" charset="0"/>
                          </a:rPr>
                          <m:t>−1</m:t>
                        </m:r>
                      </m:sup>
                    </m:sSup>
                  </m:oMath>
                </a14:m>
                <a:r>
                  <a:rPr lang="en-GB" sz="2400" dirty="0"/>
                  <a:t> </a:t>
                </a:r>
                <a14:m>
                  <m:oMath xmlns:m="http://schemas.openxmlformats.org/officeDocument/2006/math">
                    <m:r>
                      <a:rPr lang="en-GB" sz="2400" i="1">
                        <a:latin typeface="Cambria Math" panose="02040503050406030204" pitchFamily="18" charset="0"/>
                      </a:rPr>
                      <m:t>=</m:t>
                    </m:r>
                    <m:sSup>
                      <m:sSupPr>
                        <m:ctrlPr>
                          <a:rPr lang="en-GB" sz="2400" i="1">
                            <a:latin typeface="Cambria Math"/>
                          </a:rPr>
                        </m:ctrlPr>
                      </m:sSupPr>
                      <m:e>
                        <m:r>
                          <a:rPr lang="en-GB" sz="2400" i="1">
                            <a:latin typeface="Cambria Math" panose="02040503050406030204" pitchFamily="18" charset="0"/>
                          </a:rPr>
                          <m:t>𝑀</m:t>
                        </m:r>
                      </m:e>
                      <m:sup>
                        <m:r>
                          <a:rPr lang="en-GB" sz="2400" i="1">
                            <a:latin typeface="Cambria Math" panose="02040503050406030204" pitchFamily="18" charset="0"/>
                          </a:rPr>
                          <m:t>𝑎</m:t>
                        </m:r>
                      </m:sup>
                    </m:sSup>
                    <m:sSup>
                      <m:sSupPr>
                        <m:ctrlPr>
                          <a:rPr lang="en-GB" sz="2400" i="1">
                            <a:latin typeface="Cambria Math"/>
                          </a:rPr>
                        </m:ctrlPr>
                      </m:sSupPr>
                      <m:e>
                        <m:r>
                          <a:rPr lang="en-GB" sz="2400" i="1">
                            <a:latin typeface="Cambria Math" panose="02040503050406030204" pitchFamily="18" charset="0"/>
                          </a:rPr>
                          <m:t>𝐿</m:t>
                        </m:r>
                      </m:e>
                      <m:sup>
                        <m:r>
                          <a:rPr lang="en-GB" sz="2400" i="1">
                            <a:latin typeface="Cambria Math" panose="02040503050406030204" pitchFamily="18" charset="0"/>
                          </a:rPr>
                          <m:t>−</m:t>
                        </m:r>
                        <m:r>
                          <a:rPr lang="en-GB" sz="2400" i="1">
                            <a:latin typeface="Cambria Math" panose="02040503050406030204" pitchFamily="18" charset="0"/>
                          </a:rPr>
                          <m:t>𝑎</m:t>
                        </m:r>
                      </m:sup>
                    </m:sSup>
                    <m:r>
                      <a:rPr lang="en-GB" sz="2400" i="1">
                        <a:latin typeface="Cambria Math" panose="02040503050406030204" pitchFamily="18" charset="0"/>
                      </a:rPr>
                      <m:t> </m:t>
                    </m:r>
                    <m:sSup>
                      <m:sSupPr>
                        <m:ctrlPr>
                          <a:rPr lang="en-GB" sz="2400" i="1">
                            <a:latin typeface="Cambria Math"/>
                          </a:rPr>
                        </m:ctrlPr>
                      </m:sSupPr>
                      <m:e>
                        <m:r>
                          <a:rPr lang="en-GB" sz="2400" i="1">
                            <a:latin typeface="Cambria Math" panose="02040503050406030204" pitchFamily="18" charset="0"/>
                          </a:rPr>
                          <m:t>𝐿</m:t>
                        </m:r>
                      </m:e>
                      <m:sup>
                        <m:r>
                          <a:rPr lang="en-GB" sz="2400" i="1">
                            <a:latin typeface="Cambria Math" panose="02040503050406030204" pitchFamily="18" charset="0"/>
                          </a:rPr>
                          <m:t>𝑏</m:t>
                        </m:r>
                      </m:sup>
                    </m:sSup>
                    <m:sSup>
                      <m:sSupPr>
                        <m:ctrlPr>
                          <a:rPr lang="en-GB" sz="2400" i="1">
                            <a:latin typeface="Cambria Math"/>
                          </a:rPr>
                        </m:ctrlPr>
                      </m:sSupPr>
                      <m:e>
                        <m:r>
                          <a:rPr lang="en-GB" sz="2400" i="1">
                            <a:latin typeface="Cambria Math" panose="02040503050406030204" pitchFamily="18" charset="0"/>
                          </a:rPr>
                          <m:t>𝑀</m:t>
                        </m:r>
                      </m:e>
                      <m:sup>
                        <m:r>
                          <a:rPr lang="en-GB" sz="2400" i="1">
                            <a:latin typeface="Cambria Math" panose="02040503050406030204" pitchFamily="18" charset="0"/>
                          </a:rPr>
                          <m:t>𝑐</m:t>
                        </m:r>
                      </m:sup>
                    </m:sSup>
                    <m:sSup>
                      <m:sSupPr>
                        <m:ctrlPr>
                          <a:rPr lang="en-GB" sz="2400" i="1">
                            <a:latin typeface="Cambria Math"/>
                          </a:rPr>
                        </m:ctrlPr>
                      </m:sSupPr>
                      <m:e>
                        <m:r>
                          <a:rPr lang="en-GB" sz="2400" i="1">
                            <a:latin typeface="Cambria Math" panose="02040503050406030204" pitchFamily="18" charset="0"/>
                          </a:rPr>
                          <m:t>𝐿</m:t>
                        </m:r>
                      </m:e>
                      <m:sup>
                        <m:r>
                          <a:rPr lang="en-GB" sz="2400" i="1">
                            <a:latin typeface="Cambria Math" panose="02040503050406030204" pitchFamily="18" charset="0"/>
                          </a:rPr>
                          <m:t>𝑐</m:t>
                        </m:r>
                      </m:sup>
                    </m:sSup>
                    <m:sSup>
                      <m:sSupPr>
                        <m:ctrlPr>
                          <a:rPr lang="en-GB" sz="2400" i="1">
                            <a:latin typeface="Cambria Math"/>
                          </a:rPr>
                        </m:ctrlPr>
                      </m:sSupPr>
                      <m:e>
                        <m:r>
                          <a:rPr lang="en-GB" sz="2400" i="1">
                            <a:latin typeface="Cambria Math" panose="02040503050406030204" pitchFamily="18" charset="0"/>
                          </a:rPr>
                          <m:t>𝑇</m:t>
                        </m:r>
                      </m:e>
                      <m:sup>
                        <m:r>
                          <a:rPr lang="en-GB" sz="2400" i="1">
                            <a:latin typeface="Cambria Math" panose="02040503050406030204" pitchFamily="18" charset="0"/>
                          </a:rPr>
                          <m:t>−2</m:t>
                        </m:r>
                        <m:r>
                          <a:rPr lang="en-GB" sz="2400" i="1">
                            <a:latin typeface="Cambria Math" panose="02040503050406030204" pitchFamily="18" charset="0"/>
                          </a:rPr>
                          <m:t>𝑐</m:t>
                        </m:r>
                      </m:sup>
                    </m:sSup>
                  </m:oMath>
                </a14:m>
                <a:endParaRPr lang="en-GB" sz="2400" dirty="0"/>
              </a:p>
            </p:txBody>
          </p:sp>
        </mc:Choice>
        <mc:Fallback xmlns="">
          <p:sp>
            <p:nvSpPr>
              <p:cNvPr id="5" name="Rectangle 4"/>
              <p:cNvSpPr>
                <a:spLocks noRot="1" noChangeAspect="1" noMove="1" noResize="1" noEditPoints="1" noAdjustHandles="1" noChangeArrowheads="1" noChangeShapeType="1" noTextEdit="1"/>
              </p:cNvSpPr>
              <p:nvPr/>
            </p:nvSpPr>
            <p:spPr>
              <a:xfrm>
                <a:off x="4583832" y="3520382"/>
                <a:ext cx="6096000" cy="498663"/>
              </a:xfrm>
              <a:prstGeom prst="rect">
                <a:avLst/>
              </a:prstGeom>
              <a:blipFill rotWithShape="0">
                <a:blip r:embed="rId5"/>
                <a:stretch>
                  <a:fillRect/>
                </a:stretch>
              </a:blipFill>
            </p:spPr>
            <p:txBody>
              <a:bodyPr/>
              <a:lstStyle/>
              <a:p>
                <a:r>
                  <a:rPr lang="en-GB">
                    <a:noFill/>
                  </a:rPr>
                  <a:t> </a:t>
                </a:r>
              </a:p>
            </p:txBody>
          </p:sp>
        </mc:Fallback>
      </mc:AlternateContent>
      <p:sp>
        <p:nvSpPr>
          <p:cNvPr id="6" name="Rectangle 5"/>
          <p:cNvSpPr/>
          <p:nvPr/>
        </p:nvSpPr>
        <p:spPr>
          <a:xfrm>
            <a:off x="2275582" y="4260480"/>
            <a:ext cx="6096000" cy="461665"/>
          </a:xfrm>
          <a:prstGeom prst="rect">
            <a:avLst/>
          </a:prstGeom>
        </p:spPr>
        <p:txBody>
          <a:bodyPr>
            <a:spAutoFit/>
          </a:bodyPr>
          <a:lstStyle/>
          <a:p>
            <a:r>
              <a:rPr lang="en-GB" sz="2400" dirty="0"/>
              <a:t>Collect powers of each dimension</a:t>
            </a:r>
          </a:p>
        </p:txBody>
      </p:sp>
      <mc:AlternateContent xmlns:mc="http://schemas.openxmlformats.org/markup-compatibility/2006" xmlns:a14="http://schemas.microsoft.com/office/drawing/2010/main">
        <mc:Choice Requires="a14">
          <p:sp>
            <p:nvSpPr>
              <p:cNvPr id="9" name="Rectangle 8"/>
              <p:cNvSpPr/>
              <p:nvPr/>
            </p:nvSpPr>
            <p:spPr>
              <a:xfrm>
                <a:off x="4583832" y="4942958"/>
                <a:ext cx="4145494" cy="498663"/>
              </a:xfrm>
              <a:prstGeom prst="rect">
                <a:avLst/>
              </a:prstGeom>
            </p:spPr>
            <p:txBody>
              <a:bodyPr wrap="none">
                <a:spAutoFit/>
              </a:bodyPr>
              <a:lstStyle/>
              <a:p>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𝑇</m:t>
                        </m:r>
                      </m:e>
                      <m:sup>
                        <m:r>
                          <a:rPr lang="en-GB" sz="2400" i="1">
                            <a:latin typeface="Cambria Math" panose="02040503050406030204" pitchFamily="18" charset="0"/>
                          </a:rPr>
                          <m:t>−1</m:t>
                        </m:r>
                      </m:sup>
                    </m:sSup>
                  </m:oMath>
                </a14:m>
                <a:r>
                  <a:rPr lang="en-GB" sz="2400" dirty="0"/>
                  <a:t> </a:t>
                </a:r>
                <a14:m>
                  <m:oMath xmlns:m="http://schemas.openxmlformats.org/officeDocument/2006/math">
                    <m:r>
                      <a:rPr lang="en-GB" sz="2400" i="1">
                        <a:latin typeface="Cambria Math" panose="02040503050406030204" pitchFamily="18" charset="0"/>
                      </a:rPr>
                      <m:t>=</m:t>
                    </m:r>
                    <m:sSup>
                      <m:sSupPr>
                        <m:ctrlPr>
                          <a:rPr lang="en-GB" sz="2400" i="1">
                            <a:latin typeface="Cambria Math"/>
                          </a:rPr>
                        </m:ctrlPr>
                      </m:sSupPr>
                      <m:e>
                        <m:r>
                          <a:rPr lang="en-GB" sz="2400" i="1">
                            <a:latin typeface="Cambria Math" panose="02040503050406030204" pitchFamily="18" charset="0"/>
                          </a:rPr>
                          <m:t>𝑀</m:t>
                        </m:r>
                      </m:e>
                      <m:sup>
                        <m:r>
                          <a:rPr lang="en-GB" sz="2400" i="1">
                            <a:latin typeface="Cambria Math" panose="02040503050406030204" pitchFamily="18" charset="0"/>
                          </a:rPr>
                          <m:t>𝑎</m:t>
                        </m:r>
                        <m:r>
                          <a:rPr lang="en-GB" sz="2400" i="1">
                            <a:latin typeface="Cambria Math" panose="02040503050406030204" pitchFamily="18" charset="0"/>
                          </a:rPr>
                          <m:t>+</m:t>
                        </m:r>
                        <m:r>
                          <a:rPr lang="en-GB" sz="2400" i="1">
                            <a:latin typeface="Cambria Math" panose="02040503050406030204" pitchFamily="18" charset="0"/>
                          </a:rPr>
                          <m:t>𝑐</m:t>
                        </m:r>
                      </m:sup>
                    </m:sSup>
                    <m:r>
                      <a:rPr lang="en-GB" sz="2400" i="1">
                        <a:latin typeface="Cambria Math" panose="02040503050406030204" pitchFamily="18" charset="0"/>
                      </a:rPr>
                      <m:t>×</m:t>
                    </m:r>
                    <m:sSup>
                      <m:sSupPr>
                        <m:ctrlPr>
                          <a:rPr lang="en-GB" sz="2400" i="1">
                            <a:latin typeface="Cambria Math"/>
                          </a:rPr>
                        </m:ctrlPr>
                      </m:sSupPr>
                      <m:e>
                        <m:r>
                          <a:rPr lang="en-GB" sz="2400" i="1">
                            <a:latin typeface="Cambria Math" panose="02040503050406030204" pitchFamily="18" charset="0"/>
                          </a:rPr>
                          <m:t>𝐿</m:t>
                        </m:r>
                      </m:e>
                      <m:sup>
                        <m:r>
                          <a:rPr lang="en-GB" sz="2400" i="1">
                            <a:latin typeface="Cambria Math" panose="02040503050406030204" pitchFamily="18" charset="0"/>
                          </a:rPr>
                          <m:t>−</m:t>
                        </m:r>
                        <m:r>
                          <a:rPr lang="en-GB" sz="2400" i="1">
                            <a:latin typeface="Cambria Math" panose="02040503050406030204" pitchFamily="18" charset="0"/>
                          </a:rPr>
                          <m:t>𝑎</m:t>
                        </m:r>
                        <m:r>
                          <a:rPr lang="en-GB" sz="2400" i="1">
                            <a:latin typeface="Cambria Math" panose="02040503050406030204" pitchFamily="18" charset="0"/>
                          </a:rPr>
                          <m:t>+</m:t>
                        </m:r>
                        <m:r>
                          <a:rPr lang="en-GB" sz="2400" i="1">
                            <a:latin typeface="Cambria Math" panose="02040503050406030204" pitchFamily="18" charset="0"/>
                          </a:rPr>
                          <m:t>𝑏</m:t>
                        </m:r>
                        <m:r>
                          <a:rPr lang="en-GB" sz="2400" i="1">
                            <a:latin typeface="Cambria Math" panose="02040503050406030204" pitchFamily="18" charset="0"/>
                          </a:rPr>
                          <m:t>+</m:t>
                        </m:r>
                        <m:r>
                          <a:rPr lang="en-GB" sz="2400" i="1">
                            <a:latin typeface="Cambria Math" panose="02040503050406030204" pitchFamily="18" charset="0"/>
                          </a:rPr>
                          <m:t>𝑐</m:t>
                        </m:r>
                      </m:sup>
                    </m:sSup>
                    <m:r>
                      <a:rPr lang="en-GB" sz="2400" i="1">
                        <a:latin typeface="Cambria Math" panose="02040503050406030204" pitchFamily="18" charset="0"/>
                      </a:rPr>
                      <m:t> ×</m:t>
                    </m:r>
                    <m:sSup>
                      <m:sSupPr>
                        <m:ctrlPr>
                          <a:rPr lang="en-GB" sz="2400" i="1">
                            <a:latin typeface="Cambria Math"/>
                          </a:rPr>
                        </m:ctrlPr>
                      </m:sSupPr>
                      <m:e>
                        <m:r>
                          <a:rPr lang="en-GB" sz="2400" i="1">
                            <a:latin typeface="Cambria Math" panose="02040503050406030204" pitchFamily="18" charset="0"/>
                          </a:rPr>
                          <m:t>𝑇</m:t>
                        </m:r>
                      </m:e>
                      <m:sup>
                        <m:r>
                          <a:rPr lang="en-GB" sz="2400" i="1">
                            <a:latin typeface="Cambria Math" panose="02040503050406030204" pitchFamily="18" charset="0"/>
                          </a:rPr>
                          <m:t>−2</m:t>
                        </m:r>
                        <m:r>
                          <a:rPr lang="en-GB" sz="2400" i="1">
                            <a:latin typeface="Cambria Math" panose="02040503050406030204" pitchFamily="18" charset="0"/>
                          </a:rPr>
                          <m:t>𝑐</m:t>
                        </m:r>
                      </m:sup>
                    </m:sSup>
                  </m:oMath>
                </a14:m>
                <a:endParaRPr lang="en-GB" sz="2400" dirty="0"/>
              </a:p>
            </p:txBody>
          </p:sp>
        </mc:Choice>
        <mc:Fallback xmlns="">
          <p:sp>
            <p:nvSpPr>
              <p:cNvPr id="9" name="Rectangle 8"/>
              <p:cNvSpPr>
                <a:spLocks noRot="1" noChangeAspect="1" noMove="1" noResize="1" noEditPoints="1" noAdjustHandles="1" noChangeArrowheads="1" noChangeShapeType="1" noTextEdit="1"/>
              </p:cNvSpPr>
              <p:nvPr/>
            </p:nvSpPr>
            <p:spPr>
              <a:xfrm>
                <a:off x="4583832" y="4942958"/>
                <a:ext cx="4145494" cy="498663"/>
              </a:xfrm>
              <a:prstGeom prst="rect">
                <a:avLst/>
              </a:prstGeom>
              <a:blipFill rotWithShape="0">
                <a:blip r:embed="rId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4017391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4" grpId="0"/>
      <p:bldP spid="5" grpId="0"/>
      <p:bldP spid="6" grpId="0"/>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Using Dimensions to Produce Formulae</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3" name="Rectangle 2"/>
              <p:cNvSpPr/>
              <p:nvPr/>
            </p:nvSpPr>
            <p:spPr>
              <a:xfrm>
                <a:off x="2332207" y="4042275"/>
                <a:ext cx="8449924" cy="613886"/>
              </a:xfrm>
              <a:prstGeom prst="rect">
                <a:avLst/>
              </a:prstGeom>
            </p:spPr>
            <p:txBody>
              <a:bodyPr wrap="square">
                <a:spAutoFit/>
              </a:bodyPr>
              <a:lstStyle/>
              <a:p>
                <a:r>
                  <a:rPr lang="en-GB" sz="2400" dirty="0"/>
                  <a:t>Solving these equations gives  </a:t>
                </a:r>
                <a14:m>
                  <m:oMath xmlns:m="http://schemas.openxmlformats.org/officeDocument/2006/math">
                    <m:r>
                      <a:rPr lang="en-GB" sz="2400" i="1">
                        <a:latin typeface="Cambria Math" panose="02040503050406030204" pitchFamily="18" charset="0"/>
                      </a:rPr>
                      <m:t>𝑎</m:t>
                    </m:r>
                    <m:r>
                      <a:rPr lang="en-GB" sz="2400" i="1">
                        <a:latin typeface="Cambria Math" panose="02040503050406030204" pitchFamily="18" charset="0"/>
                      </a:rPr>
                      <m:t>=−</m:t>
                    </m:r>
                    <m:f>
                      <m:fPr>
                        <m:ctrlPr>
                          <a:rPr lang="en-GB" sz="2400" i="1">
                            <a:latin typeface="Cambria Math"/>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r>
                      <a:rPr lang="en-GB" sz="2400" i="1">
                        <a:latin typeface="Cambria Math" panose="02040503050406030204" pitchFamily="18" charset="0"/>
                      </a:rPr>
                      <m:t>,  </m:t>
                    </m:r>
                    <m:r>
                      <a:rPr lang="en-GB" sz="2400" i="1">
                        <a:latin typeface="Cambria Math" panose="02040503050406030204" pitchFamily="18" charset="0"/>
                      </a:rPr>
                      <m:t>𝑏</m:t>
                    </m:r>
                    <m:r>
                      <a:rPr lang="en-GB" sz="2400" i="1">
                        <a:latin typeface="Cambria Math" panose="02040503050406030204" pitchFamily="18" charset="0"/>
                      </a:rPr>
                      <m:t>=−1  </m:t>
                    </m:r>
                    <m:r>
                      <m:rPr>
                        <m:sty m:val="p"/>
                      </m:rPr>
                      <a:rPr lang="en-GB" sz="2400">
                        <a:latin typeface="Cambria Math" panose="02040503050406030204" pitchFamily="18" charset="0"/>
                      </a:rPr>
                      <m:t>and</m:t>
                    </m:r>
                    <m:r>
                      <a:rPr lang="en-GB" sz="2400" i="1">
                        <a:latin typeface="Cambria Math" panose="02040503050406030204" pitchFamily="18" charset="0"/>
                      </a:rPr>
                      <m:t>  </m:t>
                    </m:r>
                    <m:r>
                      <a:rPr lang="en-GB" sz="2400" i="1">
                        <a:latin typeface="Cambria Math" panose="02040503050406030204" pitchFamily="18" charset="0"/>
                      </a:rPr>
                      <m:t>𝑐</m:t>
                    </m:r>
                    <m:r>
                      <a:rPr lang="en-GB" sz="2400" i="1">
                        <a:latin typeface="Cambria Math" panose="02040503050406030204" pitchFamily="18" charset="0"/>
                      </a:rPr>
                      <m:t>=</m:t>
                    </m:r>
                    <m:f>
                      <m:fPr>
                        <m:ctrlPr>
                          <a:rPr lang="en-GB" sz="2400" i="1">
                            <a:latin typeface="Cambria Math"/>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oMath>
                </a14:m>
                <a:r>
                  <a:rPr lang="en-GB" sz="2400" dirty="0"/>
                  <a:t>.</a:t>
                </a:r>
              </a:p>
            </p:txBody>
          </p:sp>
        </mc:Choice>
        <mc:Fallback xmlns="">
          <p:sp>
            <p:nvSpPr>
              <p:cNvPr id="3" name="Rectangle 2"/>
              <p:cNvSpPr>
                <a:spLocks noRot="1" noChangeAspect="1" noMove="1" noResize="1" noEditPoints="1" noAdjustHandles="1" noChangeArrowheads="1" noChangeShapeType="1" noTextEdit="1"/>
              </p:cNvSpPr>
              <p:nvPr/>
            </p:nvSpPr>
            <p:spPr>
              <a:xfrm>
                <a:off x="2332207" y="4042275"/>
                <a:ext cx="8449924" cy="613886"/>
              </a:xfrm>
              <a:prstGeom prst="rect">
                <a:avLst/>
              </a:prstGeom>
              <a:blipFill>
                <a:blip r:embed="rId3"/>
                <a:stretch>
                  <a:fillRect l="-1051"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5879976" y="2307989"/>
                <a:ext cx="3744416" cy="461665"/>
              </a:xfrm>
              <a:prstGeom prst="rect">
                <a:avLst/>
              </a:prstGeom>
            </p:spPr>
            <p:txBody>
              <a:bodyPr wrap="square">
                <a:spAutoFit/>
              </a:bodyPr>
              <a:lstStyle/>
              <a:p>
                <a14:m>
                  <m:oMath xmlns:m="http://schemas.openxmlformats.org/officeDocument/2006/math">
                    <m:r>
                      <a:rPr lang="en-GB" sz="2400" i="1">
                        <a:latin typeface="Cambria Math" panose="02040503050406030204" pitchFamily="18" charset="0"/>
                      </a:rPr>
                      <m:t>𝑎</m:t>
                    </m:r>
                    <m:r>
                      <a:rPr lang="en-GB" sz="2400" i="1">
                        <a:latin typeface="Cambria Math" panose="02040503050406030204" pitchFamily="18" charset="0"/>
                      </a:rPr>
                      <m:t>+</m:t>
                    </m:r>
                    <m:r>
                      <a:rPr lang="en-GB" sz="2400" i="1">
                        <a:latin typeface="Cambria Math" panose="02040503050406030204" pitchFamily="18" charset="0"/>
                      </a:rPr>
                      <m:t>𝑐</m:t>
                    </m:r>
                  </m:oMath>
                </a14:m>
                <a:r>
                  <a:rPr lang="en-GB" sz="2400" dirty="0"/>
                  <a:t>	</a:t>
                </a:r>
                <a14:m>
                  <m:oMath xmlns:m="http://schemas.openxmlformats.org/officeDocument/2006/math">
                    <m:r>
                      <a:rPr lang="en-GB" sz="2400" i="1">
                        <a:latin typeface="Cambria Math" panose="02040503050406030204" pitchFamily="18" charset="0"/>
                      </a:rPr>
                      <m:t>=0</m:t>
                    </m:r>
                  </m:oMath>
                </a14:m>
                <a:endParaRPr lang="en-GB" sz="2400" dirty="0"/>
              </a:p>
            </p:txBody>
          </p:sp>
        </mc:Choice>
        <mc:Fallback xmlns="">
          <p:sp>
            <p:nvSpPr>
              <p:cNvPr id="8" name="Rectangle 7"/>
              <p:cNvSpPr>
                <a:spLocks noRot="1" noChangeAspect="1" noMove="1" noResize="1" noEditPoints="1" noAdjustHandles="1" noChangeArrowheads="1" noChangeShapeType="1" noTextEdit="1"/>
              </p:cNvSpPr>
              <p:nvPr/>
            </p:nvSpPr>
            <p:spPr>
              <a:xfrm>
                <a:off x="5879976" y="2307989"/>
                <a:ext cx="3744416" cy="461665"/>
              </a:xfrm>
              <a:prstGeom prst="rect">
                <a:avLst/>
              </a:prstGeom>
              <a:blipFill rotWithShape="0">
                <a:blip r:embed="rId4"/>
                <a:stretch>
                  <a:fillRect/>
                </a:stretch>
              </a:blipFill>
            </p:spPr>
            <p:txBody>
              <a:bodyPr/>
              <a:lstStyle/>
              <a:p>
                <a:r>
                  <a:rPr lang="en-GB">
                    <a:noFill/>
                  </a:rPr>
                  <a:t> </a:t>
                </a:r>
              </a:p>
            </p:txBody>
          </p:sp>
        </mc:Fallback>
      </mc:AlternateContent>
      <p:sp>
        <p:nvSpPr>
          <p:cNvPr id="6" name="Rectangle 5"/>
          <p:cNvSpPr/>
          <p:nvPr/>
        </p:nvSpPr>
        <p:spPr>
          <a:xfrm>
            <a:off x="2207260" y="1576637"/>
            <a:ext cx="9793396" cy="461665"/>
          </a:xfrm>
          <a:prstGeom prst="rect">
            <a:avLst/>
          </a:prstGeom>
        </p:spPr>
        <p:txBody>
          <a:bodyPr wrap="square">
            <a:spAutoFit/>
          </a:bodyPr>
          <a:lstStyle/>
          <a:p>
            <a:r>
              <a:rPr lang="en-GB" sz="2400" dirty="0"/>
              <a:t>Equating the indices for </a:t>
            </a:r>
            <a:r>
              <a:rPr lang="en-GB" sz="2400" i="1" dirty="0">
                <a:latin typeface="Times New Roman" panose="02020603050405020304" pitchFamily="18" charset="0"/>
                <a:cs typeface="Times New Roman" panose="02020603050405020304" pitchFamily="18" charset="0"/>
              </a:rPr>
              <a:t>M</a:t>
            </a:r>
            <a:r>
              <a:rPr lang="en-GB" sz="2400" i="1" dirty="0"/>
              <a:t>, </a:t>
            </a:r>
            <a:r>
              <a:rPr lang="en-GB" sz="2400" i="1" dirty="0">
                <a:latin typeface="Times New Roman" panose="02020603050405020304" pitchFamily="18" charset="0"/>
                <a:cs typeface="Times New Roman" panose="02020603050405020304" pitchFamily="18" charset="0"/>
              </a:rPr>
              <a:t>L</a:t>
            </a:r>
            <a:r>
              <a:rPr lang="en-GB" sz="2400" i="1" dirty="0"/>
              <a:t> </a:t>
            </a:r>
            <a:r>
              <a:rPr lang="en-GB" sz="2400" dirty="0"/>
              <a:t>and </a:t>
            </a:r>
            <a:r>
              <a:rPr lang="en-GB" sz="2400" i="1" dirty="0">
                <a:latin typeface="Times New Roman" panose="02020603050405020304" pitchFamily="18" charset="0"/>
                <a:cs typeface="Times New Roman" panose="02020603050405020304" pitchFamily="18" charset="0"/>
              </a:rPr>
              <a:t>T</a:t>
            </a:r>
            <a:r>
              <a:rPr lang="en-GB" sz="2400" dirty="0"/>
              <a:t> on both sides of the equation gives</a:t>
            </a:r>
          </a:p>
        </p:txBody>
      </p:sp>
      <mc:AlternateContent xmlns:mc="http://schemas.openxmlformats.org/markup-compatibility/2006" xmlns:a14="http://schemas.microsoft.com/office/drawing/2010/main">
        <mc:Choice Requires="a14">
          <p:sp>
            <p:nvSpPr>
              <p:cNvPr id="9" name="Rectangle 8"/>
              <p:cNvSpPr/>
              <p:nvPr/>
            </p:nvSpPr>
            <p:spPr>
              <a:xfrm>
                <a:off x="4871864" y="843718"/>
                <a:ext cx="4145494" cy="498663"/>
              </a:xfrm>
              <a:prstGeom prst="rect">
                <a:avLst/>
              </a:prstGeom>
            </p:spPr>
            <p:txBody>
              <a:bodyPr wrap="none">
                <a:spAutoFit/>
              </a:bodyPr>
              <a:lstStyle/>
              <a:p>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𝑇</m:t>
                        </m:r>
                      </m:e>
                      <m:sup>
                        <m:r>
                          <a:rPr lang="en-GB" sz="2400" i="1">
                            <a:latin typeface="Cambria Math" panose="02040503050406030204" pitchFamily="18" charset="0"/>
                          </a:rPr>
                          <m:t>−1</m:t>
                        </m:r>
                      </m:sup>
                    </m:sSup>
                  </m:oMath>
                </a14:m>
                <a:r>
                  <a:rPr lang="en-GB" sz="2400" dirty="0"/>
                  <a:t> </a:t>
                </a:r>
                <a14:m>
                  <m:oMath xmlns:m="http://schemas.openxmlformats.org/officeDocument/2006/math">
                    <m:r>
                      <a:rPr lang="en-GB" sz="2400" i="1">
                        <a:latin typeface="Cambria Math" panose="02040503050406030204" pitchFamily="18" charset="0"/>
                      </a:rPr>
                      <m:t>=</m:t>
                    </m:r>
                    <m:sSup>
                      <m:sSupPr>
                        <m:ctrlPr>
                          <a:rPr lang="en-GB" sz="2400" i="1">
                            <a:latin typeface="Cambria Math"/>
                          </a:rPr>
                        </m:ctrlPr>
                      </m:sSupPr>
                      <m:e>
                        <m:r>
                          <a:rPr lang="en-GB" sz="2400" i="1">
                            <a:latin typeface="Cambria Math" panose="02040503050406030204" pitchFamily="18" charset="0"/>
                          </a:rPr>
                          <m:t>𝑀</m:t>
                        </m:r>
                      </m:e>
                      <m:sup>
                        <m:r>
                          <a:rPr lang="en-GB" sz="2400" i="1">
                            <a:latin typeface="Cambria Math" panose="02040503050406030204" pitchFamily="18" charset="0"/>
                          </a:rPr>
                          <m:t>𝑎</m:t>
                        </m:r>
                        <m:r>
                          <a:rPr lang="en-GB" sz="2400" i="1">
                            <a:latin typeface="Cambria Math" panose="02040503050406030204" pitchFamily="18" charset="0"/>
                          </a:rPr>
                          <m:t>+</m:t>
                        </m:r>
                        <m:r>
                          <a:rPr lang="en-GB" sz="2400" i="1">
                            <a:latin typeface="Cambria Math" panose="02040503050406030204" pitchFamily="18" charset="0"/>
                          </a:rPr>
                          <m:t>𝑐</m:t>
                        </m:r>
                      </m:sup>
                    </m:sSup>
                    <m:r>
                      <a:rPr lang="en-GB" sz="2400" i="1">
                        <a:latin typeface="Cambria Math" panose="02040503050406030204" pitchFamily="18" charset="0"/>
                      </a:rPr>
                      <m:t>×</m:t>
                    </m:r>
                    <m:sSup>
                      <m:sSupPr>
                        <m:ctrlPr>
                          <a:rPr lang="en-GB" sz="2400" i="1">
                            <a:latin typeface="Cambria Math"/>
                          </a:rPr>
                        </m:ctrlPr>
                      </m:sSupPr>
                      <m:e>
                        <m:r>
                          <a:rPr lang="en-GB" sz="2400" i="1">
                            <a:latin typeface="Cambria Math" panose="02040503050406030204" pitchFamily="18" charset="0"/>
                          </a:rPr>
                          <m:t>𝐿</m:t>
                        </m:r>
                      </m:e>
                      <m:sup>
                        <m:r>
                          <a:rPr lang="en-GB" sz="2400" i="1">
                            <a:latin typeface="Cambria Math" panose="02040503050406030204" pitchFamily="18" charset="0"/>
                          </a:rPr>
                          <m:t>−</m:t>
                        </m:r>
                        <m:r>
                          <a:rPr lang="en-GB" sz="2400" i="1">
                            <a:latin typeface="Cambria Math" panose="02040503050406030204" pitchFamily="18" charset="0"/>
                          </a:rPr>
                          <m:t>𝑎</m:t>
                        </m:r>
                        <m:r>
                          <a:rPr lang="en-GB" sz="2400" i="1">
                            <a:latin typeface="Cambria Math" panose="02040503050406030204" pitchFamily="18" charset="0"/>
                          </a:rPr>
                          <m:t>+</m:t>
                        </m:r>
                        <m:r>
                          <a:rPr lang="en-GB" sz="2400" i="1">
                            <a:latin typeface="Cambria Math" panose="02040503050406030204" pitchFamily="18" charset="0"/>
                          </a:rPr>
                          <m:t>𝑏</m:t>
                        </m:r>
                        <m:r>
                          <a:rPr lang="en-GB" sz="2400" i="1">
                            <a:latin typeface="Cambria Math" panose="02040503050406030204" pitchFamily="18" charset="0"/>
                          </a:rPr>
                          <m:t>+</m:t>
                        </m:r>
                        <m:r>
                          <a:rPr lang="en-GB" sz="2400" i="1">
                            <a:latin typeface="Cambria Math" panose="02040503050406030204" pitchFamily="18" charset="0"/>
                          </a:rPr>
                          <m:t>𝑐</m:t>
                        </m:r>
                      </m:sup>
                    </m:sSup>
                    <m:r>
                      <a:rPr lang="en-GB" sz="2400" i="1">
                        <a:latin typeface="Cambria Math" panose="02040503050406030204" pitchFamily="18" charset="0"/>
                      </a:rPr>
                      <m:t> ×</m:t>
                    </m:r>
                    <m:sSup>
                      <m:sSupPr>
                        <m:ctrlPr>
                          <a:rPr lang="en-GB" sz="2400" i="1">
                            <a:latin typeface="Cambria Math"/>
                          </a:rPr>
                        </m:ctrlPr>
                      </m:sSupPr>
                      <m:e>
                        <m:r>
                          <a:rPr lang="en-GB" sz="2400" i="1">
                            <a:latin typeface="Cambria Math" panose="02040503050406030204" pitchFamily="18" charset="0"/>
                          </a:rPr>
                          <m:t>𝑇</m:t>
                        </m:r>
                      </m:e>
                      <m:sup>
                        <m:r>
                          <a:rPr lang="en-GB" sz="2400" i="1">
                            <a:latin typeface="Cambria Math" panose="02040503050406030204" pitchFamily="18" charset="0"/>
                          </a:rPr>
                          <m:t>−2</m:t>
                        </m:r>
                        <m:r>
                          <a:rPr lang="en-GB" sz="2400" i="1">
                            <a:latin typeface="Cambria Math" panose="02040503050406030204" pitchFamily="18" charset="0"/>
                          </a:rPr>
                          <m:t>𝑐</m:t>
                        </m:r>
                      </m:sup>
                    </m:sSup>
                  </m:oMath>
                </a14:m>
                <a:endParaRPr lang="en-GB" sz="2400" dirty="0"/>
              </a:p>
            </p:txBody>
          </p:sp>
        </mc:Choice>
        <mc:Fallback xmlns="">
          <p:sp>
            <p:nvSpPr>
              <p:cNvPr id="9" name="Rectangle 8"/>
              <p:cNvSpPr>
                <a:spLocks noRot="1" noChangeAspect="1" noMove="1" noResize="1" noEditPoints="1" noAdjustHandles="1" noChangeArrowheads="1" noChangeShapeType="1" noTextEdit="1"/>
              </p:cNvSpPr>
              <p:nvPr/>
            </p:nvSpPr>
            <p:spPr>
              <a:xfrm>
                <a:off x="4871864" y="843718"/>
                <a:ext cx="4145494" cy="498663"/>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5867197" y="3560047"/>
                <a:ext cx="3744416" cy="461665"/>
              </a:xfrm>
              <a:prstGeom prst="rect">
                <a:avLst/>
              </a:prstGeom>
            </p:spPr>
            <p:txBody>
              <a:bodyPr wrap="square">
                <a:spAutoFit/>
              </a:bodyPr>
              <a:lstStyle/>
              <a:p>
                <a14:m>
                  <m:oMath xmlns:m="http://schemas.openxmlformats.org/officeDocument/2006/math">
                    <m:r>
                      <a:rPr lang="en-GB" sz="2400" i="1">
                        <a:latin typeface="Cambria Math" panose="02040503050406030204" pitchFamily="18" charset="0"/>
                      </a:rPr>
                      <m:t>−2</m:t>
                    </m:r>
                    <m:r>
                      <a:rPr lang="en-GB" sz="2400" i="1">
                        <a:latin typeface="Cambria Math" panose="02040503050406030204" pitchFamily="18" charset="0"/>
                      </a:rPr>
                      <m:t>𝑐</m:t>
                    </m:r>
                  </m:oMath>
                </a14:m>
                <a:r>
                  <a:rPr lang="en-GB" sz="2400" dirty="0"/>
                  <a:t>	</a:t>
                </a:r>
                <a14:m>
                  <m:oMath xmlns:m="http://schemas.openxmlformats.org/officeDocument/2006/math">
                    <m:r>
                      <a:rPr lang="en-GB" sz="2400" i="1">
                        <a:latin typeface="Cambria Math" panose="02040503050406030204" pitchFamily="18" charset="0"/>
                      </a:rPr>
                      <m:t>=−1</m:t>
                    </m:r>
                  </m:oMath>
                </a14:m>
                <a:endParaRPr lang="en-GB" sz="2400" dirty="0"/>
              </a:p>
            </p:txBody>
          </p:sp>
        </mc:Choice>
        <mc:Fallback xmlns="">
          <p:sp>
            <p:nvSpPr>
              <p:cNvPr id="11" name="Rectangle 10"/>
              <p:cNvSpPr>
                <a:spLocks noRot="1" noChangeAspect="1" noMove="1" noResize="1" noEditPoints="1" noAdjustHandles="1" noChangeArrowheads="1" noChangeShapeType="1" noTextEdit="1"/>
              </p:cNvSpPr>
              <p:nvPr/>
            </p:nvSpPr>
            <p:spPr>
              <a:xfrm>
                <a:off x="5867197" y="3560047"/>
                <a:ext cx="3744416" cy="461665"/>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4943872" y="2938698"/>
                <a:ext cx="3744416" cy="461665"/>
              </a:xfrm>
              <a:prstGeom prst="rect">
                <a:avLst/>
              </a:prstGeom>
            </p:spPr>
            <p:txBody>
              <a:bodyPr wrap="square">
                <a:spAutoFit/>
              </a:bodyPr>
              <a:lstStyle/>
              <a:p>
                <a14:m>
                  <m:oMath xmlns:m="http://schemas.openxmlformats.org/officeDocument/2006/math">
                    <m:r>
                      <a:rPr lang="en-GB" sz="2400" i="1">
                        <a:latin typeface="Cambria Math" panose="02040503050406030204" pitchFamily="18" charset="0"/>
                      </a:rPr>
                      <m:t>−</m:t>
                    </m:r>
                    <m:r>
                      <a:rPr lang="en-GB" sz="2400" i="1">
                        <a:latin typeface="Cambria Math" panose="02040503050406030204" pitchFamily="18" charset="0"/>
                      </a:rPr>
                      <m:t>𝑎</m:t>
                    </m:r>
                    <m:r>
                      <a:rPr lang="en-GB" sz="2400" i="1">
                        <a:latin typeface="Cambria Math" panose="02040503050406030204" pitchFamily="18" charset="0"/>
                      </a:rPr>
                      <m:t>+</m:t>
                    </m:r>
                    <m:r>
                      <a:rPr lang="en-GB" sz="2400" i="1">
                        <a:latin typeface="Cambria Math" panose="02040503050406030204" pitchFamily="18" charset="0"/>
                      </a:rPr>
                      <m:t>𝑏</m:t>
                    </m:r>
                    <m:r>
                      <a:rPr lang="en-GB" sz="2400" i="1">
                        <a:latin typeface="Cambria Math" panose="02040503050406030204" pitchFamily="18" charset="0"/>
                      </a:rPr>
                      <m:t>+</m:t>
                    </m:r>
                    <m:r>
                      <a:rPr lang="en-GB" sz="2400" i="1">
                        <a:latin typeface="Cambria Math" panose="02040503050406030204" pitchFamily="18" charset="0"/>
                      </a:rPr>
                      <m:t>𝑐</m:t>
                    </m:r>
                  </m:oMath>
                </a14:m>
                <a:r>
                  <a:rPr lang="en-GB" sz="2400" dirty="0"/>
                  <a:t>	</a:t>
                </a:r>
                <a14:m>
                  <m:oMath xmlns:m="http://schemas.openxmlformats.org/officeDocument/2006/math">
                    <m:r>
                      <a:rPr lang="en-GB" sz="2400" i="1">
                        <a:latin typeface="Cambria Math" panose="02040503050406030204" pitchFamily="18" charset="0"/>
                      </a:rPr>
                      <m:t>=0</m:t>
                    </m:r>
                  </m:oMath>
                </a14:m>
                <a:endParaRPr lang="en-GB" sz="2400" dirty="0"/>
              </a:p>
            </p:txBody>
          </p:sp>
        </mc:Choice>
        <mc:Fallback xmlns="">
          <p:sp>
            <p:nvSpPr>
              <p:cNvPr id="12" name="Rectangle 11"/>
              <p:cNvSpPr>
                <a:spLocks noRot="1" noChangeAspect="1" noMove="1" noResize="1" noEditPoints="1" noAdjustHandles="1" noChangeArrowheads="1" noChangeShapeType="1" noTextEdit="1"/>
              </p:cNvSpPr>
              <p:nvPr/>
            </p:nvSpPr>
            <p:spPr>
              <a:xfrm>
                <a:off x="4943872" y="2938698"/>
                <a:ext cx="3744416" cy="461665"/>
              </a:xfrm>
              <a:prstGeom prst="rect">
                <a:avLst/>
              </a:prstGeom>
              <a:blipFill rotWithShape="0">
                <a:blip r:embed="rId7"/>
                <a:stretch>
                  <a:fillRect/>
                </a:stretch>
              </a:blipFill>
            </p:spPr>
            <p:txBody>
              <a:bodyPr/>
              <a:lstStyle/>
              <a:p>
                <a:r>
                  <a:rPr lang="en-GB">
                    <a:noFill/>
                  </a:rPr>
                  <a:t> </a:t>
                </a:r>
              </a:p>
            </p:txBody>
          </p:sp>
        </mc:Fallback>
      </mc:AlternateContent>
      <p:sp>
        <p:nvSpPr>
          <p:cNvPr id="13" name="Rectangle 12"/>
          <p:cNvSpPr/>
          <p:nvPr/>
        </p:nvSpPr>
        <p:spPr>
          <a:xfrm>
            <a:off x="2332207" y="4726879"/>
            <a:ext cx="6565376" cy="461665"/>
          </a:xfrm>
          <a:prstGeom prst="rect">
            <a:avLst/>
          </a:prstGeom>
        </p:spPr>
        <p:txBody>
          <a:bodyPr wrap="square">
            <a:spAutoFit/>
          </a:bodyPr>
          <a:lstStyle/>
          <a:p>
            <a:r>
              <a:rPr lang="en-GB" sz="2400" dirty="0"/>
              <a:t>So the formula becomes</a:t>
            </a:r>
          </a:p>
        </p:txBody>
      </p:sp>
      <mc:AlternateContent xmlns:mc="http://schemas.openxmlformats.org/markup-compatibility/2006" xmlns:a14="http://schemas.microsoft.com/office/drawing/2010/main">
        <mc:Choice Requires="a14">
          <p:sp>
            <p:nvSpPr>
              <p:cNvPr id="14" name="Rectangle 13"/>
              <p:cNvSpPr/>
              <p:nvPr/>
            </p:nvSpPr>
            <p:spPr>
              <a:xfrm>
                <a:off x="4929803" y="5188544"/>
                <a:ext cx="4087555" cy="610552"/>
              </a:xfrm>
              <a:prstGeom prst="rect">
                <a:avLst/>
              </a:prstGeom>
            </p:spPr>
            <p:txBody>
              <a:bodyPr wrap="square">
                <a:spAutoFit/>
              </a:bodyPr>
              <a:lstStyle/>
              <a:p>
                <a14:m>
                  <m:oMath xmlns:m="http://schemas.openxmlformats.org/officeDocument/2006/math">
                    <m:r>
                      <a:rPr lang="en-GB" sz="2400" i="1">
                        <a:latin typeface="Cambria Math" panose="02040503050406030204" pitchFamily="18" charset="0"/>
                      </a:rPr>
                      <m:t>𝑓</m:t>
                    </m:r>
                  </m:oMath>
                </a14:m>
                <a:r>
                  <a:rPr lang="en-GB" sz="2400" dirty="0"/>
                  <a:t>	</a:t>
                </a:r>
                <a14:m>
                  <m:oMath xmlns:m="http://schemas.openxmlformats.org/officeDocument/2006/math">
                    <m:r>
                      <a:rPr lang="en-GB" sz="2400" i="1">
                        <a:latin typeface="Cambria Math" panose="02040503050406030204" pitchFamily="18" charset="0"/>
                      </a:rPr>
                      <m:t>=</m:t>
                    </m:r>
                    <m:r>
                      <a:rPr lang="en-GB" sz="2400" i="1">
                        <a:latin typeface="Cambria Math" panose="02040503050406030204" pitchFamily="18" charset="0"/>
                      </a:rPr>
                      <m:t>𝑘</m:t>
                    </m:r>
                    <m:sSup>
                      <m:sSupPr>
                        <m:ctrlPr>
                          <a:rPr lang="en-GB" sz="2400" i="1">
                            <a:latin typeface="Cambria Math"/>
                          </a:rPr>
                        </m:ctrlPr>
                      </m:sSupPr>
                      <m:e>
                        <m:r>
                          <a:rPr lang="en-GB" sz="2400" i="1">
                            <a:latin typeface="Cambria Math" panose="02040503050406030204" pitchFamily="18" charset="0"/>
                          </a:rPr>
                          <m:t>𝑚</m:t>
                        </m:r>
                      </m:e>
                      <m:sup>
                        <m:r>
                          <a:rPr lang="en-GB" sz="2400" i="1">
                            <a:latin typeface="Cambria Math" panose="02040503050406030204" pitchFamily="18" charset="0"/>
                          </a:rPr>
                          <m:t>−</m:t>
                        </m:r>
                        <m:f>
                          <m:fPr>
                            <m:ctrlPr>
                              <a:rPr lang="en-GB" sz="2400" i="1">
                                <a:latin typeface="Cambria Math"/>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sup>
                    </m:sSup>
                    <m:r>
                      <a:rPr lang="en-GB" sz="2400" i="1">
                        <a:latin typeface="Cambria Math" panose="02040503050406030204" pitchFamily="18" charset="0"/>
                      </a:rPr>
                      <m:t>  </m:t>
                    </m:r>
                    <m:sSup>
                      <m:sSupPr>
                        <m:ctrlPr>
                          <a:rPr lang="en-GB" sz="2400" i="1">
                            <a:latin typeface="Cambria Math"/>
                          </a:rPr>
                        </m:ctrlPr>
                      </m:sSupPr>
                      <m:e>
                        <m:r>
                          <a:rPr lang="en-GB" sz="2400" i="1">
                            <a:latin typeface="Cambria Math" panose="02040503050406030204" pitchFamily="18" charset="0"/>
                          </a:rPr>
                          <m:t>𝑙</m:t>
                        </m:r>
                      </m:e>
                      <m:sup>
                        <m:r>
                          <a:rPr lang="en-GB" sz="2400" i="1">
                            <a:latin typeface="Cambria Math" panose="02040503050406030204" pitchFamily="18" charset="0"/>
                          </a:rPr>
                          <m:t>−1</m:t>
                        </m:r>
                      </m:sup>
                    </m:sSup>
                    <m:r>
                      <a:rPr lang="en-GB" sz="2400" i="1">
                        <a:latin typeface="Cambria Math" panose="02040503050406030204" pitchFamily="18" charset="0"/>
                      </a:rPr>
                      <m:t> </m:t>
                    </m:r>
                    <m:sSup>
                      <m:sSupPr>
                        <m:ctrlPr>
                          <a:rPr lang="en-GB" sz="2400" i="1">
                            <a:latin typeface="Cambria Math"/>
                          </a:rPr>
                        </m:ctrlPr>
                      </m:sSupPr>
                      <m:e>
                        <m:r>
                          <a:rPr lang="en-GB" sz="2400" i="1">
                            <a:latin typeface="Cambria Math" panose="02040503050406030204" pitchFamily="18" charset="0"/>
                          </a:rPr>
                          <m:t>𝐹</m:t>
                        </m:r>
                      </m:e>
                      <m:sup>
                        <m:f>
                          <m:fPr>
                            <m:ctrlPr>
                              <a:rPr lang="en-GB" sz="2400" i="1">
                                <a:latin typeface="Cambria Math"/>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sup>
                    </m:sSup>
                  </m:oMath>
                </a14:m>
                <a:endParaRPr lang="en-GB" sz="2400" dirty="0"/>
              </a:p>
            </p:txBody>
          </p:sp>
        </mc:Choice>
        <mc:Fallback xmlns="">
          <p:sp>
            <p:nvSpPr>
              <p:cNvPr id="14" name="Rectangle 13"/>
              <p:cNvSpPr>
                <a:spLocks noRot="1" noChangeAspect="1" noMove="1" noResize="1" noEditPoints="1" noAdjustHandles="1" noChangeArrowheads="1" noChangeShapeType="1" noTextEdit="1"/>
              </p:cNvSpPr>
              <p:nvPr/>
            </p:nvSpPr>
            <p:spPr>
              <a:xfrm>
                <a:off x="4929803" y="5188544"/>
                <a:ext cx="4087555" cy="610552"/>
              </a:xfrm>
              <a:prstGeom prst="rect">
                <a:avLst/>
              </a:prstGeom>
              <a:blipFill>
                <a:blip r:embed="rId8"/>
                <a:stretch>
                  <a:fillRect l="-1246" b="-145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xmlns="" id="{2ADBC7FA-DDE8-E74F-8AC1-3BFE6FE96C53}"/>
                  </a:ext>
                </a:extLst>
              </p:cNvPr>
              <p:cNvSpPr/>
              <p:nvPr/>
            </p:nvSpPr>
            <p:spPr>
              <a:xfrm>
                <a:off x="7739405" y="5050723"/>
                <a:ext cx="3744416" cy="843885"/>
              </a:xfrm>
              <a:prstGeom prst="rect">
                <a:avLst/>
              </a:prstGeom>
            </p:spPr>
            <p:txBody>
              <a:bodyPr wrap="square">
                <a:spAutoFit/>
              </a:bodyPr>
              <a:lstStyle/>
              <a:p>
                <a:r>
                  <a:rPr lang="en-GB" sz="2400" dirty="0"/>
                  <a:t>or </a:t>
                </a:r>
                <a14:m>
                  <m:oMath xmlns:m="http://schemas.openxmlformats.org/officeDocument/2006/math">
                    <m:r>
                      <a:rPr lang="en-GB" sz="2400" i="1">
                        <a:latin typeface="Cambria Math" panose="02040503050406030204" pitchFamily="18" charset="0"/>
                      </a:rPr>
                      <m:t>𝑓</m:t>
                    </m:r>
                    <m:r>
                      <a:rPr lang="en-GB" sz="2400" i="1">
                        <a:latin typeface="Cambria Math" panose="02040503050406030204" pitchFamily="18" charset="0"/>
                      </a:rPr>
                      <m:t>=</m:t>
                    </m:r>
                    <m:f>
                      <m:fPr>
                        <m:ctrlPr>
                          <a:rPr lang="en-GB" sz="2400" i="1">
                            <a:latin typeface="Cambria Math"/>
                          </a:rPr>
                        </m:ctrlPr>
                      </m:fPr>
                      <m:num>
                        <m:r>
                          <a:rPr lang="en-GB" sz="2400" i="1">
                            <a:latin typeface="Cambria Math" panose="02040503050406030204" pitchFamily="18" charset="0"/>
                          </a:rPr>
                          <m:t>𝑘</m:t>
                        </m:r>
                      </m:num>
                      <m:den>
                        <m:r>
                          <a:rPr lang="en-GB" sz="2400" i="1">
                            <a:latin typeface="Cambria Math" panose="02040503050406030204" pitchFamily="18" charset="0"/>
                          </a:rPr>
                          <m:t>𝑙</m:t>
                        </m:r>
                      </m:den>
                    </m:f>
                    <m:rad>
                      <m:radPr>
                        <m:degHide m:val="on"/>
                        <m:ctrlPr>
                          <a:rPr lang="en-GB" sz="2400" i="1">
                            <a:latin typeface="Cambria Math"/>
                          </a:rPr>
                        </m:ctrlPr>
                      </m:radPr>
                      <m:deg/>
                      <m:e>
                        <m:f>
                          <m:fPr>
                            <m:ctrlPr>
                              <a:rPr lang="en-GB" sz="2400" i="1">
                                <a:latin typeface="Cambria Math"/>
                              </a:rPr>
                            </m:ctrlPr>
                          </m:fPr>
                          <m:num>
                            <m:r>
                              <a:rPr lang="en-GB" sz="2400" i="1">
                                <a:latin typeface="Cambria Math" panose="02040503050406030204" pitchFamily="18" charset="0"/>
                              </a:rPr>
                              <m:t>𝐹</m:t>
                            </m:r>
                          </m:num>
                          <m:den>
                            <m:r>
                              <a:rPr lang="en-GB" sz="2400" i="1">
                                <a:latin typeface="Cambria Math" panose="02040503050406030204" pitchFamily="18" charset="0"/>
                              </a:rPr>
                              <m:t>𝑚</m:t>
                            </m:r>
                          </m:den>
                        </m:f>
                      </m:e>
                    </m:rad>
                  </m:oMath>
                </a14:m>
                <a:endParaRPr lang="en-GB" sz="2400" dirty="0"/>
              </a:p>
            </p:txBody>
          </p:sp>
        </mc:Choice>
        <mc:Fallback xmlns="">
          <p:sp>
            <p:nvSpPr>
              <p:cNvPr id="15" name="Rectangle 14">
                <a:extLst>
                  <a:ext uri="{FF2B5EF4-FFF2-40B4-BE49-F238E27FC236}">
                    <a16:creationId xmlns:a16="http://schemas.microsoft.com/office/drawing/2014/main" id="{2ADBC7FA-DDE8-E74F-8AC1-3BFE6FE96C53}"/>
                  </a:ext>
                </a:extLst>
              </p:cNvPr>
              <p:cNvSpPr>
                <a:spLocks noRot="1" noChangeAspect="1" noMove="1" noResize="1" noEditPoints="1" noAdjustHandles="1" noChangeArrowheads="1" noChangeShapeType="1" noTextEdit="1"/>
              </p:cNvSpPr>
              <p:nvPr/>
            </p:nvSpPr>
            <p:spPr>
              <a:xfrm>
                <a:off x="7739405" y="5050723"/>
                <a:ext cx="3744416" cy="843885"/>
              </a:xfrm>
              <a:prstGeom prst="rect">
                <a:avLst/>
              </a:prstGeom>
              <a:blipFill>
                <a:blip r:embed="rId9"/>
                <a:stretch>
                  <a:fillRect l="-2712"/>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xmlns="" id="{38C92E64-32A3-AD49-AC33-4F53225D5DE4}"/>
              </a:ext>
            </a:extLst>
          </p:cNvPr>
          <p:cNvSpPr txBox="1"/>
          <p:nvPr/>
        </p:nvSpPr>
        <p:spPr>
          <a:xfrm>
            <a:off x="2207260" y="6045961"/>
            <a:ext cx="9984740" cy="1138773"/>
          </a:xfrm>
          <a:prstGeom prst="rect">
            <a:avLst/>
          </a:prstGeom>
          <a:noFill/>
        </p:spPr>
        <p:txBody>
          <a:bodyPr wrap="square" rtlCol="0">
            <a:spAutoFit/>
          </a:bodyPr>
          <a:lstStyle/>
          <a:p>
            <a:r>
              <a:rPr lang="en-GB" sz="2400" dirty="0"/>
              <a:t>where </a:t>
            </a:r>
            <a:r>
              <a:rPr lang="en-GB" sz="2400" i="1" dirty="0">
                <a:latin typeface="Times New Roman" panose="02020603050405020304" pitchFamily="18" charset="0"/>
                <a:cs typeface="Times New Roman" panose="02020603050405020304" pitchFamily="18" charset="0"/>
              </a:rPr>
              <a:t>k</a:t>
            </a:r>
            <a:r>
              <a:rPr lang="en-GB" sz="2400" i="1" dirty="0"/>
              <a:t> </a:t>
            </a:r>
            <a:r>
              <a:rPr lang="en-GB" sz="2400" dirty="0"/>
              <a:t> is a constant whose value could be found from </a:t>
            </a:r>
            <a:r>
              <a:rPr lang="en-GB" sz="2400" dirty="0" smtClean="0"/>
              <a:t>experimentation.</a:t>
            </a:r>
            <a:endParaRPr lang="en-GB" sz="2400" dirty="0"/>
          </a:p>
          <a:p>
            <a:endParaRPr lang="en-US" dirty="0"/>
          </a:p>
        </p:txBody>
      </p:sp>
    </p:spTree>
    <p:extLst>
      <p:ext uri="{BB962C8B-B14F-4D97-AF65-F5344CB8AC3E}">
        <p14:creationId xmlns:p14="http://schemas.microsoft.com/office/powerpoint/2010/main" val="3730599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6" grpId="0"/>
      <p:bldP spid="11" grpId="0"/>
      <p:bldP spid="12" grpId="0"/>
      <p:bldP spid="13" grpId="0"/>
      <p:bldP spid="14" grpId="0"/>
      <p:bldP spid="15" grpId="0"/>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6: Fitness Check </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6</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17145" y="584007"/>
            <a:ext cx="9267008" cy="830997"/>
          </a:xfrm>
          <a:prstGeom prst="rect">
            <a:avLst/>
          </a:prstGeom>
        </p:spPr>
        <p:txBody>
          <a:bodyPr wrap="square">
            <a:spAutoFit/>
          </a:bodyPr>
          <a:lstStyle/>
          <a:p>
            <a:r>
              <a:rPr lang="en-US" altLang="en-US" sz="2400" dirty="0">
                <a:solidFill>
                  <a:srgbClr val="FF0000"/>
                </a:solidFill>
              </a:rPr>
              <a:t>Here are some </a:t>
            </a:r>
            <a:r>
              <a:rPr lang="en-US" altLang="en-US" sz="2400" dirty="0" smtClean="0">
                <a:solidFill>
                  <a:srgbClr val="FF0000"/>
                </a:solidFill>
              </a:rPr>
              <a:t>questions </a:t>
            </a:r>
            <a:r>
              <a:rPr lang="en-US" altLang="en-US" sz="2400" dirty="0">
                <a:solidFill>
                  <a:srgbClr val="FF0000"/>
                </a:solidFill>
              </a:rPr>
              <a:t>to check your progress; there are more practice questions if needed.</a:t>
            </a:r>
          </a:p>
        </p:txBody>
      </p:sp>
      <mc:AlternateContent xmlns:mc="http://schemas.openxmlformats.org/markup-compatibility/2006">
        <mc:Choice xmlns:a14="http://schemas.microsoft.com/office/drawing/2010/main" Requires="a14">
          <p:sp>
            <p:nvSpPr>
              <p:cNvPr id="5" name="Rectangle 4"/>
              <p:cNvSpPr/>
              <p:nvPr/>
            </p:nvSpPr>
            <p:spPr>
              <a:xfrm>
                <a:off x="2228459" y="1340768"/>
                <a:ext cx="9684201" cy="2101409"/>
              </a:xfrm>
              <a:prstGeom prst="rect">
                <a:avLst/>
              </a:prstGeom>
            </p:spPr>
            <p:txBody>
              <a:bodyPr wrap="square">
                <a:spAutoFit/>
              </a:bodyPr>
              <a:lstStyle/>
              <a:p>
                <a:r>
                  <a:rPr lang="en-GB" sz="2400" dirty="0"/>
                  <a:t>1)	Find the dimensions of each of these quantities which are 	commonly used in mechanics.  Mass is represented by </a:t>
                </a:r>
                <a:r>
                  <a:rPr lang="en-GB" sz="2400" i="1" dirty="0">
                    <a:latin typeface="Times New Roman" panose="02020603050405020304" pitchFamily="18" charset="0"/>
                    <a:cs typeface="Times New Roman" panose="02020603050405020304" pitchFamily="18" charset="0"/>
                  </a:rPr>
                  <a:t>m</a:t>
                </a:r>
                <a:r>
                  <a:rPr lang="en-GB" sz="2400" dirty="0"/>
                  <a:t>, velocity 	by </a:t>
                </a:r>
                <a:r>
                  <a:rPr lang="en-GB" sz="2400" i="1" dirty="0">
                    <a:latin typeface="Times New Roman" panose="02020603050405020304" pitchFamily="18" charset="0"/>
                    <a:cs typeface="Times New Roman" panose="02020603050405020304" pitchFamily="18" charset="0"/>
                  </a:rPr>
                  <a:t>v</a:t>
                </a:r>
                <a:r>
                  <a:rPr lang="en-GB" sz="2400" dirty="0"/>
                  <a:t>, acceleration by </a:t>
                </a:r>
                <a:r>
                  <a:rPr lang="en-GB" sz="2400" i="1" dirty="0">
                    <a:latin typeface="Times New Roman" panose="02020603050405020304" pitchFamily="18" charset="0"/>
                    <a:cs typeface="Times New Roman" panose="02020603050405020304" pitchFamily="18" charset="0"/>
                  </a:rPr>
                  <a:t>g</a:t>
                </a:r>
                <a:r>
                  <a:rPr lang="en-GB" sz="2400" dirty="0"/>
                  <a:t> and length by </a:t>
                </a:r>
                <a:r>
                  <a:rPr lang="en-GB" sz="2400" i="1" dirty="0" smtClean="0">
                    <a:latin typeface="Times New Roman" panose="02020603050405020304" pitchFamily="18" charset="0"/>
                    <a:cs typeface="Times New Roman" panose="02020603050405020304" pitchFamily="18" charset="0"/>
                  </a:rPr>
                  <a:t>h.</a:t>
                </a:r>
                <a:endParaRPr lang="en-GB" sz="2400" dirty="0"/>
              </a:p>
              <a:p>
                <a:r>
                  <a:rPr lang="en-GB" sz="2400" dirty="0"/>
                  <a:t>	</a:t>
                </a:r>
                <a:r>
                  <a:rPr lang="en-GB" sz="2400" dirty="0" smtClean="0"/>
                  <a:t>a</a:t>
                </a:r>
                <a:r>
                  <a:rPr lang="en-GB" sz="2400" dirty="0"/>
                  <a:t>) 	Kinetic energy</a:t>
                </a:r>
                <a:r>
                  <a:rPr lang="en-GB" sz="2400" i="1" dirty="0"/>
                  <a:t> </a:t>
                </a:r>
                <a:r>
                  <a:rPr lang="en-GB" sz="2400" i="1" dirty="0">
                    <a:latin typeface="Times New Roman" panose="02020603050405020304" pitchFamily="18" charset="0"/>
                    <a:cs typeface="Times New Roman" panose="02020603050405020304" pitchFamily="18" charset="0"/>
                  </a:rPr>
                  <a:t>E</a:t>
                </a:r>
                <a:r>
                  <a:rPr lang="en-GB" sz="2400" dirty="0"/>
                  <a:t>, given by </a:t>
                </a:r>
                <a14:m>
                  <m:oMath xmlns:m="http://schemas.openxmlformats.org/officeDocument/2006/math">
                    <m:r>
                      <a:rPr lang="en-GB" sz="2400" i="1">
                        <a:latin typeface="Cambria Math" panose="02040503050406030204" pitchFamily="18" charset="0"/>
                      </a:rPr>
                      <m:t>𝐸</m:t>
                    </m:r>
                    <m:r>
                      <a:rPr lang="en-GB" sz="2400" i="1">
                        <a:latin typeface="Cambria Math" panose="02040503050406030204" pitchFamily="18" charset="0"/>
                      </a:rPr>
                      <m:t>=</m:t>
                    </m:r>
                    <m:f>
                      <m:fPr>
                        <m:ctrlPr>
                          <a:rPr lang="en-GB" sz="2400" i="1">
                            <a:latin typeface="Cambria Math"/>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sSup>
                      <m:sSupPr>
                        <m:ctrlPr>
                          <a:rPr lang="en-GB" sz="2400" i="1">
                            <a:latin typeface="Cambria Math"/>
                          </a:rPr>
                        </m:ctrlPr>
                      </m:sSupPr>
                      <m:e>
                        <m:r>
                          <a:rPr lang="en-GB" sz="2400" i="1">
                            <a:latin typeface="Cambria Math" panose="02040503050406030204" pitchFamily="18" charset="0"/>
                          </a:rPr>
                          <m:t>𝑚𝑣</m:t>
                        </m:r>
                      </m:e>
                      <m:sup>
                        <m:r>
                          <a:rPr lang="en-GB" sz="2400" i="1">
                            <a:latin typeface="Cambria Math" panose="02040503050406030204" pitchFamily="18" charset="0"/>
                          </a:rPr>
                          <m:t>2</m:t>
                        </m:r>
                      </m:sup>
                    </m:sSup>
                  </m:oMath>
                </a14:m>
                <a:endParaRPr lang="en-GB" sz="2400" dirty="0"/>
              </a:p>
              <a:p>
                <a:r>
                  <a:rPr lang="en-GB" sz="2400" dirty="0"/>
                  <a:t>	</a:t>
                </a:r>
                <a:r>
                  <a:rPr lang="en-GB" sz="2400" dirty="0" smtClean="0"/>
                  <a:t>b</a:t>
                </a:r>
                <a:r>
                  <a:rPr lang="en-GB" sz="2400" dirty="0"/>
                  <a:t>)	</a:t>
                </a:r>
                <a:r>
                  <a:rPr lang="en-GB" sz="2400" dirty="0" smtClean="0"/>
                  <a:t>Potential </a:t>
                </a:r>
                <a:r>
                  <a:rPr lang="en-GB" sz="2400" dirty="0"/>
                  <a:t>energy </a:t>
                </a:r>
                <a:r>
                  <a:rPr lang="en-GB" sz="2400" i="1" dirty="0">
                    <a:latin typeface="Times New Roman" panose="02020603050405020304" pitchFamily="18" charset="0"/>
                    <a:cs typeface="Times New Roman" panose="02020603050405020304" pitchFamily="18" charset="0"/>
                  </a:rPr>
                  <a:t>P</a:t>
                </a:r>
                <a:r>
                  <a:rPr lang="en-GB" sz="2400" dirty="0"/>
                  <a:t>, given by </a:t>
                </a:r>
                <a14:m>
                  <m:oMath xmlns:m="http://schemas.openxmlformats.org/officeDocument/2006/math">
                    <m:r>
                      <a:rPr lang="en-GB" sz="2400" b="0" i="1" smtClean="0">
                        <a:latin typeface="Cambria Math" panose="02040503050406030204" pitchFamily="18" charset="0"/>
                      </a:rPr>
                      <m:t>𝑃</m:t>
                    </m:r>
                    <m:r>
                      <a:rPr lang="en-GB" sz="2400" i="1">
                        <a:latin typeface="Cambria Math" panose="02040503050406030204" pitchFamily="18" charset="0"/>
                      </a:rPr>
                      <m:t>=</m:t>
                    </m:r>
                    <m:r>
                      <a:rPr lang="en-GB" sz="2400" i="1">
                        <a:latin typeface="Cambria Math" panose="02040503050406030204" pitchFamily="18" charset="0"/>
                      </a:rPr>
                      <m:t>𝑚𝑔h</m:t>
                    </m:r>
                  </m:oMath>
                </a14:m>
                <a:r>
                  <a:rPr lang="en-GB" sz="2400" dirty="0"/>
                  <a:t> </a:t>
                </a:r>
              </a:p>
            </p:txBody>
          </p:sp>
        </mc:Choice>
        <mc:Fallback>
          <p:sp>
            <p:nvSpPr>
              <p:cNvPr id="5" name="Rectangle 4"/>
              <p:cNvSpPr>
                <a:spLocks noRot="1" noChangeAspect="1" noMove="1" noResize="1" noEditPoints="1" noAdjustHandles="1" noChangeArrowheads="1" noChangeShapeType="1" noTextEdit="1"/>
              </p:cNvSpPr>
              <p:nvPr/>
            </p:nvSpPr>
            <p:spPr>
              <a:xfrm>
                <a:off x="2228459" y="1340768"/>
                <a:ext cx="9684201" cy="2101409"/>
              </a:xfrm>
              <a:prstGeom prst="rect">
                <a:avLst/>
              </a:prstGeom>
              <a:blipFill rotWithShape="1">
                <a:blip r:embed="rId3"/>
                <a:stretch>
                  <a:fillRect l="-1008" t="-2029" r="-252" b="-521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 name="Rectangle 1"/>
              <p:cNvSpPr/>
              <p:nvPr/>
            </p:nvSpPr>
            <p:spPr>
              <a:xfrm>
                <a:off x="2162250" y="3952780"/>
                <a:ext cx="10056440" cy="2321213"/>
              </a:xfrm>
              <a:prstGeom prst="rect">
                <a:avLst/>
              </a:prstGeom>
            </p:spPr>
            <p:txBody>
              <a:bodyPr wrap="square">
                <a:spAutoFit/>
              </a:bodyPr>
              <a:lstStyle/>
              <a:p>
                <a:pPr marL="457200" lvl="0" indent="-457200">
                  <a:buFontTx/>
                  <a:buAutoNum type="arabicParenR" startAt="2"/>
                </a:pPr>
                <a:r>
                  <a:rPr lang="en-GB" sz="2400" dirty="0">
                    <a:solidFill>
                      <a:prstClr val="black"/>
                    </a:solidFill>
                  </a:rPr>
                  <a:t>The height </a:t>
                </a:r>
                <a:r>
                  <a:rPr lang="en-GB" sz="2400" i="1" dirty="0">
                    <a:solidFill>
                      <a:prstClr val="black"/>
                    </a:solidFill>
                    <a:latin typeface="Times New Roman" panose="02020603050405020304" pitchFamily="18" charset="0"/>
                    <a:cs typeface="Times New Roman" panose="02020603050405020304" pitchFamily="18" charset="0"/>
                  </a:rPr>
                  <a:t>h</a:t>
                </a:r>
                <a:r>
                  <a:rPr lang="en-GB" sz="2400" dirty="0">
                    <a:solidFill>
                      <a:prstClr val="black"/>
                    </a:solidFill>
                  </a:rPr>
                  <a:t>, at which a </a:t>
                </a:r>
                <a:r>
                  <a:rPr lang="en-GB" sz="2400" dirty="0" smtClean="0">
                    <a:solidFill>
                      <a:prstClr val="black"/>
                    </a:solidFill>
                  </a:rPr>
                  <a:t>hover-mower </a:t>
                </a:r>
                <a:r>
                  <a:rPr lang="en-GB" sz="2400" dirty="0">
                    <a:solidFill>
                      <a:prstClr val="black"/>
                    </a:solidFill>
                  </a:rPr>
                  <a:t>moves over the ground is thought to depend on the volume of air </a:t>
                </a:r>
                <a:r>
                  <a:rPr lang="en-GB" sz="2400" i="1" dirty="0">
                    <a:solidFill>
                      <a:prstClr val="black"/>
                    </a:solidFill>
                    <a:latin typeface="Times New Roman" panose="02020603050405020304" pitchFamily="18" charset="0"/>
                    <a:cs typeface="Times New Roman" panose="02020603050405020304" pitchFamily="18" charset="0"/>
                  </a:rPr>
                  <a:t>F</a:t>
                </a:r>
                <a:r>
                  <a:rPr lang="en-GB" sz="2400" i="1" dirty="0">
                    <a:solidFill>
                      <a:prstClr val="black"/>
                    </a:solidFill>
                  </a:rPr>
                  <a:t> </a:t>
                </a:r>
                <a:r>
                  <a:rPr lang="en-GB" sz="2400" dirty="0">
                    <a:solidFill>
                      <a:prstClr val="black"/>
                    </a:solidFill>
                  </a:rPr>
                  <a:t>which is pumped per second through the fan and on the speed </a:t>
                </a:r>
                <a:r>
                  <a:rPr lang="en-GB" sz="2400" i="1" dirty="0">
                    <a:solidFill>
                      <a:prstClr val="black"/>
                    </a:solidFill>
                    <a:latin typeface="Times New Roman" panose="02020603050405020304" pitchFamily="18" charset="0"/>
                    <a:cs typeface="Times New Roman" panose="02020603050405020304" pitchFamily="18" charset="0"/>
                  </a:rPr>
                  <a:t>u</a:t>
                </a:r>
                <a:r>
                  <a:rPr lang="en-GB" sz="2400" i="1" dirty="0">
                    <a:solidFill>
                      <a:prstClr val="black"/>
                    </a:solidFill>
                  </a:rPr>
                  <a:t> </a:t>
                </a:r>
                <a:r>
                  <a:rPr lang="en-GB" sz="2400" dirty="0">
                    <a:solidFill>
                      <a:prstClr val="black"/>
                    </a:solidFill>
                  </a:rPr>
                  <a:t>at which the air escapes from under the mower apron. </a:t>
                </a:r>
              </a:p>
              <a:p>
                <a:pPr lvl="0"/>
                <a:r>
                  <a:rPr lang="en-GB" sz="2400" dirty="0">
                    <a:solidFill>
                      <a:prstClr val="black"/>
                    </a:solidFill>
                  </a:rPr>
                  <a:t>	Show that </a:t>
                </a:r>
                <a:r>
                  <a:rPr lang="en-GB" sz="2400" i="1" dirty="0">
                    <a:solidFill>
                      <a:prstClr val="black"/>
                    </a:solidFill>
                    <a:latin typeface="Times New Roman" panose="02020603050405020304" pitchFamily="18" charset="0"/>
                    <a:cs typeface="Times New Roman" panose="02020603050405020304" pitchFamily="18" charset="0"/>
                  </a:rPr>
                  <a:t>h</a:t>
                </a:r>
                <a:r>
                  <a:rPr lang="en-GB" sz="2400" i="1" dirty="0">
                    <a:solidFill>
                      <a:prstClr val="black"/>
                    </a:solidFill>
                  </a:rPr>
                  <a:t>, </a:t>
                </a:r>
                <a:r>
                  <a:rPr lang="en-GB" sz="2400" i="1" dirty="0">
                    <a:solidFill>
                      <a:prstClr val="black"/>
                    </a:solidFill>
                    <a:latin typeface="Times New Roman" panose="02020603050405020304" pitchFamily="18" charset="0"/>
                    <a:cs typeface="Times New Roman" panose="02020603050405020304" pitchFamily="18" charset="0"/>
                  </a:rPr>
                  <a:t>F</a:t>
                </a:r>
                <a:r>
                  <a:rPr lang="en-GB" sz="2400" dirty="0">
                    <a:solidFill>
                      <a:prstClr val="black"/>
                    </a:solidFill>
                  </a:rPr>
                  <a:t> and</a:t>
                </a:r>
                <a:r>
                  <a:rPr lang="en-GB" sz="2400" i="1" dirty="0">
                    <a:solidFill>
                      <a:prstClr val="black"/>
                    </a:solidFill>
                  </a:rPr>
                  <a:t> </a:t>
                </a:r>
                <a:r>
                  <a:rPr lang="en-GB" sz="2400" i="1" dirty="0">
                    <a:solidFill>
                      <a:prstClr val="black"/>
                    </a:solidFill>
                    <a:latin typeface="Times New Roman" panose="02020603050405020304" pitchFamily="18" charset="0"/>
                    <a:cs typeface="Times New Roman" panose="02020603050405020304" pitchFamily="18" charset="0"/>
                  </a:rPr>
                  <a:t>v</a:t>
                </a:r>
                <a:r>
                  <a:rPr lang="en-GB" sz="2400" dirty="0">
                    <a:solidFill>
                      <a:prstClr val="black"/>
                    </a:solidFill>
                  </a:rPr>
                  <a:t> could be related by the equation  </a:t>
                </a:r>
                <a14:m>
                  <m:oMath xmlns:m="http://schemas.openxmlformats.org/officeDocument/2006/math">
                    <m:r>
                      <a:rPr lang="en-GB" sz="2400" i="1">
                        <a:solidFill>
                          <a:prstClr val="black"/>
                        </a:solidFill>
                        <a:latin typeface="Cambria Math" panose="02040503050406030204" pitchFamily="18" charset="0"/>
                      </a:rPr>
                      <m:t>h</m:t>
                    </m:r>
                    <m:r>
                      <a:rPr lang="en-GB" sz="2400" i="1">
                        <a:solidFill>
                          <a:prstClr val="black"/>
                        </a:solidFill>
                        <a:latin typeface="Cambria Math" panose="02040503050406030204" pitchFamily="18" charset="0"/>
                      </a:rPr>
                      <m:t>=</m:t>
                    </m:r>
                    <m:r>
                      <a:rPr lang="en-GB" sz="2400" i="1">
                        <a:solidFill>
                          <a:prstClr val="black"/>
                        </a:solidFill>
                        <a:latin typeface="Cambria Math" panose="02040503050406030204" pitchFamily="18" charset="0"/>
                      </a:rPr>
                      <m:t>𝑘</m:t>
                    </m:r>
                    <m:rad>
                      <m:radPr>
                        <m:degHide m:val="on"/>
                        <m:ctrlPr>
                          <a:rPr lang="en-GB" sz="2400" i="1">
                            <a:solidFill>
                              <a:prstClr val="black"/>
                            </a:solidFill>
                            <a:latin typeface="Cambria Math"/>
                          </a:rPr>
                        </m:ctrlPr>
                      </m:radPr>
                      <m:deg/>
                      <m:e>
                        <m:f>
                          <m:fPr>
                            <m:ctrlPr>
                              <a:rPr lang="en-GB" sz="2400" i="1">
                                <a:solidFill>
                                  <a:prstClr val="black"/>
                                </a:solidFill>
                                <a:latin typeface="Cambria Math"/>
                              </a:rPr>
                            </m:ctrlPr>
                          </m:fPr>
                          <m:num>
                            <m:r>
                              <a:rPr lang="en-GB" sz="2400" i="1">
                                <a:solidFill>
                                  <a:prstClr val="black"/>
                                </a:solidFill>
                                <a:latin typeface="Cambria Math" panose="02040503050406030204" pitchFamily="18" charset="0"/>
                              </a:rPr>
                              <m:t>𝐹</m:t>
                            </m:r>
                          </m:num>
                          <m:den>
                            <m:r>
                              <a:rPr lang="en-GB" sz="2400" i="1">
                                <a:solidFill>
                                  <a:prstClr val="black"/>
                                </a:solidFill>
                                <a:latin typeface="Cambria Math" panose="02040503050406030204" pitchFamily="18" charset="0"/>
                              </a:rPr>
                              <m:t>𝑣</m:t>
                            </m:r>
                          </m:den>
                        </m:f>
                      </m:e>
                    </m:rad>
                  </m:oMath>
                </a14:m>
                <a:r>
                  <a:rPr lang="en-GB" dirty="0" smtClean="0"/>
                  <a:t> .</a:t>
                </a:r>
                <a:endParaRPr lang="en-GB" dirty="0"/>
              </a:p>
            </p:txBody>
          </p:sp>
        </mc:Choice>
        <mc:Fallback>
          <p:sp>
            <p:nvSpPr>
              <p:cNvPr id="2" name="Rectangle 1"/>
              <p:cNvSpPr>
                <a:spLocks noRot="1" noChangeAspect="1" noMove="1" noResize="1" noEditPoints="1" noAdjustHandles="1" noChangeArrowheads="1" noChangeShapeType="1" noTextEdit="1"/>
              </p:cNvSpPr>
              <p:nvPr/>
            </p:nvSpPr>
            <p:spPr>
              <a:xfrm>
                <a:off x="2162250" y="3952780"/>
                <a:ext cx="10056440" cy="2321213"/>
              </a:xfrm>
              <a:prstGeom prst="rect">
                <a:avLst/>
              </a:prstGeom>
              <a:blipFill rotWithShape="1">
                <a:blip r:embed="rId4"/>
                <a:stretch>
                  <a:fillRect l="-849" t="-2100"/>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xmlns="" id="{8CBF91F3-BB48-304A-9EDB-17EF5B24CC49}"/>
              </a:ext>
            </a:extLst>
          </p:cNvPr>
          <p:cNvSpPr/>
          <p:nvPr/>
        </p:nvSpPr>
        <p:spPr>
          <a:xfrm>
            <a:off x="2228431" y="3442177"/>
            <a:ext cx="1382110" cy="461665"/>
          </a:xfrm>
          <a:prstGeom prst="rect">
            <a:avLst/>
          </a:prstGeom>
        </p:spPr>
        <p:txBody>
          <a:bodyPr wrap="none">
            <a:spAutoFit/>
          </a:bodyPr>
          <a:lstStyle/>
          <a:p>
            <a:r>
              <a:rPr lang="en-GB" sz="2400" b="1" dirty="0">
                <a:solidFill>
                  <a:prstClr val="black"/>
                </a:solidFill>
              </a:rPr>
              <a:t>Answer</a:t>
            </a:r>
            <a:r>
              <a:rPr lang="en-GB" sz="2400" dirty="0">
                <a:solidFill>
                  <a:prstClr val="black"/>
                </a:solidFill>
              </a:rPr>
              <a:t> </a:t>
            </a:r>
            <a:endParaRPr lang="en-GB" dirty="0"/>
          </a:p>
        </p:txBody>
      </p:sp>
      <p:sp>
        <p:nvSpPr>
          <p:cNvPr id="4" name="TextBox 3">
            <a:extLst>
              <a:ext uri="{FF2B5EF4-FFF2-40B4-BE49-F238E27FC236}">
                <a16:creationId xmlns:a16="http://schemas.microsoft.com/office/drawing/2014/main" xmlns="" id="{E518F209-1F4E-E140-A74F-51B4C5A8AEBD}"/>
              </a:ext>
            </a:extLst>
          </p:cNvPr>
          <p:cNvSpPr txBox="1"/>
          <p:nvPr/>
        </p:nvSpPr>
        <p:spPr>
          <a:xfrm>
            <a:off x="3725957" y="3442177"/>
            <a:ext cx="3882211" cy="461665"/>
          </a:xfrm>
          <a:prstGeom prst="rect">
            <a:avLst/>
          </a:prstGeom>
          <a:noFill/>
        </p:spPr>
        <p:txBody>
          <a:bodyPr wrap="square" rtlCol="0">
            <a:spAutoFit/>
          </a:bodyPr>
          <a:lstStyle/>
          <a:p>
            <a:r>
              <a:rPr lang="en-GB" sz="2400" dirty="0"/>
              <a:t>a)	</a:t>
            </a:r>
            <a:r>
              <a:rPr lang="en-GB" sz="2400" dirty="0">
                <a:solidFill>
                  <a:srgbClr val="FF0000"/>
                </a:solidFill>
              </a:rPr>
              <a:t>ML</a:t>
            </a:r>
            <a:r>
              <a:rPr lang="en-GB" sz="2400" baseline="30000" dirty="0">
                <a:solidFill>
                  <a:srgbClr val="FF0000"/>
                </a:solidFill>
              </a:rPr>
              <a:t>2</a:t>
            </a:r>
            <a:r>
              <a:rPr lang="en-GB" sz="2400" dirty="0">
                <a:solidFill>
                  <a:srgbClr val="FF0000"/>
                </a:solidFill>
              </a:rPr>
              <a:t>T</a:t>
            </a:r>
            <a:r>
              <a:rPr lang="en-GB" sz="2400" baseline="30000" dirty="0">
                <a:solidFill>
                  <a:srgbClr val="FF0000"/>
                </a:solidFill>
              </a:rPr>
              <a:t>-2</a:t>
            </a:r>
            <a:r>
              <a:rPr lang="en-GB" sz="2400" dirty="0"/>
              <a:t>		b)	</a:t>
            </a:r>
            <a:r>
              <a:rPr lang="en-GB" sz="2400" dirty="0">
                <a:solidFill>
                  <a:srgbClr val="FF0000"/>
                </a:solidFill>
              </a:rPr>
              <a:t>ML</a:t>
            </a:r>
            <a:r>
              <a:rPr lang="en-GB" sz="2400" baseline="30000" dirty="0">
                <a:solidFill>
                  <a:srgbClr val="FF0000"/>
                </a:solidFill>
              </a:rPr>
              <a:t>2</a:t>
            </a:r>
            <a:r>
              <a:rPr lang="en-GB" sz="2400" dirty="0">
                <a:solidFill>
                  <a:srgbClr val="FF0000"/>
                </a:solidFill>
              </a:rPr>
              <a:t>T</a:t>
            </a:r>
            <a:r>
              <a:rPr lang="en-GB" sz="2400" baseline="30000" dirty="0">
                <a:solidFill>
                  <a:srgbClr val="FF0000"/>
                </a:solidFill>
              </a:rPr>
              <a:t>-2</a:t>
            </a:r>
            <a:endParaRPr lang="en-US" sz="2400" dirty="0"/>
          </a:p>
        </p:txBody>
      </p:sp>
      <p:sp>
        <p:nvSpPr>
          <p:cNvPr id="9" name="Rectangle 8">
            <a:extLst>
              <a:ext uri="{FF2B5EF4-FFF2-40B4-BE49-F238E27FC236}">
                <a16:creationId xmlns:a16="http://schemas.microsoft.com/office/drawing/2014/main" xmlns="" id="{BC9D14E4-D556-4944-8A05-8BE7E4B92B3A}"/>
              </a:ext>
            </a:extLst>
          </p:cNvPr>
          <p:cNvSpPr/>
          <p:nvPr/>
        </p:nvSpPr>
        <p:spPr>
          <a:xfrm>
            <a:off x="2228431" y="6210785"/>
            <a:ext cx="1382110" cy="461665"/>
          </a:xfrm>
          <a:prstGeom prst="rect">
            <a:avLst/>
          </a:prstGeom>
        </p:spPr>
        <p:txBody>
          <a:bodyPr wrap="none">
            <a:spAutoFit/>
          </a:bodyPr>
          <a:lstStyle/>
          <a:p>
            <a:r>
              <a:rPr lang="en-GB" sz="2400" b="1" dirty="0">
                <a:solidFill>
                  <a:prstClr val="black"/>
                </a:solidFill>
              </a:rPr>
              <a:t>Answer</a:t>
            </a:r>
            <a:r>
              <a:rPr lang="en-GB" sz="2400" dirty="0">
                <a:solidFill>
                  <a:prstClr val="black"/>
                </a:solidFill>
              </a:rPr>
              <a:t> </a:t>
            </a:r>
            <a:endParaRPr lang="en-GB"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7A08C538-724A-DF4B-AF45-A313F7CF9793}"/>
                  </a:ext>
                </a:extLst>
              </p:cNvPr>
              <p:cNvSpPr txBox="1"/>
              <p:nvPr/>
            </p:nvSpPr>
            <p:spPr>
              <a:xfrm>
                <a:off x="3676722" y="6032825"/>
                <a:ext cx="4608512" cy="1151662"/>
              </a:xfrm>
              <a:prstGeom prst="rect">
                <a:avLst/>
              </a:prstGeom>
              <a:noFill/>
            </p:spPr>
            <p:txBody>
              <a:bodyPr wrap="square" rtlCol="0">
                <a:spAutoFit/>
              </a:bodyPr>
              <a:lstStyle/>
              <a:p>
                <a14:m>
                  <m:oMath xmlns:m="http://schemas.openxmlformats.org/officeDocument/2006/math">
                    <m:r>
                      <a:rPr lang="en-GB" sz="2400" i="1">
                        <a:solidFill>
                          <a:srgbClr val="FF0000"/>
                        </a:solidFill>
                        <a:latin typeface="Cambria Math" panose="02040503050406030204" pitchFamily="18" charset="0"/>
                      </a:rPr>
                      <m:t>h</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𝑘</m:t>
                    </m:r>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𝐹</m:t>
                        </m:r>
                      </m:e>
                      <m:sup>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𝑣</m:t>
                        </m:r>
                      </m:e>
                      <m:sup>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sup>
                    </m:sSup>
                  </m:oMath>
                </a14:m>
                <a:r>
                  <a:rPr lang="en-US" altLang="en-US" sz="2400" dirty="0">
                    <a:solidFill>
                      <a:srgbClr val="FF0000"/>
                    </a:solidFill>
                  </a:rPr>
                  <a:t> hence </a:t>
                </a:r>
                <a14:m>
                  <m:oMath xmlns:m="http://schemas.openxmlformats.org/officeDocument/2006/math">
                    <m:r>
                      <a:rPr lang="en-GB" sz="2400" i="1">
                        <a:solidFill>
                          <a:srgbClr val="FF0000"/>
                        </a:solidFill>
                        <a:latin typeface="Cambria Math" panose="02040503050406030204" pitchFamily="18" charset="0"/>
                      </a:rPr>
                      <m:t>h</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𝑘</m:t>
                    </m:r>
                    <m:rad>
                      <m:radPr>
                        <m:degHide m:val="on"/>
                        <m:ctrlPr>
                          <a:rPr lang="en-GB" sz="2400" i="1">
                            <a:solidFill>
                              <a:srgbClr val="FF0000"/>
                            </a:solidFill>
                            <a:latin typeface="Cambria Math"/>
                          </a:rPr>
                        </m:ctrlPr>
                      </m:radPr>
                      <m:deg/>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𝐹</m:t>
                            </m:r>
                          </m:num>
                          <m:den>
                            <m:r>
                              <a:rPr lang="en-GB" sz="2400" i="1">
                                <a:solidFill>
                                  <a:srgbClr val="FF0000"/>
                                </a:solidFill>
                                <a:latin typeface="Cambria Math" panose="02040503050406030204" pitchFamily="18" charset="0"/>
                              </a:rPr>
                              <m:t>𝑣</m:t>
                            </m:r>
                          </m:den>
                        </m:f>
                      </m:e>
                    </m:rad>
                  </m:oMath>
                </a14:m>
                <a:endParaRPr lang="en-US" altLang="en-US" sz="2400" dirty="0">
                  <a:solidFill>
                    <a:srgbClr val="FF0000"/>
                  </a:solidFill>
                </a:endParaRPr>
              </a:p>
              <a:p>
                <a:endParaRPr lang="en-US" dirty="0"/>
              </a:p>
            </p:txBody>
          </p:sp>
        </mc:Choice>
        <mc:Fallback xmlns="">
          <p:sp>
            <p:nvSpPr>
              <p:cNvPr id="6" name="TextBox 5">
                <a:extLst>
                  <a:ext uri="{FF2B5EF4-FFF2-40B4-BE49-F238E27FC236}">
                    <a16:creationId xmlns:a16="http://schemas.microsoft.com/office/drawing/2014/main" id="{7A08C538-724A-DF4B-AF45-A313F7CF9793}"/>
                  </a:ext>
                </a:extLst>
              </p:cNvPr>
              <p:cNvSpPr txBox="1">
                <a:spLocks noRot="1" noChangeAspect="1" noMove="1" noResize="1" noEditPoints="1" noAdjustHandles="1" noChangeArrowheads="1" noChangeShapeType="1" noTextEdit="1"/>
              </p:cNvSpPr>
              <p:nvPr/>
            </p:nvSpPr>
            <p:spPr>
              <a:xfrm>
                <a:off x="3676722" y="6032825"/>
                <a:ext cx="4608512" cy="1151662"/>
              </a:xfrm>
              <a:prstGeom prst="rect">
                <a:avLst/>
              </a:prstGeom>
              <a:blipFill>
                <a:blip r:embed="rId5"/>
                <a:stretch>
                  <a:fillRect l="-275"/>
                </a:stretch>
              </a:blipFill>
            </p:spPr>
            <p:txBody>
              <a:bodyPr/>
              <a:lstStyle/>
              <a:p>
                <a:r>
                  <a:rPr lang="en-US">
                    <a:noFill/>
                  </a:rPr>
                  <a:t> </a:t>
                </a:r>
              </a:p>
            </p:txBody>
          </p:sp>
        </mc:Fallback>
      </mc:AlternateContent>
    </p:spTree>
    <p:extLst>
      <p:ext uri="{BB962C8B-B14F-4D97-AF65-F5344CB8AC3E}">
        <p14:creationId xmlns:p14="http://schemas.microsoft.com/office/powerpoint/2010/main" val="330786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4" grpId="0"/>
      <p:bldP spid="9" grpId="0"/>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6: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Mechanics Introduction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6</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310942" y="976457"/>
            <a:ext cx="5832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sixth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 </a:t>
            </a: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1488029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2.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D26DF9-5106-4408-AEB8-21B8AFA51FB3}">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9ee75292-5076-4fcc-bc52-dcc754448144"/>
    <ds:schemaRef ds:uri="http://purl.org/dc/terms/"/>
    <ds:schemaRef ds:uri="f7b00057-f5aa-46f4-8410-da255f325540"/>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10514</TotalTime>
  <Words>6032</Words>
  <Application>Microsoft Office PowerPoint</Application>
  <PresentationFormat>Custom</PresentationFormat>
  <Paragraphs>585</Paragraphs>
  <Slides>63</Slides>
  <Notes>62</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Alapértelmezett terv</vt:lpstr>
      <vt:lpstr>Supporting and Enhancing Mathematics and Statistics UNIT: Mechanics 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549</cp:revision>
  <cp:lastPrinted>2016-10-17T08:47:54Z</cp:lastPrinted>
  <dcterms:created xsi:type="dcterms:W3CDTF">2012-10-10T19:07:13Z</dcterms:created>
  <dcterms:modified xsi:type="dcterms:W3CDTF">2020-09-02T15:56:24Z</dcterms:modified>
</cp:coreProperties>
</file>