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89"/>
  </p:notesMasterIdLst>
  <p:handoutMasterIdLst>
    <p:handoutMasterId r:id="rId90"/>
  </p:handoutMasterIdLst>
  <p:sldIdLst>
    <p:sldId id="355" r:id="rId5"/>
    <p:sldId id="283" r:id="rId6"/>
    <p:sldId id="356" r:id="rId7"/>
    <p:sldId id="415" r:id="rId8"/>
    <p:sldId id="489" r:id="rId9"/>
    <p:sldId id="490" r:id="rId10"/>
    <p:sldId id="491" r:id="rId11"/>
    <p:sldId id="492" r:id="rId12"/>
    <p:sldId id="494" r:id="rId13"/>
    <p:sldId id="495" r:id="rId14"/>
    <p:sldId id="496" r:id="rId15"/>
    <p:sldId id="497" r:id="rId16"/>
    <p:sldId id="498" r:id="rId17"/>
    <p:sldId id="499" r:id="rId18"/>
    <p:sldId id="500" r:id="rId19"/>
    <p:sldId id="501" r:id="rId20"/>
    <p:sldId id="502" r:id="rId21"/>
    <p:sldId id="503" r:id="rId22"/>
    <p:sldId id="504" r:id="rId23"/>
    <p:sldId id="505" r:id="rId24"/>
    <p:sldId id="506" r:id="rId25"/>
    <p:sldId id="507" r:id="rId26"/>
    <p:sldId id="508" r:id="rId27"/>
    <p:sldId id="509" r:id="rId28"/>
    <p:sldId id="510" r:id="rId29"/>
    <p:sldId id="511" r:id="rId30"/>
    <p:sldId id="512" r:id="rId31"/>
    <p:sldId id="513" r:id="rId32"/>
    <p:sldId id="514" r:id="rId33"/>
    <p:sldId id="515" r:id="rId34"/>
    <p:sldId id="516" r:id="rId35"/>
    <p:sldId id="517" r:id="rId36"/>
    <p:sldId id="518" r:id="rId37"/>
    <p:sldId id="520" r:id="rId38"/>
    <p:sldId id="519" r:id="rId39"/>
    <p:sldId id="521" r:id="rId40"/>
    <p:sldId id="419" r:id="rId41"/>
    <p:sldId id="522" r:id="rId42"/>
    <p:sldId id="427" r:id="rId43"/>
    <p:sldId id="372" r:id="rId44"/>
    <p:sldId id="523" r:id="rId45"/>
    <p:sldId id="524" r:id="rId46"/>
    <p:sldId id="525" r:id="rId47"/>
    <p:sldId id="526" r:id="rId48"/>
    <p:sldId id="527" r:id="rId49"/>
    <p:sldId id="528" r:id="rId50"/>
    <p:sldId id="529" r:id="rId51"/>
    <p:sldId id="530" r:id="rId52"/>
    <p:sldId id="531" r:id="rId53"/>
    <p:sldId id="532" r:id="rId54"/>
    <p:sldId id="534" r:id="rId55"/>
    <p:sldId id="535" r:id="rId56"/>
    <p:sldId id="536" r:id="rId57"/>
    <p:sldId id="537" r:id="rId58"/>
    <p:sldId id="493" r:id="rId59"/>
    <p:sldId id="373" r:id="rId60"/>
    <p:sldId id="538" r:id="rId61"/>
    <p:sldId id="539" r:id="rId62"/>
    <p:sldId id="540" r:id="rId63"/>
    <p:sldId id="428" r:id="rId64"/>
    <p:sldId id="431" r:id="rId65"/>
    <p:sldId id="394" r:id="rId66"/>
    <p:sldId id="541" r:id="rId67"/>
    <p:sldId id="542" r:id="rId68"/>
    <p:sldId id="543" r:id="rId69"/>
    <p:sldId id="544" r:id="rId70"/>
    <p:sldId id="545" r:id="rId71"/>
    <p:sldId id="546" r:id="rId72"/>
    <p:sldId id="469" r:id="rId73"/>
    <p:sldId id="470" r:id="rId74"/>
    <p:sldId id="395" r:id="rId75"/>
    <p:sldId id="547" r:id="rId76"/>
    <p:sldId id="548" r:id="rId77"/>
    <p:sldId id="549" r:id="rId78"/>
    <p:sldId id="471" r:id="rId79"/>
    <p:sldId id="550" r:id="rId80"/>
    <p:sldId id="551" r:id="rId81"/>
    <p:sldId id="552" r:id="rId82"/>
    <p:sldId id="553" r:id="rId83"/>
    <p:sldId id="554" r:id="rId84"/>
    <p:sldId id="555" r:id="rId85"/>
    <p:sldId id="556" r:id="rId86"/>
    <p:sldId id="478" r:id="rId87"/>
    <p:sldId id="400" r:id="rId88"/>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p:cViewPr varScale="1">
        <p:scale>
          <a:sx n="107" d="100"/>
          <a:sy n="107" d="100"/>
        </p:scale>
        <p:origin x="736" y="112"/>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handoutMaster" Target="handoutMasters/handout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10/3/20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342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6264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76383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55325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772649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494609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31156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83433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78693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7770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84268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99452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62703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478239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89519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44765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62623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607743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42432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56234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23665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239596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67355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934735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652812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87618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19267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11385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34764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29347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741192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18837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340163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298515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4771497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468434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03690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117647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23084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899198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7164098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46295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718836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6555527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594802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132083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609075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6187277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964229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9690700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7069520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450765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393184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1875918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982540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8851821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7614621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8549935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358747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710264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763289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775872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970414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540828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2851079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4804070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0130066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53194707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47249355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305315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922291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872026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621470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470650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9322645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093285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204542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1731862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1140654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82858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2217710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8709082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0987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710.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210.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910.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10.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0.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2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68.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74.png"/></Relationships>
</file>

<file path=ppt/slides/_rels/slide35.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89.png"/></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92.png"/><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6.pn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950.png"/><Relationship Id="rId5" Type="http://schemas.openxmlformats.org/officeDocument/2006/relationships/image" Target="../media/image95.png"/><Relationship Id="rId4" Type="http://schemas.openxmlformats.org/officeDocument/2006/relationships/image" Target="../media/image94.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 Id="rId5" Type="http://schemas.openxmlformats.org/officeDocument/2006/relationships/image" Target="../media/image98.png"/><Relationship Id="rId4" Type="http://schemas.openxmlformats.org/officeDocument/2006/relationships/image" Target="../media/image9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99.png"/><Relationship Id="rId4" Type="http://schemas.openxmlformats.org/officeDocument/2006/relationships/image" Target="../media/image980.png"/></Relationships>
</file>

<file path=ppt/slides/_rels/slide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103.png"/></Relationships>
</file>

<file path=ppt/slides/_rels/slide4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4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5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5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123.png"/><Relationship Id="rId4" Type="http://schemas.openxmlformats.org/officeDocument/2006/relationships/image" Target="../media/image122.png"/></Relationships>
</file>

<file path=ppt/slides/_rels/slide52.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5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132.png"/></Relationships>
</file>

<file path=ppt/slides/_rels/slide5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134.png"/></Relationships>
</file>

<file path=ppt/slides/_rels/slide58.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138.png"/><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18.png"/></Relationships>
</file>

<file path=ppt/slides/_rels/slide59.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40.png"/><Relationship Id="rId7" Type="http://schemas.openxmlformats.org/officeDocument/2006/relationships/image" Target="../media/image143.png"/><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image" Target="../media/image142.png"/><Relationship Id="rId5" Type="http://schemas.openxmlformats.org/officeDocument/2006/relationships/image" Target="../media/image141.png"/><Relationship Id="rId10" Type="http://schemas.openxmlformats.org/officeDocument/2006/relationships/image" Target="../media/image146.png"/><Relationship Id="rId4" Type="http://schemas.openxmlformats.org/officeDocument/2006/relationships/image" Target="../media/image139.png"/><Relationship Id="rId9" Type="http://schemas.openxmlformats.org/officeDocument/2006/relationships/image" Target="../media/image145.png"/></Relationships>
</file>

<file path=ppt/slides/_rels/slide6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59.xml"/><Relationship Id="rId1" Type="http://schemas.openxmlformats.org/officeDocument/2006/relationships/slideLayout" Target="../slideLayouts/slideLayout3.xml"/><Relationship Id="rId5" Type="http://schemas.openxmlformats.org/officeDocument/2006/relationships/image" Target="../media/image150.png"/><Relationship Id="rId4" Type="http://schemas.openxmlformats.org/officeDocument/2006/relationships/image" Target="../media/image147.png"/></Relationships>
</file>

<file path=ppt/slides/_rels/slide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64.xml"/><Relationship Id="rId1" Type="http://schemas.openxmlformats.org/officeDocument/2006/relationships/slideLayout" Target="../slideLayouts/slideLayout3.xml"/><Relationship Id="rId5" Type="http://schemas.openxmlformats.org/officeDocument/2006/relationships/image" Target="../media/image153.png"/><Relationship Id="rId4" Type="http://schemas.openxmlformats.org/officeDocument/2006/relationships/image" Target="../media/image154.png"/></Relationships>
</file>

<file path=ppt/slides/_rels/slide66.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image" Target="../media/image155.png"/><Relationship Id="rId7" Type="http://schemas.openxmlformats.org/officeDocument/2006/relationships/image" Target="../media/image159.png"/><Relationship Id="rId2" Type="http://schemas.openxmlformats.org/officeDocument/2006/relationships/notesSlide" Target="../notesSlides/notesSlide65.xml"/><Relationship Id="rId1" Type="http://schemas.openxmlformats.org/officeDocument/2006/relationships/slideLayout" Target="../slideLayouts/slideLayout3.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png"/></Relationships>
</file>

<file path=ppt/slides/_rels/slide6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66.xml"/><Relationship Id="rId1" Type="http://schemas.openxmlformats.org/officeDocument/2006/relationships/slideLayout" Target="../slideLayouts/slideLayout3.xml"/><Relationship Id="rId5" Type="http://schemas.openxmlformats.org/officeDocument/2006/relationships/image" Target="../media/image163.png"/><Relationship Id="rId4" Type="http://schemas.openxmlformats.org/officeDocument/2006/relationships/image" Target="../media/image161.png"/></Relationships>
</file>

<file path=ppt/slides/_rels/slide68.xml.rels><?xml version="1.0" encoding="UTF-8" standalone="yes"?>
<Relationships xmlns="http://schemas.openxmlformats.org/package/2006/relationships"><Relationship Id="rId3" Type="http://schemas.openxmlformats.org/officeDocument/2006/relationships/image" Target="../media/image164.png"/><Relationship Id="rId7" Type="http://schemas.openxmlformats.org/officeDocument/2006/relationships/image" Target="../media/image168.png"/><Relationship Id="rId2" Type="http://schemas.openxmlformats.org/officeDocument/2006/relationships/notesSlide" Target="../notesSlides/notesSlide67.xml"/><Relationship Id="rId1" Type="http://schemas.openxmlformats.org/officeDocument/2006/relationships/slideLayout" Target="../slideLayouts/slideLayout3.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6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169.png"/></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69.png"/><Relationship Id="rId2" Type="http://schemas.openxmlformats.org/officeDocument/2006/relationships/notesSlide" Target="../notesSlides/notesSlide71.xml"/><Relationship Id="rId1" Type="http://schemas.openxmlformats.org/officeDocument/2006/relationships/slideLayout" Target="../slideLayouts/slideLayout3.xml"/><Relationship Id="rId6" Type="http://schemas.openxmlformats.org/officeDocument/2006/relationships/image" Target="../media/image173.png"/><Relationship Id="rId4" Type="http://schemas.openxmlformats.org/officeDocument/2006/relationships/image" Target="../media/image172.png"/></Relationships>
</file>

<file path=ppt/slides/_rels/slide73.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image" Target="../media/image174.png"/><Relationship Id="rId7" Type="http://schemas.openxmlformats.org/officeDocument/2006/relationships/image" Target="../media/image177.png"/><Relationship Id="rId2" Type="http://schemas.openxmlformats.org/officeDocument/2006/relationships/notesSlide" Target="../notesSlides/notesSlide72.xml"/><Relationship Id="rId1" Type="http://schemas.openxmlformats.org/officeDocument/2006/relationships/slideLayout" Target="../slideLayouts/slideLayout3.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1.png"/></Relationships>
</file>

<file path=ppt/slides/_rels/slide74.xml.rels><?xml version="1.0" encoding="UTF-8" standalone="yes"?>
<Relationships xmlns="http://schemas.openxmlformats.org/package/2006/relationships"><Relationship Id="rId8" Type="http://schemas.openxmlformats.org/officeDocument/2006/relationships/image" Target="../media/image184.png"/><Relationship Id="rId3" Type="http://schemas.openxmlformats.org/officeDocument/2006/relationships/image" Target="../media/image179.png"/><Relationship Id="rId7" Type="http://schemas.openxmlformats.org/officeDocument/2006/relationships/image" Target="../media/image183.png"/><Relationship Id="rId2" Type="http://schemas.openxmlformats.org/officeDocument/2006/relationships/notesSlide" Target="../notesSlides/notesSlide73.xml"/><Relationship Id="rId1" Type="http://schemas.openxmlformats.org/officeDocument/2006/relationships/slideLayout" Target="../slideLayouts/slideLayout3.xml"/><Relationship Id="rId6" Type="http://schemas.openxmlformats.org/officeDocument/2006/relationships/image" Target="../media/image182.png"/><Relationship Id="rId5" Type="http://schemas.openxmlformats.org/officeDocument/2006/relationships/image" Target="../media/image181.png"/><Relationship Id="rId4" Type="http://schemas.openxmlformats.org/officeDocument/2006/relationships/image" Target="../media/image180.png"/><Relationship Id="rId9" Type="http://schemas.openxmlformats.org/officeDocument/2006/relationships/image" Target="../media/image185.png"/></Relationships>
</file>

<file path=ppt/slides/_rels/slide75.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74.xml"/><Relationship Id="rId1" Type="http://schemas.openxmlformats.org/officeDocument/2006/relationships/slideLayout" Target="../slideLayouts/slideLayout3.xml"/><Relationship Id="rId4" Type="http://schemas.openxmlformats.org/officeDocument/2006/relationships/image" Target="../media/image187.png"/></Relationships>
</file>

<file path=ppt/slides/_rels/slide76.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76.xml"/><Relationship Id="rId1" Type="http://schemas.openxmlformats.org/officeDocument/2006/relationships/slideLayout" Target="../slideLayouts/slideLayout3.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8.png"/></Relationships>
</file>

<file path=ppt/slides/_rels/slide78.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image" Target="../media/image193.png"/><Relationship Id="rId7" Type="http://schemas.openxmlformats.org/officeDocument/2006/relationships/image" Target="../media/image197.png"/><Relationship Id="rId2" Type="http://schemas.openxmlformats.org/officeDocument/2006/relationships/notesSlide" Target="../notesSlides/notesSlide79.xml"/><Relationship Id="rId1" Type="http://schemas.openxmlformats.org/officeDocument/2006/relationships/slideLayout" Target="../slideLayouts/slideLayout3.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94.png"/><Relationship Id="rId9" Type="http://schemas.openxmlformats.org/officeDocument/2006/relationships/image" Target="../media/image199.png"/></Relationships>
</file>

<file path=ppt/slides/_rels/slide81.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80.xml"/><Relationship Id="rId1" Type="http://schemas.openxmlformats.org/officeDocument/2006/relationships/slideLayout" Target="../slideLayouts/slideLayout3.xml"/><Relationship Id="rId5" Type="http://schemas.openxmlformats.org/officeDocument/2006/relationships/image" Target="../media/image202.png"/><Relationship Id="rId4" Type="http://schemas.openxmlformats.org/officeDocument/2006/relationships/image" Target="../media/image201.png"/></Relationships>
</file>

<file path=ppt/slides/_rels/slide82.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203.png"/><Relationship Id="rId7" Type="http://schemas.openxmlformats.org/officeDocument/2006/relationships/image" Target="../media/image207.png"/><Relationship Id="rId2" Type="http://schemas.openxmlformats.org/officeDocument/2006/relationships/notesSlide" Target="../notesSlides/notesSlide81.xml"/><Relationship Id="rId1" Type="http://schemas.openxmlformats.org/officeDocument/2006/relationships/slideLayout" Target="../slideLayouts/slideLayout3.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4.png"/><Relationship Id="rId9" Type="http://schemas.openxmlformats.org/officeDocument/2006/relationships/image" Target="../media/image209.pn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One-Dimensional Motion</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15965" y="660859"/>
            <a:ext cx="9721081" cy="267765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altLang="en-US" sz="2400" dirty="0"/>
              <a:t>This unit will concentrate on the description of objects moving along</a:t>
            </a:r>
          </a:p>
          <a:p>
            <a:r>
              <a:rPr lang="en-GB" altLang="en-US" sz="2400" dirty="0"/>
              <a:t>a straight line, in one-dimensional motion. It introduces a much more</a:t>
            </a:r>
          </a:p>
          <a:p>
            <a:r>
              <a:rPr lang="en-GB" altLang="en-US" sz="2400" dirty="0"/>
              <a:t>mathematical approach, using Newton’s laws and </a:t>
            </a:r>
            <a:r>
              <a:rPr lang="en-GB" sz="2400" dirty="0"/>
              <a:t>the motion of</a:t>
            </a:r>
          </a:p>
          <a:p>
            <a:r>
              <a:rPr lang="en-GB" sz="2400" dirty="0"/>
              <a:t>objects, in terms of position (displacement), velocity and acceleration.</a:t>
            </a:r>
            <a:endParaRPr lang="en-GB" altLang="en-US" sz="2400" dirty="0"/>
          </a:p>
          <a:p>
            <a:r>
              <a:rPr lang="en-GB" altLang="en-US" sz="2400" dirty="0"/>
              <a:t> </a:t>
            </a:r>
            <a:endParaRPr lang="en-US" altLang="en-US" sz="2400" dirty="0"/>
          </a:p>
          <a:p>
            <a:r>
              <a:rPr lang="en-US" altLang="en-US" sz="2400" dirty="0"/>
              <a:t>You have five sections to work through and there are check up audits</a:t>
            </a:r>
          </a:p>
          <a:p>
            <a:r>
              <a:rPr lang="en-US" altLang="en-US" sz="2400" dirty="0"/>
              <a:t>through fitness tests for each section.</a:t>
            </a:r>
          </a:p>
        </p:txBody>
      </p:sp>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One-Dimensional Motion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p:txBody>
      </p:sp>
      <p:sp>
        <p:nvSpPr>
          <p:cNvPr id="8" name="TextBox 2">
            <a:extLst>
              <a:ext uri="{FF2B5EF4-FFF2-40B4-BE49-F238E27FC236}">
                <a16:creationId xmlns:a16="http://schemas.microsoft.com/office/drawing/2014/main" id="{49C288C9-FC2B-1C4A-A0A9-6BE06E56F896}"/>
              </a:ext>
            </a:extLst>
          </p:cNvPr>
          <p:cNvSpPr txBox="1">
            <a:spLocks noChangeArrowheads="1"/>
          </p:cNvSpPr>
          <p:nvPr/>
        </p:nvSpPr>
        <p:spPr bwMode="auto">
          <a:xfrm>
            <a:off x="4223792" y="3338515"/>
            <a:ext cx="9145016"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AutoNum type="arabicPlain"/>
            </a:pPr>
            <a:r>
              <a:rPr lang="en-GB" sz="2400" dirty="0"/>
              <a:t>Representing Motion</a:t>
            </a:r>
          </a:p>
          <a:p>
            <a:pPr>
              <a:buAutoNum type="arabicPlain"/>
            </a:pPr>
            <a:endParaRPr lang="en-GB" sz="2400" dirty="0"/>
          </a:p>
          <a:p>
            <a:pPr>
              <a:buAutoNum type="arabicPlain"/>
            </a:pPr>
            <a:r>
              <a:rPr lang="en-GB" sz="2400" dirty="0"/>
              <a:t>Modelling Motion under Constant Acceleration</a:t>
            </a:r>
          </a:p>
          <a:p>
            <a:pPr>
              <a:buAutoNum type="arabicPlain"/>
            </a:pPr>
            <a:endParaRPr lang="en-GB" sz="2400" dirty="0"/>
          </a:p>
          <a:p>
            <a:pPr>
              <a:buAutoNum type="arabicPlain"/>
            </a:pPr>
            <a:r>
              <a:rPr lang="en-GB" sz="2400" dirty="0"/>
              <a:t>Acceleration and Gravity</a:t>
            </a:r>
          </a:p>
          <a:p>
            <a:pPr>
              <a:buAutoNum type="arabicPlain"/>
            </a:pPr>
            <a:endParaRPr lang="en-GB" sz="2400" dirty="0"/>
          </a:p>
          <a:p>
            <a:pPr>
              <a:buAutoNum type="arabicPlain"/>
            </a:pPr>
            <a:r>
              <a:rPr lang="en-GB" sz="2400" dirty="0"/>
              <a:t>Force and Change in Motion</a:t>
            </a:r>
          </a:p>
          <a:p>
            <a:pPr>
              <a:buAutoNum type="arabicPlain"/>
            </a:pPr>
            <a:endParaRPr lang="en-GB" sz="2400" dirty="0"/>
          </a:p>
          <a:p>
            <a:pPr>
              <a:buAutoNum type="arabicPlain"/>
            </a:pPr>
            <a:r>
              <a:rPr lang="en-GB" sz="2400" dirty="0"/>
              <a:t>Multiple Forces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Representing Motion - Introduction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TextBox 1"/>
          <p:cNvSpPr txBox="1">
            <a:spLocks noChangeArrowheads="1"/>
          </p:cNvSpPr>
          <p:nvPr/>
        </p:nvSpPr>
        <p:spPr bwMode="auto">
          <a:xfrm>
            <a:off x="2384120" y="768088"/>
            <a:ext cx="9577064" cy="5632311"/>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This Unit will introduce a more mathematical approach to solving</a:t>
            </a:r>
          </a:p>
          <a:p>
            <a:r>
              <a:rPr lang="en-GB" sz="2400" dirty="0"/>
              <a:t>problems in mechanics. The first unit discussed motion and how</a:t>
            </a:r>
          </a:p>
          <a:p>
            <a:r>
              <a:rPr lang="en-GB" sz="2400" dirty="0"/>
              <a:t>forces affect motion (known as </a:t>
            </a:r>
            <a:r>
              <a:rPr lang="en-GB" sz="2400" b="1" dirty="0"/>
              <a:t>Dynamics</a:t>
            </a:r>
            <a:r>
              <a:rPr lang="en-GB" sz="2400" dirty="0"/>
              <a:t>); this will be covered in</a:t>
            </a:r>
          </a:p>
          <a:p>
            <a:r>
              <a:rPr lang="en-GB" sz="2400" dirty="0"/>
              <a:t>much more detail here, in Sections 4 and 5.</a:t>
            </a:r>
          </a:p>
          <a:p>
            <a:endParaRPr lang="en-GB" sz="2400" dirty="0"/>
          </a:p>
          <a:p>
            <a:r>
              <a:rPr lang="en-GB" sz="2400" dirty="0"/>
              <a:t>Sections 1 to 3 will not be concerned with forces, but will describe the</a:t>
            </a:r>
          </a:p>
          <a:p>
            <a:r>
              <a:rPr lang="en-GB" sz="2400" dirty="0"/>
              <a:t>motion of objects, in terms of position (displacement), velocity and</a:t>
            </a:r>
          </a:p>
          <a:p>
            <a:r>
              <a:rPr lang="en-GB" sz="2400" dirty="0"/>
              <a:t>acceleration. This study of motion, without considering the forces that</a:t>
            </a:r>
          </a:p>
          <a:p>
            <a:r>
              <a:rPr lang="en-GB" sz="2400" dirty="0"/>
              <a:t>produce the motion, is known as </a:t>
            </a:r>
            <a:r>
              <a:rPr lang="en-GB" sz="2400" b="1" dirty="0"/>
              <a:t>Kinematics</a:t>
            </a:r>
            <a:r>
              <a:rPr lang="en-GB" sz="2400" dirty="0"/>
              <a:t>.</a:t>
            </a:r>
          </a:p>
          <a:p>
            <a:endParaRPr lang="en-GB" sz="2400" dirty="0"/>
          </a:p>
          <a:p>
            <a:r>
              <a:rPr lang="en-GB" sz="2400" dirty="0"/>
              <a:t>The Unit will concentrate on the description of objects which move</a:t>
            </a:r>
          </a:p>
          <a:p>
            <a:r>
              <a:rPr lang="en-GB" sz="2400" dirty="0"/>
              <a:t>along a </a:t>
            </a:r>
            <a:r>
              <a:rPr lang="en-GB" sz="2400" b="1" dirty="0"/>
              <a:t>straight line</a:t>
            </a:r>
            <a:r>
              <a:rPr lang="en-GB" sz="2400" dirty="0"/>
              <a:t>. This is one-dimensional motion, a good starting</a:t>
            </a:r>
          </a:p>
          <a:p>
            <a:r>
              <a:rPr lang="en-GB" sz="2400" dirty="0"/>
              <a:t>point, from there the concepts can later be extended to two</a:t>
            </a:r>
          </a:p>
          <a:p>
            <a:r>
              <a:rPr lang="en-GB" sz="2400" dirty="0"/>
              <a:t>dimensions, then to the three spatial dimensions of the world around</a:t>
            </a:r>
          </a:p>
          <a:p>
            <a:r>
              <a:rPr lang="en-GB" sz="2400" dirty="0"/>
              <a:t>you.</a:t>
            </a:r>
          </a:p>
        </p:txBody>
      </p:sp>
    </p:spTree>
    <p:extLst>
      <p:ext uri="{BB962C8B-B14F-4D97-AF65-F5344CB8AC3E}">
        <p14:creationId xmlns:p14="http://schemas.microsoft.com/office/powerpoint/2010/main" val="38701250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xEl>
                                              <p:pRg st="5" end="5"/>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xEl>
                                              <p:pRg st="6" end="6"/>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8">
                                            <p:txEl>
                                              <p:pRg st="7" end="7"/>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xEl>
                                              <p:pRg st="10" end="10"/>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8">
                                            <p:txEl>
                                              <p:pRg st="11" end="11"/>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8">
                                            <p:txEl>
                                              <p:pRg st="12" end="12"/>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xEl>
                                              <p:pRg st="13" end="13"/>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Displacement</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pic>
        <p:nvPicPr>
          <p:cNvPr id="3" name="Picture 2"/>
          <p:cNvPicPr>
            <a:picLocks noChangeAspect="1"/>
          </p:cNvPicPr>
          <p:nvPr/>
        </p:nvPicPr>
        <p:blipFill>
          <a:blip r:embed="rId3"/>
          <a:stretch>
            <a:fillRect/>
          </a:stretch>
        </p:blipFill>
        <p:spPr>
          <a:xfrm>
            <a:off x="7320136" y="914796"/>
            <a:ext cx="4685985" cy="3840971"/>
          </a:xfrm>
          <a:prstGeom prst="rect">
            <a:avLst/>
          </a:prstGeom>
        </p:spPr>
      </p:pic>
      <p:sp>
        <p:nvSpPr>
          <p:cNvPr id="9" name="TextBox 1"/>
          <p:cNvSpPr txBox="1">
            <a:spLocks noChangeArrowheads="1"/>
          </p:cNvSpPr>
          <p:nvPr/>
        </p:nvSpPr>
        <p:spPr bwMode="auto">
          <a:xfrm>
            <a:off x="2388446" y="914796"/>
            <a:ext cx="4643658" cy="341632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Displacement is the measure of</a:t>
            </a:r>
          </a:p>
          <a:p>
            <a:r>
              <a:rPr lang="en-GB" sz="2400" dirty="0"/>
              <a:t>the position of an object. If you</a:t>
            </a:r>
          </a:p>
          <a:p>
            <a:r>
              <a:rPr lang="en-GB" sz="2400" dirty="0"/>
              <a:t>throw a ball upwards, you can</a:t>
            </a:r>
          </a:p>
          <a:p>
            <a:r>
              <a:rPr lang="en-GB" sz="2400" dirty="0"/>
              <a:t>measure its position by its</a:t>
            </a:r>
          </a:p>
          <a:p>
            <a:r>
              <a:rPr lang="en-GB" sz="2400" b="1" dirty="0"/>
              <a:t>displacement</a:t>
            </a:r>
            <a:r>
              <a:rPr lang="en-GB" sz="2400" dirty="0"/>
              <a:t>, as shown on the</a:t>
            </a:r>
          </a:p>
          <a:p>
            <a:r>
              <a:rPr lang="en-GB" sz="2400" dirty="0"/>
              <a:t>right. The displacement can be</a:t>
            </a:r>
          </a:p>
          <a:p>
            <a:r>
              <a:rPr lang="en-GB" sz="2400" dirty="0"/>
              <a:t>set as 0 for the ball leaving your</a:t>
            </a:r>
          </a:p>
          <a:p>
            <a:r>
              <a:rPr lang="en-GB" sz="2400" dirty="0"/>
              <a:t>hand, then the height above this</a:t>
            </a:r>
          </a:p>
          <a:p>
            <a:r>
              <a:rPr lang="en-GB" sz="2400" dirty="0"/>
              <a:t>is measured, in metres, as </a:t>
            </a:r>
            <a:r>
              <a:rPr lang="en-GB" sz="2400" i="1" dirty="0">
                <a:latin typeface="Times New Roman" panose="02020603050405020304" pitchFamily="18" charset="0"/>
                <a:cs typeface="Times New Roman" panose="02020603050405020304" pitchFamily="18" charset="0"/>
              </a:rPr>
              <a:t>s</a:t>
            </a:r>
            <a:r>
              <a:rPr lang="en-GB" sz="2400" dirty="0"/>
              <a:t>. </a:t>
            </a:r>
          </a:p>
        </p:txBody>
      </p:sp>
      <mc:AlternateContent xmlns:mc="http://schemas.openxmlformats.org/markup-compatibility/2006">
        <mc:Choice xmlns:a14="http://schemas.microsoft.com/office/drawing/2010/main" Requires="a14">
          <p:sp>
            <p:nvSpPr>
              <p:cNvPr id="10" name="TextBox 1"/>
              <p:cNvSpPr txBox="1">
                <a:spLocks noChangeArrowheads="1"/>
              </p:cNvSpPr>
              <p:nvPr/>
            </p:nvSpPr>
            <p:spPr bwMode="auto">
              <a:xfrm>
                <a:off x="2675620" y="5116565"/>
                <a:ext cx="8712968"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Note that the displacement can take negative values, such as </a:t>
                </a:r>
              </a:p>
              <a:p>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oMath>
                </a14:m>
                <a:r>
                  <a:rPr lang="en-GB" sz="2400" dirty="0"/>
                  <a:t>1 for when the ball falls back down to the level of the ground.</a:t>
                </a:r>
              </a:p>
            </p:txBody>
          </p:sp>
        </mc:Choice>
        <mc:Fallback>
          <p:sp>
            <p:nvSpPr>
              <p:cNvPr id="10" name="TextBox 1"/>
              <p:cNvSpPr txBox="1">
                <a:spLocks noRot="1" noChangeAspect="1" noMove="1" noResize="1" noEditPoints="1" noAdjustHandles="1" noChangeArrowheads="1" noChangeShapeType="1" noTextEdit="1"/>
              </p:cNvSpPr>
              <p:nvPr/>
            </p:nvSpPr>
            <p:spPr bwMode="auto">
              <a:xfrm>
                <a:off x="2675620" y="5116565"/>
                <a:ext cx="8712968" cy="830997"/>
              </a:xfrm>
              <a:prstGeom prst="rect">
                <a:avLst/>
              </a:prstGeom>
              <a:blipFill>
                <a:blip r:embed="rId4"/>
                <a:stretch>
                  <a:fillRect l="-1019" t="-5970" b="-14925"/>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686815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Displacement</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pic>
        <p:nvPicPr>
          <p:cNvPr id="3" name="Picture 2"/>
          <p:cNvPicPr>
            <a:picLocks noChangeAspect="1"/>
          </p:cNvPicPr>
          <p:nvPr/>
        </p:nvPicPr>
        <p:blipFill>
          <a:blip r:embed="rId3"/>
          <a:stretch>
            <a:fillRect/>
          </a:stretch>
        </p:blipFill>
        <p:spPr>
          <a:xfrm>
            <a:off x="7608168" y="789180"/>
            <a:ext cx="3960440" cy="3246262"/>
          </a:xfrm>
          <a:prstGeom prst="rect">
            <a:avLst/>
          </a:prstGeom>
        </p:spPr>
      </p:pic>
      <p:sp>
        <p:nvSpPr>
          <p:cNvPr id="9" name="TextBox 1"/>
          <p:cNvSpPr txBox="1">
            <a:spLocks noChangeArrowheads="1"/>
          </p:cNvSpPr>
          <p:nvPr/>
        </p:nvSpPr>
        <p:spPr bwMode="auto">
          <a:xfrm>
            <a:off x="2388446" y="683827"/>
            <a:ext cx="4643658" cy="3046988"/>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The ball is modelled as though it</a:t>
            </a:r>
          </a:p>
          <a:p>
            <a:r>
              <a:rPr lang="en-GB" sz="2400" dirty="0"/>
              <a:t>is </a:t>
            </a:r>
            <a:r>
              <a:rPr lang="en-GB" sz="2400" i="1" dirty="0"/>
              <a:t>moving along a straight line</a:t>
            </a:r>
          </a:p>
          <a:p>
            <a:r>
              <a:rPr lang="en-GB" sz="2400" dirty="0"/>
              <a:t>here, travelling directly upwards</a:t>
            </a:r>
          </a:p>
          <a:p>
            <a:r>
              <a:rPr lang="en-GB" sz="2400" dirty="0"/>
              <a:t>along a straight line in the air,</a:t>
            </a:r>
          </a:p>
          <a:p>
            <a:r>
              <a:rPr lang="en-GB" sz="2400" dirty="0"/>
              <a:t>then falling back through the</a:t>
            </a:r>
          </a:p>
          <a:p>
            <a:r>
              <a:rPr lang="en-GB" sz="2400" dirty="0"/>
              <a:t>same line, passing through the</a:t>
            </a:r>
          </a:p>
          <a:p>
            <a:r>
              <a:rPr lang="en-GB" sz="2400" dirty="0"/>
              <a:t>point it leaves your hand and</a:t>
            </a:r>
          </a:p>
          <a:p>
            <a:r>
              <a:rPr lang="en-GB" sz="2400" dirty="0"/>
              <a:t>continuing downwards. </a:t>
            </a:r>
          </a:p>
        </p:txBody>
      </p:sp>
      <p:sp>
        <p:nvSpPr>
          <p:cNvPr id="10" name="TextBox 1"/>
          <p:cNvSpPr txBox="1">
            <a:spLocks noChangeArrowheads="1"/>
          </p:cNvSpPr>
          <p:nvPr/>
        </p:nvSpPr>
        <p:spPr bwMode="auto">
          <a:xfrm>
            <a:off x="2388446" y="3811692"/>
            <a:ext cx="9386585" cy="193899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b="1" dirty="0"/>
              <a:t>Note:</a:t>
            </a:r>
          </a:p>
          <a:p>
            <a:r>
              <a:rPr lang="en-GB" sz="2400" dirty="0"/>
              <a:t>Objects in this unit will be treated as </a:t>
            </a:r>
            <a:r>
              <a:rPr lang="en-GB" sz="2400" b="1" dirty="0"/>
              <a:t>particles</a:t>
            </a:r>
            <a:r>
              <a:rPr lang="en-GB" sz="2400" dirty="0"/>
              <a:t>. This was discussed</a:t>
            </a:r>
          </a:p>
          <a:p>
            <a:r>
              <a:rPr lang="en-GB" sz="2400" dirty="0"/>
              <a:t>in the last unit and means that we ignore the size, shape and spin of</a:t>
            </a:r>
          </a:p>
          <a:p>
            <a:r>
              <a:rPr lang="en-GB" sz="2400" dirty="0"/>
              <a:t>the object, so to model an object like a tennis ball, a point within the</a:t>
            </a:r>
          </a:p>
          <a:p>
            <a:r>
              <a:rPr lang="en-GB" sz="2400" dirty="0"/>
              <a:t>ball is used, usually at the centre of it.</a:t>
            </a:r>
          </a:p>
        </p:txBody>
      </p:sp>
      <p:sp>
        <p:nvSpPr>
          <p:cNvPr id="2" name="Rectangle 1"/>
          <p:cNvSpPr/>
          <p:nvPr/>
        </p:nvSpPr>
        <p:spPr>
          <a:xfrm>
            <a:off x="2371678" y="5761706"/>
            <a:ext cx="9540202" cy="830997"/>
          </a:xfrm>
          <a:prstGeom prst="rect">
            <a:avLst/>
          </a:prstGeom>
        </p:spPr>
        <p:txBody>
          <a:bodyPr wrap="square">
            <a:spAutoFit/>
          </a:bodyPr>
          <a:lstStyle/>
          <a:p>
            <a:r>
              <a:rPr lang="en-GB" sz="2400" dirty="0"/>
              <a:t>Throughout the study of mechanics other assumptions such as this one will be introduced as you progress through the Units.</a:t>
            </a:r>
          </a:p>
        </p:txBody>
      </p:sp>
    </p:spTree>
    <p:extLst>
      <p:ext uri="{BB962C8B-B14F-4D97-AF65-F5344CB8AC3E}">
        <p14:creationId xmlns:p14="http://schemas.microsoft.com/office/powerpoint/2010/main" val="19260545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Displacement-Time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9" name="TextBox 1"/>
          <p:cNvSpPr txBox="1">
            <a:spLocks noChangeArrowheads="1"/>
          </p:cNvSpPr>
          <p:nvPr/>
        </p:nvSpPr>
        <p:spPr bwMode="auto">
          <a:xfrm>
            <a:off x="2390271" y="764704"/>
            <a:ext cx="4715666" cy="3785652"/>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GB" sz="2400" dirty="0"/>
              <a:t>As a particle moves, the dis-</a:t>
            </a:r>
          </a:p>
          <a:p>
            <a:r>
              <a:rPr lang="en-GB" sz="2400" dirty="0"/>
              <a:t>placement changes so that </a:t>
            </a:r>
            <a:r>
              <a:rPr lang="en-GB" sz="2400" i="1" dirty="0">
                <a:latin typeface="Times New Roman" panose="02020603050405020304" pitchFamily="18" charset="0"/>
                <a:cs typeface="Times New Roman" panose="02020603050405020304" pitchFamily="18" charset="0"/>
              </a:rPr>
              <a:t>s</a:t>
            </a:r>
            <a:r>
              <a:rPr lang="en-GB" sz="2400" i="1" dirty="0"/>
              <a:t> </a:t>
            </a:r>
            <a:r>
              <a:rPr lang="en-GB" sz="2400" dirty="0"/>
              <a:t>is a</a:t>
            </a:r>
          </a:p>
          <a:p>
            <a:r>
              <a:rPr lang="en-GB" sz="2400" dirty="0"/>
              <a:t>function of time, </a:t>
            </a:r>
            <a:r>
              <a:rPr lang="en-GB" sz="2400" i="1" dirty="0">
                <a:latin typeface="Times New Roman" panose="02020603050405020304" pitchFamily="18" charset="0"/>
                <a:cs typeface="Times New Roman" panose="02020603050405020304" pitchFamily="18" charset="0"/>
              </a:rPr>
              <a:t>t</a:t>
            </a:r>
            <a:r>
              <a:rPr lang="en-GB" sz="2400" dirty="0"/>
              <a:t>. A graphical</a:t>
            </a:r>
          </a:p>
          <a:p>
            <a:r>
              <a:rPr lang="en-GB" sz="2400" dirty="0"/>
              <a:t>method of showing motion is with</a:t>
            </a:r>
          </a:p>
          <a:p>
            <a:r>
              <a:rPr lang="en-GB" sz="2400" dirty="0"/>
              <a:t>a </a:t>
            </a:r>
            <a:r>
              <a:rPr lang="en-GB" sz="2400" b="1" dirty="0"/>
              <a:t>displacement - time graph</a:t>
            </a:r>
          </a:p>
          <a:p>
            <a:r>
              <a:rPr lang="en-GB" sz="2400" dirty="0"/>
              <a:t>which is a plot of </a:t>
            </a:r>
            <a:r>
              <a:rPr lang="en-GB" sz="2400" i="1" dirty="0">
                <a:latin typeface="Times New Roman" panose="02020603050405020304" pitchFamily="18" charset="0"/>
                <a:cs typeface="Times New Roman" panose="02020603050405020304" pitchFamily="18" charset="0"/>
              </a:rPr>
              <a:t>s</a:t>
            </a:r>
            <a:r>
              <a:rPr lang="en-GB" sz="2400" i="1" dirty="0"/>
              <a:t> </a:t>
            </a:r>
            <a:r>
              <a:rPr lang="en-GB" sz="2400" dirty="0"/>
              <a:t>against </a:t>
            </a:r>
            <a:r>
              <a:rPr lang="en-GB" sz="2400" i="1" dirty="0">
                <a:latin typeface="Times New Roman" panose="02020603050405020304" pitchFamily="18" charset="0"/>
                <a:cs typeface="Times New Roman" panose="02020603050405020304" pitchFamily="18" charset="0"/>
              </a:rPr>
              <a:t>t</a:t>
            </a:r>
            <a:r>
              <a:rPr lang="en-GB" sz="2400" dirty="0"/>
              <a:t>. In</a:t>
            </a:r>
          </a:p>
          <a:p>
            <a:r>
              <a:rPr lang="en-GB" sz="2400" dirty="0"/>
              <a:t>the example of the ball being</a:t>
            </a:r>
          </a:p>
          <a:p>
            <a:r>
              <a:rPr lang="en-GB" sz="2400" dirty="0"/>
              <a:t>thrown upwards and falling back</a:t>
            </a:r>
          </a:p>
          <a:p>
            <a:r>
              <a:rPr lang="en-GB" sz="2400" dirty="0"/>
              <a:t>to the ground, the graph would</a:t>
            </a:r>
          </a:p>
          <a:p>
            <a:r>
              <a:rPr lang="en-GB" sz="2400" dirty="0"/>
              <a:t>look like the one on the right.</a:t>
            </a:r>
          </a:p>
        </p:txBody>
      </p:sp>
      <p:sp>
        <p:nvSpPr>
          <p:cNvPr id="2" name="Rectangle 1"/>
          <p:cNvSpPr/>
          <p:nvPr/>
        </p:nvSpPr>
        <p:spPr>
          <a:xfrm>
            <a:off x="2518848" y="5244112"/>
            <a:ext cx="9540202" cy="830997"/>
          </a:xfrm>
          <a:prstGeom prst="rect">
            <a:avLst/>
          </a:prstGeom>
        </p:spPr>
        <p:txBody>
          <a:bodyPr wrap="square">
            <a:spAutoFit/>
          </a:bodyPr>
          <a:lstStyle/>
          <a:p>
            <a:r>
              <a:rPr lang="en-GB" sz="2400" dirty="0"/>
              <a:t>This type of graph is very useful to help visualise the motion of the ball.</a:t>
            </a:r>
          </a:p>
        </p:txBody>
      </p:sp>
      <p:pic>
        <p:nvPicPr>
          <p:cNvPr id="4" name="Picture 3"/>
          <p:cNvPicPr>
            <a:picLocks noChangeAspect="1"/>
          </p:cNvPicPr>
          <p:nvPr/>
        </p:nvPicPr>
        <p:blipFill>
          <a:blip r:embed="rId3"/>
          <a:stretch>
            <a:fillRect/>
          </a:stretch>
        </p:blipFill>
        <p:spPr>
          <a:xfrm>
            <a:off x="7288949" y="1412776"/>
            <a:ext cx="4660851" cy="2790509"/>
          </a:xfrm>
          <a:prstGeom prst="rect">
            <a:avLst/>
          </a:prstGeom>
        </p:spPr>
      </p:pic>
    </p:spTree>
    <p:extLst>
      <p:ext uri="{BB962C8B-B14F-4D97-AF65-F5344CB8AC3E}">
        <p14:creationId xmlns:p14="http://schemas.microsoft.com/office/powerpoint/2010/main" val="2247908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Displacement-Time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80387" y="1326541"/>
            <a:ext cx="5044513" cy="830997"/>
          </a:xfrm>
          <a:prstGeom prst="rect">
            <a:avLst/>
          </a:prstGeom>
        </p:spPr>
        <p:txBody>
          <a:bodyPr wrap="square">
            <a:spAutoFit/>
          </a:bodyPr>
          <a:lstStyle/>
          <a:p>
            <a:pPr marL="342900" lvl="0" indent="-342900">
              <a:buFont typeface="Arial" panose="020B0604020202020204" pitchFamily="34" charset="0"/>
              <a:buChar char="•"/>
            </a:pPr>
            <a:r>
              <a:rPr lang="en-GB" sz="2400" dirty="0"/>
              <a:t>the time taken to reach maximum height is at about 0.75 seconds</a:t>
            </a:r>
          </a:p>
        </p:txBody>
      </p:sp>
      <p:pic>
        <p:nvPicPr>
          <p:cNvPr id="4" name="Picture 3"/>
          <p:cNvPicPr>
            <a:picLocks noChangeAspect="1"/>
          </p:cNvPicPr>
          <p:nvPr/>
        </p:nvPicPr>
        <p:blipFill>
          <a:blip r:embed="rId3"/>
          <a:stretch>
            <a:fillRect/>
          </a:stretch>
        </p:blipFill>
        <p:spPr>
          <a:xfrm>
            <a:off x="7392144" y="1393596"/>
            <a:ext cx="4660851" cy="2790509"/>
          </a:xfrm>
          <a:prstGeom prst="rect">
            <a:avLst/>
          </a:prstGeom>
        </p:spPr>
      </p:pic>
      <p:sp>
        <p:nvSpPr>
          <p:cNvPr id="10" name="Rectangle 9"/>
          <p:cNvSpPr/>
          <p:nvPr/>
        </p:nvSpPr>
        <p:spPr>
          <a:xfrm>
            <a:off x="2294248" y="709437"/>
            <a:ext cx="9540202" cy="461665"/>
          </a:xfrm>
          <a:prstGeom prst="rect">
            <a:avLst/>
          </a:prstGeom>
        </p:spPr>
        <p:txBody>
          <a:bodyPr wrap="square">
            <a:spAutoFit/>
          </a:bodyPr>
          <a:lstStyle/>
          <a:p>
            <a:r>
              <a:rPr lang="en-GB" sz="2400" dirty="0"/>
              <a:t>Key positions and displacements, can be identified on the graph:</a:t>
            </a:r>
          </a:p>
        </p:txBody>
      </p:sp>
      <p:sp>
        <p:nvSpPr>
          <p:cNvPr id="3" name="Rectangle 2"/>
          <p:cNvSpPr/>
          <p:nvPr/>
        </p:nvSpPr>
        <p:spPr>
          <a:xfrm>
            <a:off x="2294248" y="2167883"/>
            <a:ext cx="5097896" cy="1200329"/>
          </a:xfrm>
          <a:prstGeom prst="rect">
            <a:avLst/>
          </a:prstGeom>
        </p:spPr>
        <p:txBody>
          <a:bodyPr wrap="square">
            <a:spAutoFit/>
          </a:bodyPr>
          <a:lstStyle/>
          <a:p>
            <a:pPr marL="342900" lvl="0" indent="-342900">
              <a:buFont typeface="Arial" panose="020B0604020202020204" pitchFamily="34" charset="0"/>
              <a:buChar char="•"/>
            </a:pPr>
            <a:r>
              <a:rPr lang="en-GB" sz="2400" dirty="0">
                <a:solidFill>
                  <a:prstClr val="black"/>
                </a:solidFill>
              </a:rPr>
              <a:t>the time taken to fall back down and hit the ground is a little under 2 seconds</a:t>
            </a:r>
          </a:p>
        </p:txBody>
      </p:sp>
      <p:sp>
        <p:nvSpPr>
          <p:cNvPr id="5" name="Rectangle 4"/>
          <p:cNvSpPr/>
          <p:nvPr/>
        </p:nvSpPr>
        <p:spPr>
          <a:xfrm>
            <a:off x="2294248" y="3405955"/>
            <a:ext cx="5030652" cy="1569660"/>
          </a:xfrm>
          <a:prstGeom prst="rect">
            <a:avLst/>
          </a:prstGeom>
        </p:spPr>
        <p:txBody>
          <a:bodyPr wrap="square">
            <a:spAutoFit/>
          </a:bodyPr>
          <a:lstStyle/>
          <a:p>
            <a:pPr marL="342900" lvl="0" indent="-342900">
              <a:buFont typeface="Arial" panose="020B0604020202020204" pitchFamily="34" charset="0"/>
              <a:buChar char="•"/>
            </a:pPr>
            <a:r>
              <a:rPr lang="en-GB" sz="2400" dirty="0">
                <a:solidFill>
                  <a:prstClr val="black"/>
                </a:solidFill>
              </a:rPr>
              <a:t>the maximum height reached above the hand of the person throwing the ball is about 1.5 metres</a:t>
            </a:r>
          </a:p>
        </p:txBody>
      </p:sp>
      <mc:AlternateContent xmlns:mc="http://schemas.openxmlformats.org/markup-compatibility/2006">
        <mc:Choice xmlns:a14="http://schemas.microsoft.com/office/drawing/2010/main" Requires="a14">
          <p:sp>
            <p:nvSpPr>
              <p:cNvPr id="14" name="Rectangle 13"/>
              <p:cNvSpPr/>
              <p:nvPr/>
            </p:nvSpPr>
            <p:spPr>
              <a:xfrm>
                <a:off x="2301618" y="5013358"/>
                <a:ext cx="8834942" cy="1569660"/>
              </a:xfrm>
              <a:prstGeom prst="rect">
                <a:avLst/>
              </a:prstGeom>
            </p:spPr>
            <p:txBody>
              <a:bodyPr wrap="square">
                <a:spAutoFit/>
              </a:bodyPr>
              <a:lstStyle/>
              <a:p>
                <a:pPr marL="342900" lvl="0" indent="-342900">
                  <a:buFont typeface="Arial" panose="020B0604020202020204" pitchFamily="34" charset="0"/>
                  <a:buChar char="•"/>
                </a:pPr>
                <a:r>
                  <a:rPr lang="en-GB" sz="2400" dirty="0"/>
                  <a:t>the height on hitting the ground is </a:t>
                </a:r>
                <a14:m>
                  <m:oMath xmlns:m="http://schemas.openxmlformats.org/officeDocument/2006/math">
                    <m:r>
                      <a:rPr lang="en-GB" sz="2400" i="1" dirty="0">
                        <a:latin typeface="Cambria Math" panose="02040503050406030204" pitchFamily="18" charset="0"/>
                        <a:ea typeface="Cambria Math" panose="02040503050406030204" pitchFamily="18" charset="0"/>
                      </a:rPr>
                      <m:t>−</m:t>
                    </m:r>
                  </m:oMath>
                </a14:m>
                <a:r>
                  <a:rPr lang="en-GB" sz="2400" dirty="0"/>
                  <a:t>1 metres, so the ball must have left the thrower’s hand at 1 metre above the ground; the maximum height it reached above the ground, therefore, was about 2.5 metres</a:t>
                </a:r>
              </a:p>
            </p:txBody>
          </p:sp>
        </mc:Choice>
        <mc:Fallback>
          <p:sp>
            <p:nvSpPr>
              <p:cNvPr id="14" name="Rectangle 13"/>
              <p:cNvSpPr>
                <a:spLocks noRot="1" noChangeAspect="1" noMove="1" noResize="1" noEditPoints="1" noAdjustHandles="1" noChangeArrowheads="1" noChangeShapeType="1" noTextEdit="1"/>
              </p:cNvSpPr>
              <p:nvPr/>
            </p:nvSpPr>
            <p:spPr>
              <a:xfrm>
                <a:off x="2301618" y="5013358"/>
                <a:ext cx="8834942" cy="1569660"/>
              </a:xfrm>
              <a:prstGeom prst="rect">
                <a:avLst/>
              </a:prstGeom>
              <a:blipFill>
                <a:blip r:embed="rId4"/>
                <a:stretch>
                  <a:fillRect l="-1006" t="-3200" b="-7200"/>
                </a:stretch>
              </a:blipFill>
            </p:spPr>
            <p:txBody>
              <a:bodyPr/>
              <a:lstStyle/>
              <a:p>
                <a:r>
                  <a:rPr lang="en-US">
                    <a:noFill/>
                  </a:rPr>
                  <a:t> </a:t>
                </a:r>
              </a:p>
            </p:txBody>
          </p:sp>
        </mc:Fallback>
      </mc:AlternateContent>
    </p:spTree>
    <p:extLst>
      <p:ext uri="{BB962C8B-B14F-4D97-AF65-F5344CB8AC3E}">
        <p14:creationId xmlns:p14="http://schemas.microsoft.com/office/powerpoint/2010/main" val="30382153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Displacement and Distance</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81334" y="676761"/>
            <a:ext cx="9144205" cy="830997"/>
          </a:xfrm>
          <a:prstGeom prst="rect">
            <a:avLst/>
          </a:prstGeom>
        </p:spPr>
        <p:txBody>
          <a:bodyPr wrap="square">
            <a:spAutoFit/>
          </a:bodyPr>
          <a:lstStyle/>
          <a:p>
            <a:r>
              <a:rPr lang="en-GB" sz="2400" dirty="0"/>
              <a:t>There is an important distinction between the terms </a:t>
            </a:r>
            <a:r>
              <a:rPr lang="en-GB" sz="2400" b="1" dirty="0"/>
              <a:t>displacement </a:t>
            </a:r>
            <a:r>
              <a:rPr lang="en-GB" sz="2400" dirty="0"/>
              <a:t>and </a:t>
            </a:r>
            <a:r>
              <a:rPr lang="en-GB" sz="2400" b="1" dirty="0"/>
              <a:t>distance</a:t>
            </a:r>
            <a:r>
              <a:rPr lang="en-GB" sz="2400" dirty="0"/>
              <a:t>.</a:t>
            </a:r>
          </a:p>
        </p:txBody>
      </p:sp>
      <mc:AlternateContent xmlns:mc="http://schemas.openxmlformats.org/markup-compatibility/2006">
        <mc:Choice xmlns:a14="http://schemas.microsoft.com/office/drawing/2010/main" Requires="a14">
          <p:sp>
            <p:nvSpPr>
              <p:cNvPr id="3" name="Rectangle 2"/>
              <p:cNvSpPr/>
              <p:nvPr/>
            </p:nvSpPr>
            <p:spPr>
              <a:xfrm>
                <a:off x="2294248" y="1530410"/>
                <a:ext cx="9418376" cy="1200329"/>
              </a:xfrm>
              <a:prstGeom prst="rect">
                <a:avLst/>
              </a:prstGeom>
            </p:spPr>
            <p:txBody>
              <a:bodyPr wrap="square">
                <a:spAutoFit/>
              </a:bodyPr>
              <a:lstStyle/>
              <a:p>
                <a:r>
                  <a:rPr lang="en-GB" sz="2400" i="1" dirty="0"/>
                  <a:t>Displacement has direction</a:t>
                </a:r>
                <a:r>
                  <a:rPr lang="en-GB" sz="2400" dirty="0"/>
                  <a:t>: In one-dimensional space this means that it can be positive or negative. The final displacement of the ball is </a:t>
                </a:r>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oMath>
                </a14:m>
                <a:r>
                  <a:rPr lang="en-GB" sz="2400" dirty="0"/>
                  <a:t>1 metres.</a:t>
                </a:r>
              </a:p>
            </p:txBody>
          </p:sp>
        </mc:Choice>
        <mc:Fallback>
          <p:sp>
            <p:nvSpPr>
              <p:cNvPr id="3" name="Rectangle 2"/>
              <p:cNvSpPr>
                <a:spLocks noRot="1" noChangeAspect="1" noMove="1" noResize="1" noEditPoints="1" noAdjustHandles="1" noChangeArrowheads="1" noChangeShapeType="1" noTextEdit="1"/>
              </p:cNvSpPr>
              <p:nvPr/>
            </p:nvSpPr>
            <p:spPr>
              <a:xfrm>
                <a:off x="2294248" y="1530410"/>
                <a:ext cx="9418376" cy="1200329"/>
              </a:xfrm>
              <a:prstGeom prst="rect">
                <a:avLst/>
              </a:prstGeom>
              <a:blipFill>
                <a:blip r:embed="rId3"/>
                <a:stretch>
                  <a:fillRect l="-942" t="-4167" r="-269" b="-937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2281334" y="2796362"/>
                <a:ext cx="8834942" cy="2677656"/>
              </a:xfrm>
              <a:prstGeom prst="rect">
                <a:avLst/>
              </a:prstGeom>
            </p:spPr>
            <p:txBody>
              <a:bodyPr wrap="square">
                <a:spAutoFit/>
              </a:bodyPr>
              <a:lstStyle/>
              <a:p>
                <a:r>
                  <a:rPr lang="en-GB" sz="2400" i="1" dirty="0"/>
                  <a:t>Distance has no direction</a:t>
                </a:r>
                <a:r>
                  <a:rPr lang="en-GB" sz="2400" dirty="0"/>
                  <a:t>, the minus sign is removed. So the total distance travelled by the ball can be found by adding up the distance travelled to the maximum height and the distance to fall back down to the ground: 1.5 + 2.5 = 4 metres. To find </a:t>
                </a:r>
                <a:r>
                  <a:rPr lang="en-GB" sz="2400" i="1" dirty="0"/>
                  <a:t>distance</a:t>
                </a:r>
                <a:r>
                  <a:rPr lang="en-GB" sz="2400" dirty="0"/>
                  <a:t> the </a:t>
                </a:r>
                <a:r>
                  <a:rPr lang="en-GB" sz="2400" i="1" dirty="0"/>
                  <a:t>magnitude of the displacements</a:t>
                </a:r>
                <a:r>
                  <a:rPr lang="en-GB" sz="2400" dirty="0"/>
                  <a:t> have been found, meaning a displacement of </a:t>
                </a:r>
                <a14:m>
                  <m:oMath xmlns:m="http://schemas.openxmlformats.org/officeDocument/2006/math">
                    <m:r>
                      <a:rPr lang="en-GB" sz="2400" i="1" dirty="0">
                        <a:latin typeface="Cambria Math" panose="02040503050406030204" pitchFamily="18" charset="0"/>
                        <a:ea typeface="Cambria Math" panose="02040503050406030204" pitchFamily="18" charset="0"/>
                      </a:rPr>
                      <m:t>−</m:t>
                    </m:r>
                  </m:oMath>
                </a14:m>
                <a:r>
                  <a:rPr lang="en-GB" sz="2400" dirty="0"/>
                  <a:t>2.5 metres becomes 2.5 metres: minus sign removed.</a:t>
                </a:r>
              </a:p>
            </p:txBody>
          </p:sp>
        </mc:Choice>
        <mc:Fallback>
          <p:sp>
            <p:nvSpPr>
              <p:cNvPr id="14" name="Rectangle 13"/>
              <p:cNvSpPr>
                <a:spLocks noRot="1" noChangeAspect="1" noMove="1" noResize="1" noEditPoints="1" noAdjustHandles="1" noChangeArrowheads="1" noChangeShapeType="1" noTextEdit="1"/>
              </p:cNvSpPr>
              <p:nvPr/>
            </p:nvSpPr>
            <p:spPr>
              <a:xfrm>
                <a:off x="2281334" y="2796362"/>
                <a:ext cx="8834942" cy="2677656"/>
              </a:xfrm>
              <a:prstGeom prst="rect">
                <a:avLst/>
              </a:prstGeom>
              <a:blipFill>
                <a:blip r:embed="rId4"/>
                <a:stretch>
                  <a:fillRect l="-1004" t="-1887" b="-3774"/>
                </a:stretch>
              </a:blipFill>
            </p:spPr>
            <p:txBody>
              <a:bodyPr/>
              <a:lstStyle/>
              <a:p>
                <a:r>
                  <a:rPr lang="en-US">
                    <a:noFill/>
                  </a:rPr>
                  <a:t> </a:t>
                </a:r>
              </a:p>
            </p:txBody>
          </p:sp>
        </mc:Fallback>
      </mc:AlternateContent>
      <p:sp>
        <p:nvSpPr>
          <p:cNvPr id="12" name="Rectangle 11"/>
          <p:cNvSpPr/>
          <p:nvPr/>
        </p:nvSpPr>
        <p:spPr>
          <a:xfrm>
            <a:off x="2294248" y="5517232"/>
            <a:ext cx="9418376" cy="1200329"/>
          </a:xfrm>
          <a:prstGeom prst="rect">
            <a:avLst/>
          </a:prstGeom>
        </p:spPr>
        <p:txBody>
          <a:bodyPr wrap="square">
            <a:spAutoFit/>
          </a:bodyPr>
          <a:lstStyle/>
          <a:p>
            <a:r>
              <a:rPr lang="en-GB" sz="2400" dirty="0"/>
              <a:t>Be aware that the graph represents the movement of an object </a:t>
            </a:r>
            <a:r>
              <a:rPr lang="en-GB" sz="2400" i="1" dirty="0"/>
              <a:t>along a line</a:t>
            </a:r>
            <a:r>
              <a:rPr lang="en-GB" sz="2400" dirty="0"/>
              <a:t>, in one dimension, the second dimension on the graph is for time, not space.</a:t>
            </a:r>
          </a:p>
        </p:txBody>
      </p:sp>
    </p:spTree>
    <p:extLst>
      <p:ext uri="{BB962C8B-B14F-4D97-AF65-F5344CB8AC3E}">
        <p14:creationId xmlns:p14="http://schemas.microsoft.com/office/powerpoint/2010/main" val="29295248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4"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a:t>
            </a:r>
            <a:endParaRPr lang="en-US" altLang="en-US" sz="30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66323" y="717583"/>
            <a:ext cx="9418376" cy="1569660"/>
          </a:xfrm>
          <a:prstGeom prst="rect">
            <a:avLst/>
          </a:prstGeom>
        </p:spPr>
        <p:txBody>
          <a:bodyPr wrap="square">
            <a:spAutoFit/>
          </a:bodyPr>
          <a:lstStyle/>
          <a:p>
            <a:r>
              <a:rPr lang="en-GB" sz="2400" dirty="0"/>
              <a:t>The gradient of the Displacement-time graph represents velocity. A positive gradient indicates that the ball is travelling upwards, negative gradient for falling down. The steeper the gradient, the greater the magnitude of the velocity of the ball.</a:t>
            </a:r>
          </a:p>
        </p:txBody>
      </p:sp>
      <p:pic>
        <p:nvPicPr>
          <p:cNvPr id="4" name="Picture 3"/>
          <p:cNvPicPr>
            <a:picLocks noChangeAspect="1"/>
          </p:cNvPicPr>
          <p:nvPr/>
        </p:nvPicPr>
        <p:blipFill>
          <a:blip r:embed="rId4"/>
          <a:stretch>
            <a:fillRect/>
          </a:stretch>
        </p:blipFill>
        <p:spPr>
          <a:xfrm>
            <a:off x="4079776" y="2475439"/>
            <a:ext cx="6071165" cy="3637407"/>
          </a:xfrm>
          <a:prstGeom prst="rect">
            <a:avLst/>
          </a:prstGeom>
        </p:spPr>
      </p:pic>
    </p:spTree>
    <p:extLst>
      <p:ext uri="{BB962C8B-B14F-4D97-AF65-F5344CB8AC3E}">
        <p14:creationId xmlns:p14="http://schemas.microsoft.com/office/powerpoint/2010/main" val="20503408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66323" y="717583"/>
            <a:ext cx="5269837" cy="461665"/>
          </a:xfrm>
          <a:prstGeom prst="rect">
            <a:avLst/>
          </a:prstGeom>
        </p:spPr>
        <p:txBody>
          <a:bodyPr wrap="square">
            <a:spAutoFit/>
          </a:bodyPr>
          <a:lstStyle/>
          <a:p>
            <a:r>
              <a:rPr lang="en-GB" sz="2400" dirty="0"/>
              <a:t>Key observations for velocity are:</a:t>
            </a:r>
          </a:p>
        </p:txBody>
      </p:sp>
      <p:sp>
        <p:nvSpPr>
          <p:cNvPr id="12" name="Rectangle 11"/>
          <p:cNvSpPr/>
          <p:nvPr/>
        </p:nvSpPr>
        <p:spPr>
          <a:xfrm>
            <a:off x="2284714" y="1427595"/>
            <a:ext cx="5414326" cy="1938992"/>
          </a:xfrm>
          <a:prstGeom prst="rect">
            <a:avLst/>
          </a:prstGeom>
        </p:spPr>
        <p:txBody>
          <a:bodyPr wrap="square">
            <a:spAutoFit/>
          </a:bodyPr>
          <a:lstStyle/>
          <a:p>
            <a:pPr marL="342900" lvl="0" indent="-342900">
              <a:buFont typeface="Arial" panose="020B0604020202020204" pitchFamily="34" charset="0"/>
              <a:buChar char="•"/>
            </a:pPr>
            <a:r>
              <a:rPr lang="en-GB" sz="2400" dirty="0"/>
              <a:t>the graph starts off steep, then become less steep before reaching the maximum height, indicating that the ball is slowing down as it travels upwards, as you would expect</a:t>
            </a:r>
          </a:p>
        </p:txBody>
      </p:sp>
      <p:pic>
        <p:nvPicPr>
          <p:cNvPr id="4" name="Picture 3"/>
          <p:cNvPicPr>
            <a:picLocks noChangeAspect="1"/>
          </p:cNvPicPr>
          <p:nvPr/>
        </p:nvPicPr>
        <p:blipFill>
          <a:blip r:embed="rId3"/>
          <a:stretch>
            <a:fillRect/>
          </a:stretch>
        </p:blipFill>
        <p:spPr>
          <a:xfrm>
            <a:off x="7776494" y="1250212"/>
            <a:ext cx="4351482" cy="2607096"/>
          </a:xfrm>
          <a:prstGeom prst="rect">
            <a:avLst/>
          </a:prstGeom>
        </p:spPr>
      </p:pic>
      <p:sp>
        <p:nvSpPr>
          <p:cNvPr id="9" name="Rectangle 8"/>
          <p:cNvSpPr/>
          <p:nvPr/>
        </p:nvSpPr>
        <p:spPr>
          <a:xfrm>
            <a:off x="2284714" y="3987474"/>
            <a:ext cx="9418376" cy="1200329"/>
          </a:xfrm>
          <a:prstGeom prst="rect">
            <a:avLst/>
          </a:prstGeom>
        </p:spPr>
        <p:txBody>
          <a:bodyPr wrap="square">
            <a:spAutoFit/>
          </a:bodyPr>
          <a:lstStyle/>
          <a:p>
            <a:pPr marL="342900" lvl="0" indent="-342900">
              <a:buFont typeface="Arial" panose="020B0604020202020204" pitchFamily="34" charset="0"/>
              <a:buChar char="•"/>
            </a:pPr>
            <a:r>
              <a:rPr lang="en-GB" sz="2400" dirty="0"/>
              <a:t>after reaching maximum height the steepness of the graph back down increases as time advances, confirming that the ball is speeding up as it falls to the ground</a:t>
            </a:r>
          </a:p>
        </p:txBody>
      </p:sp>
      <p:sp>
        <p:nvSpPr>
          <p:cNvPr id="10" name="Rectangle 9"/>
          <p:cNvSpPr/>
          <p:nvPr/>
        </p:nvSpPr>
        <p:spPr>
          <a:xfrm>
            <a:off x="2284714" y="5402729"/>
            <a:ext cx="9418376" cy="1200329"/>
          </a:xfrm>
          <a:prstGeom prst="rect">
            <a:avLst/>
          </a:prstGeom>
        </p:spPr>
        <p:txBody>
          <a:bodyPr wrap="square">
            <a:spAutoFit/>
          </a:bodyPr>
          <a:lstStyle/>
          <a:p>
            <a:pPr marL="342900" lvl="0" indent="-342900">
              <a:buFont typeface="Arial" panose="020B0604020202020204" pitchFamily="34" charset="0"/>
              <a:buChar char="•"/>
            </a:pPr>
            <a:r>
              <a:rPr lang="en-GB" sz="2400" dirty="0"/>
              <a:t>at the maximum height the graph levels off, indicating that the gradient is zero, at this point the ball momentarily stops, before falling back down to the ground</a:t>
            </a:r>
          </a:p>
        </p:txBody>
      </p:sp>
    </p:spTree>
    <p:extLst>
      <p:ext uri="{BB962C8B-B14F-4D97-AF65-F5344CB8AC3E}">
        <p14:creationId xmlns:p14="http://schemas.microsoft.com/office/powerpoint/2010/main" val="1804108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 and Speed</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mc:Choice xmlns:a14="http://schemas.microsoft.com/office/drawing/2010/main" Requires="a14">
          <p:sp>
            <p:nvSpPr>
              <p:cNvPr id="3" name="Rectangle 2"/>
              <p:cNvSpPr/>
              <p:nvPr/>
            </p:nvSpPr>
            <p:spPr>
              <a:xfrm>
                <a:off x="2266323" y="717583"/>
                <a:ext cx="5197829" cy="3416320"/>
              </a:xfrm>
              <a:prstGeom prst="rect">
                <a:avLst/>
              </a:prstGeom>
            </p:spPr>
            <p:txBody>
              <a:bodyPr wrap="square">
                <a:spAutoFit/>
              </a:bodyPr>
              <a:lstStyle/>
              <a:p>
                <a:r>
                  <a:rPr lang="en-GB" sz="2400" dirty="0"/>
                  <a:t>There is an important distinction between terms </a:t>
                </a:r>
                <a:r>
                  <a:rPr lang="en-GB" sz="2400" b="1" dirty="0"/>
                  <a:t>velocity </a:t>
                </a:r>
                <a:r>
                  <a:rPr lang="en-GB" sz="2400" dirty="0"/>
                  <a:t>and </a:t>
                </a:r>
                <a:r>
                  <a:rPr lang="en-GB" sz="2400" b="1" dirty="0"/>
                  <a:t>speed</a:t>
                </a:r>
                <a:r>
                  <a:rPr lang="en-GB" sz="2400" dirty="0"/>
                  <a:t>. Velocity has direction, in one dimensional motion it can be positive or negative; speed is the magnitude of the velocity and is always positive. On the graph a little after 1 second the velocity is </a:t>
                </a:r>
                <a14:m>
                  <m:oMath xmlns:m="http://schemas.openxmlformats.org/officeDocument/2006/math">
                    <m:r>
                      <a:rPr lang="en-GB" sz="2400" i="1" dirty="0">
                        <a:latin typeface="Cambria Math" panose="02040503050406030204" pitchFamily="18" charset="0"/>
                        <a:ea typeface="Cambria Math" panose="02040503050406030204" pitchFamily="18" charset="0"/>
                      </a:rPr>
                      <m:t>−</m:t>
                    </m:r>
                  </m:oMath>
                </a14:m>
                <a:r>
                  <a:rPr lang="en-GB" sz="2400" dirty="0"/>
                  <a:t>1 ms</a:t>
                </a:r>
                <a:r>
                  <a:rPr lang="en-GB" sz="2400" baseline="30000" dirty="0"/>
                  <a:t>-1</a:t>
                </a:r>
                <a:r>
                  <a:rPr lang="en-GB" sz="2400" dirty="0"/>
                  <a:t> because at this point for the gradient:</a:t>
                </a:r>
              </a:p>
            </p:txBody>
          </p:sp>
        </mc:Choice>
        <mc:Fallback>
          <p:sp>
            <p:nvSpPr>
              <p:cNvPr id="3" name="Rectangle 2"/>
              <p:cNvSpPr>
                <a:spLocks noRot="1" noChangeAspect="1" noMove="1" noResize="1" noEditPoints="1" noAdjustHandles="1" noChangeArrowheads="1" noChangeShapeType="1" noTextEdit="1"/>
              </p:cNvSpPr>
              <p:nvPr/>
            </p:nvSpPr>
            <p:spPr>
              <a:xfrm>
                <a:off x="2266323" y="717583"/>
                <a:ext cx="5197829" cy="3416320"/>
              </a:xfrm>
              <a:prstGeom prst="rect">
                <a:avLst/>
              </a:prstGeom>
              <a:blipFill>
                <a:blip r:embed="rId3"/>
                <a:stretch>
                  <a:fillRect l="-1951" t="-1481" r="-2927" b="-3333"/>
                </a:stretch>
              </a:blipFill>
            </p:spPr>
            <p:txBody>
              <a:bodyPr/>
              <a:lstStyle/>
              <a:p>
                <a:r>
                  <a:rPr lang="en-US">
                    <a:noFill/>
                  </a:rPr>
                  <a:t> </a:t>
                </a:r>
              </a:p>
            </p:txBody>
          </p:sp>
        </mc:Fallback>
      </mc:AlternateContent>
      <p:pic>
        <p:nvPicPr>
          <p:cNvPr id="2" name="Picture 1"/>
          <p:cNvPicPr>
            <a:picLocks noChangeAspect="1"/>
          </p:cNvPicPr>
          <p:nvPr/>
        </p:nvPicPr>
        <p:blipFill>
          <a:blip r:embed="rId4"/>
          <a:stretch>
            <a:fillRect/>
          </a:stretch>
        </p:blipFill>
        <p:spPr>
          <a:xfrm>
            <a:off x="7752184" y="908720"/>
            <a:ext cx="4158043" cy="2836223"/>
          </a:xfrm>
          <a:prstGeom prst="rect">
            <a:avLst/>
          </a:prstGeom>
        </p:spPr>
      </p:pic>
      <mc:AlternateContent xmlns:mc="http://schemas.openxmlformats.org/markup-compatibility/2006" xmlns:a14="http://schemas.microsoft.com/office/drawing/2010/main">
        <mc:Choice Requires="a14">
          <p:sp>
            <p:nvSpPr>
              <p:cNvPr id="5" name="Rectangle 4"/>
              <p:cNvSpPr/>
              <p:nvPr/>
            </p:nvSpPr>
            <p:spPr>
              <a:xfrm>
                <a:off x="5375920" y="4089707"/>
                <a:ext cx="2628732" cy="66851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𝑔𝑟𝑎𝑑𝑖𝑒𝑛𝑡</m:t>
                      </m:r>
                      <m:r>
                        <a:rPr lang="en-GB" i="0">
                          <a:latin typeface="Cambria Math" panose="02040503050406030204" pitchFamily="18" charset="0"/>
                        </a:rPr>
                        <m:t>=</m:t>
                      </m:r>
                      <m:f>
                        <m:fPr>
                          <m:ctrlPr>
                            <a:rPr lang="en-GB" i="1">
                              <a:latin typeface="Cambria Math" panose="02040503050406030204" pitchFamily="18" charset="0"/>
                            </a:rPr>
                          </m:ctrlPr>
                        </m:fPr>
                        <m:num>
                          <m:r>
                            <a:rPr lang="en-GB" i="0">
                              <a:latin typeface="Cambria Math" panose="02040503050406030204" pitchFamily="18" charset="0"/>
                            </a:rPr>
                            <m:t>−1</m:t>
                          </m:r>
                        </m:num>
                        <m:den>
                          <m:r>
                            <a:rPr lang="en-GB" i="0">
                              <a:latin typeface="Cambria Math" panose="02040503050406030204" pitchFamily="18" charset="0"/>
                            </a:rPr>
                            <m:t>1</m:t>
                          </m:r>
                        </m:den>
                      </m:f>
                      <m:r>
                        <a:rPr lang="en-GB" i="0">
                          <a:latin typeface="Cambria Math" panose="02040503050406030204" pitchFamily="18" charset="0"/>
                        </a:rPr>
                        <m:t>=−1</m:t>
                      </m:r>
                    </m:oMath>
                  </m:oMathPara>
                </a14:m>
                <a:endParaRPr lang="en-GB" dirty="0"/>
              </a:p>
            </p:txBody>
          </p:sp>
        </mc:Choice>
        <mc:Fallback xmlns="">
          <p:sp>
            <p:nvSpPr>
              <p:cNvPr id="5" name="Rectangle 4"/>
              <p:cNvSpPr>
                <a:spLocks noRot="1" noChangeAspect="1" noMove="1" noResize="1" noEditPoints="1" noAdjustHandles="1" noChangeArrowheads="1" noChangeShapeType="1" noTextEdit="1"/>
              </p:cNvSpPr>
              <p:nvPr/>
            </p:nvSpPr>
            <p:spPr>
              <a:xfrm>
                <a:off x="5375920" y="4089707"/>
                <a:ext cx="2628732" cy="668516"/>
              </a:xfrm>
              <a:prstGeom prst="rect">
                <a:avLst/>
              </a:prstGeom>
              <a:blipFill rotWithShape="0">
                <a:blip r:embed="rId5"/>
                <a:stretch>
                  <a:fillRect/>
                </a:stretch>
              </a:blipFill>
            </p:spPr>
            <p:txBody>
              <a:bodyPr/>
              <a:lstStyle/>
              <a:p>
                <a:r>
                  <a:rPr lang="en-GB">
                    <a:noFill/>
                  </a:rPr>
                  <a:t> </a:t>
                </a:r>
              </a:p>
            </p:txBody>
          </p:sp>
        </mc:Fallback>
      </mc:AlternateContent>
      <p:sp>
        <p:nvSpPr>
          <p:cNvPr id="6" name="Rectangle 5"/>
          <p:cNvSpPr/>
          <p:nvPr/>
        </p:nvSpPr>
        <p:spPr>
          <a:xfrm>
            <a:off x="2266323" y="4919008"/>
            <a:ext cx="9318138" cy="1938992"/>
          </a:xfrm>
          <a:prstGeom prst="rect">
            <a:avLst/>
          </a:prstGeom>
        </p:spPr>
        <p:txBody>
          <a:bodyPr wrap="square">
            <a:spAutoFit/>
          </a:bodyPr>
          <a:lstStyle/>
          <a:p>
            <a:r>
              <a:rPr lang="en-GB" sz="2400" dirty="0"/>
              <a:t>The velocity has a negative sign because the ball is travelling down, towards the ground. The speed, however, would be 1 ms</a:t>
            </a:r>
            <a:r>
              <a:rPr lang="en-GB" sz="2400" baseline="30000" dirty="0"/>
              <a:t>-1</a:t>
            </a:r>
            <a:r>
              <a:rPr lang="en-GB" sz="2400" dirty="0"/>
              <a:t>. Speed has magnitude only (no sign to indicate direction); for speed it doesn’t matter which direction the ball is travelling in, the ball is travelling 1 metre in 1 second.</a:t>
            </a:r>
          </a:p>
        </p:txBody>
      </p:sp>
    </p:spTree>
    <p:extLst>
      <p:ext uri="{BB962C8B-B14F-4D97-AF65-F5344CB8AC3E}">
        <p14:creationId xmlns:p14="http://schemas.microsoft.com/office/powerpoint/2010/main" val="17578464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Displacement-Time graphs</a:t>
            </a:r>
            <a:endParaRPr lang="en-US" altLang="en-US" sz="30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07260" y="617001"/>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p:sp>
        <p:nvSpPr>
          <p:cNvPr id="8" name="Rectangle 7"/>
          <p:cNvSpPr/>
          <p:nvPr/>
        </p:nvSpPr>
        <p:spPr>
          <a:xfrm>
            <a:off x="2237866" y="1015663"/>
            <a:ext cx="9594629" cy="1200329"/>
          </a:xfrm>
          <a:prstGeom prst="rect">
            <a:avLst/>
          </a:prstGeom>
        </p:spPr>
        <p:txBody>
          <a:bodyPr wrap="square">
            <a:spAutoFit/>
          </a:bodyPr>
          <a:lstStyle/>
          <a:p>
            <a:r>
              <a:rPr lang="en-GB" sz="2400" dirty="0"/>
              <a:t>Describe the motion represented by a particle represented in each of the displacement-time graphs shown here. Remember that you are dealing in this section with an object moving along a line. </a:t>
            </a:r>
          </a:p>
        </p:txBody>
      </p:sp>
      <p:sp>
        <p:nvSpPr>
          <p:cNvPr id="12" name="Rectangle 11"/>
          <p:cNvSpPr/>
          <p:nvPr/>
        </p:nvSpPr>
        <p:spPr>
          <a:xfrm>
            <a:off x="2239151" y="4522174"/>
            <a:ext cx="9594629" cy="2308324"/>
          </a:xfrm>
          <a:prstGeom prst="rect">
            <a:avLst/>
          </a:prstGeom>
        </p:spPr>
        <p:txBody>
          <a:bodyPr wrap="square">
            <a:spAutoFit/>
          </a:bodyPr>
          <a:lstStyle/>
          <a:p>
            <a:r>
              <a:rPr lang="en-GB" sz="2400" dirty="0">
                <a:solidFill>
                  <a:srgbClr val="FF0000"/>
                </a:solidFill>
              </a:rPr>
              <a:t>a)	The particle moves along a line at a constant velocity.</a:t>
            </a:r>
          </a:p>
          <a:p>
            <a:r>
              <a:rPr lang="en-GB" sz="2400" dirty="0">
                <a:solidFill>
                  <a:srgbClr val="FF0000"/>
                </a:solidFill>
              </a:rPr>
              <a:t>b)	The particle moves along a line at a constant positive velocity, 	then immediately reverses direction and begins to move in the 	opposite direction, with a constant negative velocity.</a:t>
            </a:r>
          </a:p>
          <a:p>
            <a:r>
              <a:rPr lang="en-GB" sz="2400" dirty="0">
                <a:solidFill>
                  <a:srgbClr val="FF0000"/>
                </a:solidFill>
              </a:rPr>
              <a:t>c)	The particle slowly speeds up and then slows down, it reverses 	direction and begins to return to its starting point.</a:t>
            </a:r>
          </a:p>
        </p:txBody>
      </p:sp>
      <p:pic>
        <p:nvPicPr>
          <p:cNvPr id="2" name="Picture 1"/>
          <p:cNvPicPr>
            <a:picLocks noChangeAspect="1"/>
          </p:cNvPicPr>
          <p:nvPr/>
        </p:nvPicPr>
        <p:blipFill>
          <a:blip r:embed="rId4"/>
          <a:stretch>
            <a:fillRect/>
          </a:stretch>
        </p:blipFill>
        <p:spPr>
          <a:xfrm>
            <a:off x="3092122" y="2238386"/>
            <a:ext cx="7990591" cy="1847483"/>
          </a:xfrm>
          <a:prstGeom prst="rect">
            <a:avLst/>
          </a:prstGeom>
        </p:spPr>
      </p:pic>
      <p:sp>
        <p:nvSpPr>
          <p:cNvPr id="13" name="Rectangle 12"/>
          <p:cNvSpPr/>
          <p:nvPr/>
        </p:nvSpPr>
        <p:spPr>
          <a:xfrm>
            <a:off x="2237866" y="4137950"/>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p:spTree>
    <p:extLst>
      <p:ext uri="{BB962C8B-B14F-4D97-AF65-F5344CB8AC3E}">
        <p14:creationId xmlns:p14="http://schemas.microsoft.com/office/powerpoint/2010/main" val="1356981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Average Velocity</a:t>
            </a:r>
            <a:endParaRPr lang="en-US" altLang="en-US" sz="30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37866" y="736783"/>
            <a:ext cx="9594629" cy="830997"/>
          </a:xfrm>
          <a:prstGeom prst="rect">
            <a:avLst/>
          </a:prstGeom>
        </p:spPr>
        <p:txBody>
          <a:bodyPr wrap="square">
            <a:spAutoFit/>
          </a:bodyPr>
          <a:lstStyle/>
          <a:p>
            <a:r>
              <a:rPr lang="en-GB" sz="2400" dirty="0"/>
              <a:t>The average velocity of a particle over a given time period will be familiar to you and is defined by </a:t>
            </a:r>
          </a:p>
        </p:txBody>
      </p:sp>
      <p:sp>
        <p:nvSpPr>
          <p:cNvPr id="12" name="Rectangle 11"/>
          <p:cNvSpPr/>
          <p:nvPr/>
        </p:nvSpPr>
        <p:spPr>
          <a:xfrm>
            <a:off x="2237866" y="5226184"/>
            <a:ext cx="9594629" cy="1569660"/>
          </a:xfrm>
          <a:prstGeom prst="rect">
            <a:avLst/>
          </a:prstGeom>
        </p:spPr>
        <p:txBody>
          <a:bodyPr wrap="square">
            <a:spAutoFit/>
          </a:bodyPr>
          <a:lstStyle/>
          <a:p>
            <a:r>
              <a:rPr lang="en-GB" sz="2400" dirty="0"/>
              <a:t>For the above examples the first two cases have straight lines, so the above equation will give you the actual velocity for the particle at all times along the straight line section of the graph, also equal to the average velocity.</a:t>
            </a:r>
          </a:p>
        </p:txBody>
      </p:sp>
      <p:pic>
        <p:nvPicPr>
          <p:cNvPr id="2" name="Picture 1"/>
          <p:cNvPicPr>
            <a:picLocks noChangeAspect="1"/>
          </p:cNvPicPr>
          <p:nvPr/>
        </p:nvPicPr>
        <p:blipFill>
          <a:blip r:embed="rId4"/>
          <a:stretch>
            <a:fillRect/>
          </a:stretch>
        </p:blipFill>
        <p:spPr>
          <a:xfrm>
            <a:off x="2927648" y="3062601"/>
            <a:ext cx="7990591" cy="1847483"/>
          </a:xfrm>
          <a:prstGeom prst="rect">
            <a:avLst/>
          </a:prstGeom>
        </p:spPr>
      </p:pic>
      <p:pic>
        <p:nvPicPr>
          <p:cNvPr id="3" name="Picture 2"/>
          <p:cNvPicPr>
            <a:picLocks noChangeAspect="1"/>
          </p:cNvPicPr>
          <p:nvPr/>
        </p:nvPicPr>
        <p:blipFill>
          <a:blip r:embed="rId5"/>
          <a:stretch>
            <a:fillRect/>
          </a:stretch>
        </p:blipFill>
        <p:spPr>
          <a:xfrm>
            <a:off x="4042623" y="1750565"/>
            <a:ext cx="5760640" cy="942651"/>
          </a:xfrm>
          <a:prstGeom prst="rect">
            <a:avLst/>
          </a:prstGeom>
        </p:spPr>
      </p:pic>
    </p:spTree>
    <p:extLst>
      <p:ext uri="{BB962C8B-B14F-4D97-AF65-F5344CB8AC3E}">
        <p14:creationId xmlns:p14="http://schemas.microsoft.com/office/powerpoint/2010/main" val="30116663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37866" y="688381"/>
            <a:ext cx="5586325" cy="4154984"/>
          </a:xfrm>
          <a:prstGeom prst="rect">
            <a:avLst/>
          </a:prstGeom>
        </p:spPr>
        <p:txBody>
          <a:bodyPr wrap="square">
            <a:spAutoFit/>
          </a:bodyPr>
          <a:lstStyle/>
          <a:p>
            <a:r>
              <a:rPr lang="en-GB" sz="2400" dirty="0"/>
              <a:t>For a curved section you can use the tangent of the curve to find the velocity at a point in time </a:t>
            </a:r>
            <a:r>
              <a:rPr lang="en-GB" sz="2400" i="1" dirty="0">
                <a:latin typeface="Times New Roman" panose="02020603050405020304" pitchFamily="18" charset="0"/>
                <a:cs typeface="Times New Roman" panose="02020603050405020304" pitchFamily="18" charset="0"/>
              </a:rPr>
              <a:t>t</a:t>
            </a:r>
            <a:r>
              <a:rPr lang="en-GB" sz="2400" i="1" baseline="-25000" dirty="0"/>
              <a:t>0</a:t>
            </a:r>
            <a:r>
              <a:rPr lang="en-GB" sz="2400" dirty="0"/>
              <a:t> as shown here. In calculus terms this is equivalent to finding the derivative of the function of </a:t>
            </a:r>
            <a:r>
              <a:rPr lang="en-GB" sz="2400" i="1" dirty="0">
                <a:latin typeface="Times New Roman" panose="02020603050405020304" pitchFamily="18" charset="0"/>
                <a:cs typeface="Times New Roman" panose="02020603050405020304" pitchFamily="18" charset="0"/>
              </a:rPr>
              <a:t>s</a:t>
            </a:r>
            <a:r>
              <a:rPr lang="en-GB" sz="2400" dirty="0"/>
              <a:t> with respect to time </a:t>
            </a:r>
            <a:r>
              <a:rPr lang="en-GB" sz="2400" i="1" dirty="0">
                <a:latin typeface="Times New Roman" panose="02020603050405020304" pitchFamily="18" charset="0"/>
                <a:cs typeface="Times New Roman" panose="02020603050405020304" pitchFamily="18" charset="0"/>
              </a:rPr>
              <a:t>t</a:t>
            </a:r>
            <a:r>
              <a:rPr lang="en-GB" sz="2400" dirty="0"/>
              <a:t> and substituting in the value at </a:t>
            </a:r>
            <a:r>
              <a:rPr lang="en-GB" sz="2400" i="1" dirty="0">
                <a:latin typeface="Times New Roman" panose="02020603050405020304" pitchFamily="18" charset="0"/>
                <a:cs typeface="Times New Roman" panose="02020603050405020304" pitchFamily="18" charset="0"/>
              </a:rPr>
              <a:t>t</a:t>
            </a:r>
            <a:r>
              <a:rPr lang="en-GB" sz="2400" i="1" baseline="-25000" dirty="0"/>
              <a:t>0</a:t>
            </a:r>
            <a:r>
              <a:rPr lang="en-GB" sz="2400" dirty="0"/>
              <a:t>. So if </a:t>
            </a:r>
            <a:r>
              <a:rPr lang="en-GB" sz="2400" i="1" dirty="0">
                <a:latin typeface="Times New Roman" panose="02020603050405020304" pitchFamily="18" charset="0"/>
                <a:cs typeface="Times New Roman" panose="02020603050405020304" pitchFamily="18" charset="0"/>
              </a:rPr>
              <a:t>s</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is the function for the displacement </a:t>
            </a:r>
            <a:r>
              <a:rPr lang="en-GB" sz="2400" i="1" dirty="0">
                <a:latin typeface="Times New Roman" panose="02020603050405020304" pitchFamily="18" charset="0"/>
                <a:cs typeface="Times New Roman" panose="02020603050405020304" pitchFamily="18" charset="0"/>
              </a:rPr>
              <a:t>s</a:t>
            </a:r>
            <a:r>
              <a:rPr lang="en-GB" sz="2400" dirty="0"/>
              <a:t> in terms of time </a:t>
            </a:r>
            <a:r>
              <a:rPr lang="en-GB" sz="2400" i="1" dirty="0">
                <a:latin typeface="Times New Roman" panose="02020603050405020304" pitchFamily="18" charset="0"/>
                <a:cs typeface="Times New Roman" panose="02020603050405020304" pitchFamily="18" charset="0"/>
              </a:rPr>
              <a:t>t</a:t>
            </a:r>
            <a:r>
              <a:rPr lang="en-GB" sz="2400" dirty="0"/>
              <a:t>, finding the velocity at </a:t>
            </a:r>
            <a:r>
              <a:rPr lang="en-GB" sz="2400" i="1" dirty="0">
                <a:latin typeface="Times New Roman" panose="02020603050405020304" pitchFamily="18" charset="0"/>
                <a:cs typeface="Times New Roman" panose="02020603050405020304" pitchFamily="18" charset="0"/>
              </a:rPr>
              <a:t>t</a:t>
            </a:r>
            <a:r>
              <a:rPr lang="en-GB" sz="2400" i="1" baseline="-25000" dirty="0"/>
              <a:t>0</a:t>
            </a:r>
            <a:r>
              <a:rPr lang="en-GB" sz="2400" dirty="0"/>
              <a:t> is achieved by differentiating </a:t>
            </a:r>
            <a:r>
              <a:rPr lang="en-GB" sz="2400" i="1" dirty="0">
                <a:latin typeface="Times New Roman" panose="02020603050405020304" pitchFamily="18" charset="0"/>
                <a:cs typeface="Times New Roman" panose="02020603050405020304" pitchFamily="18" charset="0"/>
              </a:rPr>
              <a:t>s</a:t>
            </a:r>
            <a:r>
              <a:rPr lang="en-GB" sz="2400" i="1" dirty="0"/>
              <a:t> </a:t>
            </a:r>
            <a:r>
              <a:rPr lang="en-GB" sz="2400" dirty="0"/>
              <a:t>with respect to </a:t>
            </a:r>
            <a:r>
              <a:rPr lang="en-GB" sz="2400" i="1" dirty="0">
                <a:latin typeface="Times New Roman" panose="02020603050405020304" pitchFamily="18" charset="0"/>
                <a:cs typeface="Times New Roman" panose="02020603050405020304" pitchFamily="18" charset="0"/>
              </a:rPr>
              <a:t>t</a:t>
            </a:r>
            <a:r>
              <a:rPr lang="en-GB" sz="2400" dirty="0"/>
              <a:t>, then substituting in the value </a:t>
            </a:r>
            <a:r>
              <a:rPr lang="en-GB" sz="2400" i="1" dirty="0">
                <a:latin typeface="Times New Roman" panose="02020603050405020304" pitchFamily="18" charset="0"/>
                <a:cs typeface="Times New Roman" panose="02020603050405020304" pitchFamily="18" charset="0"/>
              </a:rPr>
              <a:t>t</a:t>
            </a:r>
            <a:r>
              <a:rPr lang="en-GB" sz="2400" i="1" baseline="-25000" dirty="0"/>
              <a:t>0</a:t>
            </a:r>
            <a:r>
              <a:rPr lang="en-GB" sz="2400" dirty="0"/>
              <a:t>.</a:t>
            </a:r>
          </a:p>
        </p:txBody>
      </p:sp>
      <p:sp>
        <p:nvSpPr>
          <p:cNvPr id="12" name="Rectangle 11"/>
          <p:cNvSpPr/>
          <p:nvPr/>
        </p:nvSpPr>
        <p:spPr>
          <a:xfrm>
            <a:off x="2525898" y="5203115"/>
            <a:ext cx="3930142" cy="830997"/>
          </a:xfrm>
          <a:prstGeom prst="rect">
            <a:avLst/>
          </a:prstGeom>
        </p:spPr>
        <p:txBody>
          <a:bodyPr wrap="square">
            <a:spAutoFit/>
          </a:bodyPr>
          <a:lstStyle/>
          <a:p>
            <a:r>
              <a:rPr lang="en-GB" sz="2400" dirty="0"/>
              <a:t>Thus velocity is defined in the following way. </a:t>
            </a:r>
          </a:p>
        </p:txBody>
      </p:sp>
      <p:pic>
        <p:nvPicPr>
          <p:cNvPr id="4" name="Picture 3"/>
          <p:cNvPicPr>
            <a:picLocks noChangeAspect="1"/>
          </p:cNvPicPr>
          <p:nvPr/>
        </p:nvPicPr>
        <p:blipFill>
          <a:blip r:embed="rId3"/>
          <a:stretch>
            <a:fillRect/>
          </a:stretch>
        </p:blipFill>
        <p:spPr>
          <a:xfrm>
            <a:off x="8040216" y="888415"/>
            <a:ext cx="3932835" cy="3572130"/>
          </a:xfrm>
          <a:prstGeom prst="rect">
            <a:avLst/>
          </a:prstGeom>
        </p:spPr>
      </p:pic>
      <p:pic>
        <p:nvPicPr>
          <p:cNvPr id="5" name="Picture 4"/>
          <p:cNvPicPr>
            <a:picLocks noChangeAspect="1"/>
          </p:cNvPicPr>
          <p:nvPr/>
        </p:nvPicPr>
        <p:blipFill>
          <a:blip r:embed="rId4"/>
          <a:stretch>
            <a:fillRect/>
          </a:stretch>
        </p:blipFill>
        <p:spPr>
          <a:xfrm>
            <a:off x="6456040" y="4767038"/>
            <a:ext cx="5634405" cy="2061368"/>
          </a:xfrm>
          <a:prstGeom prst="rect">
            <a:avLst/>
          </a:prstGeom>
        </p:spPr>
      </p:pic>
    </p:spTree>
    <p:extLst>
      <p:ext uri="{BB962C8B-B14F-4D97-AF65-F5344CB8AC3E}">
        <p14:creationId xmlns:p14="http://schemas.microsoft.com/office/powerpoint/2010/main" val="37652215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404813" y="3140968"/>
            <a:ext cx="9546766" cy="830997"/>
          </a:xfrm>
          <a:prstGeom prst="rect">
            <a:avLst/>
          </a:prstGeom>
        </p:spPr>
        <p:txBody>
          <a:bodyPr wrap="square">
            <a:spAutoFit/>
          </a:bodyPr>
          <a:lstStyle/>
          <a:p>
            <a:r>
              <a:rPr lang="en-GB" sz="2400" dirty="0"/>
              <a:t>The velocity will be a function of time, </a:t>
            </a:r>
            <a:r>
              <a:rPr lang="en-GB" sz="2400" i="1" dirty="0">
                <a:latin typeface="Times New Roman" panose="02020603050405020304" pitchFamily="18" charset="0"/>
                <a:cs typeface="Times New Roman" panose="02020603050405020304" pitchFamily="18" charset="0"/>
              </a:rPr>
              <a:t>v</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so can be used to find the velocity at any time. </a:t>
            </a:r>
          </a:p>
        </p:txBody>
      </p:sp>
      <p:sp>
        <p:nvSpPr>
          <p:cNvPr id="12" name="Rectangle 11"/>
          <p:cNvSpPr/>
          <p:nvPr/>
        </p:nvSpPr>
        <p:spPr>
          <a:xfrm>
            <a:off x="2302594" y="4319735"/>
            <a:ext cx="9474758" cy="2308324"/>
          </a:xfrm>
          <a:prstGeom prst="rect">
            <a:avLst/>
          </a:prstGeom>
        </p:spPr>
        <p:txBody>
          <a:bodyPr wrap="square">
            <a:spAutoFit/>
          </a:bodyPr>
          <a:lstStyle/>
          <a:p>
            <a:r>
              <a:rPr lang="en-GB" sz="2400" b="1" dirty="0"/>
              <a:t>Note:</a:t>
            </a:r>
          </a:p>
          <a:p>
            <a:r>
              <a:rPr lang="en-GB" sz="2400" dirty="0"/>
              <a:t>Function notation is used here: the </a:t>
            </a:r>
            <a:r>
              <a:rPr lang="en-GB" sz="2400" i="1" dirty="0">
                <a:latin typeface="Times New Roman" panose="02020603050405020304" pitchFamily="18" charset="0"/>
                <a:cs typeface="Times New Roman" panose="02020603050405020304" pitchFamily="18" charset="0"/>
              </a:rPr>
              <a:t>t</a:t>
            </a:r>
            <a:r>
              <a:rPr lang="en-GB" sz="2400" i="1" dirty="0"/>
              <a:t> </a:t>
            </a:r>
            <a:r>
              <a:rPr lang="en-GB" sz="2400" dirty="0"/>
              <a:t>in brackets in </a:t>
            </a:r>
            <a:r>
              <a:rPr lang="en-GB" sz="2400" i="1" dirty="0">
                <a:latin typeface="Times New Roman" panose="02020603050405020304" pitchFamily="18" charset="0"/>
                <a:cs typeface="Times New Roman" panose="02020603050405020304" pitchFamily="18" charset="0"/>
              </a:rPr>
              <a:t>s</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emphasises that </a:t>
            </a:r>
            <a:r>
              <a:rPr lang="en-GB" sz="2400" i="1" dirty="0">
                <a:latin typeface="Times New Roman" panose="02020603050405020304" pitchFamily="18" charset="0"/>
                <a:cs typeface="Times New Roman" panose="02020603050405020304" pitchFamily="18" charset="0"/>
              </a:rPr>
              <a:t>s</a:t>
            </a:r>
            <a:r>
              <a:rPr lang="en-GB" sz="2400" i="1" dirty="0"/>
              <a:t> </a:t>
            </a:r>
            <a:r>
              <a:rPr lang="en-GB" sz="2400" dirty="0"/>
              <a:t>is a function of time </a:t>
            </a:r>
            <a:r>
              <a:rPr lang="en-GB" sz="2400" i="1" dirty="0">
                <a:latin typeface="Times New Roman" panose="02020603050405020304" pitchFamily="18" charset="0"/>
                <a:cs typeface="Times New Roman" panose="02020603050405020304" pitchFamily="18" charset="0"/>
              </a:rPr>
              <a:t>t</a:t>
            </a:r>
            <a:r>
              <a:rPr lang="en-GB" sz="2400" dirty="0"/>
              <a:t>. This notation will be used frequently but do not be confused, </a:t>
            </a:r>
            <a:r>
              <a:rPr lang="en-GB" sz="2400" i="1" dirty="0">
                <a:latin typeface="Times New Roman" panose="02020603050405020304" pitchFamily="18" charset="0"/>
                <a:cs typeface="Times New Roman" panose="02020603050405020304" pitchFamily="18" charset="0"/>
              </a:rPr>
              <a:t>s</a:t>
            </a:r>
            <a:r>
              <a:rPr lang="en-GB" sz="2400" dirty="0"/>
              <a:t> and </a:t>
            </a:r>
            <a:r>
              <a:rPr lang="en-GB" sz="2400" i="1" dirty="0">
                <a:latin typeface="Times New Roman" panose="02020603050405020304" pitchFamily="18" charset="0"/>
                <a:cs typeface="Times New Roman" panose="02020603050405020304" pitchFamily="18" charset="0"/>
              </a:rPr>
              <a:t>s</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both just represent displacement. Also throughout these sections </a:t>
            </a:r>
            <a:r>
              <a:rPr lang="en-GB" sz="2400" i="1" dirty="0">
                <a:latin typeface="Times New Roman" panose="02020603050405020304" pitchFamily="18" charset="0"/>
                <a:cs typeface="Times New Roman" panose="02020603050405020304" pitchFamily="18" charset="0"/>
              </a:rPr>
              <a:t>v</a:t>
            </a:r>
            <a:r>
              <a:rPr lang="en-GB" sz="2400" dirty="0"/>
              <a:t> or </a:t>
            </a:r>
            <a:r>
              <a:rPr lang="en-GB" sz="2400" i="1" dirty="0">
                <a:latin typeface="Times New Roman" panose="02020603050405020304" pitchFamily="18" charset="0"/>
                <a:cs typeface="Times New Roman" panose="02020603050405020304" pitchFamily="18" charset="0"/>
              </a:rPr>
              <a:t>v</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may be used to represent velocity and </a:t>
            </a:r>
            <a:r>
              <a:rPr lang="en-GB" sz="2400" i="1" dirty="0">
                <a:latin typeface="Times New Roman" panose="02020603050405020304" pitchFamily="18" charset="0"/>
                <a:cs typeface="Times New Roman" panose="02020603050405020304" pitchFamily="18" charset="0"/>
              </a:rPr>
              <a:t>a</a:t>
            </a:r>
            <a:r>
              <a:rPr lang="en-GB" sz="2400" dirty="0"/>
              <a:t> or </a:t>
            </a:r>
            <a:r>
              <a:rPr lang="en-GB" sz="2400" i="1" dirty="0">
                <a:latin typeface="Times New Roman" panose="02020603050405020304" pitchFamily="18" charset="0"/>
                <a:cs typeface="Times New Roman" panose="02020603050405020304" pitchFamily="18" charset="0"/>
              </a:rPr>
              <a:t>a</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may be used to represent acceleration.</a:t>
            </a:r>
          </a:p>
        </p:txBody>
      </p:sp>
      <p:pic>
        <p:nvPicPr>
          <p:cNvPr id="5" name="Picture 4"/>
          <p:cNvPicPr>
            <a:picLocks noChangeAspect="1"/>
          </p:cNvPicPr>
          <p:nvPr/>
        </p:nvPicPr>
        <p:blipFill>
          <a:blip r:embed="rId3"/>
          <a:stretch>
            <a:fillRect/>
          </a:stretch>
        </p:blipFill>
        <p:spPr>
          <a:xfrm>
            <a:off x="4360994" y="897567"/>
            <a:ext cx="5634405" cy="2061368"/>
          </a:xfrm>
          <a:prstGeom prst="rect">
            <a:avLst/>
          </a:prstGeom>
        </p:spPr>
      </p:pic>
    </p:spTree>
    <p:extLst>
      <p:ext uri="{BB962C8B-B14F-4D97-AF65-F5344CB8AC3E}">
        <p14:creationId xmlns:p14="http://schemas.microsoft.com/office/powerpoint/2010/main" val="31916691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200947" y="942227"/>
                <a:ext cx="9546766" cy="1569660"/>
              </a:xfrm>
              <a:prstGeom prst="rect">
                <a:avLst/>
              </a:prstGeom>
            </p:spPr>
            <p:txBody>
              <a:bodyPr wrap="square">
                <a:spAutoFit/>
              </a:bodyPr>
              <a:lstStyle/>
              <a:p>
                <a:r>
                  <a:rPr lang="en-GB" sz="2400" dirty="0"/>
                  <a:t>The displacement of a particle is given by </a:t>
                </a:r>
                <a14:m>
                  <m:oMath xmlns:m="http://schemas.openxmlformats.org/officeDocument/2006/math">
                    <m:r>
                      <a:rPr lang="en-GB" sz="2400" i="1">
                        <a:latin typeface="Cambria Math" panose="02040503050406030204" pitchFamily="18" charset="0"/>
                      </a:rPr>
                      <m:t>𝑠</m:t>
                    </m:r>
                    <m:r>
                      <a:rPr lang="en-GB" sz="2400" i="1">
                        <a:latin typeface="Cambria Math" panose="02040503050406030204" pitchFamily="18" charset="0"/>
                      </a:rPr>
                      <m:t>=</m:t>
                    </m:r>
                    <m:sSup>
                      <m:sSupPr>
                        <m:ctrlPr>
                          <a:rPr lang="en-GB" sz="2400" i="1">
                            <a:latin typeface="Cambria Math" panose="02040503050406030204" pitchFamily="18" charset="0"/>
                          </a:rPr>
                        </m:ctrlPr>
                      </m:sSupPr>
                      <m:e>
                        <m:r>
                          <a:rPr lang="en-GB" sz="2400" i="1">
                            <a:latin typeface="Cambria Math" panose="02040503050406030204" pitchFamily="18" charset="0"/>
                          </a:rPr>
                          <m:t>𝑡</m:t>
                        </m:r>
                      </m:e>
                      <m:sup>
                        <m:r>
                          <a:rPr lang="en-GB" sz="2400" i="1">
                            <a:latin typeface="Cambria Math" panose="02040503050406030204" pitchFamily="18" charset="0"/>
                          </a:rPr>
                          <m:t>2</m:t>
                        </m:r>
                      </m:sup>
                    </m:sSup>
                    <m:r>
                      <a:rPr lang="en-GB" sz="2400" i="1">
                        <a:latin typeface="Cambria Math" panose="02040503050406030204" pitchFamily="18" charset="0"/>
                      </a:rPr>
                      <m:t>+2</m:t>
                    </m:r>
                    <m:r>
                      <a:rPr lang="en-GB" sz="2400" i="1">
                        <a:latin typeface="Cambria Math" panose="02040503050406030204" pitchFamily="18" charset="0"/>
                      </a:rPr>
                      <m:t>𝑡</m:t>
                    </m:r>
                  </m:oMath>
                </a14:m>
                <a:r>
                  <a:rPr lang="en-GB" sz="2400" dirty="0"/>
                  <a:t>.</a:t>
                </a:r>
              </a:p>
              <a:p>
                <a:r>
                  <a:rPr lang="en-GB" sz="2400" dirty="0"/>
                  <a:t>With </a:t>
                </a:r>
                <a:r>
                  <a:rPr lang="en-GB" sz="2400" i="1" dirty="0">
                    <a:latin typeface="Times New Roman" panose="02020603050405020304" pitchFamily="18" charset="0"/>
                    <a:cs typeface="Times New Roman" panose="02020603050405020304" pitchFamily="18" charset="0"/>
                  </a:rPr>
                  <a:t>s</a:t>
                </a:r>
                <a:r>
                  <a:rPr lang="en-GB" sz="2400" dirty="0"/>
                  <a:t> in metres and time, </a:t>
                </a:r>
                <a:r>
                  <a:rPr lang="en-GB" sz="2400" i="1" dirty="0">
                    <a:latin typeface="Times New Roman" panose="02020603050405020304" pitchFamily="18" charset="0"/>
                    <a:cs typeface="Times New Roman" panose="02020603050405020304" pitchFamily="18" charset="0"/>
                  </a:rPr>
                  <a:t>t</a:t>
                </a:r>
                <a:r>
                  <a:rPr lang="en-GB" sz="2400" dirty="0"/>
                  <a:t>, in seconds. Calculate:</a:t>
                </a:r>
              </a:p>
              <a:p>
                <a:pPr lvl="0"/>
                <a:r>
                  <a:rPr lang="en-GB" sz="2400" dirty="0"/>
                  <a:t>a)	the displacement of the particle when </a:t>
                </a:r>
                <a:r>
                  <a:rPr lang="en-GB" sz="2400" i="1" dirty="0">
                    <a:latin typeface="Times New Roman" panose="02020603050405020304" pitchFamily="18" charset="0"/>
                    <a:cs typeface="Times New Roman" panose="02020603050405020304" pitchFamily="18" charset="0"/>
                  </a:rPr>
                  <a:t>t</a:t>
                </a:r>
                <a:r>
                  <a:rPr lang="en-GB" sz="2400" dirty="0"/>
                  <a:t> = 3</a:t>
                </a:r>
              </a:p>
              <a:p>
                <a:pPr lvl="0"/>
                <a:r>
                  <a:rPr lang="en-GB" sz="2400" dirty="0"/>
                  <a:t>b)	the velocity </a:t>
                </a:r>
                <a:r>
                  <a:rPr lang="en-GB" sz="2400" i="1" dirty="0">
                    <a:latin typeface="Times New Roman" panose="02020603050405020304" pitchFamily="18" charset="0"/>
                    <a:cs typeface="Times New Roman" panose="02020603050405020304" pitchFamily="18" charset="0"/>
                  </a:rPr>
                  <a:t>v</a:t>
                </a:r>
                <a:r>
                  <a:rPr lang="en-GB" sz="2400" dirty="0"/>
                  <a:t> of the particle when </a:t>
                </a:r>
                <a:r>
                  <a:rPr lang="en-GB" sz="2400" i="1" dirty="0">
                    <a:latin typeface="Times New Roman" panose="02020603050405020304" pitchFamily="18" charset="0"/>
                    <a:cs typeface="Times New Roman" panose="02020603050405020304" pitchFamily="18" charset="0"/>
                  </a:rPr>
                  <a:t>t</a:t>
                </a:r>
                <a:r>
                  <a:rPr lang="en-GB" sz="2400" dirty="0"/>
                  <a:t> = 3</a:t>
                </a:r>
              </a:p>
            </p:txBody>
          </p:sp>
        </mc:Choice>
        <mc:Fallback xmlns="">
          <p:sp>
            <p:nvSpPr>
              <p:cNvPr id="8" name="Rectangle 7"/>
              <p:cNvSpPr>
                <a:spLocks noRot="1" noChangeAspect="1" noMove="1" noResize="1" noEditPoints="1" noAdjustHandles="1" noChangeArrowheads="1" noChangeShapeType="1" noTextEdit="1"/>
              </p:cNvSpPr>
              <p:nvPr/>
            </p:nvSpPr>
            <p:spPr>
              <a:xfrm>
                <a:off x="2200947" y="942227"/>
                <a:ext cx="9546766" cy="1569660"/>
              </a:xfrm>
              <a:prstGeom prst="rect">
                <a:avLst/>
              </a:prstGeom>
              <a:blipFill rotWithShape="0">
                <a:blip r:embed="rId3"/>
                <a:stretch>
                  <a:fillRect l="-958" t="-2724" b="-8171"/>
                </a:stretch>
              </a:blipFill>
            </p:spPr>
            <p:txBody>
              <a:bodyPr/>
              <a:lstStyle/>
              <a:p>
                <a:r>
                  <a:rPr lang="en-GB">
                    <a:noFill/>
                  </a:rPr>
                  <a:t> </a:t>
                </a:r>
              </a:p>
            </p:txBody>
          </p:sp>
        </mc:Fallback>
      </mc:AlternateContent>
      <p:sp>
        <p:nvSpPr>
          <p:cNvPr id="12" name="Rectangle 11"/>
          <p:cNvSpPr/>
          <p:nvPr/>
        </p:nvSpPr>
        <p:spPr>
          <a:xfrm>
            <a:off x="2271091" y="5863112"/>
            <a:ext cx="3390998" cy="461665"/>
          </a:xfrm>
          <a:prstGeom prst="rect">
            <a:avLst/>
          </a:prstGeom>
        </p:spPr>
        <p:txBody>
          <a:bodyPr wrap="square">
            <a:spAutoFit/>
          </a:bodyPr>
          <a:lstStyle/>
          <a:p>
            <a:r>
              <a:rPr lang="en-GB" sz="2400" dirty="0">
                <a:solidFill>
                  <a:srgbClr val="FF0000"/>
                </a:solidFill>
              </a:rPr>
              <a:t>with </a:t>
            </a:r>
            <a:r>
              <a:rPr lang="en-GB" sz="2400" i="1" dirty="0">
                <a:solidFill>
                  <a:srgbClr val="FF0000"/>
                </a:solidFill>
                <a:latin typeface="Times New Roman" panose="02020603050405020304" pitchFamily="18" charset="0"/>
                <a:cs typeface="Times New Roman" panose="02020603050405020304" pitchFamily="18" charset="0"/>
              </a:rPr>
              <a:t>t </a:t>
            </a:r>
            <a:r>
              <a:rPr lang="en-GB" sz="2400" dirty="0">
                <a:solidFill>
                  <a:srgbClr val="FF0000"/>
                </a:solidFill>
              </a:rPr>
              <a:t>= 3 you calculate:</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p:sp>
        <p:nvSpPr>
          <p:cNvPr id="11" name="Rectangle 10"/>
          <p:cNvSpPr/>
          <p:nvPr/>
        </p:nvSpPr>
        <p:spPr>
          <a:xfrm>
            <a:off x="2188926" y="2479723"/>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p:sp>
        <p:nvSpPr>
          <p:cNvPr id="13" name="Rectangle 12"/>
          <p:cNvSpPr/>
          <p:nvPr/>
        </p:nvSpPr>
        <p:spPr>
          <a:xfrm>
            <a:off x="2236951" y="3679413"/>
            <a:ext cx="3354993" cy="461665"/>
          </a:xfrm>
          <a:prstGeom prst="rect">
            <a:avLst/>
          </a:prstGeom>
        </p:spPr>
        <p:txBody>
          <a:bodyPr wrap="square">
            <a:spAutoFit/>
          </a:bodyPr>
          <a:lstStyle/>
          <a:p>
            <a:r>
              <a:rPr lang="en-GB" sz="2400" dirty="0">
                <a:solidFill>
                  <a:srgbClr val="FF0000"/>
                </a:solidFill>
              </a:rPr>
              <a:t>with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rPr>
              <a:t> = 3 we calculate:</a:t>
            </a:r>
          </a:p>
        </p:txBody>
      </p:sp>
      <p:sp>
        <p:nvSpPr>
          <p:cNvPr id="14" name="Rectangle 13"/>
          <p:cNvSpPr/>
          <p:nvPr/>
        </p:nvSpPr>
        <p:spPr>
          <a:xfrm>
            <a:off x="2188926" y="4612350"/>
            <a:ext cx="6487342" cy="461665"/>
          </a:xfrm>
          <a:prstGeom prst="rect">
            <a:avLst/>
          </a:prstGeom>
        </p:spPr>
        <p:txBody>
          <a:bodyPr wrap="square">
            <a:spAutoFit/>
          </a:bodyPr>
          <a:lstStyle/>
          <a:p>
            <a:pPr lvl="0"/>
            <a:r>
              <a:rPr lang="en-GB" sz="2400" dirty="0">
                <a:solidFill>
                  <a:srgbClr val="FF0000"/>
                </a:solidFill>
              </a:rPr>
              <a:t>b)	The velocity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 is found by differentiating </a:t>
            </a:r>
            <a:r>
              <a:rPr lang="en-GB" sz="2400" i="1" dirty="0">
                <a:solidFill>
                  <a:srgbClr val="FF0000"/>
                </a:solidFill>
                <a:latin typeface="Times New Roman" panose="02020603050405020304" pitchFamily="18" charset="0"/>
                <a:cs typeface="Times New Roman" panose="02020603050405020304" pitchFamily="18" charset="0"/>
              </a:rPr>
              <a:t>s</a:t>
            </a:r>
            <a:r>
              <a:rPr lang="en-GB" sz="2400" dirty="0">
                <a:solidFill>
                  <a:srgbClr val="FF0000"/>
                </a:solidFill>
              </a:rPr>
              <a:t>:</a:t>
            </a:r>
          </a:p>
        </p:txBody>
      </p:sp>
      <mc:AlternateContent xmlns:mc="http://schemas.openxmlformats.org/markup-compatibility/2006">
        <mc:Choice xmlns:a14="http://schemas.microsoft.com/office/drawing/2010/main" Requires="a14">
          <p:sp>
            <p:nvSpPr>
              <p:cNvPr id="15" name="Rectangle 14"/>
              <p:cNvSpPr/>
              <p:nvPr/>
            </p:nvSpPr>
            <p:spPr>
              <a:xfrm>
                <a:off x="2188926" y="2900116"/>
                <a:ext cx="9474758" cy="839332"/>
              </a:xfrm>
              <a:prstGeom prst="rect">
                <a:avLst/>
              </a:prstGeom>
            </p:spPr>
            <p:txBody>
              <a:bodyPr wrap="square">
                <a:spAutoFit/>
              </a:bodyPr>
              <a:lstStyle/>
              <a:p>
                <a:pPr lvl="0"/>
                <a:r>
                  <a:rPr lang="en-GB" sz="2400" dirty="0">
                    <a:solidFill>
                      <a:srgbClr val="FF0000"/>
                    </a:solidFill>
                  </a:rPr>
                  <a:t>a)	The displacement </a:t>
                </a:r>
                <a:r>
                  <a:rPr lang="en-GB" sz="2400" i="1" dirty="0">
                    <a:solidFill>
                      <a:srgbClr val="FF0000"/>
                    </a:solidFill>
                    <a:latin typeface="Times New Roman" panose="02020603050405020304" pitchFamily="18" charset="0"/>
                    <a:cs typeface="Times New Roman" panose="02020603050405020304" pitchFamily="18" charset="0"/>
                  </a:rPr>
                  <a:t>s</a:t>
                </a:r>
                <a:r>
                  <a:rPr lang="en-GB" sz="2400" dirty="0">
                    <a:solidFill>
                      <a:srgbClr val="FF0000"/>
                    </a:solidFill>
                  </a:rPr>
                  <a:t> is given by is given by</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𝑡</m:t>
                      </m:r>
                    </m:oMath>
                  </m:oMathPara>
                </a14:m>
                <a:endParaRPr lang="en-GB" sz="2400" dirty="0">
                  <a:solidFill>
                    <a:srgbClr val="FF0000"/>
                  </a:solidFill>
                </a:endParaRPr>
              </a:p>
            </p:txBody>
          </p:sp>
        </mc:Choice>
        <mc:Fallback>
          <p:sp>
            <p:nvSpPr>
              <p:cNvPr id="15" name="Rectangle 14"/>
              <p:cNvSpPr>
                <a:spLocks noRot="1" noChangeAspect="1" noMove="1" noResize="1" noEditPoints="1" noAdjustHandles="1" noChangeArrowheads="1" noChangeShapeType="1" noTextEdit="1"/>
              </p:cNvSpPr>
              <p:nvPr/>
            </p:nvSpPr>
            <p:spPr>
              <a:xfrm>
                <a:off x="2188926" y="2900116"/>
                <a:ext cx="9474758" cy="839332"/>
              </a:xfrm>
              <a:prstGeom prst="rect">
                <a:avLst/>
              </a:prstGeom>
              <a:blipFill>
                <a:blip r:embed="rId4"/>
                <a:stretch>
                  <a:fillRect l="-1071" t="-597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p:cNvSpPr/>
              <p:nvPr/>
            </p:nvSpPr>
            <p:spPr>
              <a:xfrm>
                <a:off x="6073425" y="4075148"/>
                <a:ext cx="2056780"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+2×3</m:t>
                      </m:r>
                    </m:oMath>
                  </m:oMathPara>
                </a14:m>
                <a:endParaRPr lang="en-GB" sz="2400" dirty="0">
                  <a:solidFill>
                    <a:srgbClr val="FF0000"/>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6073425" y="4075148"/>
                <a:ext cx="2056780" cy="4616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8064303" y="4075147"/>
                <a:ext cx="1247969"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=15 </m:t>
                      </m:r>
                      <m:r>
                        <m:rPr>
                          <m:sty m:val="p"/>
                        </m:rPr>
                        <a:rPr lang="en-GB" sz="2400">
                          <a:solidFill>
                            <a:srgbClr val="FF0000"/>
                          </a:solidFill>
                          <a:latin typeface="Cambria Math" panose="02040503050406030204" pitchFamily="18" charset="0"/>
                        </a:rPr>
                        <m:t>m</m:t>
                      </m:r>
                    </m:oMath>
                  </m:oMathPara>
                </a14:m>
                <a:endParaRPr lang="en-GB" sz="2400" dirty="0">
                  <a:solidFill>
                    <a:srgbClr val="FF0000"/>
                  </a:solidFill>
                </a:endParaRPr>
              </a:p>
            </p:txBody>
          </p:sp>
        </mc:Choice>
        <mc:Fallback>
          <p:sp>
            <p:nvSpPr>
              <p:cNvPr id="16" name="Rectangle 15"/>
              <p:cNvSpPr>
                <a:spLocks noRot="1" noChangeAspect="1" noMove="1" noResize="1" noEditPoints="1" noAdjustHandles="1" noChangeArrowheads="1" noChangeShapeType="1" noTextEdit="1"/>
              </p:cNvSpPr>
              <p:nvPr/>
            </p:nvSpPr>
            <p:spPr>
              <a:xfrm>
                <a:off x="8064303" y="4075147"/>
                <a:ext cx="1247969" cy="461665"/>
              </a:xfrm>
              <a:prstGeom prst="rect">
                <a:avLst/>
              </a:prstGeom>
              <a:blipFill>
                <a:blip r:embed="rId6"/>
                <a:stretch>
                  <a:fillRect b="-2105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p:cNvSpPr/>
              <p:nvPr/>
            </p:nvSpPr>
            <p:spPr>
              <a:xfrm>
                <a:off x="5886989" y="5221388"/>
                <a:ext cx="2407839" cy="793551"/>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𝑑𝑠</m:t>
                          </m:r>
                        </m:num>
                        <m:den>
                          <m:r>
                            <a:rPr lang="en-GB" sz="2400" i="1">
                              <a:solidFill>
                                <a:srgbClr val="FF0000"/>
                              </a:solidFill>
                              <a:latin typeface="Cambria Math" panose="02040503050406030204" pitchFamily="18" charset="0"/>
                            </a:rPr>
                            <m:t>𝑑𝑡</m:t>
                          </m:r>
                        </m:den>
                      </m:f>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+2</m:t>
                      </m:r>
                    </m:oMath>
                  </m:oMathPara>
                </a14:m>
                <a:endParaRPr lang="en-GB" sz="2400" dirty="0">
                  <a:solidFill>
                    <a:srgbClr val="FF0000"/>
                  </a:solidFill>
                </a:endParaRPr>
              </a:p>
            </p:txBody>
          </p:sp>
        </mc:Choice>
        <mc:Fallback>
          <p:sp>
            <p:nvSpPr>
              <p:cNvPr id="17" name="Rectangle 16"/>
              <p:cNvSpPr>
                <a:spLocks noRot="1" noChangeAspect="1" noMove="1" noResize="1" noEditPoints="1" noAdjustHandles="1" noChangeArrowheads="1" noChangeShapeType="1" noTextEdit="1"/>
              </p:cNvSpPr>
              <p:nvPr/>
            </p:nvSpPr>
            <p:spPr>
              <a:xfrm>
                <a:off x="5886989" y="5221388"/>
                <a:ext cx="2407839" cy="793551"/>
              </a:xfrm>
              <a:prstGeom prst="rect">
                <a:avLst/>
              </a:prstGeom>
              <a:blipFill>
                <a:blip r:embed="rId7"/>
                <a:stretch>
                  <a:fillRect b="-634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5886989" y="6324777"/>
                <a:ext cx="1940980"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=2×3+2</m:t>
                      </m:r>
                    </m:oMath>
                  </m:oMathPara>
                </a14:m>
                <a:endParaRPr lang="en-GB" sz="2400" dirty="0">
                  <a:solidFill>
                    <a:prstClr val="black"/>
                  </a:solidFill>
                </a:endParaRPr>
              </a:p>
            </p:txBody>
          </p:sp>
        </mc:Choice>
        <mc:Fallback>
          <p:sp>
            <p:nvSpPr>
              <p:cNvPr id="18" name="Rectangle 17"/>
              <p:cNvSpPr>
                <a:spLocks noRot="1" noChangeAspect="1" noMove="1" noResize="1" noEditPoints="1" noAdjustHandles="1" noChangeArrowheads="1" noChangeShapeType="1" noTextEdit="1"/>
              </p:cNvSpPr>
              <p:nvPr/>
            </p:nvSpPr>
            <p:spPr>
              <a:xfrm>
                <a:off x="5886989" y="6324777"/>
                <a:ext cx="1940980" cy="46166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7964802" y="6324777"/>
                <a:ext cx="1526956"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=8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s</m:t>
                          </m:r>
                        </m:e>
                        <m:sup>
                          <m:r>
                            <a:rPr lang="en-GB" sz="2400">
                              <a:solidFill>
                                <a:srgbClr val="FF0000"/>
                              </a:solidFill>
                              <a:latin typeface="Cambria Math" panose="02040503050406030204" pitchFamily="18" charset="0"/>
                            </a:rPr>
                            <m:t>−1</m:t>
                          </m:r>
                        </m:sup>
                      </m:sSup>
                    </m:oMath>
                  </m:oMathPara>
                </a14:m>
                <a:endParaRPr lang="en-GB" sz="2400" dirty="0">
                  <a:solidFill>
                    <a:srgbClr val="FF0000"/>
                  </a:solidFill>
                </a:endParaRPr>
              </a:p>
            </p:txBody>
          </p:sp>
        </mc:Choice>
        <mc:Fallback>
          <p:sp>
            <p:nvSpPr>
              <p:cNvPr id="19" name="Rectangle 18"/>
              <p:cNvSpPr>
                <a:spLocks noRot="1" noChangeAspect="1" noMove="1" noResize="1" noEditPoints="1" noAdjustHandles="1" noChangeArrowheads="1" noChangeShapeType="1" noTextEdit="1"/>
              </p:cNvSpPr>
              <p:nvPr/>
            </p:nvSpPr>
            <p:spPr>
              <a:xfrm>
                <a:off x="7964802" y="6324777"/>
                <a:ext cx="1526956" cy="461665"/>
              </a:xfrm>
              <a:prstGeom prst="rect">
                <a:avLst/>
              </a:prstGeom>
              <a:blipFill>
                <a:blip r:embed="rId9"/>
                <a:stretch>
                  <a:fillRect b="-21622"/>
                </a:stretch>
              </a:blipFill>
            </p:spPr>
            <p:txBody>
              <a:bodyPr/>
              <a:lstStyle/>
              <a:p>
                <a:r>
                  <a:rPr lang="en-US">
                    <a:noFill/>
                  </a:rPr>
                  <a:t> </a:t>
                </a:r>
              </a:p>
            </p:txBody>
          </p:sp>
        </mc:Fallback>
      </mc:AlternateContent>
    </p:spTree>
    <p:extLst>
      <p:ext uri="{BB962C8B-B14F-4D97-AF65-F5344CB8AC3E}">
        <p14:creationId xmlns:p14="http://schemas.microsoft.com/office/powerpoint/2010/main" val="38679907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P spid="11" grpId="0"/>
      <p:bldP spid="13" grpId="0"/>
      <p:bldP spid="14" grpId="0"/>
      <p:bldP spid="15" grpId="0"/>
      <p:bldP spid="6"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207260" y="645818"/>
                <a:ext cx="9546766" cy="1577996"/>
              </a:xfrm>
              <a:prstGeom prst="rect">
                <a:avLst/>
              </a:prstGeom>
            </p:spPr>
            <p:txBody>
              <a:bodyPr wrap="square">
                <a:spAutoFit/>
              </a:bodyPr>
              <a:lstStyle/>
              <a:p>
                <a:r>
                  <a:rPr lang="en-GB" sz="2400" dirty="0"/>
                  <a:t>It can be seen from this example that given </a:t>
                </a:r>
                <a:r>
                  <a:rPr lang="en-GB" sz="2400" i="1" dirty="0">
                    <a:latin typeface="Times New Roman" panose="02020603050405020304" pitchFamily="18" charset="0"/>
                    <a:cs typeface="Times New Roman" panose="02020603050405020304" pitchFamily="18" charset="0"/>
                  </a:rPr>
                  <a:t>s</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much information can be found about the velocity of the particle. Starting at a time </a:t>
                </a:r>
                <a:r>
                  <a:rPr lang="en-GB" sz="2400" i="1" dirty="0">
                    <a:latin typeface="Times New Roman" panose="02020603050405020304" pitchFamily="18" charset="0"/>
                    <a:cs typeface="Times New Roman" panose="02020603050405020304" pitchFamily="18" charset="0"/>
                  </a:rPr>
                  <a:t>t</a:t>
                </a:r>
                <a:r>
                  <a:rPr lang="en-GB" sz="2400" dirty="0">
                    <a:latin typeface="Times New Roman" panose="02020603050405020304" pitchFamily="18" charset="0"/>
                    <a:cs typeface="Times New Roman" panose="02020603050405020304" pitchFamily="18" charset="0"/>
                  </a:rPr>
                  <a:t> </a:t>
                </a:r>
                <a:r>
                  <a:rPr lang="en-GB" sz="2400" dirty="0"/>
                  <a:t>of zero, the graph of </a:t>
                </a:r>
                <a:r>
                  <a:rPr lang="en-GB" sz="2400" i="1" dirty="0">
                    <a:latin typeface="Times New Roman" panose="02020603050405020304" pitchFamily="18" charset="0"/>
                    <a:cs typeface="Times New Roman" panose="02020603050405020304" pitchFamily="18" charset="0"/>
                  </a:rPr>
                  <a:t>s</a:t>
                </a:r>
                <a:r>
                  <a:rPr lang="en-GB" sz="2400" dirty="0"/>
                  <a:t> against </a:t>
                </a:r>
                <a:r>
                  <a:rPr lang="en-GB" sz="2400" i="1" dirty="0">
                    <a:latin typeface="Times New Roman" panose="02020603050405020304" pitchFamily="18" charset="0"/>
                    <a:cs typeface="Times New Roman" panose="02020603050405020304" pitchFamily="18" charset="0"/>
                  </a:rPr>
                  <a:t>t</a:t>
                </a:r>
                <a:r>
                  <a:rPr lang="en-GB" sz="2400" dirty="0"/>
                  <a:t> for the previous example, </a:t>
                </a:r>
                <a14:m>
                  <m:oMath xmlns:m="http://schemas.openxmlformats.org/officeDocument/2006/math">
                    <m:r>
                      <a:rPr lang="en-GB" sz="2400" i="1">
                        <a:latin typeface="Cambria Math" panose="02040503050406030204" pitchFamily="18" charset="0"/>
                      </a:rPr>
                      <m:t>𝑠</m:t>
                    </m:r>
                    <m:r>
                      <a:rPr lang="en-GB" sz="2400" i="1">
                        <a:latin typeface="Cambria Math" panose="02040503050406030204" pitchFamily="18" charset="0"/>
                      </a:rPr>
                      <m:t>=</m:t>
                    </m:r>
                    <m:sSup>
                      <m:sSupPr>
                        <m:ctrlPr>
                          <a:rPr lang="en-GB" sz="2400" i="1">
                            <a:latin typeface="Cambria Math" panose="02040503050406030204" pitchFamily="18" charset="0"/>
                          </a:rPr>
                        </m:ctrlPr>
                      </m:sSupPr>
                      <m:e>
                        <m:r>
                          <a:rPr lang="en-GB" sz="2400" i="1">
                            <a:latin typeface="Cambria Math" panose="02040503050406030204" pitchFamily="18" charset="0"/>
                          </a:rPr>
                          <m:t>𝑡</m:t>
                        </m:r>
                      </m:e>
                      <m:sup>
                        <m:r>
                          <a:rPr lang="en-GB" sz="2400" i="1">
                            <a:latin typeface="Cambria Math" panose="02040503050406030204" pitchFamily="18" charset="0"/>
                          </a:rPr>
                          <m:t>2</m:t>
                        </m:r>
                      </m:sup>
                    </m:sSup>
                    <m:r>
                      <a:rPr lang="en-GB" sz="2400" i="1">
                        <a:latin typeface="Cambria Math" panose="02040503050406030204" pitchFamily="18" charset="0"/>
                      </a:rPr>
                      <m:t>+2</m:t>
                    </m:r>
                    <m:r>
                      <a:rPr lang="en-GB" sz="2400" i="1">
                        <a:latin typeface="Cambria Math" panose="02040503050406030204" pitchFamily="18" charset="0"/>
                      </a:rPr>
                      <m:t>𝑡</m:t>
                    </m:r>
                  </m:oMath>
                </a14:m>
                <a:r>
                  <a:rPr lang="en-GB" sz="2400" dirty="0"/>
                  <a:t>, looks like this:</a:t>
                </a:r>
              </a:p>
            </p:txBody>
          </p:sp>
        </mc:Choice>
        <mc:Fallback xmlns="">
          <p:sp>
            <p:nvSpPr>
              <p:cNvPr id="8" name="Rectangle 7"/>
              <p:cNvSpPr>
                <a:spLocks noRot="1" noChangeAspect="1" noMove="1" noResize="1" noEditPoints="1" noAdjustHandles="1" noChangeArrowheads="1" noChangeShapeType="1" noTextEdit="1"/>
              </p:cNvSpPr>
              <p:nvPr/>
            </p:nvSpPr>
            <p:spPr>
              <a:xfrm>
                <a:off x="2207260" y="645818"/>
                <a:ext cx="9546766" cy="1577996"/>
              </a:xfrm>
              <a:prstGeom prst="rect">
                <a:avLst/>
              </a:prstGeom>
              <a:blipFill rotWithShape="0">
                <a:blip r:embed="rId3"/>
                <a:stretch>
                  <a:fillRect l="-958" t="-3089" b="-7722"/>
                </a:stretch>
              </a:blipFill>
            </p:spPr>
            <p:txBody>
              <a:bodyPr/>
              <a:lstStyle/>
              <a:p>
                <a:r>
                  <a:rPr lang="en-GB">
                    <a:noFill/>
                  </a:rPr>
                  <a:t> </a:t>
                </a:r>
              </a:p>
            </p:txBody>
          </p:sp>
        </mc:Fallback>
      </mc:AlternateContent>
      <p:sp>
        <p:nvSpPr>
          <p:cNvPr id="12" name="Rectangle 11"/>
          <p:cNvSpPr/>
          <p:nvPr/>
        </p:nvSpPr>
        <p:spPr>
          <a:xfrm>
            <a:off x="5447928" y="2409390"/>
            <a:ext cx="6480720" cy="1938992"/>
          </a:xfrm>
          <a:prstGeom prst="rect">
            <a:avLst/>
          </a:prstGeom>
        </p:spPr>
        <p:txBody>
          <a:bodyPr wrap="square">
            <a:spAutoFit/>
          </a:bodyPr>
          <a:lstStyle/>
          <a:p>
            <a:r>
              <a:rPr lang="en-GB" sz="2400" dirty="0"/>
              <a:t>From the graph it can be seen that the displacement increases as time increases. It can also be seen that the gradient of the curve increases as time increases. This confirms the first derivative,</a:t>
            </a:r>
          </a:p>
        </p:txBody>
      </p:sp>
      <p:pic>
        <p:nvPicPr>
          <p:cNvPr id="2" name="Picture 1"/>
          <p:cNvPicPr>
            <a:picLocks noChangeAspect="1"/>
          </p:cNvPicPr>
          <p:nvPr/>
        </p:nvPicPr>
        <p:blipFill>
          <a:blip r:embed="rId4"/>
          <a:stretch>
            <a:fillRect/>
          </a:stretch>
        </p:blipFill>
        <p:spPr>
          <a:xfrm>
            <a:off x="2351584" y="2409390"/>
            <a:ext cx="2798828" cy="2519906"/>
          </a:xfrm>
          <a:prstGeom prst="rect">
            <a:avLst/>
          </a:prstGeom>
        </p:spPr>
      </p:pic>
      <mc:AlternateContent xmlns:mc="http://schemas.openxmlformats.org/markup-compatibility/2006" xmlns:a14="http://schemas.microsoft.com/office/drawing/2010/main">
        <mc:Choice Requires="a14">
          <p:sp>
            <p:nvSpPr>
              <p:cNvPr id="4" name="Rectangle 3"/>
              <p:cNvSpPr/>
              <p:nvPr/>
            </p:nvSpPr>
            <p:spPr>
              <a:xfrm>
                <a:off x="7896200" y="4140410"/>
                <a:ext cx="1831912" cy="793551"/>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f>
                        <m:fPr>
                          <m:ctrlPr>
                            <a:rPr lang="en-GB" sz="2400" i="1">
                              <a:solidFill>
                                <a:prstClr val="black"/>
                              </a:solidFill>
                              <a:latin typeface="Cambria Math" panose="02040503050406030204" pitchFamily="18" charset="0"/>
                            </a:rPr>
                          </m:ctrlPr>
                        </m:fPr>
                        <m:num>
                          <m:r>
                            <a:rPr lang="en-GB" sz="2400" i="1">
                              <a:solidFill>
                                <a:prstClr val="black"/>
                              </a:solidFill>
                              <a:latin typeface="Cambria Math" panose="02040503050406030204" pitchFamily="18" charset="0"/>
                            </a:rPr>
                            <m:t>𝑑𝑠</m:t>
                          </m:r>
                        </m:num>
                        <m:den>
                          <m:r>
                            <a:rPr lang="en-GB" sz="2400" i="1">
                              <a:solidFill>
                                <a:prstClr val="black"/>
                              </a:solidFill>
                              <a:latin typeface="Cambria Math" panose="02040503050406030204" pitchFamily="18" charset="0"/>
                            </a:rPr>
                            <m:t>𝑑𝑡</m:t>
                          </m:r>
                        </m:den>
                      </m:f>
                      <m:r>
                        <a:rPr lang="en-GB" sz="2400" i="1">
                          <a:solidFill>
                            <a:prstClr val="black"/>
                          </a:solidFill>
                          <a:latin typeface="Cambria Math" panose="02040503050406030204" pitchFamily="18" charset="0"/>
                        </a:rPr>
                        <m:t>=2</m:t>
                      </m:r>
                      <m:r>
                        <a:rPr lang="en-GB" sz="2400" i="1">
                          <a:solidFill>
                            <a:prstClr val="black"/>
                          </a:solidFill>
                          <a:latin typeface="Cambria Math" panose="02040503050406030204" pitchFamily="18" charset="0"/>
                        </a:rPr>
                        <m:t>𝑡</m:t>
                      </m:r>
                      <m:r>
                        <a:rPr lang="en-GB" sz="2400" i="1">
                          <a:solidFill>
                            <a:prstClr val="black"/>
                          </a:solidFill>
                          <a:latin typeface="Cambria Math" panose="02040503050406030204" pitchFamily="18" charset="0"/>
                        </a:rPr>
                        <m:t>+2</m:t>
                      </m:r>
                    </m:oMath>
                  </m:oMathPara>
                </a14:m>
                <a:endParaRPr lang="en-GB" sz="2400" dirty="0">
                  <a:solidFill>
                    <a:prstClr val="black"/>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7896200" y="4140410"/>
                <a:ext cx="1831912" cy="793551"/>
              </a:xfrm>
              <a:prstGeom prst="rect">
                <a:avLst/>
              </a:prstGeom>
              <a:blipFill rotWithShape="0">
                <a:blip r:embed="rId5"/>
                <a:stretch>
                  <a:fillRect/>
                </a:stretch>
              </a:blipFill>
            </p:spPr>
            <p:txBody>
              <a:bodyPr/>
              <a:lstStyle/>
              <a:p>
                <a:r>
                  <a:rPr lang="en-GB">
                    <a:noFill/>
                  </a:rPr>
                  <a:t> </a:t>
                </a:r>
              </a:p>
            </p:txBody>
          </p:sp>
        </mc:Fallback>
      </mc:AlternateContent>
      <p:sp>
        <p:nvSpPr>
          <p:cNvPr id="10" name="Rectangle 9"/>
          <p:cNvSpPr/>
          <p:nvPr/>
        </p:nvSpPr>
        <p:spPr>
          <a:xfrm>
            <a:off x="2351584" y="5229200"/>
            <a:ext cx="9546766" cy="1200329"/>
          </a:xfrm>
          <a:prstGeom prst="rect">
            <a:avLst/>
          </a:prstGeom>
        </p:spPr>
        <p:txBody>
          <a:bodyPr wrap="square">
            <a:spAutoFit/>
          </a:bodyPr>
          <a:lstStyle/>
          <a:p>
            <a:r>
              <a:rPr lang="en-GB" sz="2400" dirty="0"/>
              <a:t>which does increase as </a:t>
            </a:r>
            <a:r>
              <a:rPr lang="en-GB" sz="2400" i="1" dirty="0">
                <a:latin typeface="Times New Roman" panose="02020603050405020304" pitchFamily="18" charset="0"/>
                <a:cs typeface="Times New Roman" panose="02020603050405020304" pitchFamily="18" charset="0"/>
              </a:rPr>
              <a:t>t</a:t>
            </a:r>
            <a:r>
              <a:rPr lang="en-GB" sz="2400" dirty="0"/>
              <a:t> increases. So this particle, as it moves along a line, will continue to move further away from its starting point and will speed up the as time goes on.</a:t>
            </a:r>
          </a:p>
        </p:txBody>
      </p:sp>
    </p:spTree>
    <p:extLst>
      <p:ext uri="{BB962C8B-B14F-4D97-AF65-F5344CB8AC3E}">
        <p14:creationId xmlns:p14="http://schemas.microsoft.com/office/powerpoint/2010/main" val="836368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4"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0947" y="942227"/>
            <a:ext cx="9546766" cy="461665"/>
          </a:xfrm>
          <a:prstGeom prst="rect">
            <a:avLst/>
          </a:prstGeom>
        </p:spPr>
        <p:txBody>
          <a:bodyPr wrap="square">
            <a:spAutoFit/>
          </a:bodyPr>
          <a:lstStyle/>
          <a:p>
            <a:r>
              <a:rPr lang="en-GB" sz="2400" dirty="0"/>
              <a:t>The displacement of a particle is given by</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4</a:t>
            </a:r>
            <a:endParaRPr lang="en-GB" sz="2400" b="1" dirty="0">
              <a:cs typeface="Arial" panose="020B0604020202020204" pitchFamily="34" charset="0"/>
            </a:endParaRPr>
          </a:p>
        </p:txBody>
      </p:sp>
      <p:sp>
        <p:nvSpPr>
          <p:cNvPr id="11" name="Rectangle 10"/>
          <p:cNvSpPr/>
          <p:nvPr/>
        </p:nvSpPr>
        <p:spPr>
          <a:xfrm>
            <a:off x="2205848" y="4193715"/>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p:sp>
        <p:nvSpPr>
          <p:cNvPr id="13" name="Rectangle 12"/>
          <p:cNvSpPr/>
          <p:nvPr/>
        </p:nvSpPr>
        <p:spPr>
          <a:xfrm>
            <a:off x="2711624" y="5550028"/>
            <a:ext cx="3456384" cy="461665"/>
          </a:xfrm>
          <a:prstGeom prst="rect">
            <a:avLst/>
          </a:prstGeom>
        </p:spPr>
        <p:txBody>
          <a:bodyPr wrap="square">
            <a:spAutoFit/>
          </a:bodyPr>
          <a:lstStyle/>
          <a:p>
            <a:r>
              <a:rPr lang="en-GB" sz="2400" dirty="0">
                <a:solidFill>
                  <a:srgbClr val="FF0000"/>
                </a:solidFill>
              </a:rPr>
              <a:t>with </a:t>
            </a:r>
            <a:r>
              <a:rPr lang="en-GB" sz="2400" i="1" dirty="0">
                <a:solidFill>
                  <a:srgbClr val="FF0000"/>
                </a:solidFill>
                <a:latin typeface="Times New Roman" panose="02020603050405020304" pitchFamily="18" charset="0"/>
                <a:cs typeface="Times New Roman" panose="02020603050405020304" pitchFamily="18" charset="0"/>
              </a:rPr>
              <a:t>t</a:t>
            </a:r>
            <a:r>
              <a:rPr lang="en-GB" sz="2400" dirty="0">
                <a:solidFill>
                  <a:srgbClr val="FF0000"/>
                </a:solidFill>
              </a:rPr>
              <a:t> = 2 you calculate:</a:t>
            </a:r>
          </a:p>
        </p:txBody>
      </p:sp>
      <mc:AlternateContent xmlns:mc="http://schemas.openxmlformats.org/markup-compatibility/2006">
        <mc:Choice xmlns:a14="http://schemas.microsoft.com/office/drawing/2010/main" Requires="a14">
          <p:sp>
            <p:nvSpPr>
              <p:cNvPr id="15" name="Rectangle 14"/>
              <p:cNvSpPr/>
              <p:nvPr/>
            </p:nvSpPr>
            <p:spPr>
              <a:xfrm>
                <a:off x="2236951" y="4719030"/>
                <a:ext cx="9474758" cy="830997"/>
              </a:xfrm>
              <a:prstGeom prst="rect">
                <a:avLst/>
              </a:prstGeom>
            </p:spPr>
            <p:txBody>
              <a:bodyPr wrap="square">
                <a:spAutoFit/>
              </a:bodyPr>
              <a:lstStyle/>
              <a:p>
                <a:pPr lvl="0"/>
                <a:r>
                  <a:rPr lang="en-GB" sz="2400" dirty="0">
                    <a:solidFill>
                      <a:srgbClr val="FF0000"/>
                    </a:solidFill>
                  </a:rPr>
                  <a:t>a)</a:t>
                </a:r>
                <a:r>
                  <a:rPr lang="en-GB" sz="2400" dirty="0"/>
                  <a:t>	</a:t>
                </a:r>
                <a:r>
                  <a:rPr lang="en-GB" sz="2400" dirty="0">
                    <a:solidFill>
                      <a:srgbClr val="FF0000"/>
                    </a:solidFill>
                  </a:rPr>
                  <a:t>The displacement </a:t>
                </a:r>
                <a:r>
                  <a:rPr lang="en-GB" sz="2400" i="1" dirty="0">
                    <a:solidFill>
                      <a:srgbClr val="FF0000"/>
                    </a:solidFill>
                    <a:latin typeface="Times New Roman" panose="02020603050405020304" pitchFamily="18" charset="0"/>
                    <a:cs typeface="Times New Roman" panose="02020603050405020304" pitchFamily="18" charset="0"/>
                  </a:rPr>
                  <a:t>s</a:t>
                </a:r>
                <a:r>
                  <a:rPr lang="en-GB" sz="2400" dirty="0">
                    <a:solidFill>
                      <a:srgbClr val="FF0000"/>
                    </a:solidFill>
                  </a:rPr>
                  <a:t> is given by is given by</a:t>
                </a:r>
              </a:p>
              <a:p>
                <a:pPr/>
                <a14:m>
                  <m:oMathPara xmlns:m="http://schemas.openxmlformats.org/officeDocument/2006/math">
                    <m:oMathParaPr>
                      <m:jc m:val="centerGroup"/>
                    </m:oMathParaPr>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m:t>
                      </m:r>
                    </m:oMath>
                  </m:oMathPara>
                </a14:m>
                <a:endParaRPr lang="en-GB" sz="2400" dirty="0">
                  <a:solidFill>
                    <a:srgbClr val="FF0000"/>
                  </a:solidFill>
                </a:endParaRPr>
              </a:p>
            </p:txBody>
          </p:sp>
        </mc:Choice>
        <mc:Fallback>
          <p:sp>
            <p:nvSpPr>
              <p:cNvPr id="15" name="Rectangle 14"/>
              <p:cNvSpPr>
                <a:spLocks noRot="1" noChangeAspect="1" noMove="1" noResize="1" noEditPoints="1" noAdjustHandles="1" noChangeArrowheads="1" noChangeShapeType="1" noTextEdit="1"/>
              </p:cNvSpPr>
              <p:nvPr/>
            </p:nvSpPr>
            <p:spPr>
              <a:xfrm>
                <a:off x="2236951" y="4719030"/>
                <a:ext cx="9474758" cy="830997"/>
              </a:xfrm>
              <a:prstGeom prst="rect">
                <a:avLst/>
              </a:prstGeom>
              <a:blipFill>
                <a:blip r:embed="rId3"/>
                <a:stretch>
                  <a:fillRect l="-1071" t="-6061" b="-1060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Rectangle 5"/>
              <p:cNvSpPr/>
              <p:nvPr/>
            </p:nvSpPr>
            <p:spPr>
              <a:xfrm>
                <a:off x="5835827" y="5998771"/>
                <a:ext cx="259705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(2)=2×(3−2)</m:t>
                      </m:r>
                    </m:oMath>
                  </m:oMathPara>
                </a14:m>
                <a:endParaRPr lang="en-GB" sz="2400" dirty="0">
                  <a:solidFill>
                    <a:srgbClr val="FF0000"/>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5835827" y="5998771"/>
                <a:ext cx="2597058" cy="461665"/>
              </a:xfrm>
              <a:prstGeom prst="rect">
                <a:avLst/>
              </a:prstGeom>
              <a:blipFill>
                <a:blip r:embed="rId4"/>
                <a:stretch>
                  <a:fillRect b="-189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8563433" y="6005068"/>
                <a:ext cx="1078052"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prstClr val="black"/>
                          </a:solidFill>
                          <a:latin typeface="Cambria Math" panose="02040503050406030204" pitchFamily="18" charset="0"/>
                        </a:rPr>
                        <m:t>=</m:t>
                      </m:r>
                      <m:r>
                        <a:rPr lang="en-GB" sz="2400" b="0" i="1" smtClean="0">
                          <a:solidFill>
                            <a:prstClr val="black"/>
                          </a:solidFill>
                          <a:latin typeface="Cambria Math" panose="02040503050406030204" pitchFamily="18" charset="0"/>
                        </a:rPr>
                        <m:t>2</m:t>
                      </m:r>
                      <m:r>
                        <a:rPr lang="en-GB" sz="2400" i="1">
                          <a:solidFill>
                            <a:prstClr val="black"/>
                          </a:solidFill>
                          <a:latin typeface="Cambria Math" panose="02040503050406030204" pitchFamily="18" charset="0"/>
                        </a:rPr>
                        <m:t> </m:t>
                      </m:r>
                      <m:r>
                        <m:rPr>
                          <m:sty m:val="p"/>
                        </m:rPr>
                        <a:rPr lang="en-GB" sz="2400">
                          <a:solidFill>
                            <a:prstClr val="black"/>
                          </a:solidFill>
                          <a:latin typeface="Cambria Math" panose="02040503050406030204" pitchFamily="18" charset="0"/>
                        </a:rPr>
                        <m:t>m</m:t>
                      </m:r>
                    </m:oMath>
                  </m:oMathPara>
                </a14:m>
                <a:endParaRPr lang="en-GB" sz="2400" dirty="0">
                  <a:solidFill>
                    <a:prstClr val="black"/>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8563433" y="6005068"/>
                <a:ext cx="1078052" cy="461665"/>
              </a:xfrm>
              <a:prstGeom prst="rect">
                <a:avLst/>
              </a:prstGeom>
              <a:blipFill rotWithShape="0">
                <a:blip r:embed="rId5"/>
                <a:stretch>
                  <a:fillRect/>
                </a:stretch>
              </a:blipFill>
            </p:spPr>
            <p:txBody>
              <a:bodyPr/>
              <a:lstStyle/>
              <a:p>
                <a:r>
                  <a:rPr lang="en-GB">
                    <a:noFill/>
                  </a:rPr>
                  <a:t> </a:t>
                </a:r>
              </a:p>
            </p:txBody>
          </p:sp>
        </mc:Fallback>
      </mc:AlternateContent>
      <p:sp>
        <p:nvSpPr>
          <p:cNvPr id="2" name="Rectangle 1"/>
          <p:cNvSpPr/>
          <p:nvPr/>
        </p:nvSpPr>
        <p:spPr>
          <a:xfrm>
            <a:off x="2236951" y="1861585"/>
            <a:ext cx="9600728" cy="2308324"/>
          </a:xfrm>
          <a:prstGeom prst="rect">
            <a:avLst/>
          </a:prstGeom>
        </p:spPr>
        <p:txBody>
          <a:bodyPr wrap="square">
            <a:spAutoFit/>
          </a:bodyPr>
          <a:lstStyle/>
          <a:p>
            <a:pPr lvl="0"/>
            <a:r>
              <a:rPr lang="en-GB" sz="2400" dirty="0">
                <a:solidFill>
                  <a:prstClr val="black"/>
                </a:solidFill>
              </a:rPr>
              <a:t>With </a:t>
            </a:r>
            <a:r>
              <a:rPr lang="en-GB" sz="2400" i="1" dirty="0">
                <a:solidFill>
                  <a:prstClr val="black"/>
                </a:solidFill>
                <a:latin typeface="Times New Roman" panose="02020603050405020304" pitchFamily="18" charset="0"/>
                <a:cs typeface="Times New Roman" panose="02020603050405020304" pitchFamily="18" charset="0"/>
              </a:rPr>
              <a:t>s</a:t>
            </a:r>
            <a:r>
              <a:rPr lang="en-GB" sz="2400" dirty="0">
                <a:solidFill>
                  <a:prstClr val="black"/>
                </a:solidFill>
              </a:rPr>
              <a:t> in metres and time, </a:t>
            </a:r>
            <a:r>
              <a:rPr lang="en-GB" sz="2400" i="1" dirty="0">
                <a:solidFill>
                  <a:prstClr val="black"/>
                </a:solidFill>
                <a:latin typeface="Times New Roman" panose="02020603050405020304" pitchFamily="18" charset="0"/>
                <a:cs typeface="Times New Roman" panose="02020603050405020304" pitchFamily="18" charset="0"/>
              </a:rPr>
              <a:t>t</a:t>
            </a:r>
            <a:r>
              <a:rPr lang="en-GB" sz="2400" dirty="0">
                <a:solidFill>
                  <a:prstClr val="black"/>
                </a:solidFill>
              </a:rPr>
              <a:t>, in seconds. Calculate:</a:t>
            </a:r>
          </a:p>
          <a:p>
            <a:pPr lvl="0"/>
            <a:endParaRPr lang="en-GB" sz="2400" dirty="0">
              <a:solidFill>
                <a:prstClr val="black"/>
              </a:solidFill>
            </a:endParaRPr>
          </a:p>
          <a:p>
            <a:pPr marL="457200" lvl="0" indent="-457200">
              <a:buFontTx/>
              <a:buAutoNum type="alphaLcParenR"/>
            </a:pPr>
            <a:r>
              <a:rPr lang="en-GB" sz="2400" dirty="0">
                <a:solidFill>
                  <a:prstClr val="black"/>
                </a:solidFill>
              </a:rPr>
              <a:t>the displacement of the particle when </a:t>
            </a:r>
            <a:r>
              <a:rPr lang="en-GB" sz="2400" i="1" dirty="0">
                <a:solidFill>
                  <a:prstClr val="black"/>
                </a:solidFill>
                <a:latin typeface="Times New Roman" panose="02020603050405020304" pitchFamily="18" charset="0"/>
                <a:cs typeface="Times New Roman" panose="02020603050405020304" pitchFamily="18" charset="0"/>
              </a:rPr>
              <a:t>t</a:t>
            </a:r>
            <a:r>
              <a:rPr lang="en-GB" sz="2400" dirty="0">
                <a:solidFill>
                  <a:prstClr val="black"/>
                </a:solidFill>
              </a:rPr>
              <a:t> = 2</a:t>
            </a:r>
          </a:p>
          <a:p>
            <a:pPr marL="457200" lvl="0" indent="-457200">
              <a:buFontTx/>
              <a:buAutoNum type="alphaLcParenR"/>
            </a:pPr>
            <a:endParaRPr lang="en-GB" sz="2400" dirty="0">
              <a:solidFill>
                <a:prstClr val="black"/>
              </a:solidFill>
            </a:endParaRPr>
          </a:p>
          <a:p>
            <a:pPr lvl="0"/>
            <a:r>
              <a:rPr lang="en-GB" sz="2400" dirty="0">
                <a:solidFill>
                  <a:prstClr val="black"/>
                </a:solidFill>
              </a:rPr>
              <a:t>b)	the time when the particle is at rest (this is when velocity </a:t>
            </a:r>
            <a:r>
              <a:rPr lang="en-GB" sz="2400" i="1" dirty="0">
                <a:solidFill>
                  <a:prstClr val="black"/>
                </a:solidFill>
                <a:latin typeface="Times New Roman" panose="02020603050405020304" pitchFamily="18" charset="0"/>
                <a:cs typeface="Times New Roman" panose="02020603050405020304" pitchFamily="18" charset="0"/>
              </a:rPr>
              <a:t>v</a:t>
            </a:r>
            <a:r>
              <a:rPr lang="en-GB" sz="2400" dirty="0">
                <a:solidFill>
                  <a:prstClr val="black"/>
                </a:solidFill>
              </a:rPr>
              <a:t> of the 	particle is zero)</a:t>
            </a:r>
          </a:p>
        </p:txBody>
      </p:sp>
      <mc:AlternateContent xmlns:mc="http://schemas.openxmlformats.org/markup-compatibility/2006" xmlns:a14="http://schemas.microsoft.com/office/drawing/2010/main">
        <mc:Choice Requires="a14">
          <p:sp>
            <p:nvSpPr>
              <p:cNvPr id="3" name="Rectangle 2"/>
              <p:cNvSpPr/>
              <p:nvPr/>
            </p:nvSpPr>
            <p:spPr>
              <a:xfrm>
                <a:off x="5663952" y="1411178"/>
                <a:ext cx="2255681"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a:solidFill>
                            <a:prstClr val="black"/>
                          </a:solidFill>
                          <a:latin typeface="Cambria Math" panose="02040503050406030204" pitchFamily="18" charset="0"/>
                        </a:rPr>
                        <m:t>𝑠</m:t>
                      </m:r>
                      <m:r>
                        <a:rPr lang="en-GB" sz="2400" i="1">
                          <a:solidFill>
                            <a:prstClr val="black"/>
                          </a:solidFill>
                          <a:latin typeface="Cambria Math" panose="02040503050406030204" pitchFamily="18" charset="0"/>
                        </a:rPr>
                        <m:t>(</m:t>
                      </m:r>
                      <m:r>
                        <a:rPr lang="en-GB" sz="2400" i="1">
                          <a:solidFill>
                            <a:prstClr val="black"/>
                          </a:solidFill>
                          <a:latin typeface="Cambria Math" panose="02040503050406030204" pitchFamily="18" charset="0"/>
                        </a:rPr>
                        <m:t>𝑡</m:t>
                      </m:r>
                      <m:r>
                        <a:rPr lang="en-GB" sz="2400" i="1">
                          <a:solidFill>
                            <a:prstClr val="black"/>
                          </a:solidFill>
                          <a:latin typeface="Cambria Math" panose="02040503050406030204" pitchFamily="18" charset="0"/>
                        </a:rPr>
                        <m:t>)=</m:t>
                      </m:r>
                      <m:r>
                        <a:rPr lang="en-GB" sz="2400" i="1">
                          <a:solidFill>
                            <a:prstClr val="black"/>
                          </a:solidFill>
                          <a:latin typeface="Cambria Math" panose="02040503050406030204" pitchFamily="18" charset="0"/>
                        </a:rPr>
                        <m:t>𝑡</m:t>
                      </m:r>
                      <m:r>
                        <a:rPr lang="en-GB" sz="2400" i="1">
                          <a:solidFill>
                            <a:prstClr val="black"/>
                          </a:solidFill>
                          <a:latin typeface="Cambria Math" panose="02040503050406030204" pitchFamily="18" charset="0"/>
                        </a:rPr>
                        <m:t>(3−</m:t>
                      </m:r>
                      <m:r>
                        <a:rPr lang="en-GB" sz="2400" i="1">
                          <a:solidFill>
                            <a:prstClr val="black"/>
                          </a:solidFill>
                          <a:latin typeface="Cambria Math" panose="02040503050406030204" pitchFamily="18" charset="0"/>
                        </a:rPr>
                        <m:t>𝑡</m:t>
                      </m:r>
                      <m:r>
                        <a:rPr lang="en-GB" sz="2400" i="1">
                          <a:solidFill>
                            <a:prstClr val="black"/>
                          </a:solidFill>
                          <a:latin typeface="Cambria Math" panose="02040503050406030204" pitchFamily="18" charset="0"/>
                        </a:rPr>
                        <m:t>)</m:t>
                      </m:r>
                    </m:oMath>
                  </m:oMathPara>
                </a14:m>
                <a:endParaRPr lang="en-GB" sz="2400" dirty="0">
                  <a:solidFill>
                    <a:prstClr val="black"/>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5663952" y="1411178"/>
                <a:ext cx="2255681" cy="461665"/>
              </a:xfrm>
              <a:prstGeom prst="rect">
                <a:avLst/>
              </a:prstGeom>
              <a:blipFill rotWithShape="0">
                <a:blip r:embed="rId6"/>
                <a:stretch>
                  <a:fillRect b="-19737"/>
                </a:stretch>
              </a:blipFill>
            </p:spPr>
            <p:txBody>
              <a:bodyPr/>
              <a:lstStyle/>
              <a:p>
                <a:r>
                  <a:rPr lang="en-GB">
                    <a:noFill/>
                  </a:rPr>
                  <a:t> </a:t>
                </a:r>
              </a:p>
            </p:txBody>
          </p:sp>
        </mc:Fallback>
      </mc:AlternateContent>
    </p:spTree>
    <p:extLst>
      <p:ext uri="{BB962C8B-B14F-4D97-AF65-F5344CB8AC3E}">
        <p14:creationId xmlns:p14="http://schemas.microsoft.com/office/powerpoint/2010/main" val="30258655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3" grpId="0"/>
      <p:bldP spid="15" grpId="0"/>
      <p:bldP spid="6" grpId="0"/>
      <p:bldP spid="16" grpId="0"/>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188926" y="1010812"/>
            <a:ext cx="9546766" cy="461665"/>
          </a:xfrm>
          <a:prstGeom prst="rect">
            <a:avLst/>
          </a:prstGeom>
        </p:spPr>
        <p:txBody>
          <a:bodyPr wrap="square">
            <a:spAutoFit/>
          </a:bodyPr>
          <a:lstStyle/>
          <a:p>
            <a:pPr lvl="0"/>
            <a:r>
              <a:rPr lang="en-GB" sz="2400" dirty="0">
                <a:solidFill>
                  <a:srgbClr val="FF0000"/>
                </a:solidFill>
              </a:rPr>
              <a:t>b)	The velocity</a:t>
            </a:r>
            <a:r>
              <a:rPr lang="en-GB" sz="2400" dirty="0">
                <a:solidFill>
                  <a:srgbClr val="FF0000"/>
                </a:solidFill>
                <a:latin typeface="Times New Roman" panose="02020603050405020304" pitchFamily="18" charset="0"/>
                <a:cs typeface="Times New Roman" panose="02020603050405020304" pitchFamily="18" charset="0"/>
              </a:rPr>
              <a:t>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is found by differentiating </a:t>
            </a:r>
            <a:r>
              <a:rPr lang="en-GB" sz="2400" i="1" dirty="0">
                <a:solidFill>
                  <a:srgbClr val="FF0000"/>
                </a:solidFill>
                <a:latin typeface="Times New Roman" panose="02020603050405020304" pitchFamily="18" charset="0"/>
                <a:cs typeface="Times New Roman" panose="02020603050405020304" pitchFamily="18" charset="0"/>
              </a:rPr>
              <a:t>s</a:t>
            </a:r>
            <a:r>
              <a:rPr lang="en-GB" sz="2400" dirty="0">
                <a:solidFill>
                  <a:srgbClr val="FF0000"/>
                </a:solidFill>
              </a:rPr>
              <a:t>:</a:t>
            </a: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p:sp>
        <p:nvSpPr>
          <p:cNvPr id="13" name="Rectangle 12"/>
          <p:cNvSpPr/>
          <p:nvPr/>
        </p:nvSpPr>
        <p:spPr>
          <a:xfrm>
            <a:off x="2188926" y="4563330"/>
            <a:ext cx="9801410" cy="2308324"/>
          </a:xfrm>
          <a:prstGeom prst="rect">
            <a:avLst/>
          </a:prstGeom>
        </p:spPr>
        <p:txBody>
          <a:bodyPr wrap="square">
            <a:spAutoFit/>
          </a:bodyPr>
          <a:lstStyle/>
          <a:p>
            <a:r>
              <a:rPr lang="en-GB" sz="2400" b="1" dirty="0"/>
              <a:t>Note</a:t>
            </a:r>
          </a:p>
          <a:p>
            <a:r>
              <a:rPr lang="en-GB" sz="2400" dirty="0"/>
              <a:t>Having the function of displacement in terms of time allows you to differentiate and find velocity at any time. Expanding on this, if you are given the function </a:t>
            </a:r>
            <a:r>
              <a:rPr lang="en-GB" sz="2400" i="1" dirty="0">
                <a:latin typeface="Times New Roman" panose="02020603050405020304" pitchFamily="18" charset="0"/>
                <a:cs typeface="Times New Roman" panose="02020603050405020304" pitchFamily="18" charset="0"/>
              </a:rPr>
              <a:t>v</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for velocity in terms of time, calculus lets you find the displacement of the particle at any time by integrating, using integration as the reverse of differentiation. This will be explored later.</a:t>
            </a:r>
          </a:p>
        </p:txBody>
      </p:sp>
      <mc:AlternateContent xmlns:mc="http://schemas.openxmlformats.org/markup-compatibility/2006">
        <mc:Choice xmlns:a14="http://schemas.microsoft.com/office/drawing/2010/main" Requires="a14">
          <p:sp>
            <p:nvSpPr>
              <p:cNvPr id="15" name="Rectangle 14"/>
              <p:cNvSpPr/>
              <p:nvPr/>
            </p:nvSpPr>
            <p:spPr>
              <a:xfrm>
                <a:off x="2173966" y="3895162"/>
                <a:ext cx="9474758" cy="830997"/>
              </a:xfrm>
              <a:prstGeom prst="rect">
                <a:avLst/>
              </a:prstGeom>
            </p:spPr>
            <p:txBody>
              <a:bodyPr wrap="square">
                <a:spAutoFit/>
              </a:bodyPr>
              <a:lstStyle/>
              <a:p>
                <a:r>
                  <a:rPr lang="en-GB" sz="2400" dirty="0">
                    <a:solidFill>
                      <a:srgbClr val="FF0000"/>
                    </a:solidFill>
                  </a:rPr>
                  <a:t>which solves to give</a:t>
                </a:r>
              </a:p>
              <a:p>
                <a:r>
                  <a:rPr lang="en-GB" sz="2400" dirty="0"/>
                  <a:t>								</a:t>
                </a:r>
                <a14:m>
                  <m:oMath xmlns:m="http://schemas.openxmlformats.org/officeDocument/2006/math">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=1.5 </m:t>
                    </m:r>
                    <m:r>
                      <m:rPr>
                        <m:sty m:val="p"/>
                      </m:rPr>
                      <a:rPr lang="en-GB" sz="2400" i="0" smtClean="0">
                        <a:solidFill>
                          <a:srgbClr val="FF0000"/>
                        </a:solidFill>
                        <a:latin typeface="Cambria Math" panose="02040503050406030204" pitchFamily="18" charset="0"/>
                      </a:rPr>
                      <m:t>sec</m:t>
                    </m:r>
                    <m:r>
                      <m:rPr>
                        <m:sty m:val="p"/>
                      </m:rPr>
                      <a:rPr lang="en-GB" sz="2400" b="0" i="0" smtClean="0">
                        <a:solidFill>
                          <a:srgbClr val="FF0000"/>
                        </a:solidFill>
                        <a:latin typeface="Cambria Math" panose="02040503050406030204" pitchFamily="18" charset="0"/>
                      </a:rPr>
                      <m:t>s</m:t>
                    </m:r>
                  </m:oMath>
                </a14:m>
                <a:endParaRPr lang="en-GB" sz="2400" dirty="0"/>
              </a:p>
            </p:txBody>
          </p:sp>
        </mc:Choice>
        <mc:Fallback>
          <p:sp>
            <p:nvSpPr>
              <p:cNvPr id="15" name="Rectangle 14"/>
              <p:cNvSpPr>
                <a:spLocks noRot="1" noChangeAspect="1" noMove="1" noResize="1" noEditPoints="1" noAdjustHandles="1" noChangeArrowheads="1" noChangeShapeType="1" noTextEdit="1"/>
              </p:cNvSpPr>
              <p:nvPr/>
            </p:nvSpPr>
            <p:spPr>
              <a:xfrm>
                <a:off x="2173966" y="3895162"/>
                <a:ext cx="9474758" cy="830997"/>
              </a:xfrm>
              <a:prstGeom prst="rect">
                <a:avLst/>
              </a:prstGeom>
              <a:blipFill>
                <a:blip r:embed="rId3"/>
                <a:stretch>
                  <a:fillRect l="-1071" t="-6061" b="-1212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Rectangle 1"/>
              <p:cNvSpPr/>
              <p:nvPr/>
            </p:nvSpPr>
            <p:spPr>
              <a:xfrm>
                <a:off x="2173966" y="2138998"/>
                <a:ext cx="9600728" cy="839332"/>
              </a:xfrm>
              <a:prstGeom prst="rect">
                <a:avLst/>
              </a:prstGeom>
            </p:spPr>
            <p:txBody>
              <a:bodyPr wrap="square">
                <a:spAutoFit/>
              </a:bodyPr>
              <a:lstStyle/>
              <a:p>
                <a:r>
                  <a:rPr lang="en-GB" sz="2400" dirty="0">
                    <a:solidFill>
                      <a:srgbClr val="FF0000"/>
                    </a:solidFill>
                  </a:rPr>
                  <a:t>(this was found by multiplying out the bracket to give </a:t>
                </a:r>
                <a14:m>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a14:m>
                <a:r>
                  <a:rPr lang="en-GB" sz="2400" dirty="0">
                    <a:solidFill>
                      <a:srgbClr val="FF0000"/>
                    </a:solidFill>
                  </a:rPr>
                  <a:t>, then differentiating)</a:t>
                </a:r>
              </a:p>
            </p:txBody>
          </p:sp>
        </mc:Choice>
        <mc:Fallback>
          <p:sp>
            <p:nvSpPr>
              <p:cNvPr id="2" name="Rectangle 1"/>
              <p:cNvSpPr>
                <a:spLocks noRot="1" noChangeAspect="1" noMove="1" noResize="1" noEditPoints="1" noAdjustHandles="1" noChangeArrowheads="1" noChangeShapeType="1" noTextEdit="1"/>
              </p:cNvSpPr>
              <p:nvPr/>
            </p:nvSpPr>
            <p:spPr>
              <a:xfrm>
                <a:off x="2173966" y="2138998"/>
                <a:ext cx="9600728" cy="839332"/>
              </a:xfrm>
              <a:prstGeom prst="rect">
                <a:avLst/>
              </a:prstGeom>
              <a:blipFill>
                <a:blip r:embed="rId4"/>
                <a:stretch>
                  <a:fillRect l="-1057" t="-5970" r="-1585" b="-134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Rectangle 2"/>
              <p:cNvSpPr/>
              <p:nvPr/>
            </p:nvSpPr>
            <p:spPr>
              <a:xfrm>
                <a:off x="5663952" y="1411178"/>
                <a:ext cx="1818126" cy="7935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𝑑𝑠</m:t>
                          </m:r>
                        </m:num>
                        <m:den>
                          <m:r>
                            <a:rPr lang="en-GB" sz="2400" i="1">
                              <a:solidFill>
                                <a:srgbClr val="FF0000"/>
                              </a:solidFill>
                              <a:latin typeface="Cambria Math" panose="02040503050406030204" pitchFamily="18" charset="0"/>
                            </a:rPr>
                            <m:t>𝑑𝑡</m:t>
                          </m:r>
                        </m:den>
                      </m:f>
                      <m:r>
                        <a:rPr lang="en-GB" sz="2400" i="1">
                          <a:solidFill>
                            <a:srgbClr val="FF0000"/>
                          </a:solidFill>
                          <a:latin typeface="Cambria Math" panose="02040503050406030204" pitchFamily="18" charset="0"/>
                        </a:rPr>
                        <m:t>=3−2</m:t>
                      </m:r>
                      <m:r>
                        <a:rPr lang="en-GB" sz="2400" i="1">
                          <a:solidFill>
                            <a:srgbClr val="FF0000"/>
                          </a:solidFill>
                          <a:latin typeface="Cambria Math" panose="02040503050406030204" pitchFamily="18" charset="0"/>
                        </a:rPr>
                        <m:t>𝑡</m:t>
                      </m:r>
                    </m:oMath>
                  </m:oMathPara>
                </a14:m>
                <a:endParaRPr lang="en-GB" sz="2400" dirty="0"/>
              </a:p>
            </p:txBody>
          </p:sp>
        </mc:Choice>
        <mc:Fallback>
          <p:sp>
            <p:nvSpPr>
              <p:cNvPr id="3" name="Rectangle 2"/>
              <p:cNvSpPr>
                <a:spLocks noRot="1" noChangeAspect="1" noMove="1" noResize="1" noEditPoints="1" noAdjustHandles="1" noChangeArrowheads="1" noChangeShapeType="1" noTextEdit="1"/>
              </p:cNvSpPr>
              <p:nvPr/>
            </p:nvSpPr>
            <p:spPr>
              <a:xfrm>
                <a:off x="5663952" y="1411178"/>
                <a:ext cx="1818126" cy="793551"/>
              </a:xfrm>
              <a:prstGeom prst="rect">
                <a:avLst/>
              </a:prstGeom>
              <a:blipFill>
                <a:blip r:embed="rId5"/>
                <a:stretch>
                  <a:fillRect b="-625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2188926" y="2826785"/>
                <a:ext cx="9600728" cy="631263"/>
              </a:xfrm>
              <a:prstGeom prst="rect">
                <a:avLst/>
              </a:prstGeom>
            </p:spPr>
            <p:txBody>
              <a:bodyPr wrap="square">
                <a:spAutoFit/>
              </a:bodyPr>
              <a:lstStyle/>
              <a:p>
                <a:r>
                  <a:rPr lang="en-GB" sz="2400" dirty="0">
                    <a:solidFill>
                      <a:srgbClr val="FF0000"/>
                    </a:solidFill>
                  </a:rPr>
                  <a:t>Then set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 = 0 or, equivalently, the left hand side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𝑑𝑠</m:t>
                        </m:r>
                      </m:num>
                      <m:den>
                        <m:r>
                          <a:rPr lang="en-GB" sz="2400" i="1">
                            <a:solidFill>
                              <a:srgbClr val="FF0000"/>
                            </a:solidFill>
                            <a:latin typeface="Cambria Math" panose="02040503050406030204" pitchFamily="18" charset="0"/>
                          </a:rPr>
                          <m:t>𝑑𝑡</m:t>
                        </m:r>
                      </m:den>
                    </m:f>
                    <m:r>
                      <a:rPr lang="en-GB" sz="2400" i="1">
                        <a:solidFill>
                          <a:srgbClr val="FF0000"/>
                        </a:solidFill>
                        <a:latin typeface="Cambria Math" panose="02040503050406030204" pitchFamily="18" charset="0"/>
                      </a:rPr>
                      <m:t>=0</m:t>
                    </m:r>
                  </m:oMath>
                </a14:m>
                <a:r>
                  <a:rPr lang="en-GB" sz="2400" dirty="0">
                    <a:solidFill>
                      <a:srgbClr val="FF0000"/>
                    </a:solidFill>
                  </a:rPr>
                  <a:t>:</a:t>
                </a:r>
              </a:p>
            </p:txBody>
          </p:sp>
        </mc:Choice>
        <mc:Fallback>
          <p:sp>
            <p:nvSpPr>
              <p:cNvPr id="14" name="Rectangle 13"/>
              <p:cNvSpPr>
                <a:spLocks noRot="1" noChangeAspect="1" noMove="1" noResize="1" noEditPoints="1" noAdjustHandles="1" noChangeArrowheads="1" noChangeShapeType="1" noTextEdit="1"/>
              </p:cNvSpPr>
              <p:nvPr/>
            </p:nvSpPr>
            <p:spPr>
              <a:xfrm>
                <a:off x="2188926" y="2826785"/>
                <a:ext cx="9600728" cy="631263"/>
              </a:xfrm>
              <a:prstGeom prst="rect">
                <a:avLst/>
              </a:prstGeom>
              <a:blipFill>
                <a:blip r:embed="rId6"/>
                <a:stretch>
                  <a:fillRect l="-1057" b="-588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p:cNvSpPr/>
              <p:nvPr/>
            </p:nvSpPr>
            <p:spPr>
              <a:xfrm>
                <a:off x="5846043" y="3573273"/>
                <a:ext cx="2256574"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0=3−2</m:t>
                      </m:r>
                      <m:r>
                        <a:rPr lang="en-GB" sz="2400" i="1" smtClean="0">
                          <a:solidFill>
                            <a:srgbClr val="FF0000"/>
                          </a:solidFill>
                          <a:latin typeface="Cambria Math" panose="02040503050406030204" pitchFamily="18" charset="0"/>
                        </a:rPr>
                        <m:t>𝑡</m:t>
                      </m:r>
                    </m:oMath>
                  </m:oMathPara>
                </a14:m>
                <a:endParaRPr lang="en-GB" sz="2400" dirty="0">
                  <a:solidFill>
                    <a:srgbClr val="FF0000"/>
                  </a:solidFill>
                </a:endParaRPr>
              </a:p>
            </p:txBody>
          </p:sp>
        </mc:Choice>
        <mc:Fallback>
          <p:sp>
            <p:nvSpPr>
              <p:cNvPr id="17" name="Rectangle 16"/>
              <p:cNvSpPr>
                <a:spLocks noRot="1" noChangeAspect="1" noMove="1" noResize="1" noEditPoints="1" noAdjustHandles="1" noChangeArrowheads="1" noChangeShapeType="1" noTextEdit="1"/>
              </p:cNvSpPr>
              <p:nvPr/>
            </p:nvSpPr>
            <p:spPr>
              <a:xfrm>
                <a:off x="5846043" y="3573273"/>
                <a:ext cx="2256574" cy="461665"/>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04753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5" grpId="0"/>
      <p:bldP spid="2" grpId="0"/>
      <p:bldP spid="3" grpId="0"/>
      <p:bldP spid="14"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Acceleration</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645818"/>
            <a:ext cx="9793396" cy="1200329"/>
          </a:xfrm>
          <a:prstGeom prst="rect">
            <a:avLst/>
          </a:prstGeom>
        </p:spPr>
        <p:txBody>
          <a:bodyPr wrap="square">
            <a:spAutoFit/>
          </a:bodyPr>
          <a:lstStyle/>
          <a:p>
            <a:r>
              <a:rPr lang="en-GB" sz="2400" dirty="0"/>
              <a:t>Continuing with displacement as the starting point, you can go further than differentiating once to obtain velocity: you can differentiate</a:t>
            </a:r>
            <a:r>
              <a:rPr lang="en-GB" sz="2400" i="1" dirty="0"/>
              <a:t> again </a:t>
            </a:r>
            <a:r>
              <a:rPr lang="en-GB" sz="2400" dirty="0"/>
              <a:t>to obtain acceleration.</a:t>
            </a:r>
          </a:p>
        </p:txBody>
      </p:sp>
      <p:sp>
        <p:nvSpPr>
          <p:cNvPr id="12" name="Rectangle 11"/>
          <p:cNvSpPr/>
          <p:nvPr/>
        </p:nvSpPr>
        <p:spPr>
          <a:xfrm>
            <a:off x="2240660" y="5300481"/>
            <a:ext cx="9859657" cy="1569660"/>
          </a:xfrm>
          <a:prstGeom prst="rect">
            <a:avLst/>
          </a:prstGeom>
        </p:spPr>
        <p:txBody>
          <a:bodyPr wrap="square">
            <a:spAutoFit/>
          </a:bodyPr>
          <a:lstStyle/>
          <a:p>
            <a:r>
              <a:rPr lang="en-GB" sz="2400" dirty="0"/>
              <a:t>On a long journey by car or train, the journey begins with acceleration to increase the velocity of the vehicle, commonly you begin with a velocity of zero and accelerate to increase your velocity to 70 miles per hour.</a:t>
            </a:r>
          </a:p>
        </p:txBody>
      </p:sp>
      <p:sp>
        <p:nvSpPr>
          <p:cNvPr id="10" name="Rectangle 9"/>
          <p:cNvSpPr/>
          <p:nvPr/>
        </p:nvSpPr>
        <p:spPr>
          <a:xfrm>
            <a:off x="2240660" y="4125934"/>
            <a:ext cx="9759996" cy="1200329"/>
          </a:xfrm>
          <a:prstGeom prst="rect">
            <a:avLst/>
          </a:prstGeom>
        </p:spPr>
        <p:txBody>
          <a:bodyPr wrap="square">
            <a:spAutoFit/>
          </a:bodyPr>
          <a:lstStyle/>
          <a:p>
            <a:r>
              <a:rPr lang="en-GB" sz="2400" dirty="0"/>
              <a:t>Acceleration is defined as the rate of change of velocity with respect to time. It follows from this that given the displacement, differentiating once will give velocity, then differentiating again gives acceleration.</a:t>
            </a:r>
          </a:p>
        </p:txBody>
      </p:sp>
      <p:pic>
        <p:nvPicPr>
          <p:cNvPr id="3" name="Picture 2"/>
          <p:cNvPicPr>
            <a:picLocks noChangeAspect="1"/>
          </p:cNvPicPr>
          <p:nvPr/>
        </p:nvPicPr>
        <p:blipFill>
          <a:blip r:embed="rId3"/>
          <a:stretch>
            <a:fillRect/>
          </a:stretch>
        </p:blipFill>
        <p:spPr>
          <a:xfrm>
            <a:off x="4439238" y="1846147"/>
            <a:ext cx="5384342" cy="2279787"/>
          </a:xfrm>
          <a:prstGeom prst="rect">
            <a:avLst/>
          </a:prstGeom>
        </p:spPr>
      </p:pic>
    </p:spTree>
    <p:extLst>
      <p:ext uri="{BB962C8B-B14F-4D97-AF65-F5344CB8AC3E}">
        <p14:creationId xmlns:p14="http://schemas.microsoft.com/office/powerpoint/2010/main" val="323081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altLang="en-US" sz="3000" b="1" dirty="0"/>
              <a:t>Acceleration</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200947" y="942227"/>
                <a:ext cx="9546766" cy="1569660"/>
              </a:xfrm>
              <a:prstGeom prst="rect">
                <a:avLst/>
              </a:prstGeom>
            </p:spPr>
            <p:txBody>
              <a:bodyPr wrap="square">
                <a:spAutoFit/>
              </a:bodyPr>
              <a:lstStyle/>
              <a:p>
                <a:r>
                  <a:rPr lang="en-GB" sz="2400" dirty="0"/>
                  <a:t>The displacement of a particle is given by </a:t>
                </a:r>
                <a14:m>
                  <m:oMath xmlns:m="http://schemas.openxmlformats.org/officeDocument/2006/math">
                    <m:r>
                      <a:rPr lang="en-GB" sz="2400" i="1">
                        <a:latin typeface="Cambria Math" panose="02040503050406030204" pitchFamily="18" charset="0"/>
                      </a:rPr>
                      <m:t>𝑠</m:t>
                    </m:r>
                    <m:r>
                      <a:rPr lang="en-GB" sz="2400" i="1">
                        <a:latin typeface="Cambria Math" panose="02040503050406030204" pitchFamily="18" charset="0"/>
                      </a:rPr>
                      <m:t>=5</m:t>
                    </m:r>
                    <m:sSup>
                      <m:sSupPr>
                        <m:ctrlPr>
                          <a:rPr lang="en-GB" sz="2400" i="1">
                            <a:latin typeface="Cambria Math" panose="02040503050406030204" pitchFamily="18" charset="0"/>
                          </a:rPr>
                        </m:ctrlPr>
                      </m:sSupPr>
                      <m:e>
                        <m:r>
                          <a:rPr lang="en-GB" sz="2400" i="1">
                            <a:latin typeface="Cambria Math" panose="02040503050406030204" pitchFamily="18" charset="0"/>
                          </a:rPr>
                          <m:t>𝑡</m:t>
                        </m:r>
                      </m:e>
                      <m:sup>
                        <m:r>
                          <a:rPr lang="en-GB" sz="2400" i="1">
                            <a:latin typeface="Cambria Math" panose="02040503050406030204" pitchFamily="18" charset="0"/>
                          </a:rPr>
                          <m:t>3</m:t>
                        </m:r>
                      </m:sup>
                    </m:sSup>
                    <m:r>
                      <a:rPr lang="en-GB" sz="2400" i="1">
                        <a:latin typeface="Cambria Math" panose="02040503050406030204" pitchFamily="18" charset="0"/>
                      </a:rPr>
                      <m:t>−3</m:t>
                    </m:r>
                    <m:sSup>
                      <m:sSupPr>
                        <m:ctrlPr>
                          <a:rPr lang="en-GB" sz="2400" i="1">
                            <a:latin typeface="Cambria Math" panose="02040503050406030204" pitchFamily="18" charset="0"/>
                          </a:rPr>
                        </m:ctrlPr>
                      </m:sSupPr>
                      <m:e>
                        <m:r>
                          <a:rPr lang="en-GB" sz="2400" i="1">
                            <a:latin typeface="Cambria Math" panose="02040503050406030204" pitchFamily="18" charset="0"/>
                          </a:rPr>
                          <m:t>𝑡</m:t>
                        </m:r>
                      </m:e>
                      <m:sup>
                        <m:r>
                          <a:rPr lang="en-GB" sz="2400" i="1">
                            <a:latin typeface="Cambria Math" panose="02040503050406030204" pitchFamily="18" charset="0"/>
                          </a:rPr>
                          <m:t>2</m:t>
                        </m:r>
                      </m:sup>
                    </m:sSup>
                  </m:oMath>
                </a14:m>
                <a:endParaRPr lang="en-GB" sz="2400" dirty="0"/>
              </a:p>
              <a:p>
                <a:r>
                  <a:rPr lang="en-GB" sz="2400" dirty="0"/>
                  <a:t>With </a:t>
                </a:r>
                <a:r>
                  <a:rPr lang="en-GB" sz="2400" i="1" dirty="0">
                    <a:latin typeface="Times New Roman" panose="02020603050405020304" pitchFamily="18" charset="0"/>
                    <a:cs typeface="Times New Roman" panose="02020603050405020304" pitchFamily="18" charset="0"/>
                  </a:rPr>
                  <a:t>s</a:t>
                </a:r>
                <a:r>
                  <a:rPr lang="en-GB" sz="2400" dirty="0"/>
                  <a:t> in metres and time, </a:t>
                </a:r>
                <a:r>
                  <a:rPr lang="en-GB" sz="2400" i="1" dirty="0">
                    <a:latin typeface="Times New Roman" panose="02020603050405020304" pitchFamily="18" charset="0"/>
                    <a:cs typeface="Times New Roman" panose="02020603050405020304" pitchFamily="18" charset="0"/>
                  </a:rPr>
                  <a:t>t</a:t>
                </a:r>
                <a:r>
                  <a:rPr lang="en-GB" sz="2400" dirty="0"/>
                  <a:t>, in seconds.</a:t>
                </a:r>
              </a:p>
              <a:p>
                <a:pPr lvl="0"/>
                <a:r>
                  <a:rPr lang="en-GB" sz="2400" dirty="0"/>
                  <a:t>a)	Find the acceleration as a function of time.</a:t>
                </a:r>
              </a:p>
              <a:p>
                <a:pPr lvl="0"/>
                <a:r>
                  <a:rPr lang="en-GB" sz="2400" dirty="0"/>
                  <a:t>b)	Find the acceleration of the  particle when </a:t>
                </a:r>
                <a:r>
                  <a:rPr lang="en-GB" sz="2400" i="1" dirty="0">
                    <a:latin typeface="Times New Roman" panose="02020603050405020304" pitchFamily="18" charset="0"/>
                    <a:cs typeface="Times New Roman" panose="02020603050405020304" pitchFamily="18" charset="0"/>
                  </a:rPr>
                  <a:t>t</a:t>
                </a:r>
                <a:r>
                  <a:rPr lang="en-GB" sz="2400" dirty="0"/>
                  <a:t> = 2 </a:t>
                </a:r>
              </a:p>
            </p:txBody>
          </p:sp>
        </mc:Choice>
        <mc:Fallback xmlns="">
          <p:sp>
            <p:nvSpPr>
              <p:cNvPr id="8" name="Rectangle 7"/>
              <p:cNvSpPr>
                <a:spLocks noRot="1" noChangeAspect="1" noMove="1" noResize="1" noEditPoints="1" noAdjustHandles="1" noChangeArrowheads="1" noChangeShapeType="1" noTextEdit="1"/>
              </p:cNvSpPr>
              <p:nvPr/>
            </p:nvSpPr>
            <p:spPr>
              <a:xfrm>
                <a:off x="2200947" y="942227"/>
                <a:ext cx="9546766" cy="1569660"/>
              </a:xfrm>
              <a:prstGeom prst="rect">
                <a:avLst/>
              </a:prstGeom>
              <a:blipFill rotWithShape="0">
                <a:blip r:embed="rId3"/>
                <a:stretch>
                  <a:fillRect l="-958" t="-2335" b="-8949"/>
                </a:stretch>
              </a:blipFill>
            </p:spPr>
            <p:txBody>
              <a:bodyPr/>
              <a:lstStyle/>
              <a:p>
                <a:r>
                  <a:rPr lang="en-GB">
                    <a:noFill/>
                  </a:rPr>
                  <a:t> </a:t>
                </a:r>
              </a:p>
            </p:txBody>
          </p:sp>
        </mc:Fallback>
      </mc:AlternateContent>
      <p:sp>
        <p:nvSpPr>
          <p:cNvPr id="12" name="Rectangle 11"/>
          <p:cNvSpPr/>
          <p:nvPr/>
        </p:nvSpPr>
        <p:spPr>
          <a:xfrm>
            <a:off x="2200947" y="5814617"/>
            <a:ext cx="2436894" cy="461665"/>
          </a:xfrm>
          <a:prstGeom prst="rect">
            <a:avLst/>
          </a:prstGeom>
        </p:spPr>
        <p:txBody>
          <a:bodyPr wrap="square">
            <a:spAutoFit/>
          </a:bodyPr>
          <a:lstStyle/>
          <a:p>
            <a:r>
              <a:rPr lang="en-GB" sz="2400" dirty="0">
                <a:solidFill>
                  <a:srgbClr val="FF0000"/>
                </a:solidFill>
              </a:rPr>
              <a:t>b)	with </a:t>
            </a:r>
            <a:r>
              <a:rPr lang="en-GB" sz="2400" i="1" dirty="0">
                <a:solidFill>
                  <a:srgbClr val="FF0000"/>
                </a:solidFill>
                <a:latin typeface="Times New Roman" panose="02020603050405020304" pitchFamily="18" charset="0"/>
                <a:cs typeface="Times New Roman" panose="02020603050405020304" pitchFamily="18" charset="0"/>
              </a:rPr>
              <a:t>t </a:t>
            </a:r>
            <a:r>
              <a:rPr lang="en-GB" sz="2400" dirty="0">
                <a:solidFill>
                  <a:srgbClr val="FF0000"/>
                </a:solidFill>
              </a:rPr>
              <a:t>= 3</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5</a:t>
            </a:r>
            <a:endParaRPr lang="en-GB" sz="2400" b="1" dirty="0">
              <a:cs typeface="Arial" panose="020B0604020202020204" pitchFamily="34" charset="0"/>
            </a:endParaRPr>
          </a:p>
        </p:txBody>
      </p:sp>
      <p:sp>
        <p:nvSpPr>
          <p:cNvPr id="11" name="Rectangle 10"/>
          <p:cNvSpPr/>
          <p:nvPr/>
        </p:nvSpPr>
        <p:spPr>
          <a:xfrm>
            <a:off x="2188926" y="2479723"/>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3" name="Rectangle 12"/>
              <p:cNvSpPr/>
              <p:nvPr/>
            </p:nvSpPr>
            <p:spPr>
              <a:xfrm>
                <a:off x="7008763" y="3583229"/>
                <a:ext cx="3354993" cy="47000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=15</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𝑡</m:t>
                      </m:r>
                    </m:oMath>
                  </m:oMathPara>
                </a14:m>
                <a:endParaRPr lang="en-GB" sz="2400" dirty="0">
                  <a:solidFill>
                    <a:srgbClr val="FF0000"/>
                  </a:solidFill>
                </a:endParaRPr>
              </a:p>
            </p:txBody>
          </p:sp>
        </mc:Choice>
        <mc:Fallback>
          <p:sp>
            <p:nvSpPr>
              <p:cNvPr id="13" name="Rectangle 12"/>
              <p:cNvSpPr>
                <a:spLocks noRot="1" noChangeAspect="1" noMove="1" noResize="1" noEditPoints="1" noAdjustHandles="1" noChangeArrowheads="1" noChangeShapeType="1" noTextEdit="1"/>
              </p:cNvSpPr>
              <p:nvPr/>
            </p:nvSpPr>
            <p:spPr>
              <a:xfrm>
                <a:off x="7008763" y="3583229"/>
                <a:ext cx="3354993" cy="470000"/>
              </a:xfrm>
              <a:prstGeom prst="rect">
                <a:avLst/>
              </a:prstGeom>
              <a:blipFill>
                <a:blip r:embed="rId4"/>
                <a:stretch>
                  <a:fillRect/>
                </a:stretch>
              </a:blipFill>
            </p:spPr>
            <p:txBody>
              <a:bodyPr/>
              <a:lstStyle/>
              <a:p>
                <a:r>
                  <a:rPr lang="en-US">
                    <a:noFill/>
                  </a:rPr>
                  <a:t> </a:t>
                </a:r>
              </a:p>
            </p:txBody>
          </p:sp>
        </mc:Fallback>
      </mc:AlternateContent>
      <p:sp>
        <p:nvSpPr>
          <p:cNvPr id="14" name="Rectangle 13"/>
          <p:cNvSpPr/>
          <p:nvPr/>
        </p:nvSpPr>
        <p:spPr>
          <a:xfrm>
            <a:off x="2200947" y="4227745"/>
            <a:ext cx="9163658" cy="461665"/>
          </a:xfrm>
          <a:prstGeom prst="rect">
            <a:avLst/>
          </a:prstGeom>
        </p:spPr>
        <p:txBody>
          <a:bodyPr wrap="square">
            <a:spAutoFit/>
          </a:bodyPr>
          <a:lstStyle/>
          <a:p>
            <a:r>
              <a:rPr lang="en-GB" sz="2400" dirty="0">
                <a:solidFill>
                  <a:srgbClr val="FF0000"/>
                </a:solidFill>
              </a:rPr>
              <a:t>Then the velocity can be differentiated to find the acceleration:</a:t>
            </a:r>
          </a:p>
        </p:txBody>
      </p:sp>
      <p:sp>
        <p:nvSpPr>
          <p:cNvPr id="15" name="Rectangle 14"/>
          <p:cNvSpPr/>
          <p:nvPr/>
        </p:nvSpPr>
        <p:spPr>
          <a:xfrm>
            <a:off x="2200947" y="2922117"/>
            <a:ext cx="9474758" cy="461665"/>
          </a:xfrm>
          <a:prstGeom prst="rect">
            <a:avLst/>
          </a:prstGeom>
        </p:spPr>
        <p:txBody>
          <a:bodyPr wrap="square">
            <a:spAutoFit/>
          </a:bodyPr>
          <a:lstStyle/>
          <a:p>
            <a:pPr lvl="0"/>
            <a:r>
              <a:rPr lang="en-GB" sz="2400" dirty="0">
                <a:solidFill>
                  <a:srgbClr val="FF0000"/>
                </a:solidFill>
              </a:rPr>
              <a:t>a)	First the velocity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 is found by differentiating </a:t>
            </a:r>
            <a:r>
              <a:rPr lang="en-GB" sz="2400" i="1" dirty="0">
                <a:solidFill>
                  <a:srgbClr val="FF0000"/>
                </a:solidFill>
                <a:latin typeface="Times New Roman" panose="02020603050405020304" pitchFamily="18" charset="0"/>
                <a:cs typeface="Times New Roman" panose="02020603050405020304" pitchFamily="18" charset="0"/>
              </a:rPr>
              <a:t>s</a:t>
            </a:r>
            <a:r>
              <a:rPr lang="en-GB" sz="2400" dirty="0">
                <a:solidFill>
                  <a:srgbClr val="FF0000"/>
                </a:solidFill>
              </a:rPr>
              <a:t>:</a:t>
            </a:r>
          </a:p>
        </p:txBody>
      </p:sp>
      <mc:AlternateContent xmlns:mc="http://schemas.openxmlformats.org/markup-compatibility/2006">
        <mc:Choice xmlns:a14="http://schemas.microsoft.com/office/drawing/2010/main" Requires="a14">
          <p:sp>
            <p:nvSpPr>
              <p:cNvPr id="6" name="Rectangle 5"/>
              <p:cNvSpPr/>
              <p:nvPr/>
            </p:nvSpPr>
            <p:spPr>
              <a:xfrm>
                <a:off x="3926126" y="4670139"/>
                <a:ext cx="2012089" cy="7935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𝑑𝑣</m:t>
                          </m:r>
                        </m:num>
                        <m:den>
                          <m:r>
                            <a:rPr lang="en-GB" sz="2400" i="1">
                              <a:solidFill>
                                <a:srgbClr val="FF0000"/>
                              </a:solidFill>
                              <a:latin typeface="Cambria Math" panose="02040503050406030204" pitchFamily="18" charset="0"/>
                            </a:rPr>
                            <m:t>𝑑𝑡</m:t>
                          </m:r>
                        </m:den>
                      </m:f>
                      <m:r>
                        <a:rPr lang="en-GB" sz="2400" i="1">
                          <a:solidFill>
                            <a:srgbClr val="FF0000"/>
                          </a:solidFill>
                          <a:latin typeface="Cambria Math" panose="02040503050406030204" pitchFamily="18" charset="0"/>
                        </a:rPr>
                        <m:t>=30</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−6</m:t>
                      </m:r>
                    </m:oMath>
                  </m:oMathPara>
                </a14:m>
                <a:endParaRPr lang="en-GB" sz="2400" dirty="0"/>
              </a:p>
            </p:txBody>
          </p:sp>
        </mc:Choice>
        <mc:Fallback>
          <p:sp>
            <p:nvSpPr>
              <p:cNvPr id="6" name="Rectangle 5"/>
              <p:cNvSpPr>
                <a:spLocks noRot="1" noChangeAspect="1" noMove="1" noResize="1" noEditPoints="1" noAdjustHandles="1" noChangeArrowheads="1" noChangeShapeType="1" noTextEdit="1"/>
              </p:cNvSpPr>
              <p:nvPr/>
            </p:nvSpPr>
            <p:spPr>
              <a:xfrm>
                <a:off x="3926126" y="4670139"/>
                <a:ext cx="2012089" cy="793551"/>
              </a:xfrm>
              <a:prstGeom prst="rect">
                <a:avLst/>
              </a:prstGeom>
              <a:blipFill>
                <a:blip r:embed="rId5"/>
                <a:stretch>
                  <a:fillRect b="-468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7718548" y="4857328"/>
                <a:ext cx="1838965"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𝑎</m:t>
                      </m:r>
                      <m:r>
                        <a:rPr lang="en-GB" sz="2400" i="1" smtClean="0">
                          <a:solidFill>
                            <a:srgbClr val="FF0000"/>
                          </a:solidFill>
                          <a:latin typeface="Cambria Math" panose="02040503050406030204" pitchFamily="18" charset="0"/>
                        </a:rPr>
                        <m:t>=30</m:t>
                      </m:r>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−6</m:t>
                      </m:r>
                    </m:oMath>
                  </m:oMathPara>
                </a14:m>
                <a:endParaRPr lang="en-GB" sz="2400" dirty="0">
                  <a:solidFill>
                    <a:srgbClr val="FF0000"/>
                  </a:solidFill>
                </a:endParaRPr>
              </a:p>
            </p:txBody>
          </p:sp>
        </mc:Choice>
        <mc:Fallback>
          <p:sp>
            <p:nvSpPr>
              <p:cNvPr id="16" name="Rectangle 15"/>
              <p:cNvSpPr>
                <a:spLocks noRot="1" noChangeAspect="1" noMove="1" noResize="1" noEditPoints="1" noAdjustHandles="1" noChangeArrowheads="1" noChangeShapeType="1" noTextEdit="1"/>
              </p:cNvSpPr>
              <p:nvPr/>
            </p:nvSpPr>
            <p:spPr>
              <a:xfrm>
                <a:off x="7718548" y="4857328"/>
                <a:ext cx="1838965" cy="46166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4970760" y="5758249"/>
                <a:ext cx="211416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𝑎</m:t>
                      </m:r>
                      <m:r>
                        <a:rPr lang="en-GB" sz="2400" i="1" smtClean="0">
                          <a:solidFill>
                            <a:srgbClr val="FF0000"/>
                          </a:solidFill>
                          <a:latin typeface="Cambria Math" panose="02040503050406030204" pitchFamily="18" charset="0"/>
                        </a:rPr>
                        <m:t>=30×2−6</m:t>
                      </m:r>
                    </m:oMath>
                  </m:oMathPara>
                </a14:m>
                <a:endParaRPr lang="en-GB" sz="2400" dirty="0">
                  <a:solidFill>
                    <a:srgbClr val="FF0000"/>
                  </a:solidFill>
                </a:endParaRPr>
              </a:p>
            </p:txBody>
          </p:sp>
        </mc:Choice>
        <mc:Fallback>
          <p:sp>
            <p:nvSpPr>
              <p:cNvPr id="18" name="Rectangle 17"/>
              <p:cNvSpPr>
                <a:spLocks noRot="1" noChangeAspect="1" noMove="1" noResize="1" noEditPoints="1" noAdjustHandles="1" noChangeArrowheads="1" noChangeShapeType="1" noTextEdit="1"/>
              </p:cNvSpPr>
              <p:nvPr/>
            </p:nvSpPr>
            <p:spPr>
              <a:xfrm>
                <a:off x="4970760" y="5758249"/>
                <a:ext cx="2114169" cy="46166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4982983" y="6278842"/>
                <a:ext cx="1982659"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𝑎</m:t>
                      </m:r>
                      <m:r>
                        <a:rPr lang="en-GB" sz="2400" i="1" smtClean="0">
                          <a:solidFill>
                            <a:srgbClr val="FF0000"/>
                          </a:solidFill>
                          <a:latin typeface="Cambria Math" panose="02040503050406030204" pitchFamily="18" charset="0"/>
                        </a:rPr>
                        <m:t>=54 </m:t>
                      </m:r>
                      <m:r>
                        <m:rPr>
                          <m:sty m:val="p"/>
                        </m:rPr>
                        <a:rPr lang="en-GB" sz="2400" b="0" i="0" smtClean="0">
                          <a:solidFill>
                            <a:srgbClr val="FF0000"/>
                          </a:solidFill>
                          <a:latin typeface="Cambria Math" panose="02040503050406030204" pitchFamily="18" charset="0"/>
                        </a:rPr>
                        <m:t>m</m:t>
                      </m:r>
                      <m:sSup>
                        <m:sSupPr>
                          <m:ctrlPr>
                            <a:rPr lang="en-GB" sz="2400">
                              <a:solidFill>
                                <a:srgbClr val="FF0000"/>
                              </a:solidFill>
                              <a:latin typeface="Cambria Math" panose="02040503050406030204" pitchFamily="18" charset="0"/>
                            </a:rPr>
                          </m:ctrlPr>
                        </m:sSupPr>
                        <m:e>
                          <m:r>
                            <m:rPr>
                              <m:sty m:val="p"/>
                            </m:rPr>
                            <a:rPr lang="en-GB" sz="2400" b="0" i="0">
                              <a:solidFill>
                                <a:srgbClr val="FF0000"/>
                              </a:solidFill>
                              <a:latin typeface="Cambria Math" panose="02040503050406030204" pitchFamily="18" charset="0"/>
                            </a:rPr>
                            <m:t>s</m:t>
                          </m:r>
                        </m:e>
                        <m:sup>
                          <m:r>
                            <a:rPr lang="en-GB" sz="2400" b="0" i="0">
                              <a:solidFill>
                                <a:srgbClr val="FF0000"/>
                              </a:solidFill>
                              <a:latin typeface="Cambria Math" panose="02040503050406030204" pitchFamily="18" charset="0"/>
                            </a:rPr>
                            <m:t>−2</m:t>
                          </m:r>
                        </m:sup>
                      </m:sSup>
                    </m:oMath>
                  </m:oMathPara>
                </a14:m>
                <a:endParaRPr lang="en-GB" sz="2400" dirty="0">
                  <a:solidFill>
                    <a:srgbClr val="FF0000"/>
                  </a:solidFill>
                  <a:latin typeface="Times" pitchFamily="2" charset="0"/>
                </a:endParaRPr>
              </a:p>
            </p:txBody>
          </p:sp>
        </mc:Choice>
        <mc:Fallback>
          <p:sp>
            <p:nvSpPr>
              <p:cNvPr id="19" name="Rectangle 18"/>
              <p:cNvSpPr>
                <a:spLocks noRot="1" noChangeAspect="1" noMove="1" noResize="1" noEditPoints="1" noAdjustHandles="1" noChangeArrowheads="1" noChangeShapeType="1" noTextEdit="1"/>
              </p:cNvSpPr>
              <p:nvPr/>
            </p:nvSpPr>
            <p:spPr>
              <a:xfrm>
                <a:off x="4982983" y="6278842"/>
                <a:ext cx="1982659" cy="461665"/>
              </a:xfrm>
              <a:prstGeom prst="rect">
                <a:avLst/>
              </a:prstGeom>
              <a:blipFill>
                <a:blip r:embed="rId8"/>
                <a:stretch>
                  <a:fillRect b="-1891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Rectangle 1"/>
              <p:cNvSpPr/>
              <p:nvPr/>
            </p:nvSpPr>
            <p:spPr>
              <a:xfrm>
                <a:off x="3290592" y="3383782"/>
                <a:ext cx="2283510" cy="793551"/>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𝑑𝑠</m:t>
                          </m:r>
                        </m:num>
                        <m:den>
                          <m:r>
                            <a:rPr lang="en-GB" sz="2400" i="1">
                              <a:solidFill>
                                <a:srgbClr val="FF0000"/>
                              </a:solidFill>
                              <a:latin typeface="Cambria Math" panose="02040503050406030204" pitchFamily="18" charset="0"/>
                            </a:rPr>
                            <m:t>𝑑𝑡</m:t>
                          </m:r>
                        </m:den>
                      </m:f>
                      <m:r>
                        <a:rPr lang="en-GB" sz="2400" i="1">
                          <a:solidFill>
                            <a:srgbClr val="FF0000"/>
                          </a:solidFill>
                          <a:latin typeface="Cambria Math" panose="02040503050406030204" pitchFamily="18" charset="0"/>
                        </a:rPr>
                        <m:t>=15</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𝑡</m:t>
                      </m:r>
                    </m:oMath>
                  </m:oMathPara>
                </a14:m>
                <a:endParaRPr lang="en-GB" sz="2400" dirty="0">
                  <a:solidFill>
                    <a:prstClr val="black"/>
                  </a:solidFill>
                </a:endParaRPr>
              </a:p>
            </p:txBody>
          </p:sp>
        </mc:Choice>
        <mc:Fallback>
          <p:sp>
            <p:nvSpPr>
              <p:cNvPr id="2" name="Rectangle 1"/>
              <p:cNvSpPr>
                <a:spLocks noRot="1" noChangeAspect="1" noMove="1" noResize="1" noEditPoints="1" noAdjustHandles="1" noChangeArrowheads="1" noChangeShapeType="1" noTextEdit="1"/>
              </p:cNvSpPr>
              <p:nvPr/>
            </p:nvSpPr>
            <p:spPr>
              <a:xfrm>
                <a:off x="3290592" y="3383782"/>
                <a:ext cx="2283510" cy="793551"/>
              </a:xfrm>
              <a:prstGeom prst="rect">
                <a:avLst/>
              </a:prstGeom>
              <a:blipFill>
                <a:blip r:embed="rId9"/>
                <a:stretch>
                  <a:fillRect b="-6349"/>
                </a:stretch>
              </a:blipFill>
            </p:spPr>
            <p:txBody>
              <a:bodyPr/>
              <a:lstStyle/>
              <a:p>
                <a:r>
                  <a:rPr lang="en-US">
                    <a:noFill/>
                  </a:rPr>
                  <a:t> </a:t>
                </a:r>
              </a:p>
            </p:txBody>
          </p:sp>
        </mc:Fallback>
      </mc:AlternateContent>
      <p:sp>
        <p:nvSpPr>
          <p:cNvPr id="3" name="Rectangle 2"/>
          <p:cNvSpPr/>
          <p:nvPr/>
        </p:nvSpPr>
        <p:spPr>
          <a:xfrm>
            <a:off x="6564638" y="3623694"/>
            <a:ext cx="510076" cy="461665"/>
          </a:xfrm>
          <a:prstGeom prst="rect">
            <a:avLst/>
          </a:prstGeom>
        </p:spPr>
        <p:txBody>
          <a:bodyPr wrap="none">
            <a:spAutoFit/>
          </a:bodyPr>
          <a:lstStyle/>
          <a:p>
            <a:r>
              <a:rPr lang="en-GB" sz="2400" dirty="0">
                <a:solidFill>
                  <a:srgbClr val="FF0000"/>
                </a:solidFill>
              </a:rPr>
              <a:t>so</a:t>
            </a:r>
            <a:endParaRPr lang="en-GB" dirty="0">
              <a:solidFill>
                <a:srgbClr val="FF0000"/>
              </a:solidFill>
            </a:endParaRPr>
          </a:p>
        </p:txBody>
      </p:sp>
      <p:sp>
        <p:nvSpPr>
          <p:cNvPr id="20" name="Rectangle 19"/>
          <p:cNvSpPr/>
          <p:nvPr/>
        </p:nvSpPr>
        <p:spPr>
          <a:xfrm>
            <a:off x="6939650" y="4873461"/>
            <a:ext cx="510076" cy="461665"/>
          </a:xfrm>
          <a:prstGeom prst="rect">
            <a:avLst/>
          </a:prstGeom>
        </p:spPr>
        <p:txBody>
          <a:bodyPr wrap="none">
            <a:spAutoFit/>
          </a:bodyPr>
          <a:lstStyle/>
          <a:p>
            <a:r>
              <a:rPr lang="en-GB" sz="2400" dirty="0">
                <a:solidFill>
                  <a:srgbClr val="FF0000"/>
                </a:solidFill>
              </a:rPr>
              <a:t>so</a:t>
            </a:r>
            <a:endParaRPr lang="en-GB" dirty="0">
              <a:solidFill>
                <a:srgbClr val="FF0000"/>
              </a:solidFill>
            </a:endParaRPr>
          </a:p>
        </p:txBody>
      </p:sp>
    </p:spTree>
    <p:extLst>
      <p:ext uri="{BB962C8B-B14F-4D97-AF65-F5344CB8AC3E}">
        <p14:creationId xmlns:p14="http://schemas.microsoft.com/office/powerpoint/2010/main" val="2139927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P spid="11" grpId="0"/>
      <p:bldP spid="13" grpId="0"/>
      <p:bldP spid="14" grpId="0"/>
      <p:bldP spid="15" grpId="0"/>
      <p:bldP spid="6" grpId="0"/>
      <p:bldP spid="16" grpId="0"/>
      <p:bldP spid="18" grpId="0"/>
      <p:bldP spid="19" grpId="0"/>
      <p:bldP spid="2" grpId="0"/>
      <p:bldP spid="3"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Relationships between </a:t>
            </a:r>
            <a:r>
              <a:rPr lang="en-GB" sz="3000" b="1" i="1" dirty="0">
                <a:latin typeface="Times New Roman" panose="02020603050405020304" pitchFamily="18" charset="0"/>
                <a:cs typeface="Times New Roman" panose="02020603050405020304" pitchFamily="18" charset="0"/>
              </a:rPr>
              <a:t>s</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r>
              <a:rPr lang="en-GB" sz="3000" b="1" i="1" dirty="0">
                <a:latin typeface="Times New Roman" panose="02020603050405020304" pitchFamily="18" charset="0"/>
                <a:cs typeface="Times New Roman" panose="02020603050405020304" pitchFamily="18" charset="0"/>
              </a:rPr>
              <a:t>v</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and </a:t>
            </a:r>
            <a:r>
              <a:rPr lang="en-GB" sz="3000" b="1" i="1" dirty="0">
                <a:latin typeface="Times New Roman" panose="02020603050405020304" pitchFamily="18" charset="0"/>
                <a:cs typeface="Times New Roman" panose="02020603050405020304" pitchFamily="18" charset="0"/>
              </a:rPr>
              <a:t>a</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7260" y="645818"/>
            <a:ext cx="9793396" cy="1200329"/>
          </a:xfrm>
          <a:prstGeom prst="rect">
            <a:avLst/>
          </a:prstGeom>
        </p:spPr>
        <p:txBody>
          <a:bodyPr wrap="square">
            <a:spAutoFit/>
          </a:bodyPr>
          <a:lstStyle/>
          <a:p>
            <a:r>
              <a:rPr lang="en-GB" sz="2400" dirty="0"/>
              <a:t>In this section you have seen that the motion of a particle along a straight line can be described by displacement </a:t>
            </a:r>
            <a:r>
              <a:rPr lang="en-GB" sz="2400" i="1" dirty="0">
                <a:latin typeface="Times New Roman" panose="02020603050405020304" pitchFamily="18" charset="0"/>
                <a:cs typeface="Times New Roman" panose="02020603050405020304" pitchFamily="18" charset="0"/>
              </a:rPr>
              <a:t>s</a:t>
            </a:r>
            <a:r>
              <a:rPr lang="en-GB" sz="2400" dirty="0"/>
              <a:t>(</a:t>
            </a:r>
            <a:r>
              <a:rPr lang="en-GB" sz="2400" i="1" dirty="0">
                <a:latin typeface="Times New Roman" panose="02020603050405020304" pitchFamily="18" charset="0"/>
                <a:cs typeface="Times New Roman" panose="02020603050405020304" pitchFamily="18" charset="0"/>
              </a:rPr>
              <a:t>t</a:t>
            </a:r>
            <a:r>
              <a:rPr lang="en-GB" sz="2400" dirty="0"/>
              <a:t>). The velocity and acceleration of the particle are then given by</a:t>
            </a:r>
          </a:p>
        </p:txBody>
      </p:sp>
      <p:sp>
        <p:nvSpPr>
          <p:cNvPr id="12" name="Rectangle 11"/>
          <p:cNvSpPr/>
          <p:nvPr/>
        </p:nvSpPr>
        <p:spPr>
          <a:xfrm>
            <a:off x="2207260" y="5261270"/>
            <a:ext cx="9859657" cy="830997"/>
          </a:xfrm>
          <a:prstGeom prst="rect">
            <a:avLst/>
          </a:prstGeom>
        </p:spPr>
        <p:txBody>
          <a:bodyPr wrap="square">
            <a:spAutoFit/>
          </a:bodyPr>
          <a:lstStyle/>
          <a:p>
            <a:r>
              <a:rPr lang="en-GB" sz="2400" dirty="0"/>
              <a:t>These relationships can summarised by the diagram on the following page.</a:t>
            </a:r>
          </a:p>
        </p:txBody>
      </p:sp>
      <p:sp>
        <p:nvSpPr>
          <p:cNvPr id="10" name="Rectangle 9"/>
          <p:cNvSpPr/>
          <p:nvPr/>
        </p:nvSpPr>
        <p:spPr>
          <a:xfrm>
            <a:off x="2207260" y="3422511"/>
            <a:ext cx="9759996" cy="1569660"/>
          </a:xfrm>
          <a:prstGeom prst="rect">
            <a:avLst/>
          </a:prstGeom>
        </p:spPr>
        <p:txBody>
          <a:bodyPr wrap="square">
            <a:spAutoFit/>
          </a:bodyPr>
          <a:lstStyle/>
          <a:p>
            <a:r>
              <a:rPr lang="en-GB" sz="2400" dirty="0"/>
              <a:t>Knowing that the reverse of differentiation is integration, it follows that displacement can be found by integrating velocity and velocity can be found by integrating acceleration. So calculus provides relationships between displacement, velocity and acceleration.</a:t>
            </a:r>
          </a:p>
        </p:txBody>
      </p:sp>
      <p:pic>
        <p:nvPicPr>
          <p:cNvPr id="4" name="Picture 3"/>
          <p:cNvPicPr>
            <a:picLocks noChangeAspect="1"/>
          </p:cNvPicPr>
          <p:nvPr/>
        </p:nvPicPr>
        <p:blipFill>
          <a:blip r:embed="rId3"/>
          <a:stretch>
            <a:fillRect/>
          </a:stretch>
        </p:blipFill>
        <p:spPr>
          <a:xfrm>
            <a:off x="5375920" y="2061480"/>
            <a:ext cx="3096344" cy="924560"/>
          </a:xfrm>
          <a:prstGeom prst="rect">
            <a:avLst/>
          </a:prstGeom>
        </p:spPr>
      </p:pic>
    </p:spTree>
    <p:extLst>
      <p:ext uri="{BB962C8B-B14F-4D97-AF65-F5344CB8AC3E}">
        <p14:creationId xmlns:p14="http://schemas.microsoft.com/office/powerpoint/2010/main" val="31658596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Relationships between </a:t>
            </a:r>
            <a:r>
              <a:rPr lang="en-GB" sz="3000" b="1" i="1" dirty="0">
                <a:latin typeface="Times New Roman" panose="02020603050405020304" pitchFamily="18" charset="0"/>
                <a:cs typeface="Times New Roman" panose="02020603050405020304" pitchFamily="18" charset="0"/>
              </a:rPr>
              <a:t>s</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r>
              <a:rPr lang="en-GB" sz="3000" b="1" i="1" dirty="0">
                <a:latin typeface="Times New Roman" panose="02020603050405020304" pitchFamily="18" charset="0"/>
                <a:cs typeface="Times New Roman" panose="02020603050405020304" pitchFamily="18" charset="0"/>
              </a:rPr>
              <a:t>v</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and </a:t>
            </a:r>
            <a:r>
              <a:rPr lang="en-GB" sz="3000" b="1" i="1" dirty="0">
                <a:latin typeface="Times New Roman" panose="02020603050405020304" pitchFamily="18" charset="0"/>
                <a:cs typeface="Times New Roman" panose="02020603050405020304" pitchFamily="18" charset="0"/>
              </a:rPr>
              <a:t>a</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8250801" y="1375227"/>
            <a:ext cx="3677847" cy="3046988"/>
          </a:xfrm>
          <a:prstGeom prst="rect">
            <a:avLst/>
          </a:prstGeom>
        </p:spPr>
        <p:txBody>
          <a:bodyPr wrap="square">
            <a:spAutoFit/>
          </a:bodyPr>
          <a:lstStyle/>
          <a:p>
            <a:r>
              <a:rPr lang="en-GB" sz="2400" dirty="0"/>
              <a:t>The relationships between displacement, velocity and acceleration are summarised in the diagram on the left, where integration and differentiation are taken with respect to time.</a:t>
            </a:r>
          </a:p>
        </p:txBody>
      </p:sp>
      <p:sp>
        <p:nvSpPr>
          <p:cNvPr id="12" name="Rectangle 11"/>
          <p:cNvSpPr/>
          <p:nvPr/>
        </p:nvSpPr>
        <p:spPr>
          <a:xfrm>
            <a:off x="2207260" y="5288340"/>
            <a:ext cx="9859657" cy="1569660"/>
          </a:xfrm>
          <a:prstGeom prst="rect">
            <a:avLst/>
          </a:prstGeom>
        </p:spPr>
        <p:txBody>
          <a:bodyPr wrap="square">
            <a:spAutoFit/>
          </a:bodyPr>
          <a:lstStyle/>
          <a:p>
            <a:r>
              <a:rPr lang="en-GB" sz="2400" dirty="0"/>
              <a:t>In mechanics problems, the acceleration is often known and the velocity and displacement have to be found. Note that when you integrate you will introduce an unknown constant, a ‘+ </a:t>
            </a:r>
            <a:r>
              <a:rPr lang="en-GB" sz="2400" i="1" dirty="0">
                <a:latin typeface="Times New Roman" panose="02020603050405020304" pitchFamily="18" charset="0"/>
                <a:cs typeface="Times New Roman" panose="02020603050405020304" pitchFamily="18" charset="0"/>
              </a:rPr>
              <a:t>c</a:t>
            </a:r>
            <a:r>
              <a:rPr lang="en-GB" sz="2400" dirty="0"/>
              <a:t>’ which you can find if you are given further information, as will be seen.</a:t>
            </a:r>
          </a:p>
        </p:txBody>
      </p:sp>
      <p:pic>
        <p:nvPicPr>
          <p:cNvPr id="2" name="Picture 1"/>
          <p:cNvPicPr>
            <a:picLocks noChangeAspect="1"/>
          </p:cNvPicPr>
          <p:nvPr/>
        </p:nvPicPr>
        <p:blipFill>
          <a:blip r:embed="rId3"/>
          <a:stretch>
            <a:fillRect/>
          </a:stretch>
        </p:blipFill>
        <p:spPr>
          <a:xfrm>
            <a:off x="2567608" y="762577"/>
            <a:ext cx="5322845" cy="4322728"/>
          </a:xfrm>
          <a:prstGeom prst="rect">
            <a:avLst/>
          </a:prstGeom>
        </p:spPr>
      </p:pic>
    </p:spTree>
    <p:extLst>
      <p:ext uri="{BB962C8B-B14F-4D97-AF65-F5344CB8AC3E}">
        <p14:creationId xmlns:p14="http://schemas.microsoft.com/office/powerpoint/2010/main" val="3803652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Relationships between </a:t>
            </a:r>
            <a:r>
              <a:rPr lang="en-GB" sz="3000" b="1" i="1" dirty="0">
                <a:latin typeface="Times New Roman" panose="02020603050405020304" pitchFamily="18" charset="0"/>
                <a:cs typeface="Times New Roman" panose="02020603050405020304" pitchFamily="18" charset="0"/>
              </a:rPr>
              <a:t>s</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r>
              <a:rPr lang="en-GB" sz="3000" b="1" i="1" dirty="0">
                <a:latin typeface="Times New Roman" panose="02020603050405020304" pitchFamily="18" charset="0"/>
                <a:cs typeface="Times New Roman" panose="02020603050405020304" pitchFamily="18" charset="0"/>
              </a:rPr>
              <a:t>v</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and </a:t>
            </a:r>
            <a:r>
              <a:rPr lang="en-GB" sz="3000" b="1" i="1" dirty="0">
                <a:latin typeface="Times New Roman" panose="02020603050405020304" pitchFamily="18" charset="0"/>
                <a:cs typeface="Times New Roman" panose="02020603050405020304" pitchFamily="18" charset="0"/>
              </a:rPr>
              <a:t>a</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0947" y="942227"/>
            <a:ext cx="9546766" cy="461665"/>
          </a:xfrm>
          <a:prstGeom prst="rect">
            <a:avLst/>
          </a:prstGeom>
        </p:spPr>
        <p:txBody>
          <a:bodyPr wrap="square">
            <a:spAutoFit/>
          </a:bodyPr>
          <a:lstStyle/>
          <a:p>
            <a:r>
              <a:rPr lang="en-GB" sz="2400" dirty="0"/>
              <a:t>The acceleration of a particle is given as a function of time, </a:t>
            </a:r>
            <a:r>
              <a:rPr lang="en-GB" sz="2400" i="1" dirty="0">
                <a:latin typeface="Times New Roman" panose="02020603050405020304" pitchFamily="18" charset="0"/>
                <a:cs typeface="Times New Roman" panose="02020603050405020304" pitchFamily="18" charset="0"/>
              </a:rPr>
              <a:t>t</a:t>
            </a:r>
            <a:r>
              <a:rPr lang="en-GB" sz="2400" dirty="0"/>
              <a:t>:</a:t>
            </a:r>
          </a:p>
        </p:txBody>
      </p:sp>
      <p:sp>
        <p:nvSpPr>
          <p:cNvPr id="10" name="Rectangle 9"/>
          <p:cNvSpPr/>
          <p:nvPr/>
        </p:nvSpPr>
        <p:spPr>
          <a:xfrm>
            <a:off x="2188926" y="577750"/>
            <a:ext cx="1707519" cy="830997"/>
          </a:xfrm>
          <a:prstGeom prst="rect">
            <a:avLst/>
          </a:prstGeom>
        </p:spPr>
        <p:txBody>
          <a:bodyPr wrap="none">
            <a:spAutoFit/>
          </a:bodyPr>
          <a:lstStyle/>
          <a:p>
            <a:r>
              <a:rPr lang="en-GB" sz="2400" b="1" dirty="0">
                <a:solidFill>
                  <a:srgbClr val="231F20"/>
                </a:solidFill>
                <a:cs typeface="Arial" panose="020B0604020202020204" pitchFamily="34" charset="0"/>
              </a:rPr>
              <a:t>Example 6</a:t>
            </a:r>
          </a:p>
          <a:p>
            <a:endParaRPr lang="en-GB" sz="2400" b="1" dirty="0">
              <a:cs typeface="Arial" panose="020B0604020202020204" pitchFamily="34" charset="0"/>
            </a:endParaRPr>
          </a:p>
        </p:txBody>
      </p:sp>
      <p:sp>
        <p:nvSpPr>
          <p:cNvPr id="11" name="Rectangle 10"/>
          <p:cNvSpPr/>
          <p:nvPr/>
        </p:nvSpPr>
        <p:spPr>
          <a:xfrm>
            <a:off x="2236951" y="2670827"/>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13" name="Rectangle 12"/>
          <p:cNvSpPr/>
          <p:nvPr/>
        </p:nvSpPr>
        <p:spPr>
          <a:xfrm>
            <a:off x="6926305" y="4109253"/>
            <a:ext cx="925026" cy="461665"/>
          </a:xfrm>
          <a:prstGeom prst="rect">
            <a:avLst/>
          </a:prstGeom>
        </p:spPr>
        <p:txBody>
          <a:bodyPr wrap="square">
            <a:spAutoFit/>
          </a:bodyPr>
          <a:lstStyle/>
          <a:p>
            <a:r>
              <a:rPr lang="en-GB" sz="2400" dirty="0">
                <a:solidFill>
                  <a:srgbClr val="FF0000"/>
                </a:solidFill>
              </a:rPr>
              <a:t>so</a:t>
            </a:r>
          </a:p>
        </p:txBody>
      </p:sp>
      <p:sp>
        <p:nvSpPr>
          <p:cNvPr id="15" name="Rectangle 14"/>
          <p:cNvSpPr/>
          <p:nvPr/>
        </p:nvSpPr>
        <p:spPr>
          <a:xfrm>
            <a:off x="2236951" y="3110737"/>
            <a:ext cx="9474758" cy="830997"/>
          </a:xfrm>
          <a:prstGeom prst="rect">
            <a:avLst/>
          </a:prstGeom>
        </p:spPr>
        <p:txBody>
          <a:bodyPr wrap="square">
            <a:spAutoFit/>
          </a:bodyPr>
          <a:lstStyle/>
          <a:p>
            <a:r>
              <a:rPr lang="en-GB" sz="2400" dirty="0">
                <a:solidFill>
                  <a:srgbClr val="FF0000"/>
                </a:solidFill>
              </a:rPr>
              <a:t>a)	Using the relationships discussed, you know that the 	velocity can 	be found by integrating the acceleration:</a:t>
            </a:r>
          </a:p>
        </p:txBody>
      </p:sp>
      <mc:AlternateContent xmlns:mc="http://schemas.openxmlformats.org/markup-compatibility/2006">
        <mc:Choice xmlns:a14="http://schemas.microsoft.com/office/drawing/2010/main" Requires="a14">
          <p:sp>
            <p:nvSpPr>
              <p:cNvPr id="6" name="Rectangle 5"/>
              <p:cNvSpPr/>
              <p:nvPr/>
            </p:nvSpPr>
            <p:spPr>
              <a:xfrm>
                <a:off x="7752184" y="3853102"/>
                <a:ext cx="2427651" cy="8310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=2</m:t>
                      </m:r>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1</m:t>
                          </m:r>
                        </m:sub>
                      </m:sSub>
                    </m:oMath>
                  </m:oMathPara>
                </a14:m>
                <a:endParaRPr lang="en-GB" sz="2400" dirty="0">
                  <a:solidFill>
                    <a:srgbClr val="FF0000"/>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7752184" y="3853102"/>
                <a:ext cx="2427651" cy="831061"/>
              </a:xfrm>
              <a:prstGeom prst="rect">
                <a:avLst/>
              </a:prstGeom>
              <a:blipFill>
                <a:blip r:embed="rId3"/>
                <a:stretch>
                  <a:fillRect b="-7576"/>
                </a:stretch>
              </a:blipFill>
            </p:spPr>
            <p:txBody>
              <a:bodyPr/>
              <a:lstStyle/>
              <a:p>
                <a:r>
                  <a:rPr lang="en-US">
                    <a:noFill/>
                  </a:rPr>
                  <a:t> </a:t>
                </a:r>
              </a:p>
            </p:txBody>
          </p:sp>
        </mc:Fallback>
      </mc:AlternateContent>
      <p:sp>
        <p:nvSpPr>
          <p:cNvPr id="2" name="Rectangle 1"/>
          <p:cNvSpPr/>
          <p:nvPr/>
        </p:nvSpPr>
        <p:spPr>
          <a:xfrm>
            <a:off x="2236951" y="1861585"/>
            <a:ext cx="9600728" cy="830997"/>
          </a:xfrm>
          <a:prstGeom prst="rect">
            <a:avLst/>
          </a:prstGeom>
        </p:spPr>
        <p:txBody>
          <a:bodyPr wrap="square">
            <a:spAutoFit/>
          </a:bodyPr>
          <a:lstStyle/>
          <a:p>
            <a:r>
              <a:rPr lang="en-GB" sz="2400" dirty="0"/>
              <a:t>Given also that the particle starts at rest at a displacement of </a:t>
            </a:r>
            <a:r>
              <a:rPr lang="en-GB" sz="2400" i="1" dirty="0">
                <a:latin typeface="Times New Roman" panose="02020603050405020304" pitchFamily="18" charset="0"/>
                <a:cs typeface="Times New Roman" panose="02020603050405020304" pitchFamily="18" charset="0"/>
              </a:rPr>
              <a:t>s</a:t>
            </a:r>
            <a:r>
              <a:rPr lang="en-GB" sz="2400" i="1" dirty="0"/>
              <a:t> </a:t>
            </a:r>
            <a:r>
              <a:rPr lang="en-GB" sz="2400" dirty="0"/>
              <a:t>= 0, find the displacement of the particle in terms of time.</a:t>
            </a:r>
          </a:p>
        </p:txBody>
      </p:sp>
      <mc:AlternateContent xmlns:mc="http://schemas.openxmlformats.org/markup-compatibility/2006" xmlns:a14="http://schemas.microsoft.com/office/drawing/2010/main">
        <mc:Choice Requires="a14">
          <p:sp>
            <p:nvSpPr>
              <p:cNvPr id="3" name="Rectangle 2"/>
              <p:cNvSpPr/>
              <p:nvPr/>
            </p:nvSpPr>
            <p:spPr>
              <a:xfrm>
                <a:off x="5663952" y="1411178"/>
                <a:ext cx="158408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𝑎</m:t>
                      </m:r>
                      <m:r>
                        <a:rPr lang="en-GB" sz="2400" i="1">
                          <a:latin typeface="Cambria Math" panose="02040503050406030204" pitchFamily="18" charset="0"/>
                        </a:rPr>
                        <m:t>=2+</m:t>
                      </m:r>
                      <m:r>
                        <a:rPr lang="en-GB" sz="2400" i="1">
                          <a:latin typeface="Cambria Math" panose="02040503050406030204" pitchFamily="18" charset="0"/>
                        </a:rPr>
                        <m:t>𝑡</m:t>
                      </m:r>
                      <m:r>
                        <m:rPr>
                          <m:nor/>
                        </m:rPr>
                        <a:rPr lang="en-GB" sz="2400"/>
                        <m:t> </m:t>
                      </m:r>
                    </m:oMath>
                  </m:oMathPara>
                </a14:m>
                <a:endParaRPr lang="en-GB" sz="2400" dirty="0"/>
              </a:p>
            </p:txBody>
          </p:sp>
        </mc:Choice>
        <mc:Fallback xmlns="">
          <p:sp>
            <p:nvSpPr>
              <p:cNvPr id="3" name="Rectangle 2"/>
              <p:cNvSpPr>
                <a:spLocks noRot="1" noChangeAspect="1" noMove="1" noResize="1" noEditPoints="1" noAdjustHandles="1" noChangeArrowheads="1" noChangeShapeType="1" noTextEdit="1"/>
              </p:cNvSpPr>
              <p:nvPr/>
            </p:nvSpPr>
            <p:spPr>
              <a:xfrm>
                <a:off x="5663952" y="1411178"/>
                <a:ext cx="1584088" cy="461665"/>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2714431" y="3853102"/>
                <a:ext cx="1698734" cy="1060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m:t>
                      </m:r>
                      <m:nary>
                        <m:naryPr>
                          <m:limLoc m:val="undOvr"/>
                          <m:subHide m:val="on"/>
                          <m:supHide m:val="on"/>
                          <m:ctrlPr>
                            <a:rPr lang="en-GB" sz="2400" i="1">
                              <a:solidFill>
                                <a:srgbClr val="FF0000"/>
                              </a:solidFill>
                              <a:latin typeface="Cambria Math" panose="02040503050406030204" pitchFamily="18" charset="0"/>
                            </a:rPr>
                          </m:ctrlPr>
                        </m:naryPr>
                        <m:sub/>
                        <m:sup/>
                        <m:e>
                          <m:r>
                            <a:rPr lang="en-GB" sz="2400" i="1">
                              <a:solidFill>
                                <a:srgbClr val="FF0000"/>
                              </a:solidFill>
                              <a:latin typeface="Cambria Math" panose="02040503050406030204" pitchFamily="18" charset="0"/>
                            </a:rPr>
                            <m:t>𝑎</m:t>
                          </m:r>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𝑑𝑡</m:t>
                          </m:r>
                        </m:e>
                      </m:nary>
                    </m:oMath>
                  </m:oMathPara>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2714431" y="3853102"/>
                <a:ext cx="1698734" cy="1060931"/>
              </a:xfrm>
              <a:prstGeom prst="rect">
                <a:avLst/>
              </a:prstGeom>
              <a:blipFill>
                <a:blip r:embed="rId5"/>
                <a:stretch>
                  <a:fillRect l="-35556" t="-140476" r="-20000" b="-19523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Rectangle 3"/>
              <p:cNvSpPr/>
              <p:nvPr/>
            </p:nvSpPr>
            <p:spPr>
              <a:xfrm>
                <a:off x="4373163" y="3853102"/>
                <a:ext cx="2060629" cy="10610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m:t>
                      </m:r>
                      <m:nary>
                        <m:naryPr>
                          <m:limLoc m:val="undOvr"/>
                          <m:subHide m:val="on"/>
                          <m:supHide m:val="on"/>
                          <m:ctrlPr>
                            <a:rPr lang="en-GB" sz="2400" i="1" smtClean="0">
                              <a:solidFill>
                                <a:srgbClr val="FF0000"/>
                              </a:solidFill>
                              <a:latin typeface="Cambria Math" panose="02040503050406030204" pitchFamily="18" charset="0"/>
                            </a:rPr>
                          </m:ctrlPr>
                        </m:naryPr>
                        <m:sub/>
                        <m:sup/>
                        <m:e>
                          <m:d>
                            <m:dPr>
                              <m:ctrlPr>
                                <a:rPr lang="en-GB" sz="2400" i="1">
                                  <a:solidFill>
                                    <a:srgbClr val="FF0000"/>
                                  </a:solidFill>
                                  <a:latin typeface="Cambria Math" panose="02040503050406030204" pitchFamily="18" charset="0"/>
                                </a:rPr>
                              </m:ctrlPr>
                            </m:d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𝑡</m:t>
                              </m:r>
                            </m:e>
                          </m:d>
                          <m:r>
                            <a:rPr lang="en-GB" sz="2400" i="1">
                              <a:solidFill>
                                <a:srgbClr val="FF0000"/>
                              </a:solidFill>
                              <a:latin typeface="Cambria Math" panose="02040503050406030204" pitchFamily="18" charset="0"/>
                            </a:rPr>
                            <m:t>𝑑𝑡</m:t>
                          </m:r>
                        </m:e>
                      </m:nary>
                    </m:oMath>
                  </m:oMathPara>
                </a14:m>
                <a:endParaRPr lang="en-GB" dirty="0"/>
              </a:p>
            </p:txBody>
          </p:sp>
        </mc:Choice>
        <mc:Fallback>
          <p:sp>
            <p:nvSpPr>
              <p:cNvPr id="4" name="Rectangle 3"/>
              <p:cNvSpPr>
                <a:spLocks noRot="1" noChangeAspect="1" noMove="1" noResize="1" noEditPoints="1" noAdjustHandles="1" noChangeArrowheads="1" noChangeShapeType="1" noTextEdit="1"/>
              </p:cNvSpPr>
              <p:nvPr/>
            </p:nvSpPr>
            <p:spPr>
              <a:xfrm>
                <a:off x="4373163" y="3853102"/>
                <a:ext cx="2060629" cy="1061060"/>
              </a:xfrm>
              <a:prstGeom prst="rect">
                <a:avLst/>
              </a:prstGeom>
              <a:blipFill>
                <a:blip r:embed="rId6"/>
                <a:stretch>
                  <a:fillRect l="-41718" t="-140476" b="-19523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p:cNvSpPr/>
              <p:nvPr/>
            </p:nvSpPr>
            <p:spPr>
              <a:xfrm>
                <a:off x="2205848" y="4738437"/>
                <a:ext cx="9986152" cy="1200329"/>
              </a:xfrm>
              <a:prstGeom prst="rect">
                <a:avLst/>
              </a:prstGeom>
            </p:spPr>
            <p:txBody>
              <a:bodyPr wrap="square">
                <a:spAutoFit/>
              </a:bodyPr>
              <a:lstStyle/>
              <a:p>
                <a:r>
                  <a:rPr lang="en-GB" sz="2400" dirty="0">
                    <a:solidFill>
                      <a:srgbClr val="FF0000"/>
                    </a:solidFill>
                  </a:rPr>
                  <a:t>The constant of integration </a:t>
                </a:r>
                <a14:m>
                  <m:oMath xmlns:m="http://schemas.openxmlformats.org/officeDocument/2006/math">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1</m:t>
                        </m:r>
                      </m:sub>
                    </m:sSub>
                  </m:oMath>
                </a14:m>
                <a:r>
                  <a:rPr lang="en-GB" sz="2400" i="1" dirty="0">
                    <a:solidFill>
                      <a:srgbClr val="FF0000"/>
                    </a:solidFill>
                  </a:rPr>
                  <a:t> </a:t>
                </a:r>
                <a:r>
                  <a:rPr lang="en-GB" sz="2400" dirty="0">
                    <a:solidFill>
                      <a:srgbClr val="FF0000"/>
                    </a:solidFill>
                  </a:rPr>
                  <a:t>can be found with the information that the particle starts at rest, which is interpreted as at </a:t>
                </a:r>
                <a14:m>
                  <m:oMath xmlns:m="http://schemas.openxmlformats.org/officeDocument/2006/math">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=0, </m:t>
                    </m:r>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=0 </m:t>
                    </m:r>
                  </m:oMath>
                </a14:m>
                <a:r>
                  <a:rPr lang="en-GB" sz="2400" dirty="0">
                    <a:solidFill>
                      <a:srgbClr val="FF0000"/>
                    </a:solidFill>
                  </a:rPr>
                  <a:t>, you can substitute these values into the above equation to find </a:t>
                </a:r>
                <a14:m>
                  <m:oMath xmlns:m="http://schemas.openxmlformats.org/officeDocument/2006/math">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1</m:t>
                        </m:r>
                      </m:sub>
                    </m:sSub>
                  </m:oMath>
                </a14:m>
                <a:r>
                  <a:rPr lang="en-GB" sz="2400" dirty="0">
                    <a:solidFill>
                      <a:srgbClr val="FF0000"/>
                    </a:solidFill>
                  </a:rPr>
                  <a:t>: </a:t>
                </a:r>
              </a:p>
            </p:txBody>
          </p:sp>
        </mc:Choice>
        <mc:Fallback>
          <p:sp>
            <p:nvSpPr>
              <p:cNvPr id="17" name="Rectangle 16"/>
              <p:cNvSpPr>
                <a:spLocks noRot="1" noChangeAspect="1" noMove="1" noResize="1" noEditPoints="1" noAdjustHandles="1" noChangeArrowheads="1" noChangeShapeType="1" noTextEdit="1"/>
              </p:cNvSpPr>
              <p:nvPr/>
            </p:nvSpPr>
            <p:spPr>
              <a:xfrm>
                <a:off x="2205848" y="4738437"/>
                <a:ext cx="9986152" cy="1200329"/>
              </a:xfrm>
              <a:prstGeom prst="rect">
                <a:avLst/>
              </a:prstGeom>
              <a:blipFill>
                <a:blip r:embed="rId7"/>
                <a:stretch>
                  <a:fillRect l="-888" t="-3125" b="-1041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2727989" y="5869270"/>
                <a:ext cx="2712858" cy="831061"/>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0=2×0+</m:t>
                      </m:r>
                      <m:f>
                        <m:fPr>
                          <m:ctrlPr>
                            <a:rPr lang="en-GB"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1</m:t>
                          </m:r>
                        </m:sub>
                      </m:sSub>
                    </m:oMath>
                  </m:oMathPara>
                </a14:m>
                <a:endParaRPr lang="en-GB" sz="2400" dirty="0">
                  <a:solidFill>
                    <a:prstClr val="black"/>
                  </a:solidFill>
                </a:endParaRPr>
              </a:p>
            </p:txBody>
          </p:sp>
        </mc:Choice>
        <mc:Fallback>
          <p:sp>
            <p:nvSpPr>
              <p:cNvPr id="5" name="Rectangle 4"/>
              <p:cNvSpPr>
                <a:spLocks noRot="1" noChangeAspect="1" noMove="1" noResize="1" noEditPoints="1" noAdjustHandles="1" noChangeArrowheads="1" noChangeShapeType="1" noTextEdit="1"/>
              </p:cNvSpPr>
              <p:nvPr/>
            </p:nvSpPr>
            <p:spPr>
              <a:xfrm>
                <a:off x="2727989" y="5869270"/>
                <a:ext cx="2712858" cy="831061"/>
              </a:xfrm>
              <a:prstGeom prst="rect">
                <a:avLst/>
              </a:prstGeom>
              <a:blipFill>
                <a:blip r:embed="rId8"/>
                <a:stretch>
                  <a:fillRect b="-606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5829632" y="6120450"/>
                <a:ext cx="2038472" cy="461665"/>
              </a:xfrm>
              <a:prstGeom prst="rect">
                <a:avLst/>
              </a:prstGeom>
            </p:spPr>
            <p:txBody>
              <a:bodyPr wrap="square">
                <a:spAutoFit/>
              </a:bodyPr>
              <a:lstStyle/>
              <a:p>
                <a:r>
                  <a:rPr lang="en-GB" sz="2400" dirty="0">
                    <a:solidFill>
                      <a:srgbClr val="FF0000"/>
                    </a:solidFill>
                  </a:rPr>
                  <a:t>giving </a:t>
                </a:r>
                <a14:m>
                  <m:oMath xmlns:m="http://schemas.openxmlformats.org/officeDocument/2006/math">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1</m:t>
                        </m:r>
                      </m:sub>
                    </m:sSub>
                  </m:oMath>
                </a14:m>
                <a:r>
                  <a:rPr lang="en-GB" sz="2400" i="1" dirty="0">
                    <a:solidFill>
                      <a:srgbClr val="FF0000"/>
                    </a:solidFill>
                  </a:rPr>
                  <a:t> </a:t>
                </a:r>
                <a:r>
                  <a:rPr lang="en-GB" sz="2400" dirty="0">
                    <a:solidFill>
                      <a:srgbClr val="FF0000"/>
                    </a:solidFill>
                  </a:rPr>
                  <a:t>= 0</a:t>
                </a:r>
              </a:p>
            </p:txBody>
          </p:sp>
        </mc:Choice>
        <mc:Fallback>
          <p:sp>
            <p:nvSpPr>
              <p:cNvPr id="18" name="Rectangle 17"/>
              <p:cNvSpPr>
                <a:spLocks noRot="1" noChangeAspect="1" noMove="1" noResize="1" noEditPoints="1" noAdjustHandles="1" noChangeArrowheads="1" noChangeShapeType="1" noTextEdit="1"/>
              </p:cNvSpPr>
              <p:nvPr/>
            </p:nvSpPr>
            <p:spPr>
              <a:xfrm>
                <a:off x="5829632" y="6120450"/>
                <a:ext cx="2038472" cy="461665"/>
              </a:xfrm>
              <a:prstGeom prst="rect">
                <a:avLst/>
              </a:prstGeom>
              <a:blipFill>
                <a:blip r:embed="rId9"/>
                <a:stretch>
                  <a:fillRect l="-4321" t="-7895" b="-2631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8951615" y="5879290"/>
                <a:ext cx="1792542" cy="8310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=2</m:t>
                      </m:r>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2</m:t>
                          </m:r>
                        </m:den>
                      </m:f>
                    </m:oMath>
                  </m:oMathPara>
                </a14:m>
                <a:endParaRPr lang="en-GB" sz="2400" dirty="0">
                  <a:solidFill>
                    <a:srgbClr val="FF0000"/>
                  </a:solidFill>
                </a:endParaRPr>
              </a:p>
            </p:txBody>
          </p:sp>
        </mc:Choice>
        <mc:Fallback>
          <p:sp>
            <p:nvSpPr>
              <p:cNvPr id="19" name="Rectangle 18"/>
              <p:cNvSpPr>
                <a:spLocks noRot="1" noChangeAspect="1" noMove="1" noResize="1" noEditPoints="1" noAdjustHandles="1" noChangeArrowheads="1" noChangeShapeType="1" noTextEdit="1"/>
              </p:cNvSpPr>
              <p:nvPr/>
            </p:nvSpPr>
            <p:spPr>
              <a:xfrm>
                <a:off x="8951615" y="5879290"/>
                <a:ext cx="1792542" cy="831061"/>
              </a:xfrm>
              <a:prstGeom prst="rect">
                <a:avLst/>
              </a:prstGeom>
              <a:blipFill>
                <a:blip r:embed="rId10"/>
                <a:stretch>
                  <a:fillRect b="-5970"/>
                </a:stretch>
              </a:blipFill>
            </p:spPr>
            <p:txBody>
              <a:bodyPr/>
              <a:lstStyle/>
              <a:p>
                <a:r>
                  <a:rPr lang="en-US">
                    <a:noFill/>
                  </a:rPr>
                  <a:t> </a:t>
                </a:r>
              </a:p>
            </p:txBody>
          </p:sp>
        </mc:Fallback>
      </mc:AlternateContent>
      <p:sp>
        <p:nvSpPr>
          <p:cNvPr id="20" name="Rectangle 19"/>
          <p:cNvSpPr/>
          <p:nvPr/>
        </p:nvSpPr>
        <p:spPr>
          <a:xfrm>
            <a:off x="8115055" y="6120449"/>
            <a:ext cx="925026" cy="461665"/>
          </a:xfrm>
          <a:prstGeom prst="rect">
            <a:avLst/>
          </a:prstGeom>
        </p:spPr>
        <p:txBody>
          <a:bodyPr wrap="square">
            <a:spAutoFit/>
          </a:bodyPr>
          <a:lstStyle/>
          <a:p>
            <a:r>
              <a:rPr lang="en-GB" sz="2400" dirty="0">
                <a:solidFill>
                  <a:srgbClr val="FF0000"/>
                </a:solidFill>
              </a:rPr>
              <a:t>so</a:t>
            </a:r>
          </a:p>
        </p:txBody>
      </p:sp>
    </p:spTree>
    <p:extLst>
      <p:ext uri="{BB962C8B-B14F-4D97-AF65-F5344CB8AC3E}">
        <p14:creationId xmlns:p14="http://schemas.microsoft.com/office/powerpoint/2010/main" val="8683344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3" grpId="0"/>
      <p:bldP spid="15" grpId="0"/>
      <p:bldP spid="6" grpId="0"/>
      <p:bldP spid="2" grpId="0"/>
      <p:bldP spid="3" grpId="0"/>
      <p:bldP spid="14" grpId="0"/>
      <p:bldP spid="4" grpId="0"/>
      <p:bldP spid="17" grpId="0"/>
      <p:bldP spid="5" grpId="0"/>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Relationships between </a:t>
            </a:r>
            <a:r>
              <a:rPr lang="en-GB" sz="3000" b="1" i="1" dirty="0">
                <a:latin typeface="Times New Roman" panose="02020603050405020304" pitchFamily="18" charset="0"/>
                <a:cs typeface="Times New Roman" panose="02020603050405020304" pitchFamily="18" charset="0"/>
              </a:rPr>
              <a:t>s</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r>
              <a:rPr lang="en-GB" sz="3000" b="1" i="1" dirty="0">
                <a:latin typeface="Times New Roman" panose="02020603050405020304" pitchFamily="18" charset="0"/>
                <a:cs typeface="Times New Roman" panose="02020603050405020304" pitchFamily="18" charset="0"/>
              </a:rPr>
              <a:t>v</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and </a:t>
            </a:r>
            <a:r>
              <a:rPr lang="en-GB" sz="3000" b="1" i="1" dirty="0">
                <a:latin typeface="Times New Roman" panose="02020603050405020304" pitchFamily="18" charset="0"/>
                <a:cs typeface="Times New Roman" panose="02020603050405020304" pitchFamily="18" charset="0"/>
              </a:rPr>
              <a:t>a</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188926" y="1010812"/>
            <a:ext cx="9546766" cy="830997"/>
          </a:xfrm>
          <a:prstGeom prst="rect">
            <a:avLst/>
          </a:prstGeom>
        </p:spPr>
        <p:txBody>
          <a:bodyPr wrap="square">
            <a:spAutoFit/>
          </a:bodyPr>
          <a:lstStyle/>
          <a:p>
            <a:r>
              <a:rPr lang="en-GB" sz="2400" dirty="0">
                <a:solidFill>
                  <a:srgbClr val="FF0000"/>
                </a:solidFill>
              </a:rPr>
              <a:t>b)	Now you can go on to find the displacement by integrating the 	velocity:</a:t>
            </a: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5" name="Rectangle 14"/>
              <p:cNvSpPr/>
              <p:nvPr/>
            </p:nvSpPr>
            <p:spPr>
              <a:xfrm>
                <a:off x="7217345" y="4969991"/>
                <a:ext cx="2402514" cy="461665"/>
              </a:xfrm>
              <a:prstGeom prst="rect">
                <a:avLst/>
              </a:prstGeom>
            </p:spPr>
            <p:txBody>
              <a:bodyPr wrap="square">
                <a:spAutoFit/>
              </a:bodyPr>
              <a:lstStyle/>
              <a:p>
                <a:r>
                  <a:rPr lang="en-GB" sz="2400" dirty="0">
                    <a:solidFill>
                      <a:srgbClr val="FF0000"/>
                    </a:solidFill>
                  </a:rPr>
                  <a:t>giving </a:t>
                </a:r>
                <a14:m>
                  <m:oMath xmlns:m="http://schemas.openxmlformats.org/officeDocument/2006/math">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2</m:t>
                        </m:r>
                      </m:sub>
                    </m:sSub>
                    <m:r>
                      <a:rPr lang="en-GB" sz="2400" i="1">
                        <a:solidFill>
                          <a:srgbClr val="FF0000"/>
                        </a:solidFill>
                        <a:latin typeface="Cambria Math" panose="02040503050406030204" pitchFamily="18" charset="0"/>
                      </a:rPr>
                      <m:t>=0</m:t>
                    </m:r>
                  </m:oMath>
                </a14:m>
                <a:endParaRPr lang="en-GB" sz="2400" dirty="0">
                  <a:solidFill>
                    <a:srgbClr val="FF0000"/>
                  </a:solidFill>
                </a:endParaRPr>
              </a:p>
            </p:txBody>
          </p:sp>
        </mc:Choice>
        <mc:Fallback>
          <p:sp>
            <p:nvSpPr>
              <p:cNvPr id="15" name="Rectangle 14"/>
              <p:cNvSpPr>
                <a:spLocks noRot="1" noChangeAspect="1" noMove="1" noResize="1" noEditPoints="1" noAdjustHandles="1" noChangeArrowheads="1" noChangeShapeType="1" noTextEdit="1"/>
              </p:cNvSpPr>
              <p:nvPr/>
            </p:nvSpPr>
            <p:spPr>
              <a:xfrm>
                <a:off x="7217345" y="4969991"/>
                <a:ext cx="2402514" cy="461665"/>
              </a:xfrm>
              <a:prstGeom prst="rect">
                <a:avLst/>
              </a:prstGeom>
              <a:blipFill>
                <a:blip r:embed="rId3"/>
                <a:stretch>
                  <a:fillRect l="-4211" t="-10811" b="-2702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Rectangle 2"/>
              <p:cNvSpPr/>
              <p:nvPr/>
            </p:nvSpPr>
            <p:spPr>
              <a:xfrm>
                <a:off x="4396186" y="1582288"/>
                <a:ext cx="1668662" cy="10609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m:t>
                      </m:r>
                      <m:nary>
                        <m:naryPr>
                          <m:limLoc m:val="undOvr"/>
                          <m:subHide m:val="on"/>
                          <m:supHide m:val="on"/>
                          <m:ctrlPr>
                            <a:rPr lang="en-GB" sz="2400" i="1">
                              <a:solidFill>
                                <a:srgbClr val="FF0000"/>
                              </a:solidFill>
                              <a:latin typeface="Cambria Math" panose="02040503050406030204" pitchFamily="18" charset="0"/>
                            </a:rPr>
                          </m:ctrlPr>
                        </m:naryPr>
                        <m:sub/>
                        <m:sup/>
                        <m:e>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𝑑𝑡</m:t>
                          </m:r>
                        </m:e>
                      </m:nary>
                    </m:oMath>
                  </m:oMathPara>
                </a14:m>
                <a:endParaRPr lang="en-GB" sz="2400" dirty="0"/>
              </a:p>
            </p:txBody>
          </p:sp>
        </mc:Choice>
        <mc:Fallback>
          <p:sp>
            <p:nvSpPr>
              <p:cNvPr id="3" name="Rectangle 2"/>
              <p:cNvSpPr>
                <a:spLocks noRot="1" noChangeAspect="1" noMove="1" noResize="1" noEditPoints="1" noAdjustHandles="1" noChangeArrowheads="1" noChangeShapeType="1" noTextEdit="1"/>
              </p:cNvSpPr>
              <p:nvPr/>
            </p:nvSpPr>
            <p:spPr>
              <a:xfrm>
                <a:off x="4396186" y="1582288"/>
                <a:ext cx="1668662" cy="1060931"/>
              </a:xfrm>
              <a:prstGeom prst="rect">
                <a:avLst/>
              </a:prstGeom>
              <a:blipFill>
                <a:blip r:embed="rId4"/>
                <a:stretch>
                  <a:fillRect l="-38636" t="-138824" r="-20455" b="-19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2207260" y="3593131"/>
                <a:ext cx="9600728" cy="1200329"/>
              </a:xfrm>
              <a:prstGeom prst="rect">
                <a:avLst/>
              </a:prstGeom>
            </p:spPr>
            <p:txBody>
              <a:bodyPr wrap="square">
                <a:spAutoFit/>
              </a:bodyPr>
              <a:lstStyle/>
              <a:p>
                <a:r>
                  <a:rPr lang="en-GB" sz="2400" dirty="0">
                    <a:solidFill>
                      <a:srgbClr val="FF0000"/>
                    </a:solidFill>
                  </a:rPr>
                  <a:t>The constant </a:t>
                </a:r>
                <a14:m>
                  <m:oMath xmlns:m="http://schemas.openxmlformats.org/officeDocument/2006/math">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2</m:t>
                        </m:r>
                      </m:sub>
                    </m:sSub>
                  </m:oMath>
                </a14:m>
                <a:r>
                  <a:rPr lang="en-GB" sz="2400" i="1" dirty="0">
                    <a:solidFill>
                      <a:srgbClr val="FF0000"/>
                    </a:solidFill>
                  </a:rPr>
                  <a:t> </a:t>
                </a:r>
                <a:r>
                  <a:rPr lang="en-GB" sz="2400" dirty="0">
                    <a:solidFill>
                      <a:srgbClr val="FF0000"/>
                    </a:solidFill>
                  </a:rPr>
                  <a:t>can be found with the additional information that the particle starts at </a:t>
                </a:r>
                <a:r>
                  <a:rPr lang="en-GB" sz="2400" i="1" dirty="0">
                    <a:solidFill>
                      <a:srgbClr val="FF0000"/>
                    </a:solidFill>
                    <a:latin typeface="Times New Roman" panose="02020603050405020304" pitchFamily="18" charset="0"/>
                    <a:cs typeface="Times New Roman" panose="02020603050405020304" pitchFamily="18" charset="0"/>
                  </a:rPr>
                  <a:t>s</a:t>
                </a:r>
                <a:r>
                  <a:rPr lang="en-GB" sz="2400" i="1" dirty="0">
                    <a:solidFill>
                      <a:srgbClr val="FF0000"/>
                    </a:solidFill>
                  </a:rPr>
                  <a:t> </a:t>
                </a:r>
                <a:r>
                  <a:rPr lang="en-GB" sz="2400" dirty="0">
                    <a:solidFill>
                      <a:srgbClr val="FF0000"/>
                    </a:solidFill>
                  </a:rPr>
                  <a:t>= 0, therefore at </a:t>
                </a:r>
                <a14:m>
                  <m:oMath xmlns:m="http://schemas.openxmlformats.org/officeDocument/2006/math">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=0, </m:t>
                    </m:r>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=0 </m:t>
                    </m:r>
                  </m:oMath>
                </a14:m>
                <a:r>
                  <a:rPr lang="en-GB" sz="2400" dirty="0">
                    <a:solidFill>
                      <a:srgbClr val="FF0000"/>
                    </a:solidFill>
                  </a:rPr>
                  <a:t>; you can substitute these values into the above equation to find </a:t>
                </a:r>
                <a14:m>
                  <m:oMath xmlns:m="http://schemas.openxmlformats.org/officeDocument/2006/math">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2</m:t>
                        </m:r>
                      </m:sub>
                    </m:sSub>
                  </m:oMath>
                </a14:m>
                <a:r>
                  <a:rPr lang="en-GB" sz="2400" dirty="0">
                    <a:solidFill>
                      <a:srgbClr val="FF0000"/>
                    </a:solidFill>
                  </a:rPr>
                  <a:t>: </a:t>
                </a:r>
              </a:p>
            </p:txBody>
          </p:sp>
        </mc:Choice>
        <mc:Fallback>
          <p:sp>
            <p:nvSpPr>
              <p:cNvPr id="14" name="Rectangle 13"/>
              <p:cNvSpPr>
                <a:spLocks noRot="1" noChangeAspect="1" noMove="1" noResize="1" noEditPoints="1" noAdjustHandles="1" noChangeArrowheads="1" noChangeShapeType="1" noTextEdit="1"/>
              </p:cNvSpPr>
              <p:nvPr/>
            </p:nvSpPr>
            <p:spPr>
              <a:xfrm>
                <a:off x="2207260" y="3593131"/>
                <a:ext cx="9600728" cy="1200329"/>
              </a:xfrm>
              <a:prstGeom prst="rect">
                <a:avLst/>
              </a:prstGeom>
              <a:blipFill>
                <a:blip r:embed="rId5"/>
                <a:stretch>
                  <a:fillRect l="-925" t="-4167" b="-1041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p:cNvSpPr/>
              <p:nvPr/>
            </p:nvSpPr>
            <p:spPr>
              <a:xfrm>
                <a:off x="3863978" y="4704411"/>
                <a:ext cx="2710250" cy="83343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0=</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3</m:t>
                              </m:r>
                            </m:sup>
                          </m:sSup>
                        </m:num>
                        <m:den>
                          <m:r>
                            <a:rPr lang="en-GB" sz="2400" i="1">
                              <a:solidFill>
                                <a:srgbClr val="FF0000"/>
                              </a:solidFill>
                              <a:latin typeface="Cambria Math" panose="02040503050406030204" pitchFamily="18" charset="0"/>
                            </a:rPr>
                            <m:t>6</m:t>
                          </m:r>
                        </m:den>
                      </m:f>
                      <m:r>
                        <a:rPr lang="en-GB" sz="2400" i="1">
                          <a:solidFill>
                            <a:srgbClr val="FF0000"/>
                          </a:solidFill>
                          <a:latin typeface="Cambria Math" panose="02040503050406030204" pitchFamily="18" charset="0"/>
                        </a:rPr>
                        <m:t>+</m:t>
                      </m:r>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2</m:t>
                          </m:r>
                        </m:sub>
                      </m:sSub>
                    </m:oMath>
                  </m:oMathPara>
                </a14:m>
                <a:endParaRPr lang="en-GB" sz="2400" dirty="0">
                  <a:solidFill>
                    <a:srgbClr val="FF0000"/>
                  </a:solidFill>
                </a:endParaRPr>
              </a:p>
            </p:txBody>
          </p:sp>
        </mc:Choice>
        <mc:Fallback>
          <p:sp>
            <p:nvSpPr>
              <p:cNvPr id="17" name="Rectangle 16"/>
              <p:cNvSpPr>
                <a:spLocks noRot="1" noChangeAspect="1" noMove="1" noResize="1" noEditPoints="1" noAdjustHandles="1" noChangeArrowheads="1" noChangeShapeType="1" noTextEdit="1"/>
              </p:cNvSpPr>
              <p:nvPr/>
            </p:nvSpPr>
            <p:spPr>
              <a:xfrm>
                <a:off x="3863978" y="4704411"/>
                <a:ext cx="2710250" cy="833433"/>
              </a:xfrm>
              <a:prstGeom prst="rect">
                <a:avLst/>
              </a:prstGeom>
              <a:blipFill>
                <a:blip r:embed="rId6"/>
                <a:stretch>
                  <a:fillRect b="-757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6122622" y="1592668"/>
                <a:ext cx="2189446" cy="10610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m:t>
                      </m:r>
                      <m:nary>
                        <m:naryPr>
                          <m:limLoc m:val="undOvr"/>
                          <m:subHide m:val="on"/>
                          <m:supHide m:val="on"/>
                          <m:ctrlPr>
                            <a:rPr lang="en-GB" sz="2400" i="1">
                              <a:solidFill>
                                <a:srgbClr val="FF0000"/>
                              </a:solidFill>
                              <a:latin typeface="Cambria Math" panose="02040503050406030204" pitchFamily="18" charset="0"/>
                            </a:rPr>
                          </m:ctrlPr>
                        </m:naryPr>
                        <m:sub/>
                        <m:sup/>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𝑑𝑡</m:t>
                          </m:r>
                        </m:e>
                      </m:nary>
                    </m:oMath>
                  </m:oMathPara>
                </a14:m>
                <a:endParaRPr lang="en-GB" dirty="0"/>
              </a:p>
            </p:txBody>
          </p:sp>
        </mc:Choice>
        <mc:Fallback>
          <p:sp>
            <p:nvSpPr>
              <p:cNvPr id="5" name="Rectangle 4"/>
              <p:cNvSpPr>
                <a:spLocks noRot="1" noChangeAspect="1" noMove="1" noResize="1" noEditPoints="1" noAdjustHandles="1" noChangeArrowheads="1" noChangeShapeType="1" noTextEdit="1"/>
              </p:cNvSpPr>
              <p:nvPr/>
            </p:nvSpPr>
            <p:spPr>
              <a:xfrm>
                <a:off x="6122622" y="1592668"/>
                <a:ext cx="2189446" cy="1061060"/>
              </a:xfrm>
              <a:prstGeom prst="rect">
                <a:avLst/>
              </a:prstGeom>
              <a:blipFill>
                <a:blip r:embed="rId7"/>
                <a:stretch>
                  <a:fillRect l="-39080" t="-140476" b="-19404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3677402" y="2680349"/>
                <a:ext cx="2443298" cy="11412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3</m:t>
                              </m:r>
                            </m:sup>
                          </m:sSup>
                        </m:num>
                        <m:den>
                          <m:r>
                            <a:rPr lang="en-GB" sz="2400" i="1">
                              <a:solidFill>
                                <a:srgbClr val="FF0000"/>
                              </a:solidFill>
                              <a:latin typeface="Cambria Math" panose="02040503050406030204" pitchFamily="18" charset="0"/>
                            </a:rPr>
                            <m:t>6</m:t>
                          </m:r>
                        </m:den>
                      </m:f>
                      <m:r>
                        <a:rPr lang="en-GB" sz="2400" i="1">
                          <a:solidFill>
                            <a:srgbClr val="FF0000"/>
                          </a:solidFill>
                          <a:latin typeface="Cambria Math" panose="02040503050406030204" pitchFamily="18" charset="0"/>
                        </a:rPr>
                        <m:t>+</m:t>
                      </m:r>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2</m:t>
                          </m:r>
                        </m:sub>
                      </m:sSub>
                    </m:oMath>
                  </m:oMathPara>
                </a14:m>
                <a:endParaRPr lang="en-GB" sz="2400" dirty="0">
                  <a:solidFill>
                    <a:srgbClr val="FF0000"/>
                  </a:solidFill>
                </a:endParaRPr>
              </a:p>
              <a:p>
                <a:endParaRPr lang="en-GB" dirty="0"/>
              </a:p>
            </p:txBody>
          </p:sp>
        </mc:Choice>
        <mc:Fallback>
          <p:sp>
            <p:nvSpPr>
              <p:cNvPr id="16" name="Rectangle 15"/>
              <p:cNvSpPr>
                <a:spLocks noRot="1" noChangeAspect="1" noMove="1" noResize="1" noEditPoints="1" noAdjustHandles="1" noChangeArrowheads="1" noChangeShapeType="1" noTextEdit="1"/>
              </p:cNvSpPr>
              <p:nvPr/>
            </p:nvSpPr>
            <p:spPr>
              <a:xfrm>
                <a:off x="3677402" y="2680349"/>
                <a:ext cx="2443298" cy="1141210"/>
              </a:xfrm>
              <a:prstGeom prst="rect">
                <a:avLst/>
              </a:prstGeom>
              <a:blipFill>
                <a:blip r:embed="rId8"/>
                <a:stretch>
                  <a:fillRect/>
                </a:stretch>
              </a:blipFill>
            </p:spPr>
            <p:txBody>
              <a:bodyPr/>
              <a:lstStyle/>
              <a:p>
                <a:r>
                  <a:rPr lang="en-US">
                    <a:noFill/>
                  </a:rPr>
                  <a:t> </a:t>
                </a:r>
              </a:p>
            </p:txBody>
          </p:sp>
        </mc:Fallback>
      </mc:AlternateContent>
      <p:sp>
        <p:nvSpPr>
          <p:cNvPr id="6" name="Rectangle 5"/>
          <p:cNvSpPr/>
          <p:nvPr/>
        </p:nvSpPr>
        <p:spPr>
          <a:xfrm>
            <a:off x="2936465" y="2954935"/>
            <a:ext cx="510076" cy="461665"/>
          </a:xfrm>
          <a:prstGeom prst="rect">
            <a:avLst/>
          </a:prstGeom>
        </p:spPr>
        <p:txBody>
          <a:bodyPr wrap="none">
            <a:spAutoFit/>
          </a:bodyPr>
          <a:lstStyle/>
          <a:p>
            <a:r>
              <a:rPr lang="en-GB" sz="2400" dirty="0">
                <a:solidFill>
                  <a:srgbClr val="FF0000"/>
                </a:solidFill>
              </a:rPr>
              <a:t>so</a:t>
            </a:r>
            <a:endParaRPr lang="en-GB" dirty="0">
              <a:solidFill>
                <a:srgbClr val="FF0000"/>
              </a:solidFill>
            </a:endParaRPr>
          </a:p>
        </p:txBody>
      </p:sp>
      <mc:AlternateContent xmlns:mc="http://schemas.openxmlformats.org/markup-compatibility/2006">
        <mc:Choice xmlns:a14="http://schemas.microsoft.com/office/drawing/2010/main" Requires="a14">
          <p:sp>
            <p:nvSpPr>
              <p:cNvPr id="18" name="Rectangle 17"/>
              <p:cNvSpPr/>
              <p:nvPr/>
            </p:nvSpPr>
            <p:spPr>
              <a:xfrm>
                <a:off x="6528048" y="2954935"/>
                <a:ext cx="3275256" cy="461665"/>
              </a:xfrm>
              <a:prstGeom prst="rect">
                <a:avLst/>
              </a:prstGeom>
            </p:spPr>
            <p:txBody>
              <a:bodyPr wrap="none">
                <a:spAutoFit/>
              </a:bodyPr>
              <a:lstStyle/>
              <a:p>
                <a:r>
                  <a:rPr lang="en-GB" sz="2400" dirty="0">
                    <a:solidFill>
                      <a:srgbClr val="FF0000"/>
                    </a:solidFill>
                  </a:rPr>
                  <a:t>where </a:t>
                </a:r>
                <a14:m>
                  <m:oMath xmlns:m="http://schemas.openxmlformats.org/officeDocument/2006/math">
                    <m:sSub>
                      <m:sSubPr>
                        <m:ctrlPr>
                          <a:rPr lang="en-GB"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𝑐</m:t>
                        </m:r>
                      </m:e>
                      <m:sub>
                        <m:r>
                          <a:rPr lang="en-GB" sz="2400" i="1">
                            <a:solidFill>
                              <a:srgbClr val="FF0000"/>
                            </a:solidFill>
                            <a:latin typeface="Cambria Math" panose="02040503050406030204" pitchFamily="18" charset="0"/>
                          </a:rPr>
                          <m:t>2</m:t>
                        </m:r>
                      </m:sub>
                    </m:sSub>
                  </m:oMath>
                </a14:m>
                <a:r>
                  <a:rPr lang="en-GB" sz="2400" i="1" dirty="0">
                    <a:solidFill>
                      <a:srgbClr val="FF0000"/>
                    </a:solidFill>
                  </a:rPr>
                  <a:t> </a:t>
                </a:r>
                <a:r>
                  <a:rPr lang="en-GB" sz="2400" dirty="0">
                    <a:solidFill>
                      <a:srgbClr val="FF0000"/>
                    </a:solidFill>
                  </a:rPr>
                  <a:t>is a constant.</a:t>
                </a:r>
              </a:p>
            </p:txBody>
          </p:sp>
        </mc:Choice>
        <mc:Fallback>
          <p:sp>
            <p:nvSpPr>
              <p:cNvPr id="18" name="Rectangle 17"/>
              <p:cNvSpPr>
                <a:spLocks noRot="1" noChangeAspect="1" noMove="1" noResize="1" noEditPoints="1" noAdjustHandles="1" noChangeArrowheads="1" noChangeShapeType="1" noTextEdit="1"/>
              </p:cNvSpPr>
              <p:nvPr/>
            </p:nvSpPr>
            <p:spPr>
              <a:xfrm>
                <a:off x="6528048" y="2954935"/>
                <a:ext cx="3275256" cy="461665"/>
              </a:xfrm>
              <a:prstGeom prst="rect">
                <a:avLst/>
              </a:prstGeom>
              <a:blipFill>
                <a:blip r:embed="rId9"/>
                <a:stretch>
                  <a:fillRect l="-3101" t="-10811" r="-2326" b="-27027"/>
                </a:stretch>
              </a:blipFill>
            </p:spPr>
            <p:txBody>
              <a:bodyPr/>
              <a:lstStyle/>
              <a:p>
                <a:r>
                  <a:rPr lang="en-US">
                    <a:noFill/>
                  </a:rPr>
                  <a:t> </a:t>
                </a:r>
              </a:p>
            </p:txBody>
          </p:sp>
        </mc:Fallback>
      </mc:AlternateContent>
      <p:sp>
        <p:nvSpPr>
          <p:cNvPr id="19" name="Rectangle 18"/>
          <p:cNvSpPr/>
          <p:nvPr/>
        </p:nvSpPr>
        <p:spPr>
          <a:xfrm>
            <a:off x="4719101" y="5984743"/>
            <a:ext cx="510076" cy="461665"/>
          </a:xfrm>
          <a:prstGeom prst="rect">
            <a:avLst/>
          </a:prstGeom>
        </p:spPr>
        <p:txBody>
          <a:bodyPr wrap="none">
            <a:spAutoFit/>
          </a:bodyPr>
          <a:lstStyle/>
          <a:p>
            <a:r>
              <a:rPr lang="en-GB" sz="2400" dirty="0">
                <a:solidFill>
                  <a:srgbClr val="FF0000"/>
                </a:solidFill>
              </a:rPr>
              <a:t>so</a:t>
            </a:r>
            <a:endParaRPr lang="en-GB" dirty="0">
              <a:solidFill>
                <a:srgbClr val="FF0000"/>
              </a:solidFill>
            </a:endParaRPr>
          </a:p>
        </p:txBody>
      </p:sp>
      <mc:AlternateContent xmlns:mc="http://schemas.openxmlformats.org/markup-compatibility/2006">
        <mc:Choice xmlns:a14="http://schemas.microsoft.com/office/drawing/2010/main" Requires="a14">
          <p:sp>
            <p:nvSpPr>
              <p:cNvPr id="20" name="Rectangle 19"/>
              <p:cNvSpPr/>
              <p:nvPr/>
            </p:nvSpPr>
            <p:spPr>
              <a:xfrm>
                <a:off x="5172923" y="5727535"/>
                <a:ext cx="2710250" cy="84285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3</m:t>
                              </m:r>
                            </m:sup>
                          </m:sSup>
                        </m:num>
                        <m:den>
                          <m:r>
                            <a:rPr lang="en-GB" sz="2400" i="1">
                              <a:solidFill>
                                <a:srgbClr val="FF0000"/>
                              </a:solidFill>
                              <a:latin typeface="Cambria Math" panose="02040503050406030204" pitchFamily="18" charset="0"/>
                            </a:rPr>
                            <m:t>6</m:t>
                          </m:r>
                        </m:den>
                      </m:f>
                    </m:oMath>
                  </m:oMathPara>
                </a14:m>
                <a:endParaRPr lang="en-GB" sz="2400" dirty="0">
                  <a:solidFill>
                    <a:srgbClr val="FF0000"/>
                  </a:solidFill>
                </a:endParaRPr>
              </a:p>
            </p:txBody>
          </p:sp>
        </mc:Choice>
        <mc:Fallback>
          <p:sp>
            <p:nvSpPr>
              <p:cNvPr id="20" name="Rectangle 19"/>
              <p:cNvSpPr>
                <a:spLocks noRot="1" noChangeAspect="1" noMove="1" noResize="1" noEditPoints="1" noAdjustHandles="1" noChangeArrowheads="1" noChangeShapeType="1" noTextEdit="1"/>
              </p:cNvSpPr>
              <p:nvPr/>
            </p:nvSpPr>
            <p:spPr>
              <a:xfrm>
                <a:off x="5172923" y="5727535"/>
                <a:ext cx="2710250" cy="842859"/>
              </a:xfrm>
              <a:prstGeom prst="rect">
                <a:avLst/>
              </a:prstGeom>
              <a:blipFill>
                <a:blip r:embed="rId10"/>
                <a:stretch>
                  <a:fillRect b="-4478"/>
                </a:stretch>
              </a:blipFill>
            </p:spPr>
            <p:txBody>
              <a:bodyPr/>
              <a:lstStyle/>
              <a:p>
                <a:r>
                  <a:rPr lang="en-US">
                    <a:noFill/>
                  </a:rPr>
                  <a:t> </a:t>
                </a:r>
              </a:p>
            </p:txBody>
          </p:sp>
        </mc:Fallback>
      </mc:AlternateContent>
    </p:spTree>
    <p:extLst>
      <p:ext uri="{BB962C8B-B14F-4D97-AF65-F5344CB8AC3E}">
        <p14:creationId xmlns:p14="http://schemas.microsoft.com/office/powerpoint/2010/main" val="1346200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3" grpId="0"/>
      <p:bldP spid="14" grpId="0"/>
      <p:bldP spid="17" grpId="0"/>
      <p:bldP spid="5" grpId="0"/>
      <p:bldP spid="16" grpId="0"/>
      <p:bldP spid="6" grpId="0"/>
      <p:bldP spid="18" grpId="0"/>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Relationships between </a:t>
            </a:r>
            <a:r>
              <a:rPr lang="en-GB" sz="3000" b="1" i="1" dirty="0">
                <a:latin typeface="Times New Roman" panose="02020603050405020304" pitchFamily="18" charset="0"/>
                <a:cs typeface="Times New Roman" panose="02020603050405020304" pitchFamily="18" charset="0"/>
              </a:rPr>
              <a:t>s</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r>
              <a:rPr lang="en-GB" sz="3000" b="1" i="1" dirty="0">
                <a:latin typeface="Times New Roman" panose="02020603050405020304" pitchFamily="18" charset="0"/>
                <a:cs typeface="Times New Roman" panose="02020603050405020304" pitchFamily="18" charset="0"/>
              </a:rPr>
              <a:t>v</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and </a:t>
            </a:r>
            <a:r>
              <a:rPr lang="en-GB" sz="3000" b="1" i="1" dirty="0">
                <a:latin typeface="Times New Roman" panose="02020603050405020304" pitchFamily="18" charset="0"/>
                <a:cs typeface="Times New Roman" panose="02020603050405020304" pitchFamily="18" charset="0"/>
              </a:rPr>
              <a:t>a</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8" name="Rectangle 7"/>
              <p:cNvSpPr/>
              <p:nvPr/>
            </p:nvSpPr>
            <p:spPr>
              <a:xfrm>
                <a:off x="2200947" y="942227"/>
                <a:ext cx="9546766" cy="1569660"/>
              </a:xfrm>
              <a:prstGeom prst="rect">
                <a:avLst/>
              </a:prstGeom>
            </p:spPr>
            <p:txBody>
              <a:bodyPr wrap="square">
                <a:spAutoFit/>
              </a:bodyPr>
              <a:lstStyle/>
              <a:p>
                <a:r>
                  <a:rPr lang="en-GB" sz="2400" dirty="0"/>
                  <a:t>The velocity of a particle is given as </a:t>
                </a:r>
                <a14:m>
                  <m:oMath xmlns:m="http://schemas.openxmlformats.org/officeDocument/2006/math">
                    <m:r>
                      <a:rPr lang="en-GB" sz="2400" i="1">
                        <a:latin typeface="Cambria Math" panose="02040503050406030204" pitchFamily="18" charset="0"/>
                      </a:rPr>
                      <m:t>𝑣</m:t>
                    </m:r>
                    <m:r>
                      <a:rPr lang="en-GB" sz="2400" i="1">
                        <a:latin typeface="Cambria Math" panose="02040503050406030204" pitchFamily="18" charset="0"/>
                      </a:rPr>
                      <m:t>=3</m:t>
                    </m:r>
                    <m:r>
                      <a:rPr lang="en-GB" sz="2400" i="1">
                        <a:latin typeface="Cambria Math" panose="02040503050406030204" pitchFamily="18" charset="0"/>
                      </a:rPr>
                      <m:t>𝑡</m:t>
                    </m:r>
                    <m:r>
                      <a:rPr lang="en-GB" sz="2400" i="1">
                        <a:latin typeface="Cambria Math" panose="02040503050406030204" pitchFamily="18" charset="0"/>
                      </a:rPr>
                      <m:t>+2</m:t>
                    </m:r>
                  </m:oMath>
                </a14:m>
                <a:r>
                  <a:rPr lang="en-GB" sz="2400" dirty="0"/>
                  <a:t>.</a:t>
                </a:r>
              </a:p>
              <a:p>
                <a:r>
                  <a:rPr lang="en-GB" sz="2400" dirty="0"/>
                  <a:t>Given also that the particle starts at a displacement of </a:t>
                </a:r>
                <a:r>
                  <a:rPr lang="en-GB" sz="2400" i="1" dirty="0">
                    <a:latin typeface="Times New Roman" panose="02020603050405020304" pitchFamily="18" charset="0"/>
                    <a:cs typeface="Times New Roman" panose="02020603050405020304" pitchFamily="18" charset="0"/>
                  </a:rPr>
                  <a:t>s</a:t>
                </a:r>
                <a:r>
                  <a:rPr lang="en-GB" sz="2400" i="1" dirty="0"/>
                  <a:t> </a:t>
                </a:r>
                <a:r>
                  <a:rPr lang="en-GB" sz="2400" dirty="0"/>
                  <a:t>= 10, find</a:t>
                </a:r>
              </a:p>
              <a:p>
                <a:pPr lvl="0"/>
                <a:r>
                  <a:rPr lang="en-GB" sz="2400" dirty="0"/>
                  <a:t>a)	the displacement of the particle in terms of time.</a:t>
                </a:r>
              </a:p>
              <a:p>
                <a:r>
                  <a:rPr lang="en-GB" sz="2400" dirty="0"/>
                  <a:t>b)	the acceleration of the particle.</a:t>
                </a:r>
              </a:p>
            </p:txBody>
          </p:sp>
        </mc:Choice>
        <mc:Fallback xmlns="">
          <p:sp>
            <p:nvSpPr>
              <p:cNvPr id="8" name="Rectangle 7"/>
              <p:cNvSpPr>
                <a:spLocks noRot="1" noChangeAspect="1" noMove="1" noResize="1" noEditPoints="1" noAdjustHandles="1" noChangeArrowheads="1" noChangeShapeType="1" noTextEdit="1"/>
              </p:cNvSpPr>
              <p:nvPr/>
            </p:nvSpPr>
            <p:spPr>
              <a:xfrm>
                <a:off x="2200947" y="942227"/>
                <a:ext cx="9546766" cy="1569660"/>
              </a:xfrm>
              <a:prstGeom prst="rect">
                <a:avLst/>
              </a:prstGeom>
              <a:blipFill rotWithShape="0">
                <a:blip r:embed="rId3"/>
                <a:stretch>
                  <a:fillRect l="-958" t="-2724" b="-8560"/>
                </a:stretch>
              </a:blipFill>
            </p:spPr>
            <p:txBody>
              <a:bodyPr/>
              <a:lstStyle/>
              <a:p>
                <a:r>
                  <a:rPr lang="en-GB">
                    <a:noFill/>
                  </a:rPr>
                  <a:t> </a:t>
                </a:r>
              </a:p>
            </p:txBody>
          </p:sp>
        </mc:Fallback>
      </mc:AlternateContent>
      <p:sp>
        <p:nvSpPr>
          <p:cNvPr id="12" name="Rectangle 11"/>
          <p:cNvSpPr/>
          <p:nvPr/>
        </p:nvSpPr>
        <p:spPr>
          <a:xfrm>
            <a:off x="2188926" y="4670387"/>
            <a:ext cx="9991053" cy="1200329"/>
          </a:xfrm>
          <a:prstGeom prst="rect">
            <a:avLst/>
          </a:prstGeom>
        </p:spPr>
        <p:txBody>
          <a:bodyPr wrap="square">
            <a:spAutoFit/>
          </a:bodyPr>
          <a:lstStyle/>
          <a:p>
            <a:r>
              <a:rPr lang="en-GB" sz="2400" dirty="0">
                <a:solidFill>
                  <a:srgbClr val="FF0000"/>
                </a:solidFill>
              </a:rPr>
              <a:t>But the constant </a:t>
            </a:r>
            <a:r>
              <a:rPr lang="en-GB" sz="2400" i="1" dirty="0">
                <a:solidFill>
                  <a:srgbClr val="FF0000"/>
                </a:solidFill>
                <a:latin typeface="Times New Roman" panose="02020603050405020304" pitchFamily="18" charset="0"/>
                <a:cs typeface="Times New Roman" panose="02020603050405020304" pitchFamily="18" charset="0"/>
              </a:rPr>
              <a:t>c</a:t>
            </a:r>
            <a:r>
              <a:rPr lang="en-GB" sz="2400" i="1" dirty="0">
                <a:solidFill>
                  <a:srgbClr val="FF0000"/>
                </a:solidFill>
              </a:rPr>
              <a:t> </a:t>
            </a:r>
            <a:r>
              <a:rPr lang="en-GB" sz="2400" dirty="0">
                <a:solidFill>
                  <a:srgbClr val="FF0000"/>
                </a:solidFill>
              </a:rPr>
              <a:t>can be found with the additional information that the particle starts at a displacement of </a:t>
            </a:r>
            <a:r>
              <a:rPr lang="en-GB" sz="2400" i="1" dirty="0">
                <a:solidFill>
                  <a:srgbClr val="FF0000"/>
                </a:solidFill>
                <a:latin typeface="Times New Roman" panose="02020603050405020304" pitchFamily="18" charset="0"/>
                <a:cs typeface="Times New Roman" panose="02020603050405020304" pitchFamily="18" charset="0"/>
              </a:rPr>
              <a:t>s</a:t>
            </a:r>
            <a:r>
              <a:rPr lang="en-GB" sz="2400" dirty="0">
                <a:solidFill>
                  <a:srgbClr val="FF0000"/>
                </a:solidFill>
              </a:rPr>
              <a:t> = 10. So </a:t>
            </a:r>
            <a:r>
              <a:rPr lang="en-GB" sz="2400" i="1" dirty="0">
                <a:solidFill>
                  <a:srgbClr val="FF0000"/>
                </a:solidFill>
                <a:latin typeface="Times New Roman" panose="02020603050405020304" pitchFamily="18" charset="0"/>
                <a:cs typeface="Times New Roman" panose="02020603050405020304" pitchFamily="18" charset="0"/>
              </a:rPr>
              <a:t>s</a:t>
            </a:r>
            <a:r>
              <a:rPr lang="en-GB" sz="2400" i="1" dirty="0">
                <a:solidFill>
                  <a:srgbClr val="FF0000"/>
                </a:solidFill>
              </a:rPr>
              <a:t> </a:t>
            </a:r>
            <a:r>
              <a:rPr lang="en-GB" sz="2400" dirty="0">
                <a:solidFill>
                  <a:srgbClr val="FF0000"/>
                </a:solidFill>
              </a:rPr>
              <a:t>= 10 when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r>
              <a:rPr lang="en-GB" sz="2400" dirty="0">
                <a:solidFill>
                  <a:srgbClr val="FF0000"/>
                </a:solidFill>
              </a:rPr>
              <a:t>= 0. We can substitute these values into the above equation to find </a:t>
            </a:r>
            <a:r>
              <a:rPr lang="en-GB" sz="2400" i="1" dirty="0">
                <a:solidFill>
                  <a:srgbClr val="FF0000"/>
                </a:solidFill>
                <a:latin typeface="Times New Roman" panose="02020603050405020304" pitchFamily="18" charset="0"/>
                <a:cs typeface="Times New Roman" panose="02020603050405020304" pitchFamily="18" charset="0"/>
              </a:rPr>
              <a:t>c</a:t>
            </a:r>
            <a:r>
              <a:rPr lang="en-GB" sz="2400" dirty="0">
                <a:solidFill>
                  <a:srgbClr val="FF0000"/>
                </a:solidFill>
              </a:rPr>
              <a:t>: </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7</a:t>
            </a:r>
            <a:endParaRPr lang="en-GB" sz="2400" b="1" dirty="0">
              <a:cs typeface="Arial" panose="020B0604020202020204" pitchFamily="34" charset="0"/>
            </a:endParaRPr>
          </a:p>
        </p:txBody>
      </p:sp>
      <p:sp>
        <p:nvSpPr>
          <p:cNvPr id="11" name="Rectangle 10"/>
          <p:cNvSpPr/>
          <p:nvPr/>
        </p:nvSpPr>
        <p:spPr>
          <a:xfrm>
            <a:off x="2188926" y="2479723"/>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3" name="Rectangle 12"/>
              <p:cNvSpPr/>
              <p:nvPr/>
            </p:nvSpPr>
            <p:spPr>
              <a:xfrm>
                <a:off x="3385874" y="3632814"/>
                <a:ext cx="3354993" cy="106106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m:t>
                      </m:r>
                      <m:nary>
                        <m:naryPr>
                          <m:limLoc m:val="undOvr"/>
                          <m:subHide m:val="on"/>
                          <m:supHide m:val="on"/>
                          <m:ctrlPr>
                            <a:rPr lang="en-GB" sz="2400" i="1">
                              <a:solidFill>
                                <a:srgbClr val="FF0000"/>
                              </a:solidFill>
                              <a:latin typeface="Cambria Math" panose="02040503050406030204" pitchFamily="18" charset="0"/>
                            </a:rPr>
                          </m:ctrlPr>
                        </m:naryPr>
                        <m:sub/>
                        <m:sup/>
                        <m:e>
                          <m:d>
                            <m:dPr>
                              <m:ctrlPr>
                                <a:rPr lang="en-GB" sz="2400" i="1">
                                  <a:solidFill>
                                    <a:srgbClr val="FF0000"/>
                                  </a:solidFill>
                                  <a:latin typeface="Cambria Math" panose="02040503050406030204" pitchFamily="18" charset="0"/>
                                </a:rPr>
                              </m:ctrlPr>
                            </m:dPr>
                            <m:e>
                              <m:r>
                                <a:rPr lang="en-GB" sz="2400" i="1">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+2</m:t>
                              </m:r>
                            </m:e>
                          </m:d>
                          <m:r>
                            <a:rPr lang="en-GB" sz="2400" i="1">
                              <a:solidFill>
                                <a:srgbClr val="FF0000"/>
                              </a:solidFill>
                              <a:latin typeface="Cambria Math" panose="02040503050406030204" pitchFamily="18" charset="0"/>
                            </a:rPr>
                            <m:t>𝑑𝑡</m:t>
                          </m:r>
                        </m:e>
                      </m:nary>
                    </m:oMath>
                  </m:oMathPara>
                </a14:m>
                <a:endParaRPr lang="en-GB" sz="2400" dirty="0"/>
              </a:p>
            </p:txBody>
          </p:sp>
        </mc:Choice>
        <mc:Fallback>
          <p:sp>
            <p:nvSpPr>
              <p:cNvPr id="13" name="Rectangle 12"/>
              <p:cNvSpPr>
                <a:spLocks noRot="1" noChangeAspect="1" noMove="1" noResize="1" noEditPoints="1" noAdjustHandles="1" noChangeArrowheads="1" noChangeShapeType="1" noTextEdit="1"/>
              </p:cNvSpPr>
              <p:nvPr/>
            </p:nvSpPr>
            <p:spPr>
              <a:xfrm>
                <a:off x="3385874" y="3632814"/>
                <a:ext cx="3354993" cy="1061060"/>
              </a:xfrm>
              <a:prstGeom prst="rect">
                <a:avLst/>
              </a:prstGeom>
              <a:blipFill>
                <a:blip r:embed="rId4"/>
                <a:stretch>
                  <a:fillRect l="-9057" t="-140476" b="-194048"/>
                </a:stretch>
              </a:blipFill>
            </p:spPr>
            <p:txBody>
              <a:bodyPr/>
              <a:lstStyle/>
              <a:p>
                <a:r>
                  <a:rPr lang="en-US">
                    <a:noFill/>
                  </a:rPr>
                  <a:t> </a:t>
                </a:r>
              </a:p>
            </p:txBody>
          </p:sp>
        </mc:Fallback>
      </mc:AlternateContent>
      <p:sp>
        <p:nvSpPr>
          <p:cNvPr id="14" name="Rectangle 13"/>
          <p:cNvSpPr/>
          <p:nvPr/>
        </p:nvSpPr>
        <p:spPr>
          <a:xfrm>
            <a:off x="6420792" y="3893971"/>
            <a:ext cx="870718" cy="461665"/>
          </a:xfrm>
          <a:prstGeom prst="rect">
            <a:avLst/>
          </a:prstGeom>
        </p:spPr>
        <p:txBody>
          <a:bodyPr wrap="square">
            <a:spAutoFit/>
          </a:bodyPr>
          <a:lstStyle/>
          <a:p>
            <a:r>
              <a:rPr lang="en-GB" sz="2400" dirty="0">
                <a:solidFill>
                  <a:srgbClr val="FF0000"/>
                </a:solidFill>
              </a:rPr>
              <a:t>so</a:t>
            </a:r>
          </a:p>
        </p:txBody>
      </p:sp>
      <p:sp>
        <p:nvSpPr>
          <p:cNvPr id="15" name="Rectangle 14"/>
          <p:cNvSpPr/>
          <p:nvPr/>
        </p:nvSpPr>
        <p:spPr>
          <a:xfrm>
            <a:off x="2200946" y="2922117"/>
            <a:ext cx="9727701" cy="830997"/>
          </a:xfrm>
          <a:prstGeom prst="rect">
            <a:avLst/>
          </a:prstGeom>
        </p:spPr>
        <p:txBody>
          <a:bodyPr wrap="square">
            <a:spAutoFit/>
          </a:bodyPr>
          <a:lstStyle/>
          <a:p>
            <a:pPr lvl="0"/>
            <a:r>
              <a:rPr lang="en-GB" sz="2400" dirty="0">
                <a:solidFill>
                  <a:srgbClr val="FF0000"/>
                </a:solidFill>
              </a:rPr>
              <a:t>a)	Using the relationships discussed, you know that the displacement 	can be found by integrating the velocity:</a:t>
            </a:r>
          </a:p>
        </p:txBody>
      </p:sp>
      <mc:AlternateContent xmlns:mc="http://schemas.openxmlformats.org/markup-compatibility/2006">
        <mc:Choice xmlns:a14="http://schemas.microsoft.com/office/drawing/2010/main" Requires="a14">
          <p:sp>
            <p:nvSpPr>
              <p:cNvPr id="6" name="Rectangle 5"/>
              <p:cNvSpPr/>
              <p:nvPr/>
            </p:nvSpPr>
            <p:spPr>
              <a:xfrm>
                <a:off x="6895584" y="3709304"/>
                <a:ext cx="2503827"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3</m:t>
                          </m:r>
                        </m:num>
                        <m:den>
                          <m:r>
                            <a:rPr lang="en-GB" sz="2400" i="1">
                              <a:solidFill>
                                <a:srgbClr val="FF0000"/>
                              </a:solidFill>
                              <a:latin typeface="Cambria Math" panose="02040503050406030204" pitchFamily="18" charset="0"/>
                            </a:rPr>
                            <m:t>2</m:t>
                          </m:r>
                        </m:den>
                      </m:f>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𝑐</m:t>
                      </m:r>
                    </m:oMath>
                  </m:oMathPara>
                </a14:m>
                <a:endParaRPr lang="en-GB" sz="2400" dirty="0">
                  <a:solidFill>
                    <a:srgbClr val="FF0000"/>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6895584" y="3709304"/>
                <a:ext cx="2503827" cy="783804"/>
              </a:xfrm>
              <a:prstGeom prst="rect">
                <a:avLst/>
              </a:prstGeom>
              <a:blipFill>
                <a:blip r:embed="rId5"/>
                <a:stretch>
                  <a:fillRect b="-793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 name="Rectangle 1"/>
              <p:cNvSpPr/>
              <p:nvPr/>
            </p:nvSpPr>
            <p:spPr>
              <a:xfrm>
                <a:off x="2423592" y="3641968"/>
                <a:ext cx="1668662" cy="1060931"/>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m:t>
                      </m:r>
                      <m:nary>
                        <m:naryPr>
                          <m:limLoc m:val="undOvr"/>
                          <m:subHide m:val="on"/>
                          <m:supHide m:val="on"/>
                          <m:ctrlPr>
                            <a:rPr lang="en-GB" sz="2400" i="1">
                              <a:solidFill>
                                <a:srgbClr val="FF0000"/>
                              </a:solidFill>
                              <a:latin typeface="Cambria Math" panose="02040503050406030204" pitchFamily="18" charset="0"/>
                            </a:rPr>
                          </m:ctrlPr>
                        </m:naryPr>
                        <m:sub/>
                        <m:sup/>
                        <m:e>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𝑑𝑡</m:t>
                          </m:r>
                        </m:e>
                      </m:nary>
                    </m:oMath>
                  </m:oMathPara>
                </a14:m>
                <a:endParaRPr lang="en-GB" sz="2400" dirty="0">
                  <a:solidFill>
                    <a:srgbClr val="FF0000"/>
                  </a:solidFill>
                </a:endParaRPr>
              </a:p>
            </p:txBody>
          </p:sp>
        </mc:Choice>
        <mc:Fallback>
          <p:sp>
            <p:nvSpPr>
              <p:cNvPr id="2" name="Rectangle 1"/>
              <p:cNvSpPr>
                <a:spLocks noRot="1" noChangeAspect="1" noMove="1" noResize="1" noEditPoints="1" noAdjustHandles="1" noChangeArrowheads="1" noChangeShapeType="1" noTextEdit="1"/>
              </p:cNvSpPr>
              <p:nvPr/>
            </p:nvSpPr>
            <p:spPr>
              <a:xfrm>
                <a:off x="2423592" y="3641968"/>
                <a:ext cx="1668662" cy="1060931"/>
              </a:xfrm>
              <a:prstGeom prst="rect">
                <a:avLst/>
              </a:prstGeom>
              <a:blipFill>
                <a:blip r:embed="rId6"/>
                <a:stretch>
                  <a:fillRect l="-38636" t="-138824" r="-20455" b="-1917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0" name="Rectangle 19"/>
              <p:cNvSpPr/>
              <p:nvPr/>
            </p:nvSpPr>
            <p:spPr>
              <a:xfrm>
                <a:off x="9353821" y="3753114"/>
                <a:ext cx="2682358" cy="830997"/>
              </a:xfrm>
              <a:prstGeom prst="rect">
                <a:avLst/>
              </a:prstGeom>
            </p:spPr>
            <p:txBody>
              <a:bodyPr wrap="square">
                <a:spAutoFit/>
              </a:bodyPr>
              <a:lstStyle/>
              <a:p>
                <a:r>
                  <a:rPr lang="en-GB" sz="2400" dirty="0">
                    <a:solidFill>
                      <a:srgbClr val="FF0000"/>
                    </a:solidFill>
                  </a:rPr>
                  <a:t>where </a:t>
                </a:r>
                <a14:m>
                  <m:oMath xmlns:m="http://schemas.openxmlformats.org/officeDocument/2006/math">
                    <m:r>
                      <a:rPr lang="en-GB" sz="2400" i="1">
                        <a:solidFill>
                          <a:srgbClr val="FF0000"/>
                        </a:solidFill>
                        <a:latin typeface="Cambria Math" panose="02040503050406030204" pitchFamily="18" charset="0"/>
                      </a:rPr>
                      <m:t>𝑐</m:t>
                    </m:r>
                  </m:oMath>
                </a14:m>
                <a:r>
                  <a:rPr lang="en-GB" sz="2400" i="1" dirty="0">
                    <a:solidFill>
                      <a:srgbClr val="FF0000"/>
                    </a:solidFill>
                  </a:rPr>
                  <a:t> </a:t>
                </a:r>
                <a:r>
                  <a:rPr lang="en-GB" sz="2400" dirty="0">
                    <a:solidFill>
                      <a:srgbClr val="FF0000"/>
                    </a:solidFill>
                  </a:rPr>
                  <a:t>is an unknown constant</a:t>
                </a:r>
              </a:p>
            </p:txBody>
          </p:sp>
        </mc:Choice>
        <mc:Fallback>
          <p:sp>
            <p:nvSpPr>
              <p:cNvPr id="20" name="Rectangle 19"/>
              <p:cNvSpPr>
                <a:spLocks noRot="1" noChangeAspect="1" noMove="1" noResize="1" noEditPoints="1" noAdjustHandles="1" noChangeArrowheads="1" noChangeShapeType="1" noTextEdit="1"/>
              </p:cNvSpPr>
              <p:nvPr/>
            </p:nvSpPr>
            <p:spPr>
              <a:xfrm>
                <a:off x="9353821" y="3753114"/>
                <a:ext cx="2682358" cy="830997"/>
              </a:xfrm>
              <a:prstGeom prst="rect">
                <a:avLst/>
              </a:prstGeom>
              <a:blipFill>
                <a:blip r:embed="rId7"/>
                <a:stretch>
                  <a:fillRect l="-3302" t="-6061" r="-2358" b="-1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1" name="Rectangle 20"/>
              <p:cNvSpPr/>
              <p:nvPr/>
            </p:nvSpPr>
            <p:spPr>
              <a:xfrm>
                <a:off x="3624639" y="5870716"/>
                <a:ext cx="2985753"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10=</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3</m:t>
                          </m:r>
                        </m:num>
                        <m:den>
                          <m:r>
                            <a:rPr lang="en-GB" sz="2400" i="1">
                              <a:solidFill>
                                <a:srgbClr val="FF0000"/>
                              </a:solidFill>
                              <a:latin typeface="Cambria Math" panose="02040503050406030204" pitchFamily="18" charset="0"/>
                            </a:rPr>
                            <m:t>2</m:t>
                          </m:r>
                        </m:den>
                      </m:f>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+2×0+</m:t>
                      </m:r>
                      <m:r>
                        <a:rPr lang="en-GB" sz="2400" i="1">
                          <a:solidFill>
                            <a:srgbClr val="FF0000"/>
                          </a:solidFill>
                          <a:latin typeface="Cambria Math" panose="02040503050406030204" pitchFamily="18" charset="0"/>
                        </a:rPr>
                        <m:t>𝑐</m:t>
                      </m:r>
                    </m:oMath>
                  </m:oMathPara>
                </a14:m>
                <a:endParaRPr lang="en-GB" sz="2400" dirty="0">
                  <a:solidFill>
                    <a:srgbClr val="FF0000"/>
                  </a:solidFill>
                </a:endParaRPr>
              </a:p>
            </p:txBody>
          </p:sp>
        </mc:Choice>
        <mc:Fallback>
          <p:sp>
            <p:nvSpPr>
              <p:cNvPr id="21" name="Rectangle 20"/>
              <p:cNvSpPr>
                <a:spLocks noRot="1" noChangeAspect="1" noMove="1" noResize="1" noEditPoints="1" noAdjustHandles="1" noChangeArrowheads="1" noChangeShapeType="1" noTextEdit="1"/>
              </p:cNvSpPr>
              <p:nvPr/>
            </p:nvSpPr>
            <p:spPr>
              <a:xfrm>
                <a:off x="3624639" y="5870716"/>
                <a:ext cx="2985753" cy="783804"/>
              </a:xfrm>
              <a:prstGeom prst="rect">
                <a:avLst/>
              </a:prstGeom>
              <a:blipFill>
                <a:blip r:embed="rId8"/>
                <a:stretch>
                  <a:fillRect b="-4762"/>
                </a:stretch>
              </a:blipFill>
            </p:spPr>
            <p:txBody>
              <a:bodyPr/>
              <a:lstStyle/>
              <a:p>
                <a:r>
                  <a:rPr lang="en-US">
                    <a:noFill/>
                  </a:rPr>
                  <a:t> </a:t>
                </a:r>
              </a:p>
            </p:txBody>
          </p:sp>
        </mc:Fallback>
      </mc:AlternateContent>
      <p:sp>
        <p:nvSpPr>
          <p:cNvPr id="4" name="Rectangle 3"/>
          <p:cNvSpPr/>
          <p:nvPr/>
        </p:nvSpPr>
        <p:spPr>
          <a:xfrm>
            <a:off x="7291510" y="6031785"/>
            <a:ext cx="1904689" cy="461665"/>
          </a:xfrm>
          <a:prstGeom prst="rect">
            <a:avLst/>
          </a:prstGeom>
        </p:spPr>
        <p:txBody>
          <a:bodyPr wrap="none">
            <a:spAutoFit/>
          </a:bodyPr>
          <a:lstStyle/>
          <a:p>
            <a:r>
              <a:rPr lang="en-GB" sz="2400" dirty="0">
                <a:solidFill>
                  <a:srgbClr val="FF0000"/>
                </a:solidFill>
              </a:rPr>
              <a:t>giving </a:t>
            </a:r>
            <a:r>
              <a:rPr lang="en-GB" sz="2400" i="1" dirty="0">
                <a:solidFill>
                  <a:srgbClr val="FF0000"/>
                </a:solidFill>
                <a:latin typeface="Times New Roman" panose="02020603050405020304" pitchFamily="18" charset="0"/>
                <a:cs typeface="Times New Roman" panose="02020603050405020304" pitchFamily="18" charset="0"/>
              </a:rPr>
              <a:t>c</a:t>
            </a:r>
            <a:r>
              <a:rPr lang="en-GB" sz="2400" i="1" dirty="0">
                <a:solidFill>
                  <a:srgbClr val="FF0000"/>
                </a:solidFill>
              </a:rPr>
              <a:t> </a:t>
            </a:r>
            <a:r>
              <a:rPr lang="en-GB" sz="2400" dirty="0">
                <a:solidFill>
                  <a:srgbClr val="FF0000"/>
                </a:solidFill>
              </a:rPr>
              <a:t>= 10</a:t>
            </a:r>
          </a:p>
        </p:txBody>
      </p:sp>
    </p:spTree>
    <p:extLst>
      <p:ext uri="{BB962C8B-B14F-4D97-AF65-F5344CB8AC3E}">
        <p14:creationId xmlns:p14="http://schemas.microsoft.com/office/powerpoint/2010/main" val="327266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0" grpId="0"/>
      <p:bldP spid="11" grpId="0"/>
      <p:bldP spid="13" grpId="0"/>
      <p:bldP spid="14" grpId="0"/>
      <p:bldP spid="15" grpId="0"/>
      <p:bldP spid="6" grpId="0"/>
      <p:bldP spid="2" grpId="0"/>
      <p:bldP spid="20" grpId="0"/>
      <p:bldP spid="21"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Relationships between </a:t>
            </a:r>
            <a:r>
              <a:rPr lang="en-GB" sz="3000" b="1" i="1" dirty="0">
                <a:latin typeface="Times New Roman" panose="02020603050405020304" pitchFamily="18" charset="0"/>
                <a:cs typeface="Times New Roman" panose="02020603050405020304" pitchFamily="18" charset="0"/>
              </a:rPr>
              <a:t>s</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r>
              <a:rPr lang="en-GB" sz="3000" b="1" i="1" dirty="0">
                <a:latin typeface="Times New Roman" panose="02020603050405020304" pitchFamily="18" charset="0"/>
                <a:cs typeface="Times New Roman" panose="02020603050405020304" pitchFamily="18" charset="0"/>
              </a:rPr>
              <a:t>v</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and </a:t>
            </a:r>
            <a:r>
              <a:rPr lang="en-GB" sz="3000" b="1" i="1" dirty="0">
                <a:latin typeface="Times New Roman" panose="02020603050405020304" pitchFamily="18" charset="0"/>
                <a:cs typeface="Times New Roman" panose="02020603050405020304" pitchFamily="18" charset="0"/>
              </a:rPr>
              <a:t>a</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17672" y="1091315"/>
            <a:ext cx="6715386" cy="461665"/>
          </a:xfrm>
          <a:prstGeom prst="rect">
            <a:avLst/>
          </a:prstGeom>
        </p:spPr>
        <p:txBody>
          <a:bodyPr wrap="square">
            <a:spAutoFit/>
          </a:bodyPr>
          <a:lstStyle/>
          <a:p>
            <a:r>
              <a:rPr lang="en-GB" sz="2400" dirty="0">
                <a:solidFill>
                  <a:srgbClr val="FF0000"/>
                </a:solidFill>
              </a:rPr>
              <a:t>as </a:t>
            </a:r>
            <a:r>
              <a:rPr lang="en-GB" sz="2400" i="1" dirty="0">
                <a:solidFill>
                  <a:srgbClr val="FF0000"/>
                </a:solidFill>
                <a:latin typeface="Times New Roman" panose="02020603050405020304" pitchFamily="18" charset="0"/>
                <a:cs typeface="Times New Roman" panose="02020603050405020304" pitchFamily="18" charset="0"/>
              </a:rPr>
              <a:t>c</a:t>
            </a:r>
            <a:r>
              <a:rPr lang="en-GB" sz="2400" i="1" dirty="0">
                <a:solidFill>
                  <a:srgbClr val="FF0000"/>
                </a:solidFill>
              </a:rPr>
              <a:t> </a:t>
            </a:r>
            <a:r>
              <a:rPr lang="en-GB" sz="2400" dirty="0">
                <a:solidFill>
                  <a:srgbClr val="FF0000"/>
                </a:solidFill>
              </a:rPr>
              <a:t>= 10 the displacement is fully known:</a:t>
            </a: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3" name="Rectangle 2"/>
              <p:cNvSpPr/>
              <p:nvPr/>
            </p:nvSpPr>
            <p:spPr>
              <a:xfrm>
                <a:off x="5172923" y="1650625"/>
                <a:ext cx="2692852"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3</m:t>
                          </m:r>
                        </m:num>
                        <m:den>
                          <m:r>
                            <a:rPr lang="en-GB" sz="2400" i="1">
                              <a:solidFill>
                                <a:srgbClr val="FF0000"/>
                              </a:solidFill>
                              <a:latin typeface="Cambria Math" panose="02040503050406030204" pitchFamily="18" charset="0"/>
                            </a:rPr>
                            <m:t>2</m:t>
                          </m:r>
                        </m:den>
                      </m:f>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+10</m:t>
                      </m:r>
                    </m:oMath>
                  </m:oMathPara>
                </a14:m>
                <a:endParaRPr lang="en-GB" sz="2400" dirty="0">
                  <a:solidFill>
                    <a:srgbClr val="FF0000"/>
                  </a:solidFill>
                </a:endParaRPr>
              </a:p>
            </p:txBody>
          </p:sp>
        </mc:Choice>
        <mc:Fallback>
          <p:sp>
            <p:nvSpPr>
              <p:cNvPr id="3" name="Rectangle 2"/>
              <p:cNvSpPr>
                <a:spLocks noRot="1" noChangeAspect="1" noMove="1" noResize="1" noEditPoints="1" noAdjustHandles="1" noChangeArrowheads="1" noChangeShapeType="1" noTextEdit="1"/>
              </p:cNvSpPr>
              <p:nvPr/>
            </p:nvSpPr>
            <p:spPr>
              <a:xfrm>
                <a:off x="5172923" y="1650625"/>
                <a:ext cx="2692852" cy="783804"/>
              </a:xfrm>
              <a:prstGeom prst="rect">
                <a:avLst/>
              </a:prstGeom>
              <a:blipFill>
                <a:blip r:embed="rId3"/>
                <a:stretch>
                  <a:fillRect b="-6452"/>
                </a:stretch>
              </a:blipFill>
            </p:spPr>
            <p:txBody>
              <a:bodyPr/>
              <a:lstStyle/>
              <a:p>
                <a:r>
                  <a:rPr lang="en-US">
                    <a:noFill/>
                  </a:rPr>
                  <a:t> </a:t>
                </a:r>
              </a:p>
            </p:txBody>
          </p:sp>
        </mc:Fallback>
      </mc:AlternateContent>
      <p:sp>
        <p:nvSpPr>
          <p:cNvPr id="14" name="Rectangle 13"/>
          <p:cNvSpPr/>
          <p:nvPr/>
        </p:nvSpPr>
        <p:spPr>
          <a:xfrm>
            <a:off x="2217672" y="4001542"/>
            <a:ext cx="9600728" cy="461665"/>
          </a:xfrm>
          <a:prstGeom prst="rect">
            <a:avLst/>
          </a:prstGeom>
        </p:spPr>
        <p:txBody>
          <a:bodyPr wrap="square">
            <a:spAutoFit/>
          </a:bodyPr>
          <a:lstStyle/>
          <a:p>
            <a:r>
              <a:rPr lang="en-GB" sz="2400" dirty="0">
                <a:solidFill>
                  <a:srgbClr val="FF0000"/>
                </a:solidFill>
              </a:rPr>
              <a:t>So the particle has an acceleration of 3 ms</a:t>
            </a:r>
            <a:r>
              <a:rPr lang="en-GB" sz="2400" baseline="30000" dirty="0">
                <a:solidFill>
                  <a:srgbClr val="FF0000"/>
                </a:solidFill>
              </a:rPr>
              <a:t>-2</a:t>
            </a:r>
            <a:r>
              <a:rPr lang="en-GB" sz="2400" dirty="0">
                <a:solidFill>
                  <a:srgbClr val="FF0000"/>
                </a:solidFill>
              </a:rPr>
              <a:t>, a constant acceleration.</a:t>
            </a:r>
          </a:p>
        </p:txBody>
      </p:sp>
      <mc:AlternateContent xmlns:mc="http://schemas.openxmlformats.org/markup-compatibility/2006">
        <mc:Choice xmlns:a14="http://schemas.microsoft.com/office/drawing/2010/main" Requires="a14">
          <p:sp>
            <p:nvSpPr>
              <p:cNvPr id="16" name="Rectangle 15"/>
              <p:cNvSpPr/>
              <p:nvPr/>
            </p:nvSpPr>
            <p:spPr>
              <a:xfrm>
                <a:off x="3508124" y="3269732"/>
                <a:ext cx="1760675" cy="76944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𝑣</m:t>
                      </m:r>
                      <m:r>
                        <a:rPr lang="en-GB" sz="2400" i="1" smtClean="0">
                          <a:solidFill>
                            <a:srgbClr val="FF0000"/>
                          </a:solidFill>
                          <a:latin typeface="Cambria Math" panose="02040503050406030204" pitchFamily="18" charset="0"/>
                        </a:rPr>
                        <m:t>=3</m:t>
                      </m:r>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+2</m:t>
                      </m:r>
                    </m:oMath>
                  </m:oMathPara>
                </a14:m>
                <a:endParaRPr lang="en-GB" sz="2400" dirty="0">
                  <a:solidFill>
                    <a:srgbClr val="FF0000"/>
                  </a:solidFill>
                </a:endParaRPr>
              </a:p>
              <a:p>
                <a:endParaRPr lang="en-GB" dirty="0">
                  <a:solidFill>
                    <a:srgbClr val="FF0000"/>
                  </a:solidFill>
                </a:endParaRPr>
              </a:p>
            </p:txBody>
          </p:sp>
        </mc:Choice>
        <mc:Fallback>
          <p:sp>
            <p:nvSpPr>
              <p:cNvPr id="16" name="Rectangle 15"/>
              <p:cNvSpPr>
                <a:spLocks noRot="1" noChangeAspect="1" noMove="1" noResize="1" noEditPoints="1" noAdjustHandles="1" noChangeArrowheads="1" noChangeShapeType="1" noTextEdit="1"/>
              </p:cNvSpPr>
              <p:nvPr/>
            </p:nvSpPr>
            <p:spPr>
              <a:xfrm>
                <a:off x="3508124" y="3269732"/>
                <a:ext cx="1760675" cy="769441"/>
              </a:xfrm>
              <a:prstGeom prst="rect">
                <a:avLst/>
              </a:prstGeom>
              <a:blipFill>
                <a:blip r:embed="rId4"/>
                <a:stretch>
                  <a:fillRect/>
                </a:stretch>
              </a:blipFill>
            </p:spPr>
            <p:txBody>
              <a:bodyPr/>
              <a:lstStyle/>
              <a:p>
                <a:r>
                  <a:rPr lang="en-US">
                    <a:noFill/>
                  </a:rPr>
                  <a:t> </a:t>
                </a:r>
              </a:p>
            </p:txBody>
          </p:sp>
        </mc:Fallback>
      </mc:AlternateContent>
      <p:sp>
        <p:nvSpPr>
          <p:cNvPr id="6" name="Rectangle 5"/>
          <p:cNvSpPr/>
          <p:nvPr/>
        </p:nvSpPr>
        <p:spPr>
          <a:xfrm>
            <a:off x="2217672" y="2582776"/>
            <a:ext cx="8810104" cy="461665"/>
          </a:xfrm>
          <a:prstGeom prst="rect">
            <a:avLst/>
          </a:prstGeom>
        </p:spPr>
        <p:txBody>
          <a:bodyPr wrap="none">
            <a:spAutoFit/>
          </a:bodyPr>
          <a:lstStyle/>
          <a:p>
            <a:r>
              <a:rPr lang="en-GB" sz="2400" dirty="0">
                <a:solidFill>
                  <a:srgbClr val="FF0000"/>
                </a:solidFill>
              </a:rPr>
              <a:t>b) The acceleration can be found by differentiating the velocity:	</a:t>
            </a:r>
            <a:endParaRPr lang="en-GB" dirty="0">
              <a:solidFill>
                <a:srgbClr val="FF0000"/>
              </a:solidFill>
            </a:endParaRPr>
          </a:p>
        </p:txBody>
      </p:sp>
      <mc:AlternateContent xmlns:mc="http://schemas.openxmlformats.org/markup-compatibility/2006">
        <mc:Choice xmlns:a14="http://schemas.microsoft.com/office/drawing/2010/main" Requires="a14">
          <p:sp>
            <p:nvSpPr>
              <p:cNvPr id="18" name="Rectangle 17"/>
              <p:cNvSpPr/>
              <p:nvPr/>
            </p:nvSpPr>
            <p:spPr>
              <a:xfrm>
                <a:off x="7007624" y="3080472"/>
                <a:ext cx="1756058" cy="7935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𝑎</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𝑑𝑣</m:t>
                          </m:r>
                        </m:num>
                        <m:den>
                          <m:r>
                            <a:rPr lang="en-GB" sz="2400" i="1">
                              <a:solidFill>
                                <a:srgbClr val="FF0000"/>
                              </a:solidFill>
                              <a:latin typeface="Cambria Math" panose="02040503050406030204" pitchFamily="18" charset="0"/>
                            </a:rPr>
                            <m:t>𝑑𝑡</m:t>
                          </m:r>
                        </m:den>
                      </m:f>
                      <m:r>
                        <a:rPr lang="en-GB" sz="2400" i="1">
                          <a:solidFill>
                            <a:srgbClr val="FF0000"/>
                          </a:solidFill>
                          <a:latin typeface="Cambria Math" panose="02040503050406030204" pitchFamily="18" charset="0"/>
                        </a:rPr>
                        <m:t>=3</m:t>
                      </m:r>
                    </m:oMath>
                  </m:oMathPara>
                </a14:m>
                <a:endParaRPr lang="en-GB" sz="2400" dirty="0">
                  <a:solidFill>
                    <a:srgbClr val="FF0000"/>
                  </a:solidFill>
                </a:endParaRPr>
              </a:p>
            </p:txBody>
          </p:sp>
        </mc:Choice>
        <mc:Fallback>
          <p:sp>
            <p:nvSpPr>
              <p:cNvPr id="18" name="Rectangle 17"/>
              <p:cNvSpPr>
                <a:spLocks noRot="1" noChangeAspect="1" noMove="1" noResize="1" noEditPoints="1" noAdjustHandles="1" noChangeArrowheads="1" noChangeShapeType="1" noTextEdit="1"/>
              </p:cNvSpPr>
              <p:nvPr/>
            </p:nvSpPr>
            <p:spPr>
              <a:xfrm>
                <a:off x="7007624" y="3080472"/>
                <a:ext cx="1756058" cy="793551"/>
              </a:xfrm>
              <a:prstGeom prst="rect">
                <a:avLst/>
              </a:prstGeom>
              <a:blipFill>
                <a:blip r:embed="rId5"/>
                <a:stretch>
                  <a:fillRect b="-6250"/>
                </a:stretch>
              </a:blipFill>
            </p:spPr>
            <p:txBody>
              <a:bodyPr/>
              <a:lstStyle/>
              <a:p>
                <a:r>
                  <a:rPr lang="en-US">
                    <a:noFill/>
                  </a:rPr>
                  <a:t> </a:t>
                </a:r>
              </a:p>
            </p:txBody>
          </p:sp>
        </mc:Fallback>
      </mc:AlternateContent>
      <p:sp>
        <p:nvSpPr>
          <p:cNvPr id="2" name="Rectangle 1"/>
          <p:cNvSpPr/>
          <p:nvPr/>
        </p:nvSpPr>
        <p:spPr>
          <a:xfrm>
            <a:off x="6246389" y="3294457"/>
            <a:ext cx="510076" cy="461665"/>
          </a:xfrm>
          <a:prstGeom prst="rect">
            <a:avLst/>
          </a:prstGeom>
        </p:spPr>
        <p:txBody>
          <a:bodyPr wrap="none">
            <a:spAutoFit/>
          </a:bodyPr>
          <a:lstStyle/>
          <a:p>
            <a:r>
              <a:rPr lang="en-GB" sz="2400" dirty="0">
                <a:solidFill>
                  <a:srgbClr val="FF0000"/>
                </a:solidFill>
              </a:rPr>
              <a:t>so</a:t>
            </a:r>
            <a:endParaRPr lang="en-GB" dirty="0">
              <a:solidFill>
                <a:srgbClr val="FF0000"/>
              </a:solidFill>
            </a:endParaRPr>
          </a:p>
        </p:txBody>
      </p:sp>
      <mc:AlternateContent xmlns:mc="http://schemas.openxmlformats.org/markup-compatibility/2006">
        <mc:Choice xmlns:a14="http://schemas.microsoft.com/office/drawing/2010/main" Requires="a14">
          <p:sp>
            <p:nvSpPr>
              <p:cNvPr id="21" name="Rectangle 20"/>
              <p:cNvSpPr/>
              <p:nvPr/>
            </p:nvSpPr>
            <p:spPr>
              <a:xfrm>
                <a:off x="2217672" y="4590726"/>
                <a:ext cx="9974328" cy="2244974"/>
              </a:xfrm>
              <a:prstGeom prst="rect">
                <a:avLst/>
              </a:prstGeom>
            </p:spPr>
            <p:txBody>
              <a:bodyPr wrap="square">
                <a:spAutoFit/>
              </a:bodyPr>
              <a:lstStyle/>
              <a:p>
                <a:r>
                  <a:rPr lang="en-GB" sz="2400" b="1" dirty="0"/>
                  <a:t>Note:</a:t>
                </a:r>
              </a:p>
              <a:p>
                <a:r>
                  <a:rPr lang="en-GB" sz="2400" dirty="0"/>
                  <a:t>A solution containing an unknown constant, such as </a:t>
                </a:r>
                <a14:m>
                  <m:oMath xmlns:m="http://schemas.openxmlformats.org/officeDocument/2006/math">
                    <m:r>
                      <a:rPr lang="en-GB" sz="2400" i="1">
                        <a:latin typeface="Cambria Math" panose="02040503050406030204" pitchFamily="18" charset="0"/>
                      </a:rPr>
                      <m:t>𝑠</m:t>
                    </m:r>
                    <m:r>
                      <a:rPr lang="en-GB" sz="2400" i="1">
                        <a:latin typeface="Cambria Math" panose="020405030504060302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3</m:t>
                        </m:r>
                      </m:num>
                      <m:den>
                        <m:r>
                          <a:rPr lang="en-GB" sz="2400" i="1">
                            <a:latin typeface="Cambria Math" panose="02040503050406030204" pitchFamily="18" charset="0"/>
                          </a:rPr>
                          <m:t>2</m:t>
                        </m:r>
                      </m:den>
                    </m:f>
                    <m:sSup>
                      <m:sSupPr>
                        <m:ctrlPr>
                          <a:rPr lang="en-GB" sz="2400" i="1">
                            <a:latin typeface="Cambria Math" panose="02040503050406030204" pitchFamily="18" charset="0"/>
                          </a:rPr>
                        </m:ctrlPr>
                      </m:sSupPr>
                      <m:e>
                        <m:r>
                          <a:rPr lang="en-GB" sz="2400" i="1">
                            <a:latin typeface="Cambria Math" panose="02040503050406030204" pitchFamily="18" charset="0"/>
                          </a:rPr>
                          <m:t>𝑡</m:t>
                        </m:r>
                      </m:e>
                      <m:sup>
                        <m:r>
                          <a:rPr lang="en-GB" sz="2400" i="1">
                            <a:latin typeface="Cambria Math" panose="02040503050406030204" pitchFamily="18" charset="0"/>
                          </a:rPr>
                          <m:t>2</m:t>
                        </m:r>
                      </m:sup>
                    </m:sSup>
                    <m:r>
                      <a:rPr lang="en-GB" sz="2400" i="1">
                        <a:latin typeface="Cambria Math" panose="02040503050406030204" pitchFamily="18" charset="0"/>
                      </a:rPr>
                      <m:t>+2</m:t>
                    </m:r>
                    <m:r>
                      <a:rPr lang="en-GB" sz="2400" i="1">
                        <a:latin typeface="Cambria Math" panose="02040503050406030204" pitchFamily="18" charset="0"/>
                      </a:rPr>
                      <m:t>𝑡</m:t>
                    </m:r>
                    <m:r>
                      <a:rPr lang="en-GB" sz="2400" i="1">
                        <a:latin typeface="Cambria Math" panose="02040503050406030204" pitchFamily="18" charset="0"/>
                      </a:rPr>
                      <m:t>+</m:t>
                    </m:r>
                    <m:r>
                      <a:rPr lang="en-GB" sz="2400" i="1">
                        <a:latin typeface="Cambria Math" panose="02040503050406030204" pitchFamily="18" charset="0"/>
                      </a:rPr>
                      <m:t>𝑐</m:t>
                    </m:r>
                  </m:oMath>
                </a14:m>
                <a:r>
                  <a:rPr lang="en-GB" sz="2400" dirty="0"/>
                  <a:t>, is known as a </a:t>
                </a:r>
                <a:r>
                  <a:rPr lang="en-GB" sz="2400" b="1" dirty="0"/>
                  <a:t>general solution</a:t>
                </a:r>
                <a:r>
                  <a:rPr lang="en-GB" sz="2400" dirty="0"/>
                  <a:t>. When the value of the constant has been found using the initial conditions, the solution containing no unknown constants, </a:t>
                </a:r>
                <a14:m>
                  <m:oMath xmlns:m="http://schemas.openxmlformats.org/officeDocument/2006/math">
                    <m:r>
                      <a:rPr lang="en-GB" sz="2400" i="1">
                        <a:latin typeface="Cambria Math" panose="02040503050406030204" pitchFamily="18" charset="0"/>
                      </a:rPr>
                      <m:t>𝑠</m:t>
                    </m:r>
                    <m:r>
                      <a:rPr lang="en-GB" sz="2400" i="1">
                        <a:latin typeface="Cambria Math" panose="020405030504060302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3</m:t>
                        </m:r>
                      </m:num>
                      <m:den>
                        <m:r>
                          <a:rPr lang="en-GB" sz="2400" i="1">
                            <a:latin typeface="Cambria Math" panose="02040503050406030204" pitchFamily="18" charset="0"/>
                          </a:rPr>
                          <m:t>2</m:t>
                        </m:r>
                      </m:den>
                    </m:f>
                    <m:sSup>
                      <m:sSupPr>
                        <m:ctrlPr>
                          <a:rPr lang="en-GB" sz="2400" i="1">
                            <a:latin typeface="Cambria Math" panose="02040503050406030204" pitchFamily="18" charset="0"/>
                          </a:rPr>
                        </m:ctrlPr>
                      </m:sSupPr>
                      <m:e>
                        <m:r>
                          <a:rPr lang="en-GB" sz="2400" i="1">
                            <a:latin typeface="Cambria Math" panose="02040503050406030204" pitchFamily="18" charset="0"/>
                          </a:rPr>
                          <m:t>𝑡</m:t>
                        </m:r>
                      </m:e>
                      <m:sup>
                        <m:r>
                          <a:rPr lang="en-GB" sz="2400" i="1">
                            <a:latin typeface="Cambria Math" panose="02040503050406030204" pitchFamily="18" charset="0"/>
                          </a:rPr>
                          <m:t>2</m:t>
                        </m:r>
                      </m:sup>
                    </m:sSup>
                    <m:r>
                      <a:rPr lang="en-GB" sz="2400" i="1">
                        <a:latin typeface="Cambria Math" panose="02040503050406030204" pitchFamily="18" charset="0"/>
                      </a:rPr>
                      <m:t>+2</m:t>
                    </m:r>
                    <m:r>
                      <a:rPr lang="en-GB" sz="2400" i="1">
                        <a:latin typeface="Cambria Math" panose="02040503050406030204" pitchFamily="18" charset="0"/>
                      </a:rPr>
                      <m:t>𝑡</m:t>
                    </m:r>
                    <m:r>
                      <a:rPr lang="en-GB" sz="2400" i="1">
                        <a:latin typeface="Cambria Math" panose="02040503050406030204" pitchFamily="18" charset="0"/>
                      </a:rPr>
                      <m:t>+10</m:t>
                    </m:r>
                  </m:oMath>
                </a14:m>
                <a:r>
                  <a:rPr lang="en-GB" sz="2400" dirty="0"/>
                  <a:t>, is known as the </a:t>
                </a:r>
                <a:r>
                  <a:rPr lang="en-GB" sz="2400" b="1" dirty="0"/>
                  <a:t>particular solution</a:t>
                </a:r>
                <a:r>
                  <a:rPr lang="en-GB" sz="2400" dirty="0"/>
                  <a:t>. </a:t>
                </a:r>
              </a:p>
            </p:txBody>
          </p:sp>
        </mc:Choice>
        <mc:Fallback>
          <p:sp>
            <p:nvSpPr>
              <p:cNvPr id="21" name="Rectangle 20"/>
              <p:cNvSpPr>
                <a:spLocks noRot="1" noChangeAspect="1" noMove="1" noResize="1" noEditPoints="1" noAdjustHandles="1" noChangeArrowheads="1" noChangeShapeType="1" noTextEdit="1"/>
              </p:cNvSpPr>
              <p:nvPr/>
            </p:nvSpPr>
            <p:spPr>
              <a:xfrm>
                <a:off x="2217672" y="4590726"/>
                <a:ext cx="9974328" cy="2244974"/>
              </a:xfrm>
              <a:prstGeom prst="rect">
                <a:avLst/>
              </a:prstGeom>
              <a:blipFill>
                <a:blip r:embed="rId6"/>
                <a:stretch>
                  <a:fillRect l="-889" t="-2247" r="-762" b="-1124"/>
                </a:stretch>
              </a:blipFill>
            </p:spPr>
            <p:txBody>
              <a:bodyPr/>
              <a:lstStyle/>
              <a:p>
                <a:r>
                  <a:rPr lang="en-US">
                    <a:noFill/>
                  </a:rPr>
                  <a:t> </a:t>
                </a:r>
              </a:p>
            </p:txBody>
          </p:sp>
        </mc:Fallback>
      </mc:AlternateContent>
    </p:spTree>
    <p:extLst>
      <p:ext uri="{BB962C8B-B14F-4D97-AF65-F5344CB8AC3E}">
        <p14:creationId xmlns:p14="http://schemas.microsoft.com/office/powerpoint/2010/main" val="39997083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14" grpId="0"/>
      <p:bldP spid="16" grpId="0"/>
      <p:bldP spid="6" grpId="0"/>
      <p:bldP spid="18" grpId="0"/>
      <p:bldP spid="2" grpId="0"/>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 - time graphs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387280" y="850682"/>
            <a:ext cx="5112876" cy="2677656"/>
          </a:xfrm>
          <a:prstGeom prst="rect">
            <a:avLst/>
          </a:prstGeom>
        </p:spPr>
        <p:txBody>
          <a:bodyPr wrap="square">
            <a:spAutoFit/>
          </a:bodyPr>
          <a:lstStyle/>
          <a:p>
            <a:r>
              <a:rPr lang="en-GB" sz="2400" dirty="0"/>
              <a:t>The graph of the velocity against time is called a </a:t>
            </a:r>
            <a:r>
              <a:rPr lang="en-GB" sz="2400" b="1" dirty="0"/>
              <a:t>velocity-time graph</a:t>
            </a:r>
            <a:r>
              <a:rPr lang="en-GB" sz="2400" dirty="0"/>
              <a:t>. The figure shows the velocity - time graph for the motion of a ball thrown up into the air then falling to the floor. Positive velocity is taken to indicate upwards motion.</a:t>
            </a:r>
          </a:p>
        </p:txBody>
      </p:sp>
      <mc:AlternateContent xmlns:mc="http://schemas.openxmlformats.org/markup-compatibility/2006">
        <mc:Choice xmlns:a14="http://schemas.microsoft.com/office/drawing/2010/main" Requires="a14">
          <p:sp>
            <p:nvSpPr>
              <p:cNvPr id="10" name="Rectangle 9"/>
              <p:cNvSpPr/>
              <p:nvPr/>
            </p:nvSpPr>
            <p:spPr>
              <a:xfrm>
                <a:off x="2225313" y="4784109"/>
                <a:ext cx="9759996" cy="1955664"/>
              </a:xfrm>
              <a:prstGeom prst="rect">
                <a:avLst/>
              </a:prstGeom>
            </p:spPr>
            <p:txBody>
              <a:bodyPr wrap="square">
                <a:spAutoFit/>
              </a:bodyPr>
              <a:lstStyle/>
              <a:p>
                <a:r>
                  <a:rPr lang="en-GB" sz="2400" dirty="0"/>
                  <a:t>The ball begins its motion with a velocity of 10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r>
                      <a:rPr lang="en-GB" sz="2400" i="1">
                        <a:latin typeface="Cambria Math" panose="02040503050406030204" pitchFamily="18" charset="0"/>
                      </a:rPr>
                      <m:t> </m:t>
                    </m:r>
                  </m:oMath>
                </a14:m>
                <a:r>
                  <a:rPr lang="en-GB" sz="2400" dirty="0"/>
                  <a:t>and this velocity falls to zero during the first second of the motion as the ball moves upwards, while slowing down. It reaches its maximum height, with a velocity of zero momentarily. The velocity then continues to decrease, the ball travelling at approximately </a:t>
                </a:r>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oMath>
                </a14:m>
                <a:r>
                  <a:rPr lang="en-GB" sz="2400" dirty="0"/>
                  <a:t>12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r>
                      <a:rPr lang="en-GB" sz="2400" i="1">
                        <a:latin typeface="Cambria Math" panose="02040503050406030204" pitchFamily="18" charset="0"/>
                      </a:rPr>
                      <m:t> </m:t>
                    </m:r>
                  </m:oMath>
                </a14:m>
                <a:r>
                  <a:rPr lang="en-GB" sz="2400" dirty="0"/>
                  <a:t>when it hits the floor.</a:t>
                </a:r>
              </a:p>
            </p:txBody>
          </p:sp>
        </mc:Choice>
        <mc:Fallback>
          <p:sp>
            <p:nvSpPr>
              <p:cNvPr id="10" name="Rectangle 9"/>
              <p:cNvSpPr>
                <a:spLocks noRot="1" noChangeAspect="1" noMove="1" noResize="1" noEditPoints="1" noAdjustHandles="1" noChangeArrowheads="1" noChangeShapeType="1" noTextEdit="1"/>
              </p:cNvSpPr>
              <p:nvPr/>
            </p:nvSpPr>
            <p:spPr>
              <a:xfrm>
                <a:off x="2225313" y="4784109"/>
                <a:ext cx="9759996" cy="1955664"/>
              </a:xfrm>
              <a:prstGeom prst="rect">
                <a:avLst/>
              </a:prstGeom>
              <a:blipFill>
                <a:blip r:embed="rId3"/>
                <a:stretch>
                  <a:fillRect l="-1040" t="-2581" b="-5806"/>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8112224" y="850682"/>
            <a:ext cx="3330370" cy="3384376"/>
          </a:xfrm>
          <a:prstGeom prst="rect">
            <a:avLst/>
          </a:prstGeom>
        </p:spPr>
      </p:pic>
    </p:spTree>
    <p:extLst>
      <p:ext uri="{BB962C8B-B14F-4D97-AF65-F5344CB8AC3E}">
        <p14:creationId xmlns:p14="http://schemas.microsoft.com/office/powerpoint/2010/main" val="11943212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 - time graphs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mc:Choice xmlns:a14="http://schemas.microsoft.com/office/drawing/2010/main" Requires="a14">
          <p:sp>
            <p:nvSpPr>
              <p:cNvPr id="8" name="Rectangle 7"/>
              <p:cNvSpPr/>
              <p:nvPr/>
            </p:nvSpPr>
            <p:spPr>
              <a:xfrm>
                <a:off x="2255806" y="587584"/>
                <a:ext cx="5568385" cy="3046988"/>
              </a:xfrm>
              <a:prstGeom prst="rect">
                <a:avLst/>
              </a:prstGeom>
            </p:spPr>
            <p:txBody>
              <a:bodyPr wrap="square">
                <a:spAutoFit/>
              </a:bodyPr>
              <a:lstStyle/>
              <a:p>
                <a:r>
                  <a:rPr lang="en-GB" sz="2400" dirty="0"/>
                  <a:t>So the ball is travelling at approximately </a:t>
                </a:r>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oMath>
                </a14:m>
                <a:r>
                  <a:rPr lang="en-GB" sz="2400" dirty="0"/>
                  <a:t>12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r>
                      <a:rPr lang="en-GB" sz="2400" i="1">
                        <a:latin typeface="Cambria Math" panose="02040503050406030204" pitchFamily="18" charset="0"/>
                      </a:rPr>
                      <m:t> </m:t>
                    </m:r>
                  </m:oMath>
                </a14:m>
                <a:r>
                  <a:rPr lang="en-GB" sz="2400" dirty="0"/>
                  <a:t>when it hits the floor.</a:t>
                </a:r>
              </a:p>
              <a:p>
                <a:r>
                  <a:rPr lang="en-GB" sz="2400" dirty="0"/>
                  <a:t>Note how velocity has a sign so contains information about direction. A minus sign indicates that the ball is travelling in a downwards direction. The speed of the ball when it hits the ground is about 12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a:t>
                </a:r>
              </a:p>
            </p:txBody>
          </p:sp>
        </mc:Choice>
        <mc:Fallback>
          <p:sp>
            <p:nvSpPr>
              <p:cNvPr id="8" name="Rectangle 7"/>
              <p:cNvSpPr>
                <a:spLocks noRot="1" noChangeAspect="1" noMove="1" noResize="1" noEditPoints="1" noAdjustHandles="1" noChangeArrowheads="1" noChangeShapeType="1" noTextEdit="1"/>
              </p:cNvSpPr>
              <p:nvPr/>
            </p:nvSpPr>
            <p:spPr>
              <a:xfrm>
                <a:off x="2255806" y="587584"/>
                <a:ext cx="5568385" cy="3046988"/>
              </a:xfrm>
              <a:prstGeom prst="rect">
                <a:avLst/>
              </a:prstGeom>
              <a:blipFill>
                <a:blip r:embed="rId3"/>
                <a:stretch>
                  <a:fillRect l="-1822" t="-1660" r="-3189" b="-3320"/>
                </a:stretch>
              </a:blipFill>
            </p:spPr>
            <p:txBody>
              <a:bodyPr/>
              <a:lstStyle/>
              <a:p>
                <a:r>
                  <a:rPr lang="en-US">
                    <a:noFill/>
                  </a:rPr>
                  <a:t> </a:t>
                </a:r>
              </a:p>
            </p:txBody>
          </p:sp>
        </mc:Fallback>
      </mc:AlternateContent>
      <p:sp>
        <p:nvSpPr>
          <p:cNvPr id="10" name="Rectangle 9"/>
          <p:cNvSpPr/>
          <p:nvPr/>
        </p:nvSpPr>
        <p:spPr>
          <a:xfrm>
            <a:off x="2255878" y="3861048"/>
            <a:ext cx="5472608" cy="2677656"/>
          </a:xfrm>
          <a:prstGeom prst="rect">
            <a:avLst/>
          </a:prstGeom>
        </p:spPr>
        <p:txBody>
          <a:bodyPr wrap="square">
            <a:spAutoFit/>
          </a:bodyPr>
          <a:lstStyle/>
          <a:p>
            <a:r>
              <a:rPr lang="en-GB" sz="2400" dirty="0"/>
              <a:t>A further example is shown in the diagram on the right the velocity - time graph for an object moving at a constant velocity. This could be the motion of an object moving in deep space, with no forces acting upon it to change its motion.</a:t>
            </a:r>
          </a:p>
        </p:txBody>
      </p:sp>
      <p:pic>
        <p:nvPicPr>
          <p:cNvPr id="3" name="Picture 2"/>
          <p:cNvPicPr>
            <a:picLocks noChangeAspect="1"/>
          </p:cNvPicPr>
          <p:nvPr/>
        </p:nvPicPr>
        <p:blipFill>
          <a:blip r:embed="rId4"/>
          <a:stretch>
            <a:fillRect/>
          </a:stretch>
        </p:blipFill>
        <p:spPr>
          <a:xfrm>
            <a:off x="8328248" y="4293096"/>
            <a:ext cx="2830122" cy="1800200"/>
          </a:xfrm>
          <a:prstGeom prst="rect">
            <a:avLst/>
          </a:prstGeom>
        </p:spPr>
      </p:pic>
      <p:pic>
        <p:nvPicPr>
          <p:cNvPr id="5" name="Picture 4"/>
          <p:cNvPicPr>
            <a:picLocks noChangeAspect="1"/>
          </p:cNvPicPr>
          <p:nvPr/>
        </p:nvPicPr>
        <p:blipFill>
          <a:blip r:embed="rId5"/>
          <a:stretch>
            <a:fillRect/>
          </a:stretch>
        </p:blipFill>
        <p:spPr>
          <a:xfrm>
            <a:off x="8472264" y="731968"/>
            <a:ext cx="2904018" cy="2951110"/>
          </a:xfrm>
          <a:prstGeom prst="rect">
            <a:avLst/>
          </a:prstGeom>
        </p:spPr>
      </p:pic>
    </p:spTree>
    <p:extLst>
      <p:ext uri="{BB962C8B-B14F-4D97-AF65-F5344CB8AC3E}">
        <p14:creationId xmlns:p14="http://schemas.microsoft.com/office/powerpoint/2010/main" val="3683282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Relationships between </a:t>
            </a:r>
            <a:r>
              <a:rPr lang="en-GB" sz="3000" b="1" i="1" dirty="0">
                <a:latin typeface="Times New Roman" panose="02020603050405020304" pitchFamily="18" charset="0"/>
                <a:cs typeface="Times New Roman" panose="02020603050405020304" pitchFamily="18" charset="0"/>
              </a:rPr>
              <a:t>s</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r>
              <a:rPr lang="en-GB" sz="3000" b="1" i="1" dirty="0">
                <a:latin typeface="Times New Roman" panose="02020603050405020304" pitchFamily="18" charset="0"/>
                <a:cs typeface="Times New Roman" panose="02020603050405020304" pitchFamily="18" charset="0"/>
              </a:rPr>
              <a:t>v</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and </a:t>
            </a:r>
            <a:r>
              <a:rPr lang="en-GB" sz="3000" b="1" i="1" dirty="0">
                <a:latin typeface="Times New Roman" panose="02020603050405020304" pitchFamily="18" charset="0"/>
                <a:cs typeface="Times New Roman" panose="02020603050405020304" pitchFamily="18" charset="0"/>
              </a:rPr>
              <a:t>a</a:t>
            </a:r>
            <a:r>
              <a:rPr lang="en-GB" sz="3000" b="1" dirty="0"/>
              <a:t>(</a:t>
            </a:r>
            <a:r>
              <a:rPr lang="en-GB" sz="3000" b="1" i="1" dirty="0">
                <a:latin typeface="Times New Roman" panose="02020603050405020304" pitchFamily="18" charset="0"/>
                <a:cs typeface="Times New Roman" panose="02020603050405020304" pitchFamily="18" charset="0"/>
              </a:rPr>
              <a:t>t</a:t>
            </a:r>
            <a:r>
              <a:rPr lang="en-GB" sz="3000" b="1" dirty="0"/>
              <a:t>)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0946" y="942227"/>
            <a:ext cx="9991053" cy="461665"/>
          </a:xfrm>
          <a:prstGeom prst="rect">
            <a:avLst/>
          </a:prstGeom>
        </p:spPr>
        <p:txBody>
          <a:bodyPr wrap="square">
            <a:spAutoFit/>
          </a:bodyPr>
          <a:lstStyle/>
          <a:p>
            <a:r>
              <a:rPr lang="en-GB" sz="2400" dirty="0"/>
              <a:t>Describe the motion of the particles represented in the following graphs.</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8</a:t>
            </a:r>
            <a:endParaRPr lang="en-GB" sz="2400" b="1" dirty="0">
              <a:cs typeface="Arial" panose="020B0604020202020204" pitchFamily="34" charset="0"/>
            </a:endParaRPr>
          </a:p>
        </p:txBody>
      </p:sp>
      <p:sp>
        <p:nvSpPr>
          <p:cNvPr id="11" name="Rectangle 10"/>
          <p:cNvSpPr/>
          <p:nvPr/>
        </p:nvSpPr>
        <p:spPr>
          <a:xfrm>
            <a:off x="2201621" y="4284134"/>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p:sp>
        <p:nvSpPr>
          <p:cNvPr id="15" name="Rectangle 14"/>
          <p:cNvSpPr/>
          <p:nvPr/>
        </p:nvSpPr>
        <p:spPr>
          <a:xfrm>
            <a:off x="2224950" y="4764663"/>
            <a:ext cx="9474758" cy="830997"/>
          </a:xfrm>
          <a:prstGeom prst="rect">
            <a:avLst/>
          </a:prstGeom>
        </p:spPr>
        <p:txBody>
          <a:bodyPr wrap="square">
            <a:spAutoFit/>
          </a:bodyPr>
          <a:lstStyle/>
          <a:p>
            <a:pPr lvl="0"/>
            <a:r>
              <a:rPr lang="en-GB" sz="2400" dirty="0">
                <a:solidFill>
                  <a:srgbClr val="FF0000"/>
                </a:solidFill>
              </a:rPr>
              <a:t>a)	Constant velocity in one direction, followed by instantaneous 	change to constant velocity in the reverse direction.</a:t>
            </a:r>
          </a:p>
        </p:txBody>
      </p:sp>
      <p:pic>
        <p:nvPicPr>
          <p:cNvPr id="9" name="Picture 8"/>
          <p:cNvPicPr>
            <a:picLocks noChangeAspect="1"/>
          </p:cNvPicPr>
          <p:nvPr/>
        </p:nvPicPr>
        <p:blipFill>
          <a:blip r:embed="rId3"/>
          <a:stretch>
            <a:fillRect/>
          </a:stretch>
        </p:blipFill>
        <p:spPr>
          <a:xfrm>
            <a:off x="3661456" y="1476836"/>
            <a:ext cx="6601746" cy="2705478"/>
          </a:xfrm>
          <a:prstGeom prst="rect">
            <a:avLst/>
          </a:prstGeom>
        </p:spPr>
      </p:pic>
      <p:sp>
        <p:nvSpPr>
          <p:cNvPr id="21" name="Rectangle 20"/>
          <p:cNvSpPr/>
          <p:nvPr/>
        </p:nvSpPr>
        <p:spPr>
          <a:xfrm>
            <a:off x="2224950" y="5762510"/>
            <a:ext cx="9474758" cy="830997"/>
          </a:xfrm>
          <a:prstGeom prst="rect">
            <a:avLst/>
          </a:prstGeom>
        </p:spPr>
        <p:txBody>
          <a:bodyPr wrap="square">
            <a:spAutoFit/>
          </a:bodyPr>
          <a:lstStyle/>
          <a:p>
            <a:pPr lvl="0"/>
            <a:r>
              <a:rPr lang="en-GB" sz="2400" dirty="0">
                <a:solidFill>
                  <a:srgbClr val="FF0000"/>
                </a:solidFill>
              </a:rPr>
              <a:t>b)	Increasing velocity, then velocity remaining at a constant level for 	some period, before finally decreasing.</a:t>
            </a:r>
          </a:p>
        </p:txBody>
      </p:sp>
    </p:spTree>
    <p:extLst>
      <p:ext uri="{BB962C8B-B14F-4D97-AF65-F5344CB8AC3E}">
        <p14:creationId xmlns:p14="http://schemas.microsoft.com/office/powerpoint/2010/main" val="25762372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5" grpId="0"/>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4104" y="663544"/>
            <a:ext cx="9991053" cy="1200329"/>
          </a:xfrm>
          <a:prstGeom prst="rect">
            <a:avLst/>
          </a:prstGeom>
        </p:spPr>
        <p:txBody>
          <a:bodyPr wrap="square">
            <a:spAutoFit/>
          </a:bodyPr>
          <a:lstStyle/>
          <a:p>
            <a:r>
              <a:rPr lang="en-GB" sz="2400" dirty="0"/>
              <a:t>From the previous section you also know that acceleration is the change of velocity with time. This can be related to the velocity-time graph as the gradient of the line; so the gradient of the line represents acceleration.</a:t>
            </a:r>
          </a:p>
        </p:txBody>
      </p:sp>
      <p:sp>
        <p:nvSpPr>
          <p:cNvPr id="15" name="Rectangle 14"/>
          <p:cNvSpPr/>
          <p:nvPr/>
        </p:nvSpPr>
        <p:spPr>
          <a:xfrm>
            <a:off x="2198012" y="1939231"/>
            <a:ext cx="9474758" cy="1569660"/>
          </a:xfrm>
          <a:prstGeom prst="rect">
            <a:avLst/>
          </a:prstGeom>
        </p:spPr>
        <p:txBody>
          <a:bodyPr wrap="square">
            <a:spAutoFit/>
          </a:bodyPr>
          <a:lstStyle/>
          <a:p>
            <a:r>
              <a:rPr lang="en-GB" sz="2400" dirty="0"/>
              <a:t>If you integrate velocity you obtain displacement. Integrating gives you the area under a graph, so relating this to the velocity-time graph tells you that the area under a velocity-time graph gives you the displacement. In summary:</a:t>
            </a:r>
          </a:p>
        </p:txBody>
      </p:sp>
      <p:pic>
        <p:nvPicPr>
          <p:cNvPr id="2" name="Picture 1"/>
          <p:cNvPicPr>
            <a:picLocks noChangeAspect="1"/>
          </p:cNvPicPr>
          <p:nvPr/>
        </p:nvPicPr>
        <p:blipFill>
          <a:blip r:embed="rId3"/>
          <a:stretch>
            <a:fillRect/>
          </a:stretch>
        </p:blipFill>
        <p:spPr>
          <a:xfrm>
            <a:off x="2626181" y="3823461"/>
            <a:ext cx="9146898" cy="2141326"/>
          </a:xfrm>
          <a:prstGeom prst="rect">
            <a:avLst/>
          </a:prstGeom>
        </p:spPr>
      </p:pic>
    </p:spTree>
    <p:extLst>
      <p:ext uri="{BB962C8B-B14F-4D97-AF65-F5344CB8AC3E}">
        <p14:creationId xmlns:p14="http://schemas.microsoft.com/office/powerpoint/2010/main" val="128488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8" name="Rectangle 7"/>
          <p:cNvSpPr/>
          <p:nvPr/>
        </p:nvSpPr>
        <p:spPr>
          <a:xfrm>
            <a:off x="2200947" y="942227"/>
            <a:ext cx="9546766" cy="461665"/>
          </a:xfrm>
          <a:prstGeom prst="rect">
            <a:avLst/>
          </a:prstGeom>
        </p:spPr>
        <p:txBody>
          <a:bodyPr wrap="square">
            <a:spAutoFit/>
          </a:bodyPr>
          <a:lstStyle/>
          <a:p>
            <a:r>
              <a:rPr lang="en-GB" sz="2400" dirty="0"/>
              <a:t>The following velocity-time graph represents the motion of an object.</a:t>
            </a:r>
          </a:p>
        </p:txBody>
      </p:sp>
      <p:sp>
        <p:nvSpPr>
          <p:cNvPr id="10" name="Rectangle 9"/>
          <p:cNvSpPr/>
          <p:nvPr/>
        </p:nvSpPr>
        <p:spPr>
          <a:xfrm>
            <a:off x="2188926" y="57775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9</a:t>
            </a:r>
            <a:endParaRPr lang="en-GB" sz="2400" b="1" dirty="0">
              <a:cs typeface="Arial" panose="020B0604020202020204" pitchFamily="34" charset="0"/>
            </a:endParaRPr>
          </a:p>
        </p:txBody>
      </p:sp>
      <p:sp>
        <p:nvSpPr>
          <p:cNvPr id="16" name="Rectangle 15"/>
          <p:cNvSpPr/>
          <p:nvPr/>
        </p:nvSpPr>
        <p:spPr>
          <a:xfrm>
            <a:off x="2200947" y="4963880"/>
            <a:ext cx="9546766" cy="1569660"/>
          </a:xfrm>
          <a:prstGeom prst="rect">
            <a:avLst/>
          </a:prstGeom>
        </p:spPr>
        <p:txBody>
          <a:bodyPr wrap="square">
            <a:spAutoFit/>
          </a:bodyPr>
          <a:lstStyle/>
          <a:p>
            <a:pPr lvl="0"/>
            <a:r>
              <a:rPr lang="en-GB" sz="2400" dirty="0"/>
              <a:t>a)	Describe the motion of the object.</a:t>
            </a:r>
          </a:p>
          <a:p>
            <a:pPr lvl="0"/>
            <a:r>
              <a:rPr lang="en-GB" sz="2400" dirty="0"/>
              <a:t>b)	Find the value of the acceleration of the object at the three stages 	of motion along the path.</a:t>
            </a:r>
          </a:p>
          <a:p>
            <a:pPr lvl="0"/>
            <a:r>
              <a:rPr lang="en-GB" sz="2400" dirty="0"/>
              <a:t>c)	Find the displacement of the object after 50 seconds.</a:t>
            </a:r>
          </a:p>
        </p:txBody>
      </p:sp>
      <p:pic>
        <p:nvPicPr>
          <p:cNvPr id="3" name="Picture 2"/>
          <p:cNvPicPr>
            <a:picLocks noChangeAspect="1"/>
          </p:cNvPicPr>
          <p:nvPr/>
        </p:nvPicPr>
        <p:blipFill>
          <a:blip r:embed="rId3"/>
          <a:stretch>
            <a:fillRect/>
          </a:stretch>
        </p:blipFill>
        <p:spPr>
          <a:xfrm>
            <a:off x="3359696" y="1568439"/>
            <a:ext cx="6984776" cy="3230894"/>
          </a:xfrm>
          <a:prstGeom prst="rect">
            <a:avLst/>
          </a:prstGeom>
        </p:spPr>
      </p:pic>
    </p:spTree>
    <p:extLst>
      <p:ext uri="{BB962C8B-B14F-4D97-AF65-F5344CB8AC3E}">
        <p14:creationId xmlns:p14="http://schemas.microsoft.com/office/powerpoint/2010/main" val="3265206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624587"/>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p:sp>
        <p:nvSpPr>
          <p:cNvPr id="23" name="Rectangle 22"/>
          <p:cNvSpPr/>
          <p:nvPr/>
        </p:nvSpPr>
        <p:spPr>
          <a:xfrm>
            <a:off x="2188926" y="1162525"/>
            <a:ext cx="9991053" cy="1200329"/>
          </a:xfrm>
          <a:prstGeom prst="rect">
            <a:avLst/>
          </a:prstGeom>
        </p:spPr>
        <p:txBody>
          <a:bodyPr wrap="square">
            <a:spAutoFit/>
          </a:bodyPr>
          <a:lstStyle/>
          <a:p>
            <a:pPr lvl="0"/>
            <a:r>
              <a:rPr lang="en-GB" sz="2400" dirty="0">
                <a:solidFill>
                  <a:srgbClr val="FF0000"/>
                </a:solidFill>
              </a:rPr>
              <a:t>a)	Velocity increases from zero at a constant rate for 8 seconds, then 	remains constant at 12 ms</a:t>
            </a:r>
            <a:r>
              <a:rPr lang="en-GB" sz="2400" baseline="30000" dirty="0">
                <a:solidFill>
                  <a:srgbClr val="FF0000"/>
                </a:solidFill>
              </a:rPr>
              <a:t>-1</a:t>
            </a:r>
            <a:r>
              <a:rPr lang="en-GB" sz="2400" dirty="0">
                <a:solidFill>
                  <a:srgbClr val="FF0000"/>
                </a:solidFill>
              </a:rPr>
              <a:t> for 24 seconds. The velocity then 	reduces at a constant rate for 18 seconds, ending at zero.</a:t>
            </a:r>
          </a:p>
        </p:txBody>
      </p:sp>
      <p:pic>
        <p:nvPicPr>
          <p:cNvPr id="9" name="Picture 8"/>
          <p:cNvPicPr>
            <a:picLocks noChangeAspect="1"/>
          </p:cNvPicPr>
          <p:nvPr/>
        </p:nvPicPr>
        <p:blipFill>
          <a:blip r:embed="rId3"/>
          <a:stretch>
            <a:fillRect/>
          </a:stretch>
        </p:blipFill>
        <p:spPr>
          <a:xfrm>
            <a:off x="3503712" y="2780928"/>
            <a:ext cx="6986622" cy="3231160"/>
          </a:xfrm>
          <a:prstGeom prst="rect">
            <a:avLst/>
          </a:prstGeom>
        </p:spPr>
      </p:pic>
    </p:spTree>
    <p:extLst>
      <p:ext uri="{BB962C8B-B14F-4D97-AF65-F5344CB8AC3E}">
        <p14:creationId xmlns:p14="http://schemas.microsoft.com/office/powerpoint/2010/main" val="2215909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6" name="Rectangle 15"/>
              <p:cNvSpPr/>
              <p:nvPr/>
            </p:nvSpPr>
            <p:spPr>
              <a:xfrm>
                <a:off x="5198299" y="3374935"/>
                <a:ext cx="2511871" cy="1177245"/>
              </a:xfrm>
              <a:prstGeom prst="rect">
                <a:avLst/>
              </a:prstGeom>
            </p:spPr>
            <p:txBody>
              <a:bodyPr wrap="square">
                <a:spAutoFit/>
              </a:bodyPr>
              <a:lstStyle/>
              <a:p>
                <a:pPr marL="394970" marR="144780">
                  <a:lnSpc>
                    <a:spcPct val="112000"/>
                  </a:lnSpc>
                  <a:spcAft>
                    <a:spcPts val="0"/>
                  </a:spcAft>
                  <a:tabLst>
                    <a:tab pos="2686050" algn="l"/>
                  </a:tabLst>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𝑎</m:t>
                      </m:r>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f>
                        <m:fPr>
                          <m:ctrlPr>
                            <a:rPr lang="en-GB"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12−0</m:t>
                          </m:r>
                        </m:num>
                        <m:den>
                          <m:r>
                            <a:rPr lang="en-GB"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8−0</m:t>
                          </m:r>
                        </m:den>
                      </m:f>
                    </m:oMath>
                  </m:oMathPara>
                </a14:m>
                <a:endPar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solidFill>
                    <a:srgbClr val="FF0000"/>
                  </a:solidFill>
                </a:endParaRPr>
              </a:p>
            </p:txBody>
          </p:sp>
        </mc:Choice>
        <mc:Fallback>
          <p:sp>
            <p:nvSpPr>
              <p:cNvPr id="16" name="Rectangle 15"/>
              <p:cNvSpPr>
                <a:spLocks noRot="1" noChangeAspect="1" noMove="1" noResize="1" noEditPoints="1" noAdjustHandles="1" noChangeArrowheads="1" noChangeShapeType="1" noTextEdit="1"/>
              </p:cNvSpPr>
              <p:nvPr/>
            </p:nvSpPr>
            <p:spPr>
              <a:xfrm>
                <a:off x="5198299" y="3374935"/>
                <a:ext cx="2511871" cy="1177245"/>
              </a:xfrm>
              <a:prstGeom prst="rect">
                <a:avLst/>
              </a:prstGeom>
              <a:blipFill>
                <a:blip r:embed="rId3"/>
                <a:stretch>
                  <a:fillRect/>
                </a:stretch>
              </a:blipFill>
            </p:spPr>
            <p:txBody>
              <a:bodyPr/>
              <a:lstStyle/>
              <a:p>
                <a:r>
                  <a:rPr lang="en-US">
                    <a:noFill/>
                  </a:rPr>
                  <a:t> </a:t>
                </a:r>
              </a:p>
            </p:txBody>
          </p:sp>
        </mc:Fallback>
      </mc:AlternateContent>
      <p:sp>
        <p:nvSpPr>
          <p:cNvPr id="6" name="Rectangle 5"/>
          <p:cNvSpPr/>
          <p:nvPr/>
        </p:nvSpPr>
        <p:spPr>
          <a:xfrm>
            <a:off x="2183266" y="1261834"/>
            <a:ext cx="4363781" cy="1569660"/>
          </a:xfrm>
          <a:prstGeom prst="rect">
            <a:avLst/>
          </a:prstGeom>
        </p:spPr>
        <p:txBody>
          <a:bodyPr wrap="square">
            <a:spAutoFit/>
          </a:bodyPr>
          <a:lstStyle/>
          <a:p>
            <a:r>
              <a:rPr lang="en-GB" sz="2400" dirty="0">
                <a:solidFill>
                  <a:srgbClr val="FF0000"/>
                </a:solidFill>
              </a:rPr>
              <a:t>b) 	Acceleration is found by calculating the gradient of the velocity-time 	graph. This breaks down to three sections:</a:t>
            </a:r>
          </a:p>
        </p:txBody>
      </p:sp>
      <p:sp>
        <p:nvSpPr>
          <p:cNvPr id="13" name="Rectangle 12"/>
          <p:cNvSpPr/>
          <p:nvPr/>
        </p:nvSpPr>
        <p:spPr>
          <a:xfrm>
            <a:off x="2183266" y="3357311"/>
            <a:ext cx="3158248" cy="461665"/>
          </a:xfrm>
          <a:prstGeom prst="rect">
            <a:avLst/>
          </a:prstGeom>
        </p:spPr>
        <p:txBody>
          <a:bodyPr wrap="square">
            <a:spAutoFit/>
          </a:bodyPr>
          <a:lstStyle/>
          <a:p>
            <a:r>
              <a:rPr lang="en-GB" sz="2400" dirty="0">
                <a:solidFill>
                  <a:srgbClr val="FF0000"/>
                </a:solidFill>
              </a:rPr>
              <a:t>From 0 to 8 seconds:</a:t>
            </a:r>
          </a:p>
        </p:txBody>
      </p:sp>
      <mc:AlternateContent xmlns:mc="http://schemas.openxmlformats.org/markup-compatibility/2006">
        <mc:Choice xmlns:a14="http://schemas.microsoft.com/office/drawing/2010/main" Requires="a14">
          <p:sp>
            <p:nvSpPr>
              <p:cNvPr id="4" name="Rectangle 3"/>
              <p:cNvSpPr/>
              <p:nvPr/>
            </p:nvSpPr>
            <p:spPr>
              <a:xfrm>
                <a:off x="7432383" y="3484027"/>
                <a:ext cx="924164" cy="7861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f>
                        <m:fPr>
                          <m:ctrlP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fPr>
                        <m:num>
                          <m: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12</m:t>
                          </m:r>
                        </m:num>
                        <m:den>
                          <m: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8</m:t>
                          </m:r>
                        </m:den>
                      </m:f>
                    </m:oMath>
                  </m:oMathPara>
                </a14:m>
                <a:endParaRPr lang="en-GB" dirty="0">
                  <a:solidFill>
                    <a:srgbClr val="FF0000"/>
                  </a:solidFill>
                </a:endParaRPr>
              </a:p>
            </p:txBody>
          </p:sp>
        </mc:Choice>
        <mc:Fallback>
          <p:sp>
            <p:nvSpPr>
              <p:cNvPr id="4" name="Rectangle 3"/>
              <p:cNvSpPr>
                <a:spLocks noRot="1" noChangeAspect="1" noMove="1" noResize="1" noEditPoints="1" noAdjustHandles="1" noChangeArrowheads="1" noChangeShapeType="1" noTextEdit="1"/>
              </p:cNvSpPr>
              <p:nvPr/>
            </p:nvSpPr>
            <p:spPr>
              <a:xfrm>
                <a:off x="7432383" y="3484027"/>
                <a:ext cx="924164" cy="786177"/>
              </a:xfrm>
              <a:prstGeom prst="rect">
                <a:avLst/>
              </a:prstGeom>
              <a:blipFill>
                <a:blip r:embed="rId4"/>
                <a:stretch>
                  <a:fillRect b="-806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8441584" y="3652654"/>
                <a:ext cx="1780679"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=1.5 </m:t>
                      </m:r>
                      <m:r>
                        <m:rPr>
                          <m:sty m:val="p"/>
                        </m:rPr>
                        <a:rPr lang="en-GB" sz="2400" i="0">
                          <a:solidFill>
                            <a:srgbClr val="FF0000"/>
                          </a:solidFill>
                          <a:latin typeface="Cambria Math" panose="02040503050406030204" pitchFamily="18" charset="0"/>
                          <a:ea typeface="Calibri" panose="020F0502020204030204" pitchFamily="34" charset="0"/>
                          <a:cs typeface="Times New Roman" panose="02020603050405020304" pitchFamily="18" charset="0"/>
                        </a:rPr>
                        <m:t>m</m:t>
                      </m:r>
                      <m:sSup>
                        <m:sSupPr>
                          <m:ctrlP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GB" sz="2400" i="0">
                              <a:solidFill>
                                <a:srgbClr val="FF0000"/>
                              </a:solidFill>
                              <a:latin typeface="Cambria Math" panose="02040503050406030204" pitchFamily="18" charset="0"/>
                              <a:ea typeface="Calibri" panose="020F0502020204030204" pitchFamily="34" charset="0"/>
                              <a:cs typeface="Times New Roman" panose="02020603050405020304" pitchFamily="18" charset="0"/>
                            </a:rPr>
                            <m:t>s</m:t>
                          </m:r>
                        </m:e>
                        <m:sup>
                          <m:r>
                            <a:rPr lang="en-GB" sz="2400" i="0">
                              <a:solidFill>
                                <a:srgbClr val="FF0000"/>
                              </a:solidFill>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en-GB" dirty="0">
                  <a:solidFill>
                    <a:srgbClr val="FF0000"/>
                  </a:solidFill>
                </a:endParaRPr>
              </a:p>
            </p:txBody>
          </p:sp>
        </mc:Choice>
        <mc:Fallback>
          <p:sp>
            <p:nvSpPr>
              <p:cNvPr id="5" name="Rectangle 4"/>
              <p:cNvSpPr>
                <a:spLocks noRot="1" noChangeAspect="1" noMove="1" noResize="1" noEditPoints="1" noAdjustHandles="1" noChangeArrowheads="1" noChangeShapeType="1" noTextEdit="1"/>
              </p:cNvSpPr>
              <p:nvPr/>
            </p:nvSpPr>
            <p:spPr>
              <a:xfrm>
                <a:off x="8441584" y="3652654"/>
                <a:ext cx="1780679" cy="461665"/>
              </a:xfrm>
              <a:prstGeom prst="rect">
                <a:avLst/>
              </a:prstGeom>
              <a:blipFill>
                <a:blip r:embed="rId5"/>
                <a:stretch>
                  <a:fillRect b="-21622"/>
                </a:stretch>
              </a:blipFill>
            </p:spPr>
            <p:txBody>
              <a:bodyPr/>
              <a:lstStyle/>
              <a:p>
                <a:r>
                  <a:rPr lang="en-US">
                    <a:noFill/>
                  </a:rPr>
                  <a:t> </a:t>
                </a:r>
              </a:p>
            </p:txBody>
          </p:sp>
        </mc:Fallback>
      </mc:AlternateContent>
      <p:sp>
        <p:nvSpPr>
          <p:cNvPr id="17" name="Rectangle 16"/>
          <p:cNvSpPr/>
          <p:nvPr/>
        </p:nvSpPr>
        <p:spPr>
          <a:xfrm>
            <a:off x="2207260" y="4632070"/>
            <a:ext cx="3324248" cy="461665"/>
          </a:xfrm>
          <a:prstGeom prst="rect">
            <a:avLst/>
          </a:prstGeom>
        </p:spPr>
        <p:txBody>
          <a:bodyPr wrap="square">
            <a:spAutoFit/>
          </a:bodyPr>
          <a:lstStyle/>
          <a:p>
            <a:r>
              <a:rPr lang="en-GB" sz="2400" dirty="0">
                <a:solidFill>
                  <a:srgbClr val="FF0000"/>
                </a:solidFill>
              </a:rPr>
              <a:t>From 8 to 32 seconds:</a:t>
            </a:r>
          </a:p>
        </p:txBody>
      </p:sp>
      <mc:AlternateContent xmlns:mc="http://schemas.openxmlformats.org/markup-compatibility/2006">
        <mc:Choice xmlns:a14="http://schemas.microsoft.com/office/drawing/2010/main" Requires="a14">
          <p:sp>
            <p:nvSpPr>
              <p:cNvPr id="19" name="Rectangle 18"/>
              <p:cNvSpPr/>
              <p:nvPr/>
            </p:nvSpPr>
            <p:spPr>
              <a:xfrm>
                <a:off x="5181583" y="4599820"/>
                <a:ext cx="2511871" cy="1177245"/>
              </a:xfrm>
              <a:prstGeom prst="rect">
                <a:avLst/>
              </a:prstGeom>
            </p:spPr>
            <p:txBody>
              <a:bodyPr wrap="square">
                <a:spAutoFit/>
              </a:bodyPr>
              <a:lstStyle/>
              <a:p>
                <a:pPr marL="394970" marR="144780">
                  <a:lnSpc>
                    <a:spcPct val="112000"/>
                  </a:lnSpc>
                  <a:spcAft>
                    <a:spcPts val="0"/>
                  </a:spcAft>
                  <a:tabLst>
                    <a:tab pos="2686050" algn="l"/>
                  </a:tabLst>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𝑎</m:t>
                      </m:r>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12−12</m:t>
                          </m:r>
                        </m:num>
                        <m:den>
                          <m:r>
                            <a:rPr lang="en-GB" sz="2400" i="1">
                              <a:solidFill>
                                <a:srgbClr val="FF0000"/>
                              </a:solidFill>
                              <a:latin typeface="Cambria Math" panose="02040503050406030204" pitchFamily="18" charset="0"/>
                            </a:rPr>
                            <m:t>32−8</m:t>
                          </m:r>
                        </m:den>
                      </m:f>
                    </m:oMath>
                  </m:oMathPara>
                </a14:m>
                <a:endPar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mc:Choice>
        <mc:Fallback>
          <p:sp>
            <p:nvSpPr>
              <p:cNvPr id="19" name="Rectangle 18"/>
              <p:cNvSpPr>
                <a:spLocks noRot="1" noChangeAspect="1" noMove="1" noResize="1" noEditPoints="1" noAdjustHandles="1" noChangeArrowheads="1" noChangeShapeType="1" noTextEdit="1"/>
              </p:cNvSpPr>
              <p:nvPr/>
            </p:nvSpPr>
            <p:spPr>
              <a:xfrm>
                <a:off x="5181583" y="4599820"/>
                <a:ext cx="2511871" cy="117724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0" name="Rectangle 19"/>
              <p:cNvSpPr/>
              <p:nvPr/>
            </p:nvSpPr>
            <p:spPr>
              <a:xfrm>
                <a:off x="7316077" y="4689931"/>
                <a:ext cx="924163"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0</m:t>
                          </m:r>
                        </m:num>
                        <m:den>
                          <m:r>
                            <a:rPr lang="en-GB" sz="2400" i="1">
                              <a:solidFill>
                                <a:srgbClr val="FF0000"/>
                              </a:solidFill>
                              <a:latin typeface="Cambria Math" panose="02040503050406030204" pitchFamily="18" charset="0"/>
                            </a:rPr>
                            <m:t>24</m:t>
                          </m:r>
                        </m:den>
                      </m:f>
                    </m:oMath>
                  </m:oMathPara>
                </a14:m>
                <a:endParaRPr lang="en-GB" dirty="0">
                  <a:solidFill>
                    <a:srgbClr val="FF0000"/>
                  </a:solidFill>
                </a:endParaRPr>
              </a:p>
            </p:txBody>
          </p:sp>
        </mc:Choice>
        <mc:Fallback>
          <p:sp>
            <p:nvSpPr>
              <p:cNvPr id="20" name="Rectangle 19"/>
              <p:cNvSpPr>
                <a:spLocks noRot="1" noChangeAspect="1" noMove="1" noResize="1" noEditPoints="1" noAdjustHandles="1" noChangeArrowheads="1" noChangeShapeType="1" noTextEdit="1"/>
              </p:cNvSpPr>
              <p:nvPr/>
            </p:nvSpPr>
            <p:spPr>
              <a:xfrm>
                <a:off x="7316077" y="4689931"/>
                <a:ext cx="924163" cy="783804"/>
              </a:xfrm>
              <a:prstGeom prst="rect">
                <a:avLst/>
              </a:prstGeom>
              <a:blipFill>
                <a:blip r:embed="rId7"/>
                <a:stretch>
                  <a:fillRect b="-634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2" name="Rectangle 21"/>
              <p:cNvSpPr/>
              <p:nvPr/>
            </p:nvSpPr>
            <p:spPr>
              <a:xfrm>
                <a:off x="8441584" y="4834566"/>
                <a:ext cx="1548244"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GB" sz="2400" b="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0</m:t>
                      </m:r>
                      <m: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r>
                        <m:rPr>
                          <m:sty m:val="p"/>
                        </m:rPr>
                        <a:rPr lang="en-GB" sz="2400" i="0">
                          <a:solidFill>
                            <a:srgbClr val="FF0000"/>
                          </a:solidFill>
                          <a:latin typeface="Cambria Math" panose="02040503050406030204" pitchFamily="18" charset="0"/>
                          <a:ea typeface="Calibri" panose="020F0502020204030204" pitchFamily="34" charset="0"/>
                          <a:cs typeface="Times New Roman" panose="02020603050405020304" pitchFamily="18" charset="0"/>
                        </a:rPr>
                        <m:t>m</m:t>
                      </m:r>
                      <m:sSup>
                        <m:sSupPr>
                          <m:ctrlP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GB" sz="2400" i="0">
                              <a:solidFill>
                                <a:srgbClr val="FF0000"/>
                              </a:solidFill>
                              <a:latin typeface="Cambria Math" panose="02040503050406030204" pitchFamily="18" charset="0"/>
                              <a:ea typeface="Calibri" panose="020F0502020204030204" pitchFamily="34" charset="0"/>
                              <a:cs typeface="Times New Roman" panose="02020603050405020304" pitchFamily="18" charset="0"/>
                            </a:rPr>
                            <m:t>s</m:t>
                          </m:r>
                        </m:e>
                        <m:sup>
                          <m:r>
                            <a:rPr lang="en-GB" sz="2400" i="0">
                              <a:solidFill>
                                <a:srgbClr val="FF0000"/>
                              </a:solidFill>
                              <a:latin typeface="Cambria Math" panose="02040503050406030204" pitchFamily="18" charset="0"/>
                              <a:ea typeface="Calibri" panose="020F0502020204030204" pitchFamily="34" charset="0"/>
                              <a:cs typeface="Times New Roman" panose="02020603050405020304" pitchFamily="18" charset="0"/>
                            </a:rPr>
                            <m:t>−2</m:t>
                          </m:r>
                        </m:sup>
                      </m:sSup>
                    </m:oMath>
                  </m:oMathPara>
                </a14:m>
                <a:endParaRPr lang="en-GB" dirty="0">
                  <a:solidFill>
                    <a:srgbClr val="FF0000"/>
                  </a:solidFill>
                </a:endParaRPr>
              </a:p>
            </p:txBody>
          </p:sp>
        </mc:Choice>
        <mc:Fallback>
          <p:sp>
            <p:nvSpPr>
              <p:cNvPr id="22" name="Rectangle 21"/>
              <p:cNvSpPr>
                <a:spLocks noRot="1" noChangeAspect="1" noMove="1" noResize="1" noEditPoints="1" noAdjustHandles="1" noChangeArrowheads="1" noChangeShapeType="1" noTextEdit="1"/>
              </p:cNvSpPr>
              <p:nvPr/>
            </p:nvSpPr>
            <p:spPr>
              <a:xfrm>
                <a:off x="8441584" y="4834566"/>
                <a:ext cx="1548244" cy="461665"/>
              </a:xfrm>
              <a:prstGeom prst="rect">
                <a:avLst/>
              </a:prstGeom>
              <a:blipFill>
                <a:blip r:embed="rId8"/>
                <a:stretch>
                  <a:fillRect b="-18421"/>
                </a:stretch>
              </a:blipFill>
            </p:spPr>
            <p:txBody>
              <a:bodyPr/>
              <a:lstStyle/>
              <a:p>
                <a:r>
                  <a:rPr lang="en-US">
                    <a:noFill/>
                  </a:rPr>
                  <a:t> </a:t>
                </a:r>
              </a:p>
            </p:txBody>
          </p:sp>
        </mc:Fallback>
      </mc:AlternateContent>
      <p:sp>
        <p:nvSpPr>
          <p:cNvPr id="24" name="Rectangle 23"/>
          <p:cNvSpPr/>
          <p:nvPr/>
        </p:nvSpPr>
        <p:spPr>
          <a:xfrm>
            <a:off x="2183266" y="5563846"/>
            <a:ext cx="9984740" cy="1200329"/>
          </a:xfrm>
          <a:prstGeom prst="rect">
            <a:avLst/>
          </a:prstGeom>
        </p:spPr>
        <p:txBody>
          <a:bodyPr wrap="square">
            <a:spAutoFit/>
          </a:bodyPr>
          <a:lstStyle/>
          <a:p>
            <a:r>
              <a:rPr lang="en-GB" sz="2400" b="1" dirty="0"/>
              <a:t>Note: </a:t>
            </a:r>
          </a:p>
          <a:p>
            <a:r>
              <a:rPr lang="en-GB" sz="2400" dirty="0"/>
              <a:t>You don’t necessarily have to do this calculation; the velocity is constant, so the acceleration must be zero, you can see this from the graph.</a:t>
            </a:r>
          </a:p>
        </p:txBody>
      </p:sp>
      <p:pic>
        <p:nvPicPr>
          <p:cNvPr id="2" name="Picture 1"/>
          <p:cNvPicPr>
            <a:picLocks noChangeAspect="1"/>
          </p:cNvPicPr>
          <p:nvPr/>
        </p:nvPicPr>
        <p:blipFill>
          <a:blip r:embed="rId9"/>
          <a:stretch>
            <a:fillRect/>
          </a:stretch>
        </p:blipFill>
        <p:spPr>
          <a:xfrm>
            <a:off x="6654469" y="921463"/>
            <a:ext cx="5354908" cy="2476527"/>
          </a:xfrm>
          <a:prstGeom prst="rect">
            <a:avLst/>
          </a:prstGeom>
        </p:spPr>
      </p:pic>
    </p:spTree>
    <p:extLst>
      <p:ext uri="{BB962C8B-B14F-4D97-AF65-F5344CB8AC3E}">
        <p14:creationId xmlns:p14="http://schemas.microsoft.com/office/powerpoint/2010/main" val="32703166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13" grpId="0"/>
      <p:bldP spid="4" grpId="0"/>
      <p:bldP spid="5" grpId="0"/>
      <p:bldP spid="17" grpId="0"/>
      <p:bldP spid="19" grpId="0"/>
      <p:bldP spid="20" grpId="0"/>
      <p:bldP spid="22"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16" name="Rectangle 15"/>
              <p:cNvSpPr/>
              <p:nvPr/>
            </p:nvSpPr>
            <p:spPr>
              <a:xfrm>
                <a:off x="1864237" y="1591965"/>
                <a:ext cx="2511871" cy="1177245"/>
              </a:xfrm>
              <a:prstGeom prst="rect">
                <a:avLst/>
              </a:prstGeom>
            </p:spPr>
            <p:txBody>
              <a:bodyPr wrap="square">
                <a:spAutoFit/>
              </a:bodyPr>
              <a:lstStyle/>
              <a:p>
                <a:pPr marL="394970" marR="144780">
                  <a:lnSpc>
                    <a:spcPct val="112000"/>
                  </a:lnSpc>
                  <a:spcAft>
                    <a:spcPts val="0"/>
                  </a:spcAft>
                  <a:tabLst>
                    <a:tab pos="2686050" algn="l"/>
                  </a:tabLst>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ea typeface="Calibri" panose="020F0502020204030204" pitchFamily="34" charset="0"/>
                          <a:cs typeface="Times New Roman" panose="02020603050405020304" pitchFamily="18" charset="0"/>
                        </a:rPr>
                        <m:t>𝑎</m:t>
                      </m:r>
                      <m:r>
                        <a:rPr lang="en-GB" sz="2400" i="1">
                          <a:latin typeface="Cambria Math" panose="02040503050406030204" pitchFamily="18" charset="0"/>
                          <a:ea typeface="Calibri" panose="020F0502020204030204" pitchFamily="34" charset="0"/>
                          <a:cs typeface="Times New Roman" panose="020206030504050203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0−12</m:t>
                          </m:r>
                        </m:num>
                        <m:den>
                          <m:r>
                            <a:rPr lang="en-GB" sz="2400" i="1">
                              <a:latin typeface="Cambria Math" panose="02040503050406030204" pitchFamily="18" charset="0"/>
                            </a:rPr>
                            <m:t>50−32</m:t>
                          </m:r>
                        </m:den>
                      </m:f>
                    </m:oMath>
                  </m:oMathPara>
                </a14:m>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mc:Choice>
        <mc:Fallback xmlns="">
          <p:sp>
            <p:nvSpPr>
              <p:cNvPr id="16" name="Rectangle 15"/>
              <p:cNvSpPr>
                <a:spLocks noRot="1" noChangeAspect="1" noMove="1" noResize="1" noEditPoints="1" noAdjustHandles="1" noChangeArrowheads="1" noChangeShapeType="1" noTextEdit="1"/>
              </p:cNvSpPr>
              <p:nvPr/>
            </p:nvSpPr>
            <p:spPr>
              <a:xfrm>
                <a:off x="1864237" y="1591965"/>
                <a:ext cx="2511871" cy="1177245"/>
              </a:xfrm>
              <a:prstGeom prst="rect">
                <a:avLst/>
              </a:prstGeom>
              <a:blipFill rotWithShape="0">
                <a:blip r:embed="rId3"/>
                <a:stretch>
                  <a:fillRect/>
                </a:stretch>
              </a:blipFill>
            </p:spPr>
            <p:txBody>
              <a:bodyPr/>
              <a:lstStyle/>
              <a:p>
                <a:r>
                  <a:rPr lang="en-GB">
                    <a:noFill/>
                  </a:rPr>
                  <a:t> </a:t>
                </a:r>
              </a:p>
            </p:txBody>
          </p:sp>
        </mc:Fallback>
      </mc:AlternateContent>
      <p:sp>
        <p:nvSpPr>
          <p:cNvPr id="6" name="Rectangle 5"/>
          <p:cNvSpPr/>
          <p:nvPr/>
        </p:nvSpPr>
        <p:spPr>
          <a:xfrm>
            <a:off x="2172855" y="972529"/>
            <a:ext cx="3995154" cy="461665"/>
          </a:xfrm>
          <a:prstGeom prst="rect">
            <a:avLst/>
          </a:prstGeom>
        </p:spPr>
        <p:txBody>
          <a:bodyPr wrap="square">
            <a:spAutoFit/>
          </a:bodyPr>
          <a:lstStyle/>
          <a:p>
            <a:r>
              <a:rPr lang="en-GB" sz="2400" dirty="0">
                <a:solidFill>
                  <a:srgbClr val="FF0000"/>
                </a:solidFill>
              </a:rPr>
              <a:t>b) From 32 to 50 seconds:</a:t>
            </a:r>
          </a:p>
        </p:txBody>
      </p:sp>
      <mc:AlternateContent xmlns:mc="http://schemas.openxmlformats.org/markup-compatibility/2006">
        <mc:Choice xmlns:a14="http://schemas.microsoft.com/office/drawing/2010/main" Requires="a14">
          <p:sp>
            <p:nvSpPr>
              <p:cNvPr id="4" name="Rectangle 3"/>
              <p:cNvSpPr/>
              <p:nvPr/>
            </p:nvSpPr>
            <p:spPr>
              <a:xfrm>
                <a:off x="4186958" y="1724130"/>
                <a:ext cx="1153393" cy="7861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−12</m:t>
                          </m:r>
                        </m:num>
                        <m:den>
                          <m:r>
                            <a:rPr lang="en-GB" sz="2400" i="1">
                              <a:solidFill>
                                <a:srgbClr val="FF0000"/>
                              </a:solidFill>
                              <a:latin typeface="Cambria Math" panose="02040503050406030204" pitchFamily="18" charset="0"/>
                            </a:rPr>
                            <m:t>18</m:t>
                          </m:r>
                        </m:den>
                      </m:f>
                    </m:oMath>
                  </m:oMathPara>
                </a14:m>
                <a:endParaRPr lang="en-GB" dirty="0">
                  <a:solidFill>
                    <a:srgbClr val="FF0000"/>
                  </a:solidFill>
                </a:endParaRPr>
              </a:p>
            </p:txBody>
          </p:sp>
        </mc:Choice>
        <mc:Fallback>
          <p:sp>
            <p:nvSpPr>
              <p:cNvPr id="4" name="Rectangle 3"/>
              <p:cNvSpPr>
                <a:spLocks noRot="1" noChangeAspect="1" noMove="1" noResize="1" noEditPoints="1" noAdjustHandles="1" noChangeArrowheads="1" noChangeShapeType="1" noTextEdit="1"/>
              </p:cNvSpPr>
              <p:nvPr/>
            </p:nvSpPr>
            <p:spPr>
              <a:xfrm>
                <a:off x="4186958" y="1724130"/>
                <a:ext cx="1153393" cy="786177"/>
              </a:xfrm>
              <a:prstGeom prst="rect">
                <a:avLst/>
              </a:prstGeom>
              <a:blipFill>
                <a:blip r:embed="rId4"/>
                <a:stretch>
                  <a:fillRect b="-634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4207690" y="2697382"/>
                <a:ext cx="2148793" cy="470000"/>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GB" sz="2400" i="1">
                          <a:solidFill>
                            <a:srgbClr val="FF0000"/>
                          </a:solidFill>
                          <a:latin typeface="Cambria Math" panose="02040503050406030204" pitchFamily="18" charset="0"/>
                        </a:rPr>
                        <m:t>−0.67 </m:t>
                      </m:r>
                      <m:r>
                        <m:rPr>
                          <m:sty m:val="p"/>
                        </m:rPr>
                        <a:rPr lang="en-GB" sz="2400">
                          <a:solidFill>
                            <a:srgbClr val="FF0000"/>
                          </a:solidFill>
                          <a:latin typeface="Cambria Math" panose="02040503050406030204" pitchFamily="18" charset="0"/>
                        </a:rPr>
                        <m:t>m</m:t>
                      </m:r>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2</m:t>
                          </m:r>
                        </m:sup>
                      </m:sSup>
                    </m:oMath>
                  </m:oMathPara>
                </a14:m>
                <a:endParaRPr lang="en-GB" dirty="0">
                  <a:solidFill>
                    <a:srgbClr val="FF0000"/>
                  </a:solidFill>
                </a:endParaRPr>
              </a:p>
            </p:txBody>
          </p:sp>
        </mc:Choice>
        <mc:Fallback>
          <p:sp>
            <p:nvSpPr>
              <p:cNvPr id="5" name="Rectangle 4"/>
              <p:cNvSpPr>
                <a:spLocks noRot="1" noChangeAspect="1" noMove="1" noResize="1" noEditPoints="1" noAdjustHandles="1" noChangeArrowheads="1" noChangeShapeType="1" noTextEdit="1"/>
              </p:cNvSpPr>
              <p:nvPr/>
            </p:nvSpPr>
            <p:spPr>
              <a:xfrm>
                <a:off x="4207690" y="2697382"/>
                <a:ext cx="2148793" cy="470000"/>
              </a:xfrm>
              <a:prstGeom prst="rect">
                <a:avLst/>
              </a:prstGeom>
              <a:blipFill>
                <a:blip r:embed="rId5"/>
                <a:stretch>
                  <a:fillRect b="-18421"/>
                </a:stretch>
              </a:blipFill>
            </p:spPr>
            <p:txBody>
              <a:bodyPr/>
              <a:lstStyle/>
              <a:p>
                <a:r>
                  <a:rPr lang="en-US">
                    <a:noFill/>
                  </a:rPr>
                  <a:t> </a:t>
                </a:r>
              </a:p>
            </p:txBody>
          </p:sp>
        </mc:Fallback>
      </mc:AlternateContent>
      <p:sp>
        <p:nvSpPr>
          <p:cNvPr id="17" name="Rectangle 16"/>
          <p:cNvSpPr/>
          <p:nvPr/>
        </p:nvSpPr>
        <p:spPr>
          <a:xfrm>
            <a:off x="2188926" y="3967522"/>
            <a:ext cx="9690449" cy="1938992"/>
          </a:xfrm>
          <a:prstGeom prst="rect">
            <a:avLst/>
          </a:prstGeom>
        </p:spPr>
        <p:txBody>
          <a:bodyPr wrap="square">
            <a:spAutoFit/>
          </a:bodyPr>
          <a:lstStyle/>
          <a:p>
            <a:pPr lvl="0"/>
            <a:r>
              <a:rPr lang="en-GB" sz="2400" dirty="0">
                <a:solidFill>
                  <a:srgbClr val="FF0000"/>
                </a:solidFill>
              </a:rPr>
              <a:t>c)	Displacement is found by calculating the area under the velocity-	time graph. There are many ways to do this, e.g. you can add the 	areas of the triangle, rectangle and triangle that can be seen on 	the graph, but here the calculation will be done using the area of a 	trapezium:</a:t>
            </a:r>
          </a:p>
        </p:txBody>
      </p:sp>
      <mc:AlternateContent xmlns:mc="http://schemas.openxmlformats.org/markup-compatibility/2006" xmlns:a14="http://schemas.microsoft.com/office/drawing/2010/main">
        <mc:Choice Requires="a14">
          <p:sp>
            <p:nvSpPr>
              <p:cNvPr id="19" name="Rectangle 18"/>
              <p:cNvSpPr/>
              <p:nvPr/>
            </p:nvSpPr>
            <p:spPr>
              <a:xfrm>
                <a:off x="3047998" y="5785414"/>
                <a:ext cx="2656219" cy="1174552"/>
              </a:xfrm>
              <a:prstGeom prst="rect">
                <a:avLst/>
              </a:prstGeom>
            </p:spPr>
            <p:txBody>
              <a:bodyPr wrap="square">
                <a:spAutoFit/>
              </a:bodyPr>
              <a:lstStyle/>
              <a:p>
                <a:pPr marL="394970" marR="144780">
                  <a:lnSpc>
                    <a:spcPct val="112000"/>
                  </a:lnSpc>
                  <a:spcAft>
                    <a:spcPts val="0"/>
                  </a:spcAft>
                  <a:tabLst>
                    <a:tab pos="2686050" algn="l"/>
                  </a:tabLst>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𝑠</m:t>
                      </m:r>
                      <m:r>
                        <a:rPr lang="en-GB" sz="2400" i="1">
                          <a:latin typeface="Cambria Math" panose="020405030504060302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1</m:t>
                          </m:r>
                        </m:num>
                        <m:den>
                          <m:r>
                            <a:rPr lang="en-GB" sz="2400" i="1">
                              <a:latin typeface="Cambria Math" panose="02040503050406030204" pitchFamily="18" charset="0"/>
                            </a:rPr>
                            <m:t>2</m:t>
                          </m:r>
                        </m:den>
                      </m:f>
                      <m:r>
                        <a:rPr lang="en-GB" sz="2400" i="1">
                          <a:latin typeface="Cambria Math" panose="02040503050406030204" pitchFamily="18" charset="0"/>
                        </a:rPr>
                        <m:t>h</m:t>
                      </m:r>
                      <m:r>
                        <a:rPr lang="en-GB" sz="2400" i="1">
                          <a:latin typeface="Cambria Math" panose="02040503050406030204" pitchFamily="18" charset="0"/>
                        </a:rPr>
                        <m:t>(</m:t>
                      </m:r>
                      <m:r>
                        <a:rPr lang="en-GB" sz="2400" i="1">
                          <a:latin typeface="Cambria Math" panose="02040503050406030204" pitchFamily="18" charset="0"/>
                        </a:rPr>
                        <m:t>𝑎</m:t>
                      </m:r>
                      <m:r>
                        <a:rPr lang="en-GB" sz="2400" i="1">
                          <a:latin typeface="Cambria Math" panose="02040503050406030204" pitchFamily="18" charset="0"/>
                        </a:rPr>
                        <m:t>+</m:t>
                      </m:r>
                      <m:r>
                        <a:rPr lang="en-GB" sz="2400" i="1">
                          <a:latin typeface="Cambria Math" panose="02040503050406030204" pitchFamily="18" charset="0"/>
                        </a:rPr>
                        <m:t>𝑏</m:t>
                      </m:r>
                      <m:r>
                        <a:rPr lang="en-GB" sz="2400" i="1">
                          <a:latin typeface="Cambria Math" panose="02040503050406030204" pitchFamily="18" charset="0"/>
                        </a:rPr>
                        <m:t>)</m:t>
                      </m:r>
                    </m:oMath>
                  </m:oMathPara>
                </a14:m>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mc:Choice>
        <mc:Fallback xmlns="">
          <p:sp>
            <p:nvSpPr>
              <p:cNvPr id="19" name="Rectangle 18"/>
              <p:cNvSpPr>
                <a:spLocks noRot="1" noChangeAspect="1" noMove="1" noResize="1" noEditPoints="1" noAdjustHandles="1" noChangeArrowheads="1" noChangeShapeType="1" noTextEdit="1"/>
              </p:cNvSpPr>
              <p:nvPr/>
            </p:nvSpPr>
            <p:spPr>
              <a:xfrm>
                <a:off x="3047998" y="5785414"/>
                <a:ext cx="2656219" cy="1174552"/>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0" name="Rectangle 19"/>
              <p:cNvSpPr/>
              <p:nvPr/>
            </p:nvSpPr>
            <p:spPr>
              <a:xfrm>
                <a:off x="5531508" y="5897617"/>
                <a:ext cx="2886816"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×12×(24+50)</m:t>
                      </m:r>
                    </m:oMath>
                  </m:oMathPara>
                </a14:m>
                <a:endParaRPr lang="en-GB" dirty="0">
                  <a:solidFill>
                    <a:srgbClr val="FF0000"/>
                  </a:solidFill>
                </a:endParaRPr>
              </a:p>
            </p:txBody>
          </p:sp>
        </mc:Choice>
        <mc:Fallback>
          <p:sp>
            <p:nvSpPr>
              <p:cNvPr id="20" name="Rectangle 19"/>
              <p:cNvSpPr>
                <a:spLocks noRot="1" noChangeAspect="1" noMove="1" noResize="1" noEditPoints="1" noAdjustHandles="1" noChangeArrowheads="1" noChangeShapeType="1" noTextEdit="1"/>
              </p:cNvSpPr>
              <p:nvPr/>
            </p:nvSpPr>
            <p:spPr>
              <a:xfrm>
                <a:off x="5531508" y="5897617"/>
                <a:ext cx="2886816" cy="783804"/>
              </a:xfrm>
              <a:prstGeom prst="rect">
                <a:avLst/>
              </a:prstGeom>
              <a:blipFill>
                <a:blip r:embed="rId7"/>
                <a:stretch>
                  <a:fillRect b="-634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2" name="Rectangle 21"/>
              <p:cNvSpPr/>
              <p:nvPr/>
            </p:nvSpPr>
            <p:spPr>
              <a:xfrm>
                <a:off x="8640490" y="6094145"/>
                <a:ext cx="2134430" cy="461665"/>
              </a:xfrm>
              <a:prstGeom prst="rect">
                <a:avLst/>
              </a:prstGeom>
            </p:spPr>
            <p:txBody>
              <a:bodyPr wrap="non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=444 </m:t>
                      </m:r>
                      <m:r>
                        <m:rPr>
                          <m:sty m:val="p"/>
                        </m:rPr>
                        <a:rPr lang="en-GB" sz="2400" i="0">
                          <a:solidFill>
                            <a:srgbClr val="FF0000"/>
                          </a:solidFill>
                          <a:latin typeface="Cambria Math" panose="02040503050406030204" pitchFamily="18" charset="0"/>
                        </a:rPr>
                        <m:t>metres</m:t>
                      </m:r>
                    </m:oMath>
                  </m:oMathPara>
                </a14:m>
                <a:endParaRPr lang="en-GB" dirty="0">
                  <a:solidFill>
                    <a:srgbClr val="FF0000"/>
                  </a:solidFill>
                </a:endParaRPr>
              </a:p>
            </p:txBody>
          </p:sp>
        </mc:Choice>
        <mc:Fallback>
          <p:sp>
            <p:nvSpPr>
              <p:cNvPr id="22" name="Rectangle 21"/>
              <p:cNvSpPr>
                <a:spLocks noRot="1" noChangeAspect="1" noMove="1" noResize="1" noEditPoints="1" noAdjustHandles="1" noChangeArrowheads="1" noChangeShapeType="1" noTextEdit="1"/>
              </p:cNvSpPr>
              <p:nvPr/>
            </p:nvSpPr>
            <p:spPr>
              <a:xfrm>
                <a:off x="8640490" y="6094145"/>
                <a:ext cx="2134430" cy="461665"/>
              </a:xfrm>
              <a:prstGeom prst="rect">
                <a:avLst/>
              </a:prstGeom>
              <a:blipFill>
                <a:blip r:embed="rId8"/>
                <a:stretch>
                  <a:fillRect b="-25000"/>
                </a:stretch>
              </a:blipFill>
            </p:spPr>
            <p:txBody>
              <a:bodyPr/>
              <a:lstStyle/>
              <a:p>
                <a:r>
                  <a:rPr lang="en-US">
                    <a:noFill/>
                  </a:rPr>
                  <a:t> </a:t>
                </a:r>
              </a:p>
            </p:txBody>
          </p:sp>
        </mc:Fallback>
      </mc:AlternateContent>
      <p:pic>
        <p:nvPicPr>
          <p:cNvPr id="2" name="Picture 1"/>
          <p:cNvPicPr>
            <a:picLocks noChangeAspect="1"/>
          </p:cNvPicPr>
          <p:nvPr/>
        </p:nvPicPr>
        <p:blipFill>
          <a:blip r:embed="rId9"/>
          <a:stretch>
            <a:fillRect/>
          </a:stretch>
        </p:blipFill>
        <p:spPr>
          <a:xfrm>
            <a:off x="6544957" y="826606"/>
            <a:ext cx="5352752" cy="2475191"/>
          </a:xfrm>
          <a:prstGeom prst="rect">
            <a:avLst/>
          </a:prstGeom>
        </p:spPr>
      </p:pic>
      <p:sp>
        <p:nvSpPr>
          <p:cNvPr id="3" name="Rectangle 2"/>
          <p:cNvSpPr/>
          <p:nvPr/>
        </p:nvSpPr>
        <p:spPr>
          <a:xfrm>
            <a:off x="2207260" y="3303803"/>
            <a:ext cx="7922362" cy="461665"/>
          </a:xfrm>
          <a:prstGeom prst="rect">
            <a:avLst/>
          </a:prstGeom>
        </p:spPr>
        <p:txBody>
          <a:bodyPr wrap="none">
            <a:spAutoFit/>
          </a:bodyPr>
          <a:lstStyle/>
          <a:p>
            <a:r>
              <a:rPr lang="en-GB" sz="2400" dirty="0">
                <a:solidFill>
                  <a:srgbClr val="FF0000"/>
                </a:solidFill>
              </a:rPr>
              <a:t>The minus sign indicates that the object is slowing down.</a:t>
            </a:r>
            <a:endParaRPr lang="en-GB" dirty="0">
              <a:solidFill>
                <a:srgbClr val="FF0000"/>
              </a:solidFill>
            </a:endParaRPr>
          </a:p>
        </p:txBody>
      </p:sp>
    </p:spTree>
    <p:extLst>
      <p:ext uri="{BB962C8B-B14F-4D97-AF65-F5344CB8AC3E}">
        <p14:creationId xmlns:p14="http://schemas.microsoft.com/office/powerpoint/2010/main" val="9250596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4" grpId="0"/>
      <p:bldP spid="5" grpId="0"/>
      <p:bldP spid="17" grpId="0"/>
      <p:bldP spid="19" grpId="0"/>
      <p:bldP spid="20" grpId="0"/>
      <p:bldP spid="22" grpId="0"/>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Acceleration-time Graphs </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mc:Choice xmlns:a14="http://schemas.microsoft.com/office/drawing/2010/main" Requires="a14">
          <p:sp>
            <p:nvSpPr>
              <p:cNvPr id="8" name="Rectangle 7"/>
              <p:cNvSpPr/>
              <p:nvPr/>
            </p:nvSpPr>
            <p:spPr>
              <a:xfrm>
                <a:off x="2385702" y="980728"/>
                <a:ext cx="4828000" cy="4532651"/>
              </a:xfrm>
              <a:prstGeom prst="rect">
                <a:avLst/>
              </a:prstGeom>
            </p:spPr>
            <p:txBody>
              <a:bodyPr wrap="square">
                <a:spAutoFit/>
              </a:bodyPr>
              <a:lstStyle/>
              <a:p>
                <a:r>
                  <a:rPr lang="en-GB" sz="2400" dirty="0"/>
                  <a:t>You can also create acceleration-time graphs, as shown on the right. Here the acceleration is constant at </a:t>
                </a:r>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oMath>
                </a14:m>
                <a:r>
                  <a:rPr lang="en-GB" sz="2400" dirty="0"/>
                  <a:t>10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 The negative sign indicates that the velocity decreases continuously with time. Taking up to be positive, this could represent the motion for an object being subject to gravity on the Earth’s surface, constantly having its velocity reduced back towards the ground.</a:t>
                </a:r>
              </a:p>
            </p:txBody>
          </p:sp>
        </mc:Choice>
        <mc:Fallback>
          <p:sp>
            <p:nvSpPr>
              <p:cNvPr id="8" name="Rectangle 7"/>
              <p:cNvSpPr>
                <a:spLocks noRot="1" noChangeAspect="1" noMove="1" noResize="1" noEditPoints="1" noAdjustHandles="1" noChangeArrowheads="1" noChangeShapeType="1" noTextEdit="1"/>
              </p:cNvSpPr>
              <p:nvPr/>
            </p:nvSpPr>
            <p:spPr>
              <a:xfrm>
                <a:off x="2385702" y="980728"/>
                <a:ext cx="4828000" cy="4532651"/>
              </a:xfrm>
              <a:prstGeom prst="rect">
                <a:avLst/>
              </a:prstGeom>
              <a:blipFill>
                <a:blip r:embed="rId3"/>
                <a:stretch>
                  <a:fillRect l="-1837" t="-1120" r="-3675" b="-1961"/>
                </a:stretch>
              </a:blipFill>
            </p:spPr>
            <p:txBody>
              <a:bodyPr/>
              <a:lstStyle/>
              <a:p>
                <a:r>
                  <a:rPr lang="en-US">
                    <a:noFill/>
                  </a:rPr>
                  <a:t> </a:t>
                </a:r>
              </a:p>
            </p:txBody>
          </p:sp>
        </mc:Fallback>
      </mc:AlternateContent>
      <p:pic>
        <p:nvPicPr>
          <p:cNvPr id="2" name="Picture 1"/>
          <p:cNvPicPr>
            <a:picLocks noChangeAspect="1"/>
          </p:cNvPicPr>
          <p:nvPr/>
        </p:nvPicPr>
        <p:blipFill>
          <a:blip r:embed="rId4"/>
          <a:stretch>
            <a:fillRect/>
          </a:stretch>
        </p:blipFill>
        <p:spPr>
          <a:xfrm>
            <a:off x="7536160" y="1916832"/>
            <a:ext cx="4104456" cy="2407069"/>
          </a:xfrm>
          <a:prstGeom prst="rect">
            <a:avLst/>
          </a:prstGeom>
        </p:spPr>
      </p:pic>
    </p:spTree>
    <p:extLst>
      <p:ext uri="{BB962C8B-B14F-4D97-AF65-F5344CB8AC3E}">
        <p14:creationId xmlns:p14="http://schemas.microsoft.com/office/powerpoint/2010/main" val="39834088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1: Fitness Check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07260" y="631497"/>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3" name="Rectangle 2"/>
          <p:cNvSpPr/>
          <p:nvPr/>
        </p:nvSpPr>
        <p:spPr>
          <a:xfrm>
            <a:off x="2207260" y="1517676"/>
            <a:ext cx="9455688" cy="830997"/>
          </a:xfrm>
          <a:prstGeom prst="rect">
            <a:avLst/>
          </a:prstGeom>
        </p:spPr>
        <p:txBody>
          <a:bodyPr wrap="square">
            <a:spAutoFit/>
          </a:bodyPr>
          <a:lstStyle/>
          <a:p>
            <a:r>
              <a:rPr lang="en-GB" sz="2400" dirty="0"/>
              <a:t>1.  The diagram represents the motion of an object for 30 seconds.   </a:t>
            </a:r>
          </a:p>
          <a:p>
            <a:r>
              <a:rPr lang="en-GB" sz="2400" dirty="0"/>
              <a:t>     Calculate the acceleration for each of the following intervals:</a:t>
            </a:r>
          </a:p>
        </p:txBody>
      </p:sp>
      <p:sp>
        <p:nvSpPr>
          <p:cNvPr id="4" name="Rectangle 3"/>
          <p:cNvSpPr/>
          <p:nvPr/>
        </p:nvSpPr>
        <p:spPr>
          <a:xfrm>
            <a:off x="2207260" y="5143811"/>
            <a:ext cx="9122182" cy="461665"/>
          </a:xfrm>
          <a:prstGeom prst="rect">
            <a:avLst/>
          </a:prstGeom>
        </p:spPr>
        <p:txBody>
          <a:bodyPr wrap="square">
            <a:spAutoFit/>
          </a:bodyPr>
          <a:lstStyle/>
          <a:p>
            <a:r>
              <a:rPr lang="en-GB" sz="2400" dirty="0"/>
              <a:t>Calculate the displacement of the object over the 30 seconds.</a:t>
            </a:r>
          </a:p>
        </p:txBody>
      </p:sp>
      <mc:AlternateContent xmlns:mc="http://schemas.openxmlformats.org/markup-compatibility/2006" xmlns:a14="http://schemas.microsoft.com/office/drawing/2010/main">
        <mc:Choice Requires="a14">
          <p:sp>
            <p:nvSpPr>
              <p:cNvPr id="6" name="Rectangle 5"/>
              <p:cNvSpPr/>
              <p:nvPr/>
            </p:nvSpPr>
            <p:spPr>
              <a:xfrm>
                <a:off x="3384456" y="2776746"/>
                <a:ext cx="2999576" cy="1938992"/>
              </a:xfrm>
              <a:prstGeom prst="rect">
                <a:avLst/>
              </a:prstGeom>
            </p:spPr>
            <p:txBody>
              <a:bodyPr wrap="square">
                <a:spAutoFit/>
              </a:bodyPr>
              <a:lstStyle/>
              <a:p>
                <a:pPr marL="457200" lvl="0" indent="-457200">
                  <a:buAutoNum type="alphaLcParenR"/>
                </a:pPr>
                <a14:m>
                  <m:oMath xmlns:m="http://schemas.openxmlformats.org/officeDocument/2006/math">
                    <m:r>
                      <a:rPr lang="en-GB" sz="2400" i="0">
                        <a:latin typeface="Cambria Math" panose="02040503050406030204" pitchFamily="18" charset="0"/>
                      </a:rPr>
                      <m:t>0&lt;</m:t>
                    </m:r>
                    <m:r>
                      <a:rPr lang="en-GB" sz="2400" i="1">
                        <a:latin typeface="Cambria Math" panose="02040503050406030204" pitchFamily="18" charset="0"/>
                      </a:rPr>
                      <m:t>𝑡</m:t>
                    </m:r>
                    <m:r>
                      <a:rPr lang="en-GB" sz="2400" i="0">
                        <a:latin typeface="Cambria Math" panose="02040503050406030204" pitchFamily="18" charset="0"/>
                      </a:rPr>
                      <m:t>&lt;10</m:t>
                    </m:r>
                  </m:oMath>
                </a14:m>
                <a:endParaRPr lang="en-GB" sz="2400" dirty="0">
                  <a:solidFill>
                    <a:prstClr val="black"/>
                  </a:solidFill>
                </a:endParaRPr>
              </a:p>
              <a:p>
                <a:pPr marL="457200" lvl="0" indent="-457200">
                  <a:buAutoNum type="alphaLcParenR"/>
                </a:pPr>
                <a:endParaRPr lang="en-GB" sz="2400" dirty="0">
                  <a:solidFill>
                    <a:prstClr val="black"/>
                  </a:solidFill>
                </a:endParaRPr>
              </a:p>
              <a:p>
                <a:pPr marL="457200" lvl="0" indent="-457200">
                  <a:buFontTx/>
                  <a:buAutoNum type="alphaLcParenR" startAt="2"/>
                </a:pPr>
                <a14:m>
                  <m:oMath xmlns:m="http://schemas.openxmlformats.org/officeDocument/2006/math">
                    <m:r>
                      <a:rPr lang="en-GB" sz="2400" i="0">
                        <a:latin typeface="Cambria Math" panose="02040503050406030204" pitchFamily="18" charset="0"/>
                      </a:rPr>
                      <m:t>10&lt;</m:t>
                    </m:r>
                    <m:r>
                      <a:rPr lang="en-GB" sz="2400" i="1">
                        <a:latin typeface="Cambria Math" panose="02040503050406030204" pitchFamily="18" charset="0"/>
                      </a:rPr>
                      <m:t>𝑡</m:t>
                    </m:r>
                    <m:r>
                      <a:rPr lang="en-GB" sz="2400" i="0">
                        <a:latin typeface="Cambria Math" panose="02040503050406030204" pitchFamily="18" charset="0"/>
                      </a:rPr>
                      <m:t>&lt;15</m:t>
                    </m:r>
                  </m:oMath>
                </a14:m>
                <a:endParaRPr lang="en-GB" sz="2400" dirty="0">
                  <a:solidFill>
                    <a:prstClr val="black"/>
                  </a:solidFill>
                </a:endParaRPr>
              </a:p>
              <a:p>
                <a:pPr marL="457200" lvl="0" indent="-457200">
                  <a:buFontTx/>
                  <a:buAutoNum type="alphaLcParenR" startAt="2"/>
                </a:pPr>
                <a:endParaRPr lang="en-GB" sz="2400" dirty="0">
                  <a:solidFill>
                    <a:prstClr val="black"/>
                  </a:solidFill>
                </a:endParaRPr>
              </a:p>
              <a:p>
                <a:pPr marL="457200" lvl="0" indent="-457200">
                  <a:buFontTx/>
                  <a:buAutoNum type="alphaLcParenR" startAt="2"/>
                </a:pPr>
                <a14:m>
                  <m:oMath xmlns:m="http://schemas.openxmlformats.org/officeDocument/2006/math">
                    <m:r>
                      <a:rPr lang="en-GB" sz="2400" i="0">
                        <a:latin typeface="Cambria Math" panose="02040503050406030204" pitchFamily="18" charset="0"/>
                      </a:rPr>
                      <m:t>15&lt;</m:t>
                    </m:r>
                    <m:r>
                      <a:rPr lang="en-GB" sz="2400" i="1">
                        <a:latin typeface="Cambria Math" panose="02040503050406030204" pitchFamily="18" charset="0"/>
                      </a:rPr>
                      <m:t>𝑡</m:t>
                    </m:r>
                    <m:r>
                      <a:rPr lang="en-GB" sz="2400" i="0">
                        <a:latin typeface="Cambria Math" panose="02040503050406030204" pitchFamily="18" charset="0"/>
                      </a:rPr>
                      <m:t>&lt;30</m:t>
                    </m:r>
                  </m:oMath>
                </a14:m>
                <a:endParaRPr lang="en-GB" sz="2400" dirty="0">
                  <a:solidFill>
                    <a:prstClr val="black"/>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3384456" y="2776746"/>
                <a:ext cx="2999576" cy="1938992"/>
              </a:xfrm>
              <a:prstGeom prst="rect">
                <a:avLst/>
              </a:prstGeom>
              <a:blipFill rotWithShape="0">
                <a:blip r:embed="rId3"/>
                <a:stretch>
                  <a:fillRect l="-3049" t="-2201" b="-5975"/>
                </a:stretch>
              </a:blipFill>
            </p:spPr>
            <p:txBody>
              <a:bodyPr/>
              <a:lstStyle/>
              <a:p>
                <a:r>
                  <a:rPr lang="en-GB">
                    <a:noFill/>
                  </a:rPr>
                  <a:t> </a:t>
                </a:r>
              </a:p>
            </p:txBody>
          </p:sp>
        </mc:Fallback>
      </mc:AlternateContent>
      <p:sp>
        <p:nvSpPr>
          <p:cNvPr id="8" name="Rectangle 7"/>
          <p:cNvSpPr/>
          <p:nvPr/>
        </p:nvSpPr>
        <p:spPr>
          <a:xfrm>
            <a:off x="2210776" y="5606152"/>
            <a:ext cx="1468672" cy="461665"/>
          </a:xfrm>
          <a:prstGeom prst="rect">
            <a:avLst/>
          </a:prstGeom>
        </p:spPr>
        <p:txBody>
          <a:bodyPr wrap="none">
            <a:spAutoFit/>
          </a:bodyPr>
          <a:lstStyle/>
          <a:p>
            <a:r>
              <a:rPr lang="en-GB" sz="2400" b="1" dirty="0">
                <a:solidFill>
                  <a:prstClr val="black"/>
                </a:solidFill>
              </a:rPr>
              <a:t>Answers</a:t>
            </a:r>
            <a:endParaRPr lang="en-GB" dirty="0"/>
          </a:p>
        </p:txBody>
      </p:sp>
      <mc:AlternateContent xmlns:mc="http://schemas.openxmlformats.org/markup-compatibility/2006">
        <mc:Choice xmlns:a14="http://schemas.microsoft.com/office/drawing/2010/main" Requires="a14">
          <p:sp>
            <p:nvSpPr>
              <p:cNvPr id="15" name="Rectangle 14"/>
              <p:cNvSpPr/>
              <p:nvPr/>
            </p:nvSpPr>
            <p:spPr>
              <a:xfrm>
                <a:off x="2207260" y="6067817"/>
                <a:ext cx="8857292" cy="631263"/>
              </a:xfrm>
              <a:prstGeom prst="rect">
                <a:avLst/>
              </a:prstGeom>
            </p:spPr>
            <p:txBody>
              <a:bodyPr wrap="square">
                <a:spAutoFit/>
              </a:bodyPr>
              <a:lstStyle/>
              <a:p>
                <a:r>
                  <a:rPr lang="en-GB" sz="2400" dirty="0"/>
                  <a:t>a)	</a:t>
                </a:r>
                <a:r>
                  <a:rPr lang="en-GB" sz="2400" dirty="0">
                    <a:solidFill>
                      <a:srgbClr val="FF0000"/>
                    </a:solidFill>
                  </a:rPr>
                  <a:t>0 ms</a:t>
                </a:r>
                <a:r>
                  <a:rPr lang="en-GB" sz="2400" baseline="30000" dirty="0">
                    <a:solidFill>
                      <a:srgbClr val="FF0000"/>
                    </a:solidFill>
                  </a:rPr>
                  <a:t>-2</a:t>
                </a:r>
                <a:r>
                  <a:rPr lang="en-GB" sz="2400" dirty="0">
                    <a:solidFill>
                      <a:srgbClr val="FF0000"/>
                    </a:solidFill>
                  </a:rPr>
                  <a:t>	</a:t>
                </a:r>
                <a:r>
                  <a:rPr lang="en-GB" sz="2400" dirty="0"/>
                  <a:t>		b)	</a:t>
                </a:r>
                <a:r>
                  <a:rPr lang="en-GB" sz="2400" dirty="0">
                    <a:solidFill>
                      <a:srgbClr val="FF0000"/>
                    </a:solidFill>
                  </a:rPr>
                  <a:t>2 ms</a:t>
                </a:r>
                <a:r>
                  <a:rPr lang="en-GB" sz="2400" baseline="30000" dirty="0">
                    <a:solidFill>
                      <a:srgbClr val="FF0000"/>
                    </a:solidFill>
                  </a:rPr>
                  <a:t>-2</a:t>
                </a:r>
                <a:r>
                  <a:rPr lang="en-GB" sz="2400" dirty="0"/>
                  <a:t>		c)	</a:t>
                </a:r>
                <a14:m>
                  <m:oMath xmlns:m="http://schemas.openxmlformats.org/officeDocument/2006/math">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3</m:t>
                        </m:r>
                      </m:den>
                    </m:f>
                  </m:oMath>
                </a14:m>
                <a:r>
                  <a:rPr lang="en-GB" sz="2400" dirty="0">
                    <a:solidFill>
                      <a:srgbClr val="FF0000"/>
                    </a:solidFill>
                  </a:rPr>
                  <a:t> ms</a:t>
                </a:r>
                <a:r>
                  <a:rPr lang="en-GB" sz="2400" baseline="30000" dirty="0">
                    <a:solidFill>
                      <a:srgbClr val="FF0000"/>
                    </a:solidFill>
                  </a:rPr>
                  <a:t>-2</a:t>
                </a:r>
                <a:r>
                  <a:rPr lang="en-GB" sz="2400" dirty="0"/>
                  <a:t>		d)	</a:t>
                </a:r>
                <a:r>
                  <a:rPr lang="en-GB" sz="2400" dirty="0">
                    <a:solidFill>
                      <a:srgbClr val="FF0000"/>
                    </a:solidFill>
                  </a:rPr>
                  <a:t>437.5 m</a:t>
                </a:r>
              </a:p>
            </p:txBody>
          </p:sp>
        </mc:Choice>
        <mc:Fallback>
          <p:sp>
            <p:nvSpPr>
              <p:cNvPr id="15" name="Rectangle 14"/>
              <p:cNvSpPr>
                <a:spLocks noRot="1" noChangeAspect="1" noMove="1" noResize="1" noEditPoints="1" noAdjustHandles="1" noChangeArrowheads="1" noChangeShapeType="1" noTextEdit="1"/>
              </p:cNvSpPr>
              <p:nvPr/>
            </p:nvSpPr>
            <p:spPr>
              <a:xfrm>
                <a:off x="2207260" y="6067817"/>
                <a:ext cx="8857292" cy="631263"/>
              </a:xfrm>
              <a:prstGeom prst="rect">
                <a:avLst/>
              </a:prstGeom>
              <a:blipFill>
                <a:blip r:embed="rId4"/>
                <a:stretch>
                  <a:fillRect l="-1001" b="-3922"/>
                </a:stretch>
              </a:blipFill>
            </p:spPr>
            <p:txBody>
              <a:bodyPr/>
              <a:lstStyle/>
              <a:p>
                <a:r>
                  <a:rPr lang="en-US">
                    <a:noFill/>
                  </a:rPr>
                  <a:t> </a:t>
                </a:r>
              </a:p>
            </p:txBody>
          </p:sp>
        </mc:Fallback>
      </mc:AlternateContent>
      <p:pic>
        <p:nvPicPr>
          <p:cNvPr id="9" name="Picture 8"/>
          <p:cNvPicPr>
            <a:picLocks noChangeAspect="1"/>
          </p:cNvPicPr>
          <p:nvPr/>
        </p:nvPicPr>
        <p:blipFill>
          <a:blip r:embed="rId5"/>
          <a:stretch>
            <a:fillRect/>
          </a:stretch>
        </p:blipFill>
        <p:spPr>
          <a:xfrm>
            <a:off x="6984780" y="2449994"/>
            <a:ext cx="3492919" cy="2592495"/>
          </a:xfrm>
          <a:prstGeom prst="rect">
            <a:avLst/>
          </a:prstGeom>
        </p:spPr>
      </p:pic>
    </p:spTree>
    <p:extLst>
      <p:ext uri="{BB962C8B-B14F-4D97-AF65-F5344CB8AC3E}">
        <p14:creationId xmlns:p14="http://schemas.microsoft.com/office/powerpoint/2010/main" val="2587143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1: Fitness Check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mc:Choice xmlns:a14="http://schemas.microsoft.com/office/drawing/2010/main" Requires="a14">
          <p:sp>
            <p:nvSpPr>
              <p:cNvPr id="3" name="Rectangle 2"/>
              <p:cNvSpPr/>
              <p:nvPr/>
            </p:nvSpPr>
            <p:spPr>
              <a:xfrm>
                <a:off x="2207260" y="631190"/>
                <a:ext cx="9001308" cy="839332"/>
              </a:xfrm>
              <a:prstGeom prst="rect">
                <a:avLst/>
              </a:prstGeom>
            </p:spPr>
            <p:txBody>
              <a:bodyPr wrap="square">
                <a:spAutoFit/>
              </a:bodyPr>
              <a:lstStyle/>
              <a:p>
                <a:r>
                  <a:rPr lang="en-GB" sz="2400" dirty="0"/>
                  <a:t>2.	 A particle is set in motion at time </a:t>
                </a:r>
                <a14:m>
                  <m:oMath xmlns:m="http://schemas.openxmlformats.org/officeDocument/2006/math">
                    <m:r>
                      <a:rPr lang="en-GB" sz="2400" i="1">
                        <a:latin typeface="Cambria Math" panose="02040503050406030204" pitchFamily="18" charset="0"/>
                      </a:rPr>
                      <m:t>𝑡</m:t>
                    </m:r>
                    <m:r>
                      <a:rPr lang="en-GB" sz="2400" i="1">
                        <a:latin typeface="Cambria Math" panose="02040503050406030204" pitchFamily="18" charset="0"/>
                      </a:rPr>
                      <m:t>=0</m:t>
                    </m:r>
                  </m:oMath>
                </a14:m>
                <a:r>
                  <a:rPr lang="en-GB" sz="2400" dirty="0"/>
                  <a:t> and its position is 	subsequently given by </a:t>
                </a:r>
                <a14:m>
                  <m:oMath xmlns:m="http://schemas.openxmlformats.org/officeDocument/2006/math">
                    <m:r>
                      <a:rPr lang="en-GB" sz="2400" i="1">
                        <a:latin typeface="Cambria Math" panose="02040503050406030204" pitchFamily="18" charset="0"/>
                      </a:rPr>
                      <m:t>𝑠</m:t>
                    </m:r>
                    <m:r>
                      <a:rPr lang="en-GB" sz="2400" i="1">
                        <a:latin typeface="Cambria Math" panose="02040503050406030204" pitchFamily="18" charset="0"/>
                      </a:rPr>
                      <m:t>=4+5</m:t>
                    </m:r>
                    <m:r>
                      <a:rPr lang="en-GB" sz="2400" i="1">
                        <a:latin typeface="Cambria Math" panose="02040503050406030204" pitchFamily="18" charset="0"/>
                      </a:rPr>
                      <m:t>𝑡</m:t>
                    </m:r>
                    <m:r>
                      <a:rPr lang="en-GB" sz="2400" i="1">
                        <a:latin typeface="Cambria Math" panose="02040503050406030204" pitchFamily="18" charset="0"/>
                      </a:rPr>
                      <m:t>−2</m:t>
                    </m:r>
                    <m:sSup>
                      <m:sSupPr>
                        <m:ctrlPr>
                          <a:rPr lang="en-GB" sz="2400" i="1">
                            <a:latin typeface="Cambria Math" panose="02040503050406030204" pitchFamily="18" charset="0"/>
                          </a:rPr>
                        </m:ctrlPr>
                      </m:sSupPr>
                      <m:e>
                        <m:r>
                          <a:rPr lang="en-GB" sz="2400" i="1">
                            <a:latin typeface="Cambria Math" panose="02040503050406030204" pitchFamily="18" charset="0"/>
                          </a:rPr>
                          <m:t>𝑡</m:t>
                        </m:r>
                      </m:e>
                      <m:sup>
                        <m:r>
                          <a:rPr lang="en-GB" sz="2400" i="1">
                            <a:latin typeface="Cambria Math" panose="02040503050406030204" pitchFamily="18" charset="0"/>
                          </a:rPr>
                          <m:t>2</m:t>
                        </m:r>
                      </m:sup>
                    </m:sSup>
                  </m:oMath>
                </a14:m>
                <a:r>
                  <a:rPr lang="en-GB" sz="2400" dirty="0"/>
                  <a:t>.</a:t>
                </a:r>
              </a:p>
            </p:txBody>
          </p:sp>
        </mc:Choice>
        <mc:Fallback>
          <p:sp>
            <p:nvSpPr>
              <p:cNvPr id="3" name="Rectangle 2"/>
              <p:cNvSpPr>
                <a:spLocks noRot="1" noChangeAspect="1" noMove="1" noResize="1" noEditPoints="1" noAdjustHandles="1" noChangeArrowheads="1" noChangeShapeType="1" noTextEdit="1"/>
              </p:cNvSpPr>
              <p:nvPr/>
            </p:nvSpPr>
            <p:spPr>
              <a:xfrm>
                <a:off x="2207260" y="631190"/>
                <a:ext cx="9001308" cy="839332"/>
              </a:xfrm>
              <a:prstGeom prst="rect">
                <a:avLst/>
              </a:prstGeom>
              <a:blipFill>
                <a:blip r:embed="rId3"/>
                <a:stretch>
                  <a:fillRect l="-986" t="-5970" b="-134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2693402" y="1495341"/>
                <a:ext cx="9145016" cy="1938992"/>
              </a:xfrm>
              <a:prstGeom prst="rect">
                <a:avLst/>
              </a:prstGeom>
            </p:spPr>
            <p:txBody>
              <a:bodyPr wrap="square">
                <a:spAutoFit/>
              </a:bodyPr>
              <a:lstStyle/>
              <a:p>
                <a:pPr marL="457200" indent="-457200">
                  <a:buFontTx/>
                  <a:buAutoNum type="alphaLcParenR"/>
                </a:pPr>
                <a:r>
                  <a:rPr lang="en-GB" sz="2400" dirty="0"/>
                  <a:t>Calculate the velocity of the particle after 1 second and after 2 seconds. What is the speed and direction of motion at each of these times?</a:t>
                </a:r>
              </a:p>
              <a:p>
                <a:pPr marL="457200" indent="-457200">
                  <a:buFontTx/>
                  <a:buAutoNum type="alphaLcParenR"/>
                </a:pPr>
                <a:r>
                  <a:rPr lang="en-GB" sz="2400" dirty="0"/>
                  <a:t>Find the time at which the particle is instantaneously at rest.</a:t>
                </a:r>
              </a:p>
              <a:p>
                <a:pPr marL="457200" indent="-457200">
                  <a:buFontTx/>
                  <a:buAutoNum type="alphaLcParenR"/>
                </a:pPr>
                <a:r>
                  <a:rPr lang="en-GB" sz="2400" dirty="0"/>
                  <a:t>Calculate the acceleration of the particle at </a:t>
                </a:r>
                <a14:m>
                  <m:oMath xmlns:m="http://schemas.openxmlformats.org/officeDocument/2006/math">
                    <m:r>
                      <a:rPr lang="en-GB" sz="2400" i="1">
                        <a:latin typeface="Cambria Math" panose="02040503050406030204" pitchFamily="18" charset="0"/>
                      </a:rPr>
                      <m:t>𝑡</m:t>
                    </m:r>
                    <m:r>
                      <a:rPr lang="en-GB" sz="2400" i="1">
                        <a:latin typeface="Cambria Math" panose="02040503050406030204" pitchFamily="18" charset="0"/>
                      </a:rPr>
                      <m:t>=1</m:t>
                    </m:r>
                  </m:oMath>
                </a14:m>
                <a:r>
                  <a:rPr lang="en-GB" sz="2400" dirty="0"/>
                  <a:t> s and </a:t>
                </a:r>
                <a14:m>
                  <m:oMath xmlns:m="http://schemas.openxmlformats.org/officeDocument/2006/math">
                    <m:r>
                      <a:rPr lang="en-GB" sz="2400" i="1">
                        <a:latin typeface="Cambria Math" panose="02040503050406030204" pitchFamily="18" charset="0"/>
                      </a:rPr>
                      <m:t>𝑡</m:t>
                    </m:r>
                    <m:r>
                      <a:rPr lang="en-GB" sz="2400" i="1">
                        <a:latin typeface="Cambria Math" panose="02040503050406030204" pitchFamily="18" charset="0"/>
                      </a:rPr>
                      <m:t>=2</m:t>
                    </m:r>
                  </m:oMath>
                </a14:m>
                <a:r>
                  <a:rPr lang="en-GB" sz="2400" dirty="0"/>
                  <a:t> s.</a:t>
                </a:r>
              </a:p>
            </p:txBody>
          </p:sp>
        </mc:Choice>
        <mc:Fallback xmlns="">
          <p:sp>
            <p:nvSpPr>
              <p:cNvPr id="6" name="Rectangle 5"/>
              <p:cNvSpPr>
                <a:spLocks noRot="1" noChangeAspect="1" noMove="1" noResize="1" noEditPoints="1" noAdjustHandles="1" noChangeArrowheads="1" noChangeShapeType="1" noTextEdit="1"/>
              </p:cNvSpPr>
              <p:nvPr/>
            </p:nvSpPr>
            <p:spPr>
              <a:xfrm>
                <a:off x="2693402" y="1495341"/>
                <a:ext cx="9145016" cy="1938992"/>
              </a:xfrm>
              <a:prstGeom prst="rect">
                <a:avLst/>
              </a:prstGeom>
              <a:blipFill rotWithShape="0">
                <a:blip r:embed="rId4"/>
                <a:stretch>
                  <a:fillRect l="-933" t="-2201" r="-400" b="-6604"/>
                </a:stretch>
              </a:blipFill>
            </p:spPr>
            <p:txBody>
              <a:bodyPr/>
              <a:lstStyle/>
              <a:p>
                <a:r>
                  <a:rPr lang="en-GB">
                    <a:noFill/>
                  </a:rPr>
                  <a:t> </a:t>
                </a:r>
              </a:p>
            </p:txBody>
          </p:sp>
        </mc:Fallback>
      </mc:AlternateContent>
      <p:sp>
        <p:nvSpPr>
          <p:cNvPr id="8" name="Rectangle 7"/>
          <p:cNvSpPr/>
          <p:nvPr/>
        </p:nvSpPr>
        <p:spPr>
          <a:xfrm>
            <a:off x="2240660" y="3664833"/>
            <a:ext cx="1468672" cy="461665"/>
          </a:xfrm>
          <a:prstGeom prst="rect">
            <a:avLst/>
          </a:prstGeom>
        </p:spPr>
        <p:txBody>
          <a:bodyPr wrap="none">
            <a:spAutoFit/>
          </a:bodyPr>
          <a:lstStyle/>
          <a:p>
            <a:r>
              <a:rPr lang="en-GB" sz="2400" b="1" dirty="0">
                <a:solidFill>
                  <a:prstClr val="black"/>
                </a:solidFill>
              </a:rPr>
              <a:t>Answers</a:t>
            </a:r>
            <a:endParaRPr lang="en-GB" dirty="0"/>
          </a:p>
        </p:txBody>
      </p:sp>
      <mc:AlternateContent xmlns:mc="http://schemas.openxmlformats.org/markup-compatibility/2006">
        <mc:Choice xmlns:a14="http://schemas.microsoft.com/office/drawing/2010/main" Requires="a14">
          <p:sp>
            <p:nvSpPr>
              <p:cNvPr id="15" name="Rectangle 14"/>
              <p:cNvSpPr/>
              <p:nvPr/>
            </p:nvSpPr>
            <p:spPr>
              <a:xfrm>
                <a:off x="2240660" y="4285505"/>
                <a:ext cx="9361040" cy="1200329"/>
              </a:xfrm>
              <a:prstGeom prst="rect">
                <a:avLst/>
              </a:prstGeom>
            </p:spPr>
            <p:txBody>
              <a:bodyPr wrap="square">
                <a:spAutoFit/>
              </a:bodyPr>
              <a:lstStyle/>
              <a:p>
                <a:r>
                  <a:rPr lang="en-GB" sz="2400" dirty="0"/>
                  <a:t>      a)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(1) = 1 (speed of 1 ms</a:t>
                </a:r>
                <a:r>
                  <a:rPr lang="en-GB" sz="2400" baseline="30000" dirty="0">
                    <a:solidFill>
                      <a:srgbClr val="FF0000"/>
                    </a:solidFill>
                  </a:rPr>
                  <a:t>-1</a:t>
                </a:r>
                <a:r>
                  <a:rPr lang="en-GB" sz="2400" dirty="0">
                    <a:solidFill>
                      <a:srgbClr val="FF0000"/>
                    </a:solidFill>
                  </a:rPr>
                  <a:t> in a forward direction)</a:t>
                </a:r>
              </a:p>
              <a:p>
                <a:r>
                  <a:rPr lang="en-GB" sz="2400" dirty="0">
                    <a:solidFill>
                      <a:srgbClr val="FF0000"/>
                    </a:solidFill>
                  </a:rPr>
                  <a:t>	</a:t>
                </a:r>
                <a:r>
                  <a:rPr lang="en-GB" sz="2400" dirty="0"/>
                  <a:t>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(2) = </a:t>
                </a:r>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3 (speed of 3 ms</a:t>
                </a:r>
                <a:r>
                  <a:rPr lang="en-GB" sz="2400" baseline="30000" dirty="0">
                    <a:solidFill>
                      <a:srgbClr val="FF0000"/>
                    </a:solidFill>
                  </a:rPr>
                  <a:t>-1</a:t>
                </a:r>
                <a:r>
                  <a:rPr lang="en-GB" sz="2400" dirty="0">
                    <a:solidFill>
                      <a:srgbClr val="FF0000"/>
                    </a:solidFill>
                  </a:rPr>
                  <a:t> in a reverse direction)</a:t>
                </a:r>
              </a:p>
              <a:p>
                <a:r>
                  <a:rPr lang="en-GB" sz="2400" dirty="0">
                    <a:solidFill>
                      <a:srgbClr val="FF0000"/>
                    </a:solidFill>
                  </a:rPr>
                  <a:t>	</a:t>
                </a:r>
                <a:r>
                  <a:rPr lang="en-GB" sz="2400" dirty="0"/>
                  <a:t>		</a:t>
                </a:r>
                <a:endParaRPr lang="en-GB" sz="2400" dirty="0">
                  <a:solidFill>
                    <a:srgbClr val="FF0000"/>
                  </a:solidFill>
                </a:endParaRPr>
              </a:p>
            </p:txBody>
          </p:sp>
        </mc:Choice>
        <mc:Fallback>
          <p:sp>
            <p:nvSpPr>
              <p:cNvPr id="15" name="Rectangle 14"/>
              <p:cNvSpPr>
                <a:spLocks noRot="1" noChangeAspect="1" noMove="1" noResize="1" noEditPoints="1" noAdjustHandles="1" noChangeArrowheads="1" noChangeShapeType="1" noTextEdit="1"/>
              </p:cNvSpPr>
              <p:nvPr/>
            </p:nvSpPr>
            <p:spPr>
              <a:xfrm>
                <a:off x="2240660" y="4285505"/>
                <a:ext cx="9361040" cy="1200329"/>
              </a:xfrm>
              <a:prstGeom prst="rect">
                <a:avLst/>
              </a:prstGeom>
              <a:blipFill>
                <a:blip r:embed="rId5"/>
                <a:stretch>
                  <a:fillRect t="-41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718013" y="5171068"/>
                <a:ext cx="4630186" cy="629531"/>
              </a:xfrm>
              <a:prstGeom prst="rect">
                <a:avLst/>
              </a:prstGeom>
            </p:spPr>
            <p:txBody>
              <a:bodyPr wrap="square">
                <a:spAutoFit/>
              </a:bodyPr>
              <a:lstStyle/>
              <a:p>
                <a:r>
                  <a:rPr lang="en-GB" sz="2400" dirty="0"/>
                  <a:t>b)	</a:t>
                </a:r>
                <a:r>
                  <a:rPr lang="en-GB" sz="2400" dirty="0">
                    <a:solidFill>
                      <a:srgbClr val="FF0000"/>
                    </a:solidFill>
                  </a:rPr>
                  <a:t>When </a:t>
                </a:r>
                <a:r>
                  <a:rPr lang="en-GB" sz="2400" i="1" dirty="0">
                    <a:solidFill>
                      <a:srgbClr val="FF0000"/>
                    </a:solidFill>
                  </a:rPr>
                  <a:t>t</a:t>
                </a:r>
                <a:r>
                  <a:rPr lang="en-GB" sz="2400" dirty="0">
                    <a:solidFill>
                      <a:srgbClr val="FF0000"/>
                    </a:solidFill>
                  </a:rPr>
                  <a:t> =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4</m:t>
                        </m:r>
                      </m:den>
                    </m:f>
                  </m:oMath>
                </a14:m>
                <a:r>
                  <a:rPr lang="en-GB" sz="2400" dirty="0">
                    <a:solidFill>
                      <a:srgbClr val="FF0000"/>
                    </a:solidFill>
                  </a:rPr>
                  <a:t> (after 1.25 s)</a:t>
                </a:r>
              </a:p>
            </p:txBody>
          </p:sp>
        </mc:Choice>
        <mc:Fallback xmlns="">
          <p:sp>
            <p:nvSpPr>
              <p:cNvPr id="11" name="Rectangle 10"/>
              <p:cNvSpPr>
                <a:spLocks noRot="1" noChangeAspect="1" noMove="1" noResize="1" noEditPoints="1" noAdjustHandles="1" noChangeArrowheads="1" noChangeShapeType="1" noTextEdit="1"/>
              </p:cNvSpPr>
              <p:nvPr/>
            </p:nvSpPr>
            <p:spPr>
              <a:xfrm>
                <a:off x="2718013" y="5171068"/>
                <a:ext cx="4630186" cy="629531"/>
              </a:xfrm>
              <a:prstGeom prst="rect">
                <a:avLst/>
              </a:prstGeom>
              <a:blipFill rotWithShape="0">
                <a:blip r:embed="rId6"/>
                <a:stretch>
                  <a:fillRect l="-2108" b="-769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2718013" y="5933532"/>
                <a:ext cx="3130665" cy="461665"/>
              </a:xfrm>
              <a:prstGeom prst="rect">
                <a:avLst/>
              </a:prstGeom>
            </p:spPr>
            <p:txBody>
              <a:bodyPr wrap="none">
                <a:spAutoFit/>
              </a:bodyPr>
              <a:lstStyle/>
              <a:p>
                <a:pPr lvl="0"/>
                <a:r>
                  <a:rPr lang="en-GB" sz="2400" dirty="0">
                    <a:solidFill>
                      <a:prstClr val="black"/>
                    </a:solidFill>
                  </a:rPr>
                  <a:t>c)	</a:t>
                </a:r>
                <a:r>
                  <a:rPr lang="en-GB" sz="2400" dirty="0">
                    <a:solidFill>
                      <a:srgbClr val="FF0000"/>
                    </a:solidFill>
                  </a:rPr>
                  <a:t>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4 ms</a:t>
                </a:r>
                <a:r>
                  <a:rPr lang="en-GB" sz="2400" baseline="30000" dirty="0">
                    <a:solidFill>
                      <a:srgbClr val="FF0000"/>
                    </a:solidFill>
                  </a:rPr>
                  <a:t>-2</a:t>
                </a:r>
                <a:r>
                  <a:rPr lang="en-GB" sz="2400" dirty="0">
                    <a:solidFill>
                      <a:prstClr val="black"/>
                    </a:solidFill>
                  </a:rPr>
                  <a:t>	</a:t>
                </a:r>
                <a:r>
                  <a:rPr lang="en-GB" sz="2400" dirty="0">
                    <a:solidFill>
                      <a:srgbClr val="FF0000"/>
                    </a:solidFill>
                  </a:rPr>
                  <a:t>all times</a:t>
                </a:r>
              </a:p>
            </p:txBody>
          </p:sp>
        </mc:Choice>
        <mc:Fallback>
          <p:sp>
            <p:nvSpPr>
              <p:cNvPr id="9" name="Rectangle 8"/>
              <p:cNvSpPr>
                <a:spLocks noRot="1" noChangeAspect="1" noMove="1" noResize="1" noEditPoints="1" noAdjustHandles="1" noChangeArrowheads="1" noChangeShapeType="1" noTextEdit="1"/>
              </p:cNvSpPr>
              <p:nvPr/>
            </p:nvSpPr>
            <p:spPr>
              <a:xfrm>
                <a:off x="2718013" y="5933532"/>
                <a:ext cx="3130665" cy="461665"/>
              </a:xfrm>
              <a:prstGeom prst="rect">
                <a:avLst/>
              </a:prstGeom>
              <a:blipFill>
                <a:blip r:embed="rId7"/>
                <a:stretch>
                  <a:fillRect l="-3239" t="-10811" r="-2024" b="-27027"/>
                </a:stretch>
              </a:blipFill>
            </p:spPr>
            <p:txBody>
              <a:bodyPr/>
              <a:lstStyle/>
              <a:p>
                <a:r>
                  <a:rPr lang="en-US">
                    <a:noFill/>
                  </a:rPr>
                  <a:t> </a:t>
                </a:r>
              </a:p>
            </p:txBody>
          </p:sp>
        </mc:Fallback>
      </mc:AlternateContent>
    </p:spTree>
    <p:extLst>
      <p:ext uri="{BB962C8B-B14F-4D97-AF65-F5344CB8AC3E}">
        <p14:creationId xmlns:p14="http://schemas.microsoft.com/office/powerpoint/2010/main" val="6602672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P spid="15" grpId="0"/>
      <p:bldP spid="11"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1: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1</a:t>
            </a:r>
          </a:p>
        </p:txBody>
      </p:sp>
      <p:sp>
        <p:nvSpPr>
          <p:cNvPr id="9"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4151784" y="976457"/>
            <a:ext cx="5976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0" name="TextBox 9">
            <a:extLst>
              <a:ext uri="{FF2B5EF4-FFF2-40B4-BE49-F238E27FC236}">
                <a16:creationId xmlns:a16="http://schemas.microsoft.com/office/drawing/2014/main" id="{680F8782-DF76-DB40-940C-99195A385260}"/>
              </a:ext>
            </a:extLst>
          </p:cNvPr>
          <p:cNvSpPr txBox="1">
            <a:spLocks noChangeArrowheads="1"/>
          </p:cNvSpPr>
          <p:nvPr/>
        </p:nvSpPr>
        <p:spPr bwMode="auto">
          <a:xfrm>
            <a:off x="3220335" y="214408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2" name="TextBox 11">
            <a:extLst>
              <a:ext uri="{FF2B5EF4-FFF2-40B4-BE49-F238E27FC236}">
                <a16:creationId xmlns:a16="http://schemas.microsoft.com/office/drawing/2014/main" id="{61145AA3-138E-F040-BCA6-F2E25BC3753E}"/>
              </a:ext>
            </a:extLst>
          </p:cNvPr>
          <p:cNvSpPr txBox="1">
            <a:spLocks noChangeArrowheads="1"/>
          </p:cNvSpPr>
          <p:nvPr/>
        </p:nvSpPr>
        <p:spPr bwMode="auto">
          <a:xfrm>
            <a:off x="3220335" y="3882923"/>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41349474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Modelling Motion under Constant Acceleration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1569660"/>
          </a:xfrm>
          <a:prstGeom prst="rect">
            <a:avLst/>
          </a:prstGeom>
        </p:spPr>
        <p:txBody>
          <a:bodyPr wrap="square">
            <a:spAutoFit/>
          </a:bodyPr>
          <a:lstStyle/>
          <a:p>
            <a:r>
              <a:rPr lang="en-GB" sz="2400" dirty="0"/>
              <a:t>There are several simple formulae which can be used when dealing with motion under </a:t>
            </a:r>
            <a:r>
              <a:rPr lang="en-GB" sz="2400" b="1" dirty="0"/>
              <a:t>constant </a:t>
            </a:r>
            <a:r>
              <a:rPr lang="en-GB" sz="2400" dirty="0"/>
              <a:t>(also known as uniform) </a:t>
            </a:r>
            <a:r>
              <a:rPr lang="en-GB" sz="2400" b="1" dirty="0"/>
              <a:t>acceleration</a:t>
            </a:r>
            <a:r>
              <a:rPr lang="en-GB" sz="2400" dirty="0"/>
              <a:t>. Some of these can be derived by using the relationships established in the last section.</a:t>
            </a:r>
          </a:p>
        </p:txBody>
      </p:sp>
      <p:sp>
        <p:nvSpPr>
          <p:cNvPr id="12" name="Rectangle 11"/>
          <p:cNvSpPr/>
          <p:nvPr/>
        </p:nvSpPr>
        <p:spPr>
          <a:xfrm>
            <a:off x="2243046" y="2310163"/>
            <a:ext cx="5358801" cy="2308324"/>
          </a:xfrm>
          <a:prstGeom prst="rect">
            <a:avLst/>
          </a:prstGeom>
        </p:spPr>
        <p:txBody>
          <a:bodyPr wrap="square">
            <a:spAutoFit/>
          </a:bodyPr>
          <a:lstStyle/>
          <a:p>
            <a:r>
              <a:rPr lang="en-GB" sz="2400" dirty="0"/>
              <a:t>The velocity-time graph on the right shows the motion of an object with initial velocity </a:t>
            </a:r>
            <a:r>
              <a:rPr lang="en-GB" sz="2400" i="1" dirty="0">
                <a:latin typeface="Times New Roman" panose="02020603050405020304" pitchFamily="18" charset="0"/>
                <a:cs typeface="Times New Roman" panose="02020603050405020304" pitchFamily="18" charset="0"/>
              </a:rPr>
              <a:t>u</a:t>
            </a:r>
            <a:r>
              <a:rPr lang="en-GB" sz="2400" i="1" dirty="0"/>
              <a:t> </a:t>
            </a:r>
            <a:r>
              <a:rPr lang="en-GB" sz="2400" dirty="0"/>
              <a:t>and final velocity </a:t>
            </a:r>
            <a:r>
              <a:rPr lang="en-GB" sz="2400" i="1" dirty="0">
                <a:latin typeface="Times New Roman" panose="02020603050405020304" pitchFamily="18" charset="0"/>
                <a:cs typeface="Times New Roman" panose="02020603050405020304" pitchFamily="18" charset="0"/>
              </a:rPr>
              <a:t>v</a:t>
            </a:r>
            <a:r>
              <a:rPr lang="en-GB" sz="2400" i="1" dirty="0"/>
              <a:t> </a:t>
            </a:r>
            <a:r>
              <a:rPr lang="en-GB" sz="2400" dirty="0"/>
              <a:t>after </a:t>
            </a:r>
            <a:r>
              <a:rPr lang="en-GB" sz="2400" i="1" dirty="0">
                <a:latin typeface="Times New Roman" panose="02020603050405020304" pitchFamily="18" charset="0"/>
                <a:cs typeface="Times New Roman" panose="02020603050405020304" pitchFamily="18" charset="0"/>
              </a:rPr>
              <a:t>t</a:t>
            </a:r>
            <a:r>
              <a:rPr lang="en-GB" sz="2400" i="1" dirty="0"/>
              <a:t> </a:t>
            </a:r>
            <a:r>
              <a:rPr lang="en-GB" sz="2400" dirty="0"/>
              <a:t>seconds have elapsed. The gradient of the line is calculated from the expression</a:t>
            </a:r>
          </a:p>
        </p:txBody>
      </p:sp>
      <mc:AlternateContent xmlns:mc="http://schemas.openxmlformats.org/markup-compatibility/2006" xmlns:a14="http://schemas.microsoft.com/office/drawing/2010/main">
        <mc:Choice Requires="a14">
          <p:sp>
            <p:nvSpPr>
              <p:cNvPr id="5" name="Rectangle 4"/>
              <p:cNvSpPr/>
              <p:nvPr/>
            </p:nvSpPr>
            <p:spPr>
              <a:xfrm>
                <a:off x="4295800" y="4941168"/>
                <a:ext cx="995594" cy="72545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a:latin typeface="Cambria Math" panose="02040503050406030204" pitchFamily="18" charset="0"/>
                            </a:rPr>
                          </m:ctrlPr>
                        </m:fPr>
                        <m:num>
                          <m:r>
                            <a:rPr lang="en-GB" sz="2400" i="1">
                              <a:latin typeface="Cambria Math" panose="02040503050406030204" pitchFamily="18" charset="0"/>
                            </a:rPr>
                            <m:t>𝑣</m:t>
                          </m:r>
                          <m:r>
                            <a:rPr lang="en-GB" sz="2400" i="0">
                              <a:latin typeface="Cambria Math" panose="02040503050406030204" pitchFamily="18" charset="0"/>
                            </a:rPr>
                            <m:t>−</m:t>
                          </m:r>
                          <m:r>
                            <a:rPr lang="en-GB" sz="2400" i="1">
                              <a:latin typeface="Cambria Math" panose="02040503050406030204" pitchFamily="18" charset="0"/>
                            </a:rPr>
                            <m:t>𝑢</m:t>
                          </m:r>
                        </m:num>
                        <m:den>
                          <m:r>
                            <a:rPr lang="en-GB" sz="2400" i="1">
                              <a:latin typeface="Cambria Math" panose="02040503050406030204" pitchFamily="18" charset="0"/>
                            </a:rPr>
                            <m:t>𝑡</m:t>
                          </m:r>
                        </m:den>
                      </m:f>
                    </m:oMath>
                  </m:oMathPara>
                </a14:m>
                <a:endParaRPr lang="en-GB" sz="2400" dirty="0"/>
              </a:p>
            </p:txBody>
          </p:sp>
        </mc:Choice>
        <mc:Fallback xmlns="">
          <p:sp>
            <p:nvSpPr>
              <p:cNvPr id="5" name="Rectangle 4"/>
              <p:cNvSpPr>
                <a:spLocks noRot="1" noChangeAspect="1" noMove="1" noResize="1" noEditPoints="1" noAdjustHandles="1" noChangeArrowheads="1" noChangeShapeType="1" noTextEdit="1"/>
              </p:cNvSpPr>
              <p:nvPr/>
            </p:nvSpPr>
            <p:spPr>
              <a:xfrm>
                <a:off x="4295800" y="4941168"/>
                <a:ext cx="995594" cy="725455"/>
              </a:xfrm>
              <a:prstGeom prst="rect">
                <a:avLst/>
              </a:prstGeom>
              <a:blipFill rotWithShape="0">
                <a:blip r:embed="rId4"/>
                <a:stretch>
                  <a:fillRect/>
                </a:stretch>
              </a:blipFill>
            </p:spPr>
            <p:txBody>
              <a:bodyPr/>
              <a:lstStyle/>
              <a:p>
                <a:r>
                  <a:rPr lang="en-GB">
                    <a:noFill/>
                  </a:rPr>
                  <a:t> </a:t>
                </a:r>
              </a:p>
            </p:txBody>
          </p:sp>
        </mc:Fallback>
      </mc:AlternateContent>
      <p:pic>
        <p:nvPicPr>
          <p:cNvPr id="4" name="Picture 3"/>
          <p:cNvPicPr>
            <a:picLocks noChangeAspect="1"/>
          </p:cNvPicPr>
          <p:nvPr/>
        </p:nvPicPr>
        <p:blipFill>
          <a:blip r:embed="rId5"/>
          <a:stretch>
            <a:fillRect/>
          </a:stretch>
        </p:blipFill>
        <p:spPr>
          <a:xfrm>
            <a:off x="7968208" y="2420888"/>
            <a:ext cx="3557303" cy="3533375"/>
          </a:xfrm>
          <a:prstGeom prst="rect">
            <a:avLst/>
          </a:prstGeom>
        </p:spPr>
      </p:pic>
    </p:spTree>
    <p:extLst>
      <p:ext uri="{BB962C8B-B14F-4D97-AF65-F5344CB8AC3E}">
        <p14:creationId xmlns:p14="http://schemas.microsoft.com/office/powerpoint/2010/main" val="3763386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Modelling Motion under Constant Acceleration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830997"/>
          </a:xfrm>
          <a:prstGeom prst="rect">
            <a:avLst/>
          </a:prstGeom>
        </p:spPr>
        <p:txBody>
          <a:bodyPr wrap="square">
            <a:spAutoFit/>
          </a:bodyPr>
          <a:lstStyle/>
          <a:p>
            <a:r>
              <a:rPr lang="en-GB" sz="2400" dirty="0"/>
              <a:t>Since the gradient is equal to the value of the acceleration, </a:t>
            </a:r>
            <a:r>
              <a:rPr lang="en-GB" sz="2400" i="1" dirty="0">
                <a:latin typeface="Times New Roman" panose="02020603050405020304" pitchFamily="18" charset="0"/>
                <a:cs typeface="Times New Roman" panose="02020603050405020304" pitchFamily="18" charset="0"/>
              </a:rPr>
              <a:t>a</a:t>
            </a:r>
            <a:r>
              <a:rPr lang="en-GB" sz="2400" dirty="0"/>
              <a:t>, then an equation for the acceleration can be derived:</a:t>
            </a:r>
          </a:p>
        </p:txBody>
      </p:sp>
      <p:sp>
        <p:nvSpPr>
          <p:cNvPr id="12" name="Rectangle 11"/>
          <p:cNvSpPr/>
          <p:nvPr/>
        </p:nvSpPr>
        <p:spPr>
          <a:xfrm>
            <a:off x="2311439" y="2626222"/>
            <a:ext cx="5358801" cy="461665"/>
          </a:xfrm>
          <a:prstGeom prst="rect">
            <a:avLst/>
          </a:prstGeom>
        </p:spPr>
        <p:txBody>
          <a:bodyPr wrap="square">
            <a:spAutoFit/>
          </a:bodyPr>
          <a:lstStyle/>
          <a:p>
            <a:r>
              <a:rPr lang="en-GB" sz="2400" dirty="0"/>
              <a:t>This can be rewritten as</a:t>
            </a:r>
          </a:p>
        </p:txBody>
      </p:sp>
      <mc:AlternateContent xmlns:mc="http://schemas.openxmlformats.org/markup-compatibility/2006" xmlns:a14="http://schemas.microsoft.com/office/drawing/2010/main">
        <mc:Choice Requires="a14">
          <p:sp>
            <p:nvSpPr>
              <p:cNvPr id="5" name="Rectangle 4"/>
              <p:cNvSpPr/>
              <p:nvPr/>
            </p:nvSpPr>
            <p:spPr>
              <a:xfrm>
                <a:off x="4007768" y="1752518"/>
                <a:ext cx="1550424" cy="72545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𝑎</m:t>
                      </m:r>
                      <m:r>
                        <a:rPr lang="en-GB" sz="2400" i="1">
                          <a:latin typeface="Cambria Math" panose="02040503050406030204" pitchFamily="18" charset="0"/>
                        </a:rPr>
                        <m:t>=</m:t>
                      </m:r>
                      <m:f>
                        <m:fPr>
                          <m:ctrlPr>
                            <a:rPr lang="en-GB" sz="2400" i="1">
                              <a:latin typeface="Cambria Math" panose="02040503050406030204" pitchFamily="18" charset="0"/>
                            </a:rPr>
                          </m:ctrlPr>
                        </m:fPr>
                        <m:num>
                          <m:r>
                            <a:rPr lang="en-GB" sz="2400" i="1">
                              <a:latin typeface="Cambria Math" panose="02040503050406030204" pitchFamily="18" charset="0"/>
                            </a:rPr>
                            <m:t>𝑣</m:t>
                          </m:r>
                          <m:r>
                            <a:rPr lang="en-GB" sz="2400" i="1">
                              <a:latin typeface="Cambria Math" panose="02040503050406030204" pitchFamily="18" charset="0"/>
                            </a:rPr>
                            <m:t>−</m:t>
                          </m:r>
                          <m:r>
                            <a:rPr lang="en-GB" sz="2400" i="1">
                              <a:latin typeface="Cambria Math" panose="02040503050406030204" pitchFamily="18" charset="0"/>
                            </a:rPr>
                            <m:t>𝑢</m:t>
                          </m:r>
                        </m:num>
                        <m:den>
                          <m:r>
                            <a:rPr lang="en-GB" sz="2400" i="1">
                              <a:latin typeface="Cambria Math" panose="02040503050406030204" pitchFamily="18" charset="0"/>
                            </a:rPr>
                            <m:t>𝑡</m:t>
                          </m:r>
                        </m:den>
                      </m:f>
                    </m:oMath>
                  </m:oMathPara>
                </a14:m>
                <a:endParaRPr lang="en-GB" sz="2400" dirty="0"/>
              </a:p>
            </p:txBody>
          </p:sp>
        </mc:Choice>
        <mc:Fallback xmlns="">
          <p:sp>
            <p:nvSpPr>
              <p:cNvPr id="5" name="Rectangle 4"/>
              <p:cNvSpPr>
                <a:spLocks noRot="1" noChangeAspect="1" noMove="1" noResize="1" noEditPoints="1" noAdjustHandles="1" noChangeArrowheads="1" noChangeShapeType="1" noTextEdit="1"/>
              </p:cNvSpPr>
              <p:nvPr/>
            </p:nvSpPr>
            <p:spPr>
              <a:xfrm>
                <a:off x="4007768" y="1752518"/>
                <a:ext cx="1550424" cy="725455"/>
              </a:xfrm>
              <a:prstGeom prst="rect">
                <a:avLst/>
              </a:prstGeom>
              <a:blipFill rotWithShape="0">
                <a:blip r:embed="rId4"/>
                <a:stretch>
                  <a:fillRect/>
                </a:stretch>
              </a:blipFill>
            </p:spPr>
            <p:txBody>
              <a:bodyPr/>
              <a:lstStyle/>
              <a:p>
                <a:r>
                  <a:rPr lang="en-GB">
                    <a:noFill/>
                  </a:rPr>
                  <a:t> </a:t>
                </a:r>
              </a:p>
            </p:txBody>
          </p:sp>
        </mc:Fallback>
      </mc:AlternateContent>
      <p:pic>
        <p:nvPicPr>
          <p:cNvPr id="4" name="Picture 3"/>
          <p:cNvPicPr>
            <a:picLocks noChangeAspect="1"/>
          </p:cNvPicPr>
          <p:nvPr/>
        </p:nvPicPr>
        <p:blipFill>
          <a:blip r:embed="rId5"/>
          <a:stretch>
            <a:fillRect/>
          </a:stretch>
        </p:blipFill>
        <p:spPr>
          <a:xfrm>
            <a:off x="4031568" y="3560937"/>
            <a:ext cx="2000529" cy="657317"/>
          </a:xfrm>
          <a:prstGeom prst="rect">
            <a:avLst/>
          </a:prstGeom>
        </p:spPr>
      </p:pic>
      <p:sp>
        <p:nvSpPr>
          <p:cNvPr id="11" name="Rectangle 10"/>
          <p:cNvSpPr/>
          <p:nvPr/>
        </p:nvSpPr>
        <p:spPr>
          <a:xfrm>
            <a:off x="2347206" y="5338825"/>
            <a:ext cx="8749498" cy="830997"/>
          </a:xfrm>
          <a:prstGeom prst="rect">
            <a:avLst/>
          </a:prstGeom>
        </p:spPr>
        <p:txBody>
          <a:bodyPr wrap="square">
            <a:spAutoFit/>
          </a:bodyPr>
          <a:lstStyle/>
          <a:p>
            <a:r>
              <a:rPr lang="en-GB" sz="2400" dirty="0"/>
              <a:t>This is the first of a number of equations which can be derived relating displacement, velocity, acceleration and time.</a:t>
            </a:r>
          </a:p>
        </p:txBody>
      </p:sp>
      <p:pic>
        <p:nvPicPr>
          <p:cNvPr id="6" name="Picture 5"/>
          <p:cNvPicPr>
            <a:picLocks noChangeAspect="1"/>
          </p:cNvPicPr>
          <p:nvPr/>
        </p:nvPicPr>
        <p:blipFill>
          <a:blip r:embed="rId4"/>
          <a:stretch>
            <a:fillRect/>
          </a:stretch>
        </p:blipFill>
        <p:spPr>
          <a:xfrm>
            <a:off x="7536160" y="1722116"/>
            <a:ext cx="3393785" cy="3370957"/>
          </a:xfrm>
          <a:prstGeom prst="rect">
            <a:avLst/>
          </a:prstGeom>
        </p:spPr>
      </p:pic>
    </p:spTree>
    <p:extLst>
      <p:ext uri="{BB962C8B-B14F-4D97-AF65-F5344CB8AC3E}">
        <p14:creationId xmlns:p14="http://schemas.microsoft.com/office/powerpoint/2010/main" val="25544894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5" grpId="0"/>
      <p:bldP spid="1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Modelling Motion under Constant Acceleration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461665"/>
          </a:xfrm>
          <a:prstGeom prst="rect">
            <a:avLst/>
          </a:prstGeom>
        </p:spPr>
        <p:txBody>
          <a:bodyPr wrap="square">
            <a:spAutoFit/>
          </a:bodyPr>
          <a:lstStyle/>
          <a:p>
            <a:r>
              <a:rPr lang="en-GB" sz="2400" dirty="0"/>
              <a:t>The equation can be understood in the following way:</a:t>
            </a:r>
          </a:p>
        </p:txBody>
      </p:sp>
      <p:sp>
        <p:nvSpPr>
          <p:cNvPr id="12" name="Rectangle 11"/>
          <p:cNvSpPr/>
          <p:nvPr/>
        </p:nvSpPr>
        <p:spPr>
          <a:xfrm>
            <a:off x="2327150" y="4889611"/>
            <a:ext cx="9583080" cy="830997"/>
          </a:xfrm>
          <a:prstGeom prst="rect">
            <a:avLst/>
          </a:prstGeom>
        </p:spPr>
        <p:txBody>
          <a:bodyPr wrap="square">
            <a:spAutoFit/>
          </a:bodyPr>
          <a:lstStyle/>
          <a:p>
            <a:r>
              <a:rPr lang="en-GB" sz="2400" dirty="0"/>
              <a:t>So acceleration can be positive, resulting in an increase in velocity, or negative, resulting in a decrease in velocity.</a:t>
            </a:r>
          </a:p>
        </p:txBody>
      </p:sp>
      <p:pic>
        <p:nvPicPr>
          <p:cNvPr id="6" name="Picture 5"/>
          <p:cNvPicPr>
            <a:picLocks noChangeAspect="1"/>
          </p:cNvPicPr>
          <p:nvPr/>
        </p:nvPicPr>
        <p:blipFill>
          <a:blip r:embed="rId3"/>
          <a:stretch>
            <a:fillRect/>
          </a:stretch>
        </p:blipFill>
        <p:spPr>
          <a:xfrm>
            <a:off x="3791744" y="1772816"/>
            <a:ext cx="6480720" cy="2303739"/>
          </a:xfrm>
          <a:prstGeom prst="rect">
            <a:avLst/>
          </a:prstGeom>
        </p:spPr>
      </p:pic>
    </p:spTree>
    <p:extLst>
      <p:ext uri="{BB962C8B-B14F-4D97-AF65-F5344CB8AC3E}">
        <p14:creationId xmlns:p14="http://schemas.microsoft.com/office/powerpoint/2010/main" val="38439131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Modelling Motion under Constant Acceleration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830997"/>
          </a:xfrm>
          <a:prstGeom prst="rect">
            <a:avLst/>
          </a:prstGeom>
        </p:spPr>
        <p:txBody>
          <a:bodyPr wrap="square">
            <a:spAutoFit/>
          </a:bodyPr>
          <a:lstStyle/>
          <a:p>
            <a:r>
              <a:rPr lang="en-GB" sz="2400" dirty="0"/>
              <a:t>More of these equations can be derived for an object travelling with constant acceleration using the following variables:</a:t>
            </a:r>
          </a:p>
        </p:txBody>
      </p:sp>
      <p:sp>
        <p:nvSpPr>
          <p:cNvPr id="12" name="Rectangle 11"/>
          <p:cNvSpPr/>
          <p:nvPr/>
        </p:nvSpPr>
        <p:spPr>
          <a:xfrm>
            <a:off x="2237637" y="5517232"/>
            <a:ext cx="9583080" cy="461665"/>
          </a:xfrm>
          <a:prstGeom prst="rect">
            <a:avLst/>
          </a:prstGeom>
        </p:spPr>
        <p:txBody>
          <a:bodyPr wrap="square">
            <a:spAutoFit/>
          </a:bodyPr>
          <a:lstStyle/>
          <a:p>
            <a:r>
              <a:rPr lang="en-GB" sz="2400" dirty="0"/>
              <a:t>Further equations linking these five variables will now be derived</a:t>
            </a:r>
          </a:p>
        </p:txBody>
      </p:sp>
      <p:pic>
        <p:nvPicPr>
          <p:cNvPr id="2" name="Picture 1"/>
          <p:cNvPicPr>
            <a:picLocks noChangeAspect="1"/>
          </p:cNvPicPr>
          <p:nvPr/>
        </p:nvPicPr>
        <p:blipFill>
          <a:blip r:embed="rId3"/>
          <a:stretch>
            <a:fillRect/>
          </a:stretch>
        </p:blipFill>
        <p:spPr>
          <a:xfrm>
            <a:off x="4919362" y="1922192"/>
            <a:ext cx="4519967" cy="3142604"/>
          </a:xfrm>
          <a:prstGeom prst="rect">
            <a:avLst/>
          </a:prstGeom>
        </p:spPr>
      </p:pic>
    </p:spTree>
    <p:extLst>
      <p:ext uri="{BB962C8B-B14F-4D97-AF65-F5344CB8AC3E}">
        <p14:creationId xmlns:p14="http://schemas.microsoft.com/office/powerpoint/2010/main" val="8455823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Modelling Motion under Constant Acceleration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1200329"/>
          </a:xfrm>
          <a:prstGeom prst="rect">
            <a:avLst/>
          </a:prstGeom>
        </p:spPr>
        <p:txBody>
          <a:bodyPr wrap="square">
            <a:spAutoFit/>
          </a:bodyPr>
          <a:lstStyle/>
          <a:p>
            <a:r>
              <a:rPr lang="en-GB" sz="2400" dirty="0"/>
              <a:t>Another equation can be derived from using the fact that the area under the velocity-time graph is equal to the displacement, </a:t>
            </a:r>
            <a:r>
              <a:rPr lang="en-GB" sz="2400" i="1" dirty="0">
                <a:latin typeface="Times New Roman" panose="02020603050405020304" pitchFamily="18" charset="0"/>
                <a:cs typeface="Times New Roman" panose="02020603050405020304" pitchFamily="18" charset="0"/>
              </a:rPr>
              <a:t>s</a:t>
            </a:r>
            <a:r>
              <a:rPr lang="en-GB" sz="2400" dirty="0"/>
              <a:t>, of the object:</a:t>
            </a:r>
          </a:p>
        </p:txBody>
      </p:sp>
      <p:sp>
        <p:nvSpPr>
          <p:cNvPr id="12" name="Rectangle 11"/>
          <p:cNvSpPr/>
          <p:nvPr/>
        </p:nvSpPr>
        <p:spPr>
          <a:xfrm>
            <a:off x="2448157" y="2471409"/>
            <a:ext cx="3857723" cy="1938992"/>
          </a:xfrm>
          <a:prstGeom prst="rect">
            <a:avLst/>
          </a:prstGeom>
        </p:spPr>
        <p:txBody>
          <a:bodyPr wrap="square">
            <a:spAutoFit/>
          </a:bodyPr>
          <a:lstStyle/>
          <a:p>
            <a:r>
              <a:rPr lang="en-GB" sz="2400" dirty="0"/>
              <a:t>The area under the graph forms a trapezium, then the formula for the area of a trapezium produces the following relationship:</a:t>
            </a:r>
          </a:p>
        </p:txBody>
      </p:sp>
      <p:pic>
        <p:nvPicPr>
          <p:cNvPr id="2" name="Picture 1"/>
          <p:cNvPicPr>
            <a:picLocks noChangeAspect="1"/>
          </p:cNvPicPr>
          <p:nvPr/>
        </p:nvPicPr>
        <p:blipFill>
          <a:blip r:embed="rId3"/>
          <a:stretch>
            <a:fillRect/>
          </a:stretch>
        </p:blipFill>
        <p:spPr>
          <a:xfrm>
            <a:off x="6744072" y="2137153"/>
            <a:ext cx="5058481" cy="3162741"/>
          </a:xfrm>
          <a:prstGeom prst="rect">
            <a:avLst/>
          </a:prstGeom>
        </p:spPr>
      </p:pic>
      <p:pic>
        <p:nvPicPr>
          <p:cNvPr id="4" name="Picture 3"/>
          <p:cNvPicPr>
            <a:picLocks noChangeAspect="1"/>
          </p:cNvPicPr>
          <p:nvPr/>
        </p:nvPicPr>
        <p:blipFill>
          <a:blip r:embed="rId4"/>
          <a:stretch>
            <a:fillRect/>
          </a:stretch>
        </p:blipFill>
        <p:spPr>
          <a:xfrm>
            <a:off x="3099288" y="4797152"/>
            <a:ext cx="2555460" cy="1369465"/>
          </a:xfrm>
          <a:prstGeom prst="rect">
            <a:avLst/>
          </a:prstGeom>
        </p:spPr>
      </p:pic>
    </p:spTree>
    <p:extLst>
      <p:ext uri="{BB962C8B-B14F-4D97-AF65-F5344CB8AC3E}">
        <p14:creationId xmlns:p14="http://schemas.microsoft.com/office/powerpoint/2010/main" val="10346968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Modelling Motion under Constant Acceleration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461665"/>
          </a:xfrm>
          <a:prstGeom prst="rect">
            <a:avLst/>
          </a:prstGeom>
        </p:spPr>
        <p:txBody>
          <a:bodyPr wrap="square">
            <a:spAutoFit/>
          </a:bodyPr>
          <a:lstStyle/>
          <a:p>
            <a:r>
              <a:rPr lang="en-GB" sz="2400" dirty="0"/>
              <a:t>This equation can be understood in the following way:</a:t>
            </a:r>
          </a:p>
        </p:txBody>
      </p:sp>
      <p:sp>
        <p:nvSpPr>
          <p:cNvPr id="12" name="Rectangle 11"/>
          <p:cNvSpPr/>
          <p:nvPr/>
        </p:nvSpPr>
        <p:spPr>
          <a:xfrm>
            <a:off x="2327150" y="4889611"/>
            <a:ext cx="9583080" cy="830997"/>
          </a:xfrm>
          <a:prstGeom prst="rect">
            <a:avLst/>
          </a:prstGeom>
        </p:spPr>
        <p:txBody>
          <a:bodyPr wrap="square">
            <a:spAutoFit/>
          </a:bodyPr>
          <a:lstStyle/>
          <a:p>
            <a:r>
              <a:rPr lang="en-GB" sz="2400" dirty="0"/>
              <a:t>The equation can then be related to the familiar relationship of </a:t>
            </a:r>
            <a:r>
              <a:rPr lang="en-GB" sz="2400" i="1" dirty="0"/>
              <a:t>distance = speed </a:t>
            </a:r>
            <a:r>
              <a:rPr lang="en-GB" sz="2400" dirty="0"/>
              <a:t>× </a:t>
            </a:r>
            <a:r>
              <a:rPr lang="en-GB" sz="2400" i="1" dirty="0"/>
              <a:t>time</a:t>
            </a:r>
            <a:r>
              <a:rPr lang="en-GB" sz="2400" dirty="0"/>
              <a:t>.</a:t>
            </a:r>
          </a:p>
        </p:txBody>
      </p:sp>
      <p:pic>
        <p:nvPicPr>
          <p:cNvPr id="2" name="Picture 1"/>
          <p:cNvPicPr>
            <a:picLocks noChangeAspect="1"/>
          </p:cNvPicPr>
          <p:nvPr/>
        </p:nvPicPr>
        <p:blipFill>
          <a:blip r:embed="rId3"/>
          <a:stretch>
            <a:fillRect/>
          </a:stretch>
        </p:blipFill>
        <p:spPr>
          <a:xfrm>
            <a:off x="4079776" y="1628800"/>
            <a:ext cx="5400600" cy="2521026"/>
          </a:xfrm>
          <a:prstGeom prst="rect">
            <a:avLst/>
          </a:prstGeom>
        </p:spPr>
      </p:pic>
    </p:spTree>
    <p:extLst>
      <p:ext uri="{BB962C8B-B14F-4D97-AF65-F5344CB8AC3E}">
        <p14:creationId xmlns:p14="http://schemas.microsoft.com/office/powerpoint/2010/main" val="2373745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Modelling Motion under Constant Acceleration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43046" y="664858"/>
            <a:ext cx="9751288" cy="1569660"/>
          </a:xfrm>
          <a:prstGeom prst="rect">
            <a:avLst/>
          </a:prstGeom>
        </p:spPr>
        <p:txBody>
          <a:bodyPr wrap="square">
            <a:spAutoFit/>
          </a:bodyPr>
          <a:lstStyle/>
          <a:p>
            <a:r>
              <a:rPr lang="en-GB" sz="2400" dirty="0"/>
              <a:t>Note that the two equations established so far each contain four variables. Three more equations such as these can be derived, giving a total of five equations relating </a:t>
            </a:r>
            <a:r>
              <a:rPr lang="en-GB" sz="2400" i="1" dirty="0">
                <a:latin typeface="Times New Roman" panose="02020603050405020304" pitchFamily="18" charset="0"/>
                <a:cs typeface="Times New Roman" panose="02020603050405020304" pitchFamily="18" charset="0"/>
              </a:rPr>
              <a:t>s</a:t>
            </a:r>
            <a:r>
              <a:rPr lang="en-GB" sz="2400" dirty="0"/>
              <a:t>, </a:t>
            </a:r>
            <a:r>
              <a:rPr lang="en-GB" sz="2400" i="1" dirty="0">
                <a:latin typeface="Times New Roman" panose="02020603050405020304" pitchFamily="18" charset="0"/>
                <a:cs typeface="Times New Roman" panose="02020603050405020304" pitchFamily="18" charset="0"/>
              </a:rPr>
              <a:t>u</a:t>
            </a:r>
            <a:r>
              <a:rPr lang="en-GB" sz="2400" dirty="0"/>
              <a:t>, </a:t>
            </a:r>
            <a:r>
              <a:rPr lang="en-GB" sz="2400" i="1" dirty="0">
                <a:latin typeface="Times New Roman" panose="02020603050405020304" pitchFamily="18" charset="0"/>
                <a:cs typeface="Times New Roman" panose="02020603050405020304" pitchFamily="18" charset="0"/>
              </a:rPr>
              <a:t>v</a:t>
            </a:r>
            <a:r>
              <a:rPr lang="en-GB" sz="2400" dirty="0"/>
              <a:t>, </a:t>
            </a:r>
            <a:r>
              <a:rPr lang="en-GB" sz="2400" i="1" dirty="0">
                <a:latin typeface="Times New Roman" panose="02020603050405020304" pitchFamily="18" charset="0"/>
                <a:cs typeface="Times New Roman" panose="02020603050405020304" pitchFamily="18" charset="0"/>
              </a:rPr>
              <a:t>a</a:t>
            </a:r>
            <a:r>
              <a:rPr lang="en-GB" sz="2400" dirty="0"/>
              <a:t> and </a:t>
            </a:r>
            <a:r>
              <a:rPr lang="en-GB" sz="2400" i="1" dirty="0">
                <a:latin typeface="Times New Roman" panose="02020603050405020304" pitchFamily="18" charset="0"/>
                <a:cs typeface="Times New Roman" panose="02020603050405020304" pitchFamily="18" charset="0"/>
              </a:rPr>
              <a:t>t</a:t>
            </a:r>
            <a:r>
              <a:rPr lang="en-GB" sz="2400" dirty="0"/>
              <a:t> for an object moving with a constant acceleration:</a:t>
            </a:r>
          </a:p>
        </p:txBody>
      </p:sp>
      <p:sp>
        <p:nvSpPr>
          <p:cNvPr id="12" name="Rectangle 11"/>
          <p:cNvSpPr/>
          <p:nvPr/>
        </p:nvSpPr>
        <p:spPr>
          <a:xfrm>
            <a:off x="6598002" y="2234518"/>
            <a:ext cx="5298822" cy="2677656"/>
          </a:xfrm>
          <a:prstGeom prst="rect">
            <a:avLst/>
          </a:prstGeom>
        </p:spPr>
        <p:txBody>
          <a:bodyPr wrap="square">
            <a:spAutoFit/>
          </a:bodyPr>
          <a:lstStyle/>
          <a:p>
            <a:r>
              <a:rPr lang="en-GB" sz="2400" dirty="0"/>
              <a:t>The three new equations are not as intuitive as the first two and can be derived algebraically by combining the first two, e.g. substituting </a:t>
            </a:r>
            <a:r>
              <a:rPr lang="en-GB" sz="2400" i="1" dirty="0">
                <a:latin typeface="Times New Roman" panose="02020603050405020304" pitchFamily="18" charset="0"/>
                <a:cs typeface="Times New Roman" panose="02020603050405020304" pitchFamily="18" charset="0"/>
              </a:rPr>
              <a:t>v</a:t>
            </a:r>
            <a:r>
              <a:rPr lang="en-GB" sz="2400" i="1" dirty="0"/>
              <a:t> </a:t>
            </a:r>
            <a:r>
              <a:rPr lang="en-GB" sz="2400" dirty="0"/>
              <a:t>from the first equation into the second equation, then simplifying, will give you the third equation.</a:t>
            </a:r>
          </a:p>
        </p:txBody>
      </p:sp>
      <p:sp>
        <p:nvSpPr>
          <p:cNvPr id="9" name="Rectangle 8"/>
          <p:cNvSpPr/>
          <p:nvPr/>
        </p:nvSpPr>
        <p:spPr>
          <a:xfrm>
            <a:off x="6598002" y="4907791"/>
            <a:ext cx="5298822" cy="1938992"/>
          </a:xfrm>
          <a:prstGeom prst="rect">
            <a:avLst/>
          </a:prstGeom>
        </p:spPr>
        <p:txBody>
          <a:bodyPr wrap="square">
            <a:spAutoFit/>
          </a:bodyPr>
          <a:lstStyle/>
          <a:p>
            <a:r>
              <a:rPr lang="en-GB" sz="2400" dirty="0"/>
              <a:t>These equations can be applied to problems involving objects moving with constant acceleration; they are commonly referred to as the </a:t>
            </a:r>
            <a:r>
              <a:rPr lang="en-GB" sz="2400" i="1" dirty="0" err="1">
                <a:latin typeface="Times New Roman" panose="02020603050405020304" pitchFamily="18" charset="0"/>
                <a:cs typeface="Times New Roman" panose="02020603050405020304" pitchFamily="18" charset="0"/>
              </a:rPr>
              <a:t>suvat</a:t>
            </a:r>
            <a:r>
              <a:rPr lang="en-GB" sz="2400" dirty="0">
                <a:latin typeface="Times New Roman" panose="02020603050405020304" pitchFamily="18" charset="0"/>
                <a:cs typeface="Times New Roman" panose="02020603050405020304" pitchFamily="18" charset="0"/>
              </a:rPr>
              <a:t> </a:t>
            </a:r>
            <a:r>
              <a:rPr lang="en-GB" sz="2400" dirty="0"/>
              <a:t>equations.</a:t>
            </a:r>
          </a:p>
        </p:txBody>
      </p:sp>
      <p:pic>
        <p:nvPicPr>
          <p:cNvPr id="4" name="Picture 3"/>
          <p:cNvPicPr>
            <a:picLocks noChangeAspect="1"/>
          </p:cNvPicPr>
          <p:nvPr/>
        </p:nvPicPr>
        <p:blipFill>
          <a:blip r:embed="rId3"/>
          <a:stretch>
            <a:fillRect/>
          </a:stretch>
        </p:blipFill>
        <p:spPr>
          <a:xfrm>
            <a:off x="2367600" y="2492896"/>
            <a:ext cx="4105848" cy="3810532"/>
          </a:xfrm>
          <a:prstGeom prst="rect">
            <a:avLst/>
          </a:prstGeom>
        </p:spPr>
      </p:pic>
    </p:spTree>
    <p:extLst>
      <p:ext uri="{BB962C8B-B14F-4D97-AF65-F5344CB8AC3E}">
        <p14:creationId xmlns:p14="http://schemas.microsoft.com/office/powerpoint/2010/main" val="3430820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186976" y="35215"/>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Modelling Motion under Constant Acceleration</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423592" y="880463"/>
            <a:ext cx="4104456" cy="3785652"/>
          </a:xfrm>
          <a:prstGeom prst="rect">
            <a:avLst/>
          </a:prstGeom>
        </p:spPr>
        <p:txBody>
          <a:bodyPr wrap="square">
            <a:spAutoFit/>
          </a:bodyPr>
          <a:lstStyle/>
          <a:p>
            <a:r>
              <a:rPr lang="en-GB" sz="2400" dirty="0"/>
              <a:t>When solving problems it is important to establish the positive direction. Here the positive direction is from left to right. Commonly the displacement </a:t>
            </a:r>
            <a:r>
              <a:rPr lang="en-GB" sz="2400" i="1" dirty="0">
                <a:latin typeface="Times New Roman" panose="02020603050405020304" pitchFamily="18" charset="0"/>
                <a:cs typeface="Times New Roman" panose="02020603050405020304" pitchFamily="18" charset="0"/>
              </a:rPr>
              <a:t>s</a:t>
            </a:r>
            <a:r>
              <a:rPr lang="en-GB" sz="2400" dirty="0"/>
              <a:t> will be in reference to a starting point 0. Then throughout the problem </a:t>
            </a:r>
            <a:r>
              <a:rPr lang="en-GB" sz="2400" i="1" dirty="0">
                <a:latin typeface="Times New Roman" panose="02020603050405020304" pitchFamily="18" charset="0"/>
                <a:cs typeface="Times New Roman" panose="02020603050405020304" pitchFamily="18" charset="0"/>
              </a:rPr>
              <a:t>a</a:t>
            </a:r>
            <a:r>
              <a:rPr lang="en-GB" sz="2400" dirty="0"/>
              <a:t> and </a:t>
            </a:r>
            <a:r>
              <a:rPr lang="en-GB" sz="2400" i="1" dirty="0">
                <a:latin typeface="Times New Roman" panose="02020603050405020304" pitchFamily="18" charset="0"/>
                <a:cs typeface="Times New Roman" panose="02020603050405020304" pitchFamily="18" charset="0"/>
              </a:rPr>
              <a:t>v</a:t>
            </a:r>
            <a:r>
              <a:rPr lang="en-GB" sz="2400" dirty="0"/>
              <a:t> must hold to the same sign convention.</a:t>
            </a:r>
          </a:p>
        </p:txBody>
      </p:sp>
      <p:sp>
        <p:nvSpPr>
          <p:cNvPr id="9" name="Rectangle 8"/>
          <p:cNvSpPr/>
          <p:nvPr/>
        </p:nvSpPr>
        <p:spPr>
          <a:xfrm>
            <a:off x="2272120" y="5056341"/>
            <a:ext cx="9899596" cy="1200329"/>
          </a:xfrm>
          <a:prstGeom prst="rect">
            <a:avLst/>
          </a:prstGeom>
        </p:spPr>
        <p:txBody>
          <a:bodyPr wrap="square">
            <a:spAutoFit/>
          </a:bodyPr>
          <a:lstStyle/>
          <a:p>
            <a:r>
              <a:rPr lang="en-GB" sz="2400" dirty="0"/>
              <a:t>Left to right is a common framework. Upwards as the positive direction is also common, for an object travelling up and being acted on by gravity, with its negative value.</a:t>
            </a:r>
          </a:p>
        </p:txBody>
      </p:sp>
      <p:pic>
        <p:nvPicPr>
          <p:cNvPr id="2" name="Picture 1"/>
          <p:cNvPicPr>
            <a:picLocks noChangeAspect="1"/>
          </p:cNvPicPr>
          <p:nvPr/>
        </p:nvPicPr>
        <p:blipFill>
          <a:blip r:embed="rId3"/>
          <a:stretch>
            <a:fillRect/>
          </a:stretch>
        </p:blipFill>
        <p:spPr>
          <a:xfrm>
            <a:off x="7032104" y="1556792"/>
            <a:ext cx="4392488" cy="2531632"/>
          </a:xfrm>
          <a:prstGeom prst="rect">
            <a:avLst/>
          </a:prstGeom>
        </p:spPr>
      </p:pic>
    </p:spTree>
    <p:extLst>
      <p:ext uri="{BB962C8B-B14F-4D97-AF65-F5344CB8AC3E}">
        <p14:creationId xmlns:p14="http://schemas.microsoft.com/office/powerpoint/2010/main" val="1238913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624587"/>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23" name="Rectangle 22"/>
              <p:cNvSpPr/>
              <p:nvPr/>
            </p:nvSpPr>
            <p:spPr>
              <a:xfrm>
                <a:off x="2204105" y="1086252"/>
                <a:ext cx="9364504" cy="1208664"/>
              </a:xfrm>
              <a:prstGeom prst="rect">
                <a:avLst/>
              </a:prstGeom>
            </p:spPr>
            <p:txBody>
              <a:bodyPr wrap="square">
                <a:spAutoFit/>
              </a:bodyPr>
              <a:lstStyle/>
              <a:p>
                <a:r>
                  <a:rPr lang="en-GB" sz="2400" dirty="0"/>
                  <a:t>A motorbike accelerates at a constant rate of 3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 Calculate</a:t>
                </a:r>
              </a:p>
              <a:p>
                <a:r>
                  <a:rPr lang="en-GB" sz="2400" dirty="0"/>
                  <a:t>	a) 	the time taken to accelerate from 20 mph to 40 mph,</a:t>
                </a:r>
              </a:p>
              <a:p>
                <a:r>
                  <a:rPr lang="en-GB" sz="2400" dirty="0"/>
                  <a:t>	b) 	the distance in metres covered during this time.</a:t>
                </a:r>
              </a:p>
            </p:txBody>
          </p:sp>
        </mc:Choice>
        <mc:Fallback xmlns="">
          <p:sp>
            <p:nvSpPr>
              <p:cNvPr id="23" name="Rectangle 22"/>
              <p:cNvSpPr>
                <a:spLocks noRot="1" noChangeAspect="1" noMove="1" noResize="1" noEditPoints="1" noAdjustHandles="1" noChangeArrowheads="1" noChangeShapeType="1" noTextEdit="1"/>
              </p:cNvSpPr>
              <p:nvPr/>
            </p:nvSpPr>
            <p:spPr>
              <a:xfrm>
                <a:off x="2204105" y="1086252"/>
                <a:ext cx="9364504" cy="1208664"/>
              </a:xfrm>
              <a:prstGeom prst="rect">
                <a:avLst/>
              </a:prstGeom>
              <a:blipFill rotWithShape="0">
                <a:blip r:embed="rId3"/>
                <a:stretch>
                  <a:fillRect l="-1042" t="-3030" b="-11111"/>
                </a:stretch>
              </a:blipFill>
            </p:spPr>
            <p:txBody>
              <a:bodyPr/>
              <a:lstStyle/>
              <a:p>
                <a:r>
                  <a:rPr lang="en-GB">
                    <a:noFill/>
                  </a:rPr>
                  <a:t> </a:t>
                </a:r>
              </a:p>
            </p:txBody>
          </p:sp>
        </mc:Fallback>
      </mc:AlternateContent>
      <p:sp>
        <p:nvSpPr>
          <p:cNvPr id="8" name="Rectangle 7"/>
          <p:cNvSpPr/>
          <p:nvPr/>
        </p:nvSpPr>
        <p:spPr>
          <a:xfrm>
            <a:off x="2188926" y="2398910"/>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1" name="Rectangle 10"/>
              <p:cNvSpPr/>
              <p:nvPr/>
            </p:nvSpPr>
            <p:spPr>
              <a:xfrm>
                <a:off x="2227430" y="2827437"/>
                <a:ext cx="9991053" cy="470000"/>
              </a:xfrm>
              <a:prstGeom prst="rect">
                <a:avLst/>
              </a:prstGeom>
            </p:spPr>
            <p:txBody>
              <a:bodyPr wrap="square">
                <a:spAutoFit/>
              </a:bodyPr>
              <a:lstStyle/>
              <a:p>
                <a:r>
                  <a:rPr lang="en-GB" sz="2400" dirty="0">
                    <a:solidFill>
                      <a:srgbClr val="FF0000"/>
                    </a:solidFill>
                  </a:rPr>
                  <a:t>First you must convert mph to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r>
                  <a:rPr lang="en-GB" sz="2400" dirty="0">
                    <a:solidFill>
                      <a:srgbClr val="FF0000"/>
                    </a:solidFill>
                  </a:rPr>
                  <a:t>.</a:t>
                </a:r>
              </a:p>
            </p:txBody>
          </p:sp>
        </mc:Choice>
        <mc:Fallback>
          <p:sp>
            <p:nvSpPr>
              <p:cNvPr id="11" name="Rectangle 10"/>
              <p:cNvSpPr>
                <a:spLocks noRot="1" noChangeAspect="1" noMove="1" noResize="1" noEditPoints="1" noAdjustHandles="1" noChangeArrowheads="1" noChangeShapeType="1" noTextEdit="1"/>
              </p:cNvSpPr>
              <p:nvPr/>
            </p:nvSpPr>
            <p:spPr>
              <a:xfrm>
                <a:off x="2227430" y="2827437"/>
                <a:ext cx="9991053" cy="470000"/>
              </a:xfrm>
              <a:prstGeom prst="rect">
                <a:avLst/>
              </a:prstGeom>
              <a:blipFill>
                <a:blip r:embed="rId4"/>
                <a:stretch>
                  <a:fillRect l="-889" t="-10526" b="-2368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2223574" y="3399857"/>
                <a:ext cx="8928992" cy="461665"/>
              </a:xfrm>
              <a:prstGeom prst="rect">
                <a:avLst/>
              </a:prstGeom>
            </p:spPr>
            <p:txBody>
              <a:bodyPr wrap="square">
                <a:spAutoFit/>
              </a:bodyPr>
              <a:lstStyle/>
              <a:p>
                <a:r>
                  <a:rPr lang="en-GB" sz="2400" dirty="0">
                    <a:solidFill>
                      <a:srgbClr val="FF0000"/>
                    </a:solidFill>
                  </a:rPr>
                  <a:t>Using the conversion rule 5 miles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8 kilometres gives </a:t>
                </a:r>
              </a:p>
            </p:txBody>
          </p:sp>
        </mc:Choice>
        <mc:Fallback>
          <p:sp>
            <p:nvSpPr>
              <p:cNvPr id="12" name="Rectangle 11"/>
              <p:cNvSpPr>
                <a:spLocks noRot="1" noChangeAspect="1" noMove="1" noResize="1" noEditPoints="1" noAdjustHandles="1" noChangeArrowheads="1" noChangeShapeType="1" noTextEdit="1"/>
              </p:cNvSpPr>
              <p:nvPr/>
            </p:nvSpPr>
            <p:spPr>
              <a:xfrm>
                <a:off x="2223574" y="3399857"/>
                <a:ext cx="8928992" cy="461665"/>
              </a:xfrm>
              <a:prstGeom prst="rect">
                <a:avLst/>
              </a:prstGeom>
              <a:blipFill>
                <a:blip r:embed="rId5"/>
                <a:stretch>
                  <a:fillRect l="-1138" t="-8108" b="-2702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4439816" y="4016431"/>
                <a:ext cx="5256584" cy="625812"/>
              </a:xfrm>
              <a:prstGeom prst="rect">
                <a:avLst/>
              </a:prstGeom>
            </p:spPr>
            <p:txBody>
              <a:bodyPr wrap="square">
                <a:spAutoFit/>
              </a:bodyPr>
              <a:lstStyle/>
              <a:p>
                <a:r>
                  <a:rPr lang="en-GB" sz="2400" dirty="0">
                    <a:solidFill>
                      <a:srgbClr val="FF0000"/>
                    </a:solidFill>
                  </a:rPr>
                  <a:t>10 mph </a:t>
                </a:r>
                <a14:m>
                  <m:oMath xmlns:m="http://schemas.openxmlformats.org/officeDocument/2006/math">
                    <m:r>
                      <a:rPr lang="en-GB" sz="2400" i="1">
                        <a:solidFill>
                          <a:srgbClr val="FF0000"/>
                        </a:solidFill>
                        <a:latin typeface="Cambria Math" panose="02040503050406030204" pitchFamily="18" charset="0"/>
                      </a:rPr>
                      <m:t>=</m:t>
                    </m:r>
                  </m:oMath>
                </a14:m>
                <a:r>
                  <a:rPr lang="en-GB" sz="2400" dirty="0">
                    <a:solidFill>
                      <a:srgbClr val="FF0000"/>
                    </a:solidFill>
                  </a:rPr>
                  <a:t>16 </a:t>
                </a:r>
                <a:r>
                  <a:rPr lang="en-GB" sz="2400" dirty="0" err="1">
                    <a:solidFill>
                      <a:srgbClr val="FF0000"/>
                    </a:solidFill>
                  </a:rPr>
                  <a:t>kph</a:t>
                </a:r>
                <a:r>
                  <a:rPr lang="en-GB"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16×1000</m:t>
                        </m:r>
                      </m:num>
                      <m:den>
                        <m:r>
                          <a:rPr lang="en-GB" sz="2400" i="1">
                            <a:solidFill>
                              <a:srgbClr val="FF0000"/>
                            </a:solidFill>
                            <a:latin typeface="Cambria Math" panose="02040503050406030204" pitchFamily="18" charset="0"/>
                          </a:rPr>
                          <m:t>60×60</m:t>
                        </m:r>
                      </m:den>
                    </m:f>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endParaRPr lang="en-GB" sz="2400" dirty="0">
                  <a:solidFill>
                    <a:srgbClr val="FF0000"/>
                  </a:solidFill>
                </a:endParaRPr>
              </a:p>
            </p:txBody>
          </p:sp>
        </mc:Choice>
        <mc:Fallback>
          <p:sp>
            <p:nvSpPr>
              <p:cNvPr id="13" name="Rectangle 12"/>
              <p:cNvSpPr>
                <a:spLocks noRot="1" noChangeAspect="1" noMove="1" noResize="1" noEditPoints="1" noAdjustHandles="1" noChangeArrowheads="1" noChangeShapeType="1" noTextEdit="1"/>
              </p:cNvSpPr>
              <p:nvPr/>
            </p:nvSpPr>
            <p:spPr>
              <a:xfrm>
                <a:off x="4439816" y="4016431"/>
                <a:ext cx="5256584" cy="625812"/>
              </a:xfrm>
              <a:prstGeom prst="rect">
                <a:avLst/>
              </a:prstGeom>
              <a:blipFill>
                <a:blip r:embed="rId6"/>
                <a:stretch>
                  <a:fillRect l="-1687" b="-6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6662328" y="4797152"/>
                <a:ext cx="3024336" cy="470000"/>
              </a:xfrm>
              <a:prstGeom prst="rect">
                <a:avLst/>
              </a:prstGeom>
            </p:spPr>
            <p:txBody>
              <a:bodyPr wrap="square">
                <a:spAutoFit/>
              </a:bodyPr>
              <a:lstStyle/>
              <a:p>
                <a:r>
                  <a:rPr lang="en-GB" sz="2400" dirty="0"/>
                  <a:t> </a:t>
                </a:r>
                <a14:m>
                  <m:oMath xmlns:m="http://schemas.openxmlformats.org/officeDocument/2006/math">
                    <m:r>
                      <a:rPr lang="en-GB" sz="2400" i="1" smtClean="0">
                        <a:solidFill>
                          <a:srgbClr val="FF0000"/>
                        </a:solidFill>
                        <a:latin typeface="Cambria Math" panose="02040503050406030204" pitchFamily="18" charset="0"/>
                      </a:rPr>
                      <m:t>= </m:t>
                    </m:r>
                  </m:oMath>
                </a14:m>
                <a:r>
                  <a:rPr lang="en-GB" sz="2400" dirty="0">
                    <a:solidFill>
                      <a:srgbClr val="FF0000"/>
                    </a:solidFill>
                  </a:rPr>
                  <a:t>4.445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endParaRPr lang="en-GB" sz="2400" dirty="0"/>
              </a:p>
            </p:txBody>
          </p:sp>
        </mc:Choice>
        <mc:Fallback>
          <p:sp>
            <p:nvSpPr>
              <p:cNvPr id="14" name="Rectangle 13"/>
              <p:cNvSpPr>
                <a:spLocks noRot="1" noChangeAspect="1" noMove="1" noResize="1" noEditPoints="1" noAdjustHandles="1" noChangeArrowheads="1" noChangeShapeType="1" noTextEdit="1"/>
              </p:cNvSpPr>
              <p:nvPr/>
            </p:nvSpPr>
            <p:spPr>
              <a:xfrm>
                <a:off x="6662328" y="4797152"/>
                <a:ext cx="3024336" cy="470000"/>
              </a:xfrm>
              <a:prstGeom prst="rect">
                <a:avLst/>
              </a:prstGeom>
              <a:blipFill>
                <a:blip r:embed="rId7"/>
                <a:stretch>
                  <a:fillRect t="-10526" b="-2368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2188926" y="5335876"/>
                <a:ext cx="8928992" cy="470000"/>
              </a:xfrm>
              <a:prstGeom prst="rect">
                <a:avLst/>
              </a:prstGeom>
            </p:spPr>
            <p:txBody>
              <a:bodyPr wrap="square">
                <a:spAutoFit/>
              </a:bodyPr>
              <a:lstStyle/>
              <a:p>
                <a:r>
                  <a:rPr lang="en-GB" sz="2400" dirty="0">
                    <a:solidFill>
                      <a:srgbClr val="FF0000"/>
                    </a:solidFill>
                  </a:rPr>
                  <a:t>Hence 20 mph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rPr>
                      <m:t> </m:t>
                    </m:r>
                  </m:oMath>
                </a14:m>
                <a:r>
                  <a:rPr lang="en-GB" sz="2400" dirty="0">
                    <a:solidFill>
                      <a:srgbClr val="FF0000"/>
                    </a:solidFill>
                  </a:rPr>
                  <a:t>8.89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r>
                  <a:rPr lang="en-GB" sz="2400" dirty="0">
                    <a:solidFill>
                      <a:srgbClr val="FF0000"/>
                    </a:solidFill>
                  </a:rPr>
                  <a:t> and 40 mph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rPr>
                      <m:t> </m:t>
                    </m:r>
                  </m:oMath>
                </a14:m>
                <a:r>
                  <a:rPr lang="en-GB" sz="2400" dirty="0">
                    <a:solidFill>
                      <a:srgbClr val="FF0000"/>
                    </a:solidFill>
                  </a:rPr>
                  <a:t>17.78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r>
                  <a:rPr lang="en-GB" sz="2400" dirty="0">
                    <a:solidFill>
                      <a:srgbClr val="FF0000"/>
                    </a:solidFill>
                  </a:rPr>
                  <a:t>.</a:t>
                </a:r>
              </a:p>
            </p:txBody>
          </p:sp>
        </mc:Choice>
        <mc:Fallback>
          <p:sp>
            <p:nvSpPr>
              <p:cNvPr id="15" name="Rectangle 14"/>
              <p:cNvSpPr>
                <a:spLocks noRot="1" noChangeAspect="1" noMove="1" noResize="1" noEditPoints="1" noAdjustHandles="1" noChangeArrowheads="1" noChangeShapeType="1" noTextEdit="1"/>
              </p:cNvSpPr>
              <p:nvPr/>
            </p:nvSpPr>
            <p:spPr>
              <a:xfrm>
                <a:off x="2188926" y="5335876"/>
                <a:ext cx="8928992" cy="470000"/>
              </a:xfrm>
              <a:prstGeom prst="rect">
                <a:avLst/>
              </a:prstGeom>
              <a:blipFill>
                <a:blip r:embed="rId8"/>
                <a:stretch>
                  <a:fillRect l="-1136" t="-10811" b="-27027"/>
                </a:stretch>
              </a:blipFill>
            </p:spPr>
            <p:txBody>
              <a:bodyPr/>
              <a:lstStyle/>
              <a:p>
                <a:r>
                  <a:rPr lang="en-US">
                    <a:noFill/>
                  </a:rPr>
                  <a:t> </a:t>
                </a:r>
              </a:p>
            </p:txBody>
          </p:sp>
        </mc:Fallback>
      </mc:AlternateContent>
    </p:spTree>
    <p:extLst>
      <p:ext uri="{BB962C8B-B14F-4D97-AF65-F5344CB8AC3E}">
        <p14:creationId xmlns:p14="http://schemas.microsoft.com/office/powerpoint/2010/main" val="14085404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8" grpId="0"/>
      <p:bldP spid="11" grpId="0"/>
      <p:bldP spid="12" grpId="0"/>
      <p:bldP spid="13" grpId="0"/>
      <p:bldP spid="14" grpId="0"/>
      <p:bldP spid="1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6" name="Rectangle 5"/>
              <p:cNvSpPr/>
              <p:nvPr/>
            </p:nvSpPr>
            <p:spPr>
              <a:xfrm>
                <a:off x="2495600" y="1232277"/>
                <a:ext cx="9019429" cy="847668"/>
              </a:xfrm>
              <a:prstGeom prst="rect">
                <a:avLst/>
              </a:prstGeom>
            </p:spPr>
            <p:txBody>
              <a:bodyPr wrap="square">
                <a:spAutoFit/>
              </a:bodyPr>
              <a:lstStyle/>
              <a:p>
                <a:r>
                  <a:rPr lang="en-GB" sz="2400" dirty="0">
                    <a:solidFill>
                      <a:srgbClr val="FF0000"/>
                    </a:solidFill>
                  </a:rPr>
                  <a:t>a)	Using </a:t>
                </a:r>
                <a14:m>
                  <m:oMath xmlns:m="http://schemas.openxmlformats.org/officeDocument/2006/math">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𝑎𝑡</m:t>
                    </m:r>
                  </m:oMath>
                </a14:m>
                <a:r>
                  <a:rPr lang="en-GB" sz="2400" dirty="0">
                    <a:solidFill>
                      <a:srgbClr val="FF0000"/>
                    </a:solidFill>
                  </a:rPr>
                  <a:t>, the time taken to accelerate from 8.89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r>
                  <a:rPr lang="en-GB" sz="2400" dirty="0">
                    <a:solidFill>
                      <a:srgbClr val="FF0000"/>
                    </a:solidFill>
                  </a:rPr>
                  <a:t> 	to 17.78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r>
                  <a:rPr lang="en-GB" sz="2400" dirty="0">
                    <a:solidFill>
                      <a:srgbClr val="FF0000"/>
                    </a:solidFill>
                  </a:rPr>
                  <a:t> at 3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a14:m>
                <a:r>
                  <a:rPr lang="en-GB" sz="2400" dirty="0">
                    <a:solidFill>
                      <a:srgbClr val="FF0000"/>
                    </a:solidFill>
                  </a:rPr>
                  <a:t> is given by</a:t>
                </a:r>
              </a:p>
            </p:txBody>
          </p:sp>
        </mc:Choice>
        <mc:Fallback>
          <p:sp>
            <p:nvSpPr>
              <p:cNvPr id="6" name="Rectangle 5"/>
              <p:cNvSpPr>
                <a:spLocks noRot="1" noChangeAspect="1" noMove="1" noResize="1" noEditPoints="1" noAdjustHandles="1" noChangeArrowheads="1" noChangeShapeType="1" noTextEdit="1"/>
              </p:cNvSpPr>
              <p:nvPr/>
            </p:nvSpPr>
            <p:spPr>
              <a:xfrm>
                <a:off x="2495600" y="1232277"/>
                <a:ext cx="9019429" cy="847668"/>
              </a:xfrm>
              <a:prstGeom prst="rect">
                <a:avLst/>
              </a:prstGeom>
              <a:blipFill>
                <a:blip r:embed="rId3"/>
                <a:stretch>
                  <a:fillRect l="-985" t="-4412" b="-1323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4036737" y="2324158"/>
                <a:ext cx="5903529" cy="625812"/>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17.78−8.89</m:t>
                        </m:r>
                      </m:num>
                      <m:den>
                        <m:r>
                          <a:rPr lang="en-GB" sz="2400" i="1">
                            <a:solidFill>
                              <a:srgbClr val="FF0000"/>
                            </a:solidFill>
                            <a:latin typeface="Cambria Math" panose="02040503050406030204" pitchFamily="18" charset="0"/>
                          </a:rPr>
                          <m:t>3</m:t>
                        </m:r>
                      </m:den>
                    </m:f>
                    <m:r>
                      <a:rPr lang="en-GB" sz="2400" i="1">
                        <a:solidFill>
                          <a:srgbClr val="FF0000"/>
                        </a:solidFill>
                        <a:latin typeface="Cambria Math" panose="02040503050406030204" pitchFamily="18" charset="0"/>
                      </a:rPr>
                      <m:t>=2.96</m:t>
                    </m:r>
                  </m:oMath>
                </a14:m>
                <a:r>
                  <a:rPr lang="en-GB" sz="2400" dirty="0">
                    <a:solidFill>
                      <a:srgbClr val="FF0000"/>
                    </a:solidFill>
                  </a:rPr>
                  <a:t> s (to 3 sig. fig.) </a:t>
                </a:r>
              </a:p>
            </p:txBody>
          </p:sp>
        </mc:Choice>
        <mc:Fallback>
          <p:sp>
            <p:nvSpPr>
              <p:cNvPr id="18" name="Rectangle 17"/>
              <p:cNvSpPr>
                <a:spLocks noRot="1" noChangeAspect="1" noMove="1" noResize="1" noEditPoints="1" noAdjustHandles="1" noChangeArrowheads="1" noChangeShapeType="1" noTextEdit="1"/>
              </p:cNvSpPr>
              <p:nvPr/>
            </p:nvSpPr>
            <p:spPr>
              <a:xfrm>
                <a:off x="4036737" y="2324158"/>
                <a:ext cx="5903529" cy="625812"/>
              </a:xfrm>
              <a:prstGeom prst="rect">
                <a:avLst/>
              </a:prstGeom>
              <a:blipFill>
                <a:blip r:embed="rId4"/>
                <a:stretch>
                  <a:fillRect b="-588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1" name="Rectangle 20"/>
              <p:cNvSpPr/>
              <p:nvPr/>
            </p:nvSpPr>
            <p:spPr>
              <a:xfrm>
                <a:off x="2495600" y="3402123"/>
                <a:ext cx="9019429" cy="640753"/>
              </a:xfrm>
              <a:prstGeom prst="rect">
                <a:avLst/>
              </a:prstGeom>
            </p:spPr>
            <p:txBody>
              <a:bodyPr wrap="square">
                <a:spAutoFit/>
              </a:bodyPr>
              <a:lstStyle/>
              <a:p>
                <a:r>
                  <a:rPr lang="en-GB" sz="2400" dirty="0">
                    <a:solidFill>
                      <a:srgbClr val="FF0000"/>
                    </a:solidFill>
                  </a:rPr>
                  <a:t>b)	Using </a:t>
                </a:r>
                <a14:m>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d>
                          <m:dPr>
                            <m:ctrlPr>
                              <a:rPr lang="en-GB" sz="2400" i="1">
                                <a:solidFill>
                                  <a:srgbClr val="FF0000"/>
                                </a:solidFill>
                                <a:latin typeface="Cambria Math" panose="02040503050406030204" pitchFamily="18" charset="0"/>
                              </a:rPr>
                            </m:ctrlPr>
                          </m:dPr>
                          <m:e>
                            <m:r>
                              <a:rPr lang="en-GB" sz="2400" i="1">
                                <a:solidFill>
                                  <a:srgbClr val="FF0000"/>
                                </a:solidFill>
                                <a:latin typeface="Cambria Math" panose="02040503050406030204" pitchFamily="18" charset="0"/>
                              </a:rPr>
                              <m:t>𝑢</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𝑣</m:t>
                            </m:r>
                          </m:e>
                        </m:d>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𝑡</m:t>
                    </m:r>
                  </m:oMath>
                </a14:m>
                <a:r>
                  <a:rPr lang="en-GB" sz="2400" dirty="0">
                    <a:solidFill>
                      <a:srgbClr val="FF0000"/>
                    </a:solidFill>
                  </a:rPr>
                  <a:t>, the distance travelled in this time is </a:t>
                </a:r>
              </a:p>
            </p:txBody>
          </p:sp>
        </mc:Choice>
        <mc:Fallback>
          <p:sp>
            <p:nvSpPr>
              <p:cNvPr id="21" name="Rectangle 20"/>
              <p:cNvSpPr>
                <a:spLocks noRot="1" noChangeAspect="1" noMove="1" noResize="1" noEditPoints="1" noAdjustHandles="1" noChangeArrowheads="1" noChangeShapeType="1" noTextEdit="1"/>
              </p:cNvSpPr>
              <p:nvPr/>
            </p:nvSpPr>
            <p:spPr>
              <a:xfrm>
                <a:off x="2495600" y="3402123"/>
                <a:ext cx="9019429" cy="640753"/>
              </a:xfrm>
              <a:prstGeom prst="rect">
                <a:avLst/>
              </a:prstGeom>
              <a:blipFill>
                <a:blip r:embed="rId5"/>
                <a:stretch>
                  <a:fillRect l="-985" b="-769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Rectangle 22"/>
              <p:cNvSpPr/>
              <p:nvPr/>
            </p:nvSpPr>
            <p:spPr>
              <a:xfrm>
                <a:off x="4036737" y="4495030"/>
                <a:ext cx="5903529" cy="641779"/>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m:t>
                    </m:r>
                    <m:d>
                      <m:dPr>
                        <m:begChr m:val="{"/>
                        <m:endChr m:val="}"/>
                        <m:ctrlPr>
                          <a:rPr lang="en-GB" sz="2400" i="1">
                            <a:solidFill>
                              <a:srgbClr val="FF0000"/>
                            </a:solidFill>
                            <a:latin typeface="Cambria Math" panose="02040503050406030204" pitchFamily="18" charset="0"/>
                          </a:rPr>
                        </m:ctrlPr>
                      </m:dPr>
                      <m:e>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8.89+17.78</m:t>
                            </m:r>
                          </m:num>
                          <m:den>
                            <m:r>
                              <a:rPr lang="en-GB" sz="2400" i="1">
                                <a:solidFill>
                                  <a:srgbClr val="FF0000"/>
                                </a:solidFill>
                                <a:latin typeface="Cambria Math" panose="02040503050406030204" pitchFamily="18" charset="0"/>
                              </a:rPr>
                              <m:t>2</m:t>
                            </m:r>
                          </m:den>
                        </m:f>
                      </m:e>
                    </m:d>
                    <m:r>
                      <a:rPr lang="en-GB" sz="2400" i="1">
                        <a:solidFill>
                          <a:srgbClr val="FF0000"/>
                        </a:solidFill>
                        <a:latin typeface="Cambria Math" panose="02040503050406030204" pitchFamily="18" charset="0"/>
                      </a:rPr>
                      <m:t>×2.96=39.5 </m:t>
                    </m:r>
                  </m:oMath>
                </a14:m>
                <a:r>
                  <a:rPr lang="en-GB" sz="2400" dirty="0">
                    <a:solidFill>
                      <a:srgbClr val="FF0000"/>
                    </a:solidFill>
                  </a:rPr>
                  <a:t>m</a:t>
                </a:r>
              </a:p>
            </p:txBody>
          </p:sp>
        </mc:Choice>
        <mc:Fallback>
          <p:sp>
            <p:nvSpPr>
              <p:cNvPr id="23" name="Rectangle 22"/>
              <p:cNvSpPr>
                <a:spLocks noRot="1" noChangeAspect="1" noMove="1" noResize="1" noEditPoints="1" noAdjustHandles="1" noChangeArrowheads="1" noChangeShapeType="1" noTextEdit="1"/>
              </p:cNvSpPr>
              <p:nvPr/>
            </p:nvSpPr>
            <p:spPr>
              <a:xfrm>
                <a:off x="4036737" y="4495030"/>
                <a:ext cx="5903529" cy="641779"/>
              </a:xfrm>
              <a:prstGeom prst="rect">
                <a:avLst/>
              </a:prstGeom>
              <a:blipFill>
                <a:blip r:embed="rId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6627390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21" grpId="0"/>
      <p:bldP spid="2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624587"/>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23" name="Rectangle 22"/>
              <p:cNvSpPr/>
              <p:nvPr/>
            </p:nvSpPr>
            <p:spPr>
              <a:xfrm>
                <a:off x="2204105" y="1086252"/>
                <a:ext cx="9364504" cy="1569660"/>
              </a:xfrm>
              <a:prstGeom prst="rect">
                <a:avLst/>
              </a:prstGeom>
            </p:spPr>
            <p:txBody>
              <a:bodyPr wrap="square">
                <a:spAutoFit/>
              </a:bodyPr>
              <a:lstStyle/>
              <a:p>
                <a:r>
                  <a:rPr lang="en-GB" sz="2400" dirty="0"/>
                  <a:t>A car accelerates from a velocity of 16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 to a velocity of 40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 in a distance of 500 m.</a:t>
                </a:r>
              </a:p>
              <a:p>
                <a:endParaRPr lang="en-GB" sz="2400" dirty="0"/>
              </a:p>
              <a:p>
                <a:r>
                  <a:rPr lang="en-GB" sz="2400" dirty="0"/>
                  <a:t>Calculate the acceleration of the car. </a:t>
                </a:r>
              </a:p>
            </p:txBody>
          </p:sp>
        </mc:Choice>
        <mc:Fallback xmlns="">
          <p:sp>
            <p:nvSpPr>
              <p:cNvPr id="23" name="Rectangle 22"/>
              <p:cNvSpPr>
                <a:spLocks noRot="1" noChangeAspect="1" noMove="1" noResize="1" noEditPoints="1" noAdjustHandles="1" noChangeArrowheads="1" noChangeShapeType="1" noTextEdit="1"/>
              </p:cNvSpPr>
              <p:nvPr/>
            </p:nvSpPr>
            <p:spPr>
              <a:xfrm>
                <a:off x="2204105" y="1086252"/>
                <a:ext cx="9364504" cy="1569660"/>
              </a:xfrm>
              <a:prstGeom prst="rect">
                <a:avLst/>
              </a:prstGeom>
              <a:blipFill rotWithShape="0">
                <a:blip r:embed="rId3"/>
                <a:stretch>
                  <a:fillRect l="-1042" t="-2713" b="-8140"/>
                </a:stretch>
              </a:blipFill>
            </p:spPr>
            <p:txBody>
              <a:bodyPr/>
              <a:lstStyle/>
              <a:p>
                <a:r>
                  <a:rPr lang="en-GB">
                    <a:noFill/>
                  </a:rPr>
                  <a:t> </a:t>
                </a:r>
              </a:p>
            </p:txBody>
          </p:sp>
        </mc:Fallback>
      </mc:AlternateContent>
      <p:sp>
        <p:nvSpPr>
          <p:cNvPr id="8" name="Rectangle 7"/>
          <p:cNvSpPr/>
          <p:nvPr/>
        </p:nvSpPr>
        <p:spPr>
          <a:xfrm>
            <a:off x="2188926" y="2674492"/>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1" name="Rectangle 10"/>
              <p:cNvSpPr/>
              <p:nvPr/>
            </p:nvSpPr>
            <p:spPr>
              <a:xfrm>
                <a:off x="2204105" y="3183730"/>
                <a:ext cx="4664514" cy="461665"/>
              </a:xfrm>
              <a:prstGeom prst="rect">
                <a:avLst/>
              </a:prstGeom>
            </p:spPr>
            <p:txBody>
              <a:bodyPr wrap="square">
                <a:spAutoFit/>
              </a:bodyPr>
              <a:lstStyle/>
              <a:p>
                <a:pPr lvl="0"/>
                <a:r>
                  <a:rPr lang="en-GB" sz="2400" dirty="0">
                    <a:solidFill>
                      <a:srgbClr val="FF0000"/>
                    </a:solidFill>
                  </a:rPr>
                  <a:t>Using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𝑣</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𝑢</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𝑎𝑠</m:t>
                    </m:r>
                  </m:oMath>
                </a14:m>
                <a:r>
                  <a:rPr lang="en-GB" sz="2400" dirty="0">
                    <a:solidFill>
                      <a:srgbClr val="FF0000"/>
                    </a:solidFill>
                  </a:rPr>
                  <a:t> : </a:t>
                </a:r>
              </a:p>
            </p:txBody>
          </p:sp>
        </mc:Choice>
        <mc:Fallback>
          <p:sp>
            <p:nvSpPr>
              <p:cNvPr id="11" name="Rectangle 10"/>
              <p:cNvSpPr>
                <a:spLocks noRot="1" noChangeAspect="1" noMove="1" noResize="1" noEditPoints="1" noAdjustHandles="1" noChangeArrowheads="1" noChangeShapeType="1" noTextEdit="1"/>
              </p:cNvSpPr>
              <p:nvPr/>
            </p:nvSpPr>
            <p:spPr>
              <a:xfrm>
                <a:off x="2204105" y="3183730"/>
                <a:ext cx="4664514" cy="461665"/>
              </a:xfrm>
              <a:prstGeom prst="rect">
                <a:avLst/>
              </a:prstGeom>
              <a:blipFill>
                <a:blip r:embed="rId4"/>
                <a:stretch>
                  <a:fillRect l="-1902" t="-10526" b="-2631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4536362" y="4299423"/>
                <a:ext cx="4536504" cy="461665"/>
              </a:xfrm>
              <a:prstGeom prst="rect">
                <a:avLst/>
              </a:prstGeom>
            </p:spPr>
            <p:txBody>
              <a:bodyPr wrap="square">
                <a:spAutoFit/>
              </a:bodyPr>
              <a:lstStyle/>
              <a:p>
                <a:r>
                  <a:rPr lang="en-GB" sz="2400" dirty="0">
                    <a:solidFill>
                      <a:srgbClr val="FF0000"/>
                    </a:solidFill>
                  </a:rPr>
                  <a:t>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40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16</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𝑎</m:t>
                    </m:r>
                    <m:r>
                      <a:rPr lang="en-GB" sz="2400" i="1">
                        <a:solidFill>
                          <a:srgbClr val="FF0000"/>
                        </a:solidFill>
                        <a:latin typeface="Cambria Math" panose="02040503050406030204" pitchFamily="18" charset="0"/>
                      </a:rPr>
                      <m:t>×500</m:t>
                    </m:r>
                  </m:oMath>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4536362" y="4299423"/>
                <a:ext cx="4536504" cy="4616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4931378" y="4948135"/>
                <a:ext cx="4536504" cy="631263"/>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𝑎</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1600−256</m:t>
                        </m:r>
                      </m:num>
                      <m:den>
                        <m:r>
                          <a:rPr lang="en-GB" sz="2400" i="1">
                            <a:solidFill>
                              <a:srgbClr val="FF0000"/>
                            </a:solidFill>
                            <a:latin typeface="Cambria Math" panose="02040503050406030204" pitchFamily="18" charset="0"/>
                          </a:rPr>
                          <m:t>1000</m:t>
                        </m:r>
                      </m:den>
                    </m:f>
                    <m:r>
                      <a:rPr lang="en-GB" sz="2400" i="1">
                        <a:solidFill>
                          <a:srgbClr val="FF0000"/>
                        </a:solidFill>
                        <a:latin typeface="Cambria Math" panose="02040503050406030204" pitchFamily="18" charset="0"/>
                      </a:rPr>
                      <m:t>=1.344</m:t>
                    </m:r>
                  </m:oMath>
                </a14:m>
                <a:r>
                  <a:rPr lang="en-GB" sz="2400" dirty="0">
                    <a:solidFill>
                      <a:srgbClr val="FF0000"/>
                    </a:solidFill>
                  </a:rPr>
                  <a:t>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p:sp>
            <p:nvSpPr>
              <p:cNvPr id="15" name="Rectangle 14"/>
              <p:cNvSpPr>
                <a:spLocks noRot="1" noChangeAspect="1" noMove="1" noResize="1" noEditPoints="1" noAdjustHandles="1" noChangeArrowheads="1" noChangeShapeType="1" noTextEdit="1"/>
              </p:cNvSpPr>
              <p:nvPr/>
            </p:nvSpPr>
            <p:spPr>
              <a:xfrm>
                <a:off x="4931378" y="4948135"/>
                <a:ext cx="4536504" cy="631263"/>
              </a:xfrm>
              <a:prstGeom prst="rect">
                <a:avLst/>
              </a:prstGeom>
              <a:blipFill>
                <a:blip r:embed="rId6"/>
                <a:stretch>
                  <a:fillRect b="-1961"/>
                </a:stretch>
              </a:blipFill>
            </p:spPr>
            <p:txBody>
              <a:bodyPr/>
              <a:lstStyle/>
              <a:p>
                <a:r>
                  <a:rPr lang="en-US">
                    <a:noFill/>
                  </a:rPr>
                  <a:t> </a:t>
                </a:r>
              </a:p>
            </p:txBody>
          </p:sp>
        </mc:Fallback>
      </mc:AlternateContent>
    </p:spTree>
    <p:extLst>
      <p:ext uri="{BB962C8B-B14F-4D97-AF65-F5344CB8AC3E}">
        <p14:creationId xmlns:p14="http://schemas.microsoft.com/office/powerpoint/2010/main" val="23063659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8" grpId="0"/>
      <p:bldP spid="11" grpId="0"/>
      <p:bldP spid="14" grpId="0"/>
      <p:bldP spid="1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624587"/>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3</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23" name="Rectangle 22"/>
              <p:cNvSpPr/>
              <p:nvPr/>
            </p:nvSpPr>
            <p:spPr>
              <a:xfrm>
                <a:off x="2204105" y="1086252"/>
                <a:ext cx="9364504" cy="1586332"/>
              </a:xfrm>
              <a:prstGeom prst="rect">
                <a:avLst/>
              </a:prstGeom>
            </p:spPr>
            <p:txBody>
              <a:bodyPr wrap="square">
                <a:spAutoFit/>
              </a:bodyPr>
              <a:lstStyle/>
              <a:p>
                <a:r>
                  <a:rPr lang="en-GB" sz="2400" dirty="0"/>
                  <a:t>A car decelerates from a velocity of 36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 The magnitude of the deceleration is 3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a:t>
                </a:r>
              </a:p>
              <a:p>
                <a:endParaRPr lang="en-GB" sz="2400" dirty="0"/>
              </a:p>
              <a:p>
                <a:r>
                  <a:rPr lang="en-GB" sz="2400" dirty="0"/>
                  <a:t>Calculate the time required to cover a distance of 162 m.</a:t>
                </a:r>
              </a:p>
            </p:txBody>
          </p:sp>
        </mc:Choice>
        <mc:Fallback xmlns="">
          <p:sp>
            <p:nvSpPr>
              <p:cNvPr id="23" name="Rectangle 22"/>
              <p:cNvSpPr>
                <a:spLocks noRot="1" noChangeAspect="1" noMove="1" noResize="1" noEditPoints="1" noAdjustHandles="1" noChangeArrowheads="1" noChangeShapeType="1" noTextEdit="1"/>
              </p:cNvSpPr>
              <p:nvPr/>
            </p:nvSpPr>
            <p:spPr>
              <a:xfrm>
                <a:off x="2204105" y="1086252"/>
                <a:ext cx="9364504" cy="1586332"/>
              </a:xfrm>
              <a:prstGeom prst="rect">
                <a:avLst/>
              </a:prstGeom>
              <a:blipFill rotWithShape="0">
                <a:blip r:embed="rId3"/>
                <a:stretch>
                  <a:fillRect l="-1042" t="-2308" b="-8077"/>
                </a:stretch>
              </a:blipFill>
            </p:spPr>
            <p:txBody>
              <a:bodyPr/>
              <a:lstStyle/>
              <a:p>
                <a:r>
                  <a:rPr lang="en-GB">
                    <a:noFill/>
                  </a:rPr>
                  <a:t> </a:t>
                </a:r>
              </a:p>
            </p:txBody>
          </p:sp>
        </mc:Fallback>
      </mc:AlternateContent>
      <p:sp>
        <p:nvSpPr>
          <p:cNvPr id="8" name="Rectangle 7"/>
          <p:cNvSpPr/>
          <p:nvPr/>
        </p:nvSpPr>
        <p:spPr>
          <a:xfrm>
            <a:off x="2204105" y="2641465"/>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11" name="Rectangle 10"/>
          <p:cNvSpPr/>
          <p:nvPr/>
        </p:nvSpPr>
        <p:spPr>
          <a:xfrm>
            <a:off x="2188926" y="3139503"/>
            <a:ext cx="9991053" cy="830997"/>
          </a:xfrm>
          <a:prstGeom prst="rect">
            <a:avLst/>
          </a:prstGeom>
        </p:spPr>
        <p:txBody>
          <a:bodyPr wrap="square">
            <a:spAutoFit/>
          </a:bodyPr>
          <a:lstStyle/>
          <a:p>
            <a:r>
              <a:rPr lang="en-GB" sz="2400" dirty="0">
                <a:solidFill>
                  <a:srgbClr val="FF0000"/>
                </a:solidFill>
              </a:rPr>
              <a:t>When an object is slowing down it is said to be </a:t>
            </a:r>
            <a:r>
              <a:rPr lang="en-GB" sz="2400" b="1" dirty="0">
                <a:solidFill>
                  <a:srgbClr val="FF0000"/>
                </a:solidFill>
              </a:rPr>
              <a:t>decelerating</a:t>
            </a:r>
            <a:r>
              <a:rPr lang="en-GB" sz="2400" dirty="0">
                <a:solidFill>
                  <a:srgbClr val="FF0000"/>
                </a:solidFill>
              </a:rPr>
              <a:t>. You then use the </a:t>
            </a:r>
            <a:r>
              <a:rPr lang="en-GB" sz="2400" i="1" dirty="0" err="1">
                <a:solidFill>
                  <a:srgbClr val="FF0000"/>
                </a:solidFill>
                <a:latin typeface="Times New Roman" panose="02020603050405020304" pitchFamily="18" charset="0"/>
                <a:cs typeface="Times New Roman" panose="02020603050405020304" pitchFamily="18" charset="0"/>
              </a:rPr>
              <a:t>suvat</a:t>
            </a:r>
            <a:r>
              <a:rPr lang="en-GB" sz="2400" dirty="0">
                <a:solidFill>
                  <a:srgbClr val="FF0000"/>
                </a:solidFill>
              </a:rPr>
              <a:t> equations but with a negative value for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a:t>
            </a:r>
          </a:p>
        </p:txBody>
      </p:sp>
      <mc:AlternateContent xmlns:mc="http://schemas.openxmlformats.org/markup-compatibility/2006">
        <mc:Choice xmlns:a14="http://schemas.microsoft.com/office/drawing/2010/main" Requires="a14">
          <p:sp>
            <p:nvSpPr>
              <p:cNvPr id="12" name="Rectangle 11"/>
              <p:cNvSpPr/>
              <p:nvPr/>
            </p:nvSpPr>
            <p:spPr>
              <a:xfrm>
                <a:off x="2188926" y="4051329"/>
                <a:ext cx="8928992" cy="461665"/>
              </a:xfrm>
              <a:prstGeom prst="rect">
                <a:avLst/>
              </a:prstGeom>
            </p:spPr>
            <p:txBody>
              <a:bodyPr wrap="square">
                <a:spAutoFit/>
              </a:bodyPr>
              <a:lstStyle/>
              <a:p>
                <a:r>
                  <a:rPr lang="en-GB" sz="2400" dirty="0">
                    <a:solidFill>
                      <a:srgbClr val="FF0000"/>
                    </a:solidFill>
                  </a:rPr>
                  <a:t>In this problem set </a:t>
                </a:r>
                <a:r>
                  <a:rPr lang="en-GB" sz="2400" i="1" dirty="0">
                    <a:solidFill>
                      <a:srgbClr val="FF0000"/>
                    </a:solidFill>
                    <a:latin typeface="Times New Roman" panose="02020603050405020304" pitchFamily="18" charset="0"/>
                    <a:cs typeface="Times New Roman" panose="02020603050405020304" pitchFamily="18" charset="0"/>
                  </a:rPr>
                  <a:t>a</a:t>
                </a:r>
                <a14:m>
                  <m:oMath xmlns:m="http://schemas.openxmlformats.org/officeDocument/2006/math">
                    <m:r>
                      <a:rPr lang="en-GB" sz="2400" i="1">
                        <a:solidFill>
                          <a:srgbClr val="FF0000"/>
                        </a:solidFill>
                        <a:latin typeface="Cambria Math" panose="02040503050406030204" pitchFamily="18" charset="0"/>
                      </a:rPr>
                      <m:t> =−3</m:t>
                    </m:r>
                  </m:oMath>
                </a14:m>
                <a:r>
                  <a:rPr lang="en-GB" sz="2400" dirty="0">
                    <a:solidFill>
                      <a:srgbClr val="FF0000"/>
                    </a:solidFill>
                  </a:rPr>
                  <a:t>.</a:t>
                </a:r>
              </a:p>
            </p:txBody>
          </p:sp>
        </mc:Choice>
        <mc:Fallback>
          <p:sp>
            <p:nvSpPr>
              <p:cNvPr id="12" name="Rectangle 11"/>
              <p:cNvSpPr>
                <a:spLocks noRot="1" noChangeAspect="1" noMove="1" noResize="1" noEditPoints="1" noAdjustHandles="1" noChangeArrowheads="1" noChangeShapeType="1" noTextEdit="1"/>
              </p:cNvSpPr>
              <p:nvPr/>
            </p:nvSpPr>
            <p:spPr>
              <a:xfrm>
                <a:off x="2188926" y="4051329"/>
                <a:ext cx="8928992" cy="461665"/>
              </a:xfrm>
              <a:prstGeom prst="rect">
                <a:avLst/>
              </a:prstGeom>
              <a:blipFill>
                <a:blip r:embed="rId4"/>
                <a:stretch>
                  <a:fillRect l="-1136" t="-13514" b="-29730"/>
                </a:stretch>
              </a:blipFill>
            </p:spPr>
            <p:txBody>
              <a:bodyPr/>
              <a:lstStyle/>
              <a:p>
                <a:r>
                  <a:rPr lang="en-US">
                    <a:noFill/>
                  </a:rPr>
                  <a:t> </a:t>
                </a:r>
              </a:p>
            </p:txBody>
          </p:sp>
        </mc:Fallback>
      </mc:AlternateContent>
      <p:sp>
        <p:nvSpPr>
          <p:cNvPr id="13" name="Rectangle 12"/>
          <p:cNvSpPr/>
          <p:nvPr/>
        </p:nvSpPr>
        <p:spPr>
          <a:xfrm>
            <a:off x="2204105" y="4658343"/>
            <a:ext cx="7632848" cy="461665"/>
          </a:xfrm>
          <a:prstGeom prst="rect">
            <a:avLst/>
          </a:prstGeom>
        </p:spPr>
        <p:txBody>
          <a:bodyPr wrap="square">
            <a:spAutoFit/>
          </a:bodyPr>
          <a:lstStyle/>
          <a:p>
            <a:r>
              <a:rPr lang="en-GB" sz="2400" dirty="0">
                <a:solidFill>
                  <a:srgbClr val="FF0000"/>
                </a:solidFill>
              </a:rPr>
              <a:t>Let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r>
              <a:rPr lang="en-GB" sz="2400" dirty="0">
                <a:solidFill>
                  <a:srgbClr val="FF0000"/>
                </a:solidFill>
              </a:rPr>
              <a:t>seconds be the time required to cover 162 m.</a:t>
            </a:r>
          </a:p>
        </p:txBody>
      </p:sp>
      <p:sp>
        <p:nvSpPr>
          <p:cNvPr id="14" name="Rectangle 13"/>
          <p:cNvSpPr/>
          <p:nvPr/>
        </p:nvSpPr>
        <p:spPr>
          <a:xfrm>
            <a:off x="2495600" y="5622810"/>
            <a:ext cx="8136904" cy="461665"/>
          </a:xfrm>
          <a:prstGeom prst="rect">
            <a:avLst/>
          </a:prstGeom>
        </p:spPr>
        <p:txBody>
          <a:bodyPr wrap="square">
            <a:spAutoFit/>
          </a:bodyPr>
          <a:lstStyle/>
          <a:p>
            <a:r>
              <a:rPr lang="en-GB" sz="2400" dirty="0">
                <a:solidFill>
                  <a:srgbClr val="FF0000"/>
                </a:solidFill>
              </a:rPr>
              <a:t> then						can be used	</a:t>
            </a:r>
          </a:p>
        </p:txBody>
      </p:sp>
      <mc:AlternateContent xmlns:mc="http://schemas.openxmlformats.org/markup-compatibility/2006">
        <mc:Choice xmlns:a14="http://schemas.microsoft.com/office/drawing/2010/main" Requires="a14">
          <p:sp>
            <p:nvSpPr>
              <p:cNvPr id="15" name="Rectangle 14"/>
              <p:cNvSpPr/>
              <p:nvPr/>
            </p:nvSpPr>
            <p:spPr>
              <a:xfrm>
                <a:off x="2349909" y="5431428"/>
                <a:ext cx="4214143" cy="78380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𝑠</m:t>
                      </m:r>
                      <m:r>
                        <a:rPr lang="en-GB" sz="2400" i="1" smtClean="0">
                          <a:solidFill>
                            <a:srgbClr val="FF0000"/>
                          </a:solidFill>
                          <a:latin typeface="Cambria Math" panose="02040503050406030204" pitchFamily="18" charset="0"/>
                        </a:rPr>
                        <m:t>=</m:t>
                      </m:r>
                      <m:r>
                        <a:rPr lang="en-GB" sz="2400" i="1" smtClean="0">
                          <a:solidFill>
                            <a:srgbClr val="FF0000"/>
                          </a:solidFill>
                          <a:latin typeface="Cambria Math" panose="02040503050406030204" pitchFamily="18" charset="0"/>
                        </a:rPr>
                        <m:t>𝑢𝑡</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𝑎</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p:txBody>
          </p:sp>
        </mc:Choice>
        <mc:Fallback>
          <p:sp>
            <p:nvSpPr>
              <p:cNvPr id="15" name="Rectangle 14"/>
              <p:cNvSpPr>
                <a:spLocks noRot="1" noChangeAspect="1" noMove="1" noResize="1" noEditPoints="1" noAdjustHandles="1" noChangeArrowheads="1" noChangeShapeType="1" noTextEdit="1"/>
              </p:cNvSpPr>
              <p:nvPr/>
            </p:nvSpPr>
            <p:spPr>
              <a:xfrm>
                <a:off x="2349909" y="5431428"/>
                <a:ext cx="4214143" cy="783804"/>
              </a:xfrm>
              <a:prstGeom prst="rect">
                <a:avLst/>
              </a:prstGeom>
              <a:blipFill>
                <a:blip r:embed="rId5"/>
                <a:stretch>
                  <a:fillRect b="-6349"/>
                </a:stretch>
              </a:blipFill>
            </p:spPr>
            <p:txBody>
              <a:bodyPr/>
              <a:lstStyle/>
              <a:p>
                <a:r>
                  <a:rPr lang="en-US">
                    <a:noFill/>
                  </a:rPr>
                  <a:t> </a:t>
                </a:r>
              </a:p>
            </p:txBody>
          </p:sp>
        </mc:Fallback>
      </mc:AlternateContent>
    </p:spTree>
    <p:extLst>
      <p:ext uri="{BB962C8B-B14F-4D97-AF65-F5344CB8AC3E}">
        <p14:creationId xmlns:p14="http://schemas.microsoft.com/office/powerpoint/2010/main" val="16140744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8" grpId="0"/>
      <p:bldP spid="11" grpId="0"/>
      <p:bldP spid="12" grpId="0"/>
      <p:bldP spid="13" grpId="0"/>
      <p:bldP spid="14" grpId="0"/>
      <p:bldP spid="1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GB" sz="3000" b="1" dirty="0"/>
              <a:t>Velocity-time Graphs</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6" name="Rectangle 5"/>
              <p:cNvSpPr/>
              <p:nvPr/>
            </p:nvSpPr>
            <p:spPr>
              <a:xfrm>
                <a:off x="2230314" y="1188674"/>
                <a:ext cx="3528392" cy="624082"/>
              </a:xfrm>
              <a:prstGeom prst="rect">
                <a:avLst/>
              </a:prstGeom>
            </p:spPr>
            <p:txBody>
              <a:bodyPr wrap="square">
                <a:spAutoFit/>
              </a:bodyPr>
              <a:lstStyle/>
              <a:p>
                <a:r>
                  <a:rPr lang="en-GB" sz="2400" dirty="0">
                    <a:solidFill>
                      <a:srgbClr val="FF0000"/>
                    </a:solidFill>
                  </a:rPr>
                  <a:t>From </a:t>
                </a:r>
                <a14:m>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𝑢𝑡</m:t>
                    </m:r>
                    <m:r>
                      <a:rPr lang="en-GB" sz="2400" i="1">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𝑎</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2230314" y="1188674"/>
                <a:ext cx="3528392" cy="624082"/>
              </a:xfrm>
              <a:prstGeom prst="rect">
                <a:avLst/>
              </a:prstGeom>
              <a:blipFill>
                <a:blip r:embed="rId3"/>
                <a:stretch>
                  <a:fillRect l="-2509" b="-6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3808966" y="1758850"/>
                <a:ext cx="5903529" cy="78380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b="0" i="0" smtClean="0">
                          <a:solidFill>
                            <a:srgbClr val="FF0000"/>
                          </a:solidFill>
                          <a:latin typeface="Cambria Math" panose="02040503050406030204" pitchFamily="18" charset="0"/>
                        </a:rPr>
                        <m:t>162</m:t>
                      </m:r>
                      <m:r>
                        <a:rPr lang="en-GB" sz="2400" i="1">
                          <a:solidFill>
                            <a:srgbClr val="FF0000"/>
                          </a:solidFill>
                          <a:latin typeface="Cambria Math" panose="02040503050406030204" pitchFamily="18" charset="0"/>
                        </a:rPr>
                        <m:t>=36</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d>
                        <m:dPr>
                          <m:ctrlPr>
                            <a:rPr lang="en-GB" sz="2400" i="1">
                              <a:solidFill>
                                <a:srgbClr val="FF0000"/>
                              </a:solidFill>
                              <a:latin typeface="Cambria Math" panose="02040503050406030204" pitchFamily="18" charset="0"/>
                            </a:rPr>
                          </m:ctrlPr>
                        </m:dPr>
                        <m:e>
                          <m:r>
                            <a:rPr lang="en-GB" sz="2400" i="1">
                              <a:solidFill>
                                <a:srgbClr val="FF0000"/>
                              </a:solidFill>
                              <a:latin typeface="Cambria Math" panose="02040503050406030204" pitchFamily="18" charset="0"/>
                            </a:rPr>
                            <m:t>−3</m:t>
                          </m:r>
                        </m:e>
                      </m:d>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p:txBody>
          </p:sp>
        </mc:Choice>
        <mc:Fallback>
          <p:sp>
            <p:nvSpPr>
              <p:cNvPr id="18" name="Rectangle 17"/>
              <p:cNvSpPr>
                <a:spLocks noRot="1" noChangeAspect="1" noMove="1" noResize="1" noEditPoints="1" noAdjustHandles="1" noChangeArrowheads="1" noChangeShapeType="1" noTextEdit="1"/>
              </p:cNvSpPr>
              <p:nvPr/>
            </p:nvSpPr>
            <p:spPr>
              <a:xfrm>
                <a:off x="3808966" y="1758850"/>
                <a:ext cx="5903529" cy="783804"/>
              </a:xfrm>
              <a:prstGeom prst="rect">
                <a:avLst/>
              </a:prstGeom>
              <a:blipFill>
                <a:blip r:embed="rId4"/>
                <a:stretch>
                  <a:fillRect b="-6349"/>
                </a:stretch>
              </a:blipFill>
            </p:spPr>
            <p:txBody>
              <a:bodyPr/>
              <a:lstStyle/>
              <a:p>
                <a:r>
                  <a:rPr lang="en-US">
                    <a:noFill/>
                  </a:rPr>
                  <a:t> </a:t>
                </a:r>
              </a:p>
            </p:txBody>
          </p:sp>
        </mc:Fallback>
      </mc:AlternateContent>
      <p:sp>
        <p:nvSpPr>
          <p:cNvPr id="21" name="Rectangle 20"/>
          <p:cNvSpPr/>
          <p:nvPr/>
        </p:nvSpPr>
        <p:spPr>
          <a:xfrm>
            <a:off x="2238901" y="2565995"/>
            <a:ext cx="3700969" cy="461665"/>
          </a:xfrm>
          <a:prstGeom prst="rect">
            <a:avLst/>
          </a:prstGeom>
        </p:spPr>
        <p:txBody>
          <a:bodyPr wrap="square">
            <a:spAutoFit/>
          </a:bodyPr>
          <a:lstStyle/>
          <a:p>
            <a:r>
              <a:rPr lang="en-GB" sz="2400" dirty="0">
                <a:solidFill>
                  <a:srgbClr val="FF0000"/>
                </a:solidFill>
              </a:rPr>
              <a:t>Rearranging this gives</a:t>
            </a:r>
          </a:p>
        </p:txBody>
      </p:sp>
      <mc:AlternateContent xmlns:mc="http://schemas.openxmlformats.org/markup-compatibility/2006">
        <mc:Choice xmlns:a14="http://schemas.microsoft.com/office/drawing/2010/main" Requires="a14">
          <p:sp>
            <p:nvSpPr>
              <p:cNvPr id="23" name="Rectangle 22"/>
              <p:cNvSpPr/>
              <p:nvPr/>
            </p:nvSpPr>
            <p:spPr>
              <a:xfrm>
                <a:off x="3503712" y="3127990"/>
                <a:ext cx="5903529" cy="47000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1.5</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−36</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+162=0</m:t>
                      </m:r>
                    </m:oMath>
                  </m:oMathPara>
                </a14:m>
                <a:endParaRPr lang="en-GB" sz="2400" dirty="0">
                  <a:solidFill>
                    <a:srgbClr val="FF0000"/>
                  </a:solidFill>
                </a:endParaRPr>
              </a:p>
            </p:txBody>
          </p:sp>
        </mc:Choice>
        <mc:Fallback>
          <p:sp>
            <p:nvSpPr>
              <p:cNvPr id="23" name="Rectangle 22"/>
              <p:cNvSpPr>
                <a:spLocks noRot="1" noChangeAspect="1" noMove="1" noResize="1" noEditPoints="1" noAdjustHandles="1" noChangeArrowheads="1" noChangeShapeType="1" noTextEdit="1"/>
              </p:cNvSpPr>
              <p:nvPr/>
            </p:nvSpPr>
            <p:spPr>
              <a:xfrm>
                <a:off x="3503712" y="3127990"/>
                <a:ext cx="5903529" cy="470000"/>
              </a:xfrm>
              <a:prstGeom prst="rect">
                <a:avLst/>
              </a:prstGeom>
              <a:blipFill>
                <a:blip r:embed="rId5"/>
                <a:stretch>
                  <a:fillRect/>
                </a:stretch>
              </a:blipFill>
            </p:spPr>
            <p:txBody>
              <a:bodyPr/>
              <a:lstStyle/>
              <a:p>
                <a:r>
                  <a:rPr lang="en-US">
                    <a:noFill/>
                  </a:rPr>
                  <a:t> </a:t>
                </a:r>
              </a:p>
            </p:txBody>
          </p:sp>
        </mc:Fallback>
      </mc:AlternateContent>
      <p:sp>
        <p:nvSpPr>
          <p:cNvPr id="9" name="Rectangle 8"/>
          <p:cNvSpPr/>
          <p:nvPr/>
        </p:nvSpPr>
        <p:spPr>
          <a:xfrm>
            <a:off x="2238900" y="3783072"/>
            <a:ext cx="3700969" cy="461665"/>
          </a:xfrm>
          <a:prstGeom prst="rect">
            <a:avLst/>
          </a:prstGeom>
        </p:spPr>
        <p:txBody>
          <a:bodyPr wrap="square">
            <a:spAutoFit/>
          </a:bodyPr>
          <a:lstStyle/>
          <a:p>
            <a:r>
              <a:rPr lang="en-GB" sz="2400" dirty="0">
                <a:solidFill>
                  <a:srgbClr val="FF0000"/>
                </a:solidFill>
              </a:rPr>
              <a:t>Dividing by 1.5 gives</a:t>
            </a:r>
          </a:p>
        </p:txBody>
      </p:sp>
      <mc:AlternateContent xmlns:mc="http://schemas.openxmlformats.org/markup-compatibility/2006">
        <mc:Choice xmlns:a14="http://schemas.microsoft.com/office/drawing/2010/main" Requires="a14">
          <p:sp>
            <p:nvSpPr>
              <p:cNvPr id="11" name="Rectangle 10"/>
              <p:cNvSpPr/>
              <p:nvPr/>
            </p:nvSpPr>
            <p:spPr>
              <a:xfrm>
                <a:off x="4583830" y="4254497"/>
                <a:ext cx="4080521" cy="47000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−24</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+108=0</m:t>
                      </m:r>
                    </m:oMath>
                  </m:oMathPara>
                </a14:m>
                <a:endParaRPr lang="en-GB" sz="2400" dirty="0">
                  <a:solidFill>
                    <a:srgbClr val="FF0000"/>
                  </a:solidFill>
                </a:endParaRPr>
              </a:p>
            </p:txBody>
          </p:sp>
        </mc:Choice>
        <mc:Fallback>
          <p:sp>
            <p:nvSpPr>
              <p:cNvPr id="11" name="Rectangle 10"/>
              <p:cNvSpPr>
                <a:spLocks noRot="1" noChangeAspect="1" noMove="1" noResize="1" noEditPoints="1" noAdjustHandles="1" noChangeArrowheads="1" noChangeShapeType="1" noTextEdit="1"/>
              </p:cNvSpPr>
              <p:nvPr/>
            </p:nvSpPr>
            <p:spPr>
              <a:xfrm>
                <a:off x="4583830" y="4254497"/>
                <a:ext cx="4080521" cy="470000"/>
              </a:xfrm>
              <a:prstGeom prst="rect">
                <a:avLst/>
              </a:prstGeom>
              <a:blipFill>
                <a:blip r:embed="rId6"/>
                <a:stretch>
                  <a:fillRect/>
                </a:stretch>
              </a:blipFill>
            </p:spPr>
            <p:txBody>
              <a:bodyPr/>
              <a:lstStyle/>
              <a:p>
                <a:r>
                  <a:rPr lang="en-US">
                    <a:noFill/>
                  </a:rPr>
                  <a:t> </a:t>
                </a:r>
              </a:p>
            </p:txBody>
          </p:sp>
        </mc:Fallback>
      </mc:AlternateContent>
      <p:sp>
        <p:nvSpPr>
          <p:cNvPr id="12" name="Rectangle 11"/>
          <p:cNvSpPr/>
          <p:nvPr/>
        </p:nvSpPr>
        <p:spPr>
          <a:xfrm>
            <a:off x="2238900" y="4901244"/>
            <a:ext cx="3700969" cy="461665"/>
          </a:xfrm>
          <a:prstGeom prst="rect">
            <a:avLst/>
          </a:prstGeom>
        </p:spPr>
        <p:txBody>
          <a:bodyPr wrap="square">
            <a:spAutoFit/>
          </a:bodyPr>
          <a:lstStyle/>
          <a:p>
            <a:r>
              <a:rPr lang="en-GB" sz="2400" dirty="0">
                <a:solidFill>
                  <a:srgbClr val="FF0000"/>
                </a:solidFill>
              </a:rPr>
              <a:t>Factorizing gives</a:t>
            </a:r>
          </a:p>
        </p:txBody>
      </p:sp>
      <mc:AlternateContent xmlns:mc="http://schemas.openxmlformats.org/markup-compatibility/2006">
        <mc:Choice xmlns:a14="http://schemas.microsoft.com/office/drawing/2010/main" Requires="a14">
          <p:sp>
            <p:nvSpPr>
              <p:cNvPr id="13" name="Rectangle 12"/>
              <p:cNvSpPr/>
              <p:nvPr/>
            </p:nvSpPr>
            <p:spPr>
              <a:xfrm>
                <a:off x="4551336" y="5362909"/>
                <a:ext cx="4080521"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GB" sz="2400" i="1" smtClean="0">
                              <a:solidFill>
                                <a:srgbClr val="FF0000"/>
                              </a:solidFill>
                              <a:latin typeface="Cambria Math" panose="02040503050406030204" pitchFamily="18" charset="0"/>
                            </a:rPr>
                          </m:ctrlPr>
                        </m:dPr>
                        <m:e>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−6</m:t>
                          </m:r>
                        </m:e>
                      </m:d>
                      <m:r>
                        <a:rPr lang="en-GB" sz="2400" i="1">
                          <a:solidFill>
                            <a:srgbClr val="FF0000"/>
                          </a:solidFill>
                          <a:latin typeface="Cambria Math" panose="02040503050406030204" pitchFamily="18" charset="0"/>
                        </a:rPr>
                        <m:t> </m:t>
                      </m:r>
                      <m:d>
                        <m:dPr>
                          <m:ctrlPr>
                            <a:rPr lang="en-GB" sz="2400" i="1">
                              <a:solidFill>
                                <a:srgbClr val="FF0000"/>
                              </a:solidFill>
                              <a:latin typeface="Cambria Math" panose="02040503050406030204" pitchFamily="18" charset="0"/>
                            </a:rPr>
                          </m:ctrlPr>
                        </m:dPr>
                        <m:e>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−18</m:t>
                          </m:r>
                        </m:e>
                      </m:d>
                      <m:r>
                        <a:rPr lang="en-GB" sz="2400" i="1">
                          <a:solidFill>
                            <a:srgbClr val="FF0000"/>
                          </a:solidFill>
                          <a:latin typeface="Cambria Math" panose="02040503050406030204" pitchFamily="18" charset="0"/>
                        </a:rPr>
                        <m:t>=0</m:t>
                      </m:r>
                    </m:oMath>
                  </m:oMathPara>
                </a14:m>
                <a:endParaRPr lang="en-GB" sz="2400" dirty="0">
                  <a:solidFill>
                    <a:srgbClr val="FF0000"/>
                  </a:solidFill>
                </a:endParaRPr>
              </a:p>
            </p:txBody>
          </p:sp>
        </mc:Choice>
        <mc:Fallback>
          <p:sp>
            <p:nvSpPr>
              <p:cNvPr id="13" name="Rectangle 12"/>
              <p:cNvSpPr>
                <a:spLocks noRot="1" noChangeAspect="1" noMove="1" noResize="1" noEditPoints="1" noAdjustHandles="1" noChangeArrowheads="1" noChangeShapeType="1" noTextEdit="1"/>
              </p:cNvSpPr>
              <p:nvPr/>
            </p:nvSpPr>
            <p:spPr>
              <a:xfrm>
                <a:off x="4551336" y="5362909"/>
                <a:ext cx="4080521" cy="461665"/>
              </a:xfrm>
              <a:prstGeom prst="rect">
                <a:avLst/>
              </a:prstGeom>
              <a:blipFill>
                <a:blip r:embed="rId7"/>
                <a:stretch>
                  <a:fillRect b="-2162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3647728" y="6187603"/>
                <a:ext cx="5395927" cy="461665"/>
              </a:xfrm>
              <a:prstGeom prst="rect">
                <a:avLst/>
              </a:prstGeom>
            </p:spPr>
            <p:txBody>
              <a:bodyPr wrap="square">
                <a:spAutoFit/>
              </a:bodyPr>
              <a:lstStyle/>
              <a:p>
                <a:r>
                  <a:rPr lang="en-GB" sz="2400" dirty="0">
                    <a:solidFill>
                      <a:srgbClr val="FF0000"/>
                    </a:solidFill>
                  </a:rPr>
                  <a:t>so that			</a:t>
                </a:r>
                <a14:m>
                  <m:oMath xmlns:m="http://schemas.openxmlformats.org/officeDocument/2006/math">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=6</m:t>
                    </m:r>
                  </m:oMath>
                </a14:m>
                <a:r>
                  <a:rPr lang="en-GB" sz="2400" dirty="0">
                    <a:solidFill>
                      <a:srgbClr val="FF0000"/>
                    </a:solidFill>
                  </a:rPr>
                  <a:t>  or </a:t>
                </a:r>
                <a14:m>
                  <m:oMath xmlns:m="http://schemas.openxmlformats.org/officeDocument/2006/math">
                    <m:r>
                      <a:rPr lang="en-GB" sz="2400" b="0" i="1" smtClean="0">
                        <a:solidFill>
                          <a:srgbClr val="FF0000"/>
                        </a:solidFill>
                        <a:latin typeface="Cambria Math" panose="02040503050406030204" pitchFamily="18" charset="0"/>
                      </a:rPr>
                      <m:t>18</m:t>
                    </m:r>
                    <m:r>
                      <a:rPr lang="en-GB" sz="2400" i="1">
                        <a:solidFill>
                          <a:srgbClr val="FF0000"/>
                        </a:solidFill>
                        <a:latin typeface="Cambria Math" panose="02040503050406030204" pitchFamily="18" charset="0"/>
                      </a:rPr>
                      <m:t> </m:t>
                    </m:r>
                  </m:oMath>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3647728" y="6187603"/>
                <a:ext cx="5395927" cy="461665"/>
              </a:xfrm>
              <a:prstGeom prst="rect">
                <a:avLst/>
              </a:prstGeom>
              <a:blipFill>
                <a:blip r:embed="rId8"/>
                <a:stretch>
                  <a:fillRect l="-1878" t="-10811" b="-27027"/>
                </a:stretch>
              </a:blipFill>
            </p:spPr>
            <p:txBody>
              <a:bodyPr/>
              <a:lstStyle/>
              <a:p>
                <a:r>
                  <a:rPr lang="en-US">
                    <a:noFill/>
                  </a:rPr>
                  <a:t> </a:t>
                </a:r>
              </a:p>
            </p:txBody>
          </p:sp>
        </mc:Fallback>
      </mc:AlternateContent>
    </p:spTree>
    <p:extLst>
      <p:ext uri="{BB962C8B-B14F-4D97-AF65-F5344CB8AC3E}">
        <p14:creationId xmlns:p14="http://schemas.microsoft.com/office/powerpoint/2010/main" val="814848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21" grpId="0"/>
      <p:bldP spid="23" grpId="0"/>
      <p:bldP spid="9" grpId="0"/>
      <p:bldP spid="11" grpId="0"/>
      <p:bldP spid="12" grpId="0"/>
      <p:bldP spid="13" grpId="0"/>
      <p:bldP spid="1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2: Fitness Check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2" name="Rectangle 1"/>
          <p:cNvSpPr/>
          <p:nvPr/>
        </p:nvSpPr>
        <p:spPr>
          <a:xfrm>
            <a:off x="2207260" y="631497"/>
            <a:ext cx="9555040"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mc:AlternateContent xmlns:mc="http://schemas.openxmlformats.org/markup-compatibility/2006">
        <mc:Choice xmlns:a14="http://schemas.microsoft.com/office/drawing/2010/main" Requires="a14">
          <p:sp>
            <p:nvSpPr>
              <p:cNvPr id="3" name="Rectangle 2"/>
              <p:cNvSpPr/>
              <p:nvPr/>
            </p:nvSpPr>
            <p:spPr>
              <a:xfrm>
                <a:off x="2233155" y="1539993"/>
                <a:ext cx="9455688" cy="2685992"/>
              </a:xfrm>
              <a:prstGeom prst="rect">
                <a:avLst/>
              </a:prstGeom>
            </p:spPr>
            <p:txBody>
              <a:bodyPr wrap="square">
                <a:spAutoFit/>
              </a:bodyPr>
              <a:lstStyle/>
              <a:p>
                <a:r>
                  <a:rPr lang="en-GB" sz="2400" dirty="0"/>
                  <a:t>1.	A train signal is placed so that a train can decelerate uniformly 	from a speed of 96 kph to come to rest at the end of a platform.</a:t>
                </a:r>
              </a:p>
              <a:p>
                <a:r>
                  <a:rPr lang="en-GB" sz="2400" dirty="0"/>
                  <a:t> 	For passenger comfort the deceleration must be no greater than 	0.4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m:t>
                        </m:r>
                        <m:r>
                          <a:rPr lang="en-GB" sz="2400">
                            <a:latin typeface="Cambria Math" panose="02040503050406030204" pitchFamily="18" charset="0"/>
                          </a:rPr>
                          <m:t>2</m:t>
                        </m:r>
                      </m:sup>
                    </m:sSup>
                  </m:oMath>
                </a14:m>
                <a:r>
                  <a:rPr lang="en-GB" sz="2400" dirty="0"/>
                  <a:t>. Calculate</a:t>
                </a:r>
              </a:p>
              <a:p>
                <a:pPr marL="457200" indent="-457200">
                  <a:buAutoNum type="arabicParenR"/>
                </a:pPr>
                <a:endParaRPr lang="en-GB" sz="2400" dirty="0"/>
              </a:p>
              <a:p>
                <a:r>
                  <a:rPr lang="en-GB" sz="2400" dirty="0"/>
                  <a:t>	a) 	the shortest distance the signal can be from the platform</a:t>
                </a:r>
              </a:p>
              <a:p>
                <a:r>
                  <a:rPr lang="en-GB" sz="2400" dirty="0"/>
                  <a:t>	b) 	the shortest time for the train to decelerate.</a:t>
                </a:r>
              </a:p>
            </p:txBody>
          </p:sp>
        </mc:Choice>
        <mc:Fallback>
          <p:sp>
            <p:nvSpPr>
              <p:cNvPr id="3" name="Rectangle 2"/>
              <p:cNvSpPr>
                <a:spLocks noRot="1" noChangeAspect="1" noMove="1" noResize="1" noEditPoints="1" noAdjustHandles="1" noChangeArrowheads="1" noChangeShapeType="1" noTextEdit="1"/>
              </p:cNvSpPr>
              <p:nvPr/>
            </p:nvSpPr>
            <p:spPr>
              <a:xfrm>
                <a:off x="2233155" y="1539993"/>
                <a:ext cx="9455688" cy="2685992"/>
              </a:xfrm>
              <a:prstGeom prst="rect">
                <a:avLst/>
              </a:prstGeom>
              <a:blipFill>
                <a:blip r:embed="rId3"/>
                <a:stretch>
                  <a:fillRect l="-938" t="-1887" b="-3774"/>
                </a:stretch>
              </a:blipFill>
            </p:spPr>
            <p:txBody>
              <a:bodyPr/>
              <a:lstStyle/>
              <a:p>
                <a:r>
                  <a:rPr lang="en-US">
                    <a:noFill/>
                  </a:rPr>
                  <a:t> </a:t>
                </a:r>
              </a:p>
            </p:txBody>
          </p:sp>
        </mc:Fallback>
      </mc:AlternateContent>
      <p:sp>
        <p:nvSpPr>
          <p:cNvPr id="8" name="Rectangle 7"/>
          <p:cNvSpPr/>
          <p:nvPr/>
        </p:nvSpPr>
        <p:spPr>
          <a:xfrm>
            <a:off x="2215914" y="4638332"/>
            <a:ext cx="1584088" cy="461665"/>
          </a:xfrm>
          <a:prstGeom prst="rect">
            <a:avLst/>
          </a:prstGeom>
        </p:spPr>
        <p:txBody>
          <a:bodyPr wrap="none">
            <a:spAutoFit/>
          </a:bodyPr>
          <a:lstStyle/>
          <a:p>
            <a:r>
              <a:rPr lang="en-GB" sz="2400" b="1" dirty="0">
                <a:solidFill>
                  <a:prstClr val="black"/>
                </a:solidFill>
              </a:rPr>
              <a:t>Solutions</a:t>
            </a:r>
            <a:endParaRPr lang="en-GB" dirty="0"/>
          </a:p>
        </p:txBody>
      </p:sp>
      <p:sp>
        <p:nvSpPr>
          <p:cNvPr id="15" name="Rectangle 14"/>
          <p:cNvSpPr/>
          <p:nvPr/>
        </p:nvSpPr>
        <p:spPr>
          <a:xfrm>
            <a:off x="2207260" y="5111626"/>
            <a:ext cx="8857292" cy="461665"/>
          </a:xfrm>
          <a:prstGeom prst="rect">
            <a:avLst/>
          </a:prstGeom>
        </p:spPr>
        <p:txBody>
          <a:bodyPr wrap="square">
            <a:spAutoFit/>
          </a:bodyPr>
          <a:lstStyle/>
          <a:p>
            <a:r>
              <a:rPr lang="en-GB" sz="2400" dirty="0"/>
              <a:t>a)	</a:t>
            </a:r>
            <a:r>
              <a:rPr lang="en-GB" sz="2400" dirty="0">
                <a:solidFill>
                  <a:srgbClr val="FF0000"/>
                </a:solidFill>
              </a:rPr>
              <a:t>890 m (2 sf)	</a:t>
            </a:r>
            <a:r>
              <a:rPr lang="en-GB" sz="2400" dirty="0"/>
              <a:t>		b)	</a:t>
            </a:r>
            <a:r>
              <a:rPr lang="en-GB" sz="2400" dirty="0">
                <a:solidFill>
                  <a:srgbClr val="FF0000"/>
                </a:solidFill>
              </a:rPr>
              <a:t>67 s (2 sf)</a:t>
            </a:r>
            <a:r>
              <a:rPr lang="en-GB" sz="2400" dirty="0"/>
              <a:t>		</a:t>
            </a:r>
            <a:endParaRPr lang="en-GB" sz="2400" dirty="0">
              <a:solidFill>
                <a:srgbClr val="FF0000"/>
              </a:solidFill>
            </a:endParaRPr>
          </a:p>
        </p:txBody>
      </p:sp>
    </p:spTree>
    <p:extLst>
      <p:ext uri="{BB962C8B-B14F-4D97-AF65-F5344CB8AC3E}">
        <p14:creationId xmlns:p14="http://schemas.microsoft.com/office/powerpoint/2010/main" val="8122807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2: Fitness Check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07260" y="689879"/>
            <a:ext cx="9793396" cy="1938992"/>
          </a:xfrm>
          <a:prstGeom prst="rect">
            <a:avLst/>
          </a:prstGeom>
        </p:spPr>
        <p:txBody>
          <a:bodyPr wrap="square">
            <a:spAutoFit/>
          </a:bodyPr>
          <a:lstStyle/>
          <a:p>
            <a:r>
              <a:rPr lang="en-GB" sz="2400" dirty="0"/>
              <a:t>2.	Telegraph poles, 40 m apart stand alongside a railway line. The 	times taken for a locomotive to pass the two gaps between three 	consecutive poles are 2.5 seconds and 2.3 seconds 	respectively. 	Calculate the acceleration of the train and the speed past the first 	post.</a:t>
            </a:r>
          </a:p>
        </p:txBody>
      </p:sp>
      <p:sp>
        <p:nvSpPr>
          <p:cNvPr id="8" name="Rectangle 7"/>
          <p:cNvSpPr/>
          <p:nvPr/>
        </p:nvSpPr>
        <p:spPr>
          <a:xfrm>
            <a:off x="2240660" y="2732233"/>
            <a:ext cx="1468672" cy="461665"/>
          </a:xfrm>
          <a:prstGeom prst="rect">
            <a:avLst/>
          </a:prstGeom>
        </p:spPr>
        <p:txBody>
          <a:bodyPr wrap="none">
            <a:spAutoFit/>
          </a:bodyPr>
          <a:lstStyle/>
          <a:p>
            <a:r>
              <a:rPr lang="en-GB" sz="2400" b="1" dirty="0">
                <a:solidFill>
                  <a:prstClr val="black"/>
                </a:solidFill>
              </a:rPr>
              <a:t>Answers</a:t>
            </a:r>
            <a:endParaRPr lang="en-GB" dirty="0"/>
          </a:p>
        </p:txBody>
      </p:sp>
      <p:sp>
        <p:nvSpPr>
          <p:cNvPr id="15" name="Rectangle 14"/>
          <p:cNvSpPr/>
          <p:nvPr/>
        </p:nvSpPr>
        <p:spPr>
          <a:xfrm>
            <a:off x="2567608" y="3314704"/>
            <a:ext cx="4863452" cy="1200329"/>
          </a:xfrm>
          <a:prstGeom prst="rect">
            <a:avLst/>
          </a:prstGeom>
        </p:spPr>
        <p:txBody>
          <a:bodyPr wrap="square">
            <a:spAutoFit/>
          </a:bodyPr>
          <a:lstStyle/>
          <a:p>
            <a:r>
              <a:rPr lang="en-GB" sz="2400" dirty="0">
                <a:solidFill>
                  <a:srgbClr val="FF0000"/>
                </a:solidFill>
              </a:rPr>
              <a:t>acceleration is 0.580 ms</a:t>
            </a:r>
            <a:r>
              <a:rPr lang="en-GB" sz="2400" baseline="30000" dirty="0">
                <a:solidFill>
                  <a:srgbClr val="FF0000"/>
                </a:solidFill>
              </a:rPr>
              <a:t>-2</a:t>
            </a:r>
            <a:endParaRPr lang="en-GB" sz="2400" dirty="0">
              <a:solidFill>
                <a:srgbClr val="FF0000"/>
              </a:solidFill>
            </a:endParaRPr>
          </a:p>
          <a:p>
            <a:endParaRPr lang="en-GB" sz="2400" dirty="0">
              <a:solidFill>
                <a:srgbClr val="FF0000"/>
              </a:solidFill>
            </a:endParaRPr>
          </a:p>
          <a:p>
            <a:r>
              <a:rPr lang="en-GB" sz="2400" dirty="0">
                <a:solidFill>
                  <a:srgbClr val="FF0000"/>
                </a:solidFill>
              </a:rPr>
              <a:t>speed is 15.3 ms</a:t>
            </a:r>
            <a:r>
              <a:rPr lang="en-GB" sz="2400" baseline="30000" dirty="0">
                <a:solidFill>
                  <a:srgbClr val="FF0000"/>
                </a:solidFill>
              </a:rPr>
              <a:t>-1</a:t>
            </a:r>
            <a:r>
              <a:rPr lang="en-GB" sz="2400" dirty="0">
                <a:solidFill>
                  <a:srgbClr val="FF0000"/>
                </a:solidFill>
              </a:rPr>
              <a:t>	</a:t>
            </a:r>
            <a:r>
              <a:rPr lang="en-GB" sz="2400" dirty="0"/>
              <a:t>		</a:t>
            </a:r>
            <a:endParaRPr lang="en-GB" sz="2400" dirty="0">
              <a:solidFill>
                <a:srgbClr val="FF0000"/>
              </a:solidFill>
            </a:endParaRPr>
          </a:p>
        </p:txBody>
      </p:sp>
    </p:spTree>
    <p:extLst>
      <p:ext uri="{BB962C8B-B14F-4D97-AF65-F5344CB8AC3E}">
        <p14:creationId xmlns:p14="http://schemas.microsoft.com/office/powerpoint/2010/main" val="8834234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2: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2</a:t>
            </a:r>
          </a:p>
        </p:txBody>
      </p:sp>
      <p:sp>
        <p:nvSpPr>
          <p:cNvPr id="9"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4151784" y="976457"/>
            <a:ext cx="5976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0" name="TextBox 9">
            <a:extLst>
              <a:ext uri="{FF2B5EF4-FFF2-40B4-BE49-F238E27FC236}">
                <a16:creationId xmlns:a16="http://schemas.microsoft.com/office/drawing/2014/main" id="{680F8782-DF76-DB40-940C-99195A385260}"/>
              </a:ext>
            </a:extLst>
          </p:cNvPr>
          <p:cNvSpPr txBox="1">
            <a:spLocks noChangeArrowheads="1"/>
          </p:cNvSpPr>
          <p:nvPr/>
        </p:nvSpPr>
        <p:spPr bwMode="auto">
          <a:xfrm>
            <a:off x="3133184" y="2493277"/>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2" name="TextBox 11">
            <a:extLst>
              <a:ext uri="{FF2B5EF4-FFF2-40B4-BE49-F238E27FC236}">
                <a16:creationId xmlns:a16="http://schemas.microsoft.com/office/drawing/2014/main" id="{61145AA3-138E-F040-BCA6-F2E25BC3753E}"/>
              </a:ext>
            </a:extLst>
          </p:cNvPr>
          <p:cNvSpPr txBox="1">
            <a:spLocks noChangeArrowheads="1"/>
          </p:cNvSpPr>
          <p:nvPr/>
        </p:nvSpPr>
        <p:spPr bwMode="auto">
          <a:xfrm>
            <a:off x="3287688" y="4128434"/>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8308333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Acceleration and Gravity</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mc:AlternateContent xmlns:mc="http://schemas.openxmlformats.org/markup-compatibility/2006" xmlns:a14="http://schemas.microsoft.com/office/drawing/2010/main">
        <mc:Choice Requires="a14">
          <p:sp>
            <p:nvSpPr>
              <p:cNvPr id="6" name="Rectangle 5"/>
              <p:cNvSpPr/>
              <p:nvPr/>
            </p:nvSpPr>
            <p:spPr>
              <a:xfrm>
                <a:off x="2279576" y="662326"/>
                <a:ext cx="9438398" cy="2324995"/>
              </a:xfrm>
              <a:prstGeom prst="rect">
                <a:avLst/>
              </a:prstGeom>
            </p:spPr>
            <p:txBody>
              <a:bodyPr wrap="square">
                <a:spAutoFit/>
              </a:bodyPr>
              <a:lstStyle/>
              <a:p>
                <a:r>
                  <a:rPr lang="en-GB" sz="2400" dirty="0"/>
                  <a:t>When solving problems on the Earth’s surface, the effect of gravity can be treated as a constant downwards acceleration on an object. The value </a:t>
                </a:r>
                <a:r>
                  <a:rPr lang="en-GB" sz="2400" i="1" dirty="0">
                    <a:latin typeface="Times New Roman" panose="02020603050405020304" pitchFamily="18" charset="0"/>
                    <a:cs typeface="Times New Roman" panose="02020603050405020304" pitchFamily="18" charset="0"/>
                  </a:rPr>
                  <a:t>a</a:t>
                </a:r>
                <a:r>
                  <a:rPr lang="en-GB" sz="2400" i="1" dirty="0"/>
                  <a:t> = </a:t>
                </a:r>
                <a:r>
                  <a:rPr lang="en-GB" sz="2400" dirty="0"/>
                  <a:t>9.81</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 is fairly accurate and has been found by theory and experimentation, but </a:t>
                </a:r>
                <a:r>
                  <a:rPr lang="en-GB" sz="2400" i="1" dirty="0">
                    <a:latin typeface="Times New Roman" panose="02020603050405020304" pitchFamily="18" charset="0"/>
                    <a:cs typeface="Times New Roman" panose="02020603050405020304" pitchFamily="18" charset="0"/>
                  </a:rPr>
                  <a:t>a</a:t>
                </a:r>
                <a:r>
                  <a:rPr lang="en-GB" sz="2400" i="1" dirty="0"/>
                  <a:t> = </a:t>
                </a:r>
                <a:r>
                  <a:rPr lang="en-GB" sz="2400" dirty="0"/>
                  <a:t>10</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 is commonly used for convenience, it is a fairly good estimate and this is the value that will be used in the following problems.</a:t>
                </a:r>
              </a:p>
            </p:txBody>
          </p:sp>
        </mc:Choice>
        <mc:Fallback xmlns="">
          <p:sp>
            <p:nvSpPr>
              <p:cNvPr id="6" name="Rectangle 5"/>
              <p:cNvSpPr>
                <a:spLocks noRot="1" noChangeAspect="1" noMove="1" noResize="1" noEditPoints="1" noAdjustHandles="1" noChangeArrowheads="1" noChangeShapeType="1" noTextEdit="1"/>
              </p:cNvSpPr>
              <p:nvPr/>
            </p:nvSpPr>
            <p:spPr>
              <a:xfrm>
                <a:off x="2279576" y="662326"/>
                <a:ext cx="9438398" cy="2324995"/>
              </a:xfrm>
              <a:prstGeom prst="rect">
                <a:avLst/>
              </a:prstGeom>
              <a:blipFill rotWithShape="0">
                <a:blip r:embed="rId3"/>
                <a:stretch>
                  <a:fillRect l="-1034" t="-1837" r="-1357" b="-5249"/>
                </a:stretch>
              </a:blipFill>
            </p:spPr>
            <p:txBody>
              <a:bodyPr/>
              <a:lstStyle/>
              <a:p>
                <a:r>
                  <a:rPr lang="en-GB">
                    <a:noFill/>
                  </a:rPr>
                  <a:t> </a:t>
                </a:r>
              </a:p>
            </p:txBody>
          </p:sp>
        </mc:Fallback>
      </mc:AlternateContent>
      <p:sp>
        <p:nvSpPr>
          <p:cNvPr id="12" name="Rectangle 11"/>
          <p:cNvSpPr/>
          <p:nvPr/>
        </p:nvSpPr>
        <p:spPr>
          <a:xfrm>
            <a:off x="2279576" y="4437112"/>
            <a:ext cx="9438398" cy="2308324"/>
          </a:xfrm>
          <a:prstGeom prst="rect">
            <a:avLst/>
          </a:prstGeom>
        </p:spPr>
        <p:txBody>
          <a:bodyPr wrap="square">
            <a:spAutoFit/>
          </a:bodyPr>
          <a:lstStyle/>
          <a:p>
            <a:r>
              <a:rPr lang="en-GB" sz="2400" dirty="0"/>
              <a:t>Note that in reality the effect of gravity varies depending on where you are on the Earth’s surface and how far you are from the centre of the Earth, as discussed in the first Unit. If you are further away from the Earth’s surface, say in a space station, the acceleration due to gravity will be smaller; letting </a:t>
            </a:r>
            <a:r>
              <a:rPr lang="en-GB" sz="2400" i="1" dirty="0">
                <a:latin typeface="Times New Roman" panose="02020603050405020304" pitchFamily="18" charset="0"/>
                <a:cs typeface="Times New Roman" panose="02020603050405020304" pitchFamily="18" charset="0"/>
              </a:rPr>
              <a:t>a</a:t>
            </a:r>
            <a:r>
              <a:rPr lang="en-GB" sz="2400" i="1" dirty="0"/>
              <a:t> = </a:t>
            </a:r>
            <a:r>
              <a:rPr lang="en-GB" sz="2400" dirty="0"/>
              <a:t>10ms</a:t>
            </a:r>
            <a:r>
              <a:rPr lang="en-GB" sz="2400" baseline="30000" dirty="0"/>
              <a:t>-1</a:t>
            </a:r>
            <a:r>
              <a:rPr lang="en-GB" sz="2400" dirty="0"/>
              <a:t> is another example of an assumption used to help in problem solving in mechanics.</a:t>
            </a:r>
          </a:p>
        </p:txBody>
      </p:sp>
      <p:pic>
        <p:nvPicPr>
          <p:cNvPr id="2" name="Picture 1"/>
          <p:cNvPicPr>
            <a:picLocks noChangeAspect="1"/>
          </p:cNvPicPr>
          <p:nvPr/>
        </p:nvPicPr>
        <p:blipFill>
          <a:blip r:embed="rId4"/>
          <a:stretch>
            <a:fillRect/>
          </a:stretch>
        </p:blipFill>
        <p:spPr>
          <a:xfrm>
            <a:off x="6023992" y="3000715"/>
            <a:ext cx="1600984" cy="1436397"/>
          </a:xfrm>
          <a:prstGeom prst="rect">
            <a:avLst/>
          </a:prstGeom>
        </p:spPr>
      </p:pic>
    </p:spTree>
    <p:extLst>
      <p:ext uri="{BB962C8B-B14F-4D97-AF65-F5344CB8AC3E}">
        <p14:creationId xmlns:p14="http://schemas.microsoft.com/office/powerpoint/2010/main" val="15085104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Acceleration and Gravity</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6" name="Rectangle 5"/>
          <p:cNvSpPr/>
          <p:nvPr/>
        </p:nvSpPr>
        <p:spPr>
          <a:xfrm>
            <a:off x="2207260" y="608162"/>
            <a:ext cx="9865404" cy="1569660"/>
          </a:xfrm>
          <a:prstGeom prst="rect">
            <a:avLst/>
          </a:prstGeom>
        </p:spPr>
        <p:txBody>
          <a:bodyPr wrap="square">
            <a:spAutoFit/>
          </a:bodyPr>
          <a:lstStyle/>
          <a:p>
            <a:r>
              <a:rPr lang="en-GB" sz="2400" dirty="0"/>
              <a:t>The sign convention for problems involving gravity can be as shown below, with positive being the ‘up’ direction. Using this convention, </a:t>
            </a:r>
            <a:r>
              <a:rPr lang="en-GB" sz="2400" i="1" dirty="0">
                <a:latin typeface="Times New Roman" panose="02020603050405020304" pitchFamily="18" charset="0"/>
                <a:cs typeface="Times New Roman" panose="02020603050405020304" pitchFamily="18" charset="0"/>
              </a:rPr>
              <a:t>s</a:t>
            </a:r>
            <a:r>
              <a:rPr lang="en-GB" sz="2400" dirty="0"/>
              <a:t>, </a:t>
            </a:r>
            <a:r>
              <a:rPr lang="en-GB" sz="2400" i="1" dirty="0">
                <a:latin typeface="Times New Roman" panose="02020603050405020304" pitchFamily="18" charset="0"/>
                <a:cs typeface="Times New Roman" panose="02020603050405020304" pitchFamily="18" charset="0"/>
              </a:rPr>
              <a:t>v</a:t>
            </a:r>
            <a:r>
              <a:rPr lang="en-GB" sz="2400" dirty="0"/>
              <a:t> and </a:t>
            </a:r>
            <a:r>
              <a:rPr lang="en-GB" sz="2400" i="1" dirty="0">
                <a:latin typeface="Times New Roman" panose="02020603050405020304" pitchFamily="18" charset="0"/>
                <a:cs typeface="Times New Roman" panose="02020603050405020304" pitchFamily="18" charset="0"/>
              </a:rPr>
              <a:t>a</a:t>
            </a:r>
            <a:r>
              <a:rPr lang="en-GB" sz="2400" dirty="0"/>
              <a:t> will all have positive signs when directed upwards and a negative sign when directed downwards.</a:t>
            </a:r>
          </a:p>
        </p:txBody>
      </p:sp>
      <mc:AlternateContent xmlns:mc="http://schemas.openxmlformats.org/markup-compatibility/2006">
        <mc:Choice xmlns:a14="http://schemas.microsoft.com/office/drawing/2010/main" Requires="a14">
          <p:sp>
            <p:nvSpPr>
              <p:cNvPr id="12" name="Rectangle 11"/>
              <p:cNvSpPr/>
              <p:nvPr/>
            </p:nvSpPr>
            <p:spPr>
              <a:xfrm>
                <a:off x="5559924" y="2115246"/>
                <a:ext cx="6632076" cy="1947328"/>
              </a:xfrm>
              <a:prstGeom prst="rect">
                <a:avLst/>
              </a:prstGeom>
            </p:spPr>
            <p:txBody>
              <a:bodyPr wrap="square">
                <a:spAutoFit/>
              </a:bodyPr>
              <a:lstStyle/>
              <a:p>
                <a:r>
                  <a:rPr lang="en-GB" sz="2400" dirty="0"/>
                  <a:t>For acceleration, </a:t>
                </a:r>
                <a:r>
                  <a:rPr lang="en-GB" sz="2400" i="1" dirty="0">
                    <a:latin typeface="Times New Roman" panose="02020603050405020304" pitchFamily="18" charset="0"/>
                    <a:cs typeface="Times New Roman" panose="02020603050405020304" pitchFamily="18" charset="0"/>
                  </a:rPr>
                  <a:t>a</a:t>
                </a:r>
                <a:r>
                  <a:rPr lang="en-GB" sz="2400" dirty="0"/>
                  <a:t>, a positive sign indicates acceleration upwards. A negative sign indicates deceleration, or a ‘pull’ downwards. Importantly this applies to gravity, so in this convention the value </a:t>
                </a:r>
                <a:r>
                  <a:rPr lang="en-GB" sz="2400" b="1" i="1" dirty="0">
                    <a:latin typeface="Times New Roman" panose="02020603050405020304" pitchFamily="18" charset="0"/>
                    <a:cs typeface="Times New Roman" panose="02020603050405020304" pitchFamily="18" charset="0"/>
                  </a:rPr>
                  <a:t>a</a:t>
                </a:r>
                <a:r>
                  <a:rPr lang="en-GB" sz="2400" i="1" dirty="0"/>
                  <a:t> = </a:t>
                </a:r>
                <a14:m>
                  <m:oMath xmlns:m="http://schemas.openxmlformats.org/officeDocument/2006/math">
                    <m:r>
                      <a:rPr lang="en-GB" sz="2400" i="1" dirty="0" smtClean="0">
                        <a:latin typeface="Cambria Math" panose="02040503050406030204" pitchFamily="18" charset="0"/>
                        <a:ea typeface="Cambria Math" panose="02040503050406030204" pitchFamily="18" charset="0"/>
                      </a:rPr>
                      <m:t>−</m:t>
                    </m:r>
                  </m:oMath>
                </a14:m>
                <a:r>
                  <a:rPr lang="en-GB" sz="2400" b="1" dirty="0"/>
                  <a:t>10</a:t>
                </a:r>
                <a14:m>
                  <m:oMath xmlns:m="http://schemas.openxmlformats.org/officeDocument/2006/math">
                    <m:sSup>
                      <m:sSupPr>
                        <m:ctrlPr>
                          <a:rPr lang="en-GB" sz="2400" b="1" i="1">
                            <a:latin typeface="Cambria Math" panose="02040503050406030204" pitchFamily="18" charset="0"/>
                          </a:rPr>
                        </m:ctrlPr>
                      </m:sSupPr>
                      <m:e>
                        <m:r>
                          <a:rPr lang="en-GB" sz="2400" b="1" i="1">
                            <a:latin typeface="Cambria Math" panose="02040503050406030204" pitchFamily="18" charset="0"/>
                          </a:rPr>
                          <m:t>𝐦𝐬</m:t>
                        </m:r>
                      </m:e>
                      <m:sup>
                        <m:r>
                          <a:rPr lang="en-GB" sz="2400" b="1" i="1">
                            <a:latin typeface="Cambria Math" panose="02040503050406030204" pitchFamily="18" charset="0"/>
                          </a:rPr>
                          <m:t>−</m:t>
                        </m:r>
                        <m:r>
                          <a:rPr lang="en-GB" sz="2400" b="1" i="1">
                            <a:latin typeface="Cambria Math" panose="02040503050406030204" pitchFamily="18" charset="0"/>
                          </a:rPr>
                          <m:t>𝟐</m:t>
                        </m:r>
                      </m:sup>
                    </m:sSup>
                  </m:oMath>
                </a14:m>
                <a:r>
                  <a:rPr lang="en-GB" sz="2400" dirty="0"/>
                  <a:t> would be used.</a:t>
                </a:r>
              </a:p>
            </p:txBody>
          </p:sp>
        </mc:Choice>
        <mc:Fallback>
          <p:sp>
            <p:nvSpPr>
              <p:cNvPr id="12" name="Rectangle 11"/>
              <p:cNvSpPr>
                <a:spLocks noRot="1" noChangeAspect="1" noMove="1" noResize="1" noEditPoints="1" noAdjustHandles="1" noChangeArrowheads="1" noChangeShapeType="1" noTextEdit="1"/>
              </p:cNvSpPr>
              <p:nvPr/>
            </p:nvSpPr>
            <p:spPr>
              <a:xfrm>
                <a:off x="5559924" y="2115246"/>
                <a:ext cx="6632076" cy="1947328"/>
              </a:xfrm>
              <a:prstGeom prst="rect">
                <a:avLst/>
              </a:prstGeom>
              <a:blipFill>
                <a:blip r:embed="rId3"/>
                <a:stretch>
                  <a:fillRect l="-1336" t="-2597" r="-1718" b="-6494"/>
                </a:stretch>
              </a:blipFill>
            </p:spPr>
            <p:txBody>
              <a:bodyPr/>
              <a:lstStyle/>
              <a:p>
                <a:r>
                  <a:rPr lang="en-US">
                    <a:noFill/>
                  </a:rPr>
                  <a:t> </a:t>
                </a:r>
              </a:p>
            </p:txBody>
          </p:sp>
        </mc:Fallback>
      </mc:AlternateContent>
      <p:pic>
        <p:nvPicPr>
          <p:cNvPr id="3" name="Picture 2"/>
          <p:cNvPicPr>
            <a:picLocks noChangeAspect="1"/>
          </p:cNvPicPr>
          <p:nvPr/>
        </p:nvPicPr>
        <p:blipFill>
          <a:blip r:embed="rId4"/>
          <a:stretch>
            <a:fillRect/>
          </a:stretch>
        </p:blipFill>
        <p:spPr>
          <a:xfrm>
            <a:off x="2439543" y="2564904"/>
            <a:ext cx="2899320" cy="3706164"/>
          </a:xfrm>
          <a:prstGeom prst="rect">
            <a:avLst/>
          </a:prstGeom>
        </p:spPr>
      </p:pic>
      <p:sp>
        <p:nvSpPr>
          <p:cNvPr id="10" name="Rectangle 9"/>
          <p:cNvSpPr/>
          <p:nvPr/>
        </p:nvSpPr>
        <p:spPr>
          <a:xfrm>
            <a:off x="5559924" y="4062574"/>
            <a:ext cx="6589785" cy="1200329"/>
          </a:xfrm>
          <a:prstGeom prst="rect">
            <a:avLst/>
          </a:prstGeom>
        </p:spPr>
        <p:txBody>
          <a:bodyPr wrap="square">
            <a:spAutoFit/>
          </a:bodyPr>
          <a:lstStyle/>
          <a:p>
            <a:r>
              <a:rPr lang="en-GB" sz="2400" dirty="0"/>
              <a:t>For </a:t>
            </a:r>
            <a:r>
              <a:rPr lang="en-GB" sz="2400" i="1" dirty="0">
                <a:latin typeface="Times New Roman" panose="02020603050405020304" pitchFamily="18" charset="0"/>
                <a:cs typeface="Times New Roman" panose="02020603050405020304" pitchFamily="18" charset="0"/>
              </a:rPr>
              <a:t>s</a:t>
            </a:r>
            <a:r>
              <a:rPr lang="en-GB" sz="2400" dirty="0"/>
              <a:t>, zero is set (often ground level) as the starting position; positive </a:t>
            </a:r>
            <a:r>
              <a:rPr lang="en-GB" sz="2400" i="1" dirty="0">
                <a:latin typeface="Times New Roman" panose="02020603050405020304" pitchFamily="18" charset="0"/>
                <a:cs typeface="Times New Roman" panose="02020603050405020304" pitchFamily="18" charset="0"/>
              </a:rPr>
              <a:t>s</a:t>
            </a:r>
            <a:r>
              <a:rPr lang="en-GB" sz="2400" dirty="0"/>
              <a:t> is above this position (height) and negative </a:t>
            </a:r>
            <a:r>
              <a:rPr lang="en-GB" sz="2400" i="1" dirty="0">
                <a:latin typeface="Times New Roman" panose="02020603050405020304" pitchFamily="18" charset="0"/>
                <a:cs typeface="Times New Roman" panose="02020603050405020304" pitchFamily="18" charset="0"/>
              </a:rPr>
              <a:t>s</a:t>
            </a:r>
            <a:r>
              <a:rPr lang="en-GB" sz="2400" dirty="0"/>
              <a:t> below it.</a:t>
            </a:r>
          </a:p>
        </p:txBody>
      </p:sp>
      <p:sp>
        <p:nvSpPr>
          <p:cNvPr id="11" name="Rectangle 10"/>
          <p:cNvSpPr/>
          <p:nvPr/>
        </p:nvSpPr>
        <p:spPr>
          <a:xfrm>
            <a:off x="5570606" y="5288340"/>
            <a:ext cx="6502057" cy="1569660"/>
          </a:xfrm>
          <a:prstGeom prst="rect">
            <a:avLst/>
          </a:prstGeom>
        </p:spPr>
        <p:txBody>
          <a:bodyPr wrap="square">
            <a:spAutoFit/>
          </a:bodyPr>
          <a:lstStyle/>
          <a:p>
            <a:r>
              <a:rPr lang="en-GB" sz="2400" dirty="0"/>
              <a:t>For </a:t>
            </a:r>
            <a:r>
              <a:rPr lang="en-GB" sz="2400" i="1" dirty="0">
                <a:latin typeface="Times New Roman" panose="02020603050405020304" pitchFamily="18" charset="0"/>
                <a:cs typeface="Times New Roman" panose="02020603050405020304" pitchFamily="18" charset="0"/>
              </a:rPr>
              <a:t>v</a:t>
            </a:r>
            <a:r>
              <a:rPr lang="en-GB" sz="2400" dirty="0"/>
              <a:t>, a positive sign indicates that the direction of travel is upwards, a negative sign indicates that the direction of travel is downwards.</a:t>
            </a:r>
          </a:p>
        </p:txBody>
      </p:sp>
    </p:spTree>
    <p:extLst>
      <p:ext uri="{BB962C8B-B14F-4D97-AF65-F5344CB8AC3E}">
        <p14:creationId xmlns:p14="http://schemas.microsoft.com/office/powerpoint/2010/main" val="16714243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0" grpId="0"/>
      <p:bldP spid="11"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Acceleration and Gravity</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624587"/>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23" name="Rectangle 22"/>
              <p:cNvSpPr/>
              <p:nvPr/>
            </p:nvSpPr>
            <p:spPr>
              <a:xfrm>
                <a:off x="2186367" y="1086252"/>
                <a:ext cx="9364504" cy="1200329"/>
              </a:xfrm>
              <a:prstGeom prst="rect">
                <a:avLst/>
              </a:prstGeom>
            </p:spPr>
            <p:txBody>
              <a:bodyPr wrap="square">
                <a:spAutoFit/>
              </a:bodyPr>
              <a:lstStyle/>
              <a:p>
                <a:r>
                  <a:rPr lang="en-GB" sz="2400" dirty="0"/>
                  <a:t>A ball is thrown vertically upwards with an initial speed of </a:t>
                </a:r>
                <a14:m>
                  <m:oMath xmlns:m="http://schemas.openxmlformats.org/officeDocument/2006/math">
                    <m:r>
                      <a:rPr lang="en-GB" sz="2400" i="1">
                        <a:latin typeface="Cambria Math" panose="02040503050406030204" pitchFamily="18" charset="0"/>
                      </a:rPr>
                      <m:t>3</m:t>
                    </m:r>
                    <m:r>
                      <a:rPr lang="en-GB" sz="2400" b="0" i="1" smtClean="0">
                        <a:latin typeface="Cambria Math" panose="02040503050406030204" pitchFamily="18" charset="0"/>
                      </a:rPr>
                      <m:t>0</m:t>
                    </m:r>
                  </m:oMath>
                </a14:m>
                <a:r>
                  <a:rPr lang="en-GB" sz="2400" dirty="0"/>
                  <a:t>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m:t>
                        </m:r>
                        <m:r>
                          <a:rPr lang="en-GB" sz="2400" b="0" i="1" smtClean="0">
                            <a:latin typeface="Cambria Math" panose="02040503050406030204" pitchFamily="18" charset="0"/>
                          </a:rPr>
                          <m:t>1</m:t>
                        </m:r>
                      </m:sup>
                    </m:sSup>
                  </m:oMath>
                </a14:m>
                <a:r>
                  <a:rPr lang="en-GB" sz="2400" dirty="0"/>
                  <a:t>. </a:t>
                </a:r>
              </a:p>
              <a:p>
                <a:r>
                  <a:rPr lang="en-GB" sz="2400" dirty="0"/>
                  <a:t>Calculate the height reached. (note: velocity is zero at maximum height).</a:t>
                </a:r>
              </a:p>
            </p:txBody>
          </p:sp>
        </mc:Choice>
        <mc:Fallback xmlns="">
          <p:sp>
            <p:nvSpPr>
              <p:cNvPr id="23" name="Rectangle 22"/>
              <p:cNvSpPr>
                <a:spLocks noRot="1" noChangeAspect="1" noMove="1" noResize="1" noEditPoints="1" noAdjustHandles="1" noChangeArrowheads="1" noChangeShapeType="1" noTextEdit="1"/>
              </p:cNvSpPr>
              <p:nvPr/>
            </p:nvSpPr>
            <p:spPr>
              <a:xfrm>
                <a:off x="2186367" y="1086252"/>
                <a:ext cx="9364504" cy="1200329"/>
              </a:xfrm>
              <a:prstGeom prst="rect">
                <a:avLst/>
              </a:prstGeom>
              <a:blipFill rotWithShape="0">
                <a:blip r:embed="rId3"/>
                <a:stretch>
                  <a:fillRect l="-1042" t="-3553" b="-11168"/>
                </a:stretch>
              </a:blipFill>
            </p:spPr>
            <p:txBody>
              <a:bodyPr/>
              <a:lstStyle/>
              <a:p>
                <a:r>
                  <a:rPr lang="en-GB">
                    <a:noFill/>
                  </a:rPr>
                  <a:t> </a:t>
                </a:r>
              </a:p>
            </p:txBody>
          </p:sp>
        </mc:Fallback>
      </mc:AlternateContent>
      <p:sp>
        <p:nvSpPr>
          <p:cNvPr id="8" name="Rectangle 7"/>
          <p:cNvSpPr/>
          <p:nvPr/>
        </p:nvSpPr>
        <p:spPr>
          <a:xfrm>
            <a:off x="2192151" y="2264219"/>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1" name="Rectangle 10"/>
              <p:cNvSpPr/>
              <p:nvPr/>
            </p:nvSpPr>
            <p:spPr>
              <a:xfrm>
                <a:off x="2204105" y="3347788"/>
                <a:ext cx="4664514" cy="461665"/>
              </a:xfrm>
              <a:prstGeom prst="rect">
                <a:avLst/>
              </a:prstGeom>
            </p:spPr>
            <p:txBody>
              <a:bodyPr wrap="square">
                <a:spAutoFit/>
              </a:bodyPr>
              <a:lstStyle/>
              <a:p>
                <a:pPr lvl="0"/>
                <a:r>
                  <a:rPr lang="en-GB" sz="2400" dirty="0">
                    <a:solidFill>
                      <a:srgbClr val="FF0000"/>
                    </a:solidFill>
                  </a:rPr>
                  <a:t>Using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𝑣</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𝑢</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𝑎𝑠</m:t>
                    </m:r>
                  </m:oMath>
                </a14:m>
                <a:r>
                  <a:rPr lang="en-GB" sz="2400" dirty="0">
                    <a:solidFill>
                      <a:srgbClr val="FF0000"/>
                    </a:solidFill>
                  </a:rPr>
                  <a:t> : </a:t>
                </a:r>
              </a:p>
            </p:txBody>
          </p:sp>
        </mc:Choice>
        <mc:Fallback>
          <p:sp>
            <p:nvSpPr>
              <p:cNvPr id="11" name="Rectangle 10"/>
              <p:cNvSpPr>
                <a:spLocks noRot="1" noChangeAspect="1" noMove="1" noResize="1" noEditPoints="1" noAdjustHandles="1" noChangeArrowheads="1" noChangeShapeType="1" noTextEdit="1"/>
              </p:cNvSpPr>
              <p:nvPr/>
            </p:nvSpPr>
            <p:spPr>
              <a:xfrm>
                <a:off x="2204105" y="3347788"/>
                <a:ext cx="4664514" cy="461665"/>
              </a:xfrm>
              <a:prstGeom prst="rect">
                <a:avLst/>
              </a:prstGeom>
              <a:blipFill>
                <a:blip r:embed="rId4"/>
                <a:stretch>
                  <a:fillRect l="-1902" t="-10811" b="-297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4536362" y="3889874"/>
                <a:ext cx="4536504"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30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+2×−10×</m:t>
                      </m:r>
                      <m:r>
                        <a:rPr lang="en-GB" sz="2400" i="1">
                          <a:solidFill>
                            <a:srgbClr val="FF0000"/>
                          </a:solidFill>
                          <a:latin typeface="Cambria Math" panose="02040503050406030204" pitchFamily="18" charset="0"/>
                        </a:rPr>
                        <m:t>h</m:t>
                      </m:r>
                    </m:oMath>
                  </m:oMathPara>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4536362" y="3889874"/>
                <a:ext cx="4536504" cy="4616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4596093" y="5641498"/>
                <a:ext cx="5557110" cy="616964"/>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h</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900</m:t>
                        </m:r>
                      </m:num>
                      <m:den>
                        <m:r>
                          <a:rPr lang="en-GB" sz="2400" i="1">
                            <a:solidFill>
                              <a:srgbClr val="FF0000"/>
                            </a:solidFill>
                            <a:latin typeface="Cambria Math" panose="02040503050406030204" pitchFamily="18" charset="0"/>
                          </a:rPr>
                          <m:t>20</m:t>
                        </m:r>
                      </m:den>
                    </m:f>
                    <m:r>
                      <a:rPr lang="en-GB" sz="2400" i="1">
                        <a:solidFill>
                          <a:srgbClr val="FF0000"/>
                        </a:solidFill>
                        <a:latin typeface="Cambria Math" panose="02040503050406030204" pitchFamily="18" charset="0"/>
                      </a:rPr>
                      <m:t>=45</m:t>
                    </m:r>
                    <m:r>
                      <a:rPr lang="en-GB" sz="2400" b="0" i="1"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m</m:t>
                    </m:r>
                  </m:oMath>
                </a14:m>
                <a:r>
                  <a:rPr lang="en-GB" sz="2400" dirty="0">
                    <a:solidFill>
                      <a:srgbClr val="FF0000"/>
                    </a:solidFill>
                  </a:rPr>
                  <a:t> (to 2 significant figures).</a:t>
                </a:r>
              </a:p>
            </p:txBody>
          </p:sp>
        </mc:Choice>
        <mc:Fallback>
          <p:sp>
            <p:nvSpPr>
              <p:cNvPr id="15" name="Rectangle 14"/>
              <p:cNvSpPr>
                <a:spLocks noRot="1" noChangeAspect="1" noMove="1" noResize="1" noEditPoints="1" noAdjustHandles="1" noChangeArrowheads="1" noChangeShapeType="1" noTextEdit="1"/>
              </p:cNvSpPr>
              <p:nvPr/>
            </p:nvSpPr>
            <p:spPr>
              <a:xfrm>
                <a:off x="4596093" y="5641498"/>
                <a:ext cx="5557110" cy="616964"/>
              </a:xfrm>
              <a:prstGeom prst="rect">
                <a:avLst/>
              </a:prstGeom>
              <a:blipFill>
                <a:blip r:embed="rId6"/>
                <a:stretch>
                  <a:fillRect l="-228" r="-911" b="-81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2186367" y="2735600"/>
                <a:ext cx="9364504" cy="470000"/>
              </a:xfrm>
              <a:prstGeom prst="rect">
                <a:avLst/>
              </a:prstGeom>
            </p:spPr>
            <p:txBody>
              <a:bodyPr wrap="square">
                <a:spAutoFit/>
              </a:bodyPr>
              <a:lstStyle/>
              <a:p>
                <a:r>
                  <a:rPr lang="en-GB" sz="2400" dirty="0">
                    <a:solidFill>
                      <a:srgbClr val="FF0000"/>
                    </a:solidFill>
                  </a:rPr>
                  <a:t>Using the established sign convention, take </a:t>
                </a:r>
                <a14:m>
                  <m:oMath xmlns:m="http://schemas.openxmlformats.org/officeDocument/2006/math">
                    <m:r>
                      <a:rPr lang="en-GB" sz="2400" i="1">
                        <a:solidFill>
                          <a:srgbClr val="FF0000"/>
                        </a:solidFill>
                        <a:latin typeface="Cambria Math" panose="02040503050406030204" pitchFamily="18" charset="0"/>
                      </a:rPr>
                      <m:t>𝑎</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𝑔</m:t>
                    </m:r>
                  </m:oMath>
                </a14:m>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=−10 </m:t>
                    </m:r>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2</m:t>
                        </m:r>
                      </m:sup>
                    </m:sSup>
                  </m:oMath>
                </a14:m>
                <a:r>
                  <a:rPr lang="en-GB" sz="2400" i="1" dirty="0">
                    <a:solidFill>
                      <a:srgbClr val="FF0000"/>
                    </a:solidFill>
                  </a:rPr>
                  <a:t>.</a:t>
                </a:r>
                <a:endParaRPr lang="en-GB" sz="2400" dirty="0">
                  <a:solidFill>
                    <a:srgbClr val="FF0000"/>
                  </a:solidFill>
                </a:endParaRPr>
              </a:p>
            </p:txBody>
          </p:sp>
        </mc:Choice>
        <mc:Fallback>
          <p:sp>
            <p:nvSpPr>
              <p:cNvPr id="19" name="Rectangle 18"/>
              <p:cNvSpPr>
                <a:spLocks noRot="1" noChangeAspect="1" noMove="1" noResize="1" noEditPoints="1" noAdjustHandles="1" noChangeArrowheads="1" noChangeShapeType="1" noTextEdit="1"/>
              </p:cNvSpPr>
              <p:nvPr/>
            </p:nvSpPr>
            <p:spPr>
              <a:xfrm>
                <a:off x="2186367" y="2735600"/>
                <a:ext cx="9364504" cy="470000"/>
              </a:xfrm>
              <a:prstGeom prst="rect">
                <a:avLst/>
              </a:prstGeom>
              <a:blipFill>
                <a:blip r:embed="rId7"/>
                <a:stretch>
                  <a:fillRect l="-1084" t="-10526" b="-23684"/>
                </a:stretch>
              </a:blipFill>
            </p:spPr>
            <p:txBody>
              <a:bodyPr/>
              <a:lstStyle/>
              <a:p>
                <a:r>
                  <a:rPr lang="en-US">
                    <a:noFill/>
                  </a:rPr>
                  <a:t> </a:t>
                </a:r>
              </a:p>
            </p:txBody>
          </p:sp>
        </mc:Fallback>
      </mc:AlternateContent>
      <p:sp>
        <p:nvSpPr>
          <p:cNvPr id="20" name="Rectangle 19"/>
          <p:cNvSpPr/>
          <p:nvPr/>
        </p:nvSpPr>
        <p:spPr>
          <a:xfrm>
            <a:off x="2204104" y="4467289"/>
            <a:ext cx="8644423" cy="461665"/>
          </a:xfrm>
          <a:prstGeom prst="rect">
            <a:avLst/>
          </a:prstGeom>
        </p:spPr>
        <p:txBody>
          <a:bodyPr wrap="square">
            <a:spAutoFit/>
          </a:bodyPr>
          <a:lstStyle/>
          <a:p>
            <a:r>
              <a:rPr lang="en-GB" sz="2400" dirty="0">
                <a:solidFill>
                  <a:srgbClr val="FF0000"/>
                </a:solidFill>
              </a:rPr>
              <a:t>where </a:t>
            </a:r>
            <a:r>
              <a:rPr lang="en-GB" sz="2400" i="1" dirty="0">
                <a:solidFill>
                  <a:srgbClr val="FF0000"/>
                </a:solidFill>
                <a:latin typeface="Times New Roman" panose="02020603050405020304" pitchFamily="18" charset="0"/>
                <a:cs typeface="Times New Roman" panose="02020603050405020304" pitchFamily="18" charset="0"/>
              </a:rPr>
              <a:t>h</a:t>
            </a:r>
            <a:r>
              <a:rPr lang="en-GB" sz="2400" i="1" dirty="0">
                <a:solidFill>
                  <a:srgbClr val="FF0000"/>
                </a:solidFill>
              </a:rPr>
              <a:t> </a:t>
            </a:r>
            <a:r>
              <a:rPr lang="en-GB" sz="2400" dirty="0">
                <a:solidFill>
                  <a:srgbClr val="FF0000"/>
                </a:solidFill>
              </a:rPr>
              <a:t>is the maximum height reached, </a:t>
            </a:r>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a:solidFill>
                  <a:srgbClr val="FF0000"/>
                </a:solidFill>
              </a:rPr>
              <a:t> </a:t>
            </a:r>
            <a:r>
              <a:rPr lang="en-GB" sz="2400" dirty="0">
                <a:solidFill>
                  <a:srgbClr val="FF0000"/>
                </a:solidFill>
              </a:rPr>
              <a:t>set at zero.</a:t>
            </a:r>
          </a:p>
        </p:txBody>
      </p:sp>
      <p:sp>
        <p:nvSpPr>
          <p:cNvPr id="21" name="Rectangle 20"/>
          <p:cNvSpPr/>
          <p:nvPr/>
        </p:nvSpPr>
        <p:spPr>
          <a:xfrm>
            <a:off x="2186367" y="5007519"/>
            <a:ext cx="2664296" cy="461665"/>
          </a:xfrm>
          <a:prstGeom prst="rect">
            <a:avLst/>
          </a:prstGeom>
        </p:spPr>
        <p:txBody>
          <a:bodyPr wrap="square">
            <a:spAutoFit/>
          </a:bodyPr>
          <a:lstStyle/>
          <a:p>
            <a:r>
              <a:rPr lang="en-GB" sz="2400" dirty="0">
                <a:solidFill>
                  <a:srgbClr val="FF0000"/>
                </a:solidFill>
              </a:rPr>
              <a:t>Then solve:</a:t>
            </a:r>
          </a:p>
        </p:txBody>
      </p:sp>
    </p:spTree>
    <p:extLst>
      <p:ext uri="{BB962C8B-B14F-4D97-AF65-F5344CB8AC3E}">
        <p14:creationId xmlns:p14="http://schemas.microsoft.com/office/powerpoint/2010/main" val="28400303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8" grpId="0"/>
      <p:bldP spid="11" grpId="0"/>
      <p:bldP spid="14" grpId="0"/>
      <p:bldP spid="15" grpId="0"/>
      <p:bldP spid="19" grpId="0"/>
      <p:bldP spid="20" grpId="0"/>
      <p:bldP spid="2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Acceleration and Gravity</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201443" y="626727"/>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23" name="Rectangle 22"/>
              <p:cNvSpPr/>
              <p:nvPr/>
            </p:nvSpPr>
            <p:spPr>
              <a:xfrm>
                <a:off x="2228083" y="991699"/>
                <a:ext cx="9886297" cy="1208664"/>
              </a:xfrm>
              <a:prstGeom prst="rect">
                <a:avLst/>
              </a:prstGeom>
            </p:spPr>
            <p:txBody>
              <a:bodyPr wrap="square">
                <a:spAutoFit/>
              </a:bodyPr>
              <a:lstStyle/>
              <a:p>
                <a:r>
                  <a:rPr lang="en-GB" sz="2400" dirty="0"/>
                  <a:t>A ball is thrown vertically upwards with a speed of 40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a:t>
                </a:r>
              </a:p>
              <a:p>
                <a:r>
                  <a:rPr lang="en-GB" sz="2400" dirty="0"/>
                  <a:t>Calculate the time interval between the ball being at a height of 20 m on its journey up and the time when it passes back through the 20 m point.</a:t>
                </a:r>
              </a:p>
            </p:txBody>
          </p:sp>
        </mc:Choice>
        <mc:Fallback xmlns="">
          <p:sp>
            <p:nvSpPr>
              <p:cNvPr id="23" name="Rectangle 22"/>
              <p:cNvSpPr>
                <a:spLocks noRot="1" noChangeAspect="1" noMove="1" noResize="1" noEditPoints="1" noAdjustHandles="1" noChangeArrowheads="1" noChangeShapeType="1" noTextEdit="1"/>
              </p:cNvSpPr>
              <p:nvPr/>
            </p:nvSpPr>
            <p:spPr>
              <a:xfrm>
                <a:off x="2228083" y="991699"/>
                <a:ext cx="9886297" cy="1208664"/>
              </a:xfrm>
              <a:prstGeom prst="rect">
                <a:avLst/>
              </a:prstGeom>
              <a:blipFill rotWithShape="0">
                <a:blip r:embed="rId3"/>
                <a:stretch>
                  <a:fillRect l="-925" t="-3030" r="-1603" b="-11111"/>
                </a:stretch>
              </a:blipFill>
            </p:spPr>
            <p:txBody>
              <a:bodyPr/>
              <a:lstStyle/>
              <a:p>
                <a:r>
                  <a:rPr lang="en-GB">
                    <a:noFill/>
                  </a:rPr>
                  <a:t> </a:t>
                </a:r>
              </a:p>
            </p:txBody>
          </p:sp>
        </mc:Fallback>
      </mc:AlternateContent>
      <p:sp>
        <p:nvSpPr>
          <p:cNvPr id="8" name="Rectangle 7"/>
          <p:cNvSpPr/>
          <p:nvPr/>
        </p:nvSpPr>
        <p:spPr>
          <a:xfrm>
            <a:off x="2210503" y="2167007"/>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1" name="Rectangle 10"/>
              <p:cNvSpPr/>
              <p:nvPr/>
            </p:nvSpPr>
            <p:spPr>
              <a:xfrm>
                <a:off x="4154878" y="3151518"/>
                <a:ext cx="4664514" cy="470000"/>
              </a:xfrm>
              <a:prstGeom prst="rect">
                <a:avLst/>
              </a:prstGeom>
            </p:spPr>
            <p:txBody>
              <a:bodyPr wrap="square">
                <a:spAutoFit/>
              </a:bodyPr>
              <a:lstStyle/>
              <a:p>
                <a:pPr lvl="0"/>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20=40</m:t>
                      </m:r>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−0.5×10×</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p:txBody>
          </p:sp>
        </mc:Choice>
        <mc:Fallback>
          <p:sp>
            <p:nvSpPr>
              <p:cNvPr id="11" name="Rectangle 10"/>
              <p:cNvSpPr>
                <a:spLocks noRot="1" noChangeAspect="1" noMove="1" noResize="1" noEditPoints="1" noAdjustHandles="1" noChangeArrowheads="1" noChangeShapeType="1" noTextEdit="1"/>
              </p:cNvSpPr>
              <p:nvPr/>
            </p:nvSpPr>
            <p:spPr>
              <a:xfrm>
                <a:off x="4154878" y="3151518"/>
                <a:ext cx="4664514" cy="47000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1885703" y="3527857"/>
                <a:ext cx="9664811" cy="82246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GB" sz="2400" smtClean="0">
                          <a:solidFill>
                            <a:srgbClr val="FF0000"/>
                          </a:solidFill>
                        </a:rPr>
                        <m:t>where</m:t>
                      </m:r>
                      <m:r>
                        <m:rPr>
                          <m:nor/>
                        </m:rPr>
                        <a:rPr lang="en-GB" sz="2400" smtClean="0">
                          <a:solidFill>
                            <a:srgbClr val="FF0000"/>
                          </a:solidFill>
                        </a:rPr>
                        <m:t> </m:t>
                      </m:r>
                      <m:r>
                        <m:rPr>
                          <m:nor/>
                        </m:rPr>
                        <a:rPr lang="en-GB" sz="2400" i="1" smtClean="0">
                          <a:solidFill>
                            <a:srgbClr val="FF0000"/>
                          </a:solidFill>
                          <a:latin typeface="Times New Roman" panose="02020603050405020304" pitchFamily="18" charset="0"/>
                          <a:cs typeface="Times New Roman" panose="02020603050405020304" pitchFamily="18" charset="0"/>
                        </a:rPr>
                        <m:t>t</m:t>
                      </m:r>
                      <m:r>
                        <m:rPr>
                          <m:nor/>
                        </m:rPr>
                        <a:rPr lang="en-GB" sz="2400" i="1" smtClean="0">
                          <a:solidFill>
                            <a:srgbClr val="FF0000"/>
                          </a:solidFill>
                          <a:latin typeface="Times New Roman" panose="02020603050405020304" pitchFamily="18" charset="0"/>
                          <a:cs typeface="Times New Roman" panose="02020603050405020304" pitchFamily="18" charset="0"/>
                        </a:rPr>
                        <m:t> </m:t>
                      </m:r>
                      <m:r>
                        <m:rPr>
                          <m:nor/>
                        </m:rPr>
                        <a:rPr lang="en-GB" sz="2400" smtClean="0">
                          <a:solidFill>
                            <a:srgbClr val="FF0000"/>
                          </a:solidFill>
                        </a:rPr>
                        <m:t>seconds</m:t>
                      </m:r>
                      <m:r>
                        <m:rPr>
                          <m:nor/>
                        </m:rPr>
                        <a:rPr lang="en-GB" sz="2400" smtClean="0">
                          <a:solidFill>
                            <a:srgbClr val="FF0000"/>
                          </a:solidFill>
                        </a:rPr>
                        <m:t> </m:t>
                      </m:r>
                      <m:r>
                        <m:rPr>
                          <m:nor/>
                        </m:rPr>
                        <a:rPr lang="en-GB" sz="2400" smtClean="0">
                          <a:solidFill>
                            <a:srgbClr val="FF0000"/>
                          </a:solidFill>
                        </a:rPr>
                        <m:t>is</m:t>
                      </m:r>
                      <m:r>
                        <m:rPr>
                          <m:nor/>
                        </m:rPr>
                        <a:rPr lang="en-GB" sz="2400" smtClean="0">
                          <a:solidFill>
                            <a:srgbClr val="FF0000"/>
                          </a:solidFill>
                        </a:rPr>
                        <m:t> </m:t>
                      </m:r>
                      <m:r>
                        <m:rPr>
                          <m:nor/>
                        </m:rPr>
                        <a:rPr lang="en-GB" sz="2400" smtClean="0">
                          <a:solidFill>
                            <a:srgbClr val="FF0000"/>
                          </a:solidFill>
                        </a:rPr>
                        <m:t>the</m:t>
                      </m:r>
                      <m:r>
                        <m:rPr>
                          <m:nor/>
                        </m:rPr>
                        <a:rPr lang="en-GB" sz="2400" smtClean="0">
                          <a:solidFill>
                            <a:srgbClr val="FF0000"/>
                          </a:solidFill>
                        </a:rPr>
                        <m:t> </m:t>
                      </m:r>
                      <m:r>
                        <m:rPr>
                          <m:nor/>
                        </m:rPr>
                        <a:rPr lang="en-GB" sz="2400" smtClean="0">
                          <a:solidFill>
                            <a:srgbClr val="FF0000"/>
                          </a:solidFill>
                        </a:rPr>
                        <m:t>time</m:t>
                      </m:r>
                      <m:r>
                        <m:rPr>
                          <m:nor/>
                        </m:rPr>
                        <a:rPr lang="en-GB" sz="2400" smtClean="0">
                          <a:solidFill>
                            <a:srgbClr val="FF0000"/>
                          </a:solidFill>
                        </a:rPr>
                        <m:t> </m:t>
                      </m:r>
                      <m:r>
                        <m:rPr>
                          <m:nor/>
                        </m:rPr>
                        <a:rPr lang="en-GB" sz="2400" smtClean="0">
                          <a:solidFill>
                            <a:srgbClr val="FF0000"/>
                          </a:solidFill>
                        </a:rPr>
                        <m:t>passed</m:t>
                      </m:r>
                      <m:r>
                        <m:rPr>
                          <m:nor/>
                        </m:rPr>
                        <a:rPr lang="en-GB" sz="2400" smtClean="0">
                          <a:solidFill>
                            <a:srgbClr val="FF0000"/>
                          </a:solidFill>
                        </a:rPr>
                        <m:t> </m:t>
                      </m:r>
                      <m:r>
                        <m:rPr>
                          <m:nor/>
                        </m:rPr>
                        <a:rPr lang="en-GB" sz="2400" smtClean="0">
                          <a:solidFill>
                            <a:srgbClr val="FF0000"/>
                          </a:solidFill>
                        </a:rPr>
                        <m:t>since</m:t>
                      </m:r>
                      <m:r>
                        <m:rPr>
                          <m:nor/>
                        </m:rPr>
                        <a:rPr lang="en-GB" sz="2400" smtClean="0">
                          <a:solidFill>
                            <a:srgbClr val="FF0000"/>
                          </a:solidFill>
                        </a:rPr>
                        <m:t> </m:t>
                      </m:r>
                      <m:r>
                        <m:rPr>
                          <m:nor/>
                        </m:rPr>
                        <a:rPr lang="en-GB" sz="2400" smtClean="0">
                          <a:solidFill>
                            <a:srgbClr val="FF0000"/>
                          </a:solidFill>
                        </a:rPr>
                        <m:t>the</m:t>
                      </m:r>
                      <m:r>
                        <m:rPr>
                          <m:nor/>
                        </m:rPr>
                        <a:rPr lang="en-GB" sz="2400" smtClean="0">
                          <a:solidFill>
                            <a:srgbClr val="FF0000"/>
                          </a:solidFill>
                        </a:rPr>
                        <m:t> </m:t>
                      </m:r>
                      <m:r>
                        <m:rPr>
                          <m:nor/>
                        </m:rPr>
                        <a:rPr lang="en-GB" sz="2400" smtClean="0">
                          <a:solidFill>
                            <a:srgbClr val="FF0000"/>
                          </a:solidFill>
                        </a:rPr>
                        <m:t>ball</m:t>
                      </m:r>
                      <m:r>
                        <m:rPr>
                          <m:nor/>
                        </m:rPr>
                        <a:rPr lang="en-GB" sz="2400" smtClean="0">
                          <a:solidFill>
                            <a:srgbClr val="FF0000"/>
                          </a:solidFill>
                        </a:rPr>
                        <m:t> </m:t>
                      </m:r>
                      <m:r>
                        <m:rPr>
                          <m:nor/>
                        </m:rPr>
                        <a:rPr lang="en-GB" sz="2400" smtClean="0">
                          <a:solidFill>
                            <a:srgbClr val="FF0000"/>
                          </a:solidFill>
                        </a:rPr>
                        <m:t>was</m:t>
                      </m:r>
                      <m:r>
                        <m:rPr>
                          <m:nor/>
                        </m:rPr>
                        <a:rPr lang="en-GB" sz="2400" smtClean="0">
                          <a:solidFill>
                            <a:srgbClr val="FF0000"/>
                          </a:solidFill>
                        </a:rPr>
                        <m:t> </m:t>
                      </m:r>
                      <m:r>
                        <m:rPr>
                          <m:nor/>
                        </m:rPr>
                        <a:rPr lang="en-GB" sz="2400" smtClean="0">
                          <a:solidFill>
                            <a:srgbClr val="FF0000"/>
                          </a:solidFill>
                        </a:rPr>
                        <m:t>thrown</m:t>
                      </m:r>
                      <m:r>
                        <m:rPr>
                          <m:nor/>
                        </m:rPr>
                        <a:rPr lang="en-GB" sz="2400" smtClean="0">
                          <a:solidFill>
                            <a:srgbClr val="FF0000"/>
                          </a:solidFill>
                        </a:rPr>
                        <m:t> </m:t>
                      </m:r>
                      <m:r>
                        <m:rPr>
                          <m:nor/>
                        </m:rPr>
                        <a:rPr lang="en-GB" sz="2400" smtClean="0">
                          <a:solidFill>
                            <a:srgbClr val="FF0000"/>
                          </a:solidFill>
                        </a:rPr>
                        <m:t>up</m:t>
                      </m:r>
                      <m:r>
                        <m:rPr>
                          <m:nor/>
                        </m:rPr>
                        <a:rPr lang="en-GB" sz="2400" smtClean="0">
                          <a:solidFill>
                            <a:srgbClr val="FF0000"/>
                          </a:solidFill>
                        </a:rPr>
                        <m:t>. </m:t>
                      </m:r>
                      <m:r>
                        <m:rPr>
                          <m:nor/>
                        </m:rPr>
                        <a:rPr lang="en-GB" sz="2400" smtClean="0">
                          <a:solidFill>
                            <a:srgbClr val="FF0000"/>
                          </a:solidFill>
                        </a:rPr>
                        <m:t>This</m:t>
                      </m:r>
                      <m:r>
                        <m:rPr>
                          <m:nor/>
                        </m:rPr>
                        <a:rPr lang="en-GB" sz="2400" smtClean="0">
                          <a:solidFill>
                            <a:srgbClr val="FF0000"/>
                          </a:solidFill>
                        </a:rPr>
                        <m:t> </m:t>
                      </m:r>
                      <m:r>
                        <m:rPr>
                          <m:nor/>
                        </m:rPr>
                        <a:rPr lang="en-GB" sz="2400" smtClean="0">
                          <a:solidFill>
                            <a:srgbClr val="FF0000"/>
                          </a:solidFill>
                        </a:rPr>
                        <m:t>rearranges</m:t>
                      </m:r>
                      <m:r>
                        <m:rPr>
                          <m:nor/>
                        </m:rPr>
                        <a:rPr lang="en-GB" sz="2400" smtClean="0">
                          <a:solidFill>
                            <a:srgbClr val="FF0000"/>
                          </a:solidFill>
                        </a:rPr>
                        <m:t> </m:t>
                      </m:r>
                      <m:r>
                        <m:rPr>
                          <m:nor/>
                        </m:rPr>
                        <a:rPr lang="en-GB" sz="2400" smtClean="0">
                          <a:solidFill>
                            <a:srgbClr val="FF0000"/>
                          </a:solidFill>
                        </a:rPr>
                        <m:t>to</m:t>
                      </m:r>
                    </m:oMath>
                  </m:oMathPara>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1885703" y="3527857"/>
                <a:ext cx="9664811" cy="822469"/>
              </a:xfrm>
              <a:prstGeom prst="rect">
                <a:avLst/>
              </a:prstGeom>
              <a:blipFill>
                <a:blip r:embed="rId5"/>
                <a:stretch>
                  <a:fillRect t="-1515" b="-1060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2228083" y="5532464"/>
                <a:ext cx="9477627" cy="1200329"/>
              </a:xfrm>
              <a:prstGeom prst="rect">
                <a:avLst/>
              </a:prstGeom>
            </p:spPr>
            <p:txBody>
              <a:bodyPr wrap="square">
                <a:spAutoFit/>
              </a:bodyPr>
              <a:lstStyle/>
              <a:p>
                <a:r>
                  <a:rPr lang="en-GB" sz="2400" dirty="0">
                    <a:solidFill>
                      <a:srgbClr val="FF0000"/>
                    </a:solidFill>
                  </a:rPr>
                  <a:t>The ball is 20 m above the point of release twice, at </a:t>
                </a:r>
                <a14:m>
                  <m:oMath xmlns:m="http://schemas.openxmlformats.org/officeDocument/2006/math">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=0.54 </m:t>
                    </m:r>
                  </m:oMath>
                </a14:m>
                <a:r>
                  <a:rPr lang="en-GB" sz="2400" dirty="0">
                    <a:solidFill>
                      <a:srgbClr val="FF0000"/>
                    </a:solidFill>
                  </a:rPr>
                  <a:t>s (on way up) and at </a:t>
                </a:r>
                <a14:m>
                  <m:oMath xmlns:m="http://schemas.openxmlformats.org/officeDocument/2006/math">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=7.62 </m:t>
                    </m:r>
                  </m:oMath>
                </a14:m>
                <a:r>
                  <a:rPr lang="en-GB" sz="2400" dirty="0">
                    <a:solidFill>
                      <a:srgbClr val="FF0000"/>
                    </a:solidFill>
                  </a:rPr>
                  <a:t>s (on way down). The required time interval is </a:t>
                </a:r>
                <a14:m>
                  <m:oMath xmlns:m="http://schemas.openxmlformats.org/officeDocument/2006/math">
                    <m:r>
                      <a:rPr lang="en-GB" sz="2400" i="1">
                        <a:solidFill>
                          <a:srgbClr val="FF0000"/>
                        </a:solidFill>
                        <a:latin typeface="Cambria Math" panose="02040503050406030204" pitchFamily="18" charset="0"/>
                      </a:rPr>
                      <m:t>7.62−0.54=7.08</m:t>
                    </m:r>
                  </m:oMath>
                </a14:m>
                <a:r>
                  <a:rPr lang="en-GB" sz="2400" dirty="0">
                    <a:solidFill>
                      <a:srgbClr val="FF0000"/>
                    </a:solidFill>
                  </a:rPr>
                  <a:t> seconds.</a:t>
                </a:r>
              </a:p>
            </p:txBody>
          </p:sp>
        </mc:Choice>
        <mc:Fallback>
          <p:sp>
            <p:nvSpPr>
              <p:cNvPr id="15" name="Rectangle 14"/>
              <p:cNvSpPr>
                <a:spLocks noRot="1" noChangeAspect="1" noMove="1" noResize="1" noEditPoints="1" noAdjustHandles="1" noChangeArrowheads="1" noChangeShapeType="1" noTextEdit="1"/>
              </p:cNvSpPr>
              <p:nvPr/>
            </p:nvSpPr>
            <p:spPr>
              <a:xfrm>
                <a:off x="2228083" y="5532464"/>
                <a:ext cx="9477627" cy="1200329"/>
              </a:xfrm>
              <a:prstGeom prst="rect">
                <a:avLst/>
              </a:prstGeom>
              <a:blipFill>
                <a:blip r:embed="rId6"/>
                <a:stretch>
                  <a:fillRect l="-937" t="-4211" b="-1052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2228083" y="2537999"/>
                <a:ext cx="6700207" cy="624082"/>
              </a:xfrm>
              <a:prstGeom prst="rect">
                <a:avLst/>
              </a:prstGeom>
            </p:spPr>
            <p:txBody>
              <a:bodyPr wrap="square">
                <a:spAutoFit/>
              </a:bodyPr>
              <a:lstStyle/>
              <a:p>
                <a:r>
                  <a:rPr lang="en-GB" sz="2400" dirty="0">
                    <a:solidFill>
                      <a:srgbClr val="FF0000"/>
                    </a:solidFill>
                  </a:rPr>
                  <a:t>Using </a:t>
                </a:r>
                <a14:m>
                  <m:oMath xmlns:m="http://schemas.openxmlformats.org/officeDocument/2006/math">
                    <m:r>
                      <a:rPr lang="en-GB" sz="2400" i="1">
                        <a:solidFill>
                          <a:srgbClr val="FF0000"/>
                        </a:solidFill>
                        <a:latin typeface="Cambria Math" panose="02040503050406030204" pitchFamily="18" charset="0"/>
                      </a:rPr>
                      <m:t>𝑠</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𝑢𝑡</m:t>
                    </m:r>
                    <m:r>
                      <a:rPr lang="en-GB" sz="2400" i="1">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𝑎</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oMath>
                </a14:m>
                <a:r>
                  <a:rPr lang="en-GB" sz="2400" dirty="0">
                    <a:solidFill>
                      <a:srgbClr val="FF0000"/>
                    </a:solidFill>
                  </a:rPr>
                  <a:t> with  </a:t>
                </a:r>
                <a14:m>
                  <m:oMath xmlns:m="http://schemas.openxmlformats.org/officeDocument/2006/math">
                    <m:r>
                      <a:rPr lang="en-GB" sz="2400" i="1">
                        <a:solidFill>
                          <a:srgbClr val="FF0000"/>
                        </a:solidFill>
                        <a:latin typeface="Cambria Math" panose="02040503050406030204" pitchFamily="18" charset="0"/>
                      </a:rPr>
                      <m:t>𝑎</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𝑔</m:t>
                    </m:r>
                  </m:oMath>
                </a14:m>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=−10 </m:t>
                    </m:r>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p:sp>
            <p:nvSpPr>
              <p:cNvPr id="19" name="Rectangle 18"/>
              <p:cNvSpPr>
                <a:spLocks noRot="1" noChangeAspect="1" noMove="1" noResize="1" noEditPoints="1" noAdjustHandles="1" noChangeArrowheads="1" noChangeShapeType="1" noTextEdit="1"/>
              </p:cNvSpPr>
              <p:nvPr/>
            </p:nvSpPr>
            <p:spPr>
              <a:xfrm>
                <a:off x="2228083" y="2537999"/>
                <a:ext cx="6700207" cy="624082"/>
              </a:xfrm>
              <a:prstGeom prst="rect">
                <a:avLst/>
              </a:prstGeom>
              <a:blipFill>
                <a:blip r:embed="rId7"/>
                <a:stretch>
                  <a:fillRect l="-1323" b="-5882"/>
                </a:stretch>
              </a:blipFill>
            </p:spPr>
            <p:txBody>
              <a:bodyPr/>
              <a:lstStyle/>
              <a:p>
                <a:r>
                  <a:rPr lang="en-US">
                    <a:noFill/>
                  </a:rPr>
                  <a:t> </a:t>
                </a:r>
              </a:p>
            </p:txBody>
          </p:sp>
        </mc:Fallback>
      </mc:AlternateContent>
      <p:sp>
        <p:nvSpPr>
          <p:cNvPr id="20" name="Rectangle 19"/>
          <p:cNvSpPr/>
          <p:nvPr/>
        </p:nvSpPr>
        <p:spPr>
          <a:xfrm>
            <a:off x="2201443" y="4899782"/>
            <a:ext cx="4256136" cy="461665"/>
          </a:xfrm>
          <a:prstGeom prst="rect">
            <a:avLst/>
          </a:prstGeom>
        </p:spPr>
        <p:txBody>
          <a:bodyPr wrap="square">
            <a:spAutoFit/>
          </a:bodyPr>
          <a:lstStyle/>
          <a:p>
            <a:r>
              <a:rPr lang="en-GB" sz="2400" dirty="0">
                <a:solidFill>
                  <a:srgbClr val="FF0000"/>
                </a:solidFill>
              </a:rPr>
              <a:t>Using the quadratic formula</a:t>
            </a:r>
          </a:p>
        </p:txBody>
      </p:sp>
      <mc:AlternateContent xmlns:mc="http://schemas.openxmlformats.org/markup-compatibility/2006">
        <mc:Choice xmlns:a14="http://schemas.microsoft.com/office/drawing/2010/main" Requires="a14">
          <p:sp>
            <p:nvSpPr>
              <p:cNvPr id="21" name="Rectangle 20"/>
              <p:cNvSpPr/>
              <p:nvPr/>
            </p:nvSpPr>
            <p:spPr>
              <a:xfrm>
                <a:off x="6240016" y="4762280"/>
                <a:ext cx="4413689" cy="684675"/>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𝑡</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8 ±</m:t>
                        </m:r>
                        <m:rad>
                          <m:radPr>
                            <m:degHide m:val="on"/>
                            <m:ctrlPr>
                              <a:rPr lang="en-GB" sz="2400" i="1">
                                <a:solidFill>
                                  <a:srgbClr val="FF0000"/>
                                </a:solidFill>
                                <a:latin typeface="Cambria Math" panose="02040503050406030204" pitchFamily="18" charset="0"/>
                              </a:rPr>
                            </m:ctrlPr>
                          </m:radPr>
                          <m:deg/>
                          <m:e>
                            <m:r>
                              <a:rPr lang="en-GB" sz="2400" i="1">
                                <a:solidFill>
                                  <a:srgbClr val="FF0000"/>
                                </a:solidFill>
                                <a:latin typeface="Cambria Math" panose="02040503050406030204" pitchFamily="18" charset="0"/>
                              </a:rPr>
                              <m:t>48</m:t>
                            </m:r>
                          </m:e>
                        </m:rad>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=7.62</m:t>
                    </m:r>
                  </m:oMath>
                </a14:m>
                <a:r>
                  <a:rPr lang="en-GB" sz="2400" i="1" dirty="0">
                    <a:solidFill>
                      <a:srgbClr val="FF0000"/>
                    </a:solidFill>
                  </a:rPr>
                  <a:t> </a:t>
                </a:r>
                <a:r>
                  <a:rPr lang="en-GB" sz="2400" dirty="0">
                    <a:solidFill>
                      <a:srgbClr val="FF0000"/>
                    </a:solidFill>
                  </a:rPr>
                  <a:t>or </a:t>
                </a:r>
                <a14:m>
                  <m:oMath xmlns:m="http://schemas.openxmlformats.org/officeDocument/2006/math">
                    <m:r>
                      <a:rPr lang="en-GB" sz="2400" i="1" dirty="0" smtClean="0">
                        <a:solidFill>
                          <a:srgbClr val="FF0000"/>
                        </a:solidFill>
                        <a:latin typeface="Cambria Math" panose="02040503050406030204" pitchFamily="18" charset="0"/>
                      </a:rPr>
                      <m:t>0</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54</m:t>
                    </m:r>
                    <m:r>
                      <a:rPr lang="en-GB" sz="2400" i="1">
                        <a:solidFill>
                          <a:srgbClr val="FF0000"/>
                        </a:solidFill>
                        <a:latin typeface="Cambria Math" panose="02040503050406030204" pitchFamily="18" charset="0"/>
                      </a:rPr>
                      <m:t> </m:t>
                    </m:r>
                  </m:oMath>
                </a14:m>
                <a:r>
                  <a:rPr lang="en-GB" sz="2400" dirty="0">
                    <a:solidFill>
                      <a:srgbClr val="FF0000"/>
                    </a:solidFill>
                  </a:rPr>
                  <a:t> </a:t>
                </a:r>
              </a:p>
            </p:txBody>
          </p:sp>
        </mc:Choice>
        <mc:Fallback>
          <p:sp>
            <p:nvSpPr>
              <p:cNvPr id="21" name="Rectangle 20"/>
              <p:cNvSpPr>
                <a:spLocks noRot="1" noChangeAspect="1" noMove="1" noResize="1" noEditPoints="1" noAdjustHandles="1" noChangeArrowheads="1" noChangeShapeType="1" noTextEdit="1"/>
              </p:cNvSpPr>
              <p:nvPr/>
            </p:nvSpPr>
            <p:spPr>
              <a:xfrm>
                <a:off x="6240016" y="4762280"/>
                <a:ext cx="4413689" cy="684675"/>
              </a:xfrm>
              <a:prstGeom prst="rect">
                <a:avLst/>
              </a:prstGeom>
              <a:blipFill>
                <a:blip r:embed="rId8"/>
                <a:stretch>
                  <a:fillRect b="-535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3215577" y="4341991"/>
                <a:ext cx="3168352" cy="47000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5</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−40</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+20=0</m:t>
                      </m:r>
                    </m:oMath>
                  </m:oMathPara>
                </a14:m>
                <a:endParaRPr lang="en-GB" sz="2400" dirty="0">
                  <a:solidFill>
                    <a:srgbClr val="FF0000"/>
                  </a:solidFill>
                </a:endParaRPr>
              </a:p>
            </p:txBody>
          </p:sp>
        </mc:Choice>
        <mc:Fallback>
          <p:sp>
            <p:nvSpPr>
              <p:cNvPr id="13" name="Rectangle 12"/>
              <p:cNvSpPr>
                <a:spLocks noRot="1" noChangeAspect="1" noMove="1" noResize="1" noEditPoints="1" noAdjustHandles="1" noChangeArrowheads="1" noChangeShapeType="1" noTextEdit="1"/>
              </p:cNvSpPr>
              <p:nvPr/>
            </p:nvSpPr>
            <p:spPr>
              <a:xfrm>
                <a:off x="3215577" y="4341991"/>
                <a:ext cx="3168352" cy="47000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Rectangle 15"/>
              <p:cNvSpPr/>
              <p:nvPr/>
            </p:nvSpPr>
            <p:spPr>
              <a:xfrm>
                <a:off x="6718109" y="4345806"/>
                <a:ext cx="4202565" cy="47000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𝑡</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−8</m:t>
                      </m:r>
                      <m:r>
                        <a:rPr lang="en-GB" sz="2400" i="1">
                          <a:solidFill>
                            <a:srgbClr val="FF0000"/>
                          </a:solidFill>
                          <a:latin typeface="Cambria Math" panose="02040503050406030204" pitchFamily="18" charset="0"/>
                        </a:rPr>
                        <m:t>𝑡</m:t>
                      </m:r>
                      <m:r>
                        <a:rPr lang="en-GB" sz="2400" i="1">
                          <a:solidFill>
                            <a:srgbClr val="FF0000"/>
                          </a:solidFill>
                          <a:latin typeface="Cambria Math" panose="02040503050406030204" pitchFamily="18" charset="0"/>
                        </a:rPr>
                        <m:t>+4=0</m:t>
                      </m:r>
                    </m:oMath>
                  </m:oMathPara>
                </a14:m>
                <a:endParaRPr lang="en-GB" sz="2400" dirty="0">
                  <a:solidFill>
                    <a:srgbClr val="FF0000"/>
                  </a:solidFill>
                </a:endParaRPr>
              </a:p>
            </p:txBody>
          </p:sp>
        </mc:Choice>
        <mc:Fallback>
          <p:sp>
            <p:nvSpPr>
              <p:cNvPr id="16" name="Rectangle 15"/>
              <p:cNvSpPr>
                <a:spLocks noRot="1" noChangeAspect="1" noMove="1" noResize="1" noEditPoints="1" noAdjustHandles="1" noChangeArrowheads="1" noChangeShapeType="1" noTextEdit="1"/>
              </p:cNvSpPr>
              <p:nvPr/>
            </p:nvSpPr>
            <p:spPr>
              <a:xfrm>
                <a:off x="6718109" y="4345806"/>
                <a:ext cx="4202565" cy="470000"/>
              </a:xfrm>
              <a:prstGeom prst="rect">
                <a:avLst/>
              </a:prstGeom>
              <a:blipFill>
                <a:blip r:embed="rId10"/>
                <a:stretch>
                  <a:fillRect/>
                </a:stretch>
              </a:blipFill>
            </p:spPr>
            <p:txBody>
              <a:bodyPr/>
              <a:lstStyle/>
              <a:p>
                <a:r>
                  <a:rPr lang="en-US">
                    <a:noFill/>
                  </a:rPr>
                  <a:t> </a:t>
                </a:r>
              </a:p>
            </p:txBody>
          </p:sp>
        </mc:Fallback>
      </mc:AlternateContent>
      <p:sp>
        <p:nvSpPr>
          <p:cNvPr id="3" name="Rectangle 2"/>
          <p:cNvSpPr/>
          <p:nvPr/>
        </p:nvSpPr>
        <p:spPr>
          <a:xfrm>
            <a:off x="6495322" y="4350326"/>
            <a:ext cx="784189" cy="461665"/>
          </a:xfrm>
          <a:prstGeom prst="rect">
            <a:avLst/>
          </a:prstGeom>
        </p:spPr>
        <p:txBody>
          <a:bodyPr wrap="none">
            <a:spAutoFit/>
          </a:bodyPr>
          <a:lstStyle/>
          <a:p>
            <a:r>
              <a:rPr lang="en-GB" sz="2400" dirty="0">
                <a:solidFill>
                  <a:srgbClr val="FF0000"/>
                </a:solidFill>
              </a:rPr>
              <a:t>then</a:t>
            </a:r>
            <a:endParaRPr lang="en-GB" dirty="0">
              <a:solidFill>
                <a:srgbClr val="FF0000"/>
              </a:solidFill>
            </a:endParaRPr>
          </a:p>
        </p:txBody>
      </p:sp>
    </p:spTree>
    <p:extLst>
      <p:ext uri="{BB962C8B-B14F-4D97-AF65-F5344CB8AC3E}">
        <p14:creationId xmlns:p14="http://schemas.microsoft.com/office/powerpoint/2010/main" val="33898521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8" grpId="0"/>
      <p:bldP spid="11" grpId="0"/>
      <p:bldP spid="14" grpId="0"/>
      <p:bldP spid="15" grpId="0"/>
      <p:bldP spid="19" grpId="0"/>
      <p:bldP spid="20" grpId="0"/>
      <p:bldP spid="21" grpId="0"/>
      <p:bldP spid="13" grpId="0"/>
      <p:bldP spid="16" grpId="0"/>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3: Fitness Check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07260" y="588548"/>
            <a:ext cx="9267008"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5" name="Rectangle 4"/>
          <p:cNvSpPr/>
          <p:nvPr/>
        </p:nvSpPr>
        <p:spPr>
          <a:xfrm>
            <a:off x="2207260" y="1454094"/>
            <a:ext cx="9721388" cy="1614865"/>
          </a:xfrm>
          <a:prstGeom prst="rect">
            <a:avLst/>
          </a:prstGeom>
        </p:spPr>
        <p:txBody>
          <a:bodyPr wrap="square">
            <a:spAutoFit/>
          </a:bodyPr>
          <a:lstStyle/>
          <a:p>
            <a:r>
              <a:rPr lang="en-GB" sz="2400" dirty="0"/>
              <a:t>1.	A ball is dropped on to level ground from a height of 20 m.</a:t>
            </a:r>
          </a:p>
          <a:p>
            <a:r>
              <a:rPr lang="en-GB" sz="2400" dirty="0"/>
              <a:t>	a) Calculate the time taken to reach the ground.</a:t>
            </a:r>
          </a:p>
          <a:p>
            <a:r>
              <a:rPr lang="en-GB" sz="2400" dirty="0"/>
              <a:t>	The ball rebounds with half the speed it strikes the ground.</a:t>
            </a:r>
          </a:p>
          <a:p>
            <a:r>
              <a:rPr lang="en-GB" sz="2400" dirty="0"/>
              <a:t>	b) Calculate the time taken to reach the ground a second time.</a:t>
            </a:r>
          </a:p>
        </p:txBody>
      </p:sp>
      <p:sp>
        <p:nvSpPr>
          <p:cNvPr id="6" name="Rectangle 5"/>
          <p:cNvSpPr/>
          <p:nvPr/>
        </p:nvSpPr>
        <p:spPr>
          <a:xfrm>
            <a:off x="2229166" y="3068959"/>
            <a:ext cx="1468672" cy="461665"/>
          </a:xfrm>
          <a:prstGeom prst="rect">
            <a:avLst/>
          </a:prstGeom>
        </p:spPr>
        <p:txBody>
          <a:bodyPr wrap="none">
            <a:spAutoFit/>
          </a:bodyPr>
          <a:lstStyle/>
          <a:p>
            <a:r>
              <a:rPr lang="en-GB" sz="2400" b="1" dirty="0">
                <a:solidFill>
                  <a:prstClr val="black"/>
                </a:solidFill>
              </a:rPr>
              <a:t>Answers</a:t>
            </a:r>
            <a:endParaRPr lang="en-GB" dirty="0"/>
          </a:p>
        </p:txBody>
      </p:sp>
      <mc:AlternateContent xmlns:mc="http://schemas.openxmlformats.org/markup-compatibility/2006" xmlns:a14="http://schemas.microsoft.com/office/drawing/2010/main">
        <mc:Choice Requires="a14">
          <p:sp>
            <p:nvSpPr>
              <p:cNvPr id="8" name="Rectangle 7"/>
              <p:cNvSpPr/>
              <p:nvPr/>
            </p:nvSpPr>
            <p:spPr>
              <a:xfrm>
                <a:off x="3091978" y="3527242"/>
                <a:ext cx="8857292" cy="461665"/>
              </a:xfrm>
              <a:prstGeom prst="rect">
                <a:avLst/>
              </a:prstGeom>
            </p:spPr>
            <p:txBody>
              <a:bodyPr wrap="square">
                <a:spAutoFit/>
              </a:bodyPr>
              <a:lstStyle/>
              <a:p>
                <a:r>
                  <a:rPr lang="en-GB" sz="2400" dirty="0"/>
                  <a:t>a)	</a:t>
                </a:r>
                <a:r>
                  <a:rPr lang="en-GB" sz="2400" dirty="0">
                    <a:solidFill>
                      <a:srgbClr val="FF0000"/>
                    </a:solidFill>
                  </a:rPr>
                  <a:t>2 </a:t>
                </a:r>
                <a14:m>
                  <m:oMath xmlns:m="http://schemas.openxmlformats.org/officeDocument/2006/math">
                    <m:r>
                      <m:rPr>
                        <m:sty m:val="p"/>
                      </m:rPr>
                      <a:rPr lang="en-GB" sz="2400">
                        <a:solidFill>
                          <a:srgbClr val="FF0000"/>
                        </a:solidFill>
                        <a:latin typeface="Cambria Math" panose="02040503050406030204" pitchFamily="18" charset="0"/>
                        <a:ea typeface="Calibri" panose="020F0502020204030204" pitchFamily="34" charset="0"/>
                        <a:cs typeface="Times New Roman" panose="02020603050405020304" pitchFamily="18" charset="0"/>
                      </a:rPr>
                      <m:t>s</m:t>
                    </m:r>
                  </m:oMath>
                </a14:m>
                <a:r>
                  <a:rPr lang="en-GB" sz="2400" dirty="0">
                    <a:solidFill>
                      <a:srgbClr val="FF0000"/>
                    </a:solidFill>
                  </a:rPr>
                  <a:t> </a:t>
                </a:r>
                <a:r>
                  <a:rPr lang="en-GB" sz="2400" dirty="0"/>
                  <a:t>		b)	</a:t>
                </a:r>
                <a:r>
                  <a:rPr lang="en-GB" sz="2400" dirty="0">
                    <a:solidFill>
                      <a:srgbClr val="FF0000"/>
                    </a:solidFill>
                  </a:rPr>
                  <a:t> a further 2 </a:t>
                </a:r>
                <a14:m>
                  <m:oMath xmlns:m="http://schemas.openxmlformats.org/officeDocument/2006/math">
                    <m:r>
                      <m:rPr>
                        <m:sty m:val="p"/>
                      </m:rPr>
                      <a:rPr lang="en-GB" sz="2400">
                        <a:solidFill>
                          <a:srgbClr val="FF0000"/>
                        </a:solidFill>
                        <a:latin typeface="Cambria Math" panose="02040503050406030204" pitchFamily="18" charset="0"/>
                        <a:ea typeface="Calibri" panose="020F0502020204030204" pitchFamily="34" charset="0"/>
                        <a:cs typeface="Times New Roman" panose="02020603050405020304" pitchFamily="18" charset="0"/>
                      </a:rPr>
                      <m:t>s</m:t>
                    </m:r>
                  </m:oMath>
                </a14:m>
                <a:r>
                  <a:rPr lang="en-GB" sz="2400" dirty="0"/>
                  <a:t>		</a:t>
                </a:r>
                <a:endParaRPr lang="en-GB" sz="2400" dirty="0">
                  <a:solidFill>
                    <a:srgbClr val="FF0000"/>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3091978" y="3527242"/>
                <a:ext cx="8857292" cy="461665"/>
              </a:xfrm>
              <a:prstGeom prst="rect">
                <a:avLst/>
              </a:prstGeom>
              <a:blipFill rotWithShape="0">
                <a:blip r:embed="rId3"/>
                <a:stretch>
                  <a:fillRect l="-1032" t="-9333" b="-3200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2193399" y="4045951"/>
                <a:ext cx="9839914" cy="1577996"/>
              </a:xfrm>
              <a:prstGeom prst="rect">
                <a:avLst/>
              </a:prstGeom>
            </p:spPr>
            <p:txBody>
              <a:bodyPr wrap="square">
                <a:spAutoFit/>
              </a:bodyPr>
              <a:lstStyle/>
              <a:p>
                <a:r>
                  <a:rPr lang="en-GB" sz="2400" dirty="0"/>
                  <a:t>2.	A ball is thrown vertically upwards from the top of a cliff which is 50 	metres high. The initial velocity of the ball is 25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 Calculate the 	time taken to reach the bottom of the cliff and the velocity of the ball 	at that instant.</a:t>
                </a:r>
              </a:p>
            </p:txBody>
          </p:sp>
        </mc:Choice>
        <mc:Fallback>
          <p:sp>
            <p:nvSpPr>
              <p:cNvPr id="9" name="Rectangle 8"/>
              <p:cNvSpPr>
                <a:spLocks noRot="1" noChangeAspect="1" noMove="1" noResize="1" noEditPoints="1" noAdjustHandles="1" noChangeArrowheads="1" noChangeShapeType="1" noTextEdit="1"/>
              </p:cNvSpPr>
              <p:nvPr/>
            </p:nvSpPr>
            <p:spPr>
              <a:xfrm>
                <a:off x="2193399" y="4045951"/>
                <a:ext cx="9839914" cy="1577996"/>
              </a:xfrm>
              <a:prstGeom prst="rect">
                <a:avLst/>
              </a:prstGeom>
              <a:blipFill>
                <a:blip r:embed="rId4"/>
                <a:stretch>
                  <a:fillRect l="-902" t="-3175" r="-773" b="-63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2766096" y="6139274"/>
                <a:ext cx="4405136" cy="461665"/>
              </a:xfrm>
              <a:prstGeom prst="rect">
                <a:avLst/>
              </a:prstGeom>
            </p:spPr>
            <p:txBody>
              <a:bodyPr wrap="square">
                <a:spAutoFit/>
              </a:bodyPr>
              <a:lstStyle/>
              <a:p>
                <a:r>
                  <a:rPr lang="en-GB" sz="2400" dirty="0"/>
                  <a:t>	</a:t>
                </a:r>
                <a:r>
                  <a:rPr lang="en-GB" sz="2400" dirty="0">
                    <a:solidFill>
                      <a:srgbClr val="FF0000"/>
                    </a:solidFill>
                  </a:rPr>
                  <a:t>6.53 </a:t>
                </a:r>
                <a14:m>
                  <m:oMath xmlns:m="http://schemas.openxmlformats.org/officeDocument/2006/math">
                    <m:r>
                      <m:rPr>
                        <m:sty m:val="p"/>
                      </m:rPr>
                      <a:rPr lang="en-GB" sz="2400">
                        <a:solidFill>
                          <a:srgbClr val="FF0000"/>
                        </a:solidFill>
                        <a:latin typeface="Cambria Math" panose="02040503050406030204" pitchFamily="18" charset="0"/>
                        <a:ea typeface="Calibri" panose="020F0502020204030204" pitchFamily="34" charset="0"/>
                        <a:cs typeface="Times New Roman" panose="02020603050405020304" pitchFamily="18" charset="0"/>
                      </a:rPr>
                      <m:t>s</m:t>
                    </m:r>
                  </m:oMath>
                </a14:m>
                <a:r>
                  <a:rPr lang="en-GB" sz="2400" dirty="0">
                    <a:solidFill>
                      <a:srgbClr val="FF0000"/>
                    </a:solidFill>
                  </a:rPr>
                  <a:t>	,</a:t>
                </a:r>
                <a:r>
                  <a:rPr lang="en-GB" sz="2400" dirty="0"/>
                  <a:t>	</a:t>
                </a:r>
                <a:r>
                  <a:rPr lang="en-GB" sz="2400" dirty="0">
                    <a:solidFill>
                      <a:srgbClr val="FF0000"/>
                    </a:solidFill>
                  </a:rPr>
                  <a:t> –40.3 </a:t>
                </a:r>
                <a14:m>
                  <m:oMath xmlns:m="http://schemas.openxmlformats.org/officeDocument/2006/math">
                    <m:sSup>
                      <m:sSupPr>
                        <m:ctrlPr>
                          <a:rPr lang="en-GB" sz="2400" i="1">
                            <a:solidFill>
                              <a:srgbClr val="FF0000"/>
                            </a:solidFill>
                            <a:latin typeface="Cambria Math" panose="02040503050406030204" pitchFamily="18" charset="0"/>
                            <a:cs typeface="Times New Roman" panose="02020603050405020304" pitchFamily="18" charset="0"/>
                          </a:rPr>
                        </m:ctrlPr>
                      </m:sSupPr>
                      <m:e>
                        <m:r>
                          <m:rPr>
                            <m:sty m:val="p"/>
                          </m:rPr>
                          <a:rPr lang="en-GB" sz="24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ms</m:t>
                        </m:r>
                      </m:e>
                      <m:sup>
                        <m:r>
                          <a:rPr lang="en-GB"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−1</m:t>
                        </m:r>
                      </m:sup>
                    </m:sSup>
                  </m:oMath>
                </a14:m>
                <a:r>
                  <a:rPr lang="en-GB" sz="2400" dirty="0">
                    <a:solidFill>
                      <a:srgbClr val="FF0000"/>
                    </a:solidFill>
                  </a:rPr>
                  <a:t> 	</a:t>
                </a:r>
                <a:r>
                  <a:rPr lang="en-GB" sz="2400" dirty="0"/>
                  <a:t>	</a:t>
                </a:r>
                <a:endParaRPr lang="en-GB" sz="2400" dirty="0">
                  <a:solidFill>
                    <a:srgbClr val="FF0000"/>
                  </a:solidFill>
                </a:endParaRPr>
              </a:p>
            </p:txBody>
          </p:sp>
        </mc:Choice>
        <mc:Fallback xmlns="">
          <p:sp>
            <p:nvSpPr>
              <p:cNvPr id="10" name="Rectangle 9"/>
              <p:cNvSpPr>
                <a:spLocks noRot="1" noChangeAspect="1" noMove="1" noResize="1" noEditPoints="1" noAdjustHandles="1" noChangeArrowheads="1" noChangeShapeType="1" noTextEdit="1"/>
              </p:cNvSpPr>
              <p:nvPr/>
            </p:nvSpPr>
            <p:spPr>
              <a:xfrm>
                <a:off x="2766096" y="6139274"/>
                <a:ext cx="4405136" cy="461665"/>
              </a:xfrm>
              <a:prstGeom prst="rect">
                <a:avLst/>
              </a:prstGeom>
              <a:blipFill rotWithShape="0">
                <a:blip r:embed="rId5"/>
                <a:stretch>
                  <a:fillRect t="-9211" b="-30263"/>
                </a:stretch>
              </a:blipFill>
            </p:spPr>
            <p:txBody>
              <a:bodyPr/>
              <a:lstStyle/>
              <a:p>
                <a:r>
                  <a:rPr lang="en-GB">
                    <a:noFill/>
                  </a:rPr>
                  <a:t> </a:t>
                </a:r>
              </a:p>
            </p:txBody>
          </p:sp>
        </mc:Fallback>
      </mc:AlternateContent>
      <p:sp>
        <p:nvSpPr>
          <p:cNvPr id="11" name="Rectangle 10"/>
          <p:cNvSpPr/>
          <p:nvPr/>
        </p:nvSpPr>
        <p:spPr>
          <a:xfrm>
            <a:off x="2234913" y="5650778"/>
            <a:ext cx="1468672" cy="461665"/>
          </a:xfrm>
          <a:prstGeom prst="rect">
            <a:avLst/>
          </a:prstGeom>
        </p:spPr>
        <p:txBody>
          <a:bodyPr wrap="none">
            <a:spAutoFit/>
          </a:bodyPr>
          <a:lstStyle/>
          <a:p>
            <a:r>
              <a:rPr lang="en-GB" sz="2400" b="1" dirty="0">
                <a:solidFill>
                  <a:prstClr val="black"/>
                </a:solidFill>
              </a:rPr>
              <a:t>Answers</a:t>
            </a:r>
            <a:endParaRPr lang="en-GB" dirty="0"/>
          </a:p>
        </p:txBody>
      </p:sp>
    </p:spTree>
    <p:extLst>
      <p:ext uri="{BB962C8B-B14F-4D97-AF65-F5344CB8AC3E}">
        <p14:creationId xmlns:p14="http://schemas.microsoft.com/office/powerpoint/2010/main" val="1011078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3: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3</a:t>
            </a:r>
          </a:p>
        </p:txBody>
      </p:sp>
      <p:sp>
        <p:nvSpPr>
          <p:cNvPr id="9"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4151784" y="976457"/>
            <a:ext cx="5976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0" name="TextBox 9">
            <a:extLst>
              <a:ext uri="{FF2B5EF4-FFF2-40B4-BE49-F238E27FC236}">
                <a16:creationId xmlns:a16="http://schemas.microsoft.com/office/drawing/2014/main" id="{680F8782-DF76-DB40-940C-99195A385260}"/>
              </a:ext>
            </a:extLst>
          </p:cNvPr>
          <p:cNvSpPr txBox="1">
            <a:spLocks noChangeArrowheads="1"/>
          </p:cNvSpPr>
          <p:nvPr/>
        </p:nvSpPr>
        <p:spPr bwMode="auto">
          <a:xfrm>
            <a:off x="3270405" y="2429850"/>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2" name="TextBox 11">
            <a:extLst>
              <a:ext uri="{FF2B5EF4-FFF2-40B4-BE49-F238E27FC236}">
                <a16:creationId xmlns:a16="http://schemas.microsoft.com/office/drawing/2014/main" id="{61145AA3-138E-F040-BCA6-F2E25BC3753E}"/>
              </a:ext>
            </a:extLst>
          </p:cNvPr>
          <p:cNvSpPr txBox="1">
            <a:spLocks noChangeArrowheads="1"/>
          </p:cNvSpPr>
          <p:nvPr/>
        </p:nvSpPr>
        <p:spPr bwMode="auto">
          <a:xfrm>
            <a:off x="3346830" y="4077072"/>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0999734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3000" b="1" dirty="0"/>
              <a:t>Force and Change in Motion</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25063" y="671255"/>
            <a:ext cx="9865404" cy="1200329"/>
          </a:xfrm>
          <a:prstGeom prst="rect">
            <a:avLst/>
          </a:prstGeom>
        </p:spPr>
        <p:txBody>
          <a:bodyPr wrap="square">
            <a:spAutoFit/>
          </a:bodyPr>
          <a:lstStyle/>
          <a:p>
            <a:r>
              <a:rPr lang="en-GB" sz="2400" dirty="0"/>
              <a:t>The previous Unit discussed how force affects motion. We now return to this idea and introduce a mathematical formulation of this principle using Newton’s laws.</a:t>
            </a:r>
          </a:p>
        </p:txBody>
      </p:sp>
      <p:sp>
        <p:nvSpPr>
          <p:cNvPr id="14" name="Rectangle 13"/>
          <p:cNvSpPr/>
          <p:nvPr/>
        </p:nvSpPr>
        <p:spPr>
          <a:xfrm>
            <a:off x="3491789" y="2115246"/>
            <a:ext cx="7331951" cy="1938992"/>
          </a:xfrm>
          <a:prstGeom prst="rect">
            <a:avLst/>
          </a:prstGeom>
        </p:spPr>
        <p:txBody>
          <a:bodyPr wrap="square">
            <a:spAutoFit/>
          </a:bodyPr>
          <a:lstStyle/>
          <a:p>
            <a:r>
              <a:rPr lang="en-GB" sz="2400" dirty="0"/>
              <a:t>As described in the previous Unit, a force can</a:t>
            </a:r>
          </a:p>
          <a:p>
            <a:r>
              <a:rPr lang="en-GB" sz="2400" dirty="0"/>
              <a:t>	•	start motion</a:t>
            </a:r>
          </a:p>
          <a:p>
            <a:r>
              <a:rPr lang="en-GB" sz="2400" dirty="0"/>
              <a:t>	•	stop motion</a:t>
            </a:r>
          </a:p>
          <a:p>
            <a:r>
              <a:rPr lang="en-GB" sz="2400" dirty="0"/>
              <a:t>	•	change the direction of motion</a:t>
            </a:r>
          </a:p>
          <a:p>
            <a:r>
              <a:rPr lang="en-GB" sz="2400" dirty="0"/>
              <a:t>	•	make an object move faster or slower</a:t>
            </a:r>
          </a:p>
        </p:txBody>
      </p:sp>
      <p:sp>
        <p:nvSpPr>
          <p:cNvPr id="8" name="Rectangle 7"/>
          <p:cNvSpPr/>
          <p:nvPr/>
        </p:nvSpPr>
        <p:spPr>
          <a:xfrm>
            <a:off x="2220938" y="4297900"/>
            <a:ext cx="9298599" cy="830997"/>
          </a:xfrm>
          <a:prstGeom prst="rect">
            <a:avLst/>
          </a:prstGeom>
        </p:spPr>
        <p:txBody>
          <a:bodyPr wrap="square">
            <a:spAutoFit/>
          </a:bodyPr>
          <a:lstStyle/>
          <a:p>
            <a:r>
              <a:rPr lang="en-GB" sz="2400" dirty="0"/>
              <a:t>When there are no forces acting on an object, it will remain at rest or it will continue in a straight line at a constant velocity.</a:t>
            </a:r>
          </a:p>
        </p:txBody>
      </p:sp>
      <p:sp>
        <p:nvSpPr>
          <p:cNvPr id="9" name="Rectangle 8"/>
          <p:cNvSpPr/>
          <p:nvPr/>
        </p:nvSpPr>
        <p:spPr>
          <a:xfrm>
            <a:off x="2207260" y="5372559"/>
            <a:ext cx="9298599" cy="461665"/>
          </a:xfrm>
          <a:prstGeom prst="rect">
            <a:avLst/>
          </a:prstGeom>
        </p:spPr>
        <p:txBody>
          <a:bodyPr wrap="square">
            <a:spAutoFit/>
          </a:bodyPr>
          <a:lstStyle/>
          <a:p>
            <a:r>
              <a:rPr lang="en-GB" sz="2400" dirty="0"/>
              <a:t>This is known as </a:t>
            </a:r>
            <a:r>
              <a:rPr lang="en-GB" sz="2400" b="1" dirty="0"/>
              <a:t>Newton’s First Law of Motion.</a:t>
            </a:r>
          </a:p>
        </p:txBody>
      </p:sp>
    </p:spTree>
    <p:extLst>
      <p:ext uri="{BB962C8B-B14F-4D97-AF65-F5344CB8AC3E}">
        <p14:creationId xmlns:p14="http://schemas.microsoft.com/office/powerpoint/2010/main" val="2271768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8" grpId="0"/>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3000" b="1" dirty="0"/>
              <a:t>Newton’s First Law</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25063" y="671255"/>
            <a:ext cx="9865404" cy="461665"/>
          </a:xfrm>
          <a:prstGeom prst="rect">
            <a:avLst/>
          </a:prstGeom>
        </p:spPr>
        <p:txBody>
          <a:bodyPr wrap="square">
            <a:spAutoFit/>
          </a:bodyPr>
          <a:lstStyle/>
          <a:p>
            <a:r>
              <a:rPr lang="en-GB" sz="2400" dirty="0"/>
              <a:t>Newton’s First Law of Motion is as follows:</a:t>
            </a:r>
          </a:p>
        </p:txBody>
      </p:sp>
      <p:sp>
        <p:nvSpPr>
          <p:cNvPr id="8" name="Rectangle 7"/>
          <p:cNvSpPr/>
          <p:nvPr/>
        </p:nvSpPr>
        <p:spPr>
          <a:xfrm>
            <a:off x="2225062" y="3257639"/>
            <a:ext cx="9298599" cy="1569660"/>
          </a:xfrm>
          <a:prstGeom prst="rect">
            <a:avLst/>
          </a:prstGeom>
        </p:spPr>
        <p:txBody>
          <a:bodyPr wrap="square">
            <a:spAutoFit/>
          </a:bodyPr>
          <a:lstStyle/>
          <a:p>
            <a:r>
              <a:rPr lang="en-GB" sz="2400" dirty="0"/>
              <a:t>So if the total force acting on a body is </a:t>
            </a:r>
            <a:r>
              <a:rPr lang="en-GB" sz="2400" b="1" dirty="0"/>
              <a:t>zero </a:t>
            </a:r>
            <a:r>
              <a:rPr lang="en-GB" sz="2400" dirty="0"/>
              <a:t>then the body remains at rest or moves with uniform motion, i.e. at a constant velocity. Newton’s First Law defines what happens to the motion of a body if no force is present.</a:t>
            </a:r>
          </a:p>
        </p:txBody>
      </p:sp>
      <p:sp>
        <p:nvSpPr>
          <p:cNvPr id="9" name="Rectangle 8"/>
          <p:cNvSpPr/>
          <p:nvPr/>
        </p:nvSpPr>
        <p:spPr>
          <a:xfrm>
            <a:off x="2225062" y="4941168"/>
            <a:ext cx="9298599" cy="1569660"/>
          </a:xfrm>
          <a:prstGeom prst="rect">
            <a:avLst/>
          </a:prstGeom>
        </p:spPr>
        <p:txBody>
          <a:bodyPr wrap="square">
            <a:spAutoFit/>
          </a:bodyPr>
          <a:lstStyle/>
          <a:p>
            <a:r>
              <a:rPr lang="en-GB" sz="2400" dirty="0"/>
              <a:t>When a force does act on a body, however, there is a change in motion.</a:t>
            </a:r>
          </a:p>
          <a:p>
            <a:endParaRPr lang="en-GB" sz="2400" dirty="0"/>
          </a:p>
          <a:p>
            <a:r>
              <a:rPr lang="en-GB" sz="2400" dirty="0"/>
              <a:t>In this situation Newton’s Second Law applies.</a:t>
            </a:r>
          </a:p>
        </p:txBody>
      </p:sp>
      <p:pic>
        <p:nvPicPr>
          <p:cNvPr id="2" name="Picture 1"/>
          <p:cNvPicPr>
            <a:picLocks noChangeAspect="1"/>
          </p:cNvPicPr>
          <p:nvPr/>
        </p:nvPicPr>
        <p:blipFill>
          <a:blip r:embed="rId3"/>
          <a:stretch>
            <a:fillRect/>
          </a:stretch>
        </p:blipFill>
        <p:spPr>
          <a:xfrm>
            <a:off x="2639616" y="1313155"/>
            <a:ext cx="9006151" cy="1604182"/>
          </a:xfrm>
          <a:prstGeom prst="rect">
            <a:avLst/>
          </a:prstGeom>
        </p:spPr>
      </p:pic>
    </p:spTree>
    <p:extLst>
      <p:ext uri="{BB962C8B-B14F-4D97-AF65-F5344CB8AC3E}">
        <p14:creationId xmlns:p14="http://schemas.microsoft.com/office/powerpoint/2010/main" val="31459235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3000" b="1" dirty="0"/>
              <a:t>Newton’s Second Law</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25063" y="671255"/>
            <a:ext cx="9865404" cy="461665"/>
          </a:xfrm>
          <a:prstGeom prst="rect">
            <a:avLst/>
          </a:prstGeom>
        </p:spPr>
        <p:txBody>
          <a:bodyPr wrap="square">
            <a:spAutoFit/>
          </a:bodyPr>
          <a:lstStyle/>
          <a:p>
            <a:r>
              <a:rPr lang="en-GB" sz="2400" dirty="0"/>
              <a:t>Newton’s Second Law of Motion is as follows:</a:t>
            </a:r>
          </a:p>
        </p:txBody>
      </p:sp>
      <p:sp>
        <p:nvSpPr>
          <p:cNvPr id="8" name="Rectangle 7"/>
          <p:cNvSpPr/>
          <p:nvPr/>
        </p:nvSpPr>
        <p:spPr>
          <a:xfrm>
            <a:off x="2317912" y="5170335"/>
            <a:ext cx="9298599" cy="1200329"/>
          </a:xfrm>
          <a:prstGeom prst="rect">
            <a:avLst/>
          </a:prstGeom>
        </p:spPr>
        <p:txBody>
          <a:bodyPr wrap="square">
            <a:spAutoFit/>
          </a:bodyPr>
          <a:lstStyle/>
          <a:p>
            <a:r>
              <a:rPr lang="en-GB" sz="2400" dirty="0"/>
              <a:t>This law relates force to acceleration, via the mass of the object. It tells you that to push and accelerate an object with a larger mass, you need to apply a larger force.</a:t>
            </a:r>
          </a:p>
        </p:txBody>
      </p:sp>
      <p:pic>
        <p:nvPicPr>
          <p:cNvPr id="4" name="Picture 3"/>
          <p:cNvPicPr>
            <a:picLocks noChangeAspect="1"/>
          </p:cNvPicPr>
          <p:nvPr/>
        </p:nvPicPr>
        <p:blipFill>
          <a:blip r:embed="rId3"/>
          <a:stretch>
            <a:fillRect/>
          </a:stretch>
        </p:blipFill>
        <p:spPr>
          <a:xfrm>
            <a:off x="2581839" y="1412776"/>
            <a:ext cx="9034672" cy="3324189"/>
          </a:xfrm>
          <a:prstGeom prst="rect">
            <a:avLst/>
          </a:prstGeom>
        </p:spPr>
      </p:pic>
    </p:spTree>
    <p:extLst>
      <p:ext uri="{BB962C8B-B14F-4D97-AF65-F5344CB8AC3E}">
        <p14:creationId xmlns:p14="http://schemas.microsoft.com/office/powerpoint/2010/main" val="61676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GB" altLang="en-US" sz="3000" b="1" dirty="0"/>
              <a:t>Newton’s Second Law</a:t>
            </a:r>
            <a:endParaRPr lang="en-US" altLang="en-US" sz="3000" b="1" dirty="0"/>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351584" y="729839"/>
            <a:ext cx="5269232" cy="3785652"/>
          </a:xfrm>
          <a:prstGeom prst="rect">
            <a:avLst/>
          </a:prstGeom>
        </p:spPr>
        <p:txBody>
          <a:bodyPr wrap="square">
            <a:spAutoFit/>
          </a:bodyPr>
          <a:lstStyle/>
          <a:p>
            <a:r>
              <a:rPr lang="en-GB" sz="2400" dirty="0"/>
              <a:t>For example, imagine that you want to apply a force to a large alien to push it off your spacecraft into the depths of space. If the alien was human-sized, this could be achieved fairly easily with a reasonably-sized force; if the alien was a lot larger, with a much greater mass, you would need a much greater force to push it away from your ship.</a:t>
            </a:r>
          </a:p>
        </p:txBody>
      </p:sp>
      <mc:AlternateContent xmlns:mc="http://schemas.openxmlformats.org/markup-compatibility/2006">
        <mc:Choice xmlns:a14="http://schemas.microsoft.com/office/drawing/2010/main" Requires="a14">
          <p:sp>
            <p:nvSpPr>
              <p:cNvPr id="8" name="Rectangle 7"/>
              <p:cNvSpPr/>
              <p:nvPr/>
            </p:nvSpPr>
            <p:spPr>
              <a:xfrm>
                <a:off x="2235860" y="4691332"/>
                <a:ext cx="9188732" cy="1577996"/>
              </a:xfrm>
              <a:prstGeom prst="rect">
                <a:avLst/>
              </a:prstGeom>
            </p:spPr>
            <p:txBody>
              <a:bodyPr wrap="square">
                <a:spAutoFit/>
              </a:bodyPr>
              <a:lstStyle/>
              <a:p>
                <a:r>
                  <a:rPr lang="en-GB" sz="2400" dirty="0"/>
                  <a:t>One </a:t>
                </a:r>
                <a:r>
                  <a:rPr lang="en-GB" sz="2400" b="1" dirty="0"/>
                  <a:t>newton</a:t>
                </a:r>
                <a:r>
                  <a:rPr lang="en-GB" sz="2400" dirty="0"/>
                  <a:t> is the force required to produce an acceleration of one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  in a body of mass one kg.</a:t>
                </a:r>
              </a:p>
              <a:p>
                <a:endParaRPr lang="en-GB" sz="2400" dirty="0"/>
              </a:p>
              <a:p>
                <a:r>
                  <a:rPr lang="en-GB" sz="2400" dirty="0"/>
                  <a:t>The abbreviation for a newton is </a:t>
                </a:r>
                <a:r>
                  <a:rPr lang="en-GB" sz="2400" dirty="0">
                    <a:latin typeface="Times New Roman" panose="02020603050405020304" pitchFamily="18" charset="0"/>
                    <a:cs typeface="Times New Roman" panose="02020603050405020304" pitchFamily="18" charset="0"/>
                  </a:rPr>
                  <a:t>N</a:t>
                </a:r>
                <a:r>
                  <a:rPr lang="en-GB" sz="2400" dirty="0"/>
                  <a:t>.</a:t>
                </a:r>
              </a:p>
            </p:txBody>
          </p:sp>
        </mc:Choice>
        <mc:Fallback>
          <p:sp>
            <p:nvSpPr>
              <p:cNvPr id="8" name="Rectangle 7"/>
              <p:cNvSpPr>
                <a:spLocks noRot="1" noChangeAspect="1" noMove="1" noResize="1" noEditPoints="1" noAdjustHandles="1" noChangeArrowheads="1" noChangeShapeType="1" noTextEdit="1"/>
              </p:cNvSpPr>
              <p:nvPr/>
            </p:nvSpPr>
            <p:spPr>
              <a:xfrm>
                <a:off x="2235860" y="4691332"/>
                <a:ext cx="9188732" cy="1577996"/>
              </a:xfrm>
              <a:prstGeom prst="rect">
                <a:avLst/>
              </a:prstGeom>
              <a:blipFill>
                <a:blip r:embed="rId3"/>
                <a:stretch>
                  <a:fillRect l="-1105" t="-3200"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8616280" y="3785010"/>
                <a:ext cx="2128125"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𝐹</m:t>
                      </m:r>
                      <m:r>
                        <a:rPr lang="en-GB" sz="2400" i="1">
                          <a:latin typeface="Cambria Math" panose="02040503050406030204" pitchFamily="18" charset="0"/>
                        </a:rPr>
                        <m:t>=</m:t>
                      </m:r>
                      <m:r>
                        <a:rPr lang="en-GB" sz="2400" b="0" i="1" smtClean="0">
                          <a:latin typeface="Cambria Math" panose="02040503050406030204" pitchFamily="18" charset="0"/>
                        </a:rPr>
                        <m:t>𝑚𝑎</m:t>
                      </m:r>
                      <m:r>
                        <a:rPr lang="en-GB" sz="2400" i="1">
                          <a:latin typeface="Cambria Math" panose="02040503050406030204" pitchFamily="18" charset="0"/>
                        </a:rPr>
                        <m:t> </m:t>
                      </m:r>
                    </m:oMath>
                  </m:oMathPara>
                </a14:m>
                <a:endParaRPr lang="en-GB" sz="2400" dirty="0">
                  <a:latin typeface="Times New Roman" panose="02020603050405020304" pitchFamily="18" charset="0"/>
                  <a:cs typeface="Times New Roman" panose="02020603050405020304" pitchFamily="18" charset="0"/>
                </a:endParaRPr>
              </a:p>
            </p:txBody>
          </p:sp>
        </mc:Choice>
        <mc:Fallback xmlns="">
          <p:sp>
            <p:nvSpPr>
              <p:cNvPr id="9" name="Rectangle 8"/>
              <p:cNvSpPr>
                <a:spLocks noRot="1" noChangeAspect="1" noMove="1" noResize="1" noEditPoints="1" noAdjustHandles="1" noChangeArrowheads="1" noChangeShapeType="1" noTextEdit="1"/>
              </p:cNvSpPr>
              <p:nvPr/>
            </p:nvSpPr>
            <p:spPr>
              <a:xfrm>
                <a:off x="8616280" y="3785010"/>
                <a:ext cx="2128125" cy="461665"/>
              </a:xfrm>
              <a:prstGeom prst="rect">
                <a:avLst/>
              </a:prstGeom>
              <a:blipFill rotWithShape="0">
                <a:blip r:embed="rId4"/>
                <a:stretch>
                  <a:fillRect/>
                </a:stretch>
              </a:blipFill>
            </p:spPr>
            <p:txBody>
              <a:bodyPr/>
              <a:lstStyle/>
              <a:p>
                <a:r>
                  <a:rPr lang="en-GB">
                    <a:noFill/>
                  </a:rPr>
                  <a:t> </a:t>
                </a:r>
              </a:p>
            </p:txBody>
          </p:sp>
        </mc:Fallback>
      </mc:AlternateContent>
      <p:pic>
        <p:nvPicPr>
          <p:cNvPr id="2" name="Picture 1"/>
          <p:cNvPicPr>
            <a:picLocks noChangeAspect="1"/>
          </p:cNvPicPr>
          <p:nvPr/>
        </p:nvPicPr>
        <p:blipFill>
          <a:blip r:embed="rId5"/>
          <a:stretch>
            <a:fillRect/>
          </a:stretch>
        </p:blipFill>
        <p:spPr>
          <a:xfrm>
            <a:off x="7896200" y="1244939"/>
            <a:ext cx="3941963" cy="2117659"/>
          </a:xfrm>
          <a:prstGeom prst="rect">
            <a:avLst/>
          </a:prstGeom>
        </p:spPr>
      </p:pic>
    </p:spTree>
    <p:extLst>
      <p:ext uri="{BB962C8B-B14F-4D97-AF65-F5344CB8AC3E}">
        <p14:creationId xmlns:p14="http://schemas.microsoft.com/office/powerpoint/2010/main" val="9904180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Newton’s Laws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624587"/>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p:sp>
        <p:nvSpPr>
          <p:cNvPr id="23" name="Rectangle 22"/>
          <p:cNvSpPr/>
          <p:nvPr/>
        </p:nvSpPr>
        <p:spPr>
          <a:xfrm>
            <a:off x="2186365" y="1036024"/>
            <a:ext cx="9598265" cy="830997"/>
          </a:xfrm>
          <a:prstGeom prst="rect">
            <a:avLst/>
          </a:prstGeom>
        </p:spPr>
        <p:txBody>
          <a:bodyPr wrap="square">
            <a:spAutoFit/>
          </a:bodyPr>
          <a:lstStyle/>
          <a:p>
            <a:r>
              <a:rPr lang="en-GB" sz="2400" dirty="0"/>
              <a:t>A car of mass 1100 kg can accelerate from rest to a speed of 30 mph in 12 seconds. Calculate the driving force required to achieve this.</a:t>
            </a:r>
          </a:p>
        </p:txBody>
      </p:sp>
      <p:sp>
        <p:nvSpPr>
          <p:cNvPr id="8" name="Rectangle 7"/>
          <p:cNvSpPr/>
          <p:nvPr/>
        </p:nvSpPr>
        <p:spPr>
          <a:xfrm>
            <a:off x="2204104" y="1835392"/>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1" name="Rectangle 10"/>
              <p:cNvSpPr/>
              <p:nvPr/>
            </p:nvSpPr>
            <p:spPr>
              <a:xfrm>
                <a:off x="2219327" y="3843943"/>
                <a:ext cx="9133257" cy="830997"/>
              </a:xfrm>
              <a:prstGeom prst="rect">
                <a:avLst/>
              </a:prstGeom>
            </p:spPr>
            <p:txBody>
              <a:bodyPr wrap="square">
                <a:spAutoFit/>
              </a:bodyPr>
              <a:lstStyle/>
              <a:p>
                <a:r>
                  <a:rPr lang="en-GB" sz="2400" dirty="0">
                    <a:solidFill>
                      <a:srgbClr val="FF0000"/>
                    </a:solidFill>
                  </a:rPr>
                  <a:t>Assuming that the car accelerates at a constant rate, then using </a:t>
                </a:r>
                <a14:m>
                  <m:oMath xmlns:m="http://schemas.openxmlformats.org/officeDocument/2006/math">
                    <m:r>
                      <a:rPr lang="en-GB" sz="2400" b="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𝑣</m:t>
                    </m:r>
                    <m: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GB" sz="2400" b="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𝑢</m:t>
                    </m:r>
                    <m:r>
                      <a:rPr lang="en-GB" sz="2400" b="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GB" sz="2400" b="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𝑎𝑡</m:t>
                    </m:r>
                  </m:oMath>
                </a14:m>
                <a:r>
                  <a:rPr lang="en-GB" sz="2400" dirty="0">
                    <a:solidFill>
                      <a:srgbClr val="FF0000"/>
                    </a:solidFill>
                  </a:rPr>
                  <a:t> with </a:t>
                </a:r>
                <a14:m>
                  <m:oMath xmlns:m="http://schemas.openxmlformats.org/officeDocument/2006/math">
                    <m: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𝑣</m:t>
                    </m:r>
                  </m:oMath>
                </a14:m>
                <a:r>
                  <a:rPr lang="en-GB" sz="2400" i="1" dirty="0">
                    <a:solidFill>
                      <a:srgbClr val="FF0000"/>
                    </a:solidFill>
                  </a:rPr>
                  <a:t> =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13.4 along with </a:t>
                </a:r>
                <a14:m>
                  <m:oMath xmlns:m="http://schemas.openxmlformats.org/officeDocument/2006/math">
                    <m: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𝑢</m:t>
                    </m:r>
                  </m:oMath>
                </a14:m>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0 and </a:t>
                </a:r>
                <a14:m>
                  <m:oMath xmlns:m="http://schemas.openxmlformats.org/officeDocument/2006/math">
                    <m:r>
                      <a:rPr lang="en-GB" sz="2400" i="1">
                        <a:solidFill>
                          <a:srgbClr val="FF0000"/>
                        </a:solidFill>
                        <a:latin typeface="Cambria Math" panose="02040503050406030204" pitchFamily="18" charset="0"/>
                        <a:ea typeface="Calibri" panose="020F0502020204030204" pitchFamily="34" charset="0"/>
                        <a:cs typeface="Times New Roman" panose="02020603050405020304" pitchFamily="18" charset="0"/>
                      </a:rPr>
                      <m:t>𝑡</m:t>
                    </m:r>
                  </m:oMath>
                </a14:m>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12 gives</a:t>
                </a:r>
              </a:p>
            </p:txBody>
          </p:sp>
        </mc:Choice>
        <mc:Fallback>
          <p:sp>
            <p:nvSpPr>
              <p:cNvPr id="11" name="Rectangle 10"/>
              <p:cNvSpPr>
                <a:spLocks noRot="1" noChangeAspect="1" noMove="1" noResize="1" noEditPoints="1" noAdjustHandles="1" noChangeArrowheads="1" noChangeShapeType="1" noTextEdit="1"/>
              </p:cNvSpPr>
              <p:nvPr/>
            </p:nvSpPr>
            <p:spPr>
              <a:xfrm>
                <a:off x="2219327" y="3843943"/>
                <a:ext cx="9133257" cy="830997"/>
              </a:xfrm>
              <a:prstGeom prst="rect">
                <a:avLst/>
              </a:prstGeom>
              <a:blipFill>
                <a:blip r:embed="rId3"/>
                <a:stretch>
                  <a:fillRect l="-972" t="-5970" b="-1492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4791277" y="4709882"/>
                <a:ext cx="4536504" cy="78380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𝑎</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13.</m:t>
                          </m:r>
                          <m:r>
                            <a:rPr lang="en-GB" sz="2400" b="0" i="1" smtClean="0">
                              <a:solidFill>
                                <a:srgbClr val="FF0000"/>
                              </a:solidFill>
                              <a:latin typeface="Cambria Math" panose="02040503050406030204" pitchFamily="18" charset="0"/>
                            </a:rPr>
                            <m:t>4</m:t>
                          </m:r>
                        </m:num>
                        <m:den>
                          <m:r>
                            <a:rPr lang="en-GB" sz="2400" i="1">
                              <a:solidFill>
                                <a:srgbClr val="FF0000"/>
                              </a:solidFill>
                              <a:latin typeface="Cambria Math" panose="02040503050406030204" pitchFamily="18" charset="0"/>
                            </a:rPr>
                            <m:t>12</m:t>
                          </m:r>
                        </m:den>
                      </m:f>
                      <m:r>
                        <a:rPr lang="en-GB" sz="2400" i="1">
                          <a:solidFill>
                            <a:srgbClr val="FF0000"/>
                          </a:solidFill>
                          <a:latin typeface="Cambria Math" panose="02040503050406030204" pitchFamily="18" charset="0"/>
                        </a:rPr>
                        <m:t>=1.12 </m:t>
                      </m:r>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m:oMathPara>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4791277" y="4709882"/>
                <a:ext cx="4536504" cy="783804"/>
              </a:xfrm>
              <a:prstGeom prst="rect">
                <a:avLst/>
              </a:prstGeom>
              <a:blipFill>
                <a:blip r:embed="rId4"/>
                <a:stretch>
                  <a:fillRect b="-645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Rectangle 14"/>
              <p:cNvSpPr/>
              <p:nvPr/>
            </p:nvSpPr>
            <p:spPr>
              <a:xfrm>
                <a:off x="4723596" y="6037303"/>
                <a:ext cx="5557110" cy="481927"/>
              </a:xfrm>
              <a:prstGeom prst="rect">
                <a:avLst/>
              </a:prstGeom>
            </p:spPr>
            <p:txBody>
              <a:bodyPr wrap="square">
                <a:spAutoFit/>
              </a:bodyPr>
              <a:lstStyle/>
              <a:p>
                <a:pPr marR="144145">
                  <a:lnSpc>
                    <a:spcPct val="112000"/>
                  </a:lnSpc>
                  <a:spcAft>
                    <a:spcPts val="600"/>
                  </a:spcAft>
                  <a:tabLst>
                    <a:tab pos="1943100" algn="l"/>
                  </a:tabLst>
                </a:pPr>
                <a14:m>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oMath>
                </a14:m>
                <a:r>
                  <a:rPr lang="en-GB"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1100 </a:t>
                </a:r>
                <a14:m>
                  <m:oMath xmlns:m="http://schemas.openxmlformats.org/officeDocument/2006/math">
                    <m:r>
                      <a:rPr lang="en-GB"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en-GB"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1.12</a:t>
                </a:r>
                <a:endPar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5" name="Rectangle 14"/>
              <p:cNvSpPr>
                <a:spLocks noRot="1" noChangeAspect="1" noMove="1" noResize="1" noEditPoints="1" noAdjustHandles="1" noChangeArrowheads="1" noChangeShapeType="1" noTextEdit="1"/>
              </p:cNvSpPr>
              <p:nvPr/>
            </p:nvSpPr>
            <p:spPr>
              <a:xfrm>
                <a:off x="4723596" y="6037303"/>
                <a:ext cx="5557110" cy="481927"/>
              </a:xfrm>
              <a:prstGeom prst="rect">
                <a:avLst/>
              </a:prstGeom>
              <a:blipFill>
                <a:blip r:embed="rId5"/>
                <a:stretch>
                  <a:fillRect t="-7692" b="-2564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2204104" y="2279817"/>
                <a:ext cx="9796552" cy="1577996"/>
              </a:xfrm>
              <a:prstGeom prst="rect">
                <a:avLst/>
              </a:prstGeom>
            </p:spPr>
            <p:txBody>
              <a:bodyPr wrap="square">
                <a:spAutoFit/>
              </a:bodyPr>
              <a:lstStyle/>
              <a:p>
                <a:r>
                  <a:rPr lang="en-GB" sz="2400" dirty="0">
                    <a:solidFill>
                      <a:srgbClr val="FF0000"/>
                    </a:solidFill>
                  </a:rPr>
                  <a:t>To find the force you first need to find to find the acceleration required to gain the speed of 30 mph. The units must be converted into SI units to apply the </a:t>
                </a:r>
                <a:r>
                  <a:rPr lang="en-GB" sz="2400" i="1" dirty="0">
                    <a:solidFill>
                      <a:srgbClr val="FF0000"/>
                    </a:solidFill>
                    <a:latin typeface="Times New Roman" panose="02020603050405020304" pitchFamily="18" charset="0"/>
                    <a:cs typeface="Times New Roman" panose="02020603050405020304" pitchFamily="18" charset="0"/>
                  </a:rPr>
                  <a:t>F = ma </a:t>
                </a:r>
                <a:r>
                  <a:rPr lang="en-GB" sz="2400" dirty="0">
                    <a:solidFill>
                      <a:srgbClr val="FF0000"/>
                    </a:solidFill>
                  </a:rPr>
                  <a:t>formula. Using the conversion 10 mph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4.47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r>
                  <a:rPr lang="en-GB" sz="2400" dirty="0">
                    <a:solidFill>
                      <a:srgbClr val="FF0000"/>
                    </a:solidFill>
                  </a:rPr>
                  <a:t> gives 30 mph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13.4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r>
                  <a:rPr lang="en-GB" sz="2400" dirty="0">
                    <a:solidFill>
                      <a:srgbClr val="FF0000"/>
                    </a:solidFill>
                  </a:rPr>
                  <a:t>.</a:t>
                </a:r>
              </a:p>
            </p:txBody>
          </p:sp>
        </mc:Choice>
        <mc:Fallback>
          <p:sp>
            <p:nvSpPr>
              <p:cNvPr id="19" name="Rectangle 18"/>
              <p:cNvSpPr>
                <a:spLocks noRot="1" noChangeAspect="1" noMove="1" noResize="1" noEditPoints="1" noAdjustHandles="1" noChangeArrowheads="1" noChangeShapeType="1" noTextEdit="1"/>
              </p:cNvSpPr>
              <p:nvPr/>
            </p:nvSpPr>
            <p:spPr>
              <a:xfrm>
                <a:off x="2204104" y="2279817"/>
                <a:ext cx="9796552" cy="1577996"/>
              </a:xfrm>
              <a:prstGeom prst="rect">
                <a:avLst/>
              </a:prstGeom>
              <a:blipFill>
                <a:blip r:embed="rId6"/>
                <a:stretch>
                  <a:fillRect l="-906" t="-3200" r="-259" b="-7200"/>
                </a:stretch>
              </a:blipFill>
            </p:spPr>
            <p:txBody>
              <a:bodyPr/>
              <a:lstStyle/>
              <a:p>
                <a:r>
                  <a:rPr lang="en-US">
                    <a:noFill/>
                  </a:rPr>
                  <a:t> </a:t>
                </a:r>
              </a:p>
            </p:txBody>
          </p:sp>
        </mc:Fallback>
      </mc:AlternateContent>
      <p:sp>
        <p:nvSpPr>
          <p:cNvPr id="20" name="Rectangle 19"/>
          <p:cNvSpPr/>
          <p:nvPr/>
        </p:nvSpPr>
        <p:spPr>
          <a:xfrm>
            <a:off x="2219327" y="5528628"/>
            <a:ext cx="6840760" cy="461665"/>
          </a:xfrm>
          <a:prstGeom prst="rect">
            <a:avLst/>
          </a:prstGeom>
        </p:spPr>
        <p:txBody>
          <a:bodyPr wrap="square">
            <a:spAutoFit/>
          </a:bodyPr>
          <a:lstStyle/>
          <a:p>
            <a:r>
              <a:rPr lang="en-GB" sz="2400" dirty="0">
                <a:solidFill>
                  <a:srgbClr val="FF0000"/>
                </a:solidFill>
              </a:rPr>
              <a:t>Applying Newton's Second Law gives</a:t>
            </a:r>
          </a:p>
        </p:txBody>
      </p:sp>
      <mc:AlternateContent xmlns:mc="http://schemas.openxmlformats.org/markup-compatibility/2006">
        <mc:Choice xmlns:a14="http://schemas.microsoft.com/office/drawing/2010/main" Requires="a14">
          <p:sp>
            <p:nvSpPr>
              <p:cNvPr id="21" name="Rectangle 20"/>
              <p:cNvSpPr/>
              <p:nvPr/>
            </p:nvSpPr>
            <p:spPr>
              <a:xfrm>
                <a:off x="1530517" y="6037303"/>
                <a:ext cx="3024335" cy="481927"/>
              </a:xfrm>
              <a:prstGeom prst="rect">
                <a:avLst/>
              </a:prstGeom>
            </p:spPr>
            <p:txBody>
              <a:bodyPr wrap="square">
                <a:spAutoFit/>
              </a:bodyPr>
              <a:lstStyle/>
              <a:p>
                <a:pPr marL="1085850" marR="144145" indent="285750">
                  <a:lnSpc>
                    <a:spcPct val="112000"/>
                  </a:lnSpc>
                  <a:spcAft>
                    <a:spcPts val="600"/>
                  </a:spcAft>
                  <a:tabLst>
                    <a:tab pos="1943100" algn="l"/>
                  </a:tabLst>
                </a:pPr>
                <a:r>
                  <a:rPr lang="en-GB" sz="2400"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F	</a:t>
                </a:r>
                <a14:m>
                  <m:oMath xmlns:m="http://schemas.openxmlformats.org/officeDocument/2006/math">
                    <m:r>
                      <a:rPr lang="en-GB" sz="2400" i="1">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en-GB" sz="2400"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ma</a:t>
                </a:r>
                <a:endPar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21" name="Rectangle 20"/>
              <p:cNvSpPr>
                <a:spLocks noRot="1" noChangeAspect="1" noMove="1" noResize="1" noEditPoints="1" noAdjustHandles="1" noChangeArrowheads="1" noChangeShapeType="1" noTextEdit="1"/>
              </p:cNvSpPr>
              <p:nvPr/>
            </p:nvSpPr>
            <p:spPr>
              <a:xfrm>
                <a:off x="1530517" y="6037303"/>
                <a:ext cx="3024335" cy="481927"/>
              </a:xfrm>
              <a:prstGeom prst="rect">
                <a:avLst/>
              </a:prstGeom>
              <a:blipFill>
                <a:blip r:embed="rId7"/>
                <a:stretch>
                  <a:fillRect t="-7692" b="-2564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6785955" y="6037303"/>
                <a:ext cx="4998675" cy="481927"/>
              </a:xfrm>
              <a:prstGeom prst="rect">
                <a:avLst/>
              </a:prstGeom>
            </p:spPr>
            <p:txBody>
              <a:bodyPr wrap="square">
                <a:spAutoFit/>
              </a:bodyPr>
              <a:lstStyle/>
              <a:p>
                <a:pPr marR="144780">
                  <a:lnSpc>
                    <a:spcPct val="112000"/>
                  </a:lnSpc>
                  <a:spcAft>
                    <a:spcPts val="0"/>
                  </a:spcAft>
                  <a:tabLst>
                    <a:tab pos="1943100" algn="l"/>
                  </a:tabLst>
                </a:pPr>
                <a14:m>
                  <m:oMath xmlns:m="http://schemas.openxmlformats.org/officeDocument/2006/math">
                    <m:r>
                      <a:rPr lang="en-GB" sz="2400" i="1" smtClean="0">
                        <a:solidFill>
                          <a:srgbClr val="FF0000"/>
                        </a:solidFill>
                        <a:latin typeface="Cambria Math" panose="02040503050406030204" pitchFamily="18" charset="0"/>
                        <a:ea typeface="Calibri" panose="020F0502020204030204" pitchFamily="34" charset="0"/>
                        <a:cs typeface="Times New Roman" panose="02020603050405020304" pitchFamily="18" charset="0"/>
                      </a:rPr>
                      <m:t>=  </m:t>
                    </m:r>
                  </m:oMath>
                </a14:m>
                <a:r>
                  <a:rPr lang="en-GB" sz="24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1230 N (to 3 significant places).</a:t>
                </a:r>
                <a:endPar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3" name="Rectangle 12"/>
              <p:cNvSpPr>
                <a:spLocks noRot="1" noChangeAspect="1" noMove="1" noResize="1" noEditPoints="1" noAdjustHandles="1" noChangeArrowheads="1" noChangeShapeType="1" noTextEdit="1"/>
              </p:cNvSpPr>
              <p:nvPr/>
            </p:nvSpPr>
            <p:spPr>
              <a:xfrm>
                <a:off x="6785955" y="6037303"/>
                <a:ext cx="4998675" cy="481927"/>
              </a:xfrm>
              <a:prstGeom prst="rect">
                <a:avLst/>
              </a:prstGeom>
              <a:blipFill>
                <a:blip r:embed="rId8"/>
                <a:stretch>
                  <a:fillRect t="-7692" b="-25641"/>
                </a:stretch>
              </a:blipFill>
            </p:spPr>
            <p:txBody>
              <a:bodyPr/>
              <a:lstStyle/>
              <a:p>
                <a:r>
                  <a:rPr lang="en-US">
                    <a:noFill/>
                  </a:rPr>
                  <a:t> </a:t>
                </a:r>
              </a:p>
            </p:txBody>
          </p:sp>
        </mc:Fallback>
      </mc:AlternateContent>
    </p:spTree>
    <p:extLst>
      <p:ext uri="{BB962C8B-B14F-4D97-AF65-F5344CB8AC3E}">
        <p14:creationId xmlns:p14="http://schemas.microsoft.com/office/powerpoint/2010/main" val="111350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8" grpId="0"/>
      <p:bldP spid="11" grpId="0"/>
      <p:bldP spid="14" grpId="0"/>
      <p:bldP spid="15" grpId="0"/>
      <p:bldP spid="19" grpId="0"/>
      <p:bldP spid="20" grpId="0"/>
      <p:bldP spid="21" grpId="0"/>
      <p:bldP spid="1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Newton’s Laws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624587"/>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23" name="Rectangle 22"/>
              <p:cNvSpPr/>
              <p:nvPr/>
            </p:nvSpPr>
            <p:spPr>
              <a:xfrm>
                <a:off x="2204105" y="1012288"/>
                <a:ext cx="9364504" cy="3793987"/>
              </a:xfrm>
              <a:prstGeom prst="rect">
                <a:avLst/>
              </a:prstGeom>
            </p:spPr>
            <p:txBody>
              <a:bodyPr wrap="square">
                <a:spAutoFit/>
              </a:bodyPr>
              <a:lstStyle/>
              <a:p>
                <a:r>
                  <a:rPr lang="en-GB" sz="2400" dirty="0"/>
                  <a:t>A force of magnitude 20 N is applied to a particle of mass 4 kg for 6 seconds. Given that the initial velocity of the body is 15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a:t>
                </a:r>
              </a:p>
              <a:p>
                <a:endParaRPr lang="en-GB" sz="2400" dirty="0"/>
              </a:p>
              <a:p>
                <a:r>
                  <a:rPr lang="en-GB" sz="2400" dirty="0"/>
                  <a:t>	a) 	calculate the acceleration, </a:t>
                </a:r>
                <a:r>
                  <a:rPr lang="en-GB" sz="2400" i="1" dirty="0">
                    <a:latin typeface="Times New Roman" panose="02020603050405020304" pitchFamily="18" charset="0"/>
                    <a:cs typeface="Times New Roman" panose="02020603050405020304" pitchFamily="18" charset="0"/>
                  </a:rPr>
                  <a:t>a</a:t>
                </a:r>
                <a:r>
                  <a:rPr lang="en-GB" sz="2400" dirty="0"/>
                  <a:t>, of the body,</a:t>
                </a:r>
              </a:p>
              <a:p>
                <a:r>
                  <a:rPr lang="en-GB" sz="2400" dirty="0"/>
                  <a:t>	b) 	calculate its velocity, </a:t>
                </a:r>
                <a:r>
                  <a:rPr lang="en-GB" sz="2400" i="1" dirty="0">
                    <a:latin typeface="Times New Roman" panose="02020603050405020304" pitchFamily="18" charset="0"/>
                    <a:cs typeface="Times New Roman" panose="02020603050405020304" pitchFamily="18" charset="0"/>
                  </a:rPr>
                  <a:t>v</a:t>
                </a:r>
                <a:r>
                  <a:rPr lang="en-GB" sz="2400" dirty="0"/>
                  <a:t>, after 6 seconds.</a:t>
                </a:r>
              </a:p>
              <a:p>
                <a:endParaRPr lang="en-GB" sz="2400" dirty="0"/>
              </a:p>
              <a:p>
                <a:r>
                  <a:rPr lang="en-GB" sz="2400" dirty="0"/>
                  <a:t>After 6 seconds a force, </a:t>
                </a:r>
                <a:r>
                  <a:rPr lang="en-GB" sz="2400" i="1" dirty="0">
                    <a:latin typeface="Times New Roman" panose="02020603050405020304" pitchFamily="18" charset="0"/>
                    <a:cs typeface="Times New Roman" panose="02020603050405020304" pitchFamily="18" charset="0"/>
                  </a:rPr>
                  <a:t>F</a:t>
                </a:r>
                <a:r>
                  <a:rPr lang="en-GB" sz="2400" dirty="0"/>
                  <a:t>, is applied to bring the body to rest in a further 125 m.</a:t>
                </a:r>
              </a:p>
              <a:p>
                <a:endParaRPr lang="en-GB" sz="2400" dirty="0"/>
              </a:p>
              <a:p>
                <a:r>
                  <a:rPr lang="en-GB" sz="2400" dirty="0"/>
                  <a:t>	c) 	Calculate the magnitude of the force.</a:t>
                </a:r>
              </a:p>
            </p:txBody>
          </p:sp>
        </mc:Choice>
        <mc:Fallback xmlns="">
          <p:sp>
            <p:nvSpPr>
              <p:cNvPr id="23" name="Rectangle 22"/>
              <p:cNvSpPr>
                <a:spLocks noRot="1" noChangeAspect="1" noMove="1" noResize="1" noEditPoints="1" noAdjustHandles="1" noChangeArrowheads="1" noChangeShapeType="1" noTextEdit="1"/>
              </p:cNvSpPr>
              <p:nvPr/>
            </p:nvSpPr>
            <p:spPr>
              <a:xfrm>
                <a:off x="2204105" y="1012288"/>
                <a:ext cx="9364504" cy="3793987"/>
              </a:xfrm>
              <a:prstGeom prst="rect">
                <a:avLst/>
              </a:prstGeom>
              <a:blipFill rotWithShape="0">
                <a:blip r:embed="rId3"/>
                <a:stretch>
                  <a:fillRect l="-1042" t="-1125" r="-651" b="-2894"/>
                </a:stretch>
              </a:blipFill>
            </p:spPr>
            <p:txBody>
              <a:bodyPr/>
              <a:lstStyle/>
              <a:p>
                <a:r>
                  <a:rPr lang="en-GB">
                    <a:noFill/>
                  </a:rPr>
                  <a:t> </a:t>
                </a:r>
              </a:p>
            </p:txBody>
          </p:sp>
        </mc:Fallback>
      </mc:AlternateContent>
      <p:sp>
        <p:nvSpPr>
          <p:cNvPr id="8" name="Rectangle 7"/>
          <p:cNvSpPr/>
          <p:nvPr/>
        </p:nvSpPr>
        <p:spPr>
          <a:xfrm>
            <a:off x="2205254" y="4917821"/>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p:sp>
        <p:nvSpPr>
          <p:cNvPr id="11" name="Rectangle 10"/>
          <p:cNvSpPr/>
          <p:nvPr/>
        </p:nvSpPr>
        <p:spPr>
          <a:xfrm>
            <a:off x="2204105" y="5338529"/>
            <a:ext cx="5548079" cy="461665"/>
          </a:xfrm>
          <a:prstGeom prst="rect">
            <a:avLst/>
          </a:prstGeom>
        </p:spPr>
        <p:txBody>
          <a:bodyPr wrap="square">
            <a:spAutoFit/>
          </a:bodyPr>
          <a:lstStyle/>
          <a:p>
            <a:r>
              <a:rPr lang="en-GB" sz="2400" dirty="0">
                <a:solidFill>
                  <a:srgbClr val="FF0000"/>
                </a:solidFill>
              </a:rPr>
              <a:t>Using Newton’s Second Law,</a:t>
            </a:r>
          </a:p>
        </p:txBody>
      </p:sp>
      <mc:AlternateContent xmlns:mc="http://schemas.openxmlformats.org/markup-compatibility/2006">
        <mc:Choice xmlns:a14="http://schemas.microsoft.com/office/drawing/2010/main" Requires="a14">
          <p:sp>
            <p:nvSpPr>
              <p:cNvPr id="12" name="Rectangle 11"/>
              <p:cNvSpPr/>
              <p:nvPr/>
            </p:nvSpPr>
            <p:spPr>
              <a:xfrm>
                <a:off x="4962965" y="5824220"/>
                <a:ext cx="5074832" cy="461665"/>
              </a:xfrm>
              <a:prstGeom prst="rect">
                <a:avLst/>
              </a:prstGeom>
            </p:spPr>
            <p:txBody>
              <a:bodyPr wrap="square">
                <a:spAutoFit/>
              </a:bodyPr>
              <a:lstStyle/>
              <a:p>
                <a:r>
                  <a:rPr lang="en-GB" sz="2400" dirty="0">
                    <a:solidFill>
                      <a:srgbClr val="FF0000"/>
                    </a:solidFill>
                  </a:rPr>
                  <a:t>20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4</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4962965" y="5824220"/>
                <a:ext cx="5074832" cy="461665"/>
              </a:xfrm>
              <a:prstGeom prst="rect">
                <a:avLst/>
              </a:prstGeom>
              <a:blipFill>
                <a:blip r:embed="rId4"/>
                <a:stretch>
                  <a:fillRect l="-1746" t="-10811" b="-297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5123892" y="6258569"/>
                <a:ext cx="5256584" cy="470000"/>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a</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5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p:sp>
            <p:nvSpPr>
              <p:cNvPr id="13" name="Rectangle 12"/>
              <p:cNvSpPr>
                <a:spLocks noRot="1" noChangeAspect="1" noMove="1" noResize="1" noEditPoints="1" noAdjustHandles="1" noChangeArrowheads="1" noChangeShapeType="1" noTextEdit="1"/>
              </p:cNvSpPr>
              <p:nvPr/>
            </p:nvSpPr>
            <p:spPr>
              <a:xfrm>
                <a:off x="5123892" y="6258569"/>
                <a:ext cx="5256584" cy="470000"/>
              </a:xfrm>
              <a:prstGeom prst="rect">
                <a:avLst/>
              </a:prstGeom>
              <a:blipFill>
                <a:blip r:embed="rId5"/>
                <a:stretch>
                  <a:fillRect l="-1687" t="-7895" b="-26316"/>
                </a:stretch>
              </a:blipFill>
            </p:spPr>
            <p:txBody>
              <a:bodyPr/>
              <a:lstStyle/>
              <a:p>
                <a:r>
                  <a:rPr lang="en-US">
                    <a:noFill/>
                  </a:rPr>
                  <a:t> </a:t>
                </a:r>
              </a:p>
            </p:txBody>
          </p:sp>
        </mc:Fallback>
      </mc:AlternateContent>
    </p:spTree>
    <p:extLst>
      <p:ext uri="{BB962C8B-B14F-4D97-AF65-F5344CB8AC3E}">
        <p14:creationId xmlns:p14="http://schemas.microsoft.com/office/powerpoint/2010/main" val="41157716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8" grpId="0"/>
      <p:bldP spid="11" grpId="0"/>
      <p:bldP spid="12" grpId="0"/>
      <p:bldP spid="1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Newton’s Laws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6" name="Rectangle 5"/>
              <p:cNvSpPr/>
              <p:nvPr/>
            </p:nvSpPr>
            <p:spPr>
              <a:xfrm>
                <a:off x="2207260" y="1137508"/>
                <a:ext cx="9019429" cy="470000"/>
              </a:xfrm>
              <a:prstGeom prst="rect">
                <a:avLst/>
              </a:prstGeom>
            </p:spPr>
            <p:txBody>
              <a:bodyPr wrap="square">
                <a:spAutoFit/>
              </a:bodyPr>
              <a:lstStyle/>
              <a:p>
                <a:r>
                  <a:rPr lang="en-GB" sz="2400" dirty="0">
                    <a:solidFill>
                      <a:srgbClr val="FF0000"/>
                    </a:solidFill>
                  </a:rPr>
                  <a:t>b)	Using </a:t>
                </a:r>
                <a14:m>
                  <m:oMath xmlns:m="http://schemas.openxmlformats.org/officeDocument/2006/math">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𝑎𝑡</m:t>
                    </m:r>
                  </m:oMath>
                </a14:m>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15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5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6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45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endParaRPr lang="en-GB" sz="2400" dirty="0">
                  <a:solidFill>
                    <a:srgbClr val="FF0000"/>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2207260" y="1137508"/>
                <a:ext cx="9019429" cy="470000"/>
              </a:xfrm>
              <a:prstGeom prst="rect">
                <a:avLst/>
              </a:prstGeom>
              <a:blipFill>
                <a:blip r:embed="rId3"/>
                <a:stretch>
                  <a:fillRect l="-983" t="-10526" b="-26316"/>
                </a:stretch>
              </a:blipFill>
            </p:spPr>
            <p:txBody>
              <a:bodyPr/>
              <a:lstStyle/>
              <a:p>
                <a:r>
                  <a:rPr lang="en-US">
                    <a:noFill/>
                  </a:rPr>
                  <a:t> </a:t>
                </a:r>
              </a:p>
            </p:txBody>
          </p:sp>
        </mc:Fallback>
      </mc:AlternateContent>
      <p:sp>
        <p:nvSpPr>
          <p:cNvPr id="21" name="Rectangle 20"/>
          <p:cNvSpPr/>
          <p:nvPr/>
        </p:nvSpPr>
        <p:spPr>
          <a:xfrm>
            <a:off x="2207260" y="1819394"/>
            <a:ext cx="9019429" cy="830997"/>
          </a:xfrm>
          <a:prstGeom prst="rect">
            <a:avLst/>
          </a:prstGeom>
        </p:spPr>
        <p:txBody>
          <a:bodyPr wrap="square">
            <a:spAutoFit/>
          </a:bodyPr>
          <a:lstStyle/>
          <a:p>
            <a:r>
              <a:rPr lang="en-GB" sz="2400" dirty="0">
                <a:solidFill>
                  <a:srgbClr val="FF0000"/>
                </a:solidFill>
              </a:rPr>
              <a:t>c)	First the acceleration needs to be found, then from this the 	force. Final velocity </a:t>
            </a:r>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a:solidFill>
                  <a:srgbClr val="FF0000"/>
                </a:solidFill>
              </a:rPr>
              <a:t> </a:t>
            </a:r>
            <a:r>
              <a:rPr lang="en-GB" sz="2400" dirty="0">
                <a:solidFill>
                  <a:srgbClr val="FF0000"/>
                </a:solidFill>
              </a:rPr>
              <a:t>= 0, as the particle finishes at rest.</a:t>
            </a:r>
          </a:p>
        </p:txBody>
      </p:sp>
      <mc:AlternateContent xmlns:mc="http://schemas.openxmlformats.org/markup-compatibility/2006">
        <mc:Choice xmlns:a14="http://schemas.microsoft.com/office/drawing/2010/main" Requires="a14">
          <p:sp>
            <p:nvSpPr>
              <p:cNvPr id="23" name="Rectangle 22"/>
              <p:cNvSpPr/>
              <p:nvPr/>
            </p:nvSpPr>
            <p:spPr>
              <a:xfrm>
                <a:off x="2207260" y="2650391"/>
                <a:ext cx="3528700" cy="461665"/>
              </a:xfrm>
              <a:prstGeom prst="rect">
                <a:avLst/>
              </a:prstGeom>
            </p:spPr>
            <p:txBody>
              <a:bodyPr wrap="square">
                <a:spAutoFit/>
              </a:bodyPr>
              <a:lstStyle/>
              <a:p>
                <a:r>
                  <a:rPr lang="en-GB" sz="2400" dirty="0">
                    <a:solidFill>
                      <a:srgbClr val="FF0000"/>
                    </a:solidFill>
                  </a:rPr>
                  <a:t>Using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𝑣</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𝑢</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𝑎𝑠</m:t>
                    </m:r>
                  </m:oMath>
                </a14:m>
                <a:endParaRPr lang="en-GB" sz="2400" dirty="0">
                  <a:solidFill>
                    <a:srgbClr val="FF0000"/>
                  </a:solidFill>
                </a:endParaRPr>
              </a:p>
            </p:txBody>
          </p:sp>
        </mc:Choice>
        <mc:Fallback>
          <p:sp>
            <p:nvSpPr>
              <p:cNvPr id="23" name="Rectangle 22"/>
              <p:cNvSpPr>
                <a:spLocks noRot="1" noChangeAspect="1" noMove="1" noResize="1" noEditPoints="1" noAdjustHandles="1" noChangeArrowheads="1" noChangeShapeType="1" noTextEdit="1"/>
              </p:cNvSpPr>
              <p:nvPr/>
            </p:nvSpPr>
            <p:spPr>
              <a:xfrm>
                <a:off x="2207260" y="2650391"/>
                <a:ext cx="3528700" cy="461665"/>
              </a:xfrm>
              <a:prstGeom prst="rect">
                <a:avLst/>
              </a:prstGeom>
              <a:blipFill>
                <a:blip r:embed="rId4"/>
                <a:stretch>
                  <a:fillRect l="-2509" t="-10526" b="-2368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3503712" y="3278845"/>
                <a:ext cx="5903529"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 </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45</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𝑎</m:t>
                      </m:r>
                      <m:r>
                        <a:rPr lang="en-GB" sz="2400" i="1">
                          <a:solidFill>
                            <a:srgbClr val="FF0000"/>
                          </a:solidFill>
                          <a:latin typeface="Cambria Math" panose="02040503050406030204" pitchFamily="18" charset="0"/>
                        </a:rPr>
                        <m:t>×125</m:t>
                      </m:r>
                    </m:oMath>
                  </m:oMathPara>
                </a14:m>
                <a:endParaRPr lang="en-GB" sz="2400" dirty="0">
                  <a:solidFill>
                    <a:srgbClr val="FF0000"/>
                  </a:solidFill>
                </a:endParaRPr>
              </a:p>
            </p:txBody>
          </p:sp>
        </mc:Choice>
        <mc:Fallback>
          <p:sp>
            <p:nvSpPr>
              <p:cNvPr id="9" name="Rectangle 8"/>
              <p:cNvSpPr>
                <a:spLocks noRot="1" noChangeAspect="1" noMove="1" noResize="1" noEditPoints="1" noAdjustHandles="1" noChangeArrowheads="1" noChangeShapeType="1" noTextEdit="1"/>
              </p:cNvSpPr>
              <p:nvPr/>
            </p:nvSpPr>
            <p:spPr>
              <a:xfrm>
                <a:off x="3503712" y="3278845"/>
                <a:ext cx="5903529" cy="461665"/>
              </a:xfrm>
              <a:prstGeom prst="rect">
                <a:avLst/>
              </a:prstGeom>
              <a:blipFill>
                <a:blip r:embed="rId5"/>
                <a:stretch>
                  <a:fillRect b="-21622"/>
                </a:stretch>
              </a:blipFill>
            </p:spPr>
            <p:txBody>
              <a:bodyPr/>
              <a:lstStyle/>
              <a:p>
                <a:r>
                  <a:rPr lang="en-US">
                    <a:noFill/>
                  </a:rPr>
                  <a:t> </a:t>
                </a:r>
              </a:p>
            </p:txBody>
          </p:sp>
        </mc:Fallback>
      </mc:AlternateContent>
      <p:sp>
        <p:nvSpPr>
          <p:cNvPr id="11" name="Rectangle 10"/>
          <p:cNvSpPr/>
          <p:nvPr/>
        </p:nvSpPr>
        <p:spPr>
          <a:xfrm>
            <a:off x="2207260" y="3740510"/>
            <a:ext cx="5903529" cy="461665"/>
          </a:xfrm>
          <a:prstGeom prst="rect">
            <a:avLst/>
          </a:prstGeom>
        </p:spPr>
        <p:txBody>
          <a:bodyPr wrap="square">
            <a:spAutoFit/>
          </a:bodyPr>
          <a:lstStyle/>
          <a:p>
            <a:r>
              <a:rPr lang="en-GB" sz="2400" dirty="0">
                <a:solidFill>
                  <a:srgbClr val="FF0000"/>
                </a:solidFill>
              </a:rPr>
              <a:t>Solving for </a:t>
            </a:r>
            <a:r>
              <a:rPr lang="en-GB" sz="2400" i="1" dirty="0">
                <a:solidFill>
                  <a:srgbClr val="FF0000"/>
                </a:solidFill>
                <a:latin typeface="Times New Roman" panose="02020603050405020304" pitchFamily="18" charset="0"/>
                <a:cs typeface="Times New Roman" panose="02020603050405020304" pitchFamily="18" charset="0"/>
              </a:rPr>
              <a:t>a</a:t>
            </a:r>
            <a:r>
              <a:rPr lang="en-GB" sz="2400" dirty="0">
                <a:solidFill>
                  <a:srgbClr val="FF0000"/>
                </a:solidFill>
              </a:rPr>
              <a:t>,</a:t>
            </a:r>
          </a:p>
        </p:txBody>
      </p:sp>
      <mc:AlternateContent xmlns:mc="http://schemas.openxmlformats.org/markup-compatibility/2006">
        <mc:Choice xmlns:a14="http://schemas.microsoft.com/office/drawing/2010/main" Requires="a14">
          <p:sp>
            <p:nvSpPr>
              <p:cNvPr id="12" name="Rectangle 11"/>
              <p:cNvSpPr/>
              <p:nvPr/>
            </p:nvSpPr>
            <p:spPr>
              <a:xfrm>
                <a:off x="4943872" y="3971342"/>
                <a:ext cx="5903529" cy="668709"/>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𝑎</m:t>
                    </m:r>
                    <m:r>
                      <a:rPr lang="en-GB" sz="2400" i="1" smtClean="0">
                        <a:solidFill>
                          <a:srgbClr val="FF0000"/>
                        </a:solidFill>
                        <a:latin typeface="Cambria Math" panose="02040503050406030204" pitchFamily="18" charset="0"/>
                      </a:rPr>
                      <m:t>=−</m:t>
                    </m:r>
                    <m:f>
                      <m:fPr>
                        <m:ctrlPr>
                          <a:rPr lang="en-GB"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45</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250</m:t>
                        </m:r>
                      </m:den>
                    </m:f>
                  </m:oMath>
                </a14:m>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8.1</a:t>
                </a:r>
                <a:r>
                  <a:rPr lang="en-GB" sz="2400" i="1" dirty="0">
                    <a:solidFill>
                      <a:srgbClr val="FF0000"/>
                    </a:solidFill>
                  </a:rPr>
                  <a:t>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p:sp>
            <p:nvSpPr>
              <p:cNvPr id="12" name="Rectangle 11"/>
              <p:cNvSpPr>
                <a:spLocks noRot="1" noChangeAspect="1" noMove="1" noResize="1" noEditPoints="1" noAdjustHandles="1" noChangeArrowheads="1" noChangeShapeType="1" noTextEdit="1"/>
              </p:cNvSpPr>
              <p:nvPr/>
            </p:nvSpPr>
            <p:spPr>
              <a:xfrm>
                <a:off x="4943872" y="3971342"/>
                <a:ext cx="5903529" cy="668709"/>
              </a:xfrm>
              <a:prstGeom prst="rect">
                <a:avLst/>
              </a:prstGeom>
              <a:blipFill>
                <a:blip r:embed="rId6"/>
                <a:stretch>
                  <a:fillRect b="-7407"/>
                </a:stretch>
              </a:blipFill>
            </p:spPr>
            <p:txBody>
              <a:bodyPr/>
              <a:lstStyle/>
              <a:p>
                <a:r>
                  <a:rPr lang="en-US">
                    <a:noFill/>
                  </a:rPr>
                  <a:t> </a:t>
                </a:r>
              </a:p>
            </p:txBody>
          </p:sp>
        </mc:Fallback>
      </mc:AlternateContent>
      <p:sp>
        <p:nvSpPr>
          <p:cNvPr id="13" name="Rectangle 12"/>
          <p:cNvSpPr/>
          <p:nvPr/>
        </p:nvSpPr>
        <p:spPr>
          <a:xfrm>
            <a:off x="2207260" y="4692129"/>
            <a:ext cx="9492921" cy="830997"/>
          </a:xfrm>
          <a:prstGeom prst="rect">
            <a:avLst/>
          </a:prstGeom>
        </p:spPr>
        <p:txBody>
          <a:bodyPr wrap="square">
            <a:spAutoFit/>
          </a:bodyPr>
          <a:lstStyle/>
          <a:p>
            <a:r>
              <a:rPr lang="en-GB" sz="2400" dirty="0">
                <a:solidFill>
                  <a:srgbClr val="FF0000"/>
                </a:solidFill>
              </a:rPr>
              <a:t>Notice that the sign is negative, as the acceleration is against the direction of motion. Using Newton’s Second Law,</a:t>
            </a:r>
          </a:p>
        </p:txBody>
      </p:sp>
      <mc:AlternateContent xmlns:mc="http://schemas.openxmlformats.org/markup-compatibility/2006">
        <mc:Choice xmlns:a14="http://schemas.microsoft.com/office/drawing/2010/main" Requires="a14">
          <p:sp>
            <p:nvSpPr>
              <p:cNvPr id="14" name="Rectangle 13"/>
              <p:cNvSpPr/>
              <p:nvPr/>
            </p:nvSpPr>
            <p:spPr>
              <a:xfrm>
                <a:off x="4922719" y="5564721"/>
                <a:ext cx="5903529" cy="461665"/>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F</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=4×8.1=32.4 </m:t>
                    </m:r>
                    <m:r>
                      <m:rPr>
                        <m:sty m:val="p"/>
                      </m:rPr>
                      <a:rPr lang="en-GB" sz="2400">
                        <a:solidFill>
                          <a:srgbClr val="FF0000"/>
                        </a:solidFill>
                        <a:latin typeface="Cambria Math" panose="02040503050406030204" pitchFamily="18" charset="0"/>
                      </a:rPr>
                      <m:t>N</m:t>
                    </m:r>
                  </m:oMath>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4922719" y="5564721"/>
                <a:ext cx="5903529" cy="461665"/>
              </a:xfrm>
              <a:prstGeom prst="rect">
                <a:avLst/>
              </a:prstGeom>
              <a:blipFill>
                <a:blip r:embed="rId7"/>
                <a:stretch>
                  <a:fillRect l="-1502" t="-10811" b="-29730"/>
                </a:stretch>
              </a:blipFill>
            </p:spPr>
            <p:txBody>
              <a:bodyPr/>
              <a:lstStyle/>
              <a:p>
                <a:r>
                  <a:rPr lang="en-US">
                    <a:noFill/>
                  </a:rPr>
                  <a:t> </a:t>
                </a:r>
              </a:p>
            </p:txBody>
          </p:sp>
        </mc:Fallback>
      </mc:AlternateContent>
      <p:sp>
        <p:nvSpPr>
          <p:cNvPr id="15" name="Rectangle 14"/>
          <p:cNvSpPr/>
          <p:nvPr/>
        </p:nvSpPr>
        <p:spPr>
          <a:xfrm>
            <a:off x="2181759" y="6196677"/>
            <a:ext cx="8522753" cy="461665"/>
          </a:xfrm>
          <a:prstGeom prst="rect">
            <a:avLst/>
          </a:prstGeom>
        </p:spPr>
        <p:txBody>
          <a:bodyPr wrap="square">
            <a:spAutoFit/>
          </a:bodyPr>
          <a:lstStyle/>
          <a:p>
            <a:r>
              <a:rPr lang="en-GB" sz="2400" dirty="0">
                <a:solidFill>
                  <a:srgbClr val="FF0000"/>
                </a:solidFill>
              </a:rPr>
              <a:t>This force must also act against the direction of motion.</a:t>
            </a:r>
          </a:p>
        </p:txBody>
      </p:sp>
    </p:spTree>
    <p:extLst>
      <p:ext uri="{BB962C8B-B14F-4D97-AF65-F5344CB8AC3E}">
        <p14:creationId xmlns:p14="http://schemas.microsoft.com/office/powerpoint/2010/main" val="1401520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P spid="23" grpId="0"/>
      <p:bldP spid="9" grpId="0"/>
      <p:bldP spid="11" grpId="0"/>
      <p:bldP spid="12" grpId="0"/>
      <p:bldP spid="13" grpId="0"/>
      <p:bldP spid="14" grpId="0"/>
      <p:bldP spid="1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4: Fitness Check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endParaRPr lang="en-US" sz="2000" b="1" kern="1200" dirty="0">
              <a:solidFill>
                <a:schemeClr val="bg1"/>
              </a:solidFill>
              <a:effectLst/>
              <a:latin typeface="Arial"/>
              <a:ea typeface="MS PGothic"/>
              <a:cs typeface="Times New Roman"/>
            </a:endParaRPr>
          </a:p>
        </p:txBody>
      </p:sp>
      <p:sp>
        <p:nvSpPr>
          <p:cNvPr id="3" name="Rectangle 2"/>
          <p:cNvSpPr/>
          <p:nvPr/>
        </p:nvSpPr>
        <p:spPr>
          <a:xfrm>
            <a:off x="2236902" y="660338"/>
            <a:ext cx="9267008"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mc:AlternateContent xmlns:mc="http://schemas.openxmlformats.org/markup-compatibility/2006" xmlns:a14="http://schemas.microsoft.com/office/drawing/2010/main">
        <mc:Choice Requires="a14">
          <p:sp>
            <p:nvSpPr>
              <p:cNvPr id="5" name="Rectangle 4"/>
              <p:cNvSpPr/>
              <p:nvPr/>
            </p:nvSpPr>
            <p:spPr>
              <a:xfrm>
                <a:off x="2227522" y="1455963"/>
                <a:ext cx="9763754" cy="1208664"/>
              </a:xfrm>
              <a:prstGeom prst="rect">
                <a:avLst/>
              </a:prstGeom>
            </p:spPr>
            <p:txBody>
              <a:bodyPr wrap="square">
                <a:spAutoFit/>
              </a:bodyPr>
              <a:lstStyle/>
              <a:p>
                <a:r>
                  <a:rPr lang="en-GB" sz="2400" dirty="0"/>
                  <a:t>1)	A world class sprinter can accelerate from rest to 10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−1</m:t>
                        </m:r>
                      </m:sup>
                    </m:sSup>
                  </m:oMath>
                </a14:m>
                <a:r>
                  <a:rPr lang="en-GB" sz="2400" dirty="0"/>
                  <a:t> in about 	2 seconds. Estimate the magnitude of the force required to 	produce this acceleration (take the mass of the sprinter to be 70kg).</a:t>
                </a:r>
              </a:p>
            </p:txBody>
          </p:sp>
        </mc:Choice>
        <mc:Fallback xmlns="">
          <p:sp>
            <p:nvSpPr>
              <p:cNvPr id="5" name="Rectangle 4"/>
              <p:cNvSpPr>
                <a:spLocks noRot="1" noChangeAspect="1" noMove="1" noResize="1" noEditPoints="1" noAdjustHandles="1" noChangeArrowheads="1" noChangeShapeType="1" noTextEdit="1"/>
              </p:cNvSpPr>
              <p:nvPr/>
            </p:nvSpPr>
            <p:spPr>
              <a:xfrm>
                <a:off x="2227522" y="1455963"/>
                <a:ext cx="9763754" cy="1208664"/>
              </a:xfrm>
              <a:prstGeom prst="rect">
                <a:avLst/>
              </a:prstGeom>
              <a:blipFill rotWithShape="0">
                <a:blip r:embed="rId3"/>
                <a:stretch>
                  <a:fillRect l="-936" t="-3030" r="-936" b="-11111"/>
                </a:stretch>
              </a:blipFill>
            </p:spPr>
            <p:txBody>
              <a:bodyPr/>
              <a:lstStyle/>
              <a:p>
                <a:r>
                  <a:rPr lang="en-GB">
                    <a:noFill/>
                  </a:rPr>
                  <a:t> </a:t>
                </a:r>
              </a:p>
            </p:txBody>
          </p:sp>
        </mc:Fallback>
      </mc:AlternateContent>
      <p:sp>
        <p:nvSpPr>
          <p:cNvPr id="6" name="Rectangle 5"/>
          <p:cNvSpPr/>
          <p:nvPr/>
        </p:nvSpPr>
        <p:spPr>
          <a:xfrm>
            <a:off x="2207260" y="2573922"/>
            <a:ext cx="1382110" cy="461665"/>
          </a:xfrm>
          <a:prstGeom prst="rect">
            <a:avLst/>
          </a:prstGeom>
        </p:spPr>
        <p:txBody>
          <a:bodyPr wrap="none">
            <a:spAutoFit/>
          </a:bodyPr>
          <a:lstStyle/>
          <a:p>
            <a:r>
              <a:rPr lang="en-GB" sz="2400" b="1" dirty="0">
                <a:solidFill>
                  <a:prstClr val="black"/>
                </a:solidFill>
              </a:rPr>
              <a:t>Answer</a:t>
            </a:r>
            <a:r>
              <a:rPr lang="en-GB" sz="2400" dirty="0">
                <a:solidFill>
                  <a:prstClr val="black"/>
                </a:solidFill>
              </a:rPr>
              <a:t> </a:t>
            </a:r>
            <a:endParaRPr lang="en-GB" dirty="0"/>
          </a:p>
        </p:txBody>
      </p:sp>
      <p:sp>
        <p:nvSpPr>
          <p:cNvPr id="8" name="Rectangle 7"/>
          <p:cNvSpPr/>
          <p:nvPr/>
        </p:nvSpPr>
        <p:spPr>
          <a:xfrm>
            <a:off x="2236902" y="6350081"/>
            <a:ext cx="8107570" cy="461665"/>
          </a:xfrm>
          <a:prstGeom prst="rect">
            <a:avLst/>
          </a:prstGeom>
        </p:spPr>
        <p:txBody>
          <a:bodyPr wrap="square">
            <a:spAutoFit/>
          </a:bodyPr>
          <a:lstStyle/>
          <a:p>
            <a:r>
              <a:rPr lang="en-GB" sz="2400" dirty="0"/>
              <a:t>a)	</a:t>
            </a:r>
            <a:r>
              <a:rPr lang="en-GB" sz="2400" dirty="0">
                <a:solidFill>
                  <a:srgbClr val="FF0000"/>
                </a:solidFill>
              </a:rPr>
              <a:t>12.5 ms</a:t>
            </a:r>
            <a:r>
              <a:rPr lang="en-GB" sz="2400" baseline="30000" dirty="0">
                <a:solidFill>
                  <a:srgbClr val="FF0000"/>
                </a:solidFill>
              </a:rPr>
              <a:t>-2</a:t>
            </a:r>
            <a:r>
              <a:rPr lang="en-GB" sz="2400" dirty="0">
                <a:solidFill>
                  <a:srgbClr val="FF0000"/>
                </a:solidFill>
              </a:rPr>
              <a:t> 	</a:t>
            </a:r>
            <a:r>
              <a:rPr lang="en-GB" sz="2400" dirty="0"/>
              <a:t> b)	</a:t>
            </a:r>
            <a:r>
              <a:rPr lang="en-GB" sz="2400" dirty="0">
                <a:solidFill>
                  <a:srgbClr val="FF0000"/>
                </a:solidFill>
              </a:rPr>
              <a:t>0 ms</a:t>
            </a:r>
            <a:r>
              <a:rPr lang="en-GB" sz="2400" baseline="30000" dirty="0">
                <a:solidFill>
                  <a:srgbClr val="FF0000"/>
                </a:solidFill>
              </a:rPr>
              <a:t>-2</a:t>
            </a:r>
            <a:r>
              <a:rPr lang="en-GB" sz="2400" dirty="0">
                <a:solidFill>
                  <a:srgbClr val="FF0000"/>
                </a:solidFill>
              </a:rPr>
              <a:t> 	</a:t>
            </a:r>
            <a:r>
              <a:rPr lang="en-GB" sz="2400" dirty="0"/>
              <a:t>c)	</a:t>
            </a:r>
            <a:r>
              <a:rPr lang="en-GB" sz="2400" dirty="0">
                <a:solidFill>
                  <a:srgbClr val="FF0000"/>
                </a:solidFill>
              </a:rPr>
              <a:t>469 m </a:t>
            </a:r>
            <a:endParaRPr lang="en-US" altLang="en-US" sz="2400" dirty="0">
              <a:solidFill>
                <a:srgbClr val="FF0000"/>
              </a:solidFill>
            </a:endParaRPr>
          </a:p>
        </p:txBody>
      </p:sp>
      <p:sp>
        <p:nvSpPr>
          <p:cNvPr id="4" name="Rectangle 3"/>
          <p:cNvSpPr/>
          <p:nvPr/>
        </p:nvSpPr>
        <p:spPr>
          <a:xfrm>
            <a:off x="2227522" y="3545414"/>
            <a:ext cx="9782511" cy="2308324"/>
          </a:xfrm>
          <a:prstGeom prst="rect">
            <a:avLst/>
          </a:prstGeom>
        </p:spPr>
        <p:txBody>
          <a:bodyPr wrap="square">
            <a:spAutoFit/>
          </a:bodyPr>
          <a:lstStyle/>
          <a:p>
            <a:r>
              <a:rPr lang="en-GB" sz="2400" dirty="0">
                <a:solidFill>
                  <a:prstClr val="black"/>
                </a:solidFill>
              </a:rPr>
              <a:t>2)	</a:t>
            </a:r>
            <a:r>
              <a:rPr lang="en-GB" sz="2400" dirty="0"/>
              <a:t> A force of 50 N is applied to a particle of mass 4 kg for 5 seconds 	only.</a:t>
            </a:r>
          </a:p>
          <a:p>
            <a:r>
              <a:rPr lang="en-GB" sz="2400" dirty="0"/>
              <a:t>		a) 	Calculate the acceleration for the first 5 seconds.</a:t>
            </a:r>
          </a:p>
          <a:p>
            <a:r>
              <a:rPr lang="en-GB" sz="2400" dirty="0"/>
              <a:t>		b) 	Write down the acceleration for the next 5 seconds.</a:t>
            </a:r>
          </a:p>
          <a:p>
            <a:r>
              <a:rPr lang="en-GB" sz="2400" dirty="0"/>
              <a:t>		c) 	Calculate the distance travelled during the first 10 			 			seconds given that the particle was at rest initially.</a:t>
            </a:r>
          </a:p>
        </p:txBody>
      </p:sp>
      <p:sp>
        <p:nvSpPr>
          <p:cNvPr id="9" name="Rectangle 8"/>
          <p:cNvSpPr/>
          <p:nvPr/>
        </p:nvSpPr>
        <p:spPr>
          <a:xfrm>
            <a:off x="3071664" y="3035587"/>
            <a:ext cx="2008883" cy="461665"/>
          </a:xfrm>
          <a:prstGeom prst="rect">
            <a:avLst/>
          </a:prstGeom>
        </p:spPr>
        <p:txBody>
          <a:bodyPr wrap="none">
            <a:spAutoFit/>
          </a:bodyPr>
          <a:lstStyle/>
          <a:p>
            <a:r>
              <a:rPr lang="en-GB" sz="2400" dirty="0">
                <a:solidFill>
                  <a:srgbClr val="FF0000"/>
                </a:solidFill>
              </a:rPr>
              <a:t>2.8 × 10</a:t>
            </a:r>
            <a:r>
              <a:rPr lang="en-GB" sz="2400" baseline="30000" dirty="0">
                <a:solidFill>
                  <a:srgbClr val="FF0000"/>
                </a:solidFill>
              </a:rPr>
              <a:t>-9</a:t>
            </a:r>
            <a:r>
              <a:rPr lang="en-GB" sz="2400" dirty="0">
                <a:solidFill>
                  <a:srgbClr val="FF0000"/>
                </a:solidFill>
              </a:rPr>
              <a:t> N </a:t>
            </a:r>
            <a:endParaRPr lang="en-GB" dirty="0"/>
          </a:p>
        </p:txBody>
      </p:sp>
      <p:sp>
        <p:nvSpPr>
          <p:cNvPr id="10" name="Rectangle 9"/>
          <p:cNvSpPr/>
          <p:nvPr/>
        </p:nvSpPr>
        <p:spPr>
          <a:xfrm>
            <a:off x="2207260" y="5905642"/>
            <a:ext cx="1553630" cy="461665"/>
          </a:xfrm>
          <a:prstGeom prst="rect">
            <a:avLst/>
          </a:prstGeom>
        </p:spPr>
        <p:txBody>
          <a:bodyPr wrap="none">
            <a:spAutoFit/>
          </a:bodyPr>
          <a:lstStyle/>
          <a:p>
            <a:r>
              <a:rPr lang="en-GB" sz="2400" b="1" dirty="0">
                <a:solidFill>
                  <a:prstClr val="black"/>
                </a:solidFill>
              </a:rPr>
              <a:t>Answers</a:t>
            </a:r>
            <a:r>
              <a:rPr lang="en-GB" sz="2400" dirty="0">
                <a:solidFill>
                  <a:prstClr val="black"/>
                </a:solidFill>
              </a:rPr>
              <a:t> </a:t>
            </a:r>
            <a:endParaRPr lang="en-GB" dirty="0"/>
          </a:p>
        </p:txBody>
      </p:sp>
    </p:spTree>
    <p:extLst>
      <p:ext uri="{BB962C8B-B14F-4D97-AF65-F5344CB8AC3E}">
        <p14:creationId xmlns:p14="http://schemas.microsoft.com/office/powerpoint/2010/main" val="667726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4" grpId="0"/>
      <p:bldP spid="9" grpId="0"/>
      <p:bldP spid="1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4: Review</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4347" y="3305845"/>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4</a:t>
            </a:r>
          </a:p>
        </p:txBody>
      </p:sp>
      <p:sp>
        <p:nvSpPr>
          <p:cNvPr id="9"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4151784" y="976457"/>
            <a:ext cx="59766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0" name="TextBox 9">
            <a:extLst>
              <a:ext uri="{FF2B5EF4-FFF2-40B4-BE49-F238E27FC236}">
                <a16:creationId xmlns:a16="http://schemas.microsoft.com/office/drawing/2014/main" id="{680F8782-DF76-DB40-940C-99195A385260}"/>
              </a:ext>
            </a:extLst>
          </p:cNvPr>
          <p:cNvSpPr txBox="1">
            <a:spLocks noChangeArrowheads="1"/>
          </p:cNvSpPr>
          <p:nvPr/>
        </p:nvSpPr>
        <p:spPr bwMode="auto">
          <a:xfrm>
            <a:off x="3254389" y="2500248"/>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2" name="TextBox 11">
            <a:extLst>
              <a:ext uri="{FF2B5EF4-FFF2-40B4-BE49-F238E27FC236}">
                <a16:creationId xmlns:a16="http://schemas.microsoft.com/office/drawing/2014/main" id="{61145AA3-138E-F040-BCA6-F2E25BC3753E}"/>
              </a:ext>
            </a:extLst>
          </p:cNvPr>
          <p:cNvSpPr txBox="1">
            <a:spLocks noChangeArrowheads="1"/>
          </p:cNvSpPr>
          <p:nvPr/>
        </p:nvSpPr>
        <p:spPr bwMode="auto">
          <a:xfrm>
            <a:off x="3277783" y="4134095"/>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490019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Multiple Forces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219098" y="608039"/>
            <a:ext cx="9421518" cy="2677656"/>
          </a:xfrm>
          <a:prstGeom prst="rect">
            <a:avLst/>
          </a:prstGeom>
        </p:spPr>
        <p:txBody>
          <a:bodyPr wrap="square">
            <a:spAutoFit/>
          </a:bodyPr>
          <a:lstStyle/>
          <a:p>
            <a:r>
              <a:rPr lang="en-GB" sz="2400" dirty="0"/>
              <a:t>Most problems you solve in mechanics will involve more than one force. To solve these problems you must combine the forces by adding them together, taking into account the direction of the forces via their signs, to establish the </a:t>
            </a:r>
            <a:r>
              <a:rPr lang="en-GB" sz="2400" i="1" dirty="0"/>
              <a:t>net</a:t>
            </a:r>
            <a:r>
              <a:rPr lang="en-GB" sz="2400" dirty="0"/>
              <a:t> force. A good diagram is essential to establish all the forces on the object, and their direction. The types of force you commonly encounter such as friction, tension, etc. were described in the first Unit.</a:t>
            </a:r>
          </a:p>
        </p:txBody>
      </p:sp>
      <p:sp>
        <p:nvSpPr>
          <p:cNvPr id="9" name="Rectangle 8"/>
          <p:cNvSpPr/>
          <p:nvPr/>
        </p:nvSpPr>
        <p:spPr>
          <a:xfrm>
            <a:off x="2219098" y="3339736"/>
            <a:ext cx="4596982" cy="3046988"/>
          </a:xfrm>
          <a:prstGeom prst="rect">
            <a:avLst/>
          </a:prstGeom>
        </p:spPr>
        <p:txBody>
          <a:bodyPr wrap="square">
            <a:spAutoFit/>
          </a:bodyPr>
          <a:lstStyle/>
          <a:p>
            <a:r>
              <a:rPr lang="en-GB" sz="2400" dirty="0"/>
              <a:t>The diagram shows a block of mass </a:t>
            </a:r>
            <a:r>
              <a:rPr lang="en-GB" sz="2400" i="1" dirty="0">
                <a:latin typeface="Times New Roman" panose="02020603050405020304" pitchFamily="18" charset="0"/>
                <a:cs typeface="Times New Roman" panose="02020603050405020304" pitchFamily="18" charset="0"/>
              </a:rPr>
              <a:t>M</a:t>
            </a:r>
            <a:r>
              <a:rPr lang="en-GB" sz="2400" i="1" dirty="0"/>
              <a:t> </a:t>
            </a:r>
            <a:r>
              <a:rPr lang="en-GB" sz="2400" dirty="0"/>
              <a:t>kg being pulled by a force </a:t>
            </a:r>
            <a:r>
              <a:rPr lang="en-GB" sz="2400" i="1" dirty="0">
                <a:latin typeface="Times New Roman" panose="02020603050405020304" pitchFamily="18" charset="0"/>
                <a:cs typeface="Times New Roman" panose="02020603050405020304" pitchFamily="18" charset="0"/>
              </a:rPr>
              <a:t>P</a:t>
            </a:r>
            <a:r>
              <a:rPr lang="en-GB" sz="2400" i="1" dirty="0"/>
              <a:t> </a:t>
            </a:r>
            <a:r>
              <a:rPr lang="en-GB" sz="2400" dirty="0"/>
              <a:t>N over a horizontal floor. The floor is rough so that there is a force, </a:t>
            </a:r>
            <a:r>
              <a:rPr lang="en-GB" sz="2400" i="1" dirty="0">
                <a:latin typeface="Times New Roman" panose="02020603050405020304" pitchFamily="18" charset="0"/>
                <a:cs typeface="Times New Roman" panose="02020603050405020304" pitchFamily="18" charset="0"/>
              </a:rPr>
              <a:t>F</a:t>
            </a:r>
            <a:r>
              <a:rPr lang="en-GB" sz="2400" i="1" dirty="0"/>
              <a:t> </a:t>
            </a:r>
            <a:r>
              <a:rPr lang="en-GB" sz="2400" dirty="0"/>
              <a:t>N, due to frictional resistance acting in the opposite direction to </a:t>
            </a:r>
            <a:r>
              <a:rPr lang="en-GB" sz="2400" i="1" dirty="0">
                <a:latin typeface="Times New Roman" panose="02020603050405020304" pitchFamily="18" charset="0"/>
                <a:cs typeface="Times New Roman" panose="02020603050405020304" pitchFamily="18" charset="0"/>
              </a:rPr>
              <a:t>P</a:t>
            </a:r>
            <a:r>
              <a:rPr lang="en-GB" sz="2400" dirty="0"/>
              <a:t>. Left to right is assigned as positive.</a:t>
            </a:r>
          </a:p>
        </p:txBody>
      </p:sp>
      <p:pic>
        <p:nvPicPr>
          <p:cNvPr id="4" name="Picture 3"/>
          <p:cNvPicPr>
            <a:picLocks noChangeAspect="1"/>
          </p:cNvPicPr>
          <p:nvPr/>
        </p:nvPicPr>
        <p:blipFill>
          <a:blip r:embed="rId4"/>
          <a:stretch>
            <a:fillRect/>
          </a:stretch>
        </p:blipFill>
        <p:spPr>
          <a:xfrm>
            <a:off x="7091600" y="3933056"/>
            <a:ext cx="4515480" cy="2048161"/>
          </a:xfrm>
          <a:prstGeom prst="rect">
            <a:avLst/>
          </a:prstGeom>
        </p:spPr>
      </p:pic>
    </p:spTree>
    <p:extLst>
      <p:ext uri="{BB962C8B-B14F-4D97-AF65-F5344CB8AC3E}">
        <p14:creationId xmlns:p14="http://schemas.microsoft.com/office/powerpoint/2010/main" val="32376037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Multiple Forces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219098" y="608039"/>
            <a:ext cx="9709550" cy="830997"/>
          </a:xfrm>
          <a:prstGeom prst="rect">
            <a:avLst/>
          </a:prstGeom>
        </p:spPr>
        <p:txBody>
          <a:bodyPr wrap="square">
            <a:spAutoFit/>
          </a:bodyPr>
          <a:lstStyle/>
          <a:p>
            <a:r>
              <a:rPr lang="en-GB" sz="2400" dirty="0"/>
              <a:t>Since </a:t>
            </a:r>
            <a:r>
              <a:rPr lang="en-GB" sz="2400" i="1" dirty="0">
                <a:latin typeface="Times New Roman" panose="02020603050405020304" pitchFamily="18" charset="0"/>
                <a:cs typeface="Times New Roman" panose="02020603050405020304" pitchFamily="18" charset="0"/>
              </a:rPr>
              <a:t>P</a:t>
            </a:r>
            <a:r>
              <a:rPr lang="en-GB" sz="2400" i="1" dirty="0"/>
              <a:t> </a:t>
            </a:r>
            <a:r>
              <a:rPr lang="en-GB" sz="2400" dirty="0"/>
              <a:t>and </a:t>
            </a:r>
            <a:r>
              <a:rPr lang="en-GB" sz="2400" i="1" dirty="0">
                <a:latin typeface="Times New Roman" panose="02020603050405020304" pitchFamily="18" charset="0"/>
                <a:cs typeface="Times New Roman" panose="02020603050405020304" pitchFamily="18" charset="0"/>
              </a:rPr>
              <a:t>F</a:t>
            </a:r>
            <a:r>
              <a:rPr lang="en-GB" sz="2400" i="1" dirty="0"/>
              <a:t> </a:t>
            </a:r>
            <a:r>
              <a:rPr lang="en-GB" sz="2400" dirty="0"/>
              <a:t>act in opposite directions, their effect is a net force </a:t>
            </a:r>
            <a:r>
              <a:rPr lang="en-GB" sz="2400" i="1" dirty="0">
                <a:latin typeface="Times New Roman" panose="02020603050405020304" pitchFamily="18" charset="0"/>
                <a:cs typeface="Times New Roman" panose="02020603050405020304" pitchFamily="18" charset="0"/>
              </a:rPr>
              <a:t>P </a:t>
            </a:r>
            <a:r>
              <a:rPr lang="en-GB" sz="2400" dirty="0">
                <a:latin typeface="Times New Roman" panose="02020603050405020304" pitchFamily="18" charset="0"/>
                <a:cs typeface="Times New Roman" panose="02020603050405020304" pitchFamily="18" charset="0"/>
              </a:rPr>
              <a:t>- </a:t>
            </a:r>
            <a:r>
              <a:rPr lang="en-GB" sz="2400" i="1" dirty="0">
                <a:latin typeface="Times New Roman" panose="02020603050405020304" pitchFamily="18" charset="0"/>
                <a:cs typeface="Times New Roman" panose="02020603050405020304" pitchFamily="18" charset="0"/>
              </a:rPr>
              <a:t>F </a:t>
            </a:r>
            <a:r>
              <a:rPr lang="en-GB" sz="2400" dirty="0"/>
              <a:t>in the positive direction.</a:t>
            </a:r>
          </a:p>
        </p:txBody>
      </p:sp>
      <mc:AlternateContent xmlns:mc="http://schemas.openxmlformats.org/markup-compatibility/2006" xmlns:a14="http://schemas.microsoft.com/office/drawing/2010/main">
        <mc:Choice Requires="a14">
          <p:sp>
            <p:nvSpPr>
              <p:cNvPr id="9" name="Rectangle 8"/>
              <p:cNvSpPr/>
              <p:nvPr/>
            </p:nvSpPr>
            <p:spPr>
              <a:xfrm>
                <a:off x="2219098" y="4077072"/>
                <a:ext cx="8957458" cy="830997"/>
              </a:xfrm>
              <a:prstGeom prst="rect">
                <a:avLst/>
              </a:prstGeom>
            </p:spPr>
            <p:txBody>
              <a:bodyPr wrap="square">
                <a:spAutoFit/>
              </a:bodyPr>
              <a:lstStyle/>
              <a:p>
                <a:r>
                  <a:rPr lang="en-GB" sz="2400" dirty="0"/>
                  <a:t>Newton’s Second Law </a:t>
                </a:r>
                <a14:m>
                  <m:oMath xmlns:m="http://schemas.openxmlformats.org/officeDocument/2006/math">
                    <m:r>
                      <a:rPr lang="en-GB" sz="2400" i="1">
                        <a:latin typeface="Cambria Math" panose="02040503050406030204" pitchFamily="18" charset="0"/>
                      </a:rPr>
                      <m:t>𝐹</m:t>
                    </m:r>
                    <m:r>
                      <a:rPr lang="en-GB" sz="2400" i="1">
                        <a:latin typeface="Cambria Math" panose="02040503050406030204" pitchFamily="18" charset="0"/>
                      </a:rPr>
                      <m:t>=</m:t>
                    </m:r>
                    <m:r>
                      <a:rPr lang="en-GB" sz="2400" i="1">
                        <a:latin typeface="Cambria Math" panose="02040503050406030204" pitchFamily="18" charset="0"/>
                      </a:rPr>
                      <m:t>𝑚𝑎</m:t>
                    </m:r>
                  </m:oMath>
                </a14:m>
                <a:r>
                  <a:rPr lang="en-GB" sz="2400" dirty="0"/>
                  <a:t> is then applied using the net force to give</a:t>
                </a:r>
              </a:p>
            </p:txBody>
          </p:sp>
        </mc:Choice>
        <mc:Fallback xmlns="">
          <p:sp>
            <p:nvSpPr>
              <p:cNvPr id="9" name="Rectangle 8"/>
              <p:cNvSpPr>
                <a:spLocks noRot="1" noChangeAspect="1" noMove="1" noResize="1" noEditPoints="1" noAdjustHandles="1" noChangeArrowheads="1" noChangeShapeType="1" noTextEdit="1"/>
              </p:cNvSpPr>
              <p:nvPr/>
            </p:nvSpPr>
            <p:spPr>
              <a:xfrm>
                <a:off x="2219098" y="4077072"/>
                <a:ext cx="8957458" cy="830997"/>
              </a:xfrm>
              <a:prstGeom prst="rect">
                <a:avLst/>
              </a:prstGeom>
              <a:blipFill rotWithShape="0">
                <a:blip r:embed="rId4"/>
                <a:stretch>
                  <a:fillRect l="-1021" t="-5147" r="-1770" b="-169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5692747" y="4853514"/>
                <a:ext cx="3013765" cy="461665"/>
              </a:xfrm>
              <a:prstGeom prst="rect">
                <a:avLst/>
              </a:prstGeom>
            </p:spPr>
            <p:txBody>
              <a:bodyPr wrap="square">
                <a:spAutoFit/>
              </a:bodyPr>
              <a:lstStyle/>
              <a:p>
                <a:r>
                  <a:rPr lang="en-GB" sz="2400" i="1" dirty="0">
                    <a:latin typeface="Times New Roman" panose="02020603050405020304" pitchFamily="18" charset="0"/>
                    <a:cs typeface="Times New Roman" panose="02020603050405020304" pitchFamily="18" charset="0"/>
                  </a:rPr>
                  <a:t>P </a:t>
                </a:r>
                <a14:m>
                  <m:oMath xmlns:m="http://schemas.openxmlformats.org/officeDocument/2006/math">
                    <m:r>
                      <a:rPr lang="en-GB" sz="2400" i="1">
                        <a:latin typeface="Cambria Math" panose="02040503050406030204" pitchFamily="18" charset="0"/>
                      </a:rPr>
                      <m:t>− </m:t>
                    </m:r>
                  </m:oMath>
                </a14:m>
                <a:r>
                  <a:rPr lang="en-GB" sz="2400" i="1" dirty="0">
                    <a:latin typeface="Times New Roman" panose="02020603050405020304" pitchFamily="18" charset="0"/>
                    <a:cs typeface="Times New Roman" panose="02020603050405020304" pitchFamily="18" charset="0"/>
                  </a:rPr>
                  <a:t>F </a:t>
                </a:r>
                <a14:m>
                  <m:oMath xmlns:m="http://schemas.openxmlformats.org/officeDocument/2006/math">
                    <m:r>
                      <a:rPr lang="en-GB" sz="2400" i="1">
                        <a:latin typeface="Cambria Math" panose="02040503050406030204" pitchFamily="18" charset="0"/>
                      </a:rPr>
                      <m:t>= </m:t>
                    </m:r>
                  </m:oMath>
                </a14:m>
                <a:r>
                  <a:rPr lang="en-GB" sz="2400" i="1" dirty="0">
                    <a:latin typeface="Times New Roman" panose="02020603050405020304" pitchFamily="18" charset="0"/>
                    <a:cs typeface="Times New Roman" panose="02020603050405020304" pitchFamily="18" charset="0"/>
                  </a:rPr>
                  <a:t>Ma</a:t>
                </a:r>
                <a:endParaRPr lang="en-GB" sz="2400" dirty="0">
                  <a:latin typeface="Times New Roman" panose="02020603050405020304" pitchFamily="18" charset="0"/>
                  <a:cs typeface="Times New Roman" panose="02020603050405020304" pitchFamily="18" charset="0"/>
                </a:endParaRPr>
              </a:p>
            </p:txBody>
          </p:sp>
        </mc:Choice>
        <mc:Fallback xmlns="">
          <p:sp>
            <p:nvSpPr>
              <p:cNvPr id="10" name="Rectangle 9"/>
              <p:cNvSpPr>
                <a:spLocks noRot="1" noChangeAspect="1" noMove="1" noResize="1" noEditPoints="1" noAdjustHandles="1" noChangeArrowheads="1" noChangeShapeType="1" noTextEdit="1"/>
              </p:cNvSpPr>
              <p:nvPr/>
            </p:nvSpPr>
            <p:spPr>
              <a:xfrm>
                <a:off x="5692747" y="4853514"/>
                <a:ext cx="3013765" cy="461665"/>
              </a:xfrm>
              <a:prstGeom prst="rect">
                <a:avLst/>
              </a:prstGeom>
              <a:blipFill rotWithShape="0">
                <a:blip r:embed="rId6"/>
                <a:stretch>
                  <a:fillRect l="-3239" t="-10526" b="-28947"/>
                </a:stretch>
              </a:blipFill>
            </p:spPr>
            <p:txBody>
              <a:bodyPr/>
              <a:lstStyle/>
              <a:p>
                <a:r>
                  <a:rPr lang="en-GB">
                    <a:noFill/>
                  </a:rPr>
                  <a:t> </a:t>
                </a:r>
              </a:p>
            </p:txBody>
          </p:sp>
        </mc:Fallback>
      </mc:AlternateContent>
      <p:sp>
        <p:nvSpPr>
          <p:cNvPr id="11" name="Rectangle 10"/>
          <p:cNvSpPr/>
          <p:nvPr/>
        </p:nvSpPr>
        <p:spPr>
          <a:xfrm>
            <a:off x="2207260" y="5430699"/>
            <a:ext cx="8957458" cy="461665"/>
          </a:xfrm>
          <a:prstGeom prst="rect">
            <a:avLst/>
          </a:prstGeom>
        </p:spPr>
        <p:txBody>
          <a:bodyPr wrap="square">
            <a:spAutoFit/>
          </a:bodyPr>
          <a:lstStyle/>
          <a:p>
            <a:r>
              <a:rPr lang="en-GB" sz="2400" dirty="0"/>
              <a:t>where </a:t>
            </a:r>
            <a:r>
              <a:rPr lang="en-GB" sz="2400" i="1" dirty="0">
                <a:latin typeface="Times New Roman" panose="02020603050405020304" pitchFamily="18" charset="0"/>
                <a:cs typeface="Times New Roman" panose="02020603050405020304" pitchFamily="18" charset="0"/>
              </a:rPr>
              <a:t>a</a:t>
            </a:r>
            <a:r>
              <a:rPr lang="en-GB" sz="2400" i="1" dirty="0"/>
              <a:t> </a:t>
            </a:r>
            <a:r>
              <a:rPr lang="en-GB" sz="2400" dirty="0"/>
              <a:t>is the acceleration of the block</a:t>
            </a:r>
          </a:p>
        </p:txBody>
      </p:sp>
      <p:sp>
        <p:nvSpPr>
          <p:cNvPr id="12" name="Rectangle 11"/>
          <p:cNvSpPr/>
          <p:nvPr/>
        </p:nvSpPr>
        <p:spPr>
          <a:xfrm>
            <a:off x="2219098" y="6059270"/>
            <a:ext cx="8957458" cy="461665"/>
          </a:xfrm>
          <a:prstGeom prst="rect">
            <a:avLst/>
          </a:prstGeom>
        </p:spPr>
        <p:txBody>
          <a:bodyPr wrap="square">
            <a:spAutoFit/>
          </a:bodyPr>
          <a:lstStyle/>
          <a:p>
            <a:r>
              <a:rPr lang="en-GB" sz="2400" dirty="0"/>
              <a:t>The net force is often called the </a:t>
            </a:r>
            <a:r>
              <a:rPr lang="en-GB" sz="2400" b="1" dirty="0"/>
              <a:t>resultant </a:t>
            </a:r>
            <a:r>
              <a:rPr lang="en-GB" sz="2400" dirty="0"/>
              <a:t>force.</a:t>
            </a:r>
          </a:p>
        </p:txBody>
      </p:sp>
      <p:pic>
        <p:nvPicPr>
          <p:cNvPr id="4" name="Picture 3"/>
          <p:cNvPicPr>
            <a:picLocks noChangeAspect="1"/>
          </p:cNvPicPr>
          <p:nvPr/>
        </p:nvPicPr>
        <p:blipFill>
          <a:blip r:embed="rId7"/>
          <a:stretch>
            <a:fillRect/>
          </a:stretch>
        </p:blipFill>
        <p:spPr>
          <a:xfrm>
            <a:off x="4583832" y="1656190"/>
            <a:ext cx="4515480" cy="2048161"/>
          </a:xfrm>
          <a:prstGeom prst="rect">
            <a:avLst/>
          </a:prstGeom>
        </p:spPr>
      </p:pic>
    </p:spTree>
    <p:extLst>
      <p:ext uri="{BB962C8B-B14F-4D97-AF65-F5344CB8AC3E}">
        <p14:creationId xmlns:p14="http://schemas.microsoft.com/office/powerpoint/2010/main" val="2966215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Multiple Forces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5</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6118" y="569340"/>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1</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23" name="Rectangle 22"/>
              <p:cNvSpPr/>
              <p:nvPr/>
            </p:nvSpPr>
            <p:spPr>
              <a:xfrm>
                <a:off x="2204104" y="946542"/>
                <a:ext cx="9724543" cy="1200329"/>
              </a:xfrm>
              <a:prstGeom prst="rect">
                <a:avLst/>
              </a:prstGeom>
            </p:spPr>
            <p:txBody>
              <a:bodyPr wrap="square">
                <a:spAutoFit/>
              </a:bodyPr>
              <a:lstStyle/>
              <a:p>
                <a:r>
                  <a:rPr lang="en-GB" sz="2400" dirty="0"/>
                  <a:t>A jet aircraft of mass 8 tonnes has a single engine which generates a force of 40 000 N. Resistance to motion amounts to a constant value of 4000 N. [Reminder: 1 tonne </a:t>
                </a:r>
                <a14:m>
                  <m:oMath xmlns:m="http://schemas.openxmlformats.org/officeDocument/2006/math">
                    <m:r>
                      <a:rPr lang="en-GB" sz="2400" i="1">
                        <a:latin typeface="Cambria Math" panose="02040503050406030204" pitchFamily="18" charset="0"/>
                      </a:rPr>
                      <m:t>= </m:t>
                    </m:r>
                  </m:oMath>
                </a14:m>
                <a:r>
                  <a:rPr lang="en-GB" sz="2400" dirty="0"/>
                  <a:t>1000 kg]</a:t>
                </a:r>
              </a:p>
            </p:txBody>
          </p:sp>
        </mc:Choice>
        <mc:Fallback xmlns="">
          <p:sp>
            <p:nvSpPr>
              <p:cNvPr id="23" name="Rectangle 22"/>
              <p:cNvSpPr>
                <a:spLocks noRot="1" noChangeAspect="1" noMove="1" noResize="1" noEditPoints="1" noAdjustHandles="1" noChangeArrowheads="1" noChangeShapeType="1" noTextEdit="1"/>
              </p:cNvSpPr>
              <p:nvPr/>
            </p:nvSpPr>
            <p:spPr>
              <a:xfrm>
                <a:off x="2204104" y="946542"/>
                <a:ext cx="9724543" cy="1200329"/>
              </a:xfrm>
              <a:prstGeom prst="rect">
                <a:avLst/>
              </a:prstGeom>
              <a:blipFill rotWithShape="0">
                <a:blip r:embed="rId3"/>
                <a:stretch>
                  <a:fillRect l="-1003" t="-3553" b="-11168"/>
                </a:stretch>
              </a:blipFill>
            </p:spPr>
            <p:txBody>
              <a:bodyPr/>
              <a:lstStyle/>
              <a:p>
                <a:r>
                  <a:rPr lang="en-GB">
                    <a:noFill/>
                  </a:rPr>
                  <a:t> </a:t>
                </a:r>
              </a:p>
            </p:txBody>
          </p:sp>
        </mc:Fallback>
      </mc:AlternateContent>
      <p:sp>
        <p:nvSpPr>
          <p:cNvPr id="8" name="Rectangle 7"/>
          <p:cNvSpPr/>
          <p:nvPr/>
        </p:nvSpPr>
        <p:spPr>
          <a:xfrm>
            <a:off x="2186118" y="4496921"/>
            <a:ext cx="1584088" cy="461665"/>
          </a:xfrm>
          <a:prstGeom prst="rect">
            <a:avLst/>
          </a:prstGeom>
        </p:spPr>
        <p:txBody>
          <a:bodyPr wrap="none">
            <a:spAutoFit/>
          </a:bodyPr>
          <a:lstStyle/>
          <a:p>
            <a:r>
              <a:rPr lang="en-GB" sz="2400" b="1" dirty="0">
                <a:solidFill>
                  <a:srgbClr val="231F20"/>
                </a:solidFill>
                <a:cs typeface="Arial" panose="020B0604020202020204" pitchFamily="34" charset="0"/>
              </a:rPr>
              <a:t>Solutions</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1" name="Rectangle 10"/>
              <p:cNvSpPr/>
              <p:nvPr/>
            </p:nvSpPr>
            <p:spPr>
              <a:xfrm>
                <a:off x="2186118" y="4908366"/>
                <a:ext cx="8068359" cy="461665"/>
              </a:xfrm>
              <a:prstGeom prst="rect">
                <a:avLst/>
              </a:prstGeom>
            </p:spPr>
            <p:txBody>
              <a:bodyPr wrap="square">
                <a:spAutoFit/>
              </a:bodyPr>
              <a:lstStyle/>
              <a:p>
                <a:r>
                  <a:rPr lang="en-GB" sz="2400" dirty="0">
                    <a:solidFill>
                      <a:srgbClr val="FF0000"/>
                    </a:solidFill>
                  </a:rPr>
                  <a:t>The net force acting on the aircraft is 40 000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4000 N.</a:t>
                </a:r>
              </a:p>
            </p:txBody>
          </p:sp>
        </mc:Choice>
        <mc:Fallback>
          <p:sp>
            <p:nvSpPr>
              <p:cNvPr id="11" name="Rectangle 10"/>
              <p:cNvSpPr>
                <a:spLocks noRot="1" noChangeAspect="1" noMove="1" noResize="1" noEditPoints="1" noAdjustHandles="1" noChangeArrowheads="1" noChangeShapeType="1" noTextEdit="1"/>
              </p:cNvSpPr>
              <p:nvPr/>
            </p:nvSpPr>
            <p:spPr>
              <a:xfrm>
                <a:off x="2186118" y="4908366"/>
                <a:ext cx="8068359" cy="461665"/>
              </a:xfrm>
              <a:prstGeom prst="rect">
                <a:avLst/>
              </a:prstGeom>
              <a:blipFill>
                <a:blip r:embed="rId4"/>
                <a:stretch>
                  <a:fillRect l="-1258" t="-10811" b="-2702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2222968" y="5352634"/>
                <a:ext cx="8856983" cy="461665"/>
              </a:xfrm>
              <a:prstGeom prst="rect">
                <a:avLst/>
              </a:prstGeom>
            </p:spPr>
            <p:txBody>
              <a:bodyPr wrap="square">
                <a:spAutoFit/>
              </a:bodyPr>
              <a:lstStyle/>
              <a:p>
                <a:r>
                  <a:rPr lang="en-GB" sz="2400" dirty="0">
                    <a:solidFill>
                      <a:srgbClr val="FF0000"/>
                    </a:solidFill>
                  </a:rPr>
                  <a:t>So using equation </a:t>
                </a:r>
                <a14:m>
                  <m:oMath xmlns:m="http://schemas.openxmlformats.org/officeDocument/2006/math">
                    <m:r>
                      <a:rPr lang="en-GB" sz="2400" i="1">
                        <a:solidFill>
                          <a:srgbClr val="FF0000"/>
                        </a:solidFill>
                        <a:latin typeface="Cambria Math" panose="02040503050406030204" pitchFamily="18" charset="0"/>
                      </a:rPr>
                      <m:t>𝐹</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𝑚𝑎</m:t>
                    </m:r>
                  </m:oMath>
                </a14:m>
                <a:r>
                  <a:rPr lang="en-GB" sz="2400" dirty="0">
                    <a:solidFill>
                      <a:srgbClr val="FF0000"/>
                    </a:solidFill>
                  </a:rPr>
                  <a:t>, with net forces on the left hand side</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12" name="Rectangle 11"/>
              <p:cNvSpPr>
                <a:spLocks noRot="1" noChangeAspect="1" noMove="1" noResize="1" noEditPoints="1" noAdjustHandles="1" noChangeArrowheads="1" noChangeShapeType="1" noTextEdit="1"/>
              </p:cNvSpPr>
              <p:nvPr/>
            </p:nvSpPr>
            <p:spPr>
              <a:xfrm>
                <a:off x="2222968" y="5352634"/>
                <a:ext cx="8856983" cy="461665"/>
              </a:xfrm>
              <a:prstGeom prst="rect">
                <a:avLst/>
              </a:prstGeom>
              <a:blipFill>
                <a:blip r:embed="rId5"/>
                <a:stretch>
                  <a:fillRect l="-1146" t="-10811" b="-297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p:cNvSpPr/>
              <p:nvPr/>
            </p:nvSpPr>
            <p:spPr>
              <a:xfrm>
                <a:off x="4997893" y="5848670"/>
                <a:ext cx="5256584" cy="461665"/>
              </a:xfrm>
              <a:prstGeom prst="rect">
                <a:avLst/>
              </a:prstGeom>
            </p:spPr>
            <p:txBody>
              <a:bodyPr wrap="square">
                <a:spAutoFit/>
              </a:bodyPr>
              <a:lstStyle/>
              <a:p>
                <a:r>
                  <a:rPr lang="en-GB" sz="2400" dirty="0">
                    <a:solidFill>
                      <a:srgbClr val="FF0000"/>
                    </a:solidFill>
                  </a:rPr>
                  <a:t>40 000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4000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8000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endParaRPr>
              </a:p>
            </p:txBody>
          </p:sp>
        </mc:Choice>
        <mc:Fallback>
          <p:sp>
            <p:nvSpPr>
              <p:cNvPr id="13" name="Rectangle 12"/>
              <p:cNvSpPr>
                <a:spLocks noRot="1" noChangeAspect="1" noMove="1" noResize="1" noEditPoints="1" noAdjustHandles="1" noChangeArrowheads="1" noChangeShapeType="1" noTextEdit="1"/>
              </p:cNvSpPr>
              <p:nvPr/>
            </p:nvSpPr>
            <p:spPr>
              <a:xfrm>
                <a:off x="4997893" y="5848670"/>
                <a:ext cx="5256584" cy="461665"/>
              </a:xfrm>
              <a:prstGeom prst="rect">
                <a:avLst/>
              </a:prstGeom>
              <a:blipFill>
                <a:blip r:embed="rId6"/>
                <a:stretch>
                  <a:fillRect l="-1928" t="-10811" b="-297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4910155" y="6310335"/>
                <a:ext cx="5256584" cy="470000"/>
              </a:xfrm>
              <a:prstGeom prst="rect">
                <a:avLst/>
              </a:prstGeom>
            </p:spPr>
            <p:txBody>
              <a:bodyPr wrap="square">
                <a:spAutoFit/>
              </a:bodyPr>
              <a:lstStyle/>
              <a:p>
                <a:r>
                  <a:rPr lang="en-GB" sz="2400" dirty="0">
                    <a:solidFill>
                      <a:srgbClr val="FF0000"/>
                    </a:solidFill>
                  </a:rPr>
                  <a:t>Solving gives </a:t>
                </a:r>
                <a:r>
                  <a:rPr lang="en-GB" sz="2400" i="1" dirty="0">
                    <a:solidFill>
                      <a:srgbClr val="FF0000"/>
                    </a:solidFill>
                    <a:latin typeface="Times New Roman" panose="02020603050405020304" pitchFamily="18" charset="0"/>
                    <a:cs typeface="Times New Roman" panose="02020603050405020304" pitchFamily="18" charset="0"/>
                  </a:rPr>
                  <a:t>a</a:t>
                </a:r>
                <a:r>
                  <a:rPr lang="en-GB" sz="2400" i="1" dirty="0">
                    <a:solidFill>
                      <a:srgbClr val="FF0000"/>
                    </a:solidFill>
                  </a:rPr>
                  <a:t> </a:t>
                </a:r>
                <a:r>
                  <a:rPr lang="en-GB" sz="2400"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m:t>
                    </m:r>
                  </m:oMath>
                </a14:m>
                <a:r>
                  <a:rPr lang="en-GB" sz="2400" dirty="0">
                    <a:solidFill>
                      <a:srgbClr val="FF0000"/>
                    </a:solidFill>
                  </a:rPr>
                  <a:t> 4.5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a14:m>
                <a:endParaRPr lang="en-GB" sz="2400" dirty="0"/>
              </a:p>
            </p:txBody>
          </p:sp>
        </mc:Choice>
        <mc:Fallback>
          <p:sp>
            <p:nvSpPr>
              <p:cNvPr id="14" name="Rectangle 13"/>
              <p:cNvSpPr>
                <a:spLocks noRot="1" noChangeAspect="1" noMove="1" noResize="1" noEditPoints="1" noAdjustHandles="1" noChangeArrowheads="1" noChangeShapeType="1" noTextEdit="1"/>
              </p:cNvSpPr>
              <p:nvPr/>
            </p:nvSpPr>
            <p:spPr>
              <a:xfrm>
                <a:off x="4910155" y="6310335"/>
                <a:ext cx="5256584" cy="470000"/>
              </a:xfrm>
              <a:prstGeom prst="rect">
                <a:avLst/>
              </a:prstGeom>
              <a:blipFill>
                <a:blip r:embed="rId7"/>
                <a:stretch>
                  <a:fillRect l="-1687" t="-10526" b="-28947"/>
                </a:stretch>
              </a:blipFill>
            </p:spPr>
            <p:txBody>
              <a:bodyPr/>
              <a:lstStyle/>
              <a:p>
                <a:r>
                  <a:rPr lang="en-US">
                    <a:noFill/>
                  </a:rPr>
                  <a:t> </a:t>
                </a:r>
              </a:p>
            </p:txBody>
          </p:sp>
        </mc:Fallback>
      </mc:AlternateContent>
      <p:sp>
        <p:nvSpPr>
          <p:cNvPr id="3" name="Rectangle 2"/>
          <p:cNvSpPr/>
          <p:nvPr/>
        </p:nvSpPr>
        <p:spPr>
          <a:xfrm>
            <a:off x="1703512" y="3741645"/>
            <a:ext cx="9649072" cy="830997"/>
          </a:xfrm>
          <a:prstGeom prst="rect">
            <a:avLst/>
          </a:prstGeom>
        </p:spPr>
        <p:txBody>
          <a:bodyPr wrap="square">
            <a:spAutoFit/>
          </a:bodyPr>
          <a:lstStyle/>
          <a:p>
            <a:pPr lvl="0"/>
            <a:r>
              <a:rPr lang="en-GB" sz="2400" dirty="0">
                <a:solidFill>
                  <a:prstClr val="black"/>
                </a:solidFill>
              </a:rPr>
              <a:t>	c) 	Calculate the distance travelled by the aircraft before coming 			to a halt.</a:t>
            </a:r>
          </a:p>
        </p:txBody>
      </p:sp>
      <p:sp>
        <p:nvSpPr>
          <p:cNvPr id="4" name="Rectangle 3"/>
          <p:cNvSpPr/>
          <p:nvPr/>
        </p:nvSpPr>
        <p:spPr>
          <a:xfrm>
            <a:off x="2159039" y="3314761"/>
            <a:ext cx="6116611" cy="461665"/>
          </a:xfrm>
          <a:prstGeom prst="rect">
            <a:avLst/>
          </a:prstGeom>
        </p:spPr>
        <p:txBody>
          <a:bodyPr wrap="none">
            <a:spAutoFit/>
          </a:bodyPr>
          <a:lstStyle/>
          <a:p>
            <a:pPr lvl="0"/>
            <a:r>
              <a:rPr lang="en-GB" sz="2400" dirty="0">
                <a:solidFill>
                  <a:prstClr val="black"/>
                </a:solidFill>
              </a:rPr>
              <a:t>After 12 seconds the engine is switched off.</a:t>
            </a:r>
          </a:p>
        </p:txBody>
      </p:sp>
      <p:sp>
        <p:nvSpPr>
          <p:cNvPr id="5" name="Rectangle 4"/>
          <p:cNvSpPr/>
          <p:nvPr/>
        </p:nvSpPr>
        <p:spPr>
          <a:xfrm>
            <a:off x="1703513" y="2181068"/>
            <a:ext cx="6984776" cy="1200329"/>
          </a:xfrm>
          <a:prstGeom prst="rect">
            <a:avLst/>
          </a:prstGeom>
        </p:spPr>
        <p:txBody>
          <a:bodyPr wrap="square">
            <a:spAutoFit/>
          </a:bodyPr>
          <a:lstStyle/>
          <a:p>
            <a:pPr lvl="0"/>
            <a:r>
              <a:rPr lang="en-GB" sz="2400" dirty="0">
                <a:solidFill>
                  <a:prstClr val="black"/>
                </a:solidFill>
              </a:rPr>
              <a:t>	a) 	Calculate the acceleration of the aircraft.</a:t>
            </a:r>
          </a:p>
          <a:p>
            <a:pPr lvl="0"/>
            <a:r>
              <a:rPr lang="en-GB" sz="2400" dirty="0">
                <a:solidFill>
                  <a:prstClr val="black"/>
                </a:solidFill>
              </a:rPr>
              <a:t>	b) 	The aircraft starts from rest. Calculate the </a:t>
            </a:r>
          </a:p>
          <a:p>
            <a:pPr lvl="0"/>
            <a:r>
              <a:rPr lang="en-GB" sz="2400" dirty="0">
                <a:solidFill>
                  <a:prstClr val="black"/>
                </a:solidFill>
              </a:rPr>
              <a:t>		speed after 12 seconds.</a:t>
            </a:r>
          </a:p>
        </p:txBody>
      </p:sp>
      <p:pic>
        <p:nvPicPr>
          <p:cNvPr id="6" name="Picture 5"/>
          <p:cNvPicPr>
            <a:picLocks noChangeAspect="1"/>
          </p:cNvPicPr>
          <p:nvPr/>
        </p:nvPicPr>
        <p:blipFill>
          <a:blip r:embed="rId8"/>
          <a:stretch>
            <a:fillRect/>
          </a:stretch>
        </p:blipFill>
        <p:spPr>
          <a:xfrm>
            <a:off x="8731176" y="2266332"/>
            <a:ext cx="3070768" cy="1253179"/>
          </a:xfrm>
          <a:prstGeom prst="rect">
            <a:avLst/>
          </a:prstGeom>
        </p:spPr>
      </p:pic>
    </p:spTree>
    <p:extLst>
      <p:ext uri="{BB962C8B-B14F-4D97-AF65-F5344CB8AC3E}">
        <p14:creationId xmlns:p14="http://schemas.microsoft.com/office/powerpoint/2010/main" val="2268569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8" grpId="0"/>
      <p:bldP spid="11" grpId="0"/>
      <p:bldP spid="12" grpId="0"/>
      <p:bldP spid="13" grpId="0"/>
      <p:bldP spid="14" grpId="0"/>
      <p:bldP spid="3" grpId="0"/>
      <p:bldP spid="4" grpId="0"/>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Multiple Forces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5</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577750"/>
            <a:ext cx="3342582" cy="461665"/>
          </a:xfrm>
          <a:prstGeom prst="rect">
            <a:avLst/>
          </a:prstGeom>
        </p:spPr>
        <p:txBody>
          <a:bodyPr wrap="none">
            <a:spAutoFit/>
          </a:bodyPr>
          <a:lstStyle/>
          <a:p>
            <a:r>
              <a:rPr lang="en-GB" sz="2400" b="1" dirty="0">
                <a:solidFill>
                  <a:srgbClr val="231F20"/>
                </a:solidFill>
                <a:cs typeface="Arial" panose="020B0604020202020204" pitchFamily="34" charset="0"/>
              </a:rPr>
              <a:t>Solutions (continued)</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6" name="Rectangle 5"/>
              <p:cNvSpPr/>
              <p:nvPr/>
            </p:nvSpPr>
            <p:spPr>
              <a:xfrm>
                <a:off x="2207260" y="1137508"/>
                <a:ext cx="9019429" cy="470000"/>
              </a:xfrm>
              <a:prstGeom prst="rect">
                <a:avLst/>
              </a:prstGeom>
            </p:spPr>
            <p:txBody>
              <a:bodyPr wrap="square">
                <a:spAutoFit/>
              </a:bodyPr>
              <a:lstStyle/>
              <a:p>
                <a:r>
                  <a:rPr lang="en-GB" sz="2400" dirty="0">
                    <a:solidFill>
                      <a:srgbClr val="FF0000"/>
                    </a:solidFill>
                  </a:rPr>
                  <a:t>b)	Using </a:t>
                </a:r>
                <a14:m>
                  <m:oMath xmlns:m="http://schemas.openxmlformats.org/officeDocument/2006/math">
                    <m:r>
                      <a:rPr lang="en-GB" sz="2400" i="1">
                        <a:solidFill>
                          <a:srgbClr val="FF0000"/>
                        </a:solidFill>
                        <a:latin typeface="Cambria Math" panose="02040503050406030204" pitchFamily="18" charset="0"/>
                      </a:rPr>
                      <m:t>𝑣</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𝑎𝑡</m:t>
                    </m:r>
                  </m:oMath>
                </a14:m>
                <a:r>
                  <a:rPr lang="en-GB" sz="2400" dirty="0">
                    <a:solidFill>
                      <a:srgbClr val="FF0000"/>
                    </a:solidFill>
                  </a:rPr>
                  <a:t>, with </a:t>
                </a:r>
                <a:r>
                  <a:rPr lang="en-GB" sz="2400" i="1" dirty="0">
                    <a:solidFill>
                      <a:srgbClr val="FF0000"/>
                    </a:solidFill>
                    <a:latin typeface="Times New Roman" panose="02020603050405020304" pitchFamily="18" charset="0"/>
                    <a:cs typeface="Times New Roman" panose="02020603050405020304" pitchFamily="18" charset="0"/>
                  </a:rPr>
                  <a:t>u</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0, </a:t>
                </a:r>
                <a:r>
                  <a:rPr lang="en-GB" sz="2400" i="1" dirty="0">
                    <a:solidFill>
                      <a:srgbClr val="FF0000"/>
                    </a:solidFill>
                    <a:latin typeface="Times New Roman" panose="02020603050405020304" pitchFamily="18" charset="0"/>
                    <a:cs typeface="Times New Roman" panose="02020603050405020304" pitchFamily="18" charset="0"/>
                  </a:rPr>
                  <a:t>a</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4.5 and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12 gives</a:t>
                </a:r>
              </a:p>
            </p:txBody>
          </p:sp>
        </mc:Choice>
        <mc:Fallback>
          <p:sp>
            <p:nvSpPr>
              <p:cNvPr id="6" name="Rectangle 5"/>
              <p:cNvSpPr>
                <a:spLocks noRot="1" noChangeAspect="1" noMove="1" noResize="1" noEditPoints="1" noAdjustHandles="1" noChangeArrowheads="1" noChangeShapeType="1" noTextEdit="1"/>
              </p:cNvSpPr>
              <p:nvPr/>
            </p:nvSpPr>
            <p:spPr>
              <a:xfrm>
                <a:off x="2207260" y="1137508"/>
                <a:ext cx="9019429" cy="470000"/>
              </a:xfrm>
              <a:prstGeom prst="rect">
                <a:avLst/>
              </a:prstGeom>
              <a:blipFill>
                <a:blip r:embed="rId3"/>
                <a:stretch>
                  <a:fillRect l="-983" t="-10526" b="-2631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1" name="Rectangle 20"/>
              <p:cNvSpPr/>
              <p:nvPr/>
            </p:nvSpPr>
            <p:spPr>
              <a:xfrm>
                <a:off x="4727848" y="1661695"/>
                <a:ext cx="5184884" cy="470000"/>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v</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0 </a:t>
                </a:r>
                <a14:m>
                  <m:oMath xmlns:m="http://schemas.openxmlformats.org/officeDocument/2006/math">
                    <m:r>
                      <a:rPr lang="en-GB" sz="2400" i="1">
                        <a:solidFill>
                          <a:srgbClr val="FF0000"/>
                        </a:solidFill>
                        <a:latin typeface="Cambria Math" panose="02040503050406030204" pitchFamily="18" charset="0"/>
                      </a:rPr>
                      <m:t>+</m:t>
                    </m:r>
                  </m:oMath>
                </a14:m>
                <a:r>
                  <a:rPr lang="en-GB" sz="2400" dirty="0">
                    <a:solidFill>
                      <a:srgbClr val="FF0000"/>
                    </a:solidFill>
                  </a:rPr>
                  <a:t> 4.5 </a:t>
                </a:r>
                <a14:m>
                  <m:oMath xmlns:m="http://schemas.openxmlformats.org/officeDocument/2006/math">
                    <m:r>
                      <a:rPr lang="en-GB" sz="2400" i="1">
                        <a:solidFill>
                          <a:srgbClr val="FF0000"/>
                        </a:solidFill>
                        <a:latin typeface="Cambria Math" panose="02040503050406030204" pitchFamily="18" charset="0"/>
                      </a:rPr>
                      <m:t>×</m:t>
                    </m:r>
                  </m:oMath>
                </a14:m>
                <a:r>
                  <a:rPr lang="en-GB" sz="2400" dirty="0">
                    <a:solidFill>
                      <a:srgbClr val="FF0000"/>
                    </a:solidFill>
                  </a:rPr>
                  <a:t>12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54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−1</m:t>
                        </m:r>
                      </m:sup>
                    </m:sSup>
                  </m:oMath>
                </a14:m>
                <a:endParaRPr lang="en-GB" sz="2400" dirty="0">
                  <a:solidFill>
                    <a:srgbClr val="FF0000"/>
                  </a:solidFill>
                </a:endParaRPr>
              </a:p>
            </p:txBody>
          </p:sp>
        </mc:Choice>
        <mc:Fallback>
          <p:sp>
            <p:nvSpPr>
              <p:cNvPr id="21" name="Rectangle 20"/>
              <p:cNvSpPr>
                <a:spLocks noRot="1" noChangeAspect="1" noMove="1" noResize="1" noEditPoints="1" noAdjustHandles="1" noChangeArrowheads="1" noChangeShapeType="1" noTextEdit="1"/>
              </p:cNvSpPr>
              <p:nvPr/>
            </p:nvSpPr>
            <p:spPr>
              <a:xfrm>
                <a:off x="4727848" y="1661695"/>
                <a:ext cx="5184884" cy="470000"/>
              </a:xfrm>
              <a:prstGeom prst="rect">
                <a:avLst/>
              </a:prstGeom>
              <a:blipFill>
                <a:blip r:embed="rId4"/>
                <a:stretch>
                  <a:fillRect l="-1956" t="-13514" b="-29730"/>
                </a:stretch>
              </a:blipFill>
            </p:spPr>
            <p:txBody>
              <a:bodyPr/>
              <a:lstStyle/>
              <a:p>
                <a:r>
                  <a:rPr lang="en-US">
                    <a:noFill/>
                  </a:rPr>
                  <a:t> </a:t>
                </a:r>
              </a:p>
            </p:txBody>
          </p:sp>
        </mc:Fallback>
      </mc:AlternateContent>
      <p:sp>
        <p:nvSpPr>
          <p:cNvPr id="23" name="Rectangle 22"/>
          <p:cNvSpPr/>
          <p:nvPr/>
        </p:nvSpPr>
        <p:spPr>
          <a:xfrm>
            <a:off x="2188926" y="2185883"/>
            <a:ext cx="9019429" cy="461665"/>
          </a:xfrm>
          <a:prstGeom prst="rect">
            <a:avLst/>
          </a:prstGeom>
        </p:spPr>
        <p:txBody>
          <a:bodyPr wrap="square">
            <a:spAutoFit/>
          </a:bodyPr>
          <a:lstStyle/>
          <a:p>
            <a:r>
              <a:rPr lang="en-GB" sz="2400" dirty="0">
                <a:solidFill>
                  <a:srgbClr val="FF0000"/>
                </a:solidFill>
              </a:rPr>
              <a:t>c)	The only horizontal force acting on the aircraft is resistance.</a:t>
            </a:r>
          </a:p>
        </p:txBody>
      </p:sp>
      <mc:AlternateContent xmlns:mc="http://schemas.openxmlformats.org/markup-compatibility/2006">
        <mc:Choice xmlns:a14="http://schemas.microsoft.com/office/drawing/2010/main" Requires="a14">
          <p:sp>
            <p:nvSpPr>
              <p:cNvPr id="9" name="Rectangle 8"/>
              <p:cNvSpPr/>
              <p:nvPr/>
            </p:nvSpPr>
            <p:spPr>
              <a:xfrm>
                <a:off x="2179508" y="2693621"/>
                <a:ext cx="3153989"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GB" sz="2400" smtClean="0">
                          <a:solidFill>
                            <a:srgbClr val="FF0000"/>
                          </a:solidFill>
                        </a:rPr>
                        <m:t>Using</m:t>
                      </m:r>
                      <m:r>
                        <m:rPr>
                          <m:nor/>
                        </m:rPr>
                        <a:rPr lang="en-GB" sz="2400" smtClean="0">
                          <a:solidFill>
                            <a:srgbClr val="FF0000"/>
                          </a:solidFill>
                        </a:rPr>
                        <m:t> </m:t>
                      </m:r>
                      <m:r>
                        <a:rPr lang="en-GB" sz="2400" i="1">
                          <a:solidFill>
                            <a:srgbClr val="FF0000"/>
                          </a:solidFill>
                          <a:latin typeface="Cambria Math" panose="02040503050406030204" pitchFamily="18" charset="0"/>
                        </a:rPr>
                        <m:t>𝐹</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𝑚𝑎</m:t>
                      </m:r>
                    </m:oMath>
                  </m:oMathPara>
                </a14:m>
                <a:endParaRPr lang="en-GB" sz="2400" dirty="0">
                  <a:solidFill>
                    <a:srgbClr val="FF0000"/>
                  </a:solidFill>
                </a:endParaRPr>
              </a:p>
            </p:txBody>
          </p:sp>
        </mc:Choice>
        <mc:Fallback>
          <p:sp>
            <p:nvSpPr>
              <p:cNvPr id="9" name="Rectangle 8"/>
              <p:cNvSpPr>
                <a:spLocks noRot="1" noChangeAspect="1" noMove="1" noResize="1" noEditPoints="1" noAdjustHandles="1" noChangeArrowheads="1" noChangeShapeType="1" noTextEdit="1"/>
              </p:cNvSpPr>
              <p:nvPr/>
            </p:nvSpPr>
            <p:spPr>
              <a:xfrm>
                <a:off x="2179508" y="2693621"/>
                <a:ext cx="3153989" cy="461665"/>
              </a:xfrm>
              <a:prstGeom prst="rect">
                <a:avLst/>
              </a:prstGeom>
              <a:blipFill>
                <a:blip r:embed="rId5"/>
                <a:stretch>
                  <a:fillRect t="-5405" b="-1891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Rectangle 10"/>
              <p:cNvSpPr/>
              <p:nvPr/>
            </p:nvSpPr>
            <p:spPr>
              <a:xfrm>
                <a:off x="3610762" y="3091888"/>
                <a:ext cx="5903529"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0−4000=8000</m:t>
                      </m:r>
                      <m:r>
                        <a:rPr lang="en-GB" sz="2400" i="1" smtClean="0">
                          <a:solidFill>
                            <a:srgbClr val="FF0000"/>
                          </a:solidFill>
                          <a:latin typeface="Cambria Math" panose="02040503050406030204" pitchFamily="18" charset="0"/>
                        </a:rPr>
                        <m:t>𝑎</m:t>
                      </m:r>
                    </m:oMath>
                  </m:oMathPara>
                </a14:m>
                <a:endParaRPr lang="en-GB" sz="2400" dirty="0">
                  <a:solidFill>
                    <a:srgbClr val="FF0000"/>
                  </a:solidFill>
                </a:endParaRPr>
              </a:p>
            </p:txBody>
          </p:sp>
        </mc:Choice>
        <mc:Fallback>
          <p:sp>
            <p:nvSpPr>
              <p:cNvPr id="11" name="Rectangle 10"/>
              <p:cNvSpPr>
                <a:spLocks noRot="1" noChangeAspect="1" noMove="1" noResize="1" noEditPoints="1" noAdjustHandles="1" noChangeArrowheads="1" noChangeShapeType="1" noTextEdit="1"/>
              </p:cNvSpPr>
              <p:nvPr/>
            </p:nvSpPr>
            <p:spPr>
              <a:xfrm>
                <a:off x="3610762" y="3091888"/>
                <a:ext cx="5903529" cy="46166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11"/>
              <p:cNvSpPr/>
              <p:nvPr/>
            </p:nvSpPr>
            <p:spPr>
              <a:xfrm>
                <a:off x="2197860" y="3533814"/>
                <a:ext cx="5903529" cy="470000"/>
              </a:xfrm>
              <a:prstGeom prst="rect">
                <a:avLst/>
              </a:prstGeom>
            </p:spPr>
            <p:txBody>
              <a:bodyPr wrap="square">
                <a:spAutoFit/>
              </a:bodyPr>
              <a:lstStyle/>
              <a:p>
                <a:r>
                  <a:rPr lang="en-GB" sz="2400" dirty="0">
                    <a:solidFill>
                      <a:srgbClr val="FF0000"/>
                    </a:solidFill>
                  </a:rPr>
                  <a:t>Which solves to give </a:t>
                </a:r>
                <a14:m>
                  <m:oMath xmlns:m="http://schemas.openxmlformats.org/officeDocument/2006/math">
                    <m:r>
                      <a:rPr lang="en-GB" sz="2400" i="1">
                        <a:solidFill>
                          <a:srgbClr val="FF0000"/>
                        </a:solidFill>
                        <a:latin typeface="Cambria Math" panose="02040503050406030204" pitchFamily="18" charset="0"/>
                      </a:rPr>
                      <m:t>𝑎</m:t>
                    </m:r>
                    <m:r>
                      <a:rPr lang="en-GB" sz="2400" i="1">
                        <a:solidFill>
                          <a:srgbClr val="FF0000"/>
                        </a:solidFill>
                        <a:latin typeface="Cambria Math" panose="02040503050406030204" pitchFamily="18" charset="0"/>
                      </a:rPr>
                      <m:t> =− </m:t>
                    </m:r>
                    <m:r>
                      <a:rPr lang="en-GB" sz="2400">
                        <a:solidFill>
                          <a:srgbClr val="FF0000"/>
                        </a:solidFill>
                        <a:latin typeface="Cambria Math" panose="02040503050406030204" pitchFamily="18" charset="0"/>
                      </a:rPr>
                      <m:t>0.5 </m:t>
                    </m:r>
                    <m:r>
                      <a:rPr lang="en-GB" sz="2400" i="1">
                        <a:solidFill>
                          <a:srgbClr val="FF0000"/>
                        </a:solidFill>
                        <a:latin typeface="Cambria Math" panose="02040503050406030204" pitchFamily="18" charset="0"/>
                      </a:rPr>
                      <m:t> </m:t>
                    </m:r>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a14:m>
                <a:r>
                  <a:rPr lang="en-GB" sz="2400" dirty="0">
                    <a:solidFill>
                      <a:srgbClr val="FF0000"/>
                    </a:solidFill>
                  </a:rPr>
                  <a:t>  </a:t>
                </a:r>
              </a:p>
            </p:txBody>
          </p:sp>
        </mc:Choice>
        <mc:Fallback>
          <p:sp>
            <p:nvSpPr>
              <p:cNvPr id="12" name="Rectangle 11"/>
              <p:cNvSpPr>
                <a:spLocks noRot="1" noChangeAspect="1" noMove="1" noResize="1" noEditPoints="1" noAdjustHandles="1" noChangeArrowheads="1" noChangeShapeType="1" noTextEdit="1"/>
              </p:cNvSpPr>
              <p:nvPr/>
            </p:nvSpPr>
            <p:spPr>
              <a:xfrm>
                <a:off x="2197860" y="3533814"/>
                <a:ext cx="5903529" cy="470000"/>
              </a:xfrm>
              <a:prstGeom prst="rect">
                <a:avLst/>
              </a:prstGeom>
              <a:blipFill>
                <a:blip r:embed="rId7"/>
                <a:stretch>
                  <a:fillRect l="-1720" t="-10526" b="-23684"/>
                </a:stretch>
              </a:blipFill>
            </p:spPr>
            <p:txBody>
              <a:bodyPr/>
              <a:lstStyle/>
              <a:p>
                <a:r>
                  <a:rPr lang="en-US">
                    <a:noFill/>
                  </a:rPr>
                  <a:t> </a:t>
                </a:r>
              </a:p>
            </p:txBody>
          </p:sp>
        </mc:Fallback>
      </mc:AlternateContent>
      <p:sp>
        <p:nvSpPr>
          <p:cNvPr id="13" name="Rectangle 12"/>
          <p:cNvSpPr/>
          <p:nvPr/>
        </p:nvSpPr>
        <p:spPr>
          <a:xfrm>
            <a:off x="2227913" y="4030241"/>
            <a:ext cx="9577189" cy="830997"/>
          </a:xfrm>
          <a:prstGeom prst="rect">
            <a:avLst/>
          </a:prstGeom>
        </p:spPr>
        <p:txBody>
          <a:bodyPr wrap="square">
            <a:spAutoFit/>
          </a:bodyPr>
          <a:lstStyle/>
          <a:p>
            <a:r>
              <a:rPr lang="en-GB" sz="2400" dirty="0">
                <a:solidFill>
                  <a:srgbClr val="FF0000"/>
                </a:solidFill>
              </a:rPr>
              <a:t>where </a:t>
            </a:r>
            <a:r>
              <a:rPr lang="en-GB" sz="2400" i="1" dirty="0">
                <a:solidFill>
                  <a:srgbClr val="FF0000"/>
                </a:solidFill>
                <a:latin typeface="Times New Roman" panose="02020603050405020304" pitchFamily="18" charset="0"/>
                <a:cs typeface="Times New Roman" panose="02020603050405020304" pitchFamily="18" charset="0"/>
              </a:rPr>
              <a:t>a</a:t>
            </a:r>
            <a:r>
              <a:rPr lang="en-GB" sz="2400" i="1" dirty="0">
                <a:solidFill>
                  <a:srgbClr val="FF0000"/>
                </a:solidFill>
              </a:rPr>
              <a:t> </a:t>
            </a:r>
            <a:r>
              <a:rPr lang="en-GB" sz="2400" dirty="0">
                <a:solidFill>
                  <a:srgbClr val="FF0000"/>
                </a:solidFill>
              </a:rPr>
              <a:t>is the acceleration of the aircraft when the engine is switched off. The negative sign indicates that the aircraft is slowing down.</a:t>
            </a:r>
          </a:p>
        </p:txBody>
      </p:sp>
      <mc:AlternateContent xmlns:mc="http://schemas.openxmlformats.org/markup-compatibility/2006">
        <mc:Choice xmlns:a14="http://schemas.microsoft.com/office/drawing/2010/main" Requires="a14">
          <p:sp>
            <p:nvSpPr>
              <p:cNvPr id="14" name="Rectangle 13"/>
              <p:cNvSpPr/>
              <p:nvPr/>
            </p:nvSpPr>
            <p:spPr>
              <a:xfrm>
                <a:off x="2227913" y="4836376"/>
                <a:ext cx="4436069" cy="461665"/>
              </a:xfrm>
              <a:prstGeom prst="rect">
                <a:avLst/>
              </a:prstGeom>
            </p:spPr>
            <p:txBody>
              <a:bodyPr wrap="square">
                <a:spAutoFit/>
              </a:bodyPr>
              <a:lstStyle/>
              <a:p>
                <a:r>
                  <a:rPr lang="en-GB" sz="2400" dirty="0">
                    <a:solidFill>
                      <a:srgbClr val="FF0000"/>
                    </a:solidFill>
                  </a:rPr>
                  <a:t>Using </a:t>
                </a:r>
                <a14:m>
                  <m:oMath xmlns:m="http://schemas.openxmlformats.org/officeDocument/2006/math">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𝑣</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𝑢</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𝑎𝑠</m:t>
                    </m:r>
                  </m:oMath>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2227913" y="4836376"/>
                <a:ext cx="4436069" cy="461665"/>
              </a:xfrm>
              <a:prstGeom prst="rect">
                <a:avLst/>
              </a:prstGeom>
              <a:blipFill>
                <a:blip r:embed="rId8"/>
                <a:stretch>
                  <a:fillRect l="-2000" t="-10526" b="-26316"/>
                </a:stretch>
              </a:blipFill>
            </p:spPr>
            <p:txBody>
              <a:bodyPr/>
              <a:lstStyle/>
              <a:p>
                <a:r>
                  <a:rPr lang="en-US">
                    <a:noFill/>
                  </a:rPr>
                  <a:t> </a:t>
                </a:r>
              </a:p>
            </p:txBody>
          </p:sp>
        </mc:Fallback>
      </mc:AlternateContent>
      <p:sp>
        <p:nvSpPr>
          <p:cNvPr id="15" name="Rectangle 14"/>
          <p:cNvSpPr/>
          <p:nvPr/>
        </p:nvSpPr>
        <p:spPr>
          <a:xfrm>
            <a:off x="2279451" y="5570544"/>
            <a:ext cx="8042053" cy="470000"/>
          </a:xfrm>
          <a:prstGeom prst="rect">
            <a:avLst/>
          </a:prstGeom>
        </p:spPr>
        <p:txBody>
          <a:bodyPr wrap="square">
            <a:spAutoFit/>
          </a:bodyPr>
          <a:lstStyle/>
          <a:p>
            <a:endParaRPr lang="en-GB" sz="2400" dirty="0">
              <a:solidFill>
                <a:srgbClr val="FF0000"/>
              </a:solidFill>
            </a:endParaRPr>
          </a:p>
        </p:txBody>
      </p:sp>
      <mc:AlternateContent xmlns:mc="http://schemas.openxmlformats.org/markup-compatibility/2006">
        <mc:Choice xmlns:a14="http://schemas.microsoft.com/office/drawing/2010/main" Requires="a14">
          <p:sp>
            <p:nvSpPr>
              <p:cNvPr id="16" name="Rectangle 15"/>
              <p:cNvSpPr/>
              <p:nvPr/>
            </p:nvSpPr>
            <p:spPr>
              <a:xfrm>
                <a:off x="4573526" y="5247709"/>
                <a:ext cx="4661016"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GB" sz="2400" i="1" smtClean="0">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54</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+2×(−0.5)×</m:t>
                      </m:r>
                      <m:r>
                        <a:rPr lang="en-GB" sz="2400" i="1">
                          <a:solidFill>
                            <a:srgbClr val="FF0000"/>
                          </a:solidFill>
                          <a:latin typeface="Cambria Math" panose="02040503050406030204" pitchFamily="18" charset="0"/>
                        </a:rPr>
                        <m:t>𝑠</m:t>
                      </m:r>
                    </m:oMath>
                  </m:oMathPara>
                </a14:m>
                <a:endParaRPr lang="en-GB" sz="2400" dirty="0">
                  <a:solidFill>
                    <a:srgbClr val="FF0000"/>
                  </a:solidFill>
                </a:endParaRPr>
              </a:p>
            </p:txBody>
          </p:sp>
        </mc:Choice>
        <mc:Fallback>
          <p:sp>
            <p:nvSpPr>
              <p:cNvPr id="16" name="Rectangle 15"/>
              <p:cNvSpPr>
                <a:spLocks noRot="1" noChangeAspect="1" noMove="1" noResize="1" noEditPoints="1" noAdjustHandles="1" noChangeArrowheads="1" noChangeShapeType="1" noTextEdit="1"/>
              </p:cNvSpPr>
              <p:nvPr/>
            </p:nvSpPr>
            <p:spPr>
              <a:xfrm>
                <a:off x="4573526" y="5247709"/>
                <a:ext cx="4661016" cy="461665"/>
              </a:xfrm>
              <a:prstGeom prst="rect">
                <a:avLst/>
              </a:prstGeom>
              <a:blipFill>
                <a:blip r:embed="rId9"/>
                <a:stretch>
                  <a:fillRect b="-18919"/>
                </a:stretch>
              </a:blipFill>
            </p:spPr>
            <p:txBody>
              <a:bodyPr/>
              <a:lstStyle/>
              <a:p>
                <a:r>
                  <a:rPr lang="en-US">
                    <a:noFill/>
                  </a:rPr>
                  <a:t> </a:t>
                </a:r>
              </a:p>
            </p:txBody>
          </p:sp>
        </mc:Fallback>
      </mc:AlternateContent>
      <p:sp>
        <p:nvSpPr>
          <p:cNvPr id="17" name="Rectangle 16"/>
          <p:cNvSpPr/>
          <p:nvPr/>
        </p:nvSpPr>
        <p:spPr>
          <a:xfrm>
            <a:off x="2224143" y="5911117"/>
            <a:ext cx="9459154" cy="830997"/>
          </a:xfrm>
          <a:prstGeom prst="rect">
            <a:avLst/>
          </a:prstGeom>
        </p:spPr>
        <p:txBody>
          <a:bodyPr wrap="square">
            <a:spAutoFit/>
          </a:bodyPr>
          <a:lstStyle/>
          <a:p>
            <a:r>
              <a:rPr lang="en-GB" sz="2400" dirty="0">
                <a:solidFill>
                  <a:srgbClr val="FF0000"/>
                </a:solidFill>
              </a:rPr>
              <a:t>Which solves to give </a:t>
            </a:r>
            <a:r>
              <a:rPr lang="en-GB" sz="2400" i="1" dirty="0">
                <a:solidFill>
                  <a:srgbClr val="FF0000"/>
                </a:solidFill>
                <a:latin typeface="Times New Roman" panose="02020603050405020304" pitchFamily="18" charset="0"/>
                <a:cs typeface="Times New Roman" panose="02020603050405020304" pitchFamily="18" charset="0"/>
              </a:rPr>
              <a:t>s</a:t>
            </a:r>
            <a:r>
              <a:rPr lang="en-GB" sz="2400" i="1" dirty="0">
                <a:solidFill>
                  <a:srgbClr val="FF0000"/>
                </a:solidFill>
              </a:rPr>
              <a:t> = </a:t>
            </a:r>
            <a:r>
              <a:rPr lang="en-GB" sz="2400" dirty="0">
                <a:solidFill>
                  <a:srgbClr val="FF0000"/>
                </a:solidFill>
              </a:rPr>
              <a:t>2916 m where </a:t>
            </a:r>
            <a:r>
              <a:rPr lang="en-GB" sz="2400" i="1" dirty="0">
                <a:solidFill>
                  <a:srgbClr val="FF0000"/>
                </a:solidFill>
                <a:latin typeface="Times New Roman" panose="02020603050405020304" pitchFamily="18" charset="0"/>
                <a:cs typeface="Times New Roman" panose="02020603050405020304" pitchFamily="18" charset="0"/>
              </a:rPr>
              <a:t>s</a:t>
            </a:r>
            <a:r>
              <a:rPr lang="en-GB" sz="2400" i="1" dirty="0">
                <a:solidFill>
                  <a:srgbClr val="FF0000"/>
                </a:solidFill>
              </a:rPr>
              <a:t> </a:t>
            </a:r>
            <a:r>
              <a:rPr lang="en-GB" sz="2400" dirty="0">
                <a:solidFill>
                  <a:srgbClr val="FF0000"/>
                </a:solidFill>
              </a:rPr>
              <a:t>is the distance travelled by the aircraft.</a:t>
            </a:r>
          </a:p>
        </p:txBody>
      </p:sp>
    </p:spTree>
    <p:extLst>
      <p:ext uri="{BB962C8B-B14F-4D97-AF65-F5344CB8AC3E}">
        <p14:creationId xmlns:p14="http://schemas.microsoft.com/office/powerpoint/2010/main" val="22976502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nodePh="1">
                                  <p:stCondLst>
                                    <p:cond delay="0"/>
                                  </p:stCondLst>
                                  <p:endCondLst>
                                    <p:cond evt="begin" delay="0">
                                      <p:tn val="35"/>
                                    </p:cond>
                                  </p:end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P spid="23" grpId="0"/>
      <p:bldP spid="9" grpId="0"/>
      <p:bldP spid="11" grpId="0"/>
      <p:bldP spid="12" grpId="0"/>
      <p:bldP spid="13" grpId="0"/>
      <p:bldP spid="14" grpId="0"/>
      <p:bldP spid="15" grpId="0"/>
      <p:bldP spid="16" grpId="0"/>
      <p:bldP spid="1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Newton’s Third Law</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351277" y="692696"/>
            <a:ext cx="5976971" cy="3024336"/>
          </a:xfrm>
          <a:prstGeom prst="rect">
            <a:avLst/>
          </a:prstGeom>
        </p:spPr>
        <p:txBody>
          <a:bodyPr wrap="square">
            <a:spAutoFit/>
          </a:bodyPr>
          <a:lstStyle/>
          <a:p>
            <a:r>
              <a:rPr lang="en-GB" sz="2400" dirty="0"/>
              <a:t>If you sit on a table, you do not fall to the ground (provided the table is a strong one) but will remain at rest. As established, you have weight, a force acting downwards on you. There must, therefore, be a force equal to your weight which acts upwards and counters your weight so that you do not move.</a:t>
            </a:r>
          </a:p>
        </p:txBody>
      </p:sp>
      <p:sp>
        <p:nvSpPr>
          <p:cNvPr id="9" name="Rectangle 8"/>
          <p:cNvSpPr/>
          <p:nvPr/>
        </p:nvSpPr>
        <p:spPr>
          <a:xfrm>
            <a:off x="2334847" y="3703722"/>
            <a:ext cx="9233761" cy="830997"/>
          </a:xfrm>
          <a:prstGeom prst="rect">
            <a:avLst/>
          </a:prstGeom>
        </p:spPr>
        <p:txBody>
          <a:bodyPr wrap="square">
            <a:spAutoFit/>
          </a:bodyPr>
          <a:lstStyle/>
          <a:p>
            <a:r>
              <a:rPr lang="en-GB" sz="2400" dirty="0"/>
              <a:t>This force was described in the first Unit and is called the Normal Reaction Force.</a:t>
            </a:r>
          </a:p>
        </p:txBody>
      </p:sp>
      <p:sp>
        <p:nvSpPr>
          <p:cNvPr id="10" name="Rectangle 9"/>
          <p:cNvSpPr/>
          <p:nvPr/>
        </p:nvSpPr>
        <p:spPr>
          <a:xfrm>
            <a:off x="2334847" y="4544371"/>
            <a:ext cx="8569259" cy="461665"/>
          </a:xfrm>
          <a:prstGeom prst="rect">
            <a:avLst/>
          </a:prstGeom>
        </p:spPr>
        <p:txBody>
          <a:bodyPr wrap="square">
            <a:spAutoFit/>
          </a:bodyPr>
          <a:lstStyle/>
          <a:p>
            <a:r>
              <a:rPr lang="en-GB" sz="2400" dirty="0"/>
              <a:t>This familiar scenario illustrates Newton’s third law:</a:t>
            </a:r>
          </a:p>
        </p:txBody>
      </p:sp>
      <p:pic>
        <p:nvPicPr>
          <p:cNvPr id="5" name="Picture 4"/>
          <p:cNvPicPr>
            <a:picLocks noChangeAspect="1"/>
          </p:cNvPicPr>
          <p:nvPr/>
        </p:nvPicPr>
        <p:blipFill>
          <a:blip r:embed="rId3"/>
          <a:stretch>
            <a:fillRect/>
          </a:stretch>
        </p:blipFill>
        <p:spPr>
          <a:xfrm>
            <a:off x="2828894" y="5157192"/>
            <a:ext cx="8711587" cy="1158455"/>
          </a:xfrm>
          <a:prstGeom prst="rect">
            <a:avLst/>
          </a:prstGeom>
        </p:spPr>
      </p:pic>
      <p:pic>
        <p:nvPicPr>
          <p:cNvPr id="6" name="Picture 5"/>
          <p:cNvPicPr>
            <a:picLocks noChangeAspect="1"/>
          </p:cNvPicPr>
          <p:nvPr/>
        </p:nvPicPr>
        <p:blipFill>
          <a:blip r:embed="rId4"/>
          <a:stretch>
            <a:fillRect/>
          </a:stretch>
        </p:blipFill>
        <p:spPr>
          <a:xfrm>
            <a:off x="8472265" y="837975"/>
            <a:ext cx="3590723" cy="2733777"/>
          </a:xfrm>
          <a:prstGeom prst="rect">
            <a:avLst/>
          </a:prstGeom>
        </p:spPr>
      </p:pic>
    </p:spTree>
    <p:extLst>
      <p:ext uri="{BB962C8B-B14F-4D97-AF65-F5344CB8AC3E}">
        <p14:creationId xmlns:p14="http://schemas.microsoft.com/office/powerpoint/2010/main" val="1567930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Newton’s Third Law</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220446" y="2058723"/>
            <a:ext cx="9618039" cy="2308324"/>
          </a:xfrm>
          <a:prstGeom prst="rect">
            <a:avLst/>
          </a:prstGeom>
        </p:spPr>
        <p:txBody>
          <a:bodyPr wrap="square">
            <a:spAutoFit/>
          </a:bodyPr>
          <a:lstStyle/>
          <a:p>
            <a:r>
              <a:rPr lang="en-GB" sz="2400" dirty="0"/>
              <a:t>So when you apply a force to an object, the object always applies an equal force back to you. For example, if you are on an ice rink wearing skates (allowing us to assume frictional forces as negligible) and you apply a force to an elephant, also wearing ice skates, you may create in the elephant an acceleration away from you, but there will be an equal force against you, and you will accelerate backwards.</a:t>
            </a:r>
          </a:p>
        </p:txBody>
      </p:sp>
      <p:sp>
        <p:nvSpPr>
          <p:cNvPr id="9" name="Rectangle 8"/>
          <p:cNvSpPr/>
          <p:nvPr/>
        </p:nvSpPr>
        <p:spPr>
          <a:xfrm>
            <a:off x="2220446" y="4383680"/>
            <a:ext cx="9834063" cy="2308324"/>
          </a:xfrm>
          <a:prstGeom prst="rect">
            <a:avLst/>
          </a:prstGeom>
        </p:spPr>
        <p:txBody>
          <a:bodyPr wrap="square">
            <a:spAutoFit/>
          </a:bodyPr>
          <a:lstStyle/>
          <a:p>
            <a:r>
              <a:rPr lang="en-GB" sz="2400" dirty="0"/>
              <a:t>Note that in this scenario, while the forces are equal, your mass is a lot smaller than the elephant’s mass, so the application of the law </a:t>
            </a:r>
            <a:r>
              <a:rPr lang="en-GB" sz="2400" i="1" dirty="0">
                <a:latin typeface="Times New Roman" panose="02020603050405020304" pitchFamily="18" charset="0"/>
                <a:cs typeface="Times New Roman" panose="02020603050405020304" pitchFamily="18" charset="0"/>
              </a:rPr>
              <a:t>F = ma </a:t>
            </a:r>
            <a:r>
              <a:rPr lang="en-GB" sz="2400" dirty="0"/>
              <a:t>will tell you that your acceleration will be a lot greater than the acceleration of the elephant. Producing just a small acceleration in the elephant will result in you being accelerated backwards, in the opposite direction to the elephant, at great speed. Probably for the best.</a:t>
            </a:r>
          </a:p>
        </p:txBody>
      </p:sp>
      <p:pic>
        <p:nvPicPr>
          <p:cNvPr id="2" name="Picture 1"/>
          <p:cNvPicPr>
            <a:picLocks noChangeAspect="1"/>
          </p:cNvPicPr>
          <p:nvPr/>
        </p:nvPicPr>
        <p:blipFill>
          <a:blip r:embed="rId3"/>
          <a:stretch>
            <a:fillRect/>
          </a:stretch>
        </p:blipFill>
        <p:spPr>
          <a:xfrm>
            <a:off x="2677001" y="728803"/>
            <a:ext cx="9045258" cy="1202826"/>
          </a:xfrm>
          <a:prstGeom prst="rect">
            <a:avLst/>
          </a:prstGeom>
        </p:spPr>
      </p:pic>
    </p:spTree>
    <p:extLst>
      <p:ext uri="{BB962C8B-B14F-4D97-AF65-F5344CB8AC3E}">
        <p14:creationId xmlns:p14="http://schemas.microsoft.com/office/powerpoint/2010/main" val="14047038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Newton’s Third Law</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5</a:t>
            </a:r>
            <a:endParaRPr lang="en-US" sz="2000" b="1" kern="1200" dirty="0">
              <a:solidFill>
                <a:schemeClr val="bg1"/>
              </a:solidFill>
              <a:effectLst/>
              <a:latin typeface="Arial"/>
              <a:ea typeface="MS PGothic"/>
              <a:cs typeface="Times New Roman"/>
            </a:endParaRPr>
          </a:p>
        </p:txBody>
      </p:sp>
      <p:sp>
        <p:nvSpPr>
          <p:cNvPr id="10" name="Rectangle 9"/>
          <p:cNvSpPr/>
          <p:nvPr/>
        </p:nvSpPr>
        <p:spPr>
          <a:xfrm>
            <a:off x="2188926" y="624587"/>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2</a:t>
            </a:r>
            <a:endParaRPr lang="en-GB" sz="2400" b="1" dirty="0">
              <a:cs typeface="Arial" panose="020B0604020202020204" pitchFamily="34" charset="0"/>
            </a:endParaRPr>
          </a:p>
        </p:txBody>
      </p:sp>
      <mc:AlternateContent xmlns:mc="http://schemas.openxmlformats.org/markup-compatibility/2006" xmlns:a14="http://schemas.microsoft.com/office/drawing/2010/main">
        <mc:Choice Requires="a14">
          <p:sp>
            <p:nvSpPr>
              <p:cNvPr id="23" name="Rectangle 22"/>
              <p:cNvSpPr/>
              <p:nvPr/>
            </p:nvSpPr>
            <p:spPr>
              <a:xfrm>
                <a:off x="2185182" y="996417"/>
                <a:ext cx="9598265" cy="1208664"/>
              </a:xfrm>
              <a:prstGeom prst="rect">
                <a:avLst/>
              </a:prstGeom>
            </p:spPr>
            <p:txBody>
              <a:bodyPr wrap="square">
                <a:spAutoFit/>
              </a:bodyPr>
              <a:lstStyle/>
              <a:p>
                <a:r>
                  <a:rPr lang="en-GB" sz="2400" dirty="0"/>
                  <a:t>A manned rocket takes off with an acceleration of 40 </a:t>
                </a:r>
                <a14:m>
                  <m:oMath xmlns:m="http://schemas.openxmlformats.org/officeDocument/2006/math">
                    <m:sSup>
                      <m:sSupPr>
                        <m:ctrlPr>
                          <a:rPr lang="en-GB" sz="2400" i="1">
                            <a:latin typeface="Cambria Math" panose="02040503050406030204" pitchFamily="18" charset="0"/>
                          </a:rPr>
                        </m:ctrlPr>
                      </m:sSupPr>
                      <m:e>
                        <m:r>
                          <m:rPr>
                            <m:sty m:val="p"/>
                          </m:rPr>
                          <a:rPr lang="en-GB" sz="2400">
                            <a:latin typeface="Cambria Math" panose="02040503050406030204" pitchFamily="18" charset="0"/>
                          </a:rPr>
                          <m:t>ms</m:t>
                        </m:r>
                      </m:e>
                      <m:sup>
                        <m:r>
                          <a:rPr lang="en-GB" sz="2400" i="1">
                            <a:latin typeface="Cambria Math" panose="02040503050406030204" pitchFamily="18" charset="0"/>
                          </a:rPr>
                          <m:t>−2</m:t>
                        </m:r>
                      </m:sup>
                    </m:sSup>
                  </m:oMath>
                </a14:m>
                <a:r>
                  <a:rPr lang="en-GB" sz="2400" dirty="0"/>
                  <a:t>. An astronaut has a mass of 75 kg. Calculate the magnitude of the normal contact force acting from the chair on the astronaut.</a:t>
                </a:r>
              </a:p>
            </p:txBody>
          </p:sp>
        </mc:Choice>
        <mc:Fallback xmlns="">
          <p:sp>
            <p:nvSpPr>
              <p:cNvPr id="23" name="Rectangle 22"/>
              <p:cNvSpPr>
                <a:spLocks noRot="1" noChangeAspect="1" noMove="1" noResize="1" noEditPoints="1" noAdjustHandles="1" noChangeArrowheads="1" noChangeShapeType="1" noTextEdit="1"/>
              </p:cNvSpPr>
              <p:nvPr/>
            </p:nvSpPr>
            <p:spPr>
              <a:xfrm>
                <a:off x="2185182" y="996417"/>
                <a:ext cx="9598265" cy="1208664"/>
              </a:xfrm>
              <a:prstGeom prst="rect">
                <a:avLst/>
              </a:prstGeom>
              <a:blipFill rotWithShape="0">
                <a:blip r:embed="rId3"/>
                <a:stretch>
                  <a:fillRect l="-952" t="-3015" r="-1778" b="-10553"/>
                </a:stretch>
              </a:blipFill>
            </p:spPr>
            <p:txBody>
              <a:bodyPr/>
              <a:lstStyle/>
              <a:p>
                <a:r>
                  <a:rPr lang="en-GB">
                    <a:noFill/>
                  </a:rPr>
                  <a:t> </a:t>
                </a:r>
              </a:p>
            </p:txBody>
          </p:sp>
        </mc:Fallback>
      </mc:AlternateContent>
      <p:sp>
        <p:nvSpPr>
          <p:cNvPr id="8" name="Rectangle 7"/>
          <p:cNvSpPr/>
          <p:nvPr/>
        </p:nvSpPr>
        <p:spPr>
          <a:xfrm>
            <a:off x="2219327" y="2156779"/>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mc:AlternateContent xmlns:mc="http://schemas.openxmlformats.org/markup-compatibility/2006">
        <mc:Choice xmlns:a14="http://schemas.microsoft.com/office/drawing/2010/main" Requires="a14">
          <p:sp>
            <p:nvSpPr>
              <p:cNvPr id="11" name="Rectangle 10"/>
              <p:cNvSpPr/>
              <p:nvPr/>
            </p:nvSpPr>
            <p:spPr>
              <a:xfrm>
                <a:off x="3656697" y="3958255"/>
                <a:ext cx="3300609" cy="461665"/>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N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latin typeface="Times New Roman" panose="02020603050405020304" pitchFamily="18" charset="0"/>
                    <a:cs typeface="Times New Roman" panose="02020603050405020304" pitchFamily="18" charset="0"/>
                  </a:rPr>
                  <a:t>75</a:t>
                </a:r>
                <a:r>
                  <a:rPr lang="en-GB" sz="2400" i="1" dirty="0">
                    <a:solidFill>
                      <a:srgbClr val="FF0000"/>
                    </a:solidFill>
                    <a:latin typeface="Times New Roman" panose="02020603050405020304" pitchFamily="18" charset="0"/>
                    <a:cs typeface="Times New Roman" panose="02020603050405020304" pitchFamily="18" charset="0"/>
                  </a:rPr>
                  <a:t>g = </a:t>
                </a:r>
                <a:r>
                  <a:rPr lang="en-GB" sz="2400" dirty="0">
                    <a:solidFill>
                      <a:srgbClr val="FF0000"/>
                    </a:solidFill>
                    <a:latin typeface="Times New Roman" panose="02020603050405020304" pitchFamily="18" charset="0"/>
                    <a:cs typeface="Times New Roman" panose="02020603050405020304" pitchFamily="18" charset="0"/>
                  </a:rPr>
                  <a:t>75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latin typeface="Times New Roman" panose="02020603050405020304" pitchFamily="18" charset="0"/>
                    <a:cs typeface="Times New Roman" panose="02020603050405020304" pitchFamily="18" charset="0"/>
                  </a:rPr>
                  <a:t>40</a:t>
                </a:r>
              </a:p>
            </p:txBody>
          </p:sp>
        </mc:Choice>
        <mc:Fallback>
          <p:sp>
            <p:nvSpPr>
              <p:cNvPr id="11" name="Rectangle 10"/>
              <p:cNvSpPr>
                <a:spLocks noRot="1" noChangeAspect="1" noMove="1" noResize="1" noEditPoints="1" noAdjustHandles="1" noChangeArrowheads="1" noChangeShapeType="1" noTextEdit="1"/>
              </p:cNvSpPr>
              <p:nvPr/>
            </p:nvSpPr>
            <p:spPr>
              <a:xfrm>
                <a:off x="3656697" y="3958255"/>
                <a:ext cx="3300609" cy="461665"/>
              </a:xfrm>
              <a:prstGeom prst="rect">
                <a:avLst/>
              </a:prstGeom>
              <a:blipFill>
                <a:blip r:embed="rId4"/>
                <a:stretch>
                  <a:fillRect l="-3077" t="-10811" b="-324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2272748" y="4875301"/>
                <a:ext cx="6021074"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GB" sz="2400" smtClean="0">
                          <a:solidFill>
                            <a:srgbClr val="FF0000"/>
                          </a:solidFill>
                        </a:rPr>
                        <m:t>Using</m:t>
                      </m:r>
                      <m:r>
                        <m:rPr>
                          <m:nor/>
                        </m:rPr>
                        <a:rPr lang="en-GB" sz="2400" smtClean="0">
                          <a:solidFill>
                            <a:srgbClr val="FF0000"/>
                          </a:solidFill>
                        </a:rPr>
                        <m:t> </m:t>
                      </m:r>
                      <m:r>
                        <m:rPr>
                          <m:nor/>
                        </m:rPr>
                        <a:rPr lang="en-GB" sz="2400" i="1" smtClean="0">
                          <a:solidFill>
                            <a:srgbClr val="FF0000"/>
                          </a:solidFill>
                          <a:latin typeface="Times New Roman" panose="02020603050405020304" pitchFamily="18" charset="0"/>
                          <a:cs typeface="Times New Roman" panose="02020603050405020304" pitchFamily="18" charset="0"/>
                        </a:rPr>
                        <m:t>g</m:t>
                      </m:r>
                      <m:r>
                        <m:rPr>
                          <m:nor/>
                        </m:rPr>
                        <a:rPr lang="en-GB" sz="2400" i="1" smtClean="0">
                          <a:solidFill>
                            <a:srgbClr val="FF0000"/>
                          </a:solidFill>
                        </a:rPr>
                        <m:t> </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 </m:t>
                      </m:r>
                      <m:r>
                        <m:rPr>
                          <m:nor/>
                        </m:rPr>
                        <a:rPr lang="en-GB" sz="2400">
                          <a:solidFill>
                            <a:srgbClr val="FF0000"/>
                          </a:solidFill>
                        </a:rPr>
                        <m:t>10, </m:t>
                      </m:r>
                      <m:r>
                        <m:rPr>
                          <m:nor/>
                        </m:rPr>
                        <a:rPr lang="en-GB" sz="2400">
                          <a:solidFill>
                            <a:srgbClr val="FF0000"/>
                          </a:solidFill>
                        </a:rPr>
                        <m:t>the</m:t>
                      </m:r>
                      <m:r>
                        <m:rPr>
                          <m:nor/>
                        </m:rPr>
                        <a:rPr lang="en-GB" sz="2400">
                          <a:solidFill>
                            <a:srgbClr val="FF0000"/>
                          </a:solidFill>
                        </a:rPr>
                        <m:t> </m:t>
                      </m:r>
                      <m:r>
                        <m:rPr>
                          <m:nor/>
                        </m:rPr>
                        <a:rPr lang="en-GB" sz="2400">
                          <a:solidFill>
                            <a:srgbClr val="FF0000"/>
                          </a:solidFill>
                        </a:rPr>
                        <m:t>value</m:t>
                      </m:r>
                      <m:r>
                        <m:rPr>
                          <m:nor/>
                        </m:rPr>
                        <a:rPr lang="en-GB" sz="2400">
                          <a:solidFill>
                            <a:srgbClr val="FF0000"/>
                          </a:solidFill>
                        </a:rPr>
                        <m:t> </m:t>
                      </m:r>
                      <m:r>
                        <m:rPr>
                          <m:nor/>
                        </m:rPr>
                        <a:rPr lang="en-GB" sz="2400">
                          <a:solidFill>
                            <a:srgbClr val="FF0000"/>
                          </a:solidFill>
                        </a:rPr>
                        <m:t>of</m:t>
                      </m:r>
                      <m:r>
                        <m:rPr>
                          <m:nor/>
                        </m:rPr>
                        <a:rPr lang="en-GB" sz="2400">
                          <a:solidFill>
                            <a:srgbClr val="FF0000"/>
                          </a:solidFill>
                        </a:rPr>
                        <m:t> </m:t>
                      </m:r>
                      <m:r>
                        <m:rPr>
                          <m:nor/>
                        </m:rPr>
                        <a:rPr lang="en-GB" sz="2400" i="1">
                          <a:solidFill>
                            <a:srgbClr val="FF0000"/>
                          </a:solidFill>
                          <a:latin typeface="Times New Roman" panose="02020603050405020304" pitchFamily="18" charset="0"/>
                          <a:cs typeface="Times New Roman" panose="02020603050405020304" pitchFamily="18" charset="0"/>
                        </a:rPr>
                        <m:t>N</m:t>
                      </m:r>
                      <m:r>
                        <m:rPr>
                          <m:nor/>
                        </m:rPr>
                        <a:rPr lang="en-GB" sz="2400" i="1">
                          <a:solidFill>
                            <a:srgbClr val="FF0000"/>
                          </a:solidFill>
                        </a:rPr>
                        <m:t> </m:t>
                      </m:r>
                      <m:r>
                        <m:rPr>
                          <m:nor/>
                        </m:rPr>
                        <a:rPr lang="en-GB" sz="2400">
                          <a:solidFill>
                            <a:srgbClr val="FF0000"/>
                          </a:solidFill>
                        </a:rPr>
                        <m:t>is</m:t>
                      </m:r>
                      <m:r>
                        <m:rPr>
                          <m:nor/>
                        </m:rPr>
                        <a:rPr lang="en-GB" sz="2400">
                          <a:solidFill>
                            <a:srgbClr val="FF0000"/>
                          </a:solidFill>
                        </a:rPr>
                        <m:t> </m:t>
                      </m:r>
                      <m:r>
                        <m:rPr>
                          <m:nor/>
                        </m:rPr>
                        <a:rPr lang="en-GB" sz="2400">
                          <a:solidFill>
                            <a:srgbClr val="FF0000"/>
                          </a:solidFill>
                          <a:latin typeface="Times New Roman" panose="02020603050405020304" pitchFamily="18" charset="0"/>
                          <a:cs typeface="Times New Roman" panose="02020603050405020304" pitchFamily="18" charset="0"/>
                        </a:rPr>
                        <m:t>3750 </m:t>
                      </m:r>
                      <m:r>
                        <m:rPr>
                          <m:nor/>
                        </m:rPr>
                        <a:rPr lang="en-GB" sz="2400">
                          <a:solidFill>
                            <a:srgbClr val="FF0000"/>
                          </a:solidFill>
                          <a:latin typeface="Times New Roman" panose="02020603050405020304" pitchFamily="18" charset="0"/>
                          <a:cs typeface="Times New Roman" panose="02020603050405020304" pitchFamily="18" charset="0"/>
                        </a:rPr>
                        <m:t>N</m:t>
                      </m:r>
                      <m:r>
                        <m:rPr>
                          <m:nor/>
                        </m:rPr>
                        <a:rPr lang="en-GB" sz="2400">
                          <a:solidFill>
                            <a:srgbClr val="FF0000"/>
                          </a:solidFill>
                        </a:rPr>
                        <m:t>.</m:t>
                      </m:r>
                    </m:oMath>
                  </m:oMathPara>
                </a14:m>
                <a:endParaRPr lang="en-GB" sz="2400" dirty="0">
                  <a:solidFill>
                    <a:srgbClr val="FF0000"/>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2272748" y="4875301"/>
                <a:ext cx="6021074" cy="461665"/>
              </a:xfrm>
              <a:prstGeom prst="rect">
                <a:avLst/>
              </a:prstGeom>
              <a:blipFill>
                <a:blip r:embed="rId5"/>
                <a:stretch>
                  <a:fillRect t="-5405" b="-21622"/>
                </a:stretch>
              </a:blipFill>
            </p:spPr>
            <p:txBody>
              <a:bodyPr/>
              <a:lstStyle/>
              <a:p>
                <a:r>
                  <a:rPr lang="en-US">
                    <a:noFill/>
                  </a:rPr>
                  <a:t> </a:t>
                </a:r>
              </a:p>
            </p:txBody>
          </p:sp>
        </mc:Fallback>
      </mc:AlternateContent>
      <p:sp>
        <p:nvSpPr>
          <p:cNvPr id="19" name="Rectangle 18"/>
          <p:cNvSpPr/>
          <p:nvPr/>
        </p:nvSpPr>
        <p:spPr>
          <a:xfrm>
            <a:off x="2207260" y="2576911"/>
            <a:ext cx="5836112" cy="1200329"/>
          </a:xfrm>
          <a:prstGeom prst="rect">
            <a:avLst/>
          </a:prstGeom>
        </p:spPr>
        <p:txBody>
          <a:bodyPr wrap="square">
            <a:spAutoFit/>
          </a:bodyPr>
          <a:lstStyle/>
          <a:p>
            <a:r>
              <a:rPr lang="en-GB" sz="2400" dirty="0">
                <a:solidFill>
                  <a:srgbClr val="FF0000"/>
                </a:solidFill>
              </a:rPr>
              <a:t>The normal contact force is </a:t>
            </a:r>
            <a:r>
              <a:rPr lang="en-GB" sz="2400" i="1" dirty="0">
                <a:solidFill>
                  <a:srgbClr val="FF0000"/>
                </a:solidFill>
                <a:latin typeface="Times New Roman" panose="02020603050405020304" pitchFamily="18" charset="0"/>
                <a:cs typeface="Times New Roman" panose="02020603050405020304" pitchFamily="18" charset="0"/>
              </a:rPr>
              <a:t>N</a:t>
            </a:r>
            <a:r>
              <a:rPr lang="en-GB" sz="2400" dirty="0">
                <a:solidFill>
                  <a:srgbClr val="FF0000"/>
                </a:solidFill>
              </a:rPr>
              <a:t>. Using the upwards direction as positive and applying </a:t>
            </a:r>
            <a:r>
              <a:rPr lang="en-GB" sz="2400" i="1" dirty="0">
                <a:solidFill>
                  <a:srgbClr val="FF0000"/>
                </a:solidFill>
                <a:latin typeface="Times New Roman" panose="02020603050405020304" pitchFamily="18" charset="0"/>
                <a:cs typeface="Times New Roman" panose="02020603050405020304" pitchFamily="18" charset="0"/>
              </a:rPr>
              <a:t>F = ma</a:t>
            </a:r>
            <a:r>
              <a:rPr lang="en-GB" sz="2400" dirty="0">
                <a:solidFill>
                  <a:srgbClr val="FF0000"/>
                </a:solidFill>
              </a:rPr>
              <a:t>:</a:t>
            </a:r>
          </a:p>
        </p:txBody>
      </p:sp>
      <p:sp>
        <p:nvSpPr>
          <p:cNvPr id="20" name="Rectangle 19"/>
          <p:cNvSpPr/>
          <p:nvPr/>
        </p:nvSpPr>
        <p:spPr>
          <a:xfrm>
            <a:off x="2319974" y="5953277"/>
            <a:ext cx="9061249" cy="830997"/>
          </a:xfrm>
          <a:prstGeom prst="rect">
            <a:avLst/>
          </a:prstGeom>
        </p:spPr>
        <p:txBody>
          <a:bodyPr wrap="square">
            <a:spAutoFit/>
          </a:bodyPr>
          <a:lstStyle/>
          <a:p>
            <a:r>
              <a:rPr lang="en-GB" sz="2400" dirty="0">
                <a:solidFill>
                  <a:srgbClr val="FF0000"/>
                </a:solidFill>
              </a:rPr>
              <a:t>(This means that the astronaut will experience a force of 5 times her/his weight of 750 </a:t>
            </a:r>
            <a:r>
              <a:rPr lang="en-GB" sz="2400" dirty="0">
                <a:solidFill>
                  <a:srgbClr val="FF0000"/>
                </a:solidFill>
                <a:latin typeface="Times New Roman" panose="02020603050405020304" pitchFamily="18" charset="0"/>
                <a:cs typeface="Times New Roman" panose="02020603050405020304" pitchFamily="18" charset="0"/>
              </a:rPr>
              <a:t>N</a:t>
            </a:r>
            <a:r>
              <a:rPr lang="en-GB" sz="2400" dirty="0">
                <a:solidFill>
                  <a:srgbClr val="FF0000"/>
                </a:solidFill>
              </a:rPr>
              <a:t>.)</a:t>
            </a:r>
          </a:p>
        </p:txBody>
      </p:sp>
      <p:pic>
        <p:nvPicPr>
          <p:cNvPr id="3" name="Picture 2"/>
          <p:cNvPicPr>
            <a:picLocks noChangeAspect="1"/>
          </p:cNvPicPr>
          <p:nvPr/>
        </p:nvPicPr>
        <p:blipFill>
          <a:blip r:embed="rId6"/>
          <a:stretch>
            <a:fillRect/>
          </a:stretch>
        </p:blipFill>
        <p:spPr>
          <a:xfrm>
            <a:off x="8437110" y="2599270"/>
            <a:ext cx="2979205" cy="3052665"/>
          </a:xfrm>
          <a:prstGeom prst="rect">
            <a:avLst/>
          </a:prstGeom>
        </p:spPr>
      </p:pic>
    </p:spTree>
    <p:extLst>
      <p:ext uri="{BB962C8B-B14F-4D97-AF65-F5344CB8AC3E}">
        <p14:creationId xmlns:p14="http://schemas.microsoft.com/office/powerpoint/2010/main" val="18621163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8" grpId="0"/>
      <p:bldP spid="11" grpId="0"/>
      <p:bldP spid="14" grpId="0"/>
      <p:bldP spid="19" grpId="0"/>
      <p:bldP spid="20"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Connected bodies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223488" y="636953"/>
            <a:ext cx="9618039" cy="3046988"/>
          </a:xfrm>
          <a:prstGeom prst="rect">
            <a:avLst/>
          </a:prstGeom>
        </p:spPr>
        <p:txBody>
          <a:bodyPr wrap="square">
            <a:spAutoFit/>
          </a:bodyPr>
          <a:lstStyle/>
          <a:p>
            <a:r>
              <a:rPr lang="en-GB" sz="2400" dirty="0"/>
              <a:t>Bodies are generally pushed or pulled by strings, bars or chains. In a tug of war match, the opposing teams have no direct contact. If they are not accelerating then the pulling forces must be equal and opposite. Also each member is pulling so there must be an equal and opposite force in the rope. Forces in ropes and strings are known as tensions, as described in the first Unit. Tensions act inwards along the ropes and act in equal but opposite pairs, as shown on the diagram below.</a:t>
            </a:r>
          </a:p>
        </p:txBody>
      </p:sp>
      <p:pic>
        <p:nvPicPr>
          <p:cNvPr id="5" name="Picture 4"/>
          <p:cNvPicPr>
            <a:picLocks noChangeAspect="1"/>
          </p:cNvPicPr>
          <p:nvPr/>
        </p:nvPicPr>
        <p:blipFill>
          <a:blip r:embed="rId3"/>
          <a:stretch>
            <a:fillRect/>
          </a:stretch>
        </p:blipFill>
        <p:spPr>
          <a:xfrm>
            <a:off x="4511824" y="4149080"/>
            <a:ext cx="4725059" cy="1409897"/>
          </a:xfrm>
          <a:prstGeom prst="rect">
            <a:avLst/>
          </a:prstGeom>
        </p:spPr>
      </p:pic>
    </p:spTree>
    <p:extLst>
      <p:ext uri="{BB962C8B-B14F-4D97-AF65-F5344CB8AC3E}">
        <p14:creationId xmlns:p14="http://schemas.microsoft.com/office/powerpoint/2010/main" val="41622175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Connected bodies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223488" y="636953"/>
            <a:ext cx="9618039" cy="1200329"/>
          </a:xfrm>
          <a:prstGeom prst="rect">
            <a:avLst/>
          </a:prstGeom>
        </p:spPr>
        <p:txBody>
          <a:bodyPr wrap="square">
            <a:spAutoFit/>
          </a:bodyPr>
          <a:lstStyle/>
          <a:p>
            <a:r>
              <a:rPr lang="en-GB" sz="2400" dirty="0"/>
              <a:t>Bars and rods can also support thrusts as well as tensions. Thrusts are denoted by outward facing arrows and they keep objects apart rather than bringing them together. </a:t>
            </a:r>
          </a:p>
        </p:txBody>
      </p:sp>
      <p:sp>
        <p:nvSpPr>
          <p:cNvPr id="9" name="Rectangle 8"/>
          <p:cNvSpPr/>
          <p:nvPr/>
        </p:nvSpPr>
        <p:spPr>
          <a:xfrm>
            <a:off x="2223488" y="1837282"/>
            <a:ext cx="9834063" cy="830997"/>
          </a:xfrm>
          <a:prstGeom prst="rect">
            <a:avLst/>
          </a:prstGeom>
        </p:spPr>
        <p:txBody>
          <a:bodyPr wrap="square">
            <a:spAutoFit/>
          </a:bodyPr>
          <a:lstStyle/>
          <a:p>
            <a:r>
              <a:rPr lang="en-GB" sz="2400" dirty="0"/>
              <a:t>By using equal but opposite forces in connectors, it is possible to solve problems in which more than one body is involved.</a:t>
            </a:r>
          </a:p>
        </p:txBody>
      </p:sp>
      <p:sp>
        <p:nvSpPr>
          <p:cNvPr id="8" name="Rectangle 7"/>
          <p:cNvSpPr/>
          <p:nvPr/>
        </p:nvSpPr>
        <p:spPr>
          <a:xfrm>
            <a:off x="2207260" y="2715410"/>
            <a:ext cx="9834063" cy="1200329"/>
          </a:xfrm>
          <a:prstGeom prst="rect">
            <a:avLst/>
          </a:prstGeom>
        </p:spPr>
        <p:txBody>
          <a:bodyPr wrap="square">
            <a:spAutoFit/>
          </a:bodyPr>
          <a:lstStyle/>
          <a:p>
            <a:r>
              <a:rPr lang="en-GB" sz="2400" dirty="0"/>
              <a:t>Each body can be treated separately by considering the forces acting on it in isolation together with any tensions or thrusts from the connectors.</a:t>
            </a:r>
          </a:p>
        </p:txBody>
      </p:sp>
      <p:sp>
        <p:nvSpPr>
          <p:cNvPr id="10" name="Rectangle 9"/>
          <p:cNvSpPr/>
          <p:nvPr/>
        </p:nvSpPr>
        <p:spPr>
          <a:xfrm>
            <a:off x="2223487" y="4190863"/>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3</a:t>
            </a:r>
            <a:endParaRPr lang="en-GB" sz="2400" b="1" dirty="0">
              <a:cs typeface="Arial" panose="020B0604020202020204" pitchFamily="34" charset="0"/>
            </a:endParaRPr>
          </a:p>
        </p:txBody>
      </p:sp>
      <p:sp>
        <p:nvSpPr>
          <p:cNvPr id="11" name="Rectangle 10"/>
          <p:cNvSpPr/>
          <p:nvPr/>
        </p:nvSpPr>
        <p:spPr>
          <a:xfrm>
            <a:off x="2223487" y="4653136"/>
            <a:ext cx="9618039" cy="1200329"/>
          </a:xfrm>
          <a:prstGeom prst="rect">
            <a:avLst/>
          </a:prstGeom>
        </p:spPr>
        <p:txBody>
          <a:bodyPr wrap="square">
            <a:spAutoFit/>
          </a:bodyPr>
          <a:lstStyle/>
          <a:p>
            <a:r>
              <a:rPr lang="en-GB" sz="2400" dirty="0"/>
              <a:t>A car of mass 1300 kg is connected to a caravan of mass 700 kg via a coupling. The car engine develops a pulling force of 2 </a:t>
            </a:r>
            <a:r>
              <a:rPr lang="en-GB" sz="2400" dirty="0" err="1"/>
              <a:t>kN.</a:t>
            </a:r>
            <a:r>
              <a:rPr lang="en-GB" sz="2400" dirty="0"/>
              <a:t> Find the tension in the tow coupling.</a:t>
            </a:r>
          </a:p>
        </p:txBody>
      </p:sp>
    </p:spTree>
    <p:extLst>
      <p:ext uri="{BB962C8B-B14F-4D97-AF65-F5344CB8AC3E}">
        <p14:creationId xmlns:p14="http://schemas.microsoft.com/office/powerpoint/2010/main" val="6239216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8" grpId="0"/>
      <p:bldP spid="10" grpId="0"/>
      <p:bldP spid="11"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Connected bodies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223489" y="636953"/>
            <a:ext cx="4664600" cy="461665"/>
          </a:xfrm>
          <a:prstGeom prst="rect">
            <a:avLst/>
          </a:prstGeom>
        </p:spPr>
        <p:txBody>
          <a:bodyPr wrap="squar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9" name="Rectangle 8"/>
          <p:cNvSpPr/>
          <p:nvPr/>
        </p:nvSpPr>
        <p:spPr>
          <a:xfrm>
            <a:off x="2223489" y="2487181"/>
            <a:ext cx="9834063" cy="1569660"/>
          </a:xfrm>
          <a:prstGeom prst="rect">
            <a:avLst/>
          </a:prstGeom>
        </p:spPr>
        <p:txBody>
          <a:bodyPr wrap="square">
            <a:spAutoFit/>
          </a:bodyPr>
          <a:lstStyle/>
          <a:p>
            <a:r>
              <a:rPr lang="en-GB" sz="2400" dirty="0">
                <a:solidFill>
                  <a:srgbClr val="FF0000"/>
                </a:solidFill>
              </a:rPr>
              <a:t>The motion of the car and caravan can be considered separately. For the caravan, the pulling force is supplied by the tension in the coupling. The car is driven forward by the pulling force of the engine and held back by the tension,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r>
              <a:rPr lang="en-GB" sz="2400" dirty="0">
                <a:solidFill>
                  <a:srgbClr val="FF0000"/>
                </a:solidFill>
              </a:rPr>
              <a:t>in the coupling.</a:t>
            </a:r>
          </a:p>
        </p:txBody>
      </p:sp>
      <p:sp>
        <p:nvSpPr>
          <p:cNvPr id="8" name="Rectangle 7"/>
          <p:cNvSpPr/>
          <p:nvPr/>
        </p:nvSpPr>
        <p:spPr>
          <a:xfrm>
            <a:off x="2201312" y="4006687"/>
            <a:ext cx="3606656" cy="461665"/>
          </a:xfrm>
          <a:prstGeom prst="rect">
            <a:avLst/>
          </a:prstGeom>
        </p:spPr>
        <p:txBody>
          <a:bodyPr wrap="square">
            <a:spAutoFit/>
          </a:bodyPr>
          <a:lstStyle/>
          <a:p>
            <a:r>
              <a:rPr lang="en-GB" sz="2400" dirty="0">
                <a:solidFill>
                  <a:srgbClr val="FF0000"/>
                </a:solidFill>
              </a:rPr>
              <a:t>For the car, using </a:t>
            </a:r>
            <a:r>
              <a:rPr lang="en-GB" sz="2400" i="1" dirty="0">
                <a:solidFill>
                  <a:srgbClr val="FF0000"/>
                </a:solidFill>
                <a:latin typeface="Times New Roman" panose="02020603050405020304" pitchFamily="18" charset="0"/>
                <a:cs typeface="Times New Roman" panose="02020603050405020304" pitchFamily="18" charset="0"/>
              </a:rPr>
              <a:t>F = ma</a:t>
            </a:r>
            <a:endParaRPr lang="en-GB" sz="2400" dirty="0">
              <a:solidFill>
                <a:srgbClr val="FF0000"/>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837871" y="1126389"/>
            <a:ext cx="3657702" cy="1360752"/>
          </a:xfrm>
          <a:prstGeom prst="rect">
            <a:avLst/>
          </a:prstGeom>
        </p:spPr>
      </p:pic>
      <mc:AlternateContent xmlns:mc="http://schemas.openxmlformats.org/markup-compatibility/2006">
        <mc:Choice xmlns:a14="http://schemas.microsoft.com/office/drawing/2010/main" Requires="a14">
          <p:sp>
            <p:nvSpPr>
              <p:cNvPr id="11" name="Rectangle 10"/>
              <p:cNvSpPr/>
              <p:nvPr/>
            </p:nvSpPr>
            <p:spPr>
              <a:xfrm>
                <a:off x="2873025" y="4426804"/>
                <a:ext cx="2768929" cy="461665"/>
              </a:xfrm>
              <a:prstGeom prst="rect">
                <a:avLst/>
              </a:prstGeom>
            </p:spPr>
            <p:txBody>
              <a:bodyPr wrap="square">
                <a:spAutoFit/>
              </a:bodyPr>
              <a:lstStyle/>
              <a:p>
                <a:r>
                  <a:rPr lang="en-GB" sz="2400" dirty="0">
                    <a:solidFill>
                      <a:srgbClr val="FF0000"/>
                    </a:solidFill>
                  </a:rPr>
                  <a:t>2000 </a:t>
                </a:r>
                <a14:m>
                  <m:oMath xmlns:m="http://schemas.openxmlformats.org/officeDocument/2006/math">
                    <m:r>
                      <a:rPr lang="en-GB" sz="2400" i="1">
                        <a:solidFill>
                          <a:srgbClr val="FF0000"/>
                        </a:solidFill>
                        <a:latin typeface="Cambria Math" panose="02040503050406030204" pitchFamily="18" charset="0"/>
                      </a:rPr>
                      <m:t>− </m:t>
                    </m:r>
                  </m:oMath>
                </a14:m>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1300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2873025" y="4426804"/>
                <a:ext cx="2768929" cy="461665"/>
              </a:xfrm>
              <a:prstGeom prst="rect">
                <a:avLst/>
              </a:prstGeom>
              <a:blipFill>
                <a:blip r:embed="rId4"/>
                <a:stretch>
                  <a:fillRect l="-3653" t="-10811" b="-29730"/>
                </a:stretch>
              </a:blipFill>
            </p:spPr>
            <p:txBody>
              <a:bodyPr/>
              <a:lstStyle/>
              <a:p>
                <a:r>
                  <a:rPr lang="en-US">
                    <a:noFill/>
                  </a:rPr>
                  <a:t> </a:t>
                </a:r>
              </a:p>
            </p:txBody>
          </p:sp>
        </mc:Fallback>
      </mc:AlternateContent>
      <p:pic>
        <p:nvPicPr>
          <p:cNvPr id="4" name="Picture 3"/>
          <p:cNvPicPr>
            <a:picLocks noChangeAspect="1"/>
          </p:cNvPicPr>
          <p:nvPr/>
        </p:nvPicPr>
        <p:blipFill>
          <a:blip r:embed="rId5"/>
          <a:stretch>
            <a:fillRect/>
          </a:stretch>
        </p:blipFill>
        <p:spPr>
          <a:xfrm>
            <a:off x="7824192" y="863024"/>
            <a:ext cx="2664296" cy="1620779"/>
          </a:xfrm>
          <a:prstGeom prst="rect">
            <a:avLst/>
          </a:prstGeom>
        </p:spPr>
      </p:pic>
      <p:sp>
        <p:nvSpPr>
          <p:cNvPr id="12" name="Rectangle 11"/>
          <p:cNvSpPr/>
          <p:nvPr/>
        </p:nvSpPr>
        <p:spPr>
          <a:xfrm>
            <a:off x="5628432" y="4446456"/>
            <a:ext cx="5721256" cy="461665"/>
          </a:xfrm>
          <a:prstGeom prst="rect">
            <a:avLst/>
          </a:prstGeom>
        </p:spPr>
        <p:txBody>
          <a:bodyPr wrap="square">
            <a:spAutoFit/>
          </a:bodyPr>
          <a:lstStyle/>
          <a:p>
            <a:r>
              <a:rPr lang="en-GB" sz="2400" dirty="0">
                <a:solidFill>
                  <a:srgbClr val="FF0000"/>
                </a:solidFill>
              </a:rPr>
              <a:t>where </a:t>
            </a:r>
            <a:r>
              <a:rPr lang="en-GB" sz="2400" i="1" dirty="0">
                <a:solidFill>
                  <a:srgbClr val="FF0000"/>
                </a:solidFill>
                <a:latin typeface="Times New Roman" panose="02020603050405020304" pitchFamily="18" charset="0"/>
                <a:cs typeface="Times New Roman" panose="02020603050405020304" pitchFamily="18" charset="0"/>
              </a:rPr>
              <a:t>a</a:t>
            </a:r>
            <a:r>
              <a:rPr lang="en-GB" sz="2400" i="1" dirty="0">
                <a:solidFill>
                  <a:srgbClr val="FF0000"/>
                </a:solidFill>
              </a:rPr>
              <a:t> </a:t>
            </a:r>
            <a:r>
              <a:rPr lang="en-GB" sz="2400" dirty="0">
                <a:solidFill>
                  <a:srgbClr val="FF0000"/>
                </a:solidFill>
              </a:rPr>
              <a:t>is the acceleration of the car.</a:t>
            </a:r>
          </a:p>
        </p:txBody>
      </p:sp>
      <p:sp>
        <p:nvSpPr>
          <p:cNvPr id="16" name="Rectangle 15"/>
          <p:cNvSpPr/>
          <p:nvPr/>
        </p:nvSpPr>
        <p:spPr>
          <a:xfrm>
            <a:off x="2223489" y="4908121"/>
            <a:ext cx="2467712" cy="461665"/>
          </a:xfrm>
          <a:prstGeom prst="rect">
            <a:avLst/>
          </a:prstGeom>
        </p:spPr>
        <p:txBody>
          <a:bodyPr wrap="square">
            <a:spAutoFit/>
          </a:bodyPr>
          <a:lstStyle/>
          <a:p>
            <a:r>
              <a:rPr lang="en-GB" sz="2400" dirty="0">
                <a:solidFill>
                  <a:srgbClr val="FF0000"/>
                </a:solidFill>
              </a:rPr>
              <a:t>For the caravan</a:t>
            </a:r>
          </a:p>
        </p:txBody>
      </p:sp>
      <mc:AlternateContent xmlns:mc="http://schemas.openxmlformats.org/markup-compatibility/2006">
        <mc:Choice xmlns:a14="http://schemas.microsoft.com/office/drawing/2010/main" Requires="a14">
          <p:sp>
            <p:nvSpPr>
              <p:cNvPr id="17" name="Rectangle 16"/>
              <p:cNvSpPr/>
              <p:nvPr/>
            </p:nvSpPr>
            <p:spPr>
              <a:xfrm>
                <a:off x="2484185" y="5323935"/>
                <a:ext cx="1773305" cy="461665"/>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700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17" name="Rectangle 16"/>
              <p:cNvSpPr>
                <a:spLocks noRot="1" noChangeAspect="1" noMove="1" noResize="1" noEditPoints="1" noAdjustHandles="1" noChangeArrowheads="1" noChangeShapeType="1" noTextEdit="1"/>
              </p:cNvSpPr>
              <p:nvPr/>
            </p:nvSpPr>
            <p:spPr>
              <a:xfrm>
                <a:off x="2484185" y="5323935"/>
                <a:ext cx="1773305" cy="461665"/>
              </a:xfrm>
              <a:prstGeom prst="rect">
                <a:avLst/>
              </a:prstGeom>
              <a:blipFill>
                <a:blip r:embed="rId6"/>
                <a:stretch>
                  <a:fillRect l="-4965" t="-10811" b="-29730"/>
                </a:stretch>
              </a:blipFill>
            </p:spPr>
            <p:txBody>
              <a:bodyPr/>
              <a:lstStyle/>
              <a:p>
                <a:r>
                  <a:rPr lang="en-US">
                    <a:noFill/>
                  </a:rPr>
                  <a:t> </a:t>
                </a:r>
              </a:p>
            </p:txBody>
          </p:sp>
        </mc:Fallback>
      </mc:AlternateContent>
      <p:sp>
        <p:nvSpPr>
          <p:cNvPr id="18" name="Rectangle 17"/>
          <p:cNvSpPr/>
          <p:nvPr/>
        </p:nvSpPr>
        <p:spPr>
          <a:xfrm>
            <a:off x="4101203" y="5299498"/>
            <a:ext cx="7934510" cy="461665"/>
          </a:xfrm>
          <a:prstGeom prst="rect">
            <a:avLst/>
          </a:prstGeom>
        </p:spPr>
        <p:txBody>
          <a:bodyPr wrap="square">
            <a:spAutoFit/>
          </a:bodyPr>
          <a:lstStyle/>
          <a:p>
            <a:r>
              <a:rPr lang="en-GB" sz="2400" dirty="0">
                <a:solidFill>
                  <a:srgbClr val="FF0000"/>
                </a:solidFill>
              </a:rPr>
              <a:t>as the car and caravan must have the same acceleration.</a:t>
            </a:r>
          </a:p>
        </p:txBody>
      </p:sp>
      <p:sp>
        <p:nvSpPr>
          <p:cNvPr id="19" name="Rectangle 18"/>
          <p:cNvSpPr/>
          <p:nvPr/>
        </p:nvSpPr>
        <p:spPr>
          <a:xfrm>
            <a:off x="2228898" y="5822704"/>
            <a:ext cx="4443166" cy="461665"/>
          </a:xfrm>
          <a:prstGeom prst="rect">
            <a:avLst/>
          </a:prstGeom>
        </p:spPr>
        <p:txBody>
          <a:bodyPr wrap="square">
            <a:spAutoFit/>
          </a:bodyPr>
          <a:lstStyle/>
          <a:p>
            <a:r>
              <a:rPr lang="en-GB" sz="2400" dirty="0">
                <a:solidFill>
                  <a:srgbClr val="FF0000"/>
                </a:solidFill>
              </a:rPr>
              <a:t>Adding the two equations gives</a:t>
            </a:r>
          </a:p>
        </p:txBody>
      </p:sp>
      <mc:AlternateContent xmlns:mc="http://schemas.openxmlformats.org/markup-compatibility/2006">
        <mc:Choice xmlns:a14="http://schemas.microsoft.com/office/drawing/2010/main" Requires="a14">
          <p:sp>
            <p:nvSpPr>
              <p:cNvPr id="20" name="Rectangle 19"/>
              <p:cNvSpPr/>
              <p:nvPr/>
            </p:nvSpPr>
            <p:spPr>
              <a:xfrm>
                <a:off x="7174072" y="5820000"/>
                <a:ext cx="2376264" cy="461665"/>
              </a:xfrm>
              <a:prstGeom prst="rect">
                <a:avLst/>
              </a:prstGeom>
            </p:spPr>
            <p:txBody>
              <a:bodyPr wrap="square">
                <a:spAutoFit/>
              </a:bodyPr>
              <a:lstStyle/>
              <a:p>
                <a:r>
                  <a:rPr lang="en-GB" sz="2400" dirty="0">
                    <a:solidFill>
                      <a:srgbClr val="FF0000"/>
                    </a:solidFill>
                  </a:rPr>
                  <a:t>2000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2000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20" name="Rectangle 19"/>
              <p:cNvSpPr>
                <a:spLocks noRot="1" noChangeAspect="1" noMove="1" noResize="1" noEditPoints="1" noAdjustHandles="1" noChangeArrowheads="1" noChangeShapeType="1" noTextEdit="1"/>
              </p:cNvSpPr>
              <p:nvPr/>
            </p:nvSpPr>
            <p:spPr>
              <a:xfrm>
                <a:off x="7174072" y="5820000"/>
                <a:ext cx="2376264" cy="461665"/>
              </a:xfrm>
              <a:prstGeom prst="rect">
                <a:avLst/>
              </a:prstGeom>
              <a:blipFill>
                <a:blip r:embed="rId7"/>
                <a:stretch>
                  <a:fillRect l="-3704" t="-10811" b="-2973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1" name="Rectangle 20"/>
              <p:cNvSpPr/>
              <p:nvPr/>
            </p:nvSpPr>
            <p:spPr>
              <a:xfrm>
                <a:off x="9550336" y="5811665"/>
                <a:ext cx="2376264" cy="470000"/>
              </a:xfrm>
              <a:prstGeom prst="rect">
                <a:avLst/>
              </a:prstGeom>
            </p:spPr>
            <p:txBody>
              <a:bodyPr wrap="square">
                <a:spAutoFit/>
              </a:bodyPr>
              <a:lstStyle/>
              <a:p>
                <a14:m>
                  <m:oMath xmlns:m="http://schemas.openxmlformats.org/officeDocument/2006/math">
                    <m:r>
                      <a:rPr lang="en-GB" sz="2400" i="1" smtClean="0">
                        <a:solidFill>
                          <a:srgbClr val="FF0000"/>
                        </a:solidFill>
                        <a:latin typeface="Cambria Math" panose="02040503050406030204" pitchFamily="18" charset="0"/>
                      </a:rPr>
                      <m:t>⟹   </m:t>
                    </m:r>
                  </m:oMath>
                </a14:m>
                <a:r>
                  <a:rPr lang="en-GB" sz="2400" i="1" dirty="0">
                    <a:solidFill>
                      <a:srgbClr val="FF0000"/>
                    </a:solidFill>
                    <a:latin typeface="Times New Roman" panose="02020603050405020304" pitchFamily="18" charset="0"/>
                    <a:cs typeface="Times New Roman" panose="02020603050405020304" pitchFamily="18" charset="0"/>
                  </a:rPr>
                  <a:t>a</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p:sp>
            <p:nvSpPr>
              <p:cNvPr id="21" name="Rectangle 20"/>
              <p:cNvSpPr>
                <a:spLocks noRot="1" noChangeAspect="1" noMove="1" noResize="1" noEditPoints="1" noAdjustHandles="1" noChangeArrowheads="1" noChangeShapeType="1" noTextEdit="1"/>
              </p:cNvSpPr>
              <p:nvPr/>
            </p:nvSpPr>
            <p:spPr>
              <a:xfrm>
                <a:off x="9550336" y="5811665"/>
                <a:ext cx="2376264" cy="470000"/>
              </a:xfrm>
              <a:prstGeom prst="rect">
                <a:avLst/>
              </a:prstGeom>
              <a:blipFill>
                <a:blip r:embed="rId8"/>
                <a:stretch>
                  <a:fillRect t="-10526" b="-2631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2" name="Rectangle 21"/>
              <p:cNvSpPr/>
              <p:nvPr/>
            </p:nvSpPr>
            <p:spPr>
              <a:xfrm>
                <a:off x="2226804" y="6308304"/>
                <a:ext cx="7323532" cy="461665"/>
              </a:xfrm>
              <a:prstGeom prst="rect">
                <a:avLst/>
              </a:prstGeom>
            </p:spPr>
            <p:txBody>
              <a:bodyPr wrap="square">
                <a:spAutoFit/>
              </a:bodyPr>
              <a:lstStyle/>
              <a:p>
                <a:r>
                  <a:rPr lang="en-GB" sz="2400" dirty="0">
                    <a:solidFill>
                      <a:srgbClr val="FF0000"/>
                    </a:solidFill>
                  </a:rPr>
                  <a:t>The tension in the coupling is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700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700 N.</a:t>
                </a:r>
              </a:p>
            </p:txBody>
          </p:sp>
        </mc:Choice>
        <mc:Fallback>
          <p:sp>
            <p:nvSpPr>
              <p:cNvPr id="22" name="Rectangle 21"/>
              <p:cNvSpPr>
                <a:spLocks noRot="1" noChangeAspect="1" noMove="1" noResize="1" noEditPoints="1" noAdjustHandles="1" noChangeArrowheads="1" noChangeShapeType="1" noTextEdit="1"/>
              </p:cNvSpPr>
              <p:nvPr/>
            </p:nvSpPr>
            <p:spPr>
              <a:xfrm>
                <a:off x="2226804" y="6308304"/>
                <a:ext cx="7323532" cy="461665"/>
              </a:xfrm>
              <a:prstGeom prst="rect">
                <a:avLst/>
              </a:prstGeom>
              <a:blipFill>
                <a:blip r:embed="rId9"/>
                <a:stretch>
                  <a:fillRect l="-1211" t="-10526" b="-26316"/>
                </a:stretch>
              </a:blipFill>
            </p:spPr>
            <p:txBody>
              <a:bodyPr/>
              <a:lstStyle/>
              <a:p>
                <a:r>
                  <a:rPr lang="en-US">
                    <a:noFill/>
                  </a:rPr>
                  <a:t> </a:t>
                </a:r>
              </a:p>
            </p:txBody>
          </p:sp>
        </mc:Fallback>
      </mc:AlternateContent>
    </p:spTree>
    <p:extLst>
      <p:ext uri="{BB962C8B-B14F-4D97-AF65-F5344CB8AC3E}">
        <p14:creationId xmlns:p14="http://schemas.microsoft.com/office/powerpoint/2010/main" val="41230537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8" grpId="0"/>
      <p:bldP spid="11" grpId="0"/>
      <p:bldP spid="12" grpId="0"/>
      <p:bldP spid="16" grpId="0"/>
      <p:bldP spid="17" grpId="0"/>
      <p:bldP spid="18" grpId="0"/>
      <p:bldP spid="19" grpId="0"/>
      <p:bldP spid="20" grpId="0"/>
      <p:bldP spid="21" grpId="0"/>
      <p:bldP spid="2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Connected bodies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10" name="Rectangle 9"/>
          <p:cNvSpPr/>
          <p:nvPr/>
        </p:nvSpPr>
        <p:spPr>
          <a:xfrm>
            <a:off x="2207260" y="656526"/>
            <a:ext cx="1707519" cy="461665"/>
          </a:xfrm>
          <a:prstGeom prst="rect">
            <a:avLst/>
          </a:prstGeom>
        </p:spPr>
        <p:txBody>
          <a:bodyPr wrap="none">
            <a:spAutoFit/>
          </a:bodyPr>
          <a:lstStyle/>
          <a:p>
            <a:r>
              <a:rPr lang="en-GB" sz="2400" b="1" dirty="0">
                <a:solidFill>
                  <a:srgbClr val="231F20"/>
                </a:solidFill>
                <a:cs typeface="Arial" panose="020B0604020202020204" pitchFamily="34" charset="0"/>
              </a:rPr>
              <a:t>Example 4</a:t>
            </a:r>
            <a:endParaRPr lang="en-GB" sz="2400" b="1" dirty="0">
              <a:cs typeface="Arial" panose="020B0604020202020204" pitchFamily="34" charset="0"/>
            </a:endParaRPr>
          </a:p>
        </p:txBody>
      </p:sp>
      <p:sp>
        <p:nvSpPr>
          <p:cNvPr id="11" name="Rectangle 10"/>
          <p:cNvSpPr/>
          <p:nvPr/>
        </p:nvSpPr>
        <p:spPr>
          <a:xfrm>
            <a:off x="2212648" y="1070038"/>
            <a:ext cx="9618039" cy="1938992"/>
          </a:xfrm>
          <a:prstGeom prst="rect">
            <a:avLst/>
          </a:prstGeom>
        </p:spPr>
        <p:txBody>
          <a:bodyPr wrap="square">
            <a:spAutoFit/>
          </a:bodyPr>
          <a:lstStyle/>
          <a:p>
            <a:r>
              <a:rPr lang="en-GB" sz="2400" dirty="0"/>
              <a:t>A car of mass 1100 kg pulls a caravan of mass 800 kg. The force exerted by the engine is  2200 N. In addition, friction and air resistance amount to 200 N on the car and 250 N on the caravan.</a:t>
            </a:r>
          </a:p>
          <a:p>
            <a:r>
              <a:rPr lang="en-GB" sz="2400" dirty="0"/>
              <a:t>Calculate the acceleration of the car and the tension, </a:t>
            </a:r>
            <a:r>
              <a:rPr lang="en-GB" sz="2400" i="1" dirty="0">
                <a:latin typeface="Times New Roman" panose="02020603050405020304" pitchFamily="18" charset="0"/>
                <a:cs typeface="Times New Roman" panose="02020603050405020304" pitchFamily="18" charset="0"/>
              </a:rPr>
              <a:t>T</a:t>
            </a:r>
            <a:r>
              <a:rPr lang="en-GB" sz="2400" dirty="0"/>
              <a:t>, in the coupling between the car and the caravan.</a:t>
            </a:r>
          </a:p>
        </p:txBody>
      </p:sp>
      <p:pic>
        <p:nvPicPr>
          <p:cNvPr id="2" name="Picture 1"/>
          <p:cNvPicPr>
            <a:picLocks noChangeAspect="1"/>
          </p:cNvPicPr>
          <p:nvPr/>
        </p:nvPicPr>
        <p:blipFill>
          <a:blip r:embed="rId3"/>
          <a:stretch>
            <a:fillRect/>
          </a:stretch>
        </p:blipFill>
        <p:spPr>
          <a:xfrm>
            <a:off x="2397148" y="4178768"/>
            <a:ext cx="4290336" cy="1700574"/>
          </a:xfrm>
          <a:prstGeom prst="rect">
            <a:avLst/>
          </a:prstGeom>
        </p:spPr>
      </p:pic>
      <p:sp>
        <p:nvSpPr>
          <p:cNvPr id="12" name="Rectangle 11"/>
          <p:cNvSpPr/>
          <p:nvPr/>
        </p:nvSpPr>
        <p:spPr>
          <a:xfrm>
            <a:off x="2214832" y="2923243"/>
            <a:ext cx="1412566" cy="461665"/>
          </a:xfrm>
          <a:prstGeom prst="rect">
            <a:avLst/>
          </a:prstGeom>
        </p:spPr>
        <p:txBody>
          <a:bodyPr wrap="none">
            <a:spAutoFit/>
          </a:bodyPr>
          <a:lstStyle/>
          <a:p>
            <a:r>
              <a:rPr lang="en-GB" sz="2400" b="1" dirty="0">
                <a:solidFill>
                  <a:srgbClr val="231F20"/>
                </a:solidFill>
                <a:cs typeface="Arial" panose="020B0604020202020204" pitchFamily="34" charset="0"/>
              </a:rPr>
              <a:t>Solution</a:t>
            </a:r>
            <a:endParaRPr lang="en-GB" sz="2400" b="1" dirty="0">
              <a:cs typeface="Arial" panose="020B0604020202020204" pitchFamily="34" charset="0"/>
            </a:endParaRPr>
          </a:p>
        </p:txBody>
      </p:sp>
      <p:sp>
        <p:nvSpPr>
          <p:cNvPr id="13" name="Rectangle 12"/>
          <p:cNvSpPr/>
          <p:nvPr/>
        </p:nvSpPr>
        <p:spPr>
          <a:xfrm>
            <a:off x="2207260" y="3284984"/>
            <a:ext cx="9618039" cy="830997"/>
          </a:xfrm>
          <a:prstGeom prst="rect">
            <a:avLst/>
          </a:prstGeom>
        </p:spPr>
        <p:txBody>
          <a:bodyPr wrap="square">
            <a:spAutoFit/>
          </a:bodyPr>
          <a:lstStyle/>
          <a:p>
            <a:r>
              <a:rPr lang="en-GB" sz="2400" dirty="0">
                <a:solidFill>
                  <a:srgbClr val="FF0000"/>
                </a:solidFill>
              </a:rPr>
              <a:t>The diagram below shows the forces acting on the car and the caravan:</a:t>
            </a:r>
          </a:p>
        </p:txBody>
      </p:sp>
      <p:sp>
        <p:nvSpPr>
          <p:cNvPr id="14" name="Rectangle 13"/>
          <p:cNvSpPr/>
          <p:nvPr/>
        </p:nvSpPr>
        <p:spPr>
          <a:xfrm>
            <a:off x="7435434" y="4127720"/>
            <a:ext cx="4448575" cy="461665"/>
          </a:xfrm>
          <a:prstGeom prst="rect">
            <a:avLst/>
          </a:prstGeom>
        </p:spPr>
        <p:txBody>
          <a:bodyPr wrap="square">
            <a:spAutoFit/>
          </a:bodyPr>
          <a:lstStyle/>
          <a:p>
            <a:r>
              <a:rPr lang="en-GB" sz="2400" dirty="0">
                <a:solidFill>
                  <a:srgbClr val="FF0000"/>
                </a:solidFill>
              </a:rPr>
              <a:t>Using </a:t>
            </a:r>
            <a:r>
              <a:rPr lang="en-GB" sz="2400" i="1" dirty="0">
                <a:solidFill>
                  <a:srgbClr val="FF0000"/>
                </a:solidFill>
                <a:latin typeface="Times New Roman" panose="02020603050405020304" pitchFamily="18" charset="0"/>
                <a:cs typeface="Times New Roman" panose="02020603050405020304" pitchFamily="18" charset="0"/>
              </a:rPr>
              <a:t>F = ma </a:t>
            </a:r>
            <a:r>
              <a:rPr lang="en-GB" sz="2400" dirty="0">
                <a:solidFill>
                  <a:srgbClr val="FF0000"/>
                </a:solidFill>
              </a:rPr>
              <a:t>for the car</a:t>
            </a:r>
          </a:p>
        </p:txBody>
      </p:sp>
      <mc:AlternateContent xmlns:mc="http://schemas.openxmlformats.org/markup-compatibility/2006">
        <mc:Choice xmlns:a14="http://schemas.microsoft.com/office/drawing/2010/main" Requires="a14">
          <p:sp>
            <p:nvSpPr>
              <p:cNvPr id="15" name="Rectangle 14"/>
              <p:cNvSpPr/>
              <p:nvPr/>
            </p:nvSpPr>
            <p:spPr>
              <a:xfrm>
                <a:off x="7435434" y="4742643"/>
                <a:ext cx="3606656" cy="461665"/>
              </a:xfrm>
              <a:prstGeom prst="rect">
                <a:avLst/>
              </a:prstGeom>
            </p:spPr>
            <p:txBody>
              <a:bodyPr wrap="square">
                <a:spAutoFit/>
              </a:bodyPr>
              <a:lstStyle/>
              <a:p>
                <a:r>
                  <a:rPr lang="en-GB" sz="2400" dirty="0">
                    <a:solidFill>
                      <a:srgbClr val="FF0000"/>
                    </a:solidFill>
                  </a:rPr>
                  <a:t>2200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200 </a:t>
                </a:r>
                <a14:m>
                  <m:oMath xmlns:m="http://schemas.openxmlformats.org/officeDocument/2006/math">
                    <m:r>
                      <a:rPr lang="en-GB" sz="2400" i="1">
                        <a:solidFill>
                          <a:srgbClr val="FF0000"/>
                        </a:solidFill>
                        <a:latin typeface="Cambria Math" panose="02040503050406030204" pitchFamily="18" charset="0"/>
                      </a:rPr>
                      <m:t>− </m:t>
                    </m:r>
                  </m:oMath>
                </a14:m>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1100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15" name="Rectangle 14"/>
              <p:cNvSpPr>
                <a:spLocks noRot="1" noChangeAspect="1" noMove="1" noResize="1" noEditPoints="1" noAdjustHandles="1" noChangeArrowheads="1" noChangeShapeType="1" noTextEdit="1"/>
              </p:cNvSpPr>
              <p:nvPr/>
            </p:nvSpPr>
            <p:spPr>
              <a:xfrm>
                <a:off x="7435434" y="4742643"/>
                <a:ext cx="3606656" cy="461665"/>
              </a:xfrm>
              <a:prstGeom prst="rect">
                <a:avLst/>
              </a:prstGeom>
              <a:blipFill>
                <a:blip r:embed="rId4"/>
                <a:stretch>
                  <a:fillRect l="-2807" t="-10811" b="-29730"/>
                </a:stretch>
              </a:blipFill>
            </p:spPr>
            <p:txBody>
              <a:bodyPr/>
              <a:lstStyle/>
              <a:p>
                <a:r>
                  <a:rPr lang="en-US">
                    <a:noFill/>
                  </a:rPr>
                  <a:t> </a:t>
                </a:r>
              </a:p>
            </p:txBody>
          </p:sp>
        </mc:Fallback>
      </mc:AlternateContent>
      <p:sp>
        <p:nvSpPr>
          <p:cNvPr id="16" name="Rectangle 15"/>
          <p:cNvSpPr/>
          <p:nvPr/>
        </p:nvSpPr>
        <p:spPr>
          <a:xfrm>
            <a:off x="7435434" y="5234671"/>
            <a:ext cx="3838100" cy="830997"/>
          </a:xfrm>
          <a:prstGeom prst="rect">
            <a:avLst/>
          </a:prstGeom>
        </p:spPr>
        <p:txBody>
          <a:bodyPr wrap="square">
            <a:spAutoFit/>
          </a:bodyPr>
          <a:lstStyle/>
          <a:p>
            <a:r>
              <a:rPr lang="en-GB" sz="2400" dirty="0">
                <a:solidFill>
                  <a:srgbClr val="FF0000"/>
                </a:solidFill>
              </a:rPr>
              <a:t>where </a:t>
            </a:r>
            <a:r>
              <a:rPr lang="en-GB" sz="2400" i="1" dirty="0">
                <a:solidFill>
                  <a:srgbClr val="FF0000"/>
                </a:solidFill>
                <a:latin typeface="Times New Roman" panose="02020603050405020304" pitchFamily="18" charset="0"/>
                <a:cs typeface="Times New Roman" panose="02020603050405020304" pitchFamily="18" charset="0"/>
              </a:rPr>
              <a:t>a</a:t>
            </a:r>
            <a:r>
              <a:rPr lang="en-GB" sz="2400" i="1" dirty="0">
                <a:solidFill>
                  <a:srgbClr val="FF0000"/>
                </a:solidFill>
              </a:rPr>
              <a:t> </a:t>
            </a:r>
            <a:r>
              <a:rPr lang="en-GB" sz="2400" dirty="0">
                <a:solidFill>
                  <a:srgbClr val="FF0000"/>
                </a:solidFill>
              </a:rPr>
              <a:t>is the acceleration of the car.</a:t>
            </a:r>
          </a:p>
        </p:txBody>
      </p:sp>
      <p:sp>
        <p:nvSpPr>
          <p:cNvPr id="17" name="Rectangle 16"/>
          <p:cNvSpPr/>
          <p:nvPr/>
        </p:nvSpPr>
        <p:spPr>
          <a:xfrm>
            <a:off x="2283593" y="6165304"/>
            <a:ext cx="2657031" cy="461665"/>
          </a:xfrm>
          <a:prstGeom prst="rect">
            <a:avLst/>
          </a:prstGeom>
        </p:spPr>
        <p:txBody>
          <a:bodyPr wrap="square">
            <a:spAutoFit/>
          </a:bodyPr>
          <a:lstStyle/>
          <a:p>
            <a:r>
              <a:rPr lang="en-GB" sz="2400" dirty="0">
                <a:solidFill>
                  <a:srgbClr val="FF0000"/>
                </a:solidFill>
              </a:rPr>
              <a:t>This simplifies to</a:t>
            </a:r>
            <a:endParaRPr lang="en-GB" sz="2400"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Rectangle 4"/>
              <p:cNvSpPr/>
              <p:nvPr/>
            </p:nvSpPr>
            <p:spPr>
              <a:xfrm>
                <a:off x="5303912" y="6166548"/>
                <a:ext cx="3362459" cy="461665"/>
              </a:xfrm>
              <a:prstGeom prst="rect">
                <a:avLst/>
              </a:prstGeom>
            </p:spPr>
            <p:txBody>
              <a:bodyPr wrap="none">
                <a:spAutoFit/>
              </a:bodyPr>
              <a:lstStyle/>
              <a:p>
                <a:pPr lvl="0"/>
                <a:r>
                  <a:rPr lang="en-GB" sz="2400" dirty="0">
                    <a:solidFill>
                      <a:srgbClr val="FF0000"/>
                    </a:solidFill>
                  </a:rPr>
                  <a:t>2000 </a:t>
                </a:r>
                <a14:m>
                  <m:oMath xmlns:m="http://schemas.openxmlformats.org/officeDocument/2006/math">
                    <m:r>
                      <a:rPr lang="en-GB" sz="2400" i="1">
                        <a:solidFill>
                          <a:srgbClr val="FF0000"/>
                        </a:solidFill>
                        <a:latin typeface="Cambria Math" panose="02040503050406030204" pitchFamily="18" charset="0"/>
                      </a:rPr>
                      <m:t>− </m:t>
                    </m:r>
                  </m:oMath>
                </a14:m>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1100</a:t>
                </a:r>
                <a:r>
                  <a:rPr lang="en-GB" sz="2400" i="1" dirty="0">
                    <a:solidFill>
                      <a:srgbClr val="FF0000"/>
                    </a:solidFill>
                    <a:latin typeface="Times New Roman" panose="02020603050405020304" pitchFamily="18" charset="0"/>
                    <a:cs typeface="Times New Roman" panose="02020603050405020304" pitchFamily="18" charset="0"/>
                  </a:rPr>
                  <a:t>a		</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5" name="Rectangle 4"/>
              <p:cNvSpPr>
                <a:spLocks noRot="1" noChangeAspect="1" noMove="1" noResize="1" noEditPoints="1" noAdjustHandles="1" noChangeArrowheads="1" noChangeShapeType="1" noTextEdit="1"/>
              </p:cNvSpPr>
              <p:nvPr/>
            </p:nvSpPr>
            <p:spPr>
              <a:xfrm>
                <a:off x="5303912" y="6166548"/>
                <a:ext cx="3362459" cy="461665"/>
              </a:xfrm>
              <a:prstGeom prst="rect">
                <a:avLst/>
              </a:prstGeom>
              <a:blipFill>
                <a:blip r:embed="rId5"/>
                <a:stretch>
                  <a:fillRect l="-3008" t="-10811" b="-29730"/>
                </a:stretch>
              </a:blipFill>
            </p:spPr>
            <p:txBody>
              <a:bodyPr/>
              <a:lstStyle/>
              <a:p>
                <a:r>
                  <a:rPr lang="en-US">
                    <a:noFill/>
                  </a:rPr>
                  <a:t> </a:t>
                </a:r>
              </a:p>
            </p:txBody>
          </p:sp>
        </mc:Fallback>
      </mc:AlternateContent>
    </p:spTree>
    <p:extLst>
      <p:ext uri="{BB962C8B-B14F-4D97-AF65-F5344CB8AC3E}">
        <p14:creationId xmlns:p14="http://schemas.microsoft.com/office/powerpoint/2010/main" val="41391292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Connected bodies</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algn="ctr">
              <a:spcBef>
                <a:spcPts val="0"/>
              </a:spcBef>
              <a:spcAft>
                <a:spcPts val="600"/>
              </a:spcAft>
            </a:pPr>
            <a:r>
              <a:rPr lang="en-US" b="1" dirty="0">
                <a:solidFill>
                  <a:schemeClr val="bg1"/>
                </a:solidFill>
                <a:latin typeface="Arial"/>
                <a:ea typeface="MS PGothic"/>
                <a:cs typeface="Times New Roman"/>
              </a:rPr>
              <a:t>Section 5</a:t>
            </a:r>
          </a:p>
        </p:txBody>
      </p:sp>
      <p:sp>
        <p:nvSpPr>
          <p:cNvPr id="3" name="Rectangle 2"/>
          <p:cNvSpPr/>
          <p:nvPr/>
        </p:nvSpPr>
        <p:spPr>
          <a:xfrm>
            <a:off x="2223489" y="636953"/>
            <a:ext cx="4664600" cy="461665"/>
          </a:xfrm>
          <a:prstGeom prst="rect">
            <a:avLst/>
          </a:prstGeom>
        </p:spPr>
        <p:txBody>
          <a:bodyPr wrap="square">
            <a:spAutoFit/>
          </a:bodyPr>
          <a:lstStyle/>
          <a:p>
            <a:r>
              <a:rPr lang="en-GB" sz="2400" b="1" dirty="0">
                <a:solidFill>
                  <a:srgbClr val="231F20"/>
                </a:solidFill>
                <a:cs typeface="Arial" panose="020B0604020202020204" pitchFamily="34" charset="0"/>
              </a:rPr>
              <a:t>Solution (continued)</a:t>
            </a:r>
            <a:endParaRPr lang="en-GB" sz="2400" b="1" dirty="0">
              <a:cs typeface="Arial" panose="020B0604020202020204" pitchFamily="34" charset="0"/>
            </a:endParaRPr>
          </a:p>
        </p:txBody>
      </p:sp>
      <p:sp>
        <p:nvSpPr>
          <p:cNvPr id="12" name="Rectangle 11"/>
          <p:cNvSpPr/>
          <p:nvPr/>
        </p:nvSpPr>
        <p:spPr>
          <a:xfrm>
            <a:off x="2220708" y="1074104"/>
            <a:ext cx="4525363" cy="461665"/>
          </a:xfrm>
          <a:prstGeom prst="rect">
            <a:avLst/>
          </a:prstGeom>
        </p:spPr>
        <p:txBody>
          <a:bodyPr wrap="square">
            <a:spAutoFit/>
          </a:bodyPr>
          <a:lstStyle/>
          <a:p>
            <a:r>
              <a:rPr lang="en-GB" sz="2400" dirty="0">
                <a:solidFill>
                  <a:srgbClr val="FF0000"/>
                </a:solidFill>
              </a:rPr>
              <a:t>Using </a:t>
            </a:r>
            <a:r>
              <a:rPr lang="en-GB" sz="2400" i="1" dirty="0">
                <a:solidFill>
                  <a:srgbClr val="FF0000"/>
                </a:solidFill>
                <a:latin typeface="Times New Roman" panose="02020603050405020304" pitchFamily="18" charset="0"/>
                <a:cs typeface="Times New Roman" panose="02020603050405020304" pitchFamily="18" charset="0"/>
              </a:rPr>
              <a:t>F = ma </a:t>
            </a:r>
            <a:r>
              <a:rPr lang="en-GB" sz="2400" dirty="0">
                <a:solidFill>
                  <a:srgbClr val="FF0000"/>
                </a:solidFill>
              </a:rPr>
              <a:t>for the caravan</a:t>
            </a:r>
          </a:p>
        </p:txBody>
      </p:sp>
      <mc:AlternateContent xmlns:mc="http://schemas.openxmlformats.org/markup-compatibility/2006">
        <mc:Choice xmlns:a14="http://schemas.microsoft.com/office/drawing/2010/main" Requires="a14">
          <p:sp>
            <p:nvSpPr>
              <p:cNvPr id="16" name="Rectangle 15"/>
              <p:cNvSpPr/>
              <p:nvPr/>
            </p:nvSpPr>
            <p:spPr>
              <a:xfrm>
                <a:off x="2927648" y="1559970"/>
                <a:ext cx="2467712" cy="461665"/>
              </a:xfrm>
              <a:prstGeom prst="rect">
                <a:avLst/>
              </a:prstGeom>
            </p:spPr>
            <p:txBody>
              <a:bodyPr wrap="square">
                <a:spAutoFit/>
              </a:bodyPr>
              <a:lstStyle/>
              <a:p>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250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800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16" name="Rectangle 15"/>
              <p:cNvSpPr>
                <a:spLocks noRot="1" noChangeAspect="1" noMove="1" noResize="1" noEditPoints="1" noAdjustHandles="1" noChangeArrowheads="1" noChangeShapeType="1" noTextEdit="1"/>
              </p:cNvSpPr>
              <p:nvPr/>
            </p:nvSpPr>
            <p:spPr>
              <a:xfrm>
                <a:off x="2927648" y="1559970"/>
                <a:ext cx="2467712" cy="461665"/>
              </a:xfrm>
              <a:prstGeom prst="rect">
                <a:avLst/>
              </a:prstGeom>
              <a:blipFill>
                <a:blip r:embed="rId3"/>
                <a:stretch>
                  <a:fillRect l="-3590" t="-7895" b="-2894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7" name="Rectangle 16"/>
              <p:cNvSpPr/>
              <p:nvPr/>
            </p:nvSpPr>
            <p:spPr>
              <a:xfrm>
                <a:off x="2258098" y="2083670"/>
                <a:ext cx="4754355" cy="830997"/>
              </a:xfrm>
              <a:prstGeom prst="rect">
                <a:avLst/>
              </a:prstGeom>
            </p:spPr>
            <p:txBody>
              <a:bodyPr wrap="square">
                <a:spAutoFit/>
              </a:bodyPr>
              <a:lstStyle/>
              <a:p>
                <a:r>
                  <a:rPr lang="en-GB" sz="2400" dirty="0">
                    <a:solidFill>
                      <a:srgbClr val="FF0000"/>
                    </a:solidFill>
                  </a:rPr>
                  <a:t>Adding this to the previous equation, 2000 </a:t>
                </a:r>
                <a14:m>
                  <m:oMath xmlns:m="http://schemas.openxmlformats.org/officeDocument/2006/math">
                    <m:r>
                      <a:rPr lang="en-GB" sz="2400" i="1">
                        <a:solidFill>
                          <a:srgbClr val="FF0000"/>
                        </a:solidFill>
                        <a:latin typeface="Cambria Math" panose="02040503050406030204" pitchFamily="18" charset="0"/>
                      </a:rPr>
                      <m:t>− </m:t>
                    </m:r>
                  </m:oMath>
                </a14:m>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1100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endParaRPr>
              </a:p>
            </p:txBody>
          </p:sp>
        </mc:Choice>
        <mc:Fallback>
          <p:sp>
            <p:nvSpPr>
              <p:cNvPr id="17" name="Rectangle 16"/>
              <p:cNvSpPr>
                <a:spLocks noRot="1" noChangeAspect="1" noMove="1" noResize="1" noEditPoints="1" noAdjustHandles="1" noChangeArrowheads="1" noChangeShapeType="1" noTextEdit="1"/>
              </p:cNvSpPr>
              <p:nvPr/>
            </p:nvSpPr>
            <p:spPr>
              <a:xfrm>
                <a:off x="2258098" y="2083670"/>
                <a:ext cx="4754355" cy="830997"/>
              </a:xfrm>
              <a:prstGeom prst="rect">
                <a:avLst/>
              </a:prstGeom>
              <a:blipFill>
                <a:blip r:embed="rId4"/>
                <a:stretch>
                  <a:fillRect l="-1867" t="-6061" b="-1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Rectangle 17"/>
              <p:cNvSpPr/>
              <p:nvPr/>
            </p:nvSpPr>
            <p:spPr>
              <a:xfrm>
                <a:off x="3168089" y="2934445"/>
                <a:ext cx="2630599" cy="461665"/>
              </a:xfrm>
              <a:prstGeom prst="rect">
                <a:avLst/>
              </a:prstGeom>
            </p:spPr>
            <p:txBody>
              <a:bodyPr wrap="square">
                <a:spAutoFit/>
              </a:bodyPr>
              <a:lstStyle/>
              <a:p>
                <a:r>
                  <a:rPr lang="en-GB" sz="2400" dirty="0">
                    <a:solidFill>
                      <a:srgbClr val="FF0000"/>
                    </a:solidFill>
                  </a:rPr>
                  <a:t>1750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1900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18" name="Rectangle 17"/>
              <p:cNvSpPr>
                <a:spLocks noRot="1" noChangeAspect="1" noMove="1" noResize="1" noEditPoints="1" noAdjustHandles="1" noChangeArrowheads="1" noChangeShapeType="1" noTextEdit="1"/>
              </p:cNvSpPr>
              <p:nvPr/>
            </p:nvSpPr>
            <p:spPr>
              <a:xfrm>
                <a:off x="3168089" y="2934445"/>
                <a:ext cx="2630599" cy="461665"/>
              </a:xfrm>
              <a:prstGeom prst="rect">
                <a:avLst/>
              </a:prstGeom>
              <a:blipFill>
                <a:blip r:embed="rId5"/>
                <a:stretch>
                  <a:fillRect l="-3846" t="-7895" b="-2894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Rectangle 18"/>
              <p:cNvSpPr/>
              <p:nvPr/>
            </p:nvSpPr>
            <p:spPr>
              <a:xfrm>
                <a:off x="2244710" y="3382894"/>
                <a:ext cx="5279271" cy="470000"/>
              </a:xfrm>
              <a:prstGeom prst="rect">
                <a:avLst/>
              </a:prstGeom>
            </p:spPr>
            <p:txBody>
              <a:bodyPr wrap="square">
                <a:spAutoFit/>
              </a:bodyPr>
              <a:lstStyle/>
              <a:p>
                <a:r>
                  <a:rPr lang="en-GB" sz="2400" dirty="0">
                    <a:solidFill>
                      <a:srgbClr val="FF0000"/>
                    </a:solidFill>
                  </a:rPr>
                  <a:t>which solves to give </a:t>
                </a:r>
                <a:r>
                  <a:rPr lang="en-GB" sz="2400" i="1" dirty="0">
                    <a:solidFill>
                      <a:srgbClr val="FF0000"/>
                    </a:solidFill>
                    <a:latin typeface="Times New Roman" panose="02020603050405020304" pitchFamily="18" charset="0"/>
                    <a:cs typeface="Times New Roman" panose="02020603050405020304" pitchFamily="18" charset="0"/>
                  </a:rPr>
                  <a:t>a</a:t>
                </a:r>
                <a14:m>
                  <m:oMath xmlns:m="http://schemas.openxmlformats.org/officeDocument/2006/math">
                    <m:r>
                      <a:rPr lang="en-GB" sz="2400" i="1">
                        <a:solidFill>
                          <a:srgbClr val="FF0000"/>
                        </a:solidFill>
                        <a:latin typeface="Cambria Math" panose="02040503050406030204" pitchFamily="18" charset="0"/>
                      </a:rPr>
                      <m:t> = </m:t>
                    </m:r>
                  </m:oMath>
                </a14:m>
                <a:r>
                  <a:rPr lang="en-GB" sz="2400" i="1" dirty="0">
                    <a:solidFill>
                      <a:srgbClr val="FF0000"/>
                    </a:solidFill>
                  </a:rPr>
                  <a:t> </a:t>
                </a:r>
                <a:r>
                  <a:rPr lang="en-GB" sz="2400" dirty="0">
                    <a:solidFill>
                      <a:srgbClr val="FF0000"/>
                    </a:solidFill>
                  </a:rPr>
                  <a:t>0.921 </a:t>
                </a:r>
                <a14:m>
                  <m:oMath xmlns:m="http://schemas.openxmlformats.org/officeDocument/2006/math">
                    <m:sSup>
                      <m:sSupPr>
                        <m:ctrlPr>
                          <a:rPr lang="en-GB" sz="2400" i="1">
                            <a:solidFill>
                              <a:srgbClr val="FF0000"/>
                            </a:solidFill>
                            <a:latin typeface="Cambria Math" panose="02040503050406030204" pitchFamily="18" charset="0"/>
                          </a:rPr>
                        </m:ctrlPr>
                      </m:sSupPr>
                      <m:e>
                        <m:r>
                          <m:rPr>
                            <m:sty m:val="p"/>
                          </m:rPr>
                          <a:rPr lang="en-GB" sz="2400">
                            <a:solidFill>
                              <a:srgbClr val="FF0000"/>
                            </a:solidFill>
                            <a:latin typeface="Cambria Math" panose="02040503050406030204" pitchFamily="18" charset="0"/>
                          </a:rPr>
                          <m:t>ms</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p:sp>
            <p:nvSpPr>
              <p:cNvPr id="19" name="Rectangle 18"/>
              <p:cNvSpPr>
                <a:spLocks noRot="1" noChangeAspect="1" noMove="1" noResize="1" noEditPoints="1" noAdjustHandles="1" noChangeArrowheads="1" noChangeShapeType="1" noTextEdit="1"/>
              </p:cNvSpPr>
              <p:nvPr/>
            </p:nvSpPr>
            <p:spPr>
              <a:xfrm>
                <a:off x="2244710" y="3382894"/>
                <a:ext cx="5279271" cy="470000"/>
              </a:xfrm>
              <a:prstGeom prst="rect">
                <a:avLst/>
              </a:prstGeom>
              <a:blipFill>
                <a:blip r:embed="rId6"/>
                <a:stretch>
                  <a:fillRect l="-1679" t="-10526" b="-2631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0" name="Rectangle 19"/>
              <p:cNvSpPr/>
              <p:nvPr/>
            </p:nvSpPr>
            <p:spPr>
              <a:xfrm>
                <a:off x="2258098" y="4046702"/>
                <a:ext cx="5049222" cy="461665"/>
              </a:xfrm>
              <a:prstGeom prst="rect">
                <a:avLst/>
              </a:prstGeom>
            </p:spPr>
            <p:txBody>
              <a:bodyPr wrap="square">
                <a:spAutoFit/>
              </a:bodyPr>
              <a:lstStyle/>
              <a:p>
                <a:r>
                  <a:rPr lang="en-GB" sz="2400" dirty="0">
                    <a:solidFill>
                      <a:srgbClr val="FF0000"/>
                    </a:solidFill>
                  </a:rPr>
                  <a:t>Now from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250 = 800</a:t>
                </a:r>
                <a:r>
                  <a:rPr lang="en-GB" sz="2400" i="1" dirty="0">
                    <a:solidFill>
                      <a:srgbClr val="FF0000"/>
                    </a:solidFill>
                    <a:latin typeface="Times New Roman" panose="02020603050405020304" pitchFamily="18" charset="0"/>
                    <a:cs typeface="Times New Roman" panose="02020603050405020304" pitchFamily="18" charset="0"/>
                  </a:rPr>
                  <a:t>a</a:t>
                </a:r>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p:sp>
            <p:nvSpPr>
              <p:cNvPr id="20" name="Rectangle 19"/>
              <p:cNvSpPr>
                <a:spLocks noRot="1" noChangeAspect="1" noMove="1" noResize="1" noEditPoints="1" noAdjustHandles="1" noChangeArrowheads="1" noChangeShapeType="1" noTextEdit="1"/>
              </p:cNvSpPr>
              <p:nvPr/>
            </p:nvSpPr>
            <p:spPr>
              <a:xfrm>
                <a:off x="2258098" y="4046702"/>
                <a:ext cx="5049222" cy="461665"/>
              </a:xfrm>
              <a:prstGeom prst="rect">
                <a:avLst/>
              </a:prstGeom>
              <a:blipFill>
                <a:blip r:embed="rId7"/>
                <a:stretch>
                  <a:fillRect l="-1754" t="-10526" b="-2631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1" name="Rectangle 20"/>
              <p:cNvSpPr/>
              <p:nvPr/>
            </p:nvSpPr>
            <p:spPr>
              <a:xfrm>
                <a:off x="6436100" y="4032042"/>
                <a:ext cx="5741843" cy="461665"/>
              </a:xfrm>
              <a:prstGeom prst="rect">
                <a:avLst/>
              </a:prstGeom>
            </p:spPr>
            <p:txBody>
              <a:bodyPr wrap="square">
                <a:spAutoFit/>
              </a:bodyPr>
              <a:lstStyle/>
              <a:p>
                <a:r>
                  <a:rPr lang="en-GB" sz="2400" dirty="0">
                    <a:solidFill>
                      <a:srgbClr val="FF0000"/>
                    </a:solidFill>
                    <a:latin typeface="Times New Roman" panose="02020603050405020304" pitchFamily="18" charset="0"/>
                    <a:cs typeface="Times New Roman" panose="02020603050405020304" pitchFamily="18" charset="0"/>
                  </a:rPr>
                  <a:t>we have </a:t>
                </a:r>
                <a:r>
                  <a:rPr lang="en-GB" sz="2400" i="1" dirty="0">
                    <a:solidFill>
                      <a:srgbClr val="FF0000"/>
                    </a:solidFill>
                    <a:latin typeface="Times New Roman" panose="02020603050405020304" pitchFamily="18" charset="0"/>
                    <a:cs typeface="Times New Roman" panose="02020603050405020304" pitchFamily="18" charset="0"/>
                  </a:rPr>
                  <a:t>T</a:t>
                </a:r>
                <a:r>
                  <a:rPr lang="en-GB" sz="2400" i="1"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800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0.921</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250</a:t>
                </a:r>
                <a14:m>
                  <m:oMath xmlns:m="http://schemas.openxmlformats.org/officeDocument/2006/math">
                    <m:r>
                      <a:rPr lang="en-GB" sz="2400" i="1">
                        <a:solidFill>
                          <a:srgbClr val="FF0000"/>
                        </a:solidFill>
                        <a:latin typeface="Cambria Math" panose="02040503050406030204" pitchFamily="18" charset="0"/>
                      </a:rPr>
                      <m:t> = </m:t>
                    </m:r>
                  </m:oMath>
                </a14:m>
                <a:r>
                  <a:rPr lang="en-GB" sz="2400" dirty="0">
                    <a:solidFill>
                      <a:srgbClr val="FF0000"/>
                    </a:solidFill>
                  </a:rPr>
                  <a:t>987 N</a:t>
                </a:r>
              </a:p>
            </p:txBody>
          </p:sp>
        </mc:Choice>
        <mc:Fallback>
          <p:sp>
            <p:nvSpPr>
              <p:cNvPr id="21" name="Rectangle 20"/>
              <p:cNvSpPr>
                <a:spLocks noRot="1" noChangeAspect="1" noMove="1" noResize="1" noEditPoints="1" noAdjustHandles="1" noChangeArrowheads="1" noChangeShapeType="1" noTextEdit="1"/>
              </p:cNvSpPr>
              <p:nvPr/>
            </p:nvSpPr>
            <p:spPr>
              <a:xfrm>
                <a:off x="6436100" y="4032042"/>
                <a:ext cx="5741843" cy="461665"/>
              </a:xfrm>
              <a:prstGeom prst="rect">
                <a:avLst/>
              </a:prstGeom>
              <a:blipFill>
                <a:blip r:embed="rId8"/>
                <a:stretch>
                  <a:fillRect l="-1542" t="-10811" b="-29730"/>
                </a:stretch>
              </a:blipFill>
            </p:spPr>
            <p:txBody>
              <a:bodyPr/>
              <a:lstStyle/>
              <a:p>
                <a:r>
                  <a:rPr lang="en-US">
                    <a:noFill/>
                  </a:rPr>
                  <a:t> </a:t>
                </a:r>
              </a:p>
            </p:txBody>
          </p:sp>
        </mc:Fallback>
      </mc:AlternateContent>
      <p:pic>
        <p:nvPicPr>
          <p:cNvPr id="5" name="Picture 4"/>
          <p:cNvPicPr>
            <a:picLocks noChangeAspect="1"/>
          </p:cNvPicPr>
          <p:nvPr/>
        </p:nvPicPr>
        <p:blipFill>
          <a:blip r:embed="rId9"/>
          <a:stretch>
            <a:fillRect/>
          </a:stretch>
        </p:blipFill>
        <p:spPr>
          <a:xfrm>
            <a:off x="7241262" y="1254903"/>
            <a:ext cx="4291956" cy="1700931"/>
          </a:xfrm>
          <a:prstGeom prst="rect">
            <a:avLst/>
          </a:prstGeom>
        </p:spPr>
      </p:pic>
      <p:sp>
        <p:nvSpPr>
          <p:cNvPr id="23" name="Rectangle 22"/>
          <p:cNvSpPr/>
          <p:nvPr/>
        </p:nvSpPr>
        <p:spPr>
          <a:xfrm>
            <a:off x="2244710" y="4532406"/>
            <a:ext cx="9693460" cy="1938992"/>
          </a:xfrm>
          <a:prstGeom prst="rect">
            <a:avLst/>
          </a:prstGeom>
        </p:spPr>
        <p:txBody>
          <a:bodyPr wrap="square">
            <a:spAutoFit/>
          </a:bodyPr>
          <a:lstStyle/>
          <a:p>
            <a:r>
              <a:rPr lang="en-GB" sz="2400" dirty="0">
                <a:solidFill>
                  <a:srgbClr val="FF0000"/>
                </a:solidFill>
              </a:rPr>
              <a:t>An assumption generally made in the motion of connected bodies is that the mass of the connector can be neglected compared to the masses of the bodies. Such connectors are called ‘light’. Another assumption is that the length of the connector remains constant, that is, the connector does not stretch.</a:t>
            </a:r>
          </a:p>
        </p:txBody>
      </p:sp>
    </p:spTree>
    <p:extLst>
      <p:ext uri="{BB962C8B-B14F-4D97-AF65-F5344CB8AC3E}">
        <p14:creationId xmlns:p14="http://schemas.microsoft.com/office/powerpoint/2010/main" val="38323171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7" grpId="0"/>
      <p:bldP spid="18" grpId="0"/>
      <p:bldP spid="19" grpId="0"/>
      <p:bldP spid="20" grpId="0"/>
      <p:bldP spid="21" grpId="0"/>
      <p:bldP spid="2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5: Fitness Check </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5</a:t>
            </a:r>
          </a:p>
        </p:txBody>
      </p:sp>
      <p:sp>
        <p:nvSpPr>
          <p:cNvPr id="3" name="Rectangle 2"/>
          <p:cNvSpPr/>
          <p:nvPr/>
        </p:nvSpPr>
        <p:spPr>
          <a:xfrm>
            <a:off x="2217145" y="584007"/>
            <a:ext cx="9267008" cy="830997"/>
          </a:xfrm>
          <a:prstGeom prst="rect">
            <a:avLst/>
          </a:prstGeom>
        </p:spPr>
        <p:txBody>
          <a:bodyPr wrap="square">
            <a:spAutoFit/>
          </a:bodyPr>
          <a:lstStyle/>
          <a:p>
            <a:r>
              <a:rPr lang="en-US" altLang="en-US" sz="2400" dirty="0">
                <a:solidFill>
                  <a:srgbClr val="FF0000"/>
                </a:solidFill>
              </a:rPr>
              <a:t>Here are some questions, to check your progress; there are more practice questions if needed.</a:t>
            </a:r>
          </a:p>
        </p:txBody>
      </p:sp>
      <p:sp>
        <p:nvSpPr>
          <p:cNvPr id="5" name="Rectangle 4"/>
          <p:cNvSpPr/>
          <p:nvPr/>
        </p:nvSpPr>
        <p:spPr>
          <a:xfrm>
            <a:off x="2207260" y="1351229"/>
            <a:ext cx="9684201" cy="1200329"/>
          </a:xfrm>
          <a:prstGeom prst="rect">
            <a:avLst/>
          </a:prstGeom>
        </p:spPr>
        <p:txBody>
          <a:bodyPr wrap="square">
            <a:spAutoFit/>
          </a:bodyPr>
          <a:lstStyle/>
          <a:p>
            <a:r>
              <a:rPr lang="en-GB" sz="2400" dirty="0"/>
              <a:t>1.	A block of wood of mass 500 grams is pulled by a force of 4 N. The 	resistance between the wood and the floor is 2 N. Calculate the 	acceleration.</a:t>
            </a:r>
          </a:p>
        </p:txBody>
      </p:sp>
      <p:sp>
        <p:nvSpPr>
          <p:cNvPr id="2" name="Rectangle 1"/>
          <p:cNvSpPr/>
          <p:nvPr/>
        </p:nvSpPr>
        <p:spPr>
          <a:xfrm>
            <a:off x="2217858" y="3284115"/>
            <a:ext cx="9361967" cy="2677656"/>
          </a:xfrm>
          <a:prstGeom prst="rect">
            <a:avLst/>
          </a:prstGeom>
        </p:spPr>
        <p:txBody>
          <a:bodyPr wrap="square">
            <a:spAutoFit/>
          </a:bodyPr>
          <a:lstStyle/>
          <a:p>
            <a:r>
              <a:rPr lang="en-GB" sz="2400" dirty="0"/>
              <a:t>2.	A shunting train pushes trucks along a level line. The mass of 	the locomotive is 20 tonnes and the mass of each truck is 4 	tonnes. The locomotive can develop a force of 2000 N. </a:t>
            </a:r>
          </a:p>
          <a:p>
            <a:r>
              <a:rPr lang="en-GB" sz="2400" dirty="0"/>
              <a:t>	Given that the locomotive pushes one truck and ignoring any 	resistances,</a:t>
            </a:r>
          </a:p>
          <a:p>
            <a:r>
              <a:rPr lang="en-GB" sz="2400" dirty="0"/>
              <a:t>			a) 	calculate the acceleration of the locomotive,</a:t>
            </a:r>
          </a:p>
          <a:p>
            <a:r>
              <a:rPr lang="en-GB" sz="2400" dirty="0"/>
              <a:t>			b) 	calculate the thrust on the truck.</a:t>
            </a:r>
            <a:endParaRPr lang="en-GB" dirty="0"/>
          </a:p>
        </p:txBody>
      </p:sp>
      <p:sp>
        <p:nvSpPr>
          <p:cNvPr id="8" name="Rectangle 7"/>
          <p:cNvSpPr/>
          <p:nvPr/>
        </p:nvSpPr>
        <p:spPr>
          <a:xfrm>
            <a:off x="2217145" y="2473503"/>
            <a:ext cx="2120810" cy="461665"/>
          </a:xfrm>
          <a:prstGeom prst="rect">
            <a:avLst/>
          </a:prstGeom>
        </p:spPr>
        <p:txBody>
          <a:bodyPr wrap="square">
            <a:spAutoFit/>
          </a:bodyPr>
          <a:lstStyle/>
          <a:p>
            <a:r>
              <a:rPr lang="en-GB" sz="2400" b="1" dirty="0">
                <a:solidFill>
                  <a:srgbClr val="231F20"/>
                </a:solidFill>
                <a:cs typeface="Arial" panose="020B0604020202020204" pitchFamily="34" charset="0"/>
              </a:rPr>
              <a:t>Answer</a:t>
            </a:r>
            <a:endParaRPr lang="en-GB" sz="2400" b="1" dirty="0">
              <a:cs typeface="Arial" panose="020B0604020202020204" pitchFamily="34" charset="0"/>
            </a:endParaRPr>
          </a:p>
        </p:txBody>
      </p:sp>
      <p:sp>
        <p:nvSpPr>
          <p:cNvPr id="4" name="Rectangle 3"/>
          <p:cNvSpPr/>
          <p:nvPr/>
        </p:nvSpPr>
        <p:spPr>
          <a:xfrm>
            <a:off x="2650543" y="2878421"/>
            <a:ext cx="1204176" cy="461665"/>
          </a:xfrm>
          <a:prstGeom prst="rect">
            <a:avLst/>
          </a:prstGeom>
        </p:spPr>
        <p:txBody>
          <a:bodyPr wrap="none">
            <a:spAutoFit/>
          </a:bodyPr>
          <a:lstStyle/>
          <a:p>
            <a:r>
              <a:rPr lang="en-GB" sz="2400" dirty="0">
                <a:solidFill>
                  <a:srgbClr val="FF0000"/>
                </a:solidFill>
              </a:rPr>
              <a:t>4 ms</a:t>
            </a:r>
            <a:r>
              <a:rPr lang="en-GB" sz="2400" baseline="30000" dirty="0">
                <a:solidFill>
                  <a:srgbClr val="FF0000"/>
                </a:solidFill>
              </a:rPr>
              <a:t>-2</a:t>
            </a:r>
            <a:r>
              <a:rPr lang="en-GB" sz="2400" dirty="0">
                <a:solidFill>
                  <a:srgbClr val="FF0000"/>
                </a:solidFill>
              </a:rPr>
              <a:t>  </a:t>
            </a:r>
            <a:endParaRPr lang="en-GB" dirty="0">
              <a:solidFill>
                <a:srgbClr val="FF0000"/>
              </a:solidFill>
            </a:endParaRPr>
          </a:p>
        </p:txBody>
      </p:sp>
      <p:sp>
        <p:nvSpPr>
          <p:cNvPr id="9" name="Rectangle 8"/>
          <p:cNvSpPr/>
          <p:nvPr/>
        </p:nvSpPr>
        <p:spPr>
          <a:xfrm>
            <a:off x="2278649" y="6363917"/>
            <a:ext cx="5178341" cy="461665"/>
          </a:xfrm>
          <a:prstGeom prst="rect">
            <a:avLst/>
          </a:prstGeom>
        </p:spPr>
        <p:txBody>
          <a:bodyPr wrap="none">
            <a:spAutoFit/>
          </a:bodyPr>
          <a:lstStyle/>
          <a:p>
            <a:r>
              <a:rPr lang="en-GB" sz="2400" dirty="0">
                <a:solidFill>
                  <a:prstClr val="black"/>
                </a:solidFill>
              </a:rPr>
              <a:t>		a) </a:t>
            </a:r>
            <a:r>
              <a:rPr lang="en-GB" sz="2400" dirty="0">
                <a:solidFill>
                  <a:srgbClr val="FF0000"/>
                </a:solidFill>
              </a:rPr>
              <a:t>0.0833 ms</a:t>
            </a:r>
            <a:r>
              <a:rPr lang="en-GB" sz="2400" baseline="30000" dirty="0">
                <a:solidFill>
                  <a:srgbClr val="FF0000"/>
                </a:solidFill>
              </a:rPr>
              <a:t>-2</a:t>
            </a:r>
            <a:r>
              <a:rPr lang="en-GB" sz="2400" dirty="0">
                <a:solidFill>
                  <a:srgbClr val="FF0000"/>
                </a:solidFill>
              </a:rPr>
              <a:t> 		</a:t>
            </a:r>
            <a:r>
              <a:rPr lang="en-GB" sz="2400" dirty="0">
                <a:solidFill>
                  <a:prstClr val="black"/>
                </a:solidFill>
              </a:rPr>
              <a:t> b) </a:t>
            </a:r>
            <a:r>
              <a:rPr lang="en-GB" sz="2400" dirty="0">
                <a:solidFill>
                  <a:srgbClr val="FF0000"/>
                </a:solidFill>
              </a:rPr>
              <a:t>333 N</a:t>
            </a:r>
            <a:r>
              <a:rPr lang="en-GB" sz="2400" dirty="0">
                <a:solidFill>
                  <a:prstClr val="black"/>
                </a:solidFill>
              </a:rPr>
              <a:t>	</a:t>
            </a:r>
            <a:endParaRPr lang="en-GB" dirty="0"/>
          </a:p>
        </p:txBody>
      </p:sp>
      <p:sp>
        <p:nvSpPr>
          <p:cNvPr id="11" name="Rectangle 10"/>
          <p:cNvSpPr/>
          <p:nvPr/>
        </p:nvSpPr>
        <p:spPr>
          <a:xfrm>
            <a:off x="2192226" y="5930626"/>
            <a:ext cx="2120810" cy="461665"/>
          </a:xfrm>
          <a:prstGeom prst="rect">
            <a:avLst/>
          </a:prstGeom>
        </p:spPr>
        <p:txBody>
          <a:bodyPr wrap="square">
            <a:spAutoFit/>
          </a:bodyPr>
          <a:lstStyle/>
          <a:p>
            <a:r>
              <a:rPr lang="en-GB" sz="2400" b="1" dirty="0">
                <a:solidFill>
                  <a:srgbClr val="231F20"/>
                </a:solidFill>
                <a:cs typeface="Arial" panose="020B0604020202020204" pitchFamily="34" charset="0"/>
              </a:rPr>
              <a:t>Answers</a:t>
            </a:r>
            <a:endParaRPr lang="en-GB" sz="2400" b="1" dirty="0">
              <a:cs typeface="Arial" panose="020B0604020202020204" pitchFamily="34" charset="0"/>
            </a:endParaRPr>
          </a:p>
        </p:txBody>
      </p:sp>
    </p:spTree>
    <p:extLst>
      <p:ext uri="{BB962C8B-B14F-4D97-AF65-F5344CB8AC3E}">
        <p14:creationId xmlns:p14="http://schemas.microsoft.com/office/powerpoint/2010/main" val="330786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8" grpId="0"/>
      <p:bldP spid="4" grpId="0"/>
      <p:bldP spid="9" grpId="0"/>
      <p:bldP spid="11"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5: Review</a:t>
            </a:r>
          </a:p>
        </p:txBody>
      </p:sp>
      <p:sp>
        <p:nvSpPr>
          <p:cNvPr id="7" name="TextBox 7">
            <a:extLst>
              <a:ext uri="{FF2B5EF4-FFF2-40B4-BE49-F238E27FC236}">
                <a16:creationId xmlns:a16="http://schemas.microsoft.com/office/drawing/2014/main" id="{C31660FE-8D9B-7745-9394-B1A076C0E83F}"/>
              </a:ext>
            </a:extLst>
          </p:cNvPr>
          <p:cNvSpPr txBox="1">
            <a:spLocks noChangeArrowheads="1"/>
          </p:cNvSpPr>
          <p:nvPr/>
        </p:nvSpPr>
        <p:spPr bwMode="auto">
          <a:xfrm>
            <a:off x="0" y="330142"/>
            <a:ext cx="220726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UNIT:</a:t>
            </a:r>
            <a:endParaRPr lang="en-GB" sz="1200" dirty="0">
              <a:solidFill>
                <a:schemeClr val="bg1"/>
              </a:solidFill>
              <a:effectLst/>
              <a:latin typeface="Times New Roman"/>
              <a:ea typeface="Times New Roman"/>
            </a:endParaRPr>
          </a:p>
          <a:p>
            <a:pPr algn="ctr">
              <a:spcAft>
                <a:spcPts val="600"/>
              </a:spcAft>
            </a:pPr>
            <a:r>
              <a:rPr lang="en-US" altLang="en-US" b="1" dirty="0">
                <a:solidFill>
                  <a:schemeClr val="bg1"/>
                </a:solidFill>
              </a:rPr>
              <a:t>One-Dimensional Motion</a:t>
            </a:r>
          </a:p>
          <a:p>
            <a:pPr marL="0" marR="0" algn="ctr" eaLnBrk="0" fontAlgn="base" hangingPunct="0">
              <a:spcBef>
                <a:spcPts val="0"/>
              </a:spcBef>
              <a:spcAft>
                <a:spcPts val="600"/>
              </a:spcAft>
            </a:pPr>
            <a:r>
              <a:rPr lang="en-US" sz="2000" b="1" kern="1200" dirty="0">
                <a:solidFill>
                  <a:schemeClr val="bg1"/>
                </a:solidFill>
                <a:effectLst/>
                <a:latin typeface="Arial"/>
                <a:ea typeface="MS PGothic"/>
                <a:cs typeface="Times New Roman"/>
              </a:rPr>
              <a:t>Section </a:t>
            </a:r>
            <a:r>
              <a:rPr lang="en-US" b="1" dirty="0">
                <a:solidFill>
                  <a:schemeClr val="bg1"/>
                </a:solidFill>
                <a:latin typeface="Arial"/>
                <a:ea typeface="MS PGothic"/>
                <a:cs typeface="Times New Roman"/>
              </a:rPr>
              <a:t>5</a:t>
            </a:r>
            <a:endParaRPr lang="en-US" sz="2000" b="1" kern="1200" dirty="0">
              <a:solidFill>
                <a:schemeClr val="bg1"/>
              </a:solidFill>
              <a:effectLst/>
              <a:latin typeface="Arial"/>
              <a:ea typeface="MS PGothic"/>
              <a:cs typeface="Times New Roman"/>
            </a:endParaRPr>
          </a:p>
        </p:txBody>
      </p:sp>
      <p:sp>
        <p:nvSpPr>
          <p:cNvPr id="9"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4151784" y="976457"/>
            <a:ext cx="5832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fifth Section.</a:t>
            </a:r>
          </a:p>
        </p:txBody>
      </p:sp>
      <p:sp>
        <p:nvSpPr>
          <p:cNvPr id="10" name="TextBox 9">
            <a:extLst>
              <a:ext uri="{FF2B5EF4-FFF2-40B4-BE49-F238E27FC236}">
                <a16:creationId xmlns:a16="http://schemas.microsoft.com/office/drawing/2014/main" id="{680F8782-DF76-DB40-940C-99195A385260}"/>
              </a:ext>
            </a:extLst>
          </p:cNvPr>
          <p:cNvSpPr txBox="1">
            <a:spLocks noChangeArrowheads="1"/>
          </p:cNvSpPr>
          <p:nvPr/>
        </p:nvSpPr>
        <p:spPr bwMode="auto">
          <a:xfrm>
            <a:off x="3192698" y="2262347"/>
            <a:ext cx="8013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 </a:t>
            </a: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2" name="TextBox 11">
            <a:extLst>
              <a:ext uri="{FF2B5EF4-FFF2-40B4-BE49-F238E27FC236}">
                <a16:creationId xmlns:a16="http://schemas.microsoft.com/office/drawing/2014/main" id="{61145AA3-138E-F040-BCA6-F2E25BC3753E}"/>
              </a:ext>
            </a:extLst>
          </p:cNvPr>
          <p:cNvSpPr txBox="1">
            <a:spLocks noChangeArrowheads="1"/>
          </p:cNvSpPr>
          <p:nvPr/>
        </p:nvSpPr>
        <p:spPr bwMode="auto">
          <a:xfrm>
            <a:off x="3417992" y="4005064"/>
            <a:ext cx="73002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14880290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D26DF9-5106-4408-AEB8-21B8AFA51FB3}">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9ee75292-5076-4fcc-bc52-dcc754448144"/>
    <ds:schemaRef ds:uri="http://schemas.openxmlformats.org/package/2006/metadata/core-properties"/>
    <ds:schemaRef ds:uri="f7b00057-f5aa-46f4-8410-da255f325540"/>
    <ds:schemaRef ds:uri="http://www.w3.org/XML/1998/namespace"/>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11620</TotalTime>
  <Words>9069</Words>
  <Application>Microsoft Macintosh PowerPoint</Application>
  <PresentationFormat>Widescreen</PresentationFormat>
  <Paragraphs>905</Paragraphs>
  <Slides>84</Slides>
  <Notes>83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84</vt:i4>
      </vt:variant>
    </vt:vector>
  </HeadingPairs>
  <TitlesOfParts>
    <vt:vector size="90" baseType="lpstr">
      <vt:lpstr>Arial</vt:lpstr>
      <vt:lpstr>Calibri</vt:lpstr>
      <vt:lpstr>Cambria Math</vt:lpstr>
      <vt:lpstr>Times</vt:lpstr>
      <vt:lpstr>Times New Roman</vt:lpstr>
      <vt:lpstr>Alapértelmezett terv</vt:lpstr>
      <vt:lpstr>Supporting and Enhancing Mathematics and Statistics UNIT: One-Dimensional Motion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David Burghes</cp:lastModifiedBy>
  <cp:revision>695</cp:revision>
  <cp:lastPrinted>2016-10-17T08:47:54Z</cp:lastPrinted>
  <dcterms:created xsi:type="dcterms:W3CDTF">2012-10-10T19:07:13Z</dcterms:created>
  <dcterms:modified xsi:type="dcterms:W3CDTF">2020-10-03T19:51:15Z</dcterms:modified>
</cp:coreProperties>
</file>