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50"/>
  </p:notesMasterIdLst>
  <p:handoutMasterIdLst>
    <p:handoutMasterId r:id="rId51"/>
  </p:handoutMasterIdLst>
  <p:sldIdLst>
    <p:sldId id="355" r:id="rId5"/>
    <p:sldId id="283" r:id="rId6"/>
    <p:sldId id="356" r:id="rId7"/>
    <p:sldId id="415" r:id="rId8"/>
    <p:sldId id="557" r:id="rId9"/>
    <p:sldId id="558" r:id="rId10"/>
    <p:sldId id="559" r:id="rId11"/>
    <p:sldId id="502" r:id="rId12"/>
    <p:sldId id="560" r:id="rId13"/>
    <p:sldId id="561" r:id="rId14"/>
    <p:sldId id="562" r:id="rId15"/>
    <p:sldId id="563" r:id="rId16"/>
    <p:sldId id="503" r:id="rId17"/>
    <p:sldId id="504" r:id="rId18"/>
    <p:sldId id="564" r:id="rId19"/>
    <p:sldId id="565" r:id="rId20"/>
    <p:sldId id="505" r:id="rId21"/>
    <p:sldId id="566" r:id="rId22"/>
    <p:sldId id="567" r:id="rId23"/>
    <p:sldId id="568" r:id="rId24"/>
    <p:sldId id="569" r:id="rId25"/>
    <p:sldId id="570" r:id="rId26"/>
    <p:sldId id="571" r:id="rId27"/>
    <p:sldId id="572" r:id="rId28"/>
    <p:sldId id="573" r:id="rId29"/>
    <p:sldId id="577" r:id="rId30"/>
    <p:sldId id="578" r:id="rId31"/>
    <p:sldId id="580" r:id="rId32"/>
    <p:sldId id="581" r:id="rId33"/>
    <p:sldId id="582" r:id="rId34"/>
    <p:sldId id="576" r:id="rId35"/>
    <p:sldId id="419" r:id="rId36"/>
    <p:sldId id="427" r:id="rId37"/>
    <p:sldId id="372" r:id="rId38"/>
    <p:sldId id="584" r:id="rId39"/>
    <p:sldId id="585" r:id="rId40"/>
    <p:sldId id="583" r:id="rId41"/>
    <p:sldId id="586" r:id="rId42"/>
    <p:sldId id="587" r:id="rId43"/>
    <p:sldId id="588" r:id="rId44"/>
    <p:sldId id="589" r:id="rId45"/>
    <p:sldId id="590" r:id="rId46"/>
    <p:sldId id="591" r:id="rId47"/>
    <p:sldId id="536" r:id="rId48"/>
    <p:sldId id="400" r:id="rId49"/>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96" d="100"/>
          <a:sy n="96" d="100"/>
        </p:scale>
        <p:origin x="-300" y="-96"/>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9/3/2020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7638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08703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35512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49768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4765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758033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07860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66260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90627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62623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07743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32466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22459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42432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15543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39081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04793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74961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61451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862210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0378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17891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6279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07852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61935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407403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4618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631343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468434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11764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18581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654522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58328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66811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252914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8750525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9541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458076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170215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450765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54.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67.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74.png"/><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79.png"/><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780.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820.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105.png"/><Relationship Id="rId4" Type="http://schemas.openxmlformats.org/officeDocument/2006/relationships/image" Target="../media/image104.png"/></Relationships>
</file>

<file path=ppt/slides/_rels/slide4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10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Projectiles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Projectiles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p:txBody>
      </p:sp>
      <p:sp>
        <p:nvSpPr>
          <p:cNvPr id="8"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223792" y="3338658"/>
            <a:ext cx="91450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a:t>Projectiles and 2D problems</a:t>
            </a:r>
          </a:p>
          <a:p>
            <a:pPr>
              <a:buFont typeface="+mj-lt"/>
              <a:buAutoNum type="arabicPeriod"/>
            </a:pPr>
            <a:endParaRPr lang="en-GB" sz="2400" dirty="0"/>
          </a:p>
          <a:p>
            <a:pPr>
              <a:buFont typeface="+mj-lt"/>
              <a:buAutoNum type="arabicPeriod"/>
            </a:pPr>
            <a:r>
              <a:rPr lang="en-GB" sz="2400" dirty="0"/>
              <a:t>Further Projectile Problems</a:t>
            </a:r>
          </a:p>
        </p:txBody>
      </p:sp>
      <p:sp>
        <p:nvSpPr>
          <p:cNvPr id="2" name="Rectangle 1"/>
          <p:cNvSpPr/>
          <p:nvPr/>
        </p:nvSpPr>
        <p:spPr>
          <a:xfrm>
            <a:off x="2214021" y="722557"/>
            <a:ext cx="9858643" cy="2616101"/>
          </a:xfrm>
          <a:prstGeom prst="rect">
            <a:avLst/>
          </a:prstGeom>
        </p:spPr>
        <p:txBody>
          <a:bodyPr wrap="square">
            <a:spAutoFit/>
          </a:bodyPr>
          <a:lstStyle/>
          <a:p>
            <a:r>
              <a:rPr lang="en-GB" altLang="en-US" sz="2400" dirty="0">
                <a:solidFill>
                  <a:prstClr val="black"/>
                </a:solidFill>
              </a:rPr>
              <a:t>This Unit applies the material learnt </a:t>
            </a:r>
            <a:r>
              <a:rPr lang="en-GB" altLang="en-US" sz="2400" dirty="0" smtClean="0">
                <a:solidFill>
                  <a:prstClr val="black"/>
                </a:solidFill>
              </a:rPr>
              <a:t>in the other Mechanics units </a:t>
            </a:r>
            <a:r>
              <a:rPr lang="en-GB" altLang="en-US" sz="2400" dirty="0">
                <a:solidFill>
                  <a:prstClr val="black"/>
                </a:solidFill>
              </a:rPr>
              <a:t>to projectiles. The </a:t>
            </a:r>
            <a:r>
              <a:rPr lang="en-GB" altLang="en-US" sz="2400" i="1" dirty="0" err="1">
                <a:solidFill>
                  <a:prstClr val="black"/>
                </a:solidFill>
                <a:latin typeface="Times New Roman" panose="02020603050405020304" pitchFamily="18" charset="0"/>
                <a:cs typeface="Times New Roman" panose="02020603050405020304" pitchFamily="18" charset="0"/>
              </a:rPr>
              <a:t>suvat</a:t>
            </a:r>
            <a:r>
              <a:rPr lang="en-GB" altLang="en-US" sz="2400" dirty="0">
                <a:solidFill>
                  <a:prstClr val="black"/>
                </a:solidFill>
              </a:rPr>
              <a:t> equations can be applied to this scenario, which becomes a problem based in two dimensions.</a:t>
            </a:r>
          </a:p>
          <a:p>
            <a:endParaRPr lang="en-GB" sz="2400" dirty="0">
              <a:solidFill>
                <a:prstClr val="black"/>
              </a:solidFill>
            </a:endParaRPr>
          </a:p>
          <a:p>
            <a:pPr lvl="0"/>
            <a:r>
              <a:rPr lang="en-GB" sz="2400" dirty="0">
                <a:solidFill>
                  <a:prstClr val="black"/>
                </a:solidFill>
              </a:rPr>
              <a:t>You have </a:t>
            </a:r>
            <a:r>
              <a:rPr lang="en-US" sz="2400" dirty="0">
                <a:solidFill>
                  <a:prstClr val="black"/>
                </a:solidFill>
              </a:rPr>
              <a:t>two</a:t>
            </a:r>
            <a:r>
              <a:rPr lang="en-US" altLang="en-US" sz="2400" dirty="0">
                <a:solidFill>
                  <a:prstClr val="black"/>
                </a:solidFill>
              </a:rPr>
              <a:t> sections to work through and there are check up audits </a:t>
            </a:r>
            <a:r>
              <a:rPr lang="en-US" altLang="en-US" sz="2400" dirty="0" smtClean="0">
                <a:solidFill>
                  <a:prstClr val="black"/>
                </a:solidFill>
              </a:rPr>
              <a:t>and </a:t>
            </a:r>
            <a:r>
              <a:rPr lang="en-US" altLang="en-US" sz="2400" dirty="0">
                <a:solidFill>
                  <a:prstClr val="black"/>
                </a:solidFill>
              </a:rPr>
              <a:t>fitness tests for each section.</a:t>
            </a:r>
          </a:p>
          <a:p>
            <a:endParaRPr lang="en-GB"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Projectiles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7260" y="692696"/>
            <a:ext cx="9577372" cy="1569660"/>
          </a:xfrm>
          <a:prstGeom prst="rect">
            <a:avLst/>
          </a:prstGeom>
        </p:spPr>
        <p:txBody>
          <a:bodyPr wrap="square">
            <a:spAutoFit/>
          </a:bodyPr>
          <a:lstStyle/>
          <a:p>
            <a:r>
              <a:rPr lang="en-GB" sz="2400" dirty="0">
                <a:solidFill>
                  <a:prstClr val="black"/>
                </a:solidFill>
              </a:rPr>
              <a:t>A projectile is an object which has been given an initial velocity and travels under the influence of gravity along a curved path; examples are a cannonball, or a stone that has been thrown into the air. A number of assumptions will be used to model projectile motion:</a:t>
            </a:r>
            <a:endParaRPr lang="en-GB" dirty="0"/>
          </a:p>
        </p:txBody>
      </p:sp>
      <mc:AlternateContent xmlns:mc="http://schemas.openxmlformats.org/markup-compatibility/2006" xmlns:a14="http://schemas.microsoft.com/office/drawing/2010/main">
        <mc:Choice Requires="a14">
          <p:sp>
            <p:nvSpPr>
              <p:cNvPr id="6" name="Rectangle 5"/>
              <p:cNvSpPr/>
              <p:nvPr/>
            </p:nvSpPr>
            <p:spPr>
              <a:xfrm>
                <a:off x="2207260" y="2401054"/>
                <a:ext cx="9577372" cy="3793987"/>
              </a:xfrm>
              <a:prstGeom prst="rect">
                <a:avLst/>
              </a:prstGeom>
            </p:spPr>
            <p:txBody>
              <a:bodyPr wrap="square">
                <a:spAutoFit/>
              </a:bodyPr>
              <a:lstStyle/>
              <a:p>
                <a:pPr marL="342900" lvl="0" indent="-342900">
                  <a:buFont typeface="Arial" panose="020B0604020202020204" pitchFamily="34" charset="0"/>
                  <a:buChar char="•"/>
                </a:pPr>
                <a:r>
                  <a:rPr lang="en-GB" sz="2400" dirty="0"/>
                  <a:t>The projectile is treated as a particle: its size and spin are negligible.</a:t>
                </a:r>
              </a:p>
              <a:p>
                <a:pPr marL="342900" lvl="0" indent="-342900">
                  <a:buFont typeface="Arial" panose="020B0604020202020204" pitchFamily="34" charset="0"/>
                  <a:buChar char="•"/>
                </a:pPr>
                <a:r>
                  <a:rPr lang="en-GB" sz="2400" dirty="0"/>
                  <a:t>The effect of gravity can be treated as a constant downwards acceleration on the object. An acceleration of </a:t>
                </a:r>
                <a:r>
                  <a:rPr lang="en-GB" sz="2400" i="1" dirty="0">
                    <a:latin typeface="Times New Roman" panose="02020603050405020304" pitchFamily="18" charset="0"/>
                    <a:cs typeface="Times New Roman" panose="02020603050405020304" pitchFamily="18" charset="0"/>
                  </a:rPr>
                  <a:t>a</a:t>
                </a:r>
                <a:r>
                  <a:rPr lang="en-GB" sz="2400" i="1" dirty="0"/>
                  <a:t> = </a:t>
                </a:r>
                <a:r>
                  <a:rPr lang="en-GB" sz="2400" dirty="0"/>
                  <a:t>10</a:t>
                </a:r>
                <a14:m>
                  <m:oMath xmlns:m="http://schemas.openxmlformats.org/officeDocument/2006/math">
                    <m:sSup>
                      <m:sSupPr>
                        <m:ctrlPr>
                          <a:rPr lang="en-GB" sz="2400" i="1">
                            <a:latin typeface="Cambria Math"/>
                          </a:rPr>
                        </m:ctrlPr>
                      </m:sSupPr>
                      <m:e>
                        <m:r>
                          <a:rPr lang="en-GB" sz="2400" b="0" i="0" smtClean="0">
                            <a:latin typeface="Cambria Math" panose="02040503050406030204" pitchFamily="18" charset="0"/>
                          </a:rPr>
                          <m:t> </m:t>
                        </m:r>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will be used for convenience, which is sufficiently accurate. Note that in reality the effect of gravity varies depending on where you are on the Earth’s surface and how far you are from the centre of the Earth, as discussed in the </a:t>
                </a:r>
                <a:r>
                  <a:rPr lang="en-GB" sz="2400" dirty="0" smtClean="0"/>
                  <a:t>Mechanics Introduction unit.</a:t>
                </a:r>
                <a:endParaRPr lang="en-GB" sz="2400" dirty="0"/>
              </a:p>
              <a:p>
                <a:pPr marL="342900" lvl="0" indent="-342900">
                  <a:buFont typeface="Arial" panose="020B0604020202020204" pitchFamily="34" charset="0"/>
                  <a:buChar char="•"/>
                </a:pPr>
                <a:r>
                  <a:rPr lang="en-GB" sz="2400" dirty="0"/>
                  <a:t>Air resistance is </a:t>
                </a:r>
                <a:r>
                  <a:rPr lang="en-GB" sz="2400" dirty="0" smtClean="0"/>
                  <a:t>negligible; </a:t>
                </a:r>
                <a:r>
                  <a:rPr lang="en-GB" sz="2400" dirty="0"/>
                  <a:t>the only force acting on the projectile is gravity.</a:t>
                </a:r>
              </a:p>
            </p:txBody>
          </p:sp>
        </mc:Choice>
        <mc:Fallback xmlns="">
          <p:sp>
            <p:nvSpPr>
              <p:cNvPr id="6" name="Rectangle 5"/>
              <p:cNvSpPr>
                <a:spLocks noRot="1" noChangeAspect="1" noMove="1" noResize="1" noEditPoints="1" noAdjustHandles="1" noChangeArrowheads="1" noChangeShapeType="1" noTextEdit="1"/>
              </p:cNvSpPr>
              <p:nvPr/>
            </p:nvSpPr>
            <p:spPr>
              <a:xfrm>
                <a:off x="2207260" y="2401054"/>
                <a:ext cx="9577372" cy="3793987"/>
              </a:xfrm>
              <a:prstGeom prst="rect">
                <a:avLst/>
              </a:prstGeom>
              <a:blipFill rotWithShape="1">
                <a:blip r:embed="rId3"/>
                <a:stretch>
                  <a:fillRect l="-827" t="-1125" r="-1018" b="-2733"/>
                </a:stretch>
              </a:blipFill>
            </p:spPr>
            <p:txBody>
              <a:bodyPr/>
              <a:lstStyle/>
              <a:p>
                <a:r>
                  <a:rPr lang="en-GB">
                    <a:noFill/>
                  </a:rPr>
                  <a:t> </a:t>
                </a:r>
              </a:p>
            </p:txBody>
          </p:sp>
        </mc:Fallback>
      </mc:AlternateContent>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Motion under Gravity</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6904" y="626052"/>
            <a:ext cx="9752553" cy="1938992"/>
          </a:xfrm>
          <a:prstGeom prst="rect">
            <a:avLst/>
          </a:prstGeom>
        </p:spPr>
        <p:txBody>
          <a:bodyPr wrap="square">
            <a:spAutoFit/>
          </a:bodyPr>
          <a:lstStyle/>
          <a:p>
            <a:r>
              <a:rPr lang="en-GB" sz="2400" dirty="0"/>
              <a:t>To begin, the motion of an object under gravity which has been thrown into the air directly upwards can be considered. This motion i</a:t>
            </a:r>
            <a:r>
              <a:rPr lang="en-GB" sz="2400" dirty="0" smtClean="0"/>
              <a:t>s </a:t>
            </a:r>
            <a:r>
              <a:rPr lang="en-GB" sz="2400" dirty="0"/>
              <a:t>addressed in the u</a:t>
            </a:r>
            <a:r>
              <a:rPr lang="en-GB" sz="2400" dirty="0" smtClean="0"/>
              <a:t>nit </a:t>
            </a:r>
            <a:r>
              <a:rPr lang="en-GB" sz="2400" dirty="0"/>
              <a:t>on </a:t>
            </a:r>
            <a:r>
              <a:rPr lang="en-GB" sz="2400" dirty="0" smtClean="0"/>
              <a:t>One Dimensional </a:t>
            </a:r>
            <a:r>
              <a:rPr lang="en-GB" sz="2400" dirty="0"/>
              <a:t>M</a:t>
            </a:r>
            <a:r>
              <a:rPr lang="en-GB" sz="2400" dirty="0" smtClean="0"/>
              <a:t>otion</a:t>
            </a:r>
            <a:r>
              <a:rPr lang="en-GB" sz="2400" dirty="0"/>
              <a:t>. If an object is given an initial velocity upwards, it travels </a:t>
            </a:r>
            <a:r>
              <a:rPr lang="en-GB" sz="2400" dirty="0" smtClean="0"/>
              <a:t>up, </a:t>
            </a:r>
            <a:r>
              <a:rPr lang="en-GB" sz="2400" dirty="0"/>
              <a:t>with gravity acting downwards, directly against it.</a:t>
            </a:r>
          </a:p>
        </p:txBody>
      </p:sp>
      <p:pic>
        <p:nvPicPr>
          <p:cNvPr id="4" name="Picture 3"/>
          <p:cNvPicPr>
            <a:picLocks noChangeAspect="1"/>
          </p:cNvPicPr>
          <p:nvPr/>
        </p:nvPicPr>
        <p:blipFill>
          <a:blip r:embed="rId3"/>
          <a:stretch>
            <a:fillRect/>
          </a:stretch>
        </p:blipFill>
        <p:spPr>
          <a:xfrm>
            <a:off x="2495600" y="2657880"/>
            <a:ext cx="3124812" cy="3994408"/>
          </a:xfrm>
          <a:prstGeom prst="rect">
            <a:avLst/>
          </a:prstGeom>
        </p:spPr>
      </p:pic>
      <p:sp>
        <p:nvSpPr>
          <p:cNvPr id="11" name="Rectangle 10"/>
          <p:cNvSpPr/>
          <p:nvPr/>
        </p:nvSpPr>
        <p:spPr>
          <a:xfrm>
            <a:off x="5807968" y="3140968"/>
            <a:ext cx="5735960" cy="2677656"/>
          </a:xfrm>
          <a:prstGeom prst="rect">
            <a:avLst/>
          </a:prstGeom>
        </p:spPr>
        <p:txBody>
          <a:bodyPr wrap="square">
            <a:spAutoFit/>
          </a:bodyPr>
          <a:lstStyle/>
          <a:p>
            <a:r>
              <a:rPr lang="en-GB" sz="2400" dirty="0"/>
              <a:t>A reminder of the sign convention for this scenario is shown on the left, with positive being the ‘up’ direction. Using this convention, </a:t>
            </a:r>
            <a:r>
              <a:rPr lang="en-GB" sz="2400" i="1" dirty="0">
                <a:latin typeface="Times New Roman" panose="02020603050405020304" pitchFamily="18" charset="0"/>
                <a:cs typeface="Times New Roman" panose="02020603050405020304" pitchFamily="18" charset="0"/>
              </a:rPr>
              <a:t>s</a:t>
            </a:r>
            <a:r>
              <a:rPr lang="en-GB" sz="2400" dirty="0"/>
              <a:t>, </a:t>
            </a:r>
            <a:r>
              <a:rPr lang="en-GB" sz="2400" i="1" dirty="0">
                <a:latin typeface="Times New Roman" panose="02020603050405020304" pitchFamily="18" charset="0"/>
                <a:cs typeface="Times New Roman" panose="02020603050405020304" pitchFamily="18" charset="0"/>
              </a:rPr>
              <a:t>v</a:t>
            </a:r>
            <a:r>
              <a:rPr lang="en-GB" sz="2400" dirty="0"/>
              <a:t> and </a:t>
            </a:r>
            <a:r>
              <a:rPr lang="en-GB" sz="2400" i="1" dirty="0">
                <a:latin typeface="Times New Roman" panose="02020603050405020304" pitchFamily="18" charset="0"/>
                <a:cs typeface="Times New Roman" panose="02020603050405020304" pitchFamily="18" charset="0"/>
              </a:rPr>
              <a:t>a</a:t>
            </a:r>
            <a:r>
              <a:rPr lang="en-GB" sz="2400" dirty="0"/>
              <a:t> will all have positive signs when directed upwards and a negative sign when directed downwards.</a:t>
            </a:r>
          </a:p>
        </p:txBody>
      </p:sp>
    </p:spTree>
    <p:extLst>
      <p:ext uri="{BB962C8B-B14F-4D97-AF65-F5344CB8AC3E}">
        <p14:creationId xmlns:p14="http://schemas.microsoft.com/office/powerpoint/2010/main" val="686815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Motion under Gravity</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2" name="Rectangle 1"/>
              <p:cNvSpPr/>
              <p:nvPr/>
            </p:nvSpPr>
            <p:spPr>
              <a:xfrm>
                <a:off x="5657207" y="747593"/>
                <a:ext cx="6482753" cy="1947328"/>
              </a:xfrm>
              <a:prstGeom prst="rect">
                <a:avLst/>
              </a:prstGeom>
            </p:spPr>
            <p:txBody>
              <a:bodyPr wrap="square">
                <a:spAutoFit/>
              </a:bodyPr>
              <a:lstStyle/>
              <a:p>
                <a:r>
                  <a:rPr lang="en-GB" sz="2400" dirty="0"/>
                  <a:t>For acceleration, </a:t>
                </a:r>
                <a:r>
                  <a:rPr lang="en-GB" sz="2400" i="1" dirty="0">
                    <a:latin typeface="Times New Roman" panose="02020603050405020304" pitchFamily="18" charset="0"/>
                    <a:cs typeface="Times New Roman" panose="02020603050405020304" pitchFamily="18" charset="0"/>
                  </a:rPr>
                  <a:t>a</a:t>
                </a:r>
                <a:r>
                  <a:rPr lang="en-GB" sz="2400" dirty="0"/>
                  <a:t>, a positive sign indicates acceleration upwards. A negative sign indicates deceleration, or a ‘pull’ downwards. This will be gravity, so in this scenario,</a:t>
                </a:r>
              </a:p>
              <a:p>
                <a:r>
                  <a:rPr lang="en-GB" sz="2400" i="1" dirty="0">
                    <a:latin typeface="Times New Roman" panose="02020603050405020304" pitchFamily="18" charset="0"/>
                    <a:cs typeface="Times New Roman" panose="02020603050405020304" pitchFamily="18" charset="0"/>
                  </a:rPr>
                  <a:t>a</a:t>
                </a:r>
                <a:r>
                  <a:rPr lang="en-GB" sz="2400" i="1" dirty="0"/>
                  <a:t> = </a:t>
                </a:r>
                <a:r>
                  <a:rPr lang="en-GB" sz="2400" i="1" dirty="0">
                    <a:latin typeface="Times New Roman" panose="02020603050405020304" pitchFamily="18" charset="0"/>
                    <a:cs typeface="Times New Roman" panose="02020603050405020304" pitchFamily="18" charset="0"/>
                  </a:rPr>
                  <a:t>g</a:t>
                </a:r>
                <a:r>
                  <a:rPr lang="en-GB" sz="2400" i="1" dirty="0"/>
                  <a:t> = </a:t>
                </a:r>
                <a14:m>
                  <m:oMath xmlns:m="http://schemas.openxmlformats.org/officeDocument/2006/math">
                    <m:r>
                      <a:rPr lang="en-GB" sz="2400" i="1">
                        <a:latin typeface="Cambria Math" panose="02040503050406030204" pitchFamily="18" charset="0"/>
                      </a:rPr>
                      <m:t>− </m:t>
                    </m:r>
                  </m:oMath>
                </a14:m>
                <a:r>
                  <a:rPr lang="en-GB" sz="2400" dirty="0"/>
                  <a:t>10 </a:t>
                </a:r>
                <a14:m>
                  <m:oMath xmlns:m="http://schemas.openxmlformats.org/officeDocument/2006/math">
                    <m:sSup>
                      <m:sSupPr>
                        <m:ctrlPr>
                          <a:rPr lang="en-GB" sz="2400" i="1">
                            <a:latin typeface="Cambria Math"/>
                          </a:rPr>
                        </m:ctrlPr>
                      </m:sSupPr>
                      <m:e>
                        <m:r>
                          <a:rPr lang="en-GB" sz="2400" b="0" i="1">
                            <a:latin typeface="Cambria Math" panose="02040503050406030204" pitchFamily="18" charset="0"/>
                          </a:rPr>
                          <m:t>𝑚𝑠</m:t>
                        </m:r>
                      </m:e>
                      <m:sup>
                        <m:r>
                          <a:rPr lang="en-GB" sz="2400" b="0" i="1">
                            <a:latin typeface="Cambria Math" panose="02040503050406030204" pitchFamily="18" charset="0"/>
                          </a:rPr>
                          <m:t>−2</m:t>
                        </m:r>
                      </m:sup>
                    </m:sSup>
                  </m:oMath>
                </a14:m>
                <a:r>
                  <a:rPr lang="en-GB" sz="2400" dirty="0"/>
                  <a:t> 	will be used.</a:t>
                </a:r>
              </a:p>
            </p:txBody>
          </p:sp>
        </mc:Choice>
        <mc:Fallback xmlns="">
          <p:sp>
            <p:nvSpPr>
              <p:cNvPr id="2" name="Rectangle 1"/>
              <p:cNvSpPr>
                <a:spLocks noRot="1" noChangeAspect="1" noMove="1" noResize="1" noEditPoints="1" noAdjustHandles="1" noChangeArrowheads="1" noChangeShapeType="1" noTextEdit="1"/>
              </p:cNvSpPr>
              <p:nvPr/>
            </p:nvSpPr>
            <p:spPr>
              <a:xfrm>
                <a:off x="5657207" y="747593"/>
                <a:ext cx="6482753" cy="1947328"/>
              </a:xfrm>
              <a:prstGeom prst="rect">
                <a:avLst/>
              </a:prstGeom>
              <a:blipFill>
                <a:blip r:embed="rId3"/>
                <a:stretch>
                  <a:fillRect l="-1569" t="-2614" b="-5882"/>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2279576" y="1186098"/>
            <a:ext cx="3124812" cy="3994408"/>
          </a:xfrm>
          <a:prstGeom prst="rect">
            <a:avLst/>
          </a:prstGeom>
        </p:spPr>
      </p:pic>
      <p:sp>
        <p:nvSpPr>
          <p:cNvPr id="11" name="Rectangle 10"/>
          <p:cNvSpPr/>
          <p:nvPr/>
        </p:nvSpPr>
        <p:spPr>
          <a:xfrm>
            <a:off x="5688383" y="2777407"/>
            <a:ext cx="5735960" cy="1569660"/>
          </a:xfrm>
          <a:prstGeom prst="rect">
            <a:avLst/>
          </a:prstGeom>
        </p:spPr>
        <p:txBody>
          <a:bodyPr wrap="square">
            <a:spAutoFit/>
          </a:bodyPr>
          <a:lstStyle/>
          <a:p>
            <a:r>
              <a:rPr lang="en-GB" sz="2400" dirty="0"/>
              <a:t>For </a:t>
            </a:r>
            <a:r>
              <a:rPr lang="en-GB" sz="2400" i="1" dirty="0">
                <a:latin typeface="Times New Roman" panose="02020603050405020304" pitchFamily="18" charset="0"/>
                <a:cs typeface="Times New Roman" panose="02020603050405020304" pitchFamily="18" charset="0"/>
              </a:rPr>
              <a:t>s</a:t>
            </a:r>
            <a:r>
              <a:rPr lang="en-GB" sz="2400" dirty="0"/>
              <a:t>, a position of zero is set as the starting position, then positive </a:t>
            </a:r>
            <a:r>
              <a:rPr lang="en-GB" sz="2400" i="1" dirty="0">
                <a:latin typeface="Times New Roman" panose="02020603050405020304" pitchFamily="18" charset="0"/>
                <a:cs typeface="Times New Roman" panose="02020603050405020304" pitchFamily="18" charset="0"/>
              </a:rPr>
              <a:t>s</a:t>
            </a:r>
            <a:r>
              <a:rPr lang="en-GB" sz="2400" dirty="0"/>
              <a:t> is above this position (height) and negative </a:t>
            </a:r>
            <a:r>
              <a:rPr lang="en-GB" sz="2400" i="1" dirty="0">
                <a:latin typeface="Times New Roman" panose="02020603050405020304" pitchFamily="18" charset="0"/>
                <a:cs typeface="Times New Roman" panose="02020603050405020304" pitchFamily="18" charset="0"/>
              </a:rPr>
              <a:t>s</a:t>
            </a:r>
            <a:r>
              <a:rPr lang="en-GB" sz="2400" dirty="0"/>
              <a:t> is below it.</a:t>
            </a:r>
          </a:p>
        </p:txBody>
      </p:sp>
      <p:sp>
        <p:nvSpPr>
          <p:cNvPr id="8" name="Rectangle 7"/>
          <p:cNvSpPr/>
          <p:nvPr/>
        </p:nvSpPr>
        <p:spPr>
          <a:xfrm>
            <a:off x="5721071" y="4429553"/>
            <a:ext cx="5735960" cy="1569660"/>
          </a:xfrm>
          <a:prstGeom prst="rect">
            <a:avLst/>
          </a:prstGeom>
        </p:spPr>
        <p:txBody>
          <a:bodyPr wrap="square">
            <a:spAutoFit/>
          </a:bodyPr>
          <a:lstStyle/>
          <a:p>
            <a:r>
              <a:rPr lang="en-GB" sz="2400" dirty="0"/>
              <a:t>For </a:t>
            </a:r>
            <a:r>
              <a:rPr lang="en-GB" sz="2400" i="1" dirty="0">
                <a:latin typeface="Times New Roman" panose="02020603050405020304" pitchFamily="18" charset="0"/>
                <a:cs typeface="Times New Roman" panose="02020603050405020304" pitchFamily="18" charset="0"/>
              </a:rPr>
              <a:t>v</a:t>
            </a:r>
            <a:r>
              <a:rPr lang="en-GB" sz="2400" dirty="0"/>
              <a:t>, a positive sign indicates that the direction of travel is upwards, a negative sign indicates that the direction of travel is downwards.</a:t>
            </a:r>
          </a:p>
        </p:txBody>
      </p:sp>
      <p:sp>
        <p:nvSpPr>
          <p:cNvPr id="9" name="Rectangle 8"/>
          <p:cNvSpPr/>
          <p:nvPr/>
        </p:nvSpPr>
        <p:spPr>
          <a:xfrm>
            <a:off x="2243418" y="5999214"/>
            <a:ext cx="9912424" cy="830997"/>
          </a:xfrm>
          <a:prstGeom prst="rect">
            <a:avLst/>
          </a:prstGeom>
        </p:spPr>
        <p:txBody>
          <a:bodyPr wrap="square">
            <a:spAutoFit/>
          </a:bodyPr>
          <a:lstStyle/>
          <a:p>
            <a:r>
              <a:rPr lang="en-GB" sz="2400" dirty="0"/>
              <a:t>For this scenario the </a:t>
            </a:r>
            <a:r>
              <a:rPr lang="en-GB" sz="2400" i="1" dirty="0" err="1">
                <a:latin typeface="Times New Roman" panose="02020603050405020304" pitchFamily="18" charset="0"/>
                <a:cs typeface="Times New Roman" panose="02020603050405020304" pitchFamily="18" charset="0"/>
              </a:rPr>
              <a:t>suvat</a:t>
            </a:r>
            <a:r>
              <a:rPr lang="en-GB" sz="2400" dirty="0"/>
              <a:t> equations can be easily applied, with gravity as the constant acceleration acting upon the motion of the object.</a:t>
            </a:r>
          </a:p>
        </p:txBody>
      </p:sp>
    </p:spTree>
    <p:extLst>
      <p:ext uri="{BB962C8B-B14F-4D97-AF65-F5344CB8AC3E}">
        <p14:creationId xmlns:p14="http://schemas.microsoft.com/office/powerpoint/2010/main" val="37515338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Motion under Gravity</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0947" y="942227"/>
                <a:ext cx="9546766" cy="1208664"/>
              </a:xfrm>
              <a:prstGeom prst="rect">
                <a:avLst/>
              </a:prstGeom>
            </p:spPr>
            <p:txBody>
              <a:bodyPr wrap="square">
                <a:spAutoFit/>
              </a:bodyPr>
              <a:lstStyle/>
              <a:p>
                <a:r>
                  <a:rPr lang="en-GB" sz="2400" dirty="0"/>
                  <a:t>A ball is thrown vertically upwards with an initial speed of 15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a:t>
                </a:r>
              </a:p>
              <a:p>
                <a:endParaRPr lang="en-GB" sz="2400" dirty="0"/>
              </a:p>
              <a:p>
                <a:r>
                  <a:rPr lang="en-GB" sz="2400" dirty="0"/>
                  <a:t>Calculate the height reached after 2 seconds.</a:t>
                </a:r>
              </a:p>
            </p:txBody>
          </p:sp>
        </mc:Choice>
        <mc:Fallback xmlns="">
          <p:sp>
            <p:nvSpPr>
              <p:cNvPr id="8" name="Rectangle 7"/>
              <p:cNvSpPr>
                <a:spLocks noRot="1" noChangeAspect="1" noMove="1" noResize="1" noEditPoints="1" noAdjustHandles="1" noChangeArrowheads="1" noChangeShapeType="1" noTextEdit="1"/>
              </p:cNvSpPr>
              <p:nvPr/>
            </p:nvSpPr>
            <p:spPr>
              <a:xfrm>
                <a:off x="2200947" y="942227"/>
                <a:ext cx="9546766" cy="1208664"/>
              </a:xfrm>
              <a:prstGeom prst="rect">
                <a:avLst/>
              </a:prstGeom>
              <a:blipFill rotWithShape="0">
                <a:blip r:embed="rId3"/>
                <a:stretch>
                  <a:fillRect l="-958" t="-3030" b="-11111"/>
                </a:stretch>
              </a:blipFill>
            </p:spPr>
            <p:txBody>
              <a:bodyPr/>
              <a:lstStyle/>
              <a:p>
                <a:r>
                  <a:rPr lang="en-GB">
                    <a:noFill/>
                  </a:rPr>
                  <a:t> </a:t>
                </a:r>
              </a:p>
            </p:txBody>
          </p:sp>
        </mc:Fallback>
      </mc:AlternateContent>
      <p:sp>
        <p:nvSpPr>
          <p:cNvPr id="12" name="Rectangle 11"/>
          <p:cNvSpPr/>
          <p:nvPr/>
        </p:nvSpPr>
        <p:spPr>
          <a:xfrm>
            <a:off x="2207260" y="5733256"/>
            <a:ext cx="8217397" cy="461665"/>
          </a:xfrm>
          <a:prstGeom prst="rect">
            <a:avLst/>
          </a:prstGeom>
        </p:spPr>
        <p:txBody>
          <a:bodyPr wrap="square">
            <a:spAutoFit/>
          </a:bodyPr>
          <a:lstStyle/>
          <a:p>
            <a:r>
              <a:rPr lang="en-GB" sz="2400" dirty="0">
                <a:solidFill>
                  <a:srgbClr val="FF0000"/>
                </a:solidFill>
              </a:rPr>
              <a:t>So after 2 seconds the ball is at a height of 10 metres.</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11" name="Rectangle 10"/>
          <p:cNvSpPr/>
          <p:nvPr/>
        </p:nvSpPr>
        <p:spPr>
          <a:xfrm>
            <a:off x="2188926" y="2308287"/>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Rectangle 12"/>
              <p:cNvSpPr/>
              <p:nvPr/>
            </p:nvSpPr>
            <p:spPr>
              <a:xfrm>
                <a:off x="3896445" y="3823066"/>
                <a:ext cx="5443225" cy="7838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=15×2+</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3896445" y="3823066"/>
                <a:ext cx="5443225" cy="783804"/>
              </a:xfrm>
              <a:prstGeom prst="rect">
                <a:avLst/>
              </a:prstGeom>
              <a:blipFill>
                <a:blip r:embed="rId4"/>
                <a:stretch>
                  <a:fillRect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197296" y="2817716"/>
                <a:ext cx="9474758" cy="993413"/>
              </a:xfrm>
              <a:prstGeom prst="rect">
                <a:avLst/>
              </a:prstGeom>
            </p:spPr>
            <p:txBody>
              <a:bodyPr wrap="square">
                <a:spAutoFit/>
              </a:bodyPr>
              <a:lstStyle/>
              <a:p>
                <a:r>
                  <a:rPr lang="en-GB" sz="2400" dirty="0">
                    <a:solidFill>
                      <a:srgbClr val="FF0000"/>
                    </a:solidFill>
                  </a:rPr>
                  <a:t>Using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𝑢𝑡</m:t>
                    </m:r>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with  </a:t>
                </a:r>
                <a14:m>
                  <m:oMath xmlns:m="http://schemas.openxmlformats.org/officeDocument/2006/math">
                    <m:r>
                      <a:rPr lang="en-GB" sz="2400" i="1">
                        <a:solidFill>
                          <a:srgbClr val="FF0000"/>
                        </a:solidFill>
                        <a:latin typeface="Cambria Math" panose="02040503050406030204" pitchFamily="18" charset="0"/>
                      </a:rPr>
                      <m:t>𝑎</m:t>
                    </m:r>
                  </m:oMath>
                </a14:m>
                <a:r>
                  <a:rPr lang="en-GB" sz="2400" i="1" dirty="0">
                    <a:solidFill>
                      <a:srgbClr val="FF0000"/>
                    </a:solidFill>
                  </a:rPr>
                  <a:t> =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10 ms</a:t>
                </a:r>
                <a:r>
                  <a:rPr lang="en-GB" sz="2400" baseline="30000" dirty="0">
                    <a:solidFill>
                      <a:srgbClr val="FF0000"/>
                    </a:solidFill>
                  </a:rPr>
                  <a:t>-2</a:t>
                </a:r>
                <a:r>
                  <a:rPr lang="en-GB" sz="2400" dirty="0">
                    <a:solidFill>
                      <a:srgbClr val="FF0000"/>
                    </a:solidFill>
                  </a:rPr>
                  <a:t>,</a:t>
                </a:r>
                <a:r>
                  <a:rPr lang="en-GB" sz="2400" i="1" dirty="0">
                    <a:solidFill>
                      <a:srgbClr val="FF0000"/>
                    </a:solidFill>
                  </a:rPr>
                  <a:t>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rPr>
                  <a:t> = 25 ms</a:t>
                </a:r>
                <a:r>
                  <a:rPr lang="en-GB" sz="2400" baseline="30000" dirty="0">
                    <a:solidFill>
                      <a:srgbClr val="FF0000"/>
                    </a:solidFill>
                  </a:rPr>
                  <a:t>-1</a:t>
                </a:r>
                <a:r>
                  <a:rPr lang="en-GB" sz="2400" dirty="0">
                    <a:solidFill>
                      <a:srgbClr val="FF0000"/>
                    </a:solidFill>
                  </a:rPr>
                  <a:t> and</a:t>
                </a:r>
                <a:r>
                  <a:rPr lang="en-GB" sz="2400" i="1"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 2 seconds</a:t>
                </a:r>
              </a:p>
            </p:txBody>
          </p:sp>
        </mc:Choice>
        <mc:Fallback xmlns="">
          <p:sp>
            <p:nvSpPr>
              <p:cNvPr id="15" name="Rectangle 14"/>
              <p:cNvSpPr>
                <a:spLocks noRot="1" noChangeAspect="1" noMove="1" noResize="1" noEditPoints="1" noAdjustHandles="1" noChangeArrowheads="1" noChangeShapeType="1" noTextEdit="1"/>
              </p:cNvSpPr>
              <p:nvPr/>
            </p:nvSpPr>
            <p:spPr>
              <a:xfrm>
                <a:off x="2197296" y="2817716"/>
                <a:ext cx="9474758" cy="993413"/>
              </a:xfrm>
              <a:prstGeom prst="rect">
                <a:avLst/>
              </a:prstGeom>
              <a:blipFill>
                <a:blip r:embed="rId5"/>
                <a:stretch>
                  <a:fillRect l="-937" b="-113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4871864" y="4618807"/>
                <a:ext cx="2178225"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=10</m:t>
                      </m:r>
                      <m:r>
                        <m:rPr>
                          <m:nor/>
                        </m:rPr>
                        <a:rPr lang="en-GB" sz="2400">
                          <a:solidFill>
                            <a:srgbClr val="FF0000"/>
                          </a:solidFill>
                        </a:rPr>
                        <m:t> </m:t>
                      </m:r>
                      <m:r>
                        <m:rPr>
                          <m:nor/>
                        </m:rPr>
                        <a:rPr lang="en-GB" sz="2400" smtClean="0">
                          <a:solidFill>
                            <a:srgbClr val="FF0000"/>
                          </a:solidFill>
                        </a:rPr>
                        <m:t>metres</m:t>
                      </m:r>
                    </m:oMath>
                  </m:oMathPara>
                </a14:m>
                <a:endParaRPr lang="en-GB" sz="2400" dirty="0">
                  <a:solidFill>
                    <a:prstClr val="black"/>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4871864" y="4618807"/>
                <a:ext cx="2178225" cy="461665"/>
              </a:xfrm>
              <a:prstGeom prst="rect">
                <a:avLst/>
              </a:prstGeom>
              <a:blipFill>
                <a:blip r:embed="rId6"/>
                <a:stretch>
                  <a:fillRect t="-2778" b="-22222"/>
                </a:stretch>
              </a:blipFill>
            </p:spPr>
            <p:txBody>
              <a:bodyPr/>
              <a:lstStyle/>
              <a:p>
                <a:r>
                  <a:rPr lang="en-US">
                    <a:noFill/>
                  </a:rPr>
                  <a:t> </a:t>
                </a:r>
              </a:p>
            </p:txBody>
          </p:sp>
        </mc:Fallback>
      </mc:AlternateContent>
    </p:spTree>
    <p:extLst>
      <p:ext uri="{BB962C8B-B14F-4D97-AF65-F5344CB8AC3E}">
        <p14:creationId xmlns:p14="http://schemas.microsoft.com/office/powerpoint/2010/main" val="3161005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11" grpId="0"/>
      <p:bldP spid="13"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Motion under Gravity</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516" y="1016871"/>
                <a:ext cx="9740132" cy="839332"/>
              </a:xfrm>
              <a:prstGeom prst="rect">
                <a:avLst/>
              </a:prstGeom>
            </p:spPr>
            <p:txBody>
              <a:bodyPr wrap="square">
                <a:spAutoFit/>
              </a:bodyPr>
              <a:lstStyle/>
              <a:p>
                <a:r>
                  <a:rPr lang="en-GB" sz="2400" dirty="0"/>
                  <a:t>A ball is thrown vertically upwards with a velocity of 12 </a:t>
                </a:r>
                <a14:m>
                  <m:oMath xmlns:m="http://schemas.openxmlformats.org/officeDocument/2006/math">
                    <m:sSup>
                      <m:sSupPr>
                        <m:ctrlPr>
                          <a:rPr lang="en-GB" sz="2400" i="1">
                            <a:latin typeface="Cambria Math"/>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a:t>
                </a:r>
              </a:p>
              <a:p>
                <a:r>
                  <a:rPr lang="en-GB" sz="2400" dirty="0"/>
                  <a:t>Calculate the times on its path when the ball is at a height of 4 metres.</a:t>
                </a:r>
              </a:p>
            </p:txBody>
          </p:sp>
        </mc:Choice>
        <mc:Fallback xmlns="">
          <p:sp>
            <p:nvSpPr>
              <p:cNvPr id="8" name="Rectangle 7"/>
              <p:cNvSpPr>
                <a:spLocks noRot="1" noChangeAspect="1" noMove="1" noResize="1" noEditPoints="1" noAdjustHandles="1" noChangeArrowheads="1" noChangeShapeType="1" noTextEdit="1"/>
              </p:cNvSpPr>
              <p:nvPr/>
            </p:nvSpPr>
            <p:spPr>
              <a:xfrm>
                <a:off x="2188516" y="1016871"/>
                <a:ext cx="9740132" cy="839332"/>
              </a:xfrm>
              <a:prstGeom prst="rect">
                <a:avLst/>
              </a:prstGeom>
              <a:blipFill rotWithShape="0">
                <a:blip r:embed="rId3"/>
                <a:stretch>
                  <a:fillRect l="-939" t="-4380" r="-63" b="-1678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4098709" y="3861864"/>
                <a:ext cx="4901543"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5</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−12</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+4=0</m:t>
                      </m:r>
                    </m:oMath>
                  </m:oMathPara>
                </a14:m>
                <a:endParaRPr lang="en-GB" sz="2400" dirty="0">
                  <a:solidFill>
                    <a:srgbClr val="FF0000"/>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4098709" y="3861864"/>
                <a:ext cx="4901543" cy="470000"/>
              </a:xfrm>
              <a:prstGeom prst="rect">
                <a:avLst/>
              </a:prstGeom>
              <a:blipFill>
                <a:blip r:embed="rId4"/>
                <a:stretch>
                  <a:fillRect/>
                </a:stretch>
              </a:blipFill>
            </p:spPr>
            <p:txBody>
              <a:bodyPr/>
              <a:lstStyle/>
              <a:p>
                <a:r>
                  <a:rPr lang="en-US">
                    <a:noFill/>
                  </a:rPr>
                  <a:t> </a:t>
                </a:r>
              </a:p>
            </p:txBody>
          </p:sp>
        </mc:Fallback>
      </mc:AlternateContent>
      <p:sp>
        <p:nvSpPr>
          <p:cNvPr id="10" name="Rectangle 9"/>
          <p:cNvSpPr/>
          <p:nvPr/>
        </p:nvSpPr>
        <p:spPr>
          <a:xfrm>
            <a:off x="2188516" y="606306"/>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p:sp>
        <p:nvSpPr>
          <p:cNvPr id="11" name="Rectangle 10"/>
          <p:cNvSpPr/>
          <p:nvPr/>
        </p:nvSpPr>
        <p:spPr>
          <a:xfrm>
            <a:off x="2207260" y="1840449"/>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Rectangle 12"/>
              <p:cNvSpPr/>
              <p:nvPr/>
            </p:nvSpPr>
            <p:spPr>
              <a:xfrm>
                <a:off x="4098709" y="2898326"/>
                <a:ext cx="5443225"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4=12</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+0.5×−10×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4098709" y="2898326"/>
                <a:ext cx="5443225" cy="47000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2207260" y="2235886"/>
                <a:ext cx="9740132" cy="613886"/>
              </a:xfrm>
              <a:prstGeom prst="rect">
                <a:avLst/>
              </a:prstGeom>
            </p:spPr>
            <p:txBody>
              <a:bodyPr wrap="square">
                <a:spAutoFit/>
              </a:bodyPr>
              <a:lstStyle/>
              <a:p>
                <a:r>
                  <a:rPr lang="en-GB" sz="2400" dirty="0">
                    <a:solidFill>
                      <a:srgbClr val="FF0000"/>
                    </a:solidFill>
                  </a:rPr>
                  <a:t>Using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𝑢𝑡</m:t>
                    </m:r>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with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10 ms</a:t>
                </a:r>
                <a:r>
                  <a:rPr lang="en-GB" sz="2400" baseline="30000" dirty="0">
                    <a:solidFill>
                      <a:srgbClr val="FF0000"/>
                    </a:solidFill>
                  </a:rPr>
                  <a:t>-2</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rPr>
                  <a:t> = 12 ms</a:t>
                </a:r>
                <a:r>
                  <a:rPr lang="en-GB" sz="2400" baseline="30000" dirty="0">
                    <a:solidFill>
                      <a:srgbClr val="FF0000"/>
                    </a:solidFill>
                  </a:rPr>
                  <a:t>-1</a:t>
                </a:r>
                <a:r>
                  <a:rPr lang="en-GB" sz="2400" dirty="0">
                    <a:solidFill>
                      <a:srgbClr val="FF0000"/>
                    </a:solidFill>
                  </a:rPr>
                  <a:t> and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 = 4 m gives</a:t>
                </a:r>
              </a:p>
            </p:txBody>
          </p:sp>
        </mc:Choice>
        <mc:Fallback xmlns="">
          <p:sp>
            <p:nvSpPr>
              <p:cNvPr id="15" name="Rectangle 14"/>
              <p:cNvSpPr>
                <a:spLocks noRot="1" noChangeAspect="1" noMove="1" noResize="1" noEditPoints="1" noAdjustHandles="1" noChangeArrowheads="1" noChangeShapeType="1" noTextEdit="1"/>
              </p:cNvSpPr>
              <p:nvPr/>
            </p:nvSpPr>
            <p:spPr>
              <a:xfrm>
                <a:off x="2207260" y="2235886"/>
                <a:ext cx="9740132" cy="613886"/>
              </a:xfrm>
              <a:prstGeom prst="rect">
                <a:avLst/>
              </a:prstGeom>
              <a:blipFill>
                <a:blip r:embed="rId6"/>
                <a:stretch>
                  <a:fillRect l="-913" b="-104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2188516" y="3400199"/>
                <a:ext cx="2768707"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This</m:t>
                      </m:r>
                      <m:r>
                        <m:rPr>
                          <m:nor/>
                        </m:rPr>
                        <a:rPr lang="en-GB" sz="2400" smtClean="0">
                          <a:solidFill>
                            <a:srgbClr val="FF0000"/>
                          </a:solidFill>
                        </a:rPr>
                        <m:t> </m:t>
                      </m:r>
                      <m:r>
                        <m:rPr>
                          <m:nor/>
                        </m:rPr>
                        <a:rPr lang="en-GB" sz="2400" smtClean="0">
                          <a:solidFill>
                            <a:srgbClr val="FF0000"/>
                          </a:solidFill>
                        </a:rPr>
                        <m:t>rearranges</m:t>
                      </m:r>
                      <m:r>
                        <m:rPr>
                          <m:nor/>
                        </m:rPr>
                        <a:rPr lang="en-GB" sz="2400" smtClean="0">
                          <a:solidFill>
                            <a:srgbClr val="FF0000"/>
                          </a:solidFill>
                        </a:rPr>
                        <m:t> </m:t>
                      </m:r>
                      <m:r>
                        <m:rPr>
                          <m:nor/>
                        </m:rPr>
                        <a:rPr lang="en-GB" sz="2400" smtClean="0">
                          <a:solidFill>
                            <a:srgbClr val="FF0000"/>
                          </a:solidFill>
                        </a:rPr>
                        <m:t>to</m:t>
                      </m:r>
                    </m:oMath>
                  </m:oMathPara>
                </a14:m>
                <a:endParaRPr lang="en-GB" sz="2400" dirty="0">
                  <a:solidFill>
                    <a:srgbClr val="FF0000"/>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2188516" y="3400199"/>
                <a:ext cx="2768707" cy="461665"/>
              </a:xfrm>
              <a:prstGeom prst="rect">
                <a:avLst/>
              </a:prstGeom>
              <a:blipFill>
                <a:blip r:embed="rId7"/>
                <a:stretch>
                  <a:fillRect t="-2703" b="-189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4036062" y="4377106"/>
                <a:ext cx="4930653"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−2.4</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+0.8=0</m:t>
                      </m:r>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4036062" y="4377106"/>
                <a:ext cx="4930653" cy="470000"/>
              </a:xfrm>
              <a:prstGeom prst="rect">
                <a:avLst/>
              </a:prstGeom>
              <a:blipFill>
                <a:blip r:embed="rId8"/>
                <a:stretch>
                  <a:fillRect/>
                </a:stretch>
              </a:blipFill>
            </p:spPr>
            <p:txBody>
              <a:bodyPr/>
              <a:lstStyle/>
              <a:p>
                <a:r>
                  <a:rPr lang="en-US">
                    <a:noFill/>
                  </a:rPr>
                  <a:t> </a:t>
                </a:r>
              </a:p>
            </p:txBody>
          </p:sp>
        </mc:Fallback>
      </mc:AlternateContent>
      <p:sp>
        <p:nvSpPr>
          <p:cNvPr id="17" name="Rectangle 16"/>
          <p:cNvSpPr/>
          <p:nvPr/>
        </p:nvSpPr>
        <p:spPr>
          <a:xfrm>
            <a:off x="2207260" y="5156640"/>
            <a:ext cx="8217397" cy="461665"/>
          </a:xfrm>
          <a:prstGeom prst="rect">
            <a:avLst/>
          </a:prstGeom>
        </p:spPr>
        <p:txBody>
          <a:bodyPr wrap="square">
            <a:spAutoFit/>
          </a:bodyPr>
          <a:lstStyle/>
          <a:p>
            <a:r>
              <a:rPr lang="en-GB" sz="2400" dirty="0">
                <a:solidFill>
                  <a:srgbClr val="FF0000"/>
                </a:solidFill>
              </a:rPr>
              <a:t>Using the quadratic formula</a:t>
            </a:r>
          </a:p>
        </p:txBody>
      </p:sp>
      <mc:AlternateContent xmlns:mc="http://schemas.openxmlformats.org/markup-compatibility/2006" xmlns:a14="http://schemas.microsoft.com/office/drawing/2010/main">
        <mc:Choice Requires="a14">
          <p:sp>
            <p:nvSpPr>
              <p:cNvPr id="18" name="Rectangle 17"/>
              <p:cNvSpPr/>
              <p:nvPr/>
            </p:nvSpPr>
            <p:spPr>
              <a:xfrm>
                <a:off x="6315958" y="5025266"/>
                <a:ext cx="4392488" cy="687368"/>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2.4 ±</m:t>
                        </m:r>
                        <m:rad>
                          <m:radPr>
                            <m:degHide m:val="on"/>
                            <m:ctrlPr>
                              <a:rPr lang="en-GB" sz="2400" i="1">
                                <a:solidFill>
                                  <a:srgbClr val="FF0000"/>
                                </a:solidFill>
                                <a:latin typeface="Cambria Math"/>
                              </a:rPr>
                            </m:ctrlPr>
                          </m:radPr>
                          <m:deg/>
                          <m:e>
                            <m:r>
                              <a:rPr lang="en-GB" sz="2400" i="1">
                                <a:solidFill>
                                  <a:srgbClr val="FF0000"/>
                                </a:solidFill>
                                <a:latin typeface="Cambria Math" panose="02040503050406030204" pitchFamily="18" charset="0"/>
                              </a:rPr>
                              <m:t>2.56</m:t>
                            </m:r>
                          </m:e>
                        </m:rad>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=0.4</m:t>
                    </m:r>
                  </m:oMath>
                </a14:m>
                <a:r>
                  <a:rPr lang="en-GB" sz="2400" i="1" dirty="0">
                    <a:solidFill>
                      <a:srgbClr val="FF0000"/>
                    </a:solidFill>
                  </a:rPr>
                  <a:t> </a:t>
                </a:r>
                <a:r>
                  <a:rPr lang="en-GB" sz="2400" dirty="0">
                    <a:solidFill>
                      <a:srgbClr val="FF0000"/>
                    </a:solidFill>
                  </a:rPr>
                  <a:t>or </a:t>
                </a:r>
                <a14:m>
                  <m:oMath xmlns:m="http://schemas.openxmlformats.org/officeDocument/2006/math">
                    <m:r>
                      <a:rPr lang="en-GB" sz="2400" i="1">
                        <a:solidFill>
                          <a:srgbClr val="FF0000"/>
                        </a:solidFill>
                        <a:latin typeface="Cambria Math" panose="02040503050406030204" pitchFamily="18" charset="0"/>
                      </a:rPr>
                      <m:t>2</m:t>
                    </m:r>
                  </m:oMath>
                </a14:m>
                <a:endParaRPr lang="en-GB" sz="2400" dirty="0">
                  <a:solidFill>
                    <a:srgbClr val="FF0000"/>
                  </a:solidFill>
                </a:endParaRPr>
              </a:p>
            </p:txBody>
          </p:sp>
        </mc:Choice>
        <mc:Fallback xmlns="">
          <p:sp>
            <p:nvSpPr>
              <p:cNvPr id="18" name="Rectangle 17"/>
              <p:cNvSpPr>
                <a:spLocks noRot="1" noChangeAspect="1" noMove="1" noResize="1" noEditPoints="1" noAdjustHandles="1" noChangeArrowheads="1" noChangeShapeType="1" noTextEdit="1"/>
              </p:cNvSpPr>
              <p:nvPr/>
            </p:nvSpPr>
            <p:spPr>
              <a:xfrm>
                <a:off x="6315958" y="5025266"/>
                <a:ext cx="4392488" cy="687368"/>
              </a:xfrm>
              <a:prstGeom prst="rect">
                <a:avLst/>
              </a:prstGeom>
              <a:blipFill>
                <a:blip r:embed="rId9"/>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2207260" y="5844008"/>
                <a:ext cx="9535959" cy="830997"/>
              </a:xfrm>
              <a:prstGeom prst="rect">
                <a:avLst/>
              </a:prstGeom>
            </p:spPr>
            <p:txBody>
              <a:bodyPr wrap="square">
                <a:spAutoFit/>
              </a:bodyPr>
              <a:lstStyle/>
              <a:p>
                <a:r>
                  <a:rPr lang="en-GB" sz="2400" dirty="0">
                    <a:solidFill>
                      <a:srgbClr val="FF0000"/>
                    </a:solidFill>
                  </a:rPr>
                  <a:t>The ball is 4 m above the point of release twice, 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=0.4 </m:t>
                    </m:r>
                  </m:oMath>
                </a14:m>
                <a:r>
                  <a:rPr lang="en-GB" sz="2400" dirty="0">
                    <a:solidFill>
                      <a:srgbClr val="FF0000"/>
                    </a:solidFill>
                  </a:rPr>
                  <a:t>s (on way up) and at</a:t>
                </a:r>
                <a14:m>
                  <m:oMath xmlns:m="http://schemas.openxmlformats.org/officeDocument/2006/math">
                    <m:r>
                      <a:rPr lang="en-GB" sz="2400" b="0" i="0"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=2 </m:t>
                    </m:r>
                  </m:oMath>
                </a14:m>
                <a:r>
                  <a:rPr lang="en-GB" sz="2400" dirty="0">
                    <a:solidFill>
                      <a:srgbClr val="FF0000"/>
                    </a:solidFill>
                  </a:rPr>
                  <a:t>s (on way down).</a:t>
                </a:r>
              </a:p>
            </p:txBody>
          </p:sp>
        </mc:Choice>
        <mc:Fallback xmlns="">
          <p:sp>
            <p:nvSpPr>
              <p:cNvPr id="19" name="Rectangle 18"/>
              <p:cNvSpPr>
                <a:spLocks noRot="1" noChangeAspect="1" noMove="1" noResize="1" noEditPoints="1" noAdjustHandles="1" noChangeArrowheads="1" noChangeShapeType="1" noTextEdit="1"/>
              </p:cNvSpPr>
              <p:nvPr/>
            </p:nvSpPr>
            <p:spPr>
              <a:xfrm>
                <a:off x="2207260" y="5844008"/>
                <a:ext cx="9535959" cy="830997"/>
              </a:xfrm>
              <a:prstGeom prst="rect">
                <a:avLst/>
              </a:prstGeom>
              <a:blipFill>
                <a:blip r:embed="rId10"/>
                <a:stretch>
                  <a:fillRect l="-932" t="-6154" b="-15385"/>
                </a:stretch>
              </a:blipFill>
            </p:spPr>
            <p:txBody>
              <a:bodyPr/>
              <a:lstStyle/>
              <a:p>
                <a:r>
                  <a:rPr lang="en-US">
                    <a:noFill/>
                  </a:rPr>
                  <a:t> </a:t>
                </a:r>
              </a:p>
            </p:txBody>
          </p:sp>
        </mc:Fallback>
      </mc:AlternateContent>
    </p:spTree>
    <p:extLst>
      <p:ext uri="{BB962C8B-B14F-4D97-AF65-F5344CB8AC3E}">
        <p14:creationId xmlns:p14="http://schemas.microsoft.com/office/powerpoint/2010/main" val="11722660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11" grpId="0"/>
      <p:bldP spid="13" grpId="0"/>
      <p:bldP spid="15" grpId="0"/>
      <p:bldP spid="16" grpId="0"/>
      <p:bldP spid="14"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546766" cy="1569660"/>
          </a:xfrm>
          <a:prstGeom prst="rect">
            <a:avLst/>
          </a:prstGeom>
        </p:spPr>
        <p:txBody>
          <a:bodyPr wrap="square">
            <a:spAutoFit/>
          </a:bodyPr>
          <a:lstStyle/>
          <a:p>
            <a:r>
              <a:rPr lang="en-GB" sz="2400" dirty="0"/>
              <a:t>Following the recap on motion of an object under the influence of gravity in one dimension, the extension can be made to two dimensions, which allows for the general motion of a projectile to be modelled.</a:t>
            </a:r>
          </a:p>
        </p:txBody>
      </p:sp>
      <p:sp>
        <p:nvSpPr>
          <p:cNvPr id="12" name="Rectangle 11"/>
          <p:cNvSpPr/>
          <p:nvPr/>
        </p:nvSpPr>
        <p:spPr>
          <a:xfrm>
            <a:off x="2207260" y="2177170"/>
            <a:ext cx="9793396" cy="830997"/>
          </a:xfrm>
          <a:prstGeom prst="rect">
            <a:avLst/>
          </a:prstGeom>
        </p:spPr>
        <p:txBody>
          <a:bodyPr wrap="square">
            <a:spAutoFit/>
          </a:bodyPr>
          <a:lstStyle/>
          <a:p>
            <a:r>
              <a:rPr lang="en-GB" sz="2400" dirty="0"/>
              <a:t>It will be demonstrated that projectiles, under the assumptions used here, will travel along a parabolic path as shown below.</a:t>
            </a:r>
          </a:p>
        </p:txBody>
      </p:sp>
      <p:sp>
        <p:nvSpPr>
          <p:cNvPr id="10" name="Rectangle 9"/>
          <p:cNvSpPr/>
          <p:nvPr/>
        </p:nvSpPr>
        <p:spPr>
          <a:xfrm>
            <a:off x="2207260" y="4245714"/>
            <a:ext cx="6409020" cy="2336513"/>
          </a:xfrm>
          <a:prstGeom prst="rect">
            <a:avLst/>
          </a:prstGeom>
        </p:spPr>
        <p:txBody>
          <a:bodyPr wrap="square">
            <a:spAutoFit/>
          </a:bodyPr>
          <a:lstStyle/>
          <a:p>
            <a:r>
              <a:rPr lang="en-GB" sz="2400" dirty="0"/>
              <a:t>To show this the progression needs to be made to two dimensions. The position in the upwards direction, the </a:t>
            </a:r>
            <a:r>
              <a:rPr lang="en-GB" sz="2400" i="1" dirty="0"/>
              <a:t>vertical position</a:t>
            </a:r>
            <a:r>
              <a:rPr lang="en-GB" sz="2400" dirty="0"/>
              <a:t> described earlier, will be labelled as </a:t>
            </a:r>
            <a:r>
              <a:rPr lang="en-GB" sz="2400" i="1" dirty="0">
                <a:latin typeface="Times New Roman" panose="02020603050405020304" pitchFamily="18" charset="0"/>
                <a:cs typeface="Times New Roman" panose="02020603050405020304" pitchFamily="18" charset="0"/>
              </a:rPr>
              <a:t>y</a:t>
            </a:r>
            <a:r>
              <a:rPr lang="en-GB" sz="2400" dirty="0"/>
              <a:t> and the </a:t>
            </a:r>
            <a:r>
              <a:rPr lang="en-GB" sz="2400" i="1" dirty="0"/>
              <a:t>horizontal position</a:t>
            </a:r>
            <a:r>
              <a:rPr lang="en-GB" sz="2400" dirty="0"/>
              <a:t> will be labelled as </a:t>
            </a:r>
            <a:r>
              <a:rPr lang="en-GB" sz="2400" i="1" dirty="0">
                <a:latin typeface="Times New Roman" panose="02020603050405020304" pitchFamily="18" charset="0"/>
                <a:cs typeface="Times New Roman" panose="02020603050405020304" pitchFamily="18" charset="0"/>
              </a:rPr>
              <a:t>x</a:t>
            </a:r>
            <a:r>
              <a:rPr lang="en-GB" sz="2400" dirty="0"/>
              <a:t>. This is shown in the diagram on the right.</a:t>
            </a:r>
          </a:p>
        </p:txBody>
      </p:sp>
      <p:pic>
        <p:nvPicPr>
          <p:cNvPr id="3" name="Picture 2"/>
          <p:cNvPicPr>
            <a:picLocks noChangeAspect="1"/>
          </p:cNvPicPr>
          <p:nvPr/>
        </p:nvPicPr>
        <p:blipFill>
          <a:blip r:embed="rId3"/>
          <a:stretch>
            <a:fillRect/>
          </a:stretch>
        </p:blipFill>
        <p:spPr>
          <a:xfrm>
            <a:off x="5159896" y="3087397"/>
            <a:ext cx="3261643" cy="1079086"/>
          </a:xfrm>
          <a:prstGeom prst="rect">
            <a:avLst/>
          </a:prstGeom>
        </p:spPr>
      </p:pic>
      <p:pic>
        <p:nvPicPr>
          <p:cNvPr id="5" name="Picture 4"/>
          <p:cNvPicPr>
            <a:picLocks noChangeAspect="1"/>
          </p:cNvPicPr>
          <p:nvPr/>
        </p:nvPicPr>
        <p:blipFill>
          <a:blip r:embed="rId4"/>
          <a:stretch>
            <a:fillRect/>
          </a:stretch>
        </p:blipFill>
        <p:spPr>
          <a:xfrm>
            <a:off x="8923641" y="4245714"/>
            <a:ext cx="3111769" cy="2495654"/>
          </a:xfrm>
          <a:prstGeom prst="rect">
            <a:avLst/>
          </a:prstGeom>
        </p:spPr>
      </p:pic>
    </p:spTree>
    <p:extLst>
      <p:ext uri="{BB962C8B-B14F-4D97-AF65-F5344CB8AC3E}">
        <p14:creationId xmlns:p14="http://schemas.microsoft.com/office/powerpoint/2010/main" val="8363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5618478" y="1034578"/>
            <a:ext cx="6512144" cy="1938992"/>
          </a:xfrm>
          <a:prstGeom prst="rect">
            <a:avLst/>
          </a:prstGeom>
        </p:spPr>
        <p:txBody>
          <a:bodyPr wrap="square">
            <a:spAutoFit/>
          </a:bodyPr>
          <a:lstStyle/>
          <a:p>
            <a:r>
              <a:rPr lang="en-GB" sz="2400" dirty="0"/>
              <a:t>The horizontal position </a:t>
            </a:r>
            <a:r>
              <a:rPr lang="en-GB" sz="2400" i="1" dirty="0">
                <a:latin typeface="Times New Roman" panose="02020603050405020304" pitchFamily="18" charset="0"/>
                <a:cs typeface="Times New Roman" panose="02020603050405020304" pitchFamily="18" charset="0"/>
              </a:rPr>
              <a:t>x</a:t>
            </a:r>
            <a:r>
              <a:rPr lang="en-GB" sz="2400" dirty="0"/>
              <a:t> and the vertical position </a:t>
            </a:r>
            <a:r>
              <a:rPr lang="en-GB" sz="2400" i="1" dirty="0">
                <a:latin typeface="Times New Roman" panose="02020603050405020304" pitchFamily="18" charset="0"/>
                <a:cs typeface="Times New Roman" panose="02020603050405020304" pitchFamily="18" charset="0"/>
              </a:rPr>
              <a:t>y</a:t>
            </a:r>
            <a:r>
              <a:rPr lang="en-GB" sz="2400" dirty="0"/>
              <a:t> can be handled independently from one another. So for a given time the horizontal position and the vertical position can be calculated using the </a:t>
            </a:r>
            <a:r>
              <a:rPr lang="en-GB" sz="2400" i="1" dirty="0" err="1">
                <a:latin typeface="Times New Roman" panose="02020603050405020304" pitchFamily="18" charset="0"/>
                <a:cs typeface="Times New Roman" panose="02020603050405020304" pitchFamily="18" charset="0"/>
              </a:rPr>
              <a:t>suvat</a:t>
            </a:r>
            <a:r>
              <a:rPr lang="en-GB" sz="2400" dirty="0"/>
              <a:t> equations. </a:t>
            </a:r>
          </a:p>
        </p:txBody>
      </p:sp>
      <p:pic>
        <p:nvPicPr>
          <p:cNvPr id="2" name="Picture 1"/>
          <p:cNvPicPr>
            <a:picLocks noChangeAspect="1"/>
          </p:cNvPicPr>
          <p:nvPr/>
        </p:nvPicPr>
        <p:blipFill>
          <a:blip r:embed="rId3"/>
          <a:stretch>
            <a:fillRect/>
          </a:stretch>
        </p:blipFill>
        <p:spPr>
          <a:xfrm>
            <a:off x="2310384" y="824069"/>
            <a:ext cx="3109229" cy="2499577"/>
          </a:xfrm>
          <a:prstGeom prst="rect">
            <a:avLst/>
          </a:prstGeom>
        </p:spPr>
      </p:pic>
      <p:sp>
        <p:nvSpPr>
          <p:cNvPr id="4" name="Rectangle 3"/>
          <p:cNvSpPr/>
          <p:nvPr/>
        </p:nvSpPr>
        <p:spPr>
          <a:xfrm>
            <a:off x="2310384" y="3395324"/>
            <a:ext cx="4073648" cy="3416320"/>
          </a:xfrm>
          <a:prstGeom prst="rect">
            <a:avLst/>
          </a:prstGeom>
        </p:spPr>
        <p:txBody>
          <a:bodyPr wrap="square">
            <a:spAutoFit/>
          </a:bodyPr>
          <a:lstStyle/>
          <a:p>
            <a:pPr lvl="0"/>
            <a:r>
              <a:rPr lang="en-GB" sz="2400" dirty="0">
                <a:solidFill>
                  <a:prstClr val="black"/>
                </a:solidFill>
              </a:rPr>
              <a:t>For a given initial velocity </a:t>
            </a:r>
            <a:r>
              <a:rPr lang="en-GB" sz="2400" b="1" i="1" dirty="0">
                <a:solidFill>
                  <a:prstClr val="black"/>
                </a:solidFill>
                <a:latin typeface="Times New Roman" panose="02020603050405020304" pitchFamily="18" charset="0"/>
                <a:cs typeface="Times New Roman" panose="02020603050405020304" pitchFamily="18" charset="0"/>
              </a:rPr>
              <a:t>u</a:t>
            </a:r>
            <a:r>
              <a:rPr lang="en-GB" sz="2400" i="1" dirty="0">
                <a:solidFill>
                  <a:prstClr val="black"/>
                </a:solidFill>
              </a:rPr>
              <a:t> </a:t>
            </a:r>
            <a:r>
              <a:rPr lang="en-GB" sz="2400" dirty="0">
                <a:solidFill>
                  <a:prstClr val="black"/>
                </a:solidFill>
              </a:rPr>
              <a:t>of magnitude </a:t>
            </a:r>
            <a:r>
              <a:rPr lang="en-GB" sz="2400" i="1" dirty="0">
                <a:solidFill>
                  <a:prstClr val="black"/>
                </a:solidFill>
                <a:latin typeface="Times New Roman" panose="02020603050405020304" pitchFamily="18" charset="0"/>
                <a:cs typeface="Times New Roman" panose="02020603050405020304" pitchFamily="18" charset="0"/>
              </a:rPr>
              <a:t>u</a:t>
            </a:r>
            <a:r>
              <a:rPr lang="en-GB" sz="2400" i="1" dirty="0">
                <a:solidFill>
                  <a:prstClr val="black"/>
                </a:solidFill>
              </a:rPr>
              <a:t> </a:t>
            </a:r>
            <a:r>
              <a:rPr lang="en-GB" sz="2400" dirty="0">
                <a:solidFill>
                  <a:prstClr val="black"/>
                </a:solidFill>
              </a:rPr>
              <a:t>at an angle of </a:t>
            </a:r>
            <a:r>
              <a:rPr lang="en-GB" sz="2400" i="1" dirty="0">
                <a:solidFill>
                  <a:prstClr val="black"/>
                </a:solidFill>
                <a:latin typeface="Times New Roman" panose="02020603050405020304" pitchFamily="18" charset="0"/>
                <a:cs typeface="Times New Roman" panose="02020603050405020304" pitchFamily="18" charset="0"/>
              </a:rPr>
              <a:t>θ</a:t>
            </a:r>
            <a:r>
              <a:rPr lang="en-GB" sz="2400" dirty="0">
                <a:solidFill>
                  <a:prstClr val="black"/>
                </a:solidFill>
              </a:rPr>
              <a:t> to the horizontal, the horizontal and vertical components can be calculated using some basic trigonometry. This is illustrated in the diagram on the right.</a:t>
            </a:r>
          </a:p>
        </p:txBody>
      </p:sp>
      <p:pic>
        <p:nvPicPr>
          <p:cNvPr id="6" name="Picture 5"/>
          <p:cNvPicPr>
            <a:picLocks noChangeAspect="1"/>
          </p:cNvPicPr>
          <p:nvPr/>
        </p:nvPicPr>
        <p:blipFill>
          <a:blip r:embed="rId4"/>
          <a:stretch>
            <a:fillRect/>
          </a:stretch>
        </p:blipFill>
        <p:spPr>
          <a:xfrm>
            <a:off x="6554028" y="3395324"/>
            <a:ext cx="5571651" cy="3377103"/>
          </a:xfrm>
          <a:prstGeom prst="rect">
            <a:avLst/>
          </a:prstGeom>
        </p:spPr>
      </p:pic>
    </p:spTree>
    <p:extLst>
      <p:ext uri="{BB962C8B-B14F-4D97-AF65-F5344CB8AC3E}">
        <p14:creationId xmlns:p14="http://schemas.microsoft.com/office/powerpoint/2010/main" val="1353174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79576" y="3992303"/>
                <a:ext cx="9505056" cy="1234120"/>
              </a:xfrm>
              <a:prstGeom prst="rect">
                <a:avLst/>
              </a:prstGeom>
            </p:spPr>
            <p:txBody>
              <a:bodyPr wrap="square">
                <a:spAutoFit/>
              </a:bodyPr>
              <a:lstStyle/>
              <a:p>
                <a:r>
                  <a:rPr lang="en-GB" sz="2400" dirty="0"/>
                  <a:t>The horizontal component of initial velocity will be called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oMath>
                </a14:m>
                <a:r>
                  <a:rPr lang="en-GB" sz="2400" i="1" dirty="0"/>
                  <a:t> </a:t>
                </a:r>
                <a:r>
                  <a:rPr lang="en-GB" sz="2400" dirty="0"/>
                  <a:t>and the vertical component of initial velocity will be called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oMath>
                </a14:m>
                <a:r>
                  <a:rPr lang="en-GB" sz="2400" dirty="0"/>
                  <a:t>. They can be calculated as follows:</a:t>
                </a:r>
              </a:p>
            </p:txBody>
          </p:sp>
        </mc:Choice>
        <mc:Fallback xmlns="">
          <p:sp>
            <p:nvSpPr>
              <p:cNvPr id="8" name="Rectangle 7"/>
              <p:cNvSpPr>
                <a:spLocks noRot="1" noChangeAspect="1" noMove="1" noResize="1" noEditPoints="1" noAdjustHandles="1" noChangeArrowheads="1" noChangeShapeType="1" noTextEdit="1"/>
              </p:cNvSpPr>
              <p:nvPr/>
            </p:nvSpPr>
            <p:spPr>
              <a:xfrm>
                <a:off x="2279576" y="3992303"/>
                <a:ext cx="9505056" cy="1234120"/>
              </a:xfrm>
              <a:prstGeom prst="rect">
                <a:avLst/>
              </a:prstGeom>
              <a:blipFill rotWithShape="0">
                <a:blip r:embed="rId3"/>
                <a:stretch>
                  <a:fillRect l="-1026" t="-3465" b="-108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3719736" y="5291224"/>
                <a:ext cx="7272156" cy="1234120"/>
              </a:xfrm>
              <a:prstGeom prst="rect">
                <a:avLst/>
              </a:prstGeom>
            </p:spPr>
            <p:txBody>
              <a:bodyPr wrap="square">
                <a:spAutoFit/>
              </a:bodyPr>
              <a:lstStyle/>
              <a:p>
                <a:r>
                  <a:rPr lang="en-GB" sz="2400" dirty="0"/>
                  <a:t>Initial horizontal velocity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r>
                      <a:rPr lang="en-GB" sz="2400" i="1">
                        <a:latin typeface="Cambria Math" panose="02040503050406030204" pitchFamily="18" charset="0"/>
                      </a:rPr>
                      <m:t>=</m:t>
                    </m:r>
                    <m:r>
                      <a:rPr lang="en-GB" sz="2400" i="1">
                        <a:latin typeface="Cambria Math" panose="02040503050406030204" pitchFamily="18" charset="0"/>
                      </a:rPr>
                      <m:t>𝑢</m:t>
                    </m:r>
                    <m:func>
                      <m:funcPr>
                        <m:ctrlPr>
                          <a:rPr lang="en-GB" sz="2400" i="1">
                            <a:latin typeface="Cambria Math"/>
                          </a:rPr>
                        </m:ctrlPr>
                      </m:funcPr>
                      <m:fName>
                        <m:r>
                          <m:rPr>
                            <m:sty m:val="p"/>
                          </m:rPr>
                          <a:rPr lang="en-GB" sz="2400">
                            <a:latin typeface="Cambria Math" panose="02040503050406030204" pitchFamily="18" charset="0"/>
                          </a:rPr>
                          <m:t>cos</m:t>
                        </m:r>
                      </m:fName>
                      <m:e>
                        <m:r>
                          <a:rPr lang="en-GB" sz="2400" i="1">
                            <a:latin typeface="Cambria Math" panose="02040503050406030204" pitchFamily="18" charset="0"/>
                          </a:rPr>
                          <m:t>𝜃</m:t>
                        </m:r>
                      </m:e>
                    </m:func>
                  </m:oMath>
                </a14:m>
                <a:endParaRPr lang="en-GB" sz="2400" dirty="0"/>
              </a:p>
              <a:p>
                <a:endParaRPr lang="en-GB" sz="2400" dirty="0"/>
              </a:p>
              <a:p>
                <a:r>
                  <a:rPr lang="en-GB" sz="2400" dirty="0"/>
                  <a:t>Initial vertical velocity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r>
                      <a:rPr lang="en-GB" sz="2400" i="1">
                        <a:latin typeface="Cambria Math" panose="02040503050406030204" pitchFamily="18" charset="0"/>
                      </a:rPr>
                      <m:t>=</m:t>
                    </m:r>
                    <m:r>
                      <a:rPr lang="en-GB" sz="2400" i="1">
                        <a:latin typeface="Cambria Math" panose="02040503050406030204" pitchFamily="18" charset="0"/>
                      </a:rPr>
                      <m:t>𝑢</m:t>
                    </m:r>
                    <m:func>
                      <m:funcPr>
                        <m:ctrlPr>
                          <a:rPr lang="en-GB" sz="2400" i="1">
                            <a:latin typeface="Cambria Math"/>
                          </a:rPr>
                        </m:ctrlPr>
                      </m:funcPr>
                      <m:fName>
                        <m:r>
                          <m:rPr>
                            <m:sty m:val="p"/>
                          </m:rPr>
                          <a:rPr lang="en-GB" sz="2400">
                            <a:latin typeface="Cambria Math" panose="02040503050406030204" pitchFamily="18" charset="0"/>
                          </a:rPr>
                          <m:t>sin</m:t>
                        </m:r>
                      </m:fName>
                      <m:e>
                        <m:r>
                          <a:rPr lang="en-GB" sz="2400" i="1">
                            <a:latin typeface="Cambria Math" panose="02040503050406030204" pitchFamily="18" charset="0"/>
                          </a:rPr>
                          <m:t>𝜃</m:t>
                        </m:r>
                      </m:e>
                    </m:func>
                  </m:oMath>
                </a14:m>
                <a:endParaRPr lang="en-GB" sz="2400" dirty="0"/>
              </a:p>
            </p:txBody>
          </p:sp>
        </mc:Choice>
        <mc:Fallback xmlns="">
          <p:sp>
            <p:nvSpPr>
              <p:cNvPr id="4" name="Rectangle 3"/>
              <p:cNvSpPr>
                <a:spLocks noRot="1" noChangeAspect="1" noMove="1" noResize="1" noEditPoints="1" noAdjustHandles="1" noChangeArrowheads="1" noChangeShapeType="1" noTextEdit="1"/>
              </p:cNvSpPr>
              <p:nvPr/>
            </p:nvSpPr>
            <p:spPr>
              <a:xfrm>
                <a:off x="3719736" y="5291224"/>
                <a:ext cx="7272156" cy="1234120"/>
              </a:xfrm>
              <a:prstGeom prst="rect">
                <a:avLst/>
              </a:prstGeom>
              <a:blipFill rotWithShape="0">
                <a:blip r:embed="rId4"/>
                <a:stretch>
                  <a:fillRect l="-1257" t="-3465" b="-7921"/>
                </a:stretch>
              </a:blipFill>
            </p:spPr>
            <p:txBody>
              <a:bodyPr/>
              <a:lstStyle/>
              <a:p>
                <a:r>
                  <a:rPr lang="en-GB">
                    <a:noFill/>
                  </a:rPr>
                  <a:t> </a:t>
                </a:r>
              </a:p>
            </p:txBody>
          </p:sp>
        </mc:Fallback>
      </mc:AlternateContent>
      <p:pic>
        <p:nvPicPr>
          <p:cNvPr id="6" name="Picture 5"/>
          <p:cNvPicPr>
            <a:picLocks noChangeAspect="1"/>
          </p:cNvPicPr>
          <p:nvPr/>
        </p:nvPicPr>
        <p:blipFill>
          <a:blip r:embed="rId5"/>
          <a:stretch>
            <a:fillRect/>
          </a:stretch>
        </p:blipFill>
        <p:spPr>
          <a:xfrm>
            <a:off x="4439816" y="789356"/>
            <a:ext cx="4977365" cy="3016893"/>
          </a:xfrm>
          <a:prstGeom prst="rect">
            <a:avLst/>
          </a:prstGeom>
        </p:spPr>
      </p:pic>
    </p:spTree>
    <p:extLst>
      <p:ext uri="{BB962C8B-B14F-4D97-AF65-F5344CB8AC3E}">
        <p14:creationId xmlns:p14="http://schemas.microsoft.com/office/powerpoint/2010/main" val="6922309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546766" cy="1569660"/>
          </a:xfrm>
          <a:prstGeom prst="rect">
            <a:avLst/>
          </a:prstGeom>
        </p:spPr>
        <p:txBody>
          <a:bodyPr wrap="square">
            <a:spAutoFit/>
          </a:bodyPr>
          <a:lstStyle/>
          <a:p>
            <a:r>
              <a:rPr lang="en-GB" sz="2400" dirty="0"/>
              <a:t>The </a:t>
            </a:r>
            <a:r>
              <a:rPr lang="en-GB" sz="2400" i="1" dirty="0" err="1">
                <a:latin typeface="Times New Roman" panose="02020603050405020304" pitchFamily="18" charset="0"/>
                <a:cs typeface="Times New Roman" panose="02020603050405020304" pitchFamily="18" charset="0"/>
              </a:rPr>
              <a:t>suvat</a:t>
            </a:r>
            <a:r>
              <a:rPr lang="en-GB" sz="2400" i="1" dirty="0"/>
              <a:t> </a:t>
            </a:r>
            <a:r>
              <a:rPr lang="en-GB" sz="2400" dirty="0"/>
              <a:t>equations can now be applied to horizontal and vertical directions for a projectile which has initial speed </a:t>
            </a:r>
            <a:r>
              <a:rPr lang="en-GB" sz="2400" i="1" dirty="0">
                <a:latin typeface="Times New Roman" panose="02020603050405020304" pitchFamily="18" charset="0"/>
                <a:cs typeface="Times New Roman" panose="02020603050405020304" pitchFamily="18" charset="0"/>
              </a:rPr>
              <a:t>u</a:t>
            </a:r>
            <a:r>
              <a:rPr lang="en-GB" sz="2400" i="1" dirty="0"/>
              <a:t> </a:t>
            </a:r>
            <a:r>
              <a:rPr lang="en-GB" sz="2400" dirty="0"/>
              <a:t>at an angle of </a:t>
            </a:r>
            <a:r>
              <a:rPr lang="en-GB" sz="2400" i="1" dirty="0">
                <a:latin typeface="Times New Roman" panose="02020603050405020304" pitchFamily="18" charset="0"/>
                <a:cs typeface="Times New Roman" panose="02020603050405020304" pitchFamily="18" charset="0"/>
              </a:rPr>
              <a:t>θ</a:t>
            </a:r>
            <a:r>
              <a:rPr lang="en-GB" sz="2400" dirty="0"/>
              <a:t> to the horizontal and the position of the projectile can be found at a given time.</a:t>
            </a:r>
          </a:p>
        </p:txBody>
      </p:sp>
      <mc:AlternateContent xmlns:mc="http://schemas.openxmlformats.org/markup-compatibility/2006" xmlns:a14="http://schemas.microsoft.com/office/drawing/2010/main">
        <mc:Choice Requires="a14">
          <p:sp>
            <p:nvSpPr>
              <p:cNvPr id="12" name="Rectangle 11"/>
              <p:cNvSpPr/>
              <p:nvPr/>
            </p:nvSpPr>
            <p:spPr>
              <a:xfrm>
                <a:off x="2207260" y="2177170"/>
                <a:ext cx="9793396" cy="2135200"/>
              </a:xfrm>
              <a:prstGeom prst="rect">
                <a:avLst/>
              </a:prstGeom>
            </p:spPr>
            <p:txBody>
              <a:bodyPr wrap="square">
                <a:spAutoFit/>
              </a:bodyPr>
              <a:lstStyle/>
              <a:p>
                <a:r>
                  <a:rPr lang="en-GB" sz="2400" dirty="0"/>
                  <a:t>The vertical component was effectively discussed at the beginning of this section: the </a:t>
                </a:r>
                <a:r>
                  <a:rPr lang="en-GB" sz="2400" i="1" dirty="0" err="1">
                    <a:latin typeface="Times New Roman" panose="02020603050405020304" pitchFamily="18" charset="0"/>
                    <a:cs typeface="Times New Roman" panose="02020603050405020304" pitchFamily="18" charset="0"/>
                  </a:rPr>
                  <a:t>suvat</a:t>
                </a:r>
                <a:r>
                  <a:rPr lang="en-GB" sz="2400" i="1" dirty="0">
                    <a:latin typeface="Times New Roman" panose="02020603050405020304" pitchFamily="18" charset="0"/>
                    <a:cs typeface="Times New Roman" panose="02020603050405020304" pitchFamily="18" charset="0"/>
                  </a:rPr>
                  <a:t> </a:t>
                </a:r>
                <a:r>
                  <a:rPr lang="en-GB" sz="2400" dirty="0"/>
                  <a:t>equations are applied with the upwards direction as positive; gravity acts against the motion so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 </a:t>
                </a:r>
                <a14:m>
                  <m:oMath xmlns:m="http://schemas.openxmlformats.org/officeDocument/2006/math">
                    <m:r>
                      <a:rPr lang="en-GB" sz="2400" i="1">
                        <a:latin typeface="Cambria Math" panose="02040503050406030204" pitchFamily="18" charset="0"/>
                      </a:rPr>
                      <m:t>− </m:t>
                    </m:r>
                  </m:oMath>
                </a14:m>
                <a:r>
                  <a:rPr lang="en-GB" sz="2400" i="1" dirty="0">
                    <a:latin typeface="Times New Roman" panose="02020603050405020304" pitchFamily="18" charset="0"/>
                    <a:cs typeface="Times New Roman" panose="02020603050405020304" pitchFamily="18" charset="0"/>
                  </a:rPr>
                  <a:t>g</a:t>
                </a:r>
                <a:r>
                  <a:rPr lang="en-GB" sz="2400" dirty="0"/>
                  <a:t>, and the initial speed is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oMath>
                </a14:m>
                <a:r>
                  <a:rPr lang="en-GB" sz="2400" dirty="0"/>
                  <a:t>. The vertical position </a:t>
                </a:r>
                <a:r>
                  <a:rPr lang="en-GB" sz="2400" i="1" dirty="0">
                    <a:latin typeface="Times New Roman" panose="02020603050405020304" pitchFamily="18" charset="0"/>
                    <a:cs typeface="Times New Roman" panose="02020603050405020304" pitchFamily="18" charset="0"/>
                  </a:rPr>
                  <a:t>y</a:t>
                </a:r>
                <a:r>
                  <a:rPr lang="en-GB" sz="2400" i="1" dirty="0"/>
                  <a:t> </a:t>
                </a:r>
                <a:r>
                  <a:rPr lang="en-GB" sz="2400" dirty="0"/>
                  <a:t>can be found using the </a:t>
                </a:r>
                <a:r>
                  <a:rPr lang="en-GB" sz="2400" i="1" dirty="0" err="1">
                    <a:latin typeface="Times New Roman" panose="02020603050405020304" pitchFamily="18" charset="0"/>
                    <a:cs typeface="Times New Roman" panose="02020603050405020304" pitchFamily="18" charset="0"/>
                  </a:rPr>
                  <a:t>suvat</a:t>
                </a:r>
                <a:r>
                  <a:rPr lang="en-GB" sz="2400" dirty="0">
                    <a:latin typeface="Times New Roman" panose="02020603050405020304" pitchFamily="18" charset="0"/>
                    <a:cs typeface="Times New Roman" panose="02020603050405020304" pitchFamily="18" charset="0"/>
                  </a:rPr>
                  <a:t> </a:t>
                </a:r>
                <a:r>
                  <a:rPr lang="en-GB" sz="2400" dirty="0"/>
                  <a:t>equation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r>
                      <a:rPr lang="en-GB" sz="2400" i="1">
                        <a:latin typeface="Cambria Math" panose="02040503050406030204" pitchFamily="18" charset="0"/>
                      </a:rPr>
                      <m:t>𝑢𝑡</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n-GB" sz="2400" i="1">
                        <a:latin typeface="Cambria Math" panose="02040503050406030204" pitchFamily="18" charset="0"/>
                      </a:rPr>
                      <m:t>𝑎</m:t>
                    </m:r>
                    <m:sSup>
                      <m:sSupPr>
                        <m:ctrlPr>
                          <a:rPr lang="en-GB" sz="2400" i="1">
                            <a:latin typeface="Cambria Math"/>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oMath>
                </a14:m>
                <a:r>
                  <a:rPr lang="en-GB" sz="2400" dirty="0"/>
                  <a:t>:</a:t>
                </a:r>
              </a:p>
            </p:txBody>
          </p:sp>
        </mc:Choice>
        <mc:Fallback xmlns="">
          <p:sp>
            <p:nvSpPr>
              <p:cNvPr id="12" name="Rectangle 11"/>
              <p:cNvSpPr>
                <a:spLocks noRot="1" noChangeAspect="1" noMove="1" noResize="1" noEditPoints="1" noAdjustHandles="1" noChangeArrowheads="1" noChangeShapeType="1" noTextEdit="1"/>
              </p:cNvSpPr>
              <p:nvPr/>
            </p:nvSpPr>
            <p:spPr>
              <a:xfrm>
                <a:off x="2207260" y="2177170"/>
                <a:ext cx="9793396" cy="2135200"/>
              </a:xfrm>
              <a:prstGeom prst="rect">
                <a:avLst/>
              </a:prstGeom>
              <a:blipFill>
                <a:blip r:embed="rId3"/>
                <a:stretch>
                  <a:fillRect l="-907" t="-2381" r="-130" b="-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4835551" y="4106535"/>
                <a:ext cx="4536812" cy="7838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𝑦</m:t>
                      </m:r>
                      <m:r>
                        <a:rPr lang="en-GB" sz="2400" i="1">
                          <a:latin typeface="Cambria Math" panose="02040503050406030204" pitchFamily="18" charset="0"/>
                        </a:rPr>
                        <m:t>=</m:t>
                      </m:r>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r>
                        <a:rPr lang="en-GB" sz="2400" i="1">
                          <a:latin typeface="Cambria Math" panose="02040503050406030204" pitchFamily="18" charset="0"/>
                        </a:rPr>
                        <m:t>𝑡</m:t>
                      </m:r>
                      <m:r>
                        <a:rPr lang="en-GB" sz="2400" i="1">
                          <a:latin typeface="Cambria Math" panose="02040503050406030204" pitchFamily="18" charset="0"/>
                        </a:rPr>
                        <m:t>+</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n-GB" sz="2400" i="1">
                          <a:latin typeface="Cambria Math" panose="02040503050406030204" pitchFamily="18" charset="0"/>
                        </a:rPr>
                        <m:t>𝑎</m:t>
                      </m:r>
                      <m:sSup>
                        <m:sSupPr>
                          <m:ctrlPr>
                            <a:rPr lang="en-GB" sz="2400" i="1">
                              <a:latin typeface="Cambria Math"/>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oMath>
                  </m:oMathPara>
                </a14:m>
                <a:endParaRPr lang="en-GB" sz="2400" dirty="0"/>
              </a:p>
            </p:txBody>
          </p:sp>
        </mc:Choice>
        <mc:Fallback xmlns="">
          <p:sp>
            <p:nvSpPr>
              <p:cNvPr id="10" name="Rectangle 9"/>
              <p:cNvSpPr>
                <a:spLocks noRot="1" noChangeAspect="1" noMove="1" noResize="1" noEditPoints="1" noAdjustHandles="1" noChangeArrowheads="1" noChangeShapeType="1" noTextEdit="1"/>
              </p:cNvSpPr>
              <p:nvPr/>
            </p:nvSpPr>
            <p:spPr>
              <a:xfrm>
                <a:off x="4835551" y="4106535"/>
                <a:ext cx="4536812" cy="783804"/>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07260" y="4907758"/>
                <a:ext cx="9546766" cy="461665"/>
              </a:xfrm>
              <a:prstGeom prst="rect">
                <a:avLst/>
              </a:prstGeom>
            </p:spPr>
            <p:txBody>
              <a:bodyPr wrap="square">
                <a:spAutoFit/>
              </a:bodyPr>
              <a:lstStyle/>
              <a:p>
                <a:r>
                  <a:rPr lang="en-GB" sz="2400" dirty="0"/>
                  <a:t>With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set as </a:t>
                </a:r>
                <a14:m>
                  <m:oMath xmlns:m="http://schemas.openxmlformats.org/officeDocument/2006/math">
                    <m:r>
                      <a:rPr lang="en-GB" sz="2400" i="1">
                        <a:latin typeface="Cambria Math" panose="02040503050406030204" pitchFamily="18" charset="0"/>
                      </a:rPr>
                      <m:t>− </m:t>
                    </m:r>
                  </m:oMath>
                </a14:m>
                <a:r>
                  <a:rPr lang="en-GB" sz="2400" dirty="0"/>
                  <a:t>10, this equation becomes:</a:t>
                </a:r>
              </a:p>
            </p:txBody>
          </p:sp>
        </mc:Choice>
        <mc:Fallback xmlns="">
          <p:sp>
            <p:nvSpPr>
              <p:cNvPr id="9" name="Rectangle 8"/>
              <p:cNvSpPr>
                <a:spLocks noRot="1" noChangeAspect="1" noMove="1" noResize="1" noEditPoints="1" noAdjustHandles="1" noChangeArrowheads="1" noChangeShapeType="1" noTextEdit="1"/>
              </p:cNvSpPr>
              <p:nvPr/>
            </p:nvSpPr>
            <p:spPr>
              <a:xfrm>
                <a:off x="2207260" y="4907758"/>
                <a:ext cx="9546766" cy="461665"/>
              </a:xfrm>
              <a:prstGeom prst="rect">
                <a:avLst/>
              </a:prstGeom>
              <a:blipFill>
                <a:blip r:embed="rId5"/>
                <a:stretch>
                  <a:fillRect l="-931" t="-11111" b="-30556"/>
                </a:stretch>
              </a:blipFill>
            </p:spPr>
            <p:txBody>
              <a:bodyPr/>
              <a:lstStyle/>
              <a:p>
                <a:r>
                  <a:rPr lang="en-US">
                    <a:noFill/>
                  </a:rPr>
                  <a:t> </a:t>
                </a:r>
              </a:p>
            </p:txBody>
          </p:sp>
        </mc:Fallback>
      </mc:AlternateContent>
      <p:pic>
        <p:nvPicPr>
          <p:cNvPr id="2" name="Picture 1"/>
          <p:cNvPicPr>
            <a:picLocks noChangeAspect="1"/>
          </p:cNvPicPr>
          <p:nvPr/>
        </p:nvPicPr>
        <p:blipFill>
          <a:blip r:embed="rId6"/>
          <a:stretch>
            <a:fillRect/>
          </a:stretch>
        </p:blipFill>
        <p:spPr>
          <a:xfrm>
            <a:off x="4760995" y="5518532"/>
            <a:ext cx="4685925" cy="892557"/>
          </a:xfrm>
          <a:prstGeom prst="rect">
            <a:avLst/>
          </a:prstGeom>
        </p:spPr>
      </p:pic>
    </p:spTree>
    <p:extLst>
      <p:ext uri="{BB962C8B-B14F-4D97-AF65-F5344CB8AC3E}">
        <p14:creationId xmlns:p14="http://schemas.microsoft.com/office/powerpoint/2010/main" val="174531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7260" y="599908"/>
                <a:ext cx="9546766" cy="2677656"/>
              </a:xfrm>
              <a:prstGeom prst="rect">
                <a:avLst/>
              </a:prstGeom>
            </p:spPr>
            <p:txBody>
              <a:bodyPr wrap="square">
                <a:spAutoFit/>
              </a:bodyPr>
              <a:lstStyle/>
              <a:p>
                <a:r>
                  <a:rPr lang="en-GB" sz="2400" dirty="0"/>
                  <a:t>If you consider the horizontal component of motion, the situation is actually much simpler. Gravity acts in a vertical direction only, so horizontally there are no forces acting on the projectile, hence no acceleration. The initial speed horizontally is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oMath>
                </a14:m>
                <a:r>
                  <a:rPr lang="en-GB" sz="2400" dirty="0"/>
                  <a:t> and this does not change! Any calculations for position, or time, need only use the relationship </a:t>
                </a:r>
                <a:r>
                  <a:rPr lang="en-GB" sz="2400" i="1" dirty="0"/>
                  <a:t>distance = speed </a:t>
                </a:r>
                <a:r>
                  <a:rPr lang="en-GB" sz="2400" dirty="0"/>
                  <a:t>× </a:t>
                </a:r>
                <a:r>
                  <a:rPr lang="en-GB" sz="2400" i="1" dirty="0"/>
                  <a:t>time</a:t>
                </a:r>
                <a:r>
                  <a:rPr lang="en-GB" sz="2400" dirty="0"/>
                  <a:t>. Therefore the following equation for horizontal position holds:</a:t>
                </a:r>
              </a:p>
            </p:txBody>
          </p:sp>
        </mc:Choice>
        <mc:Fallback xmlns="">
          <p:sp>
            <p:nvSpPr>
              <p:cNvPr id="8" name="Rectangle 7"/>
              <p:cNvSpPr>
                <a:spLocks noRot="1" noChangeAspect="1" noMove="1" noResize="1" noEditPoints="1" noAdjustHandles="1" noChangeArrowheads="1" noChangeShapeType="1" noTextEdit="1"/>
              </p:cNvSpPr>
              <p:nvPr/>
            </p:nvSpPr>
            <p:spPr>
              <a:xfrm>
                <a:off x="2207260" y="599908"/>
                <a:ext cx="9546766" cy="2677656"/>
              </a:xfrm>
              <a:prstGeom prst="rect">
                <a:avLst/>
              </a:prstGeom>
              <a:blipFill rotWithShape="0">
                <a:blip r:embed="rId3"/>
                <a:stretch>
                  <a:fillRect l="-958" t="-1591" b="-4318"/>
                </a:stretch>
              </a:blipFill>
            </p:spPr>
            <p:txBody>
              <a:bodyPr/>
              <a:lstStyle/>
              <a:p>
                <a:r>
                  <a:rPr lang="en-GB">
                    <a:noFill/>
                  </a:rPr>
                  <a:t> </a:t>
                </a:r>
              </a:p>
            </p:txBody>
          </p:sp>
        </mc:Fallback>
      </mc:AlternateContent>
      <p:sp>
        <p:nvSpPr>
          <p:cNvPr id="9" name="Rectangle 8"/>
          <p:cNvSpPr/>
          <p:nvPr/>
        </p:nvSpPr>
        <p:spPr>
          <a:xfrm>
            <a:off x="2207260" y="4096359"/>
            <a:ext cx="9793396" cy="1569660"/>
          </a:xfrm>
          <a:prstGeom prst="rect">
            <a:avLst/>
          </a:prstGeom>
        </p:spPr>
        <p:txBody>
          <a:bodyPr wrap="square">
            <a:spAutoFit/>
          </a:bodyPr>
          <a:lstStyle/>
          <a:p>
            <a:r>
              <a:rPr lang="en-GB" sz="2400" dirty="0"/>
              <a:t>So given the initial velocity in terms of speed </a:t>
            </a:r>
            <a:r>
              <a:rPr lang="en-GB" sz="2400" i="1" dirty="0">
                <a:latin typeface="Times New Roman" panose="02020603050405020304" pitchFamily="18" charset="0"/>
                <a:cs typeface="Times New Roman" panose="02020603050405020304" pitchFamily="18" charset="0"/>
              </a:rPr>
              <a:t>u</a:t>
            </a:r>
            <a:r>
              <a:rPr lang="en-GB" sz="2400" i="1" dirty="0"/>
              <a:t> </a:t>
            </a:r>
            <a:r>
              <a:rPr lang="en-GB" sz="2400" dirty="0"/>
              <a:t>and angle to the horizontal </a:t>
            </a:r>
            <a:r>
              <a:rPr lang="en-GB" sz="2400" i="1" dirty="0">
                <a:latin typeface="Times New Roman" panose="02020603050405020304" pitchFamily="18" charset="0"/>
                <a:cs typeface="Times New Roman" panose="02020603050405020304" pitchFamily="18" charset="0"/>
              </a:rPr>
              <a:t>θ</a:t>
            </a:r>
            <a:r>
              <a:rPr lang="en-GB" sz="2400" dirty="0"/>
              <a:t>, problems involving the position both vertically and horizontally are easily tackled. The </a:t>
            </a:r>
            <a:r>
              <a:rPr lang="en-GB" sz="2400" i="1" dirty="0" err="1">
                <a:latin typeface="Times New Roman" panose="02020603050405020304" pitchFamily="18" charset="0"/>
                <a:cs typeface="Times New Roman" panose="02020603050405020304" pitchFamily="18" charset="0"/>
              </a:rPr>
              <a:t>suvat</a:t>
            </a:r>
            <a:r>
              <a:rPr lang="en-GB" sz="2400" i="1" dirty="0"/>
              <a:t> </a:t>
            </a:r>
            <a:r>
              <a:rPr lang="en-GB" sz="2400" dirty="0"/>
              <a:t>equations can also provide information on the final velocity of the projectile at a given time.</a:t>
            </a:r>
          </a:p>
        </p:txBody>
      </p:sp>
      <p:pic>
        <p:nvPicPr>
          <p:cNvPr id="3" name="Picture 2"/>
          <p:cNvPicPr>
            <a:picLocks noChangeAspect="1"/>
          </p:cNvPicPr>
          <p:nvPr/>
        </p:nvPicPr>
        <p:blipFill>
          <a:blip r:embed="rId4"/>
          <a:stretch>
            <a:fillRect/>
          </a:stretch>
        </p:blipFill>
        <p:spPr>
          <a:xfrm>
            <a:off x="4835357" y="3246059"/>
            <a:ext cx="4290572" cy="913122"/>
          </a:xfrm>
          <a:prstGeom prst="rect">
            <a:avLst/>
          </a:prstGeom>
        </p:spPr>
      </p:pic>
      <p:sp>
        <p:nvSpPr>
          <p:cNvPr id="11" name="Rectangle 10"/>
          <p:cNvSpPr/>
          <p:nvPr/>
        </p:nvSpPr>
        <p:spPr>
          <a:xfrm>
            <a:off x="2211310" y="5589240"/>
            <a:ext cx="9789346" cy="1200329"/>
          </a:xfrm>
          <a:prstGeom prst="rect">
            <a:avLst/>
          </a:prstGeom>
        </p:spPr>
        <p:txBody>
          <a:bodyPr wrap="square">
            <a:spAutoFit/>
          </a:bodyPr>
          <a:lstStyle/>
          <a:p>
            <a:r>
              <a:rPr lang="en-GB" sz="2400" dirty="0"/>
              <a:t>These are just applications of the </a:t>
            </a:r>
            <a:r>
              <a:rPr lang="en-GB" sz="2400" i="1" dirty="0" err="1">
                <a:latin typeface="Times New Roman" panose="02020603050405020304" pitchFamily="18" charset="0"/>
                <a:cs typeface="Times New Roman" panose="02020603050405020304" pitchFamily="18" charset="0"/>
              </a:rPr>
              <a:t>suvat</a:t>
            </a:r>
            <a:r>
              <a:rPr lang="en-GB" sz="2400" dirty="0"/>
              <a:t> equations to the projectile scenario. </a:t>
            </a:r>
            <a:r>
              <a:rPr lang="en-GB" sz="2400" i="1" dirty="0">
                <a:latin typeface="Times New Roman" panose="02020603050405020304" pitchFamily="18" charset="0"/>
                <a:cs typeface="Times New Roman" panose="02020603050405020304" pitchFamily="18" charset="0"/>
              </a:rPr>
              <a:t>g</a:t>
            </a:r>
            <a:r>
              <a:rPr lang="en-GB" sz="2400" i="1" dirty="0"/>
              <a:t> </a:t>
            </a:r>
            <a:r>
              <a:rPr lang="en-GB" sz="2400" dirty="0"/>
              <a:t>is often given the more accurate value of 9.81, or can be left in solutions as ‘</a:t>
            </a:r>
            <a:r>
              <a:rPr lang="en-GB" sz="2400" i="1" dirty="0">
                <a:latin typeface="Times New Roman" panose="02020603050405020304" pitchFamily="18" charset="0"/>
                <a:cs typeface="Times New Roman" panose="02020603050405020304" pitchFamily="18" charset="0"/>
              </a:rPr>
              <a:t>g</a:t>
            </a:r>
            <a:r>
              <a:rPr lang="en-GB" sz="2400" dirty="0"/>
              <a:t>’, and other resources will vary on this matter.</a:t>
            </a:r>
          </a:p>
        </p:txBody>
      </p:sp>
    </p:spTree>
    <p:extLst>
      <p:ext uri="{BB962C8B-B14F-4D97-AF65-F5344CB8AC3E}">
        <p14:creationId xmlns:p14="http://schemas.microsoft.com/office/powerpoint/2010/main" val="10950423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5848" y="1012679"/>
            <a:ext cx="9546766" cy="2308324"/>
          </a:xfrm>
          <a:prstGeom prst="rect">
            <a:avLst/>
          </a:prstGeom>
        </p:spPr>
        <p:txBody>
          <a:bodyPr wrap="square">
            <a:spAutoFit/>
          </a:bodyPr>
          <a:lstStyle/>
          <a:p>
            <a:r>
              <a:rPr lang="en-GB" sz="2400" dirty="0"/>
              <a:t>A stone is thrown at a speed of 15 ms</a:t>
            </a:r>
            <a:r>
              <a:rPr lang="en-GB" sz="2400" baseline="30000" dirty="0"/>
              <a:t>-1</a:t>
            </a:r>
            <a:r>
              <a:rPr lang="en-GB" sz="2400" dirty="0"/>
              <a:t> at an angle of 60˚ to the horizontal. Find its position horizontally and vertically at the following times:</a:t>
            </a:r>
          </a:p>
          <a:p>
            <a:pPr lvl="0"/>
            <a:r>
              <a:rPr lang="en-GB" sz="2400" dirty="0"/>
              <a:t>			a)	0.5 seconds</a:t>
            </a:r>
          </a:p>
          <a:p>
            <a:pPr lvl="0"/>
            <a:r>
              <a:rPr lang="en-GB" sz="2400" dirty="0"/>
              <a:t>			b)	1 second</a:t>
            </a:r>
          </a:p>
          <a:p>
            <a:pPr lvl="0"/>
            <a:r>
              <a:rPr lang="en-GB" sz="2400" dirty="0"/>
              <a:t>			c)	2 seconds</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3</a:t>
            </a:r>
            <a:endParaRPr lang="en-GB" sz="2400" b="1" dirty="0">
              <a:cs typeface="Arial" panose="020B0604020202020204" pitchFamily="34" charset="0"/>
            </a:endParaRPr>
          </a:p>
        </p:txBody>
      </p:sp>
      <p:sp>
        <p:nvSpPr>
          <p:cNvPr id="11" name="Rectangle 10"/>
          <p:cNvSpPr/>
          <p:nvPr/>
        </p:nvSpPr>
        <p:spPr>
          <a:xfrm>
            <a:off x="2205848" y="3327519"/>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Rectangle 12"/>
              <p:cNvSpPr/>
              <p:nvPr/>
            </p:nvSpPr>
            <p:spPr>
              <a:xfrm>
                <a:off x="3414835" y="4827846"/>
                <a:ext cx="7056784" cy="470000"/>
              </a:xfrm>
              <a:prstGeom prst="rect">
                <a:avLst/>
              </a:prstGeom>
            </p:spPr>
            <p:txBody>
              <a:bodyPr wrap="square">
                <a:spAutoFit/>
              </a:bodyPr>
              <a:lstStyle/>
              <a:p>
                <a:r>
                  <a:rPr lang="en-GB" sz="2400" dirty="0">
                    <a:solidFill>
                      <a:srgbClr val="FF0000"/>
                    </a:solidFill>
                  </a:rPr>
                  <a:t>Horizontal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13" name="Rectangle 12"/>
              <p:cNvSpPr>
                <a:spLocks noRot="1" noChangeAspect="1" noMove="1" noResize="1" noEditPoints="1" noAdjustHandles="1" noChangeArrowheads="1" noChangeShapeType="1" noTextEdit="1"/>
              </p:cNvSpPr>
              <p:nvPr/>
            </p:nvSpPr>
            <p:spPr>
              <a:xfrm>
                <a:off x="3414835" y="4827846"/>
                <a:ext cx="7056784" cy="470000"/>
              </a:xfrm>
              <a:prstGeom prst="rect">
                <a:avLst/>
              </a:prstGeom>
              <a:blipFill>
                <a:blip r:embed="rId3"/>
                <a:stretch>
                  <a:fillRect l="-1259" t="-10811" b="-24324"/>
                </a:stretch>
              </a:blipFill>
            </p:spPr>
            <p:txBody>
              <a:bodyPr/>
              <a:lstStyle/>
              <a:p>
                <a:r>
                  <a:rPr lang="en-US">
                    <a:noFill/>
                  </a:rPr>
                  <a:t> </a:t>
                </a:r>
              </a:p>
            </p:txBody>
          </p:sp>
        </mc:Fallback>
      </mc:AlternateContent>
      <p:sp>
        <p:nvSpPr>
          <p:cNvPr id="15" name="Rectangle 14"/>
          <p:cNvSpPr/>
          <p:nvPr/>
        </p:nvSpPr>
        <p:spPr>
          <a:xfrm>
            <a:off x="2205848" y="3779684"/>
            <a:ext cx="9474758" cy="830997"/>
          </a:xfrm>
          <a:prstGeom prst="rect">
            <a:avLst/>
          </a:prstGeom>
        </p:spPr>
        <p:txBody>
          <a:bodyPr wrap="square">
            <a:spAutoFit/>
          </a:bodyPr>
          <a:lstStyle/>
          <a:p>
            <a:pPr lvl="0"/>
            <a:r>
              <a:rPr lang="en-GB" sz="2400" dirty="0"/>
              <a:t>a)	</a:t>
            </a:r>
            <a:r>
              <a:rPr lang="en-GB" sz="2400" dirty="0">
                <a:solidFill>
                  <a:srgbClr val="FF0000"/>
                </a:solidFill>
              </a:rPr>
              <a:t>First the horizontal and vertical components of initial velocity 	need to be found.</a:t>
            </a:r>
          </a:p>
        </p:txBody>
      </p:sp>
      <mc:AlternateContent xmlns:mc="http://schemas.openxmlformats.org/markup-compatibility/2006" xmlns:a14="http://schemas.microsoft.com/office/drawing/2010/main">
        <mc:Choice Requires="a14">
          <p:sp>
            <p:nvSpPr>
              <p:cNvPr id="6" name="Rectangle 5"/>
              <p:cNvSpPr/>
              <p:nvPr/>
            </p:nvSpPr>
            <p:spPr>
              <a:xfrm>
                <a:off x="3647728" y="5515011"/>
                <a:ext cx="6388608" cy="5123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Vertical</m:t>
                      </m:r>
                      <m:r>
                        <m:rPr>
                          <m:nor/>
                        </m:rPr>
                        <a:rPr lang="en-GB" sz="2400" smtClean="0">
                          <a:solidFill>
                            <a:srgbClr val="FF0000"/>
                          </a:solidFill>
                        </a:rPr>
                        <m:t> </m:t>
                      </m:r>
                      <m:r>
                        <m:rPr>
                          <m:nor/>
                        </m:rPr>
                        <a:rPr lang="en-GB" sz="2400" smtClean="0">
                          <a:solidFill>
                            <a:srgbClr val="FF0000"/>
                          </a:solidFill>
                        </a:rPr>
                        <m:t>speed</m:t>
                      </m:r>
                      <m:r>
                        <m:rPr>
                          <m:nor/>
                        </m:rPr>
                        <a:rPr lang="en-GB" sz="2400" smtClean="0">
                          <a:solidFill>
                            <a:srgbClr val="FF0000"/>
                          </a:solidFill>
                        </a:rPr>
                        <m:t> </m:t>
                      </m:r>
                      <m:r>
                        <m:rPr>
                          <m:nor/>
                        </m:rPr>
                        <a:rPr lang="en-GB" sz="2400" smtClean="0">
                          <a:solidFill>
                            <a:srgbClr val="FF0000"/>
                          </a:solidFill>
                        </a:rPr>
                        <m:t>is</m:t>
                      </m:r>
                      <m:r>
                        <m:rPr>
                          <m:nor/>
                        </m:rPr>
                        <a:rPr lang="en-GB" sz="2400" smtClean="0">
                          <a:solidFill>
                            <a:srgbClr val="FF0000"/>
                          </a:solidFill>
                        </a:rPr>
                        <m:t>, </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a:solidFill>
                            <a:srgbClr val="FF0000"/>
                          </a:solidFill>
                        </a:rPr>
                        <m:t> </m:t>
                      </m:r>
                    </m:oMath>
                  </m:oMathPara>
                </a14:m>
                <a:endParaRPr lang="en-GB" sz="2400"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647728" y="5515011"/>
                <a:ext cx="6388608" cy="512320"/>
              </a:xfrm>
              <a:prstGeom prst="rect">
                <a:avLst/>
              </a:prstGeom>
              <a:blipFill>
                <a:blip r:embed="rId4"/>
                <a:stretch>
                  <a:fillRect t="-5000" r="-199" b="-10000"/>
                </a:stretch>
              </a:blipFill>
            </p:spPr>
            <p:txBody>
              <a:bodyPr/>
              <a:lstStyle/>
              <a:p>
                <a:r>
                  <a:rPr lang="en-US">
                    <a:noFill/>
                  </a:rPr>
                  <a:t> </a:t>
                </a:r>
              </a:p>
            </p:txBody>
          </p:sp>
        </mc:Fallback>
      </mc:AlternateContent>
    </p:spTree>
    <p:extLst>
      <p:ext uri="{BB962C8B-B14F-4D97-AF65-F5344CB8AC3E}">
        <p14:creationId xmlns:p14="http://schemas.microsoft.com/office/powerpoint/2010/main" val="3025865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355346" cy="881652"/>
              </a:xfrm>
              <a:prstGeom prst="rect">
                <a:avLst/>
              </a:prstGeom>
            </p:spPr>
            <p:txBody>
              <a:bodyPr wrap="square">
                <a:spAutoFit/>
              </a:bodyPr>
              <a:lstStyle/>
              <a:p>
                <a:pPr marL="457200" indent="-457200">
                  <a:buAutoNum type="alphaLcParenR"/>
                </a:pPr>
                <a:r>
                  <a:rPr lang="en-GB" sz="2400" dirty="0"/>
                  <a:t>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355346" cy="881652"/>
              </a:xfrm>
              <a:prstGeom prst="rect">
                <a:avLst/>
              </a:prstGeom>
              <a:blipFill>
                <a:blip r:embed="rId3"/>
                <a:stretch>
                  <a:fillRect l="-1400" t="-2899"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36951" y="5229200"/>
            <a:ext cx="9474758" cy="1200329"/>
          </a:xfrm>
          <a:prstGeom prst="rect">
            <a:avLst/>
          </a:prstGeom>
        </p:spPr>
        <p:txBody>
          <a:bodyPr wrap="square">
            <a:spAutoFit/>
          </a:bodyPr>
          <a:lstStyle/>
          <a:p>
            <a:r>
              <a:rPr lang="en-GB" sz="2400" dirty="0">
                <a:solidFill>
                  <a:srgbClr val="FF0000"/>
                </a:solidFill>
              </a:rPr>
              <a:t>So after 0.5 seconds the stone has travelled 3.75 metres horizontally and 5.25 metres vertically (up!). The positions for the other two times can be calculated in the same way.</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0329"/>
              </a:xfrm>
              <a:prstGeom prst="rect">
                <a:avLst/>
              </a:prstGeom>
            </p:spPr>
            <p:txBody>
              <a:bodyPr wrap="square">
                <a:spAutoFit/>
              </a:bodyPr>
              <a:lstStyle/>
              <a:p>
                <a:r>
                  <a:rPr lang="en-GB" sz="2400" dirty="0">
                    <a:solidFill>
                      <a:srgbClr val="FF0000"/>
                    </a:solidFill>
                  </a:rPr>
                  <a:t>Then the horizontal position,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r>
                  <a:rPr lang="en-GB" sz="2400" i="1" dirty="0">
                    <a:solidFill>
                      <a:srgbClr val="FF0000"/>
                    </a:solidFill>
                  </a:rPr>
                  <a:t> </a:t>
                </a:r>
                <a:r>
                  <a:rPr lang="en-GB" sz="2400" dirty="0">
                    <a:solidFill>
                      <a:srgbClr val="FF0000"/>
                    </a:solidFill>
                  </a:rPr>
                  <a:t>after 0.5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=7.5×0.5=3.75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0329"/>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522468"/>
              </a:xfrm>
              <a:prstGeom prst="rect">
                <a:avLst/>
              </a:prstGeom>
            </p:spPr>
            <p:txBody>
              <a:bodyPr wrap="square">
                <a:spAutoFit/>
              </a:bodyPr>
              <a:lstStyle/>
              <a:p>
                <a:r>
                  <a:rPr lang="en-GB" sz="2400" dirty="0">
                    <a:solidFill>
                      <a:srgbClr val="FF0000"/>
                    </a:solidFill>
                  </a:rPr>
                  <a:t>The vertical position,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r>
                  <a:rPr lang="en-GB" sz="2400" i="1" dirty="0">
                    <a:solidFill>
                      <a:srgbClr val="FF0000"/>
                    </a:solidFill>
                  </a:rPr>
                  <a:t> </a:t>
                </a:r>
                <a:r>
                  <a:rPr lang="en-GB" sz="2400" dirty="0">
                    <a:solidFill>
                      <a:srgbClr val="FF0000"/>
                    </a:solidFill>
                  </a:rPr>
                  <a:t>after 0.5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𝑦</m:t>
                      </m:r>
                      <m:r>
                        <a:rPr lang="en-GB" sz="2400" i="1">
                          <a:solidFill>
                            <a:srgbClr val="FF0000"/>
                          </a:solidFill>
                          <a:latin typeface="Cambria Math" panose="02040503050406030204" pitchFamily="18" charset="0"/>
                        </a:rPr>
                        <m:t>=13.0×0.5+</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0.5</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=5.25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522468"/>
              </a:xfrm>
              <a:prstGeom prst="rect">
                <a:avLst/>
              </a:prstGeom>
              <a:blipFill>
                <a:blip r:embed="rId5"/>
                <a:stretch>
                  <a:fillRect l="-926" t="-3333" b="-2500"/>
                </a:stretch>
              </a:blipFill>
            </p:spPr>
            <p:txBody>
              <a:bodyPr/>
              <a:lstStyle/>
              <a:p>
                <a:r>
                  <a:rPr lang="en-US">
                    <a:noFill/>
                  </a:rPr>
                  <a:t> </a:t>
                </a:r>
              </a:p>
            </p:txBody>
          </p:sp>
        </mc:Fallback>
      </mc:AlternateContent>
    </p:spTree>
    <p:extLst>
      <p:ext uri="{BB962C8B-B14F-4D97-AF65-F5344CB8AC3E}">
        <p14:creationId xmlns:p14="http://schemas.microsoft.com/office/powerpoint/2010/main" val="4204753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067314" cy="881652"/>
              </a:xfrm>
              <a:prstGeom prst="rect">
                <a:avLst/>
              </a:prstGeom>
            </p:spPr>
            <p:txBody>
              <a:bodyPr wrap="square">
                <a:spAutoFit/>
              </a:bodyPr>
              <a:lstStyle/>
              <a:p>
                <a:r>
                  <a:rPr lang="en-GB" sz="2400" dirty="0"/>
                  <a:t>b)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067314" cy="881652"/>
              </a:xfrm>
              <a:prstGeom prst="rect">
                <a:avLst/>
              </a:prstGeom>
              <a:blipFill>
                <a:blip r:embed="rId3"/>
                <a:stretch>
                  <a:fillRect l="-1677"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24930" y="5343323"/>
            <a:ext cx="9474758" cy="1200329"/>
          </a:xfrm>
          <a:prstGeom prst="rect">
            <a:avLst/>
          </a:prstGeom>
        </p:spPr>
        <p:txBody>
          <a:bodyPr wrap="square">
            <a:spAutoFit/>
          </a:bodyPr>
          <a:lstStyle/>
          <a:p>
            <a:r>
              <a:rPr lang="en-GB" sz="2400" dirty="0">
                <a:solidFill>
                  <a:srgbClr val="FF0000"/>
                </a:solidFill>
              </a:rPr>
              <a:t>So after 1 second the stone has travelled 7.5 metres horizontally and 8 metres vertically. Comparing this to the previous answer, it continues to travel upwards, but is slowing down.</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0329"/>
              </a:xfrm>
              <a:prstGeom prst="rect">
                <a:avLst/>
              </a:prstGeom>
            </p:spPr>
            <p:txBody>
              <a:bodyPr wrap="square">
                <a:spAutoFit/>
              </a:bodyPr>
              <a:lstStyle/>
              <a:p>
                <a:pPr lvl="0"/>
                <a:r>
                  <a:rPr lang="en-GB" sz="2400" dirty="0">
                    <a:solidFill>
                      <a:srgbClr val="FF0000"/>
                    </a:solidFill>
                  </a:rPr>
                  <a:t>The horizontal position,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r>
                  <a:rPr lang="en-GB" sz="2400" i="1" dirty="0">
                    <a:solidFill>
                      <a:srgbClr val="FF0000"/>
                    </a:solidFill>
                  </a:rPr>
                  <a:t> </a:t>
                </a:r>
                <a:r>
                  <a:rPr lang="en-GB" sz="2400" dirty="0">
                    <a:solidFill>
                      <a:srgbClr val="FF0000"/>
                    </a:solidFill>
                  </a:rPr>
                  <a:t>after 1 second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=7.5×1=7.5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0329"/>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522468"/>
              </a:xfrm>
              <a:prstGeom prst="rect">
                <a:avLst/>
              </a:prstGeom>
            </p:spPr>
            <p:txBody>
              <a:bodyPr wrap="square">
                <a:spAutoFit/>
              </a:bodyPr>
              <a:lstStyle/>
              <a:p>
                <a:r>
                  <a:rPr lang="en-GB" sz="2400" dirty="0">
                    <a:solidFill>
                      <a:srgbClr val="FF0000"/>
                    </a:solidFill>
                  </a:rPr>
                  <a:t>The vertical position,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r>
                  <a:rPr lang="en-GB" sz="2400" i="1" dirty="0">
                    <a:solidFill>
                      <a:srgbClr val="FF0000"/>
                    </a:solidFill>
                  </a:rPr>
                  <a:t> </a:t>
                </a:r>
                <a:r>
                  <a:rPr lang="en-GB" sz="2400" dirty="0">
                    <a:solidFill>
                      <a:srgbClr val="FF0000"/>
                    </a:solidFill>
                  </a:rPr>
                  <a:t>after 1 second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𝑦</m:t>
                      </m:r>
                      <m:r>
                        <a:rPr lang="en-GB" sz="2400" i="1">
                          <a:solidFill>
                            <a:srgbClr val="FF0000"/>
                          </a:solidFill>
                          <a:latin typeface="Cambria Math" panose="02040503050406030204" pitchFamily="18" charset="0"/>
                        </a:rPr>
                        <m:t>=13.0×1+</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=8 </m:t>
                      </m:r>
                      <m:r>
                        <m:rPr>
                          <m:sty m:val="p"/>
                        </m:rPr>
                        <a:rPr lang="en-GB" sz="2400">
                          <a:solidFill>
                            <a:srgbClr val="FF0000"/>
                          </a:solidFill>
                          <a:latin typeface="Cambria Math" panose="02040503050406030204" pitchFamily="18" charset="0"/>
                        </a:rPr>
                        <m:t>m</m:t>
                      </m:r>
                    </m:oMath>
                  </m:oMathPara>
                </a14:m>
                <a:endParaRPr lang="en-GB" sz="2400" dirty="0"/>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522468"/>
              </a:xfrm>
              <a:prstGeom prst="rect">
                <a:avLst/>
              </a:prstGeom>
              <a:blipFill>
                <a:blip r:embed="rId5"/>
                <a:stretch>
                  <a:fillRect l="-926" t="-3333" b="-2500"/>
                </a:stretch>
              </a:blipFill>
            </p:spPr>
            <p:txBody>
              <a:bodyPr/>
              <a:lstStyle/>
              <a:p>
                <a:r>
                  <a:rPr lang="en-US">
                    <a:noFill/>
                  </a:rPr>
                  <a:t> </a:t>
                </a:r>
              </a:p>
            </p:txBody>
          </p:sp>
        </mc:Fallback>
      </mc:AlternateContent>
    </p:spTree>
    <p:extLst>
      <p:ext uri="{BB962C8B-B14F-4D97-AF65-F5344CB8AC3E}">
        <p14:creationId xmlns:p14="http://schemas.microsoft.com/office/powerpoint/2010/main" val="17111000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5635266" cy="881652"/>
              </a:xfrm>
              <a:prstGeom prst="rect">
                <a:avLst/>
              </a:prstGeom>
            </p:spPr>
            <p:txBody>
              <a:bodyPr wrap="square">
                <a:spAutoFit/>
              </a:bodyPr>
              <a:lstStyle/>
              <a:p>
                <a:r>
                  <a:rPr lang="en-GB" sz="2400" dirty="0"/>
                  <a:t>c)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5635266" cy="881652"/>
              </a:xfrm>
              <a:prstGeom prst="rect">
                <a:avLst/>
              </a:prstGeom>
              <a:blipFill>
                <a:blip r:embed="rId3"/>
                <a:stretch>
                  <a:fillRect l="-1806"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24930" y="5343323"/>
            <a:ext cx="9474758" cy="1200329"/>
          </a:xfrm>
          <a:prstGeom prst="rect">
            <a:avLst/>
          </a:prstGeom>
        </p:spPr>
        <p:txBody>
          <a:bodyPr wrap="square">
            <a:spAutoFit/>
          </a:bodyPr>
          <a:lstStyle/>
          <a:p>
            <a:r>
              <a:rPr lang="en-GB" sz="2400" dirty="0">
                <a:solidFill>
                  <a:srgbClr val="FF0000"/>
                </a:solidFill>
              </a:rPr>
              <a:t>So after 2 seconds the stone has travelled 15 metres horizontally and 6 metres vertically. Comparing this to the previous answer tells you that the stone is now travelling back towards the ground.</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0329"/>
              </a:xfrm>
              <a:prstGeom prst="rect">
                <a:avLst/>
              </a:prstGeom>
            </p:spPr>
            <p:txBody>
              <a:bodyPr wrap="square">
                <a:spAutoFit/>
              </a:bodyPr>
              <a:lstStyle/>
              <a:p>
                <a:pPr lvl="0"/>
                <a:r>
                  <a:rPr lang="en-GB" sz="2400" dirty="0">
                    <a:solidFill>
                      <a:srgbClr val="FF0000"/>
                    </a:solidFill>
                  </a:rPr>
                  <a:t>The horizontal position,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r>
                  <a:rPr lang="en-GB" sz="2400" i="1" dirty="0">
                    <a:solidFill>
                      <a:srgbClr val="FF0000"/>
                    </a:solidFill>
                  </a:rPr>
                  <a:t> </a:t>
                </a:r>
                <a:r>
                  <a:rPr lang="en-GB" sz="2400" dirty="0">
                    <a:solidFill>
                      <a:srgbClr val="FF0000"/>
                    </a:solidFill>
                  </a:rPr>
                  <a:t>after 2 seconds is</a:t>
                </a:r>
              </a:p>
              <a:p>
                <a:r>
                  <a:rPr lang="en-GB" sz="2400" dirty="0"/>
                  <a:t> </a:t>
                </a:r>
              </a:p>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=7.5×2=15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0329"/>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522468"/>
              </a:xfrm>
              <a:prstGeom prst="rect">
                <a:avLst/>
              </a:prstGeom>
            </p:spPr>
            <p:txBody>
              <a:bodyPr wrap="square">
                <a:spAutoFit/>
              </a:bodyPr>
              <a:lstStyle/>
              <a:p>
                <a:r>
                  <a:rPr lang="en-GB" sz="2400" dirty="0">
                    <a:solidFill>
                      <a:srgbClr val="FF0000"/>
                    </a:solidFill>
                  </a:rPr>
                  <a:t>The vertical position,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r>
                  <a:rPr lang="en-GB" sz="2400" i="1" dirty="0">
                    <a:solidFill>
                      <a:srgbClr val="FF0000"/>
                    </a:solidFill>
                  </a:rPr>
                  <a:t> </a:t>
                </a:r>
                <a:r>
                  <a:rPr lang="en-GB" sz="2400" dirty="0">
                    <a:solidFill>
                      <a:srgbClr val="FF0000"/>
                    </a:solidFill>
                  </a:rPr>
                  <a:t>after 0.5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𝑦</m:t>
                      </m:r>
                      <m:r>
                        <a:rPr lang="en-GB" sz="2400" i="1" smtClean="0">
                          <a:solidFill>
                            <a:srgbClr val="FF0000"/>
                          </a:solidFill>
                          <a:latin typeface="Cambria Math" panose="02040503050406030204" pitchFamily="18" charset="0"/>
                        </a:rPr>
                        <m:t>=13.0×2+</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=6.0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522468"/>
              </a:xfrm>
              <a:prstGeom prst="rect">
                <a:avLst/>
              </a:prstGeom>
              <a:blipFill>
                <a:blip r:embed="rId5"/>
                <a:stretch>
                  <a:fillRect l="-926" t="-3333" b="-2500"/>
                </a:stretch>
              </a:blipFill>
            </p:spPr>
            <p:txBody>
              <a:bodyPr/>
              <a:lstStyle/>
              <a:p>
                <a:r>
                  <a:rPr lang="en-US">
                    <a:noFill/>
                  </a:rPr>
                  <a:t> </a:t>
                </a:r>
              </a:p>
            </p:txBody>
          </p:sp>
        </mc:Fallback>
      </mc:AlternateContent>
    </p:spTree>
    <p:extLst>
      <p:ext uri="{BB962C8B-B14F-4D97-AF65-F5344CB8AC3E}">
        <p14:creationId xmlns:p14="http://schemas.microsoft.com/office/powerpoint/2010/main" val="3754228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793396" cy="830997"/>
          </a:xfrm>
          <a:prstGeom prst="rect">
            <a:avLst/>
          </a:prstGeom>
        </p:spPr>
        <p:txBody>
          <a:bodyPr wrap="square">
            <a:spAutoFit/>
          </a:bodyPr>
          <a:lstStyle/>
          <a:p>
            <a:r>
              <a:rPr lang="en-GB" sz="2400" dirty="0"/>
              <a:t>The diagram below shows the position of the stone horizontally and vertically at these three times.</a:t>
            </a:r>
          </a:p>
        </p:txBody>
      </p:sp>
      <p:sp>
        <p:nvSpPr>
          <p:cNvPr id="10" name="Rectangle 9"/>
          <p:cNvSpPr/>
          <p:nvPr/>
        </p:nvSpPr>
        <p:spPr>
          <a:xfrm>
            <a:off x="6816080" y="2924944"/>
            <a:ext cx="5007468" cy="1569660"/>
          </a:xfrm>
          <a:prstGeom prst="rect">
            <a:avLst/>
          </a:prstGeom>
        </p:spPr>
        <p:txBody>
          <a:bodyPr wrap="square">
            <a:spAutoFit/>
          </a:bodyPr>
          <a:lstStyle/>
          <a:p>
            <a:r>
              <a:rPr lang="en-GB" sz="2400" dirty="0"/>
              <a:t>The stone in this example can be seen to follow a parabolic path for the positional values of </a:t>
            </a:r>
            <a:r>
              <a:rPr lang="en-GB" sz="2400" i="1" dirty="0">
                <a:latin typeface="Times New Roman" panose="02020603050405020304" pitchFamily="18" charset="0"/>
                <a:cs typeface="Times New Roman" panose="02020603050405020304" pitchFamily="18" charset="0"/>
              </a:rPr>
              <a:t>t</a:t>
            </a:r>
            <a:r>
              <a:rPr lang="en-GB" sz="2400" dirty="0"/>
              <a:t> used, as expected</a:t>
            </a:r>
          </a:p>
        </p:txBody>
      </p:sp>
      <p:pic>
        <p:nvPicPr>
          <p:cNvPr id="2" name="Picture 1"/>
          <p:cNvPicPr>
            <a:picLocks noChangeAspect="1"/>
          </p:cNvPicPr>
          <p:nvPr/>
        </p:nvPicPr>
        <p:blipFill>
          <a:blip r:embed="rId3"/>
          <a:stretch>
            <a:fillRect/>
          </a:stretch>
        </p:blipFill>
        <p:spPr>
          <a:xfrm>
            <a:off x="2495600" y="2348880"/>
            <a:ext cx="4074952" cy="3277896"/>
          </a:xfrm>
          <a:prstGeom prst="rect">
            <a:avLst/>
          </a:prstGeom>
        </p:spPr>
      </p:pic>
    </p:spTree>
    <p:extLst>
      <p:ext uri="{BB962C8B-B14F-4D97-AF65-F5344CB8AC3E}">
        <p14:creationId xmlns:p14="http://schemas.microsoft.com/office/powerpoint/2010/main" val="323081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5848" y="1012679"/>
            <a:ext cx="9546766" cy="1200329"/>
          </a:xfrm>
          <a:prstGeom prst="rect">
            <a:avLst/>
          </a:prstGeom>
        </p:spPr>
        <p:txBody>
          <a:bodyPr wrap="square">
            <a:spAutoFit/>
          </a:bodyPr>
          <a:lstStyle/>
          <a:p>
            <a:r>
              <a:rPr lang="en-GB" sz="2400" dirty="0"/>
              <a:t>A ball is thrown with a speed of 8 </a:t>
            </a:r>
            <a:r>
              <a:rPr lang="en-GB" sz="2400" dirty="0" err="1"/>
              <a:t>ms</a:t>
            </a:r>
            <a:r>
              <a:rPr lang="en-GB" sz="2400" baseline="30000" dirty="0"/>
              <a:t>–1</a:t>
            </a:r>
            <a:r>
              <a:rPr lang="en-GB" sz="2400" dirty="0"/>
              <a:t> at an angle of 30˚ to the horizontal. How high above its point of projection is it when it has travelled 2 m horizontally?</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4</a:t>
            </a:r>
            <a:endParaRPr lang="en-GB" sz="2400" b="1" dirty="0">
              <a:cs typeface="Arial" panose="020B0604020202020204" pitchFamily="34" charset="0"/>
            </a:endParaRPr>
          </a:p>
        </p:txBody>
      </p:sp>
      <p:sp>
        <p:nvSpPr>
          <p:cNvPr id="11" name="Rectangle 10"/>
          <p:cNvSpPr/>
          <p:nvPr/>
        </p:nvSpPr>
        <p:spPr>
          <a:xfrm>
            <a:off x="2188926" y="2167595"/>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Rectangle 12"/>
              <p:cNvSpPr/>
              <p:nvPr/>
            </p:nvSpPr>
            <p:spPr>
              <a:xfrm>
                <a:off x="3644608" y="3569938"/>
                <a:ext cx="7056784" cy="470000"/>
              </a:xfrm>
              <a:prstGeom prst="rect">
                <a:avLst/>
              </a:prstGeom>
            </p:spPr>
            <p:txBody>
              <a:bodyPr wrap="square">
                <a:spAutoFit/>
              </a:bodyPr>
              <a:lstStyle/>
              <a:p>
                <a:r>
                  <a:rPr lang="en-GB" sz="2400" dirty="0">
                    <a:solidFill>
                      <a:srgbClr val="FF0000"/>
                    </a:solidFill>
                  </a:rPr>
                  <a:t>Horizontal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=8</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30</m:t>
                        </m:r>
                      </m:e>
                    </m:func>
                    <m:r>
                      <a:rPr lang="en-GB" sz="2400" i="1">
                        <a:solidFill>
                          <a:srgbClr val="FF0000"/>
                        </a:solidFill>
                        <a:latin typeface="Cambria Math" panose="02040503050406030204" pitchFamily="18" charset="0"/>
                      </a:rPr>
                      <m:t>=6.928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13" name="Rectangle 12"/>
              <p:cNvSpPr>
                <a:spLocks noRot="1" noChangeAspect="1" noMove="1" noResize="1" noEditPoints="1" noAdjustHandles="1" noChangeArrowheads="1" noChangeShapeType="1" noTextEdit="1"/>
              </p:cNvSpPr>
              <p:nvPr/>
            </p:nvSpPr>
            <p:spPr>
              <a:xfrm>
                <a:off x="3644608" y="3569938"/>
                <a:ext cx="7056784" cy="470000"/>
              </a:xfrm>
              <a:prstGeom prst="rect">
                <a:avLst/>
              </a:prstGeom>
              <a:blipFill>
                <a:blip r:embed="rId3"/>
                <a:stretch>
                  <a:fillRect l="-1441" t="-10811" b="-24324"/>
                </a:stretch>
              </a:blipFill>
            </p:spPr>
            <p:txBody>
              <a:bodyPr/>
              <a:lstStyle/>
              <a:p>
                <a:r>
                  <a:rPr lang="en-US">
                    <a:noFill/>
                  </a:rPr>
                  <a:t> </a:t>
                </a:r>
              </a:p>
            </p:txBody>
          </p:sp>
        </mc:Fallback>
      </mc:AlternateContent>
      <p:sp>
        <p:nvSpPr>
          <p:cNvPr id="15" name="Rectangle 14"/>
          <p:cNvSpPr/>
          <p:nvPr/>
        </p:nvSpPr>
        <p:spPr>
          <a:xfrm>
            <a:off x="2200365" y="2570768"/>
            <a:ext cx="9474758" cy="830997"/>
          </a:xfrm>
          <a:prstGeom prst="rect">
            <a:avLst/>
          </a:prstGeom>
        </p:spPr>
        <p:txBody>
          <a:bodyPr wrap="square">
            <a:spAutoFit/>
          </a:bodyPr>
          <a:lstStyle/>
          <a:p>
            <a:pPr lvl="0"/>
            <a:r>
              <a:rPr lang="en-GB" sz="2400" dirty="0">
                <a:solidFill>
                  <a:srgbClr val="FF0000"/>
                </a:solidFill>
              </a:rPr>
              <a:t>First the horizontal and vertical components of initial velocity need to be found.</a:t>
            </a:r>
          </a:p>
        </p:txBody>
      </p:sp>
      <mc:AlternateContent xmlns:mc="http://schemas.openxmlformats.org/markup-compatibility/2006" xmlns:a14="http://schemas.microsoft.com/office/drawing/2010/main">
        <mc:Choice Requires="a14">
          <p:sp>
            <p:nvSpPr>
              <p:cNvPr id="6" name="Rectangle 5"/>
              <p:cNvSpPr/>
              <p:nvPr/>
            </p:nvSpPr>
            <p:spPr>
              <a:xfrm>
                <a:off x="3897218" y="4208111"/>
                <a:ext cx="5816336" cy="5123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Vertical</m:t>
                      </m:r>
                      <m:r>
                        <m:rPr>
                          <m:nor/>
                        </m:rPr>
                        <a:rPr lang="en-GB" sz="2400" smtClean="0">
                          <a:solidFill>
                            <a:srgbClr val="FF0000"/>
                          </a:solidFill>
                        </a:rPr>
                        <m:t> </m:t>
                      </m:r>
                      <m:r>
                        <m:rPr>
                          <m:nor/>
                        </m:rPr>
                        <a:rPr lang="en-GB" sz="2400" smtClean="0">
                          <a:solidFill>
                            <a:srgbClr val="FF0000"/>
                          </a:solidFill>
                        </a:rPr>
                        <m:t>speed</m:t>
                      </m:r>
                      <m:r>
                        <m:rPr>
                          <m:nor/>
                        </m:rPr>
                        <a:rPr lang="en-GB" sz="2400" smtClean="0">
                          <a:solidFill>
                            <a:srgbClr val="FF0000"/>
                          </a:solidFill>
                        </a:rPr>
                        <m:t> </m:t>
                      </m:r>
                      <m:r>
                        <m:rPr>
                          <m:nor/>
                        </m:rPr>
                        <a:rPr lang="en-GB" sz="2400" smtClean="0">
                          <a:solidFill>
                            <a:srgbClr val="FF0000"/>
                          </a:solidFill>
                        </a:rPr>
                        <m:t>is</m:t>
                      </m:r>
                      <m:r>
                        <m:rPr>
                          <m:nor/>
                        </m:rPr>
                        <a:rPr lang="en-GB" sz="2400" smtClean="0">
                          <a:solidFill>
                            <a:srgbClr val="FF0000"/>
                          </a:solidFill>
                        </a:rPr>
                        <m:t>, </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=8</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30</m:t>
                          </m:r>
                        </m:e>
                      </m:func>
                      <m:r>
                        <a:rPr lang="en-GB" sz="2400" i="1">
                          <a:solidFill>
                            <a:srgbClr val="FF0000"/>
                          </a:solidFill>
                          <a:latin typeface="Cambria Math" panose="02040503050406030204" pitchFamily="18" charset="0"/>
                        </a:rPr>
                        <m:t>=4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a:solidFill>
                            <a:srgbClr val="FF0000"/>
                          </a:solidFill>
                        </a:rPr>
                        <m:t> </m:t>
                      </m:r>
                    </m:oMath>
                  </m:oMathPara>
                </a14:m>
                <a:endParaRPr lang="en-GB" sz="2400"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897218" y="4208111"/>
                <a:ext cx="5816336" cy="512320"/>
              </a:xfrm>
              <a:prstGeom prst="rect">
                <a:avLst/>
              </a:prstGeom>
              <a:blipFill>
                <a:blip r:embed="rId4"/>
                <a:stretch>
                  <a:fillRect t="-5000" r="-218" b="-10000"/>
                </a:stretch>
              </a:blipFill>
            </p:spPr>
            <p:txBody>
              <a:bodyPr/>
              <a:lstStyle/>
              <a:p>
                <a:r>
                  <a:rPr lang="en-US">
                    <a:noFill/>
                  </a:rPr>
                  <a:t> </a:t>
                </a:r>
              </a:p>
            </p:txBody>
          </p:sp>
        </mc:Fallback>
      </mc:AlternateContent>
      <p:sp>
        <p:nvSpPr>
          <p:cNvPr id="16" name="Rectangle 15"/>
          <p:cNvSpPr/>
          <p:nvPr/>
        </p:nvSpPr>
        <p:spPr>
          <a:xfrm>
            <a:off x="2188926" y="5085184"/>
            <a:ext cx="9546766" cy="830997"/>
          </a:xfrm>
          <a:prstGeom prst="rect">
            <a:avLst/>
          </a:prstGeom>
        </p:spPr>
        <p:txBody>
          <a:bodyPr wrap="square">
            <a:spAutoFit/>
          </a:bodyPr>
          <a:lstStyle/>
          <a:p>
            <a:r>
              <a:rPr lang="en-GB" sz="2400" dirty="0">
                <a:solidFill>
                  <a:srgbClr val="FF0000"/>
                </a:solidFill>
              </a:rPr>
              <a:t>The time for the ball to travel 2 m horizontally can be found, then used to find the height, i.e. the vertical position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p>
        </p:txBody>
      </p:sp>
    </p:spTree>
    <p:extLst>
      <p:ext uri="{BB962C8B-B14F-4D97-AF65-F5344CB8AC3E}">
        <p14:creationId xmlns:p14="http://schemas.microsoft.com/office/powerpoint/2010/main" val="25466812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5" grpId="0"/>
      <p:bldP spid="6"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Working in Two Dimensions</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067314" cy="881652"/>
              </a:xfrm>
              <a:prstGeom prst="rect">
                <a:avLst/>
              </a:prstGeom>
            </p:spPr>
            <p:txBody>
              <a:bodyPr wrap="square">
                <a:spAutoFit/>
              </a:bodyPr>
              <a:lstStyle/>
              <a:p>
                <a:r>
                  <a:rPr lang="en-GB" sz="2400" dirty="0"/>
                  <a:t>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=6.928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=4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a:solidFill>
                          <a:srgbClr val="FF0000"/>
                        </a:solidFill>
                      </a:rPr>
                      <m:t> </m:t>
                    </m:r>
                  </m:oMath>
                </a14:m>
                <a:endParaRPr lang="en-GB" sz="2400"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067314" cy="881652"/>
              </a:xfrm>
              <a:prstGeom prst="rect">
                <a:avLst/>
              </a:prstGeom>
              <a:blipFill>
                <a:blip r:embed="rId3"/>
                <a:stretch>
                  <a:fillRect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5" name="Rectangle 14"/>
              <p:cNvSpPr/>
              <p:nvPr/>
            </p:nvSpPr>
            <p:spPr>
              <a:xfrm>
                <a:off x="2181360" y="3918248"/>
                <a:ext cx="9474758" cy="1153136"/>
              </a:xfrm>
              <a:prstGeom prst="rect">
                <a:avLst/>
              </a:prstGeom>
            </p:spPr>
            <p:txBody>
              <a:bodyPr wrap="square">
                <a:spAutoFit/>
              </a:bodyPr>
              <a:lstStyle/>
              <a:p>
                <a:r>
                  <a:rPr lang="en-GB" sz="2400" dirty="0">
                    <a:solidFill>
                      <a:srgbClr val="FF0000"/>
                    </a:solidFill>
                  </a:rPr>
                  <a:t>Then this value of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can be used to find the height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𝑦</m:t>
                      </m:r>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=4×0.289+</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0.289</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=0.74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2181360" y="3918248"/>
                <a:ext cx="9474758" cy="1153136"/>
              </a:xfrm>
              <a:prstGeom prst="rect">
                <a:avLst/>
              </a:prstGeom>
              <a:blipFill>
                <a:blip r:embed="rId4"/>
                <a:stretch>
                  <a:fillRect l="-938" t="-4396" b="-43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2207260" y="2017761"/>
                <a:ext cx="9865404" cy="1200329"/>
              </a:xfrm>
              <a:prstGeom prst="rect">
                <a:avLst/>
              </a:prstGeom>
            </p:spPr>
            <p:txBody>
              <a:bodyPr wrap="square">
                <a:spAutoFit/>
              </a:bodyPr>
              <a:lstStyle/>
              <a:p>
                <a:r>
                  <a:rPr lang="en-GB" sz="2400" dirty="0">
                    <a:solidFill>
                      <a:srgbClr val="FF0000"/>
                    </a:solidFill>
                  </a:rPr>
                  <a:t>The time is found using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𝑡</m:t>
                    </m:r>
                  </m:oMath>
                </a14:m>
                <a:r>
                  <a:rPr lang="en-GB" sz="2400" dirty="0">
                    <a:solidFill>
                      <a:srgbClr val="FF0000"/>
                    </a:solidFill>
                  </a:rPr>
                  <a:t> with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 as the question states:</a:t>
                </a:r>
              </a:p>
              <a:p>
                <a:endParaRPr lang="en-GB" sz="2400" dirty="0">
                  <a:solidFill>
                    <a:srgbClr val="FF0000"/>
                  </a:solidFill>
                </a:endParaRP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2=6.928</m:t>
                      </m:r>
                      <m:r>
                        <a:rPr lang="en-GB" sz="2400" i="1">
                          <a:solidFill>
                            <a:srgbClr val="FF0000"/>
                          </a:solidFill>
                          <a:latin typeface="Cambria Math" panose="02040503050406030204" pitchFamily="18" charset="0"/>
                        </a:rPr>
                        <m:t>𝑡</m:t>
                      </m:r>
                    </m:oMath>
                  </m:oMathPara>
                </a14:m>
                <a:endParaRPr lang="en-GB" sz="24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2207260" y="2017761"/>
                <a:ext cx="9865404" cy="1200329"/>
              </a:xfrm>
              <a:prstGeom prst="rect">
                <a:avLst/>
              </a:prstGeom>
              <a:blipFill>
                <a:blip r:embed="rId5"/>
                <a:stretch>
                  <a:fillRect l="-901" t="-3158"/>
                </a:stretch>
              </a:blipFill>
            </p:spPr>
            <p:txBody>
              <a:bodyPr/>
              <a:lstStyle/>
              <a:p>
                <a:r>
                  <a:rPr lang="en-US">
                    <a:noFill/>
                  </a:rPr>
                  <a:t> </a:t>
                </a:r>
              </a:p>
            </p:txBody>
          </p:sp>
        </mc:Fallback>
      </mc:AlternateContent>
      <p:sp>
        <p:nvSpPr>
          <p:cNvPr id="14" name="Rectangle 13"/>
          <p:cNvSpPr/>
          <p:nvPr/>
        </p:nvSpPr>
        <p:spPr>
          <a:xfrm>
            <a:off x="2181360" y="3258256"/>
            <a:ext cx="6798578" cy="461665"/>
          </a:xfrm>
          <a:prstGeom prst="rect">
            <a:avLst/>
          </a:prstGeom>
        </p:spPr>
        <p:txBody>
          <a:bodyPr wrap="square">
            <a:spAutoFit/>
          </a:bodyPr>
          <a:lstStyle/>
          <a:p>
            <a:r>
              <a:rPr lang="en-GB" sz="2400" dirty="0">
                <a:solidFill>
                  <a:srgbClr val="FF0000"/>
                </a:solidFill>
              </a:rPr>
              <a:t>This solves to give</a:t>
            </a:r>
            <a:r>
              <a:rPr lang="en-GB" sz="2400" dirty="0">
                <a:solidFill>
                  <a:srgbClr val="FF0000"/>
                </a:solidFill>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t </a:t>
            </a:r>
            <a:r>
              <a:rPr lang="en-GB" sz="2400" i="1" dirty="0">
                <a:solidFill>
                  <a:srgbClr val="FF0000"/>
                </a:solidFill>
              </a:rPr>
              <a:t>= </a:t>
            </a:r>
            <a:r>
              <a:rPr lang="en-GB" sz="2400" dirty="0">
                <a:solidFill>
                  <a:srgbClr val="FF0000"/>
                </a:solidFill>
              </a:rPr>
              <a:t>0.289 </a:t>
            </a:r>
            <a:r>
              <a:rPr lang="en-GB" sz="2400" dirty="0" smtClean="0">
                <a:solidFill>
                  <a:srgbClr val="FF0000"/>
                </a:solidFill>
              </a:rPr>
              <a:t>seconds.</a:t>
            </a:r>
            <a:endParaRPr lang="en-GB" sz="2400" dirty="0">
              <a:solidFill>
                <a:srgbClr val="FF0000"/>
              </a:solidFill>
            </a:endParaRPr>
          </a:p>
        </p:txBody>
      </p:sp>
      <p:sp>
        <p:nvSpPr>
          <p:cNvPr id="9" name="Rectangle 8"/>
          <p:cNvSpPr/>
          <p:nvPr/>
        </p:nvSpPr>
        <p:spPr>
          <a:xfrm>
            <a:off x="2224930" y="5269711"/>
            <a:ext cx="9474758" cy="830997"/>
          </a:xfrm>
          <a:prstGeom prst="rect">
            <a:avLst/>
          </a:prstGeom>
        </p:spPr>
        <p:txBody>
          <a:bodyPr wrap="square">
            <a:spAutoFit/>
          </a:bodyPr>
          <a:lstStyle/>
          <a:p>
            <a:r>
              <a:rPr lang="en-GB" sz="2400" dirty="0">
                <a:solidFill>
                  <a:srgbClr val="FF0000"/>
                </a:solidFill>
              </a:rPr>
              <a:t>So when the ball has travelled 2 metres horizontally it is at a height of 0.74 metres.</a:t>
            </a:r>
          </a:p>
        </p:txBody>
      </p:sp>
    </p:spTree>
    <p:extLst>
      <p:ext uri="{BB962C8B-B14F-4D97-AF65-F5344CB8AC3E}">
        <p14:creationId xmlns:p14="http://schemas.microsoft.com/office/powerpoint/2010/main" val="24454902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597968"/>
            <a:ext cx="9793396" cy="1200329"/>
          </a:xfrm>
          <a:prstGeom prst="rect">
            <a:avLst/>
          </a:prstGeom>
        </p:spPr>
        <p:txBody>
          <a:bodyPr wrap="square">
            <a:spAutoFit/>
          </a:bodyPr>
          <a:lstStyle/>
          <a:p>
            <a:r>
              <a:rPr lang="en-GB" sz="2400" dirty="0"/>
              <a:t>The </a:t>
            </a:r>
            <a:r>
              <a:rPr lang="en-GB" sz="2400" i="1" dirty="0" err="1">
                <a:latin typeface="Times New Roman" panose="02020603050405020304" pitchFamily="18" charset="0"/>
                <a:cs typeface="Times New Roman" panose="02020603050405020304" pitchFamily="18" charset="0"/>
              </a:rPr>
              <a:t>suvat</a:t>
            </a:r>
            <a:r>
              <a:rPr lang="en-GB" sz="2400" i="1" dirty="0"/>
              <a:t> </a:t>
            </a:r>
            <a:r>
              <a:rPr lang="en-GB" sz="2400" dirty="0"/>
              <a:t>equations can also be applied to find the horizontal speed and vertical speed at a given time, for a projectile which has initial speed </a:t>
            </a:r>
            <a:r>
              <a:rPr lang="en-GB" sz="2400" i="1" dirty="0">
                <a:latin typeface="Times New Roman" panose="02020603050405020304" pitchFamily="18" charset="0"/>
                <a:cs typeface="Times New Roman" panose="02020603050405020304" pitchFamily="18" charset="0"/>
              </a:rPr>
              <a:t>u</a:t>
            </a:r>
            <a:r>
              <a:rPr lang="en-GB" sz="2400" i="1" dirty="0"/>
              <a:t> </a:t>
            </a:r>
            <a:r>
              <a:rPr lang="en-GB" sz="2400" dirty="0"/>
              <a:t>at an angle of </a:t>
            </a:r>
            <a:r>
              <a:rPr lang="en-GB" sz="2400" i="1" dirty="0">
                <a:latin typeface="Times New Roman" panose="02020603050405020304" pitchFamily="18" charset="0"/>
                <a:cs typeface="Times New Roman" panose="02020603050405020304" pitchFamily="18" charset="0"/>
              </a:rPr>
              <a:t>θ</a:t>
            </a:r>
            <a:r>
              <a:rPr lang="en-GB" sz="2400" dirty="0"/>
              <a:t> to the horizontal.</a:t>
            </a:r>
          </a:p>
        </p:txBody>
      </p:sp>
      <mc:AlternateContent xmlns:mc="http://schemas.openxmlformats.org/markup-compatibility/2006" xmlns:a14="http://schemas.microsoft.com/office/drawing/2010/main">
        <mc:Choice Requires="a14">
          <p:sp>
            <p:nvSpPr>
              <p:cNvPr id="10" name="Rectangle 9"/>
              <p:cNvSpPr/>
              <p:nvPr/>
            </p:nvSpPr>
            <p:spPr>
              <a:xfrm>
                <a:off x="2207260" y="1725844"/>
                <a:ext cx="9792872" cy="2342116"/>
              </a:xfrm>
              <a:prstGeom prst="rect">
                <a:avLst/>
              </a:prstGeom>
            </p:spPr>
            <p:txBody>
              <a:bodyPr wrap="square">
                <a:spAutoFit/>
              </a:bodyPr>
              <a:lstStyle/>
              <a:p>
                <a:r>
                  <a:rPr lang="en-GB" sz="2400" dirty="0"/>
                  <a:t>In keeping with the components of initial velocity, the following notation can be used for the components of the final velocity:</a:t>
                </a:r>
              </a:p>
              <a:p>
                <a:endParaRPr lang="en-GB" sz="2400" dirty="0"/>
              </a:p>
              <a:p>
                <a:r>
                  <a:rPr lang="en-GB" sz="2400" dirty="0"/>
                  <a:t>				Final horizontal velocity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𝑥</m:t>
                        </m:r>
                      </m:sub>
                    </m:sSub>
                  </m:oMath>
                </a14:m>
                <a:endParaRPr lang="en-GB" sz="2400" dirty="0"/>
              </a:p>
              <a:p>
                <a:endParaRPr lang="en-GB" sz="2400" dirty="0"/>
              </a:p>
              <a:p>
                <a:r>
                  <a:rPr lang="en-GB" sz="2400" dirty="0"/>
                  <a:t>				Final vertical velocity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oMath>
                </a14:m>
                <a:endParaRPr lang="en-GB" sz="2400" dirty="0"/>
              </a:p>
            </p:txBody>
          </p:sp>
        </mc:Choice>
        <mc:Fallback xmlns="">
          <p:sp>
            <p:nvSpPr>
              <p:cNvPr id="10" name="Rectangle 9"/>
              <p:cNvSpPr>
                <a:spLocks noRot="1" noChangeAspect="1" noMove="1" noResize="1" noEditPoints="1" noAdjustHandles="1" noChangeArrowheads="1" noChangeShapeType="1" noTextEdit="1"/>
              </p:cNvSpPr>
              <p:nvPr/>
            </p:nvSpPr>
            <p:spPr>
              <a:xfrm>
                <a:off x="2207260" y="1725844"/>
                <a:ext cx="9792872" cy="2342116"/>
              </a:xfrm>
              <a:prstGeom prst="rect">
                <a:avLst/>
              </a:prstGeom>
              <a:blipFill rotWithShape="0">
                <a:blip r:embed="rId3"/>
                <a:stretch>
                  <a:fillRect l="-933" t="-1823" r="-933" b="-36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07260" y="4067960"/>
                <a:ext cx="9792872" cy="1569660"/>
              </a:xfrm>
              <a:prstGeom prst="rect">
                <a:avLst/>
              </a:prstGeom>
            </p:spPr>
            <p:txBody>
              <a:bodyPr wrap="square">
                <a:spAutoFit/>
              </a:bodyPr>
              <a:lstStyle/>
              <a:p>
                <a:r>
                  <a:rPr lang="en-GB" sz="2400" dirty="0"/>
                  <a:t>Once again, for the horizontal component, the situation is very simple. Gravity acts in a vertical direction only, so horizontally there are no forces acting on the projectile, hence no acceleration. The initial speed horizontally is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oMath>
                </a14:m>
                <a:r>
                  <a:rPr lang="en-GB" sz="2400" dirty="0"/>
                  <a:t> and this does not change.</a:t>
                </a:r>
              </a:p>
            </p:txBody>
          </p:sp>
        </mc:Choice>
        <mc:Fallback xmlns="">
          <p:sp>
            <p:nvSpPr>
              <p:cNvPr id="9" name="Rectangle 8"/>
              <p:cNvSpPr>
                <a:spLocks noRot="1" noChangeAspect="1" noMove="1" noResize="1" noEditPoints="1" noAdjustHandles="1" noChangeArrowheads="1" noChangeShapeType="1" noTextEdit="1"/>
              </p:cNvSpPr>
              <p:nvPr/>
            </p:nvSpPr>
            <p:spPr>
              <a:xfrm>
                <a:off x="2207260" y="4067960"/>
                <a:ext cx="9792872" cy="1569660"/>
              </a:xfrm>
              <a:prstGeom prst="rect">
                <a:avLst/>
              </a:prstGeom>
              <a:blipFill rotWithShape="0">
                <a:blip r:embed="rId4"/>
                <a:stretch>
                  <a:fillRect l="-933" t="-2713" r="-747" b="-8140"/>
                </a:stretch>
              </a:blipFill>
            </p:spPr>
            <p:txBody>
              <a:bodyPr/>
              <a:lstStyle/>
              <a:p>
                <a:r>
                  <a:rPr lang="en-GB">
                    <a:noFill/>
                  </a:rPr>
                  <a:t> </a:t>
                </a:r>
              </a:p>
            </p:txBody>
          </p:sp>
        </mc:Fallback>
      </mc:AlternateContent>
      <p:sp>
        <p:nvSpPr>
          <p:cNvPr id="4" name="Rectangle 3"/>
          <p:cNvSpPr/>
          <p:nvPr/>
        </p:nvSpPr>
        <p:spPr>
          <a:xfrm>
            <a:off x="2351584" y="5897026"/>
            <a:ext cx="646331" cy="461665"/>
          </a:xfrm>
          <a:prstGeom prst="rect">
            <a:avLst/>
          </a:prstGeom>
        </p:spPr>
        <p:txBody>
          <a:bodyPr wrap="none">
            <a:spAutoFit/>
          </a:bodyPr>
          <a:lstStyle/>
          <a:p>
            <a:r>
              <a:rPr lang="en-GB" sz="2400" dirty="0">
                <a:solidFill>
                  <a:prstClr val="black"/>
                </a:solidFill>
              </a:rPr>
              <a:t>So </a:t>
            </a:r>
            <a:endParaRPr lang="en-GB" dirty="0"/>
          </a:p>
        </p:txBody>
      </p:sp>
      <p:pic>
        <p:nvPicPr>
          <p:cNvPr id="5" name="Picture 4"/>
          <p:cNvPicPr>
            <a:picLocks noChangeAspect="1"/>
          </p:cNvPicPr>
          <p:nvPr/>
        </p:nvPicPr>
        <p:blipFill rotWithShape="1">
          <a:blip r:embed="rId5"/>
          <a:srcRect b="25760"/>
          <a:stretch/>
        </p:blipFill>
        <p:spPr>
          <a:xfrm>
            <a:off x="6023992" y="5729844"/>
            <a:ext cx="1728192" cy="796028"/>
          </a:xfrm>
          <a:prstGeom prst="rect">
            <a:avLst/>
          </a:prstGeom>
        </p:spPr>
      </p:pic>
    </p:spTree>
    <p:extLst>
      <p:ext uri="{BB962C8B-B14F-4D97-AF65-F5344CB8AC3E}">
        <p14:creationId xmlns:p14="http://schemas.microsoft.com/office/powerpoint/2010/main" val="3088045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9"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7260" y="597968"/>
                <a:ext cx="9793396" cy="1637243"/>
              </a:xfrm>
              <a:prstGeom prst="rect">
                <a:avLst/>
              </a:prstGeom>
            </p:spPr>
            <p:txBody>
              <a:bodyPr wrap="square">
                <a:spAutoFit/>
              </a:bodyPr>
              <a:lstStyle/>
              <a:p>
                <a:r>
                  <a:rPr lang="en-GB" sz="2400" dirty="0"/>
                  <a:t>The vertical component of final velocity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oMath>
                </a14:m>
                <a:r>
                  <a:rPr lang="en-GB" sz="2400" dirty="0"/>
                  <a:t> is calculated by applying the </a:t>
                </a:r>
                <a:r>
                  <a:rPr lang="en-GB" sz="2400" i="1" dirty="0" err="1">
                    <a:latin typeface="Times New Roman" panose="02020603050405020304" pitchFamily="18" charset="0"/>
                    <a:cs typeface="Times New Roman" panose="02020603050405020304" pitchFamily="18" charset="0"/>
                  </a:rPr>
                  <a:t>suvat</a:t>
                </a:r>
                <a:r>
                  <a:rPr lang="en-GB" sz="2400" i="1" dirty="0"/>
                  <a:t> </a:t>
                </a:r>
                <a:r>
                  <a:rPr lang="en-GB" sz="2400" dirty="0"/>
                  <a:t>equations, again with the upwards direction as positive; gravity acts against the motion so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 </a:t>
                </a:r>
                <a14:m>
                  <m:oMath xmlns:m="http://schemas.openxmlformats.org/officeDocument/2006/math">
                    <m:r>
                      <a:rPr lang="en-GB" sz="2400" i="1">
                        <a:latin typeface="Cambria Math" panose="02040503050406030204" pitchFamily="18" charset="0"/>
                      </a:rPr>
                      <m:t>− </m:t>
                    </m:r>
                  </m:oMath>
                </a14:m>
                <a:r>
                  <a:rPr lang="en-GB" sz="2400" i="1" dirty="0">
                    <a:latin typeface="Times New Roman" panose="02020603050405020304" pitchFamily="18" charset="0"/>
                    <a:cs typeface="Times New Roman" panose="02020603050405020304" pitchFamily="18" charset="0"/>
                  </a:rPr>
                  <a:t>g</a:t>
                </a:r>
                <a:r>
                  <a:rPr lang="en-GB" sz="2400" dirty="0"/>
                  <a:t>, and the initial speed is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oMath>
                </a14:m>
                <a:r>
                  <a:rPr lang="en-GB" sz="2400" dirty="0"/>
                  <a:t>. The final vertical velocity is found using the equation </a:t>
                </a:r>
                <a14:m>
                  <m:oMath xmlns:m="http://schemas.openxmlformats.org/officeDocument/2006/math">
                    <m:r>
                      <a:rPr lang="en-GB" sz="2400" i="1">
                        <a:latin typeface="Cambria Math" panose="02040503050406030204" pitchFamily="18" charset="0"/>
                      </a:rPr>
                      <m:t>𝑣</m:t>
                    </m:r>
                    <m:r>
                      <a:rPr lang="en-GB" sz="2400" i="1">
                        <a:latin typeface="Cambria Math" panose="02040503050406030204" pitchFamily="18" charset="0"/>
                      </a:rPr>
                      <m:t>=</m:t>
                    </m:r>
                    <m:r>
                      <a:rPr lang="en-GB" sz="2400" i="1">
                        <a:latin typeface="Cambria Math" panose="02040503050406030204" pitchFamily="18" charset="0"/>
                      </a:rPr>
                      <m:t>𝑢</m:t>
                    </m:r>
                    <m:r>
                      <a:rPr lang="en-GB" sz="2400" i="1">
                        <a:latin typeface="Cambria Math" panose="02040503050406030204" pitchFamily="18" charset="0"/>
                      </a:rPr>
                      <m:t>+</m:t>
                    </m:r>
                    <m:r>
                      <a:rPr lang="en-GB" sz="2400" i="1">
                        <a:latin typeface="Cambria Math" panose="02040503050406030204" pitchFamily="18" charset="0"/>
                      </a:rPr>
                      <m:t>𝑎𝑡</m:t>
                    </m:r>
                  </m:oMath>
                </a14:m>
                <a:r>
                  <a:rPr lang="en-GB" sz="2400" dirty="0"/>
                  <a:t>:</a:t>
                </a:r>
              </a:p>
            </p:txBody>
          </p:sp>
        </mc:Choice>
        <mc:Fallback xmlns="">
          <p:sp>
            <p:nvSpPr>
              <p:cNvPr id="8" name="Rectangle 7"/>
              <p:cNvSpPr>
                <a:spLocks noRot="1" noChangeAspect="1" noMove="1" noResize="1" noEditPoints="1" noAdjustHandles="1" noChangeArrowheads="1" noChangeShapeType="1" noTextEdit="1"/>
              </p:cNvSpPr>
              <p:nvPr/>
            </p:nvSpPr>
            <p:spPr>
              <a:xfrm>
                <a:off x="2207260" y="597968"/>
                <a:ext cx="9793396" cy="1637243"/>
              </a:xfrm>
              <a:prstGeom prst="rect">
                <a:avLst/>
              </a:prstGeom>
              <a:blipFill>
                <a:blip r:embed="rId3"/>
                <a:stretch>
                  <a:fillRect l="-907" t="-3101" r="-1166" b="-62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3791744" y="2366115"/>
                <a:ext cx="5795133" cy="49545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r>
                        <a:rPr lang="en-GB" sz="2400" i="1">
                          <a:latin typeface="Cambria Math" panose="02040503050406030204" pitchFamily="18" charset="0"/>
                        </a:rPr>
                        <m:t>=</m:t>
                      </m:r>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r>
                        <a:rPr lang="en-GB" sz="2400" i="1">
                          <a:latin typeface="Cambria Math" panose="02040503050406030204" pitchFamily="18" charset="0"/>
                        </a:rPr>
                        <m:t>+</m:t>
                      </m:r>
                      <m:d>
                        <m:dPr>
                          <m:ctrlPr>
                            <a:rPr lang="en-GB" sz="2400" i="1">
                              <a:latin typeface="Cambria Math"/>
                            </a:rPr>
                          </m:ctrlPr>
                        </m:dPr>
                        <m:e>
                          <m:r>
                            <a:rPr lang="en-GB" sz="2400" i="1">
                              <a:latin typeface="Cambria Math" panose="02040503050406030204" pitchFamily="18" charset="0"/>
                            </a:rPr>
                            <m:t>−</m:t>
                          </m:r>
                          <m:r>
                            <a:rPr lang="en-GB" sz="2400" i="1">
                              <a:latin typeface="Cambria Math" panose="02040503050406030204" pitchFamily="18" charset="0"/>
                            </a:rPr>
                            <m:t>𝑔</m:t>
                          </m:r>
                        </m:e>
                      </m:d>
                      <m:r>
                        <a:rPr lang="en-GB" sz="2400" i="1">
                          <a:latin typeface="Cambria Math" panose="02040503050406030204" pitchFamily="18" charset="0"/>
                        </a:rPr>
                        <m:t>𝑡</m:t>
                      </m:r>
                    </m:oMath>
                  </m:oMathPara>
                </a14:m>
                <a:endParaRPr lang="en-GB" sz="2400" dirty="0"/>
              </a:p>
            </p:txBody>
          </p:sp>
        </mc:Choice>
        <mc:Fallback xmlns="">
          <p:sp>
            <p:nvSpPr>
              <p:cNvPr id="10" name="Rectangle 9"/>
              <p:cNvSpPr>
                <a:spLocks noRot="1" noChangeAspect="1" noMove="1" noResize="1" noEditPoints="1" noAdjustHandles="1" noChangeArrowheads="1" noChangeShapeType="1" noTextEdit="1"/>
              </p:cNvSpPr>
              <p:nvPr/>
            </p:nvSpPr>
            <p:spPr>
              <a:xfrm>
                <a:off x="3791744" y="2366115"/>
                <a:ext cx="5795133" cy="495457"/>
              </a:xfrm>
              <a:prstGeom prst="rect">
                <a:avLst/>
              </a:prstGeom>
              <a:blipFill rotWithShape="0">
                <a:blip r:embed="rId4"/>
                <a:stretch>
                  <a:fillRect b="-7407"/>
                </a:stretch>
              </a:blipFill>
            </p:spPr>
            <p:txBody>
              <a:bodyPr/>
              <a:lstStyle/>
              <a:p>
                <a:r>
                  <a:rPr lang="en-GB">
                    <a:noFill/>
                  </a:rPr>
                  <a:t> </a:t>
                </a:r>
              </a:p>
            </p:txBody>
          </p:sp>
        </mc:Fallback>
      </mc:AlternateContent>
      <p:sp>
        <p:nvSpPr>
          <p:cNvPr id="9" name="Rectangle 8"/>
          <p:cNvSpPr/>
          <p:nvPr/>
        </p:nvSpPr>
        <p:spPr>
          <a:xfrm>
            <a:off x="2219734" y="3790792"/>
            <a:ext cx="6682755" cy="461665"/>
          </a:xfrm>
          <a:prstGeom prst="rect">
            <a:avLst/>
          </a:prstGeom>
        </p:spPr>
        <p:txBody>
          <a:bodyPr wrap="square">
            <a:spAutoFit/>
          </a:bodyPr>
          <a:lstStyle/>
          <a:p>
            <a:r>
              <a:rPr lang="en-GB" sz="2400" dirty="0"/>
              <a:t>With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set as -10, this equation becomes: </a:t>
            </a:r>
          </a:p>
        </p:txBody>
      </p:sp>
      <p:sp>
        <p:nvSpPr>
          <p:cNvPr id="4" name="Rectangle 3"/>
          <p:cNvSpPr/>
          <p:nvPr/>
        </p:nvSpPr>
        <p:spPr>
          <a:xfrm>
            <a:off x="2423592" y="2988669"/>
            <a:ext cx="646331" cy="461665"/>
          </a:xfrm>
          <a:prstGeom prst="rect">
            <a:avLst/>
          </a:prstGeom>
        </p:spPr>
        <p:txBody>
          <a:bodyPr wrap="none">
            <a:spAutoFit/>
          </a:bodyPr>
          <a:lstStyle/>
          <a:p>
            <a:r>
              <a:rPr lang="en-GB" sz="2400" dirty="0">
                <a:solidFill>
                  <a:prstClr val="black"/>
                </a:solidFill>
              </a:rPr>
              <a:t>So </a:t>
            </a:r>
            <a:endParaRPr lang="en-GB" dirty="0"/>
          </a:p>
        </p:txBody>
      </p:sp>
      <mc:AlternateContent xmlns:mc="http://schemas.openxmlformats.org/markup-compatibility/2006" xmlns:a14="http://schemas.microsoft.com/office/drawing/2010/main">
        <mc:Choice Requires="a14">
          <p:sp>
            <p:nvSpPr>
              <p:cNvPr id="11" name="Rectangle 10"/>
              <p:cNvSpPr/>
              <p:nvPr/>
            </p:nvSpPr>
            <p:spPr>
              <a:xfrm>
                <a:off x="4223792" y="3193870"/>
                <a:ext cx="4666223" cy="49545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r>
                        <a:rPr lang="en-GB" sz="2400" i="1">
                          <a:latin typeface="Cambria Math" panose="02040503050406030204" pitchFamily="18" charset="0"/>
                        </a:rPr>
                        <m:t>=</m:t>
                      </m:r>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r>
                        <a:rPr lang="en-GB" sz="2400" i="1">
                          <a:latin typeface="Cambria Math" panose="02040503050406030204" pitchFamily="18" charset="0"/>
                        </a:rPr>
                        <m:t>−</m:t>
                      </m:r>
                      <m:r>
                        <a:rPr lang="en-GB" sz="2400" b="0" i="1" smtClean="0">
                          <a:latin typeface="Cambria Math" panose="02040503050406030204" pitchFamily="18" charset="0"/>
                        </a:rPr>
                        <m:t>𝑔</m:t>
                      </m:r>
                      <m:r>
                        <a:rPr lang="en-GB" sz="2400" i="1">
                          <a:latin typeface="Cambria Math" panose="02040503050406030204" pitchFamily="18" charset="0"/>
                        </a:rPr>
                        <m:t>𝑡</m:t>
                      </m:r>
                    </m:oMath>
                  </m:oMathPara>
                </a14:m>
                <a:endParaRPr lang="en-GB" sz="2400" dirty="0"/>
              </a:p>
            </p:txBody>
          </p:sp>
        </mc:Choice>
        <mc:Fallback xmlns="">
          <p:sp>
            <p:nvSpPr>
              <p:cNvPr id="11" name="Rectangle 10"/>
              <p:cNvSpPr>
                <a:spLocks noRot="1" noChangeAspect="1" noMove="1" noResize="1" noEditPoints="1" noAdjustHandles="1" noChangeArrowheads="1" noChangeShapeType="1" noTextEdit="1"/>
              </p:cNvSpPr>
              <p:nvPr/>
            </p:nvSpPr>
            <p:spPr>
              <a:xfrm>
                <a:off x="4223792" y="3193870"/>
                <a:ext cx="4666223" cy="495457"/>
              </a:xfrm>
              <a:prstGeom prst="rect">
                <a:avLst/>
              </a:prstGeom>
              <a:blipFill rotWithShape="0">
                <a:blip r:embed="rId5"/>
                <a:stretch>
                  <a:fillRect b="-7407"/>
                </a:stretch>
              </a:blipFill>
            </p:spPr>
            <p:txBody>
              <a:bodyPr/>
              <a:lstStyle/>
              <a:p>
                <a:r>
                  <a:rPr lang="en-GB">
                    <a:noFill/>
                  </a:rPr>
                  <a:t> </a:t>
                </a:r>
              </a:p>
            </p:txBody>
          </p:sp>
        </mc:Fallback>
      </mc:AlternateContent>
      <p:pic>
        <p:nvPicPr>
          <p:cNvPr id="2" name="Picture 1"/>
          <p:cNvPicPr>
            <a:picLocks noChangeAspect="1"/>
          </p:cNvPicPr>
          <p:nvPr/>
        </p:nvPicPr>
        <p:blipFill rotWithShape="1">
          <a:blip r:embed="rId6"/>
          <a:srcRect b="21026"/>
          <a:stretch/>
        </p:blipFill>
        <p:spPr>
          <a:xfrm>
            <a:off x="5735960" y="4433523"/>
            <a:ext cx="2207835" cy="811385"/>
          </a:xfrm>
          <a:prstGeom prst="rect">
            <a:avLst/>
          </a:prstGeom>
        </p:spPr>
      </p:pic>
      <p:sp>
        <p:nvSpPr>
          <p:cNvPr id="12" name="Rectangle 11"/>
          <p:cNvSpPr/>
          <p:nvPr/>
        </p:nvSpPr>
        <p:spPr>
          <a:xfrm>
            <a:off x="2219734" y="5425974"/>
            <a:ext cx="9721080" cy="1200329"/>
          </a:xfrm>
          <a:prstGeom prst="rect">
            <a:avLst/>
          </a:prstGeom>
        </p:spPr>
        <p:txBody>
          <a:bodyPr wrap="square">
            <a:spAutoFit/>
          </a:bodyPr>
          <a:lstStyle/>
          <a:p>
            <a:r>
              <a:rPr lang="en-GB" sz="2400" dirty="0"/>
              <a:t>So given the initial velocity in terms of speed </a:t>
            </a:r>
            <a:r>
              <a:rPr lang="en-GB" sz="2400" i="1" dirty="0">
                <a:latin typeface="Times New Roman" panose="02020603050405020304" pitchFamily="18" charset="0"/>
                <a:cs typeface="Times New Roman" panose="02020603050405020304" pitchFamily="18" charset="0"/>
              </a:rPr>
              <a:t>u</a:t>
            </a:r>
            <a:r>
              <a:rPr lang="en-GB" sz="2400" i="1" dirty="0"/>
              <a:t> </a:t>
            </a:r>
            <a:r>
              <a:rPr lang="en-GB" sz="2400" dirty="0"/>
              <a:t>and angle to the horizontal </a:t>
            </a:r>
            <a:r>
              <a:rPr lang="en-GB" sz="2400" i="1" dirty="0">
                <a:latin typeface="Times New Roman" panose="02020603050405020304" pitchFamily="18" charset="0"/>
                <a:cs typeface="Times New Roman" panose="02020603050405020304" pitchFamily="18" charset="0"/>
              </a:rPr>
              <a:t>θ</a:t>
            </a:r>
            <a:r>
              <a:rPr lang="en-GB" sz="2400" dirty="0"/>
              <a:t>, the horizontal and vertical components of final velocity are easily found.</a:t>
            </a:r>
          </a:p>
        </p:txBody>
      </p:sp>
    </p:spTree>
    <p:extLst>
      <p:ext uri="{BB962C8B-B14F-4D97-AF65-F5344CB8AC3E}">
        <p14:creationId xmlns:p14="http://schemas.microsoft.com/office/powerpoint/2010/main" val="1231441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9" grpId="0"/>
      <p:bldP spid="4"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597968"/>
            <a:ext cx="9793396" cy="1200329"/>
          </a:xfrm>
          <a:prstGeom prst="rect">
            <a:avLst/>
          </a:prstGeom>
        </p:spPr>
        <p:txBody>
          <a:bodyPr wrap="square">
            <a:spAutoFit/>
          </a:bodyPr>
          <a:lstStyle/>
          <a:p>
            <a:r>
              <a:rPr lang="en-GB" sz="2400" dirty="0"/>
              <a:t>The speed of the projectile and its angle to the horizontal can be found from these two components. The diagram below shows the final horizontal and vertical components of velocity as a vector </a:t>
            </a:r>
            <a:r>
              <a:rPr lang="en-GB" sz="2400" b="1" i="1" dirty="0">
                <a:latin typeface="Times New Roman" panose="02020603050405020304" pitchFamily="18" charset="0"/>
                <a:cs typeface="Times New Roman" panose="02020603050405020304" pitchFamily="18" charset="0"/>
              </a:rPr>
              <a:t>v</a:t>
            </a:r>
            <a:r>
              <a:rPr lang="en-GB" sz="2400" dirty="0"/>
              <a:t>.</a:t>
            </a:r>
          </a:p>
        </p:txBody>
      </p:sp>
      <mc:AlternateContent xmlns:mc="http://schemas.openxmlformats.org/markup-compatibility/2006" xmlns:a14="http://schemas.microsoft.com/office/drawing/2010/main">
        <mc:Choice Requires="a14">
          <p:sp>
            <p:nvSpPr>
              <p:cNvPr id="9" name="Rectangle 8"/>
              <p:cNvSpPr/>
              <p:nvPr/>
            </p:nvSpPr>
            <p:spPr>
              <a:xfrm>
                <a:off x="2207260" y="4620171"/>
                <a:ext cx="9492890" cy="830997"/>
              </a:xfrm>
              <a:prstGeom prst="rect">
                <a:avLst/>
              </a:prstGeom>
            </p:spPr>
            <p:txBody>
              <a:bodyPr wrap="square">
                <a:spAutoFit/>
              </a:bodyPr>
              <a:lstStyle/>
              <a:p>
                <a:r>
                  <a:rPr lang="en-GB" sz="2400" dirty="0"/>
                  <a:t>From the diagram some basic trigonometry tells you that the final speed </a:t>
                </a:r>
                <a14:m>
                  <m:oMath xmlns:m="http://schemas.openxmlformats.org/officeDocument/2006/math">
                    <m:r>
                      <a:rPr lang="en-GB" sz="2400" i="1">
                        <a:latin typeface="Cambria Math" panose="02040503050406030204" pitchFamily="18" charset="0"/>
                      </a:rPr>
                      <m:t>𝑣</m:t>
                    </m:r>
                  </m:oMath>
                </a14:m>
                <a:r>
                  <a:rPr lang="en-GB" sz="2400" dirty="0"/>
                  <a:t> is calculated by finding the magnitude of the vector </a:t>
                </a:r>
                <a:r>
                  <a:rPr lang="en-GB" sz="2400" b="1" i="1" dirty="0">
                    <a:latin typeface="Times New Roman" panose="02020603050405020304" pitchFamily="18" charset="0"/>
                    <a:cs typeface="Times New Roman" panose="02020603050405020304" pitchFamily="18" charset="0"/>
                  </a:rPr>
                  <a:t>v</a:t>
                </a:r>
                <a:r>
                  <a:rPr lang="en-GB" sz="2400" dirty="0"/>
                  <a:t>:</a:t>
                </a:r>
              </a:p>
            </p:txBody>
          </p:sp>
        </mc:Choice>
        <mc:Fallback xmlns="">
          <p:sp>
            <p:nvSpPr>
              <p:cNvPr id="9" name="Rectangle 8"/>
              <p:cNvSpPr>
                <a:spLocks noRot="1" noChangeAspect="1" noMove="1" noResize="1" noEditPoints="1" noAdjustHandles="1" noChangeArrowheads="1" noChangeShapeType="1" noTextEdit="1"/>
              </p:cNvSpPr>
              <p:nvPr/>
            </p:nvSpPr>
            <p:spPr>
              <a:xfrm>
                <a:off x="2207260" y="4620171"/>
                <a:ext cx="9492890" cy="830997"/>
              </a:xfrm>
              <a:prstGeom prst="rect">
                <a:avLst/>
              </a:prstGeom>
              <a:blipFill rotWithShape="0">
                <a:blip r:embed="rId3"/>
                <a:stretch>
                  <a:fillRect l="-963" t="-5147" b="-161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3935760" y="5589240"/>
                <a:ext cx="5040252" cy="84388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𝑣</m:t>
                      </m:r>
                      <m:r>
                        <a:rPr lang="en-GB" sz="2400" i="1">
                          <a:latin typeface="Cambria Math" panose="02040503050406030204" pitchFamily="18" charset="0"/>
                        </a:rPr>
                        <m:t>=</m:t>
                      </m:r>
                      <m:rad>
                        <m:radPr>
                          <m:degHide m:val="on"/>
                          <m:ctrlPr>
                            <a:rPr lang="en-GB" sz="2400" i="1">
                              <a:latin typeface="Cambria Math"/>
                            </a:rPr>
                          </m:ctrlPr>
                        </m:radPr>
                        <m:deg/>
                        <m:e>
                          <m:sSubSup>
                            <m:sSubSupPr>
                              <m:ctrlPr>
                                <a:rPr lang="en-GB" sz="2400" i="1">
                                  <a:latin typeface="Cambria Math"/>
                                </a:rPr>
                              </m:ctrlPr>
                            </m:sSubSupPr>
                            <m:e>
                              <m:r>
                                <a:rPr lang="en-GB" sz="2400" i="1">
                                  <a:latin typeface="Cambria Math" panose="02040503050406030204" pitchFamily="18" charset="0"/>
                                </a:rPr>
                                <m:t>𝑣</m:t>
                              </m:r>
                            </m:e>
                            <m:sub>
                              <m:r>
                                <a:rPr lang="en-GB" sz="2400" i="1">
                                  <a:latin typeface="Cambria Math" panose="02040503050406030204" pitchFamily="18" charset="0"/>
                                </a:rPr>
                                <m:t>𝑥</m:t>
                              </m:r>
                            </m:sub>
                            <m:sup>
                              <m:r>
                                <a:rPr lang="en-GB" sz="2400" i="1">
                                  <a:latin typeface="Cambria Math" panose="02040503050406030204" pitchFamily="18" charset="0"/>
                                </a:rPr>
                                <m:t>2</m:t>
                              </m:r>
                            </m:sup>
                          </m:sSubSup>
                          <m:r>
                            <a:rPr lang="en-GB" sz="2400" i="1">
                              <a:latin typeface="Cambria Math" panose="02040503050406030204" pitchFamily="18" charset="0"/>
                            </a:rPr>
                            <m:t>+</m:t>
                          </m:r>
                          <m:sSubSup>
                            <m:sSubSupPr>
                              <m:ctrlPr>
                                <a:rPr lang="en-GB" sz="2400" i="1">
                                  <a:latin typeface="Cambria Math"/>
                                </a:rPr>
                              </m:ctrlPr>
                            </m:sSubSupPr>
                            <m:e>
                              <m:r>
                                <a:rPr lang="en-GB" sz="2400" i="1">
                                  <a:latin typeface="Cambria Math" panose="02040503050406030204" pitchFamily="18" charset="0"/>
                                </a:rPr>
                                <m:t>𝑣</m:t>
                              </m:r>
                            </m:e>
                            <m:sub>
                              <m:r>
                                <a:rPr lang="en-GB" sz="2400" i="1">
                                  <a:latin typeface="Cambria Math" panose="02040503050406030204" pitchFamily="18" charset="0"/>
                                </a:rPr>
                                <m:t>𝑦</m:t>
                              </m:r>
                            </m:sub>
                            <m:sup>
                              <m:r>
                                <a:rPr lang="en-GB" sz="2400" i="1">
                                  <a:latin typeface="Cambria Math" panose="02040503050406030204" pitchFamily="18" charset="0"/>
                                </a:rPr>
                                <m:t>2</m:t>
                              </m:r>
                            </m:sup>
                          </m:sSubSup>
                        </m:e>
                      </m:rad>
                    </m:oMath>
                  </m:oMathPara>
                </a14:m>
                <a:endParaRPr lang="en-GB" sz="2400" dirty="0"/>
              </a:p>
            </p:txBody>
          </p:sp>
        </mc:Choice>
        <mc:Fallback xmlns="">
          <p:sp>
            <p:nvSpPr>
              <p:cNvPr id="12" name="Rectangle 11"/>
              <p:cNvSpPr>
                <a:spLocks noRot="1" noChangeAspect="1" noMove="1" noResize="1" noEditPoints="1" noAdjustHandles="1" noChangeArrowheads="1" noChangeShapeType="1" noTextEdit="1"/>
              </p:cNvSpPr>
              <p:nvPr/>
            </p:nvSpPr>
            <p:spPr>
              <a:xfrm>
                <a:off x="3935760" y="5589240"/>
                <a:ext cx="5040252" cy="843885"/>
              </a:xfrm>
              <a:prstGeom prst="rect">
                <a:avLst/>
              </a:prstGeom>
              <a:blipFill rotWithShape="0">
                <a:blip r:embed="rId4"/>
                <a:stretch>
                  <a:fillRect/>
                </a:stretch>
              </a:blipFill>
            </p:spPr>
            <p:txBody>
              <a:bodyPr/>
              <a:lstStyle/>
              <a:p>
                <a:r>
                  <a:rPr lang="en-GB">
                    <a:noFill/>
                  </a:rPr>
                  <a:t> </a:t>
                </a:r>
              </a:p>
            </p:txBody>
          </p:sp>
        </mc:Fallback>
      </mc:AlternateContent>
      <p:pic>
        <p:nvPicPr>
          <p:cNvPr id="3" name="Picture 2"/>
          <p:cNvPicPr>
            <a:picLocks noChangeAspect="1"/>
          </p:cNvPicPr>
          <p:nvPr/>
        </p:nvPicPr>
        <p:blipFill>
          <a:blip r:embed="rId5"/>
          <a:stretch>
            <a:fillRect/>
          </a:stretch>
        </p:blipFill>
        <p:spPr>
          <a:xfrm>
            <a:off x="5231904" y="1842267"/>
            <a:ext cx="3095737" cy="2794762"/>
          </a:xfrm>
          <a:prstGeom prst="rect">
            <a:avLst/>
          </a:prstGeom>
        </p:spPr>
      </p:pic>
    </p:spTree>
    <p:extLst>
      <p:ext uri="{BB962C8B-B14F-4D97-AF65-F5344CB8AC3E}">
        <p14:creationId xmlns:p14="http://schemas.microsoft.com/office/powerpoint/2010/main" val="3402421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3858638"/>
            <a:ext cx="9793396" cy="461665"/>
          </a:xfrm>
          <a:prstGeom prst="rect">
            <a:avLst/>
          </a:prstGeom>
        </p:spPr>
        <p:txBody>
          <a:bodyPr wrap="square">
            <a:spAutoFit/>
          </a:bodyPr>
          <a:lstStyle/>
          <a:p>
            <a:r>
              <a:rPr lang="en-GB" sz="2400" dirty="0"/>
              <a:t>The angle with the horizontal is also found using basic trigonometry:</a:t>
            </a:r>
          </a:p>
        </p:txBody>
      </p:sp>
      <p:sp>
        <p:nvSpPr>
          <p:cNvPr id="9" name="Rectangle 8"/>
          <p:cNvSpPr/>
          <p:nvPr/>
        </p:nvSpPr>
        <p:spPr>
          <a:xfrm>
            <a:off x="2207260" y="5733256"/>
            <a:ext cx="9793396" cy="830997"/>
          </a:xfrm>
          <a:prstGeom prst="rect">
            <a:avLst/>
          </a:prstGeom>
        </p:spPr>
        <p:txBody>
          <a:bodyPr wrap="square">
            <a:spAutoFit/>
          </a:bodyPr>
          <a:lstStyle/>
          <a:p>
            <a:r>
              <a:rPr lang="en-GB" sz="2400" dirty="0"/>
              <a:t>Now the scenario from Worked Example 3 is returned to and will demonstrate these results.</a:t>
            </a:r>
          </a:p>
        </p:txBody>
      </p:sp>
      <mc:AlternateContent xmlns:mc="http://schemas.openxmlformats.org/markup-compatibility/2006" xmlns:a14="http://schemas.microsoft.com/office/drawing/2010/main">
        <mc:Choice Requires="a14">
          <p:sp>
            <p:nvSpPr>
              <p:cNvPr id="12" name="Rectangle 11"/>
              <p:cNvSpPr/>
              <p:nvPr/>
            </p:nvSpPr>
            <p:spPr>
              <a:xfrm>
                <a:off x="4079776" y="4623189"/>
                <a:ext cx="5040252" cy="92217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𝜃</m:t>
                      </m:r>
                      <m:r>
                        <a:rPr lang="en-GB" sz="2400" i="1">
                          <a:latin typeface="Cambria Math" panose="02040503050406030204" pitchFamily="18" charset="0"/>
                        </a:rPr>
                        <m:t>=</m:t>
                      </m:r>
                      <m:func>
                        <m:funcPr>
                          <m:ctrlPr>
                            <a:rPr lang="en-GB" sz="2400" i="1">
                              <a:latin typeface="Cambria Math"/>
                            </a:rPr>
                          </m:ctrlPr>
                        </m:funcPr>
                        <m:fName>
                          <m:sSup>
                            <m:sSupPr>
                              <m:ctrlPr>
                                <a:rPr lang="en-GB" sz="2400" i="1">
                                  <a:latin typeface="Cambria Math"/>
                                </a:rPr>
                              </m:ctrlPr>
                            </m:sSupPr>
                            <m:e>
                              <m:r>
                                <m:rPr>
                                  <m:sty m:val="p"/>
                                </m:rPr>
                                <a:rPr lang="en-GB" sz="2400">
                                  <a:latin typeface="Cambria Math" panose="02040503050406030204" pitchFamily="18" charset="0"/>
                                </a:rPr>
                                <m:t>tan</m:t>
                              </m:r>
                            </m:e>
                            <m:sup>
                              <m:r>
                                <a:rPr lang="en-GB" sz="2400" i="1">
                                  <a:latin typeface="Cambria Math" panose="02040503050406030204" pitchFamily="18" charset="0"/>
                                </a:rPr>
                                <m:t>−1</m:t>
                              </m:r>
                            </m:sup>
                          </m:sSup>
                        </m:fName>
                        <m:e>
                          <m:d>
                            <m:dPr>
                              <m:ctrlPr>
                                <a:rPr lang="en-GB" sz="2400" i="1">
                                  <a:latin typeface="Cambria Math"/>
                                </a:rPr>
                              </m:ctrlPr>
                            </m:dPr>
                            <m:e>
                              <m:f>
                                <m:fPr>
                                  <m:ctrlPr>
                                    <a:rPr lang="en-GB" sz="2400" i="1">
                                      <a:latin typeface="Cambria Math"/>
                                    </a:rPr>
                                  </m:ctrlPr>
                                </m:fPr>
                                <m:num>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num>
                                <m:den>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𝑥</m:t>
                                      </m:r>
                                    </m:sub>
                                  </m:sSub>
                                </m:den>
                              </m:f>
                            </m:e>
                          </m:d>
                        </m:e>
                      </m:func>
                    </m:oMath>
                  </m:oMathPara>
                </a14:m>
                <a:endParaRPr lang="en-GB" sz="2400" dirty="0"/>
              </a:p>
            </p:txBody>
          </p:sp>
        </mc:Choice>
        <mc:Fallback xmlns="">
          <p:sp>
            <p:nvSpPr>
              <p:cNvPr id="12" name="Rectangle 11"/>
              <p:cNvSpPr>
                <a:spLocks noRot="1" noChangeAspect="1" noMove="1" noResize="1" noEditPoints="1" noAdjustHandles="1" noChangeArrowheads="1" noChangeShapeType="1" noTextEdit="1"/>
              </p:cNvSpPr>
              <p:nvPr/>
            </p:nvSpPr>
            <p:spPr>
              <a:xfrm>
                <a:off x="4079776" y="4623189"/>
                <a:ext cx="5040252" cy="922176"/>
              </a:xfrm>
              <a:prstGeom prst="rect">
                <a:avLst/>
              </a:prstGeom>
              <a:blipFill rotWithShape="0">
                <a:blip r:embed="rId3"/>
                <a:stretch>
                  <a:fillRect/>
                </a:stretch>
              </a:blipFill>
            </p:spPr>
            <p:txBody>
              <a:bodyPr/>
              <a:lstStyle/>
              <a:p>
                <a:r>
                  <a:rPr lang="en-GB">
                    <a:noFill/>
                  </a:rPr>
                  <a:t> </a:t>
                </a:r>
              </a:p>
            </p:txBody>
          </p:sp>
        </mc:Fallback>
      </mc:AlternateContent>
      <p:pic>
        <p:nvPicPr>
          <p:cNvPr id="3" name="Picture 2"/>
          <p:cNvPicPr>
            <a:picLocks noChangeAspect="1"/>
          </p:cNvPicPr>
          <p:nvPr/>
        </p:nvPicPr>
        <p:blipFill>
          <a:blip r:embed="rId4"/>
          <a:stretch>
            <a:fillRect/>
          </a:stretch>
        </p:blipFill>
        <p:spPr>
          <a:xfrm>
            <a:off x="5405836" y="828800"/>
            <a:ext cx="3095737" cy="2794762"/>
          </a:xfrm>
          <a:prstGeom prst="rect">
            <a:avLst/>
          </a:prstGeom>
        </p:spPr>
      </p:pic>
    </p:spTree>
    <p:extLst>
      <p:ext uri="{BB962C8B-B14F-4D97-AF65-F5344CB8AC3E}">
        <p14:creationId xmlns:p14="http://schemas.microsoft.com/office/powerpoint/2010/main" val="687419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5848" y="1012679"/>
            <a:ext cx="9546766" cy="2677656"/>
          </a:xfrm>
          <a:prstGeom prst="rect">
            <a:avLst/>
          </a:prstGeom>
        </p:spPr>
        <p:txBody>
          <a:bodyPr wrap="square">
            <a:spAutoFit/>
          </a:bodyPr>
          <a:lstStyle/>
          <a:p>
            <a:r>
              <a:rPr lang="en-GB" sz="2400" dirty="0"/>
              <a:t>A stone is thrown at a speed of 15 ms</a:t>
            </a:r>
            <a:r>
              <a:rPr lang="en-GB" sz="2400" baseline="30000" dirty="0"/>
              <a:t>-1</a:t>
            </a:r>
            <a:r>
              <a:rPr lang="en-GB" sz="2400" dirty="0"/>
              <a:t> at an angle of 60˚ to the horizontal. Find the horizontal and vertical components of velocity at the following times, along with the speed and the angle to the horizontal:					</a:t>
            </a:r>
          </a:p>
          <a:p>
            <a:r>
              <a:rPr lang="en-GB" sz="2400" dirty="0"/>
              <a:t>					a)	0.5 seconds</a:t>
            </a:r>
          </a:p>
          <a:p>
            <a:pPr lvl="0"/>
            <a:r>
              <a:rPr lang="en-GB" sz="2400" dirty="0"/>
              <a:t>					b)	1 second</a:t>
            </a:r>
          </a:p>
          <a:p>
            <a:pPr lvl="0"/>
            <a:r>
              <a:rPr lang="en-GB" sz="2400" dirty="0"/>
              <a:t>					c)	2 seconds</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5</a:t>
            </a:r>
            <a:endParaRPr lang="en-GB" sz="2400" b="1" dirty="0">
              <a:cs typeface="Arial" panose="020B0604020202020204" pitchFamily="34" charset="0"/>
            </a:endParaRPr>
          </a:p>
        </p:txBody>
      </p:sp>
      <p:sp>
        <p:nvSpPr>
          <p:cNvPr id="11" name="Rectangle 10"/>
          <p:cNvSpPr/>
          <p:nvPr/>
        </p:nvSpPr>
        <p:spPr>
          <a:xfrm>
            <a:off x="2205848" y="3686458"/>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3" name="Rectangle 12"/>
              <p:cNvSpPr/>
              <p:nvPr/>
            </p:nvSpPr>
            <p:spPr>
              <a:xfrm>
                <a:off x="3450839" y="5157192"/>
                <a:ext cx="7056784" cy="470000"/>
              </a:xfrm>
              <a:prstGeom prst="rect">
                <a:avLst/>
              </a:prstGeom>
            </p:spPr>
            <p:txBody>
              <a:bodyPr wrap="square">
                <a:spAutoFit/>
              </a:bodyPr>
              <a:lstStyle/>
              <a:p>
                <a:r>
                  <a:rPr lang="en-GB" sz="2400" dirty="0">
                    <a:solidFill>
                      <a:srgbClr val="FF0000"/>
                    </a:solidFill>
                  </a:rPr>
                  <a:t>Horizontal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13" name="Rectangle 12"/>
              <p:cNvSpPr>
                <a:spLocks noRot="1" noChangeAspect="1" noMove="1" noResize="1" noEditPoints="1" noAdjustHandles="1" noChangeArrowheads="1" noChangeShapeType="1" noTextEdit="1"/>
              </p:cNvSpPr>
              <p:nvPr/>
            </p:nvSpPr>
            <p:spPr>
              <a:xfrm>
                <a:off x="3450839" y="5157192"/>
                <a:ext cx="7056784" cy="470000"/>
              </a:xfrm>
              <a:prstGeom prst="rect">
                <a:avLst/>
              </a:prstGeom>
              <a:blipFill>
                <a:blip r:embed="rId3"/>
                <a:stretch>
                  <a:fillRect l="-1259" t="-10811" b="-24324"/>
                </a:stretch>
              </a:blipFill>
            </p:spPr>
            <p:txBody>
              <a:bodyPr/>
              <a:lstStyle/>
              <a:p>
                <a:r>
                  <a:rPr lang="en-US">
                    <a:noFill/>
                  </a:rPr>
                  <a:t> </a:t>
                </a:r>
              </a:p>
            </p:txBody>
          </p:sp>
        </mc:Fallback>
      </mc:AlternateContent>
      <p:sp>
        <p:nvSpPr>
          <p:cNvPr id="15" name="Rectangle 14"/>
          <p:cNvSpPr/>
          <p:nvPr/>
        </p:nvSpPr>
        <p:spPr>
          <a:xfrm>
            <a:off x="2188926" y="4148123"/>
            <a:ext cx="9474758" cy="830997"/>
          </a:xfrm>
          <a:prstGeom prst="rect">
            <a:avLst/>
          </a:prstGeom>
        </p:spPr>
        <p:txBody>
          <a:bodyPr wrap="square">
            <a:spAutoFit/>
          </a:bodyPr>
          <a:lstStyle/>
          <a:p>
            <a:pPr lvl="0"/>
            <a:r>
              <a:rPr lang="en-GB" sz="2400" dirty="0"/>
              <a:t>a)	</a:t>
            </a:r>
            <a:r>
              <a:rPr lang="en-GB" sz="2400" dirty="0">
                <a:solidFill>
                  <a:srgbClr val="FF0000"/>
                </a:solidFill>
              </a:rPr>
              <a:t>The horizontal and vertical components of initial velocity were 	found previously:</a:t>
            </a:r>
          </a:p>
        </p:txBody>
      </p:sp>
      <mc:AlternateContent xmlns:mc="http://schemas.openxmlformats.org/markup-compatibility/2006" xmlns:a14="http://schemas.microsoft.com/office/drawing/2010/main">
        <mc:Choice Requires="a14">
          <p:sp>
            <p:nvSpPr>
              <p:cNvPr id="6" name="Rectangle 5"/>
              <p:cNvSpPr/>
              <p:nvPr/>
            </p:nvSpPr>
            <p:spPr>
              <a:xfrm>
                <a:off x="3748923" y="5805264"/>
                <a:ext cx="6388608" cy="5123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Vertical</m:t>
                      </m:r>
                      <m:r>
                        <m:rPr>
                          <m:nor/>
                        </m:rPr>
                        <a:rPr lang="en-GB" sz="2400" smtClean="0">
                          <a:solidFill>
                            <a:srgbClr val="FF0000"/>
                          </a:solidFill>
                        </a:rPr>
                        <m:t> </m:t>
                      </m:r>
                      <m:r>
                        <m:rPr>
                          <m:nor/>
                        </m:rPr>
                        <a:rPr lang="en-GB" sz="2400" smtClean="0">
                          <a:solidFill>
                            <a:srgbClr val="FF0000"/>
                          </a:solidFill>
                        </a:rPr>
                        <m:t>speed</m:t>
                      </m:r>
                      <m:r>
                        <m:rPr>
                          <m:nor/>
                        </m:rPr>
                        <a:rPr lang="en-GB" sz="2400" smtClean="0">
                          <a:solidFill>
                            <a:srgbClr val="FF0000"/>
                          </a:solidFill>
                        </a:rPr>
                        <m:t> </m:t>
                      </m:r>
                      <m:r>
                        <m:rPr>
                          <m:nor/>
                        </m:rPr>
                        <a:rPr lang="en-GB" sz="2400" smtClean="0">
                          <a:solidFill>
                            <a:srgbClr val="FF0000"/>
                          </a:solidFill>
                        </a:rPr>
                        <m:t>is</m:t>
                      </m:r>
                      <m:r>
                        <m:rPr>
                          <m:nor/>
                        </m:rPr>
                        <a:rPr lang="en-GB" sz="2400" smtClean="0">
                          <a:solidFill>
                            <a:srgbClr val="FF0000"/>
                          </a:solidFill>
                        </a:rPr>
                        <m:t>, </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a:solidFill>
                            <a:srgbClr val="FF0000"/>
                          </a:solidFill>
                        </a:rPr>
                        <m:t> </m:t>
                      </m:r>
                    </m:oMath>
                  </m:oMathPara>
                </a14:m>
                <a:endParaRPr lang="en-GB" sz="2400"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748923" y="5805264"/>
                <a:ext cx="6388608" cy="512320"/>
              </a:xfrm>
              <a:prstGeom prst="rect">
                <a:avLst/>
              </a:prstGeom>
              <a:blipFill>
                <a:blip r:embed="rId4"/>
                <a:stretch>
                  <a:fillRect t="-2439" b="-9756"/>
                </a:stretch>
              </a:blipFill>
            </p:spPr>
            <p:txBody>
              <a:bodyPr/>
              <a:lstStyle/>
              <a:p>
                <a:r>
                  <a:rPr lang="en-US">
                    <a:noFill/>
                  </a:rPr>
                  <a:t> </a:t>
                </a:r>
              </a:p>
            </p:txBody>
          </p:sp>
        </mc:Fallback>
      </mc:AlternateContent>
    </p:spTree>
    <p:extLst>
      <p:ext uri="{BB962C8B-B14F-4D97-AF65-F5344CB8AC3E}">
        <p14:creationId xmlns:p14="http://schemas.microsoft.com/office/powerpoint/2010/main" val="3137112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9546766" cy="881652"/>
              </a:xfrm>
              <a:prstGeom prst="rect">
                <a:avLst/>
              </a:prstGeom>
            </p:spPr>
            <p:txBody>
              <a:bodyPr wrap="square">
                <a:spAutoFit/>
              </a:bodyPr>
              <a:lstStyle/>
              <a:p>
                <a:pPr marL="457200" indent="-457200">
                  <a:buAutoNum type="alphaLcParenR"/>
                </a:pPr>
                <a:r>
                  <a:rPr lang="en-GB" sz="2400" dirty="0"/>
                  <a:t>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9546766" cy="881652"/>
              </a:xfrm>
              <a:prstGeom prst="rect">
                <a:avLst/>
              </a:prstGeom>
              <a:blipFill>
                <a:blip r:embed="rId3"/>
                <a:stretch>
                  <a:fillRect l="-931" t="-2899"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36951" y="5229200"/>
            <a:ext cx="9474758" cy="830997"/>
          </a:xfrm>
          <a:prstGeom prst="rect">
            <a:avLst/>
          </a:prstGeom>
        </p:spPr>
        <p:txBody>
          <a:bodyPr wrap="square">
            <a:spAutoFit/>
          </a:bodyPr>
          <a:lstStyle/>
          <a:p>
            <a:r>
              <a:rPr lang="en-GB" sz="2400" dirty="0">
                <a:solidFill>
                  <a:srgbClr val="FF0000"/>
                </a:solidFill>
              </a:rPr>
              <a:t>These horizontal and vertical components of velocity can be used to find the speed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and the angle with the horizontal </a:t>
            </a:r>
            <a:r>
              <a:rPr lang="el-GR" sz="2400" i="1" dirty="0">
                <a:solidFill>
                  <a:srgbClr val="FF0000"/>
                </a:solidFill>
                <a:latin typeface="Times New Roman" panose="02020603050405020304" pitchFamily="18" charset="0"/>
                <a:cs typeface="Times New Roman" panose="02020603050405020304" pitchFamily="18" charset="0"/>
              </a:rPr>
              <a:t>θ</a:t>
            </a:r>
            <a:r>
              <a:rPr lang="en-GB" sz="2400" dirty="0">
                <a:solidFill>
                  <a:srgbClr val="FF0000"/>
                </a:solidFill>
              </a:rPr>
              <a:t>. </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8664"/>
              </a:xfrm>
              <a:prstGeom prst="rect">
                <a:avLst/>
              </a:prstGeom>
            </p:spPr>
            <p:txBody>
              <a:bodyPr wrap="square">
                <a:spAutoFit/>
              </a:bodyPr>
              <a:lstStyle/>
              <a:p>
                <a:r>
                  <a:rPr lang="en-GB" sz="2400" dirty="0">
                    <a:solidFill>
                      <a:srgbClr val="FF0000"/>
                    </a:solidFill>
                  </a:rPr>
                  <a:t>Then the horizontal component of final velocity</a:t>
                </a:r>
                <a:r>
                  <a:rPr lang="en-GB" sz="2400" i="1" dirty="0">
                    <a:solidFill>
                      <a:srgbClr val="FF0000"/>
                    </a:solidFill>
                  </a:rPr>
                  <a:t> </a:t>
                </a:r>
                <a:r>
                  <a:rPr lang="en-GB" sz="2400" dirty="0">
                    <a:solidFill>
                      <a:srgbClr val="FF0000"/>
                    </a:solidFill>
                  </a:rPr>
                  <a:t>after 0.5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8664"/>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250983"/>
              </a:xfrm>
              <a:prstGeom prst="rect">
                <a:avLst/>
              </a:prstGeom>
            </p:spPr>
            <p:txBody>
              <a:bodyPr wrap="square">
                <a:spAutoFit/>
              </a:bodyPr>
              <a:lstStyle/>
              <a:p>
                <a:r>
                  <a:rPr lang="en-GB" sz="2400" dirty="0">
                    <a:solidFill>
                      <a:srgbClr val="FF0000"/>
                    </a:solidFill>
                  </a:rPr>
                  <a:t>The vertical component of final velocity</a:t>
                </a:r>
                <a:r>
                  <a:rPr lang="en-GB" sz="2400" i="1" dirty="0">
                    <a:solidFill>
                      <a:srgbClr val="FF0000"/>
                    </a:solidFill>
                  </a:rPr>
                  <a:t> </a:t>
                </a:r>
                <a:r>
                  <a:rPr lang="en-GB" sz="2400" dirty="0">
                    <a:solidFill>
                      <a:srgbClr val="FF0000"/>
                    </a:solidFill>
                  </a:rPr>
                  <a:t>after 0.5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d>
                        <m:dPr>
                          <m:ctrlPr>
                            <a:rPr lang="en-GB" sz="2400" i="1">
                              <a:solidFill>
                                <a:srgbClr val="FF0000"/>
                              </a:solidFill>
                              <a:latin typeface="Cambria Math"/>
                            </a:rPr>
                          </m:ctrlPr>
                        </m:dPr>
                        <m:e>
                          <m:r>
                            <a:rPr lang="en-GB" sz="2400" i="1">
                              <a:solidFill>
                                <a:srgbClr val="FF0000"/>
                              </a:solidFill>
                              <a:latin typeface="Cambria Math" panose="02040503050406030204" pitchFamily="18" charset="0"/>
                            </a:rPr>
                            <m:t>−10</m:t>
                          </m:r>
                        </m:e>
                      </m:d>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=13.0−10×0.5=8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250983"/>
              </a:xfrm>
              <a:prstGeom prst="rect">
                <a:avLst/>
              </a:prstGeom>
              <a:blipFill>
                <a:blip r:embed="rId5"/>
                <a:stretch>
                  <a:fillRect l="-926" t="-4082" b="-4082"/>
                </a:stretch>
              </a:blipFill>
            </p:spPr>
            <p:txBody>
              <a:bodyPr/>
              <a:lstStyle/>
              <a:p>
                <a:r>
                  <a:rPr lang="en-US">
                    <a:noFill/>
                  </a:rPr>
                  <a:t> </a:t>
                </a:r>
              </a:p>
            </p:txBody>
          </p:sp>
        </mc:Fallback>
      </mc:AlternateContent>
    </p:spTree>
    <p:extLst>
      <p:ext uri="{BB962C8B-B14F-4D97-AF65-F5344CB8AC3E}">
        <p14:creationId xmlns:p14="http://schemas.microsoft.com/office/powerpoint/2010/main" val="31696793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652401" cy="881652"/>
              </a:xfrm>
              <a:prstGeom prst="rect">
                <a:avLst/>
              </a:prstGeom>
            </p:spPr>
            <p:txBody>
              <a:bodyPr wrap="square">
                <a:spAutoFit/>
              </a:bodyPr>
              <a:lstStyle/>
              <a:p>
                <a:pPr marL="457200" indent="-457200">
                  <a:buAutoNum type="alphaLcParenR"/>
                </a:pPr>
                <a:r>
                  <a:rPr lang="en-GB" sz="2400" dirty="0"/>
                  <a:t>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solidFill>
                    <a:srgbClr val="FF0000"/>
                  </a:solidFill>
                </a:endParaRP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=8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652401" cy="881652"/>
              </a:xfrm>
              <a:prstGeom prst="rect">
                <a:avLst/>
              </a:prstGeom>
              <a:blipFill>
                <a:blip r:embed="rId3"/>
                <a:stretch>
                  <a:fillRect l="-1336" t="-2899"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173966" y="4299614"/>
            <a:ext cx="6667361" cy="461665"/>
          </a:xfrm>
          <a:prstGeom prst="rect">
            <a:avLst/>
          </a:prstGeom>
        </p:spPr>
        <p:txBody>
          <a:bodyPr wrap="square">
            <a:spAutoFit/>
          </a:bodyPr>
          <a:lstStyle/>
          <a:p>
            <a:r>
              <a:rPr lang="en-GB" sz="2400" dirty="0">
                <a:solidFill>
                  <a:srgbClr val="FF0000"/>
                </a:solidFill>
              </a:rPr>
              <a:t>The angle to the horizontal is also calculated:</a:t>
            </a:r>
          </a:p>
        </p:txBody>
      </p:sp>
      <p:sp>
        <p:nvSpPr>
          <p:cNvPr id="2" name="Rectangle 1"/>
          <p:cNvSpPr/>
          <p:nvPr/>
        </p:nvSpPr>
        <p:spPr>
          <a:xfrm>
            <a:off x="2173966" y="2138998"/>
            <a:ext cx="9600728" cy="830997"/>
          </a:xfrm>
          <a:prstGeom prst="rect">
            <a:avLst/>
          </a:prstGeom>
        </p:spPr>
        <p:txBody>
          <a:bodyPr wrap="square">
            <a:spAutoFit/>
          </a:bodyPr>
          <a:lstStyle/>
          <a:p>
            <a:r>
              <a:rPr lang="en-GB" sz="2400" dirty="0">
                <a:solidFill>
                  <a:srgbClr val="FF0000"/>
                </a:solidFill>
              </a:rPr>
              <a:t>The speed at 0.5 seconds is calculated from the horizontal and vertical components of final velocity as follows:</a:t>
            </a:r>
          </a:p>
        </p:txBody>
      </p:sp>
      <mc:AlternateContent xmlns:mc="http://schemas.openxmlformats.org/markup-compatibility/2006" xmlns:a14="http://schemas.microsoft.com/office/drawing/2010/main">
        <mc:Choice Requires="a14">
          <p:sp>
            <p:nvSpPr>
              <p:cNvPr id="14" name="Rectangle 13"/>
              <p:cNvSpPr/>
              <p:nvPr/>
            </p:nvSpPr>
            <p:spPr>
              <a:xfrm>
                <a:off x="3359696" y="3307784"/>
                <a:ext cx="6798578" cy="84388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up>
                              <m:r>
                                <a:rPr lang="en-GB" sz="2400" i="1">
                                  <a:solidFill>
                                    <a:srgbClr val="FF0000"/>
                                  </a:solidFill>
                                  <a:latin typeface="Cambria Math" panose="02040503050406030204" pitchFamily="18" charset="0"/>
                                </a:rPr>
                                <m:t>2</m:t>
                              </m:r>
                            </m:sup>
                          </m:sSubSup>
                          <m:r>
                            <a:rPr lang="en-GB" sz="2400" i="1">
                              <a:solidFill>
                                <a:srgbClr val="FF0000"/>
                              </a:solidFill>
                              <a:latin typeface="Cambria Math" panose="02040503050406030204" pitchFamily="18" charset="0"/>
                            </a:rPr>
                            <m:t>+</m:t>
                          </m:r>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up>
                              <m:r>
                                <a:rPr lang="en-GB" sz="2400" i="1">
                                  <a:solidFill>
                                    <a:srgbClr val="FF0000"/>
                                  </a:solidFill>
                                  <a:latin typeface="Cambria Math" panose="02040503050406030204" pitchFamily="18" charset="0"/>
                                </a:rPr>
                                <m:t>2</m:t>
                              </m:r>
                            </m:sup>
                          </m:sSubSup>
                        </m:e>
                      </m:rad>
                      <m:r>
                        <a:rPr lang="en-GB" sz="2400" i="1">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7.5</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8</m:t>
                              </m:r>
                            </m:e>
                            <m:sup>
                              <m:r>
                                <a:rPr lang="en-GB" sz="2400" i="1">
                                  <a:solidFill>
                                    <a:srgbClr val="FF0000"/>
                                  </a:solidFill>
                                  <a:latin typeface="Cambria Math" panose="02040503050406030204" pitchFamily="18" charset="0"/>
                                </a:rPr>
                                <m:t>2</m:t>
                              </m:r>
                            </m:sup>
                          </m:sSup>
                        </m:e>
                      </m:rad>
                      <m:r>
                        <a:rPr lang="en-GB" sz="2400" i="1">
                          <a:solidFill>
                            <a:srgbClr val="FF0000"/>
                          </a:solidFill>
                          <a:latin typeface="Cambria Math" panose="02040503050406030204" pitchFamily="18" charset="0"/>
                        </a:rPr>
                        <m:t>=11.0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3359696" y="3307784"/>
                <a:ext cx="6798578" cy="8438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69449" y="5250455"/>
                <a:ext cx="6667361" cy="8486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𝜃</m:t>
                      </m:r>
                      <m:r>
                        <a:rPr lang="en-GB" sz="2400" i="1" smtClean="0">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num>
                                <m:den>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den>
                              </m:f>
                            </m:e>
                          </m:d>
                          <m:r>
                            <a:rPr lang="en-GB" sz="2400" i="1">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8</m:t>
                                      </m:r>
                                    </m:num>
                                    <m:den>
                                      <m:r>
                                        <a:rPr lang="en-GB" sz="2400" i="1">
                                          <a:solidFill>
                                            <a:srgbClr val="FF0000"/>
                                          </a:solidFill>
                                          <a:latin typeface="Cambria Math" panose="02040503050406030204" pitchFamily="18" charset="0"/>
                                        </a:rPr>
                                        <m:t>7.5</m:t>
                                      </m:r>
                                    </m:den>
                                  </m:f>
                                </m:e>
                              </m:d>
                              <m:r>
                                <a:rPr lang="en-GB" sz="2400" i="1">
                                  <a:solidFill>
                                    <a:srgbClr val="FF0000"/>
                                  </a:solidFill>
                                  <a:latin typeface="Cambria Math" panose="02040503050406030204" pitchFamily="18" charset="0"/>
                                </a:rPr>
                                <m:t>=46.8°</m:t>
                              </m:r>
                            </m:e>
                          </m:func>
                        </m:e>
                      </m:func>
                    </m:oMath>
                  </m:oMathPara>
                </a14:m>
                <a:endParaRPr lang="en-GB" sz="2400" dirty="0">
                  <a:solidFill>
                    <a:srgbClr val="FF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2269449" y="5250455"/>
                <a:ext cx="6667361" cy="848630"/>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60115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9546766" cy="881652"/>
              </a:xfrm>
              <a:prstGeom prst="rect">
                <a:avLst/>
              </a:prstGeom>
            </p:spPr>
            <p:txBody>
              <a:bodyPr wrap="square">
                <a:spAutoFit/>
              </a:bodyPr>
              <a:lstStyle/>
              <a:p>
                <a:r>
                  <a:rPr lang="en-GB" sz="2400" dirty="0"/>
                  <a:t>b)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9546766" cy="881652"/>
              </a:xfrm>
              <a:prstGeom prst="rect">
                <a:avLst/>
              </a:prstGeom>
              <a:blipFill>
                <a:blip r:embed="rId3"/>
                <a:stretch>
                  <a:fillRect l="-1064"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36951" y="5229200"/>
            <a:ext cx="9474758" cy="830997"/>
          </a:xfrm>
          <a:prstGeom prst="rect">
            <a:avLst/>
          </a:prstGeom>
        </p:spPr>
        <p:txBody>
          <a:bodyPr wrap="square">
            <a:spAutoFit/>
          </a:bodyPr>
          <a:lstStyle/>
          <a:p>
            <a:r>
              <a:rPr lang="en-GB" sz="2400" dirty="0">
                <a:solidFill>
                  <a:srgbClr val="FF0000"/>
                </a:solidFill>
              </a:rPr>
              <a:t>These horizontal and vertical components of velocity can again be used to find the speed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and the angle with the horizontal </a:t>
            </a:r>
            <a:r>
              <a:rPr lang="el-GR" sz="2400" i="1" dirty="0">
                <a:solidFill>
                  <a:srgbClr val="FF0000"/>
                </a:solidFill>
                <a:latin typeface="Times New Roman" panose="02020603050405020304" pitchFamily="18" charset="0"/>
                <a:cs typeface="Times New Roman" panose="02020603050405020304" pitchFamily="18" charset="0"/>
              </a:rPr>
              <a:t>θ</a:t>
            </a:r>
            <a:r>
              <a:rPr lang="en-GB" sz="2400" dirty="0">
                <a:solidFill>
                  <a:srgbClr val="FF0000"/>
                </a:solidFill>
              </a:rPr>
              <a:t>.</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8664"/>
              </a:xfrm>
              <a:prstGeom prst="rect">
                <a:avLst/>
              </a:prstGeom>
            </p:spPr>
            <p:txBody>
              <a:bodyPr wrap="square">
                <a:spAutoFit/>
              </a:bodyPr>
              <a:lstStyle/>
              <a:p>
                <a:r>
                  <a:rPr lang="en-GB" sz="2400" dirty="0">
                    <a:solidFill>
                      <a:srgbClr val="FF0000"/>
                    </a:solidFill>
                  </a:rPr>
                  <a:t>The horizontal component of final velocity</a:t>
                </a:r>
                <a:r>
                  <a:rPr lang="en-GB" sz="2400" i="1" dirty="0">
                    <a:solidFill>
                      <a:srgbClr val="FF0000"/>
                    </a:solidFill>
                  </a:rPr>
                  <a:t> </a:t>
                </a:r>
                <a:r>
                  <a:rPr lang="en-GB" sz="2400" dirty="0">
                    <a:solidFill>
                      <a:srgbClr val="FF0000"/>
                    </a:solidFill>
                  </a:rPr>
                  <a:t>after 1 second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8664"/>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620315"/>
              </a:xfrm>
              <a:prstGeom prst="rect">
                <a:avLst/>
              </a:prstGeom>
            </p:spPr>
            <p:txBody>
              <a:bodyPr wrap="square">
                <a:spAutoFit/>
              </a:bodyPr>
              <a:lstStyle/>
              <a:p>
                <a:r>
                  <a:rPr lang="en-GB" sz="2400" dirty="0">
                    <a:solidFill>
                      <a:srgbClr val="FF0000"/>
                    </a:solidFill>
                  </a:rPr>
                  <a:t>The vertical component of final velocity</a:t>
                </a:r>
                <a:r>
                  <a:rPr lang="en-GB" sz="2400" i="1" dirty="0">
                    <a:solidFill>
                      <a:srgbClr val="FF0000"/>
                    </a:solidFill>
                  </a:rPr>
                  <a:t> </a:t>
                </a:r>
                <a:r>
                  <a:rPr lang="en-GB" sz="2400" dirty="0">
                    <a:solidFill>
                      <a:srgbClr val="FF0000"/>
                    </a:solidFill>
                  </a:rPr>
                  <a:t>after 1 second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d>
                        <m:dPr>
                          <m:ctrlPr>
                            <a:rPr lang="en-GB" sz="2400" i="1">
                              <a:solidFill>
                                <a:srgbClr val="FF0000"/>
                              </a:solidFill>
                              <a:latin typeface="Cambria Math"/>
                            </a:rPr>
                          </m:ctrlPr>
                        </m:dPr>
                        <m:e>
                          <m:r>
                            <a:rPr lang="en-GB" sz="2400" i="1">
                              <a:solidFill>
                                <a:srgbClr val="FF0000"/>
                              </a:solidFill>
                              <a:latin typeface="Cambria Math" panose="02040503050406030204" pitchFamily="18" charset="0"/>
                            </a:rPr>
                            <m:t>−10</m:t>
                          </m:r>
                        </m:e>
                      </m:d>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=13.0−10×1=3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a:p>
                <a:endParaRPr lang="en-GB" sz="2400" dirty="0"/>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620315"/>
              </a:xfrm>
              <a:prstGeom prst="rect">
                <a:avLst/>
              </a:prstGeom>
              <a:blipFill>
                <a:blip r:embed="rId5"/>
                <a:stretch>
                  <a:fillRect l="-926" t="-3150"/>
                </a:stretch>
              </a:blipFill>
            </p:spPr>
            <p:txBody>
              <a:bodyPr/>
              <a:lstStyle/>
              <a:p>
                <a:r>
                  <a:rPr lang="en-US">
                    <a:noFill/>
                  </a:rPr>
                  <a:t> </a:t>
                </a:r>
              </a:p>
            </p:txBody>
          </p:sp>
        </mc:Fallback>
      </mc:AlternateContent>
    </p:spTree>
    <p:extLst>
      <p:ext uri="{BB962C8B-B14F-4D97-AF65-F5344CB8AC3E}">
        <p14:creationId xmlns:p14="http://schemas.microsoft.com/office/powerpoint/2010/main" val="82902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652401" cy="881652"/>
              </a:xfrm>
              <a:prstGeom prst="rect">
                <a:avLst/>
              </a:prstGeom>
            </p:spPr>
            <p:txBody>
              <a:bodyPr wrap="square">
                <a:spAutoFit/>
              </a:bodyPr>
              <a:lstStyle/>
              <a:p>
                <a:r>
                  <a:rPr lang="en-GB" sz="2400" dirty="0"/>
                  <a:t>b)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solidFill>
                    <a:srgbClr val="FF0000"/>
                  </a:solidFill>
                </a:endParaRP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652401" cy="881652"/>
              </a:xfrm>
              <a:prstGeom prst="rect">
                <a:avLst/>
              </a:prstGeom>
              <a:blipFill>
                <a:blip r:embed="rId3"/>
                <a:stretch>
                  <a:fillRect l="-1527"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173966" y="4115139"/>
            <a:ext cx="6667361" cy="461665"/>
          </a:xfrm>
          <a:prstGeom prst="rect">
            <a:avLst/>
          </a:prstGeom>
        </p:spPr>
        <p:txBody>
          <a:bodyPr wrap="square">
            <a:spAutoFit/>
          </a:bodyPr>
          <a:lstStyle/>
          <a:p>
            <a:r>
              <a:rPr lang="en-GB" sz="2400" dirty="0">
                <a:solidFill>
                  <a:srgbClr val="FF0000"/>
                </a:solidFill>
              </a:rPr>
              <a:t>The angle to the horizontal is also calculated:</a:t>
            </a:r>
          </a:p>
        </p:txBody>
      </p:sp>
      <p:sp>
        <p:nvSpPr>
          <p:cNvPr id="2" name="Rectangle 1"/>
          <p:cNvSpPr/>
          <p:nvPr/>
        </p:nvSpPr>
        <p:spPr>
          <a:xfrm>
            <a:off x="2173966" y="2241602"/>
            <a:ext cx="9600728" cy="461665"/>
          </a:xfrm>
          <a:prstGeom prst="rect">
            <a:avLst/>
          </a:prstGeom>
        </p:spPr>
        <p:txBody>
          <a:bodyPr wrap="square">
            <a:spAutoFit/>
          </a:bodyPr>
          <a:lstStyle/>
          <a:p>
            <a:r>
              <a:rPr lang="en-GB" sz="2400" dirty="0">
                <a:solidFill>
                  <a:srgbClr val="FF0000"/>
                </a:solidFill>
              </a:rPr>
              <a:t>The speed at 1 second can then be calculated as follows:</a:t>
            </a:r>
          </a:p>
        </p:txBody>
      </p:sp>
      <mc:AlternateContent xmlns:mc="http://schemas.openxmlformats.org/markup-compatibility/2006" xmlns:a14="http://schemas.microsoft.com/office/drawing/2010/main">
        <mc:Choice Requires="a14">
          <p:sp>
            <p:nvSpPr>
              <p:cNvPr id="14" name="Rectangle 13"/>
              <p:cNvSpPr/>
              <p:nvPr/>
            </p:nvSpPr>
            <p:spPr>
              <a:xfrm>
                <a:off x="3359696" y="3079498"/>
                <a:ext cx="6798578" cy="84388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up>
                              <m:r>
                                <a:rPr lang="en-GB" sz="2400" i="1">
                                  <a:solidFill>
                                    <a:srgbClr val="FF0000"/>
                                  </a:solidFill>
                                  <a:latin typeface="Cambria Math" panose="02040503050406030204" pitchFamily="18" charset="0"/>
                                </a:rPr>
                                <m:t>2</m:t>
                              </m:r>
                            </m:sup>
                          </m:sSubSup>
                          <m:r>
                            <a:rPr lang="en-GB" sz="2400" i="1">
                              <a:solidFill>
                                <a:srgbClr val="FF0000"/>
                              </a:solidFill>
                              <a:latin typeface="Cambria Math" panose="02040503050406030204" pitchFamily="18" charset="0"/>
                            </a:rPr>
                            <m:t>+</m:t>
                          </m:r>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up>
                              <m:r>
                                <a:rPr lang="en-GB" sz="2400" i="1">
                                  <a:solidFill>
                                    <a:srgbClr val="FF0000"/>
                                  </a:solidFill>
                                  <a:latin typeface="Cambria Math" panose="02040503050406030204" pitchFamily="18" charset="0"/>
                                </a:rPr>
                                <m:t>2</m:t>
                              </m:r>
                            </m:sup>
                          </m:sSubSup>
                        </m:e>
                      </m:rad>
                      <m:r>
                        <a:rPr lang="en-GB" sz="2400" i="1">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7.5</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e>
                      </m:rad>
                      <m:r>
                        <a:rPr lang="en-GB" sz="2400" i="1">
                          <a:solidFill>
                            <a:srgbClr val="FF0000"/>
                          </a:solidFill>
                          <a:latin typeface="Cambria Math" panose="02040503050406030204" pitchFamily="18" charset="0"/>
                        </a:rPr>
                        <m:t>=8.1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3359696" y="3079498"/>
                <a:ext cx="6798578" cy="8438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3215680" y="4909224"/>
                <a:ext cx="6667361" cy="84863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𝜃</m:t>
                      </m:r>
                      <m:r>
                        <a:rPr lang="en-GB" sz="2400" i="1" smtClean="0">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num>
                                <m:den>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den>
                              </m:f>
                            </m:e>
                          </m:d>
                          <m:r>
                            <a:rPr lang="en-GB" sz="2400" i="1">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7.5</m:t>
                                      </m:r>
                                    </m:den>
                                  </m:f>
                                </m:e>
                              </m:d>
                              <m:r>
                                <a:rPr lang="en-GB" sz="2400" i="1">
                                  <a:solidFill>
                                    <a:srgbClr val="FF0000"/>
                                  </a:solidFill>
                                  <a:latin typeface="Cambria Math" panose="02040503050406030204" pitchFamily="18" charset="0"/>
                                </a:rPr>
                                <m:t>=21.8°</m:t>
                              </m:r>
                            </m:e>
                          </m:func>
                        </m:e>
                      </m:func>
                    </m:oMath>
                  </m:oMathPara>
                </a14:m>
                <a:endParaRPr lang="en-GB" sz="2400" dirty="0">
                  <a:solidFill>
                    <a:srgbClr val="FF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3215680" y="4909224"/>
                <a:ext cx="6667361" cy="848630"/>
              </a:xfrm>
              <a:prstGeom prst="rect">
                <a:avLst/>
              </a:prstGeom>
              <a:blipFill>
                <a:blip r:embed="rId5"/>
                <a:stretch>
                  <a:fillRect b="-1493"/>
                </a:stretch>
              </a:blipFill>
            </p:spPr>
            <p:txBody>
              <a:bodyPr/>
              <a:lstStyle/>
              <a:p>
                <a:r>
                  <a:rPr lang="en-US">
                    <a:noFill/>
                  </a:rPr>
                  <a:t> </a:t>
                </a:r>
              </a:p>
            </p:txBody>
          </p:sp>
        </mc:Fallback>
      </mc:AlternateContent>
      <p:sp>
        <p:nvSpPr>
          <p:cNvPr id="11" name="Rectangle 10"/>
          <p:cNvSpPr/>
          <p:nvPr/>
        </p:nvSpPr>
        <p:spPr>
          <a:xfrm>
            <a:off x="2197827" y="6090898"/>
            <a:ext cx="8146645" cy="461665"/>
          </a:xfrm>
          <a:prstGeom prst="rect">
            <a:avLst/>
          </a:prstGeom>
        </p:spPr>
        <p:txBody>
          <a:bodyPr wrap="square">
            <a:spAutoFit/>
          </a:bodyPr>
          <a:lstStyle/>
          <a:p>
            <a:r>
              <a:rPr lang="en-GB" sz="2400" dirty="0">
                <a:solidFill>
                  <a:srgbClr val="FF0000"/>
                </a:solidFill>
              </a:rPr>
              <a:t>Note that this angle is less than the angle at 0.5 seconds.</a:t>
            </a:r>
          </a:p>
        </p:txBody>
      </p:sp>
    </p:spTree>
    <p:extLst>
      <p:ext uri="{BB962C8B-B14F-4D97-AF65-F5344CB8AC3E}">
        <p14:creationId xmlns:p14="http://schemas.microsoft.com/office/powerpoint/2010/main" val="1466694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P spid="9"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9546766" cy="881652"/>
              </a:xfrm>
              <a:prstGeom prst="rect">
                <a:avLst/>
              </a:prstGeom>
            </p:spPr>
            <p:txBody>
              <a:bodyPr wrap="square">
                <a:spAutoFit/>
              </a:bodyPr>
              <a:lstStyle/>
              <a:p>
                <a:r>
                  <a:rPr lang="en-GB" sz="2400" dirty="0"/>
                  <a:t>c)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=13.0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9546766" cy="881652"/>
              </a:xfrm>
              <a:prstGeom prst="rect">
                <a:avLst/>
              </a:prstGeom>
              <a:blipFill>
                <a:blip r:embed="rId3"/>
                <a:stretch>
                  <a:fillRect l="-1064"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36951" y="5229200"/>
            <a:ext cx="9474758" cy="830997"/>
          </a:xfrm>
          <a:prstGeom prst="rect">
            <a:avLst/>
          </a:prstGeom>
        </p:spPr>
        <p:txBody>
          <a:bodyPr wrap="square">
            <a:spAutoFit/>
          </a:bodyPr>
          <a:lstStyle/>
          <a:p>
            <a:r>
              <a:rPr lang="en-GB" sz="2400" dirty="0">
                <a:solidFill>
                  <a:srgbClr val="FF0000"/>
                </a:solidFill>
              </a:rPr>
              <a:t>These horizontal and vertical components of velocity can again be used to find the speed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and the angle with the horizontal </a:t>
            </a:r>
            <a:r>
              <a:rPr lang="el-GR" sz="2400" i="1" dirty="0">
                <a:solidFill>
                  <a:srgbClr val="FF0000"/>
                </a:solidFill>
                <a:latin typeface="Times New Roman" panose="02020603050405020304" pitchFamily="18" charset="0"/>
                <a:cs typeface="Times New Roman" panose="02020603050405020304" pitchFamily="18" charset="0"/>
              </a:rPr>
              <a:t>θ</a:t>
            </a:r>
            <a:r>
              <a:rPr lang="en-GB" sz="2400" dirty="0">
                <a:solidFill>
                  <a:srgbClr val="FF0000"/>
                </a:solidFill>
              </a:rPr>
              <a:t>.</a:t>
            </a:r>
          </a:p>
        </p:txBody>
      </p:sp>
      <mc:AlternateContent xmlns:mc="http://schemas.openxmlformats.org/markup-compatibility/2006" xmlns:a14="http://schemas.microsoft.com/office/drawing/2010/main">
        <mc:Choice Requires="a14">
          <p:sp>
            <p:nvSpPr>
              <p:cNvPr id="2" name="Rectangle 1"/>
              <p:cNvSpPr/>
              <p:nvPr/>
            </p:nvSpPr>
            <p:spPr>
              <a:xfrm>
                <a:off x="2173966" y="2138998"/>
                <a:ext cx="9600728" cy="1208664"/>
              </a:xfrm>
              <a:prstGeom prst="rect">
                <a:avLst/>
              </a:prstGeom>
            </p:spPr>
            <p:txBody>
              <a:bodyPr wrap="square">
                <a:spAutoFit/>
              </a:bodyPr>
              <a:lstStyle/>
              <a:p>
                <a:r>
                  <a:rPr lang="en-GB" sz="2400" dirty="0">
                    <a:solidFill>
                      <a:srgbClr val="FF0000"/>
                    </a:solidFill>
                  </a:rPr>
                  <a:t>The horizontal component of final velocity</a:t>
                </a:r>
                <a:r>
                  <a:rPr lang="en-GB" sz="2400" i="1" dirty="0">
                    <a:solidFill>
                      <a:srgbClr val="FF0000"/>
                    </a:solidFill>
                  </a:rPr>
                  <a:t> </a:t>
                </a:r>
                <a:r>
                  <a:rPr lang="en-GB" sz="2400" dirty="0">
                    <a:solidFill>
                      <a:srgbClr val="FF0000"/>
                    </a:solidFill>
                  </a:rPr>
                  <a:t>after 2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p>
            </p:txBody>
          </p:sp>
        </mc:Choice>
        <mc:Fallback xmlns="">
          <p:sp>
            <p:nvSpPr>
              <p:cNvPr id="2" name="Rectangle 1"/>
              <p:cNvSpPr>
                <a:spLocks noRot="1" noChangeAspect="1" noMove="1" noResize="1" noEditPoints="1" noAdjustHandles="1" noChangeArrowheads="1" noChangeShapeType="1" noTextEdit="1"/>
              </p:cNvSpPr>
              <p:nvPr/>
            </p:nvSpPr>
            <p:spPr>
              <a:xfrm>
                <a:off x="2173966" y="2138998"/>
                <a:ext cx="9600728" cy="1208664"/>
              </a:xfrm>
              <a:prstGeom prst="rect">
                <a:avLst/>
              </a:prstGeom>
              <a:blipFill>
                <a:blip r:embed="rId4"/>
                <a:stretch>
                  <a:fillRect l="-1058" t="-4211" b="-73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77742" y="3585861"/>
                <a:ext cx="9600728" cy="1250983"/>
              </a:xfrm>
              <a:prstGeom prst="rect">
                <a:avLst/>
              </a:prstGeom>
            </p:spPr>
            <p:txBody>
              <a:bodyPr wrap="square">
                <a:spAutoFit/>
              </a:bodyPr>
              <a:lstStyle/>
              <a:p>
                <a:r>
                  <a:rPr lang="en-GB" sz="2400" dirty="0">
                    <a:solidFill>
                      <a:srgbClr val="FF0000"/>
                    </a:solidFill>
                  </a:rPr>
                  <a:t>The vertical component of final velocity</a:t>
                </a:r>
                <a:r>
                  <a:rPr lang="en-GB" sz="2400" i="1" dirty="0">
                    <a:solidFill>
                      <a:srgbClr val="FF0000"/>
                    </a:solidFill>
                  </a:rPr>
                  <a:t> </a:t>
                </a:r>
                <a:r>
                  <a:rPr lang="en-GB" sz="2400" dirty="0">
                    <a:solidFill>
                      <a:srgbClr val="FF0000"/>
                    </a:solidFill>
                  </a:rPr>
                  <a:t>after 2 seconds is:</a:t>
                </a:r>
              </a:p>
              <a:p>
                <a:r>
                  <a:rPr lang="en-GB" sz="2400" dirty="0">
                    <a:solidFill>
                      <a:srgbClr val="FF0000"/>
                    </a:solidFill>
                  </a:rPr>
                  <a:t> </a:t>
                </a: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d>
                        <m:dPr>
                          <m:ctrlPr>
                            <a:rPr lang="en-GB" sz="2400" i="1">
                              <a:solidFill>
                                <a:srgbClr val="FF0000"/>
                              </a:solidFill>
                              <a:latin typeface="Cambria Math"/>
                            </a:rPr>
                          </m:ctrlPr>
                        </m:dPr>
                        <m:e>
                          <m:r>
                            <a:rPr lang="en-GB" sz="2400" i="1">
                              <a:solidFill>
                                <a:srgbClr val="FF0000"/>
                              </a:solidFill>
                              <a:latin typeface="Cambria Math" panose="02040503050406030204" pitchFamily="18" charset="0"/>
                            </a:rPr>
                            <m:t>−10</m:t>
                          </m:r>
                        </m:e>
                      </m:d>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=13.0−10×2=−7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2177742" y="3585861"/>
                <a:ext cx="9600728" cy="1250983"/>
              </a:xfrm>
              <a:prstGeom prst="rect">
                <a:avLst/>
              </a:prstGeom>
              <a:blipFill>
                <a:blip r:embed="rId5"/>
                <a:stretch>
                  <a:fillRect l="-926" t="-4082" b="-4082"/>
                </a:stretch>
              </a:blipFill>
            </p:spPr>
            <p:txBody>
              <a:bodyPr/>
              <a:lstStyle/>
              <a:p>
                <a:r>
                  <a:rPr lang="en-US">
                    <a:noFill/>
                  </a:rPr>
                  <a:t> </a:t>
                </a:r>
              </a:p>
            </p:txBody>
          </p:sp>
        </mc:Fallback>
      </mc:AlternateContent>
    </p:spTree>
    <p:extLst>
      <p:ext uri="{BB962C8B-B14F-4D97-AF65-F5344CB8AC3E}">
        <p14:creationId xmlns:p14="http://schemas.microsoft.com/office/powerpoint/2010/main" val="2705050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6652401" cy="881652"/>
              </a:xfrm>
              <a:prstGeom prst="rect">
                <a:avLst/>
              </a:prstGeom>
            </p:spPr>
            <p:txBody>
              <a:bodyPr wrap="square">
                <a:spAutoFit/>
              </a:bodyPr>
              <a:lstStyle/>
              <a:p>
                <a:r>
                  <a:rPr lang="en-GB" sz="2400" dirty="0"/>
                  <a:t>c)						</a:t>
                </a:r>
                <a14:m>
                  <m:oMath xmlns:m="http://schemas.openxmlformats.org/officeDocument/2006/math">
                    <m:sSub>
                      <m:sSubPr>
                        <m:ctrlPr>
                          <a:rPr lang="en-GB" sz="2400" i="1" smtClean="0">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solidFill>
                    <a:srgbClr val="FF0000"/>
                  </a:solidFill>
                </a:endParaRPr>
              </a:p>
              <a:p>
                <a:r>
                  <a:rPr lang="en-GB" sz="2400" dirty="0">
                    <a:solidFill>
                      <a:srgbClr val="FF0000"/>
                    </a:solidFill>
                  </a:rPr>
                  <a: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=−7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6652401" cy="881652"/>
              </a:xfrm>
              <a:prstGeom prst="rect">
                <a:avLst/>
              </a:prstGeom>
              <a:blipFill>
                <a:blip r:embed="rId3"/>
                <a:stretch>
                  <a:fillRect l="-1527" t="-5797" b="-5797"/>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188926" y="4059388"/>
            <a:ext cx="6667361" cy="461665"/>
          </a:xfrm>
          <a:prstGeom prst="rect">
            <a:avLst/>
          </a:prstGeom>
        </p:spPr>
        <p:txBody>
          <a:bodyPr wrap="square">
            <a:spAutoFit/>
          </a:bodyPr>
          <a:lstStyle/>
          <a:p>
            <a:r>
              <a:rPr lang="en-GB" sz="2400" dirty="0">
                <a:solidFill>
                  <a:srgbClr val="FF0000"/>
                </a:solidFill>
              </a:rPr>
              <a:t>The angle to the horizontal is also calculated:</a:t>
            </a:r>
          </a:p>
        </p:txBody>
      </p:sp>
      <p:sp>
        <p:nvSpPr>
          <p:cNvPr id="2" name="Rectangle 1"/>
          <p:cNvSpPr/>
          <p:nvPr/>
        </p:nvSpPr>
        <p:spPr>
          <a:xfrm>
            <a:off x="2173966" y="2244083"/>
            <a:ext cx="9600728" cy="461665"/>
          </a:xfrm>
          <a:prstGeom prst="rect">
            <a:avLst/>
          </a:prstGeom>
        </p:spPr>
        <p:txBody>
          <a:bodyPr wrap="square">
            <a:spAutoFit/>
          </a:bodyPr>
          <a:lstStyle/>
          <a:p>
            <a:r>
              <a:rPr lang="en-GB" sz="2400" dirty="0">
                <a:solidFill>
                  <a:srgbClr val="FF0000"/>
                </a:solidFill>
              </a:rPr>
              <a:t>The speed at 2 seconds can then be calculated as follows:</a:t>
            </a:r>
          </a:p>
        </p:txBody>
      </p:sp>
      <mc:AlternateContent xmlns:mc="http://schemas.openxmlformats.org/markup-compatibility/2006" xmlns:a14="http://schemas.microsoft.com/office/drawing/2010/main">
        <mc:Choice Requires="a14">
          <p:sp>
            <p:nvSpPr>
              <p:cNvPr id="14" name="Rectangle 13"/>
              <p:cNvSpPr/>
              <p:nvPr/>
            </p:nvSpPr>
            <p:spPr>
              <a:xfrm>
                <a:off x="3575041" y="3039293"/>
                <a:ext cx="6798578" cy="84388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up>
                              <m:r>
                                <a:rPr lang="en-GB" sz="2400" i="1">
                                  <a:solidFill>
                                    <a:srgbClr val="FF0000"/>
                                  </a:solidFill>
                                  <a:latin typeface="Cambria Math" panose="02040503050406030204" pitchFamily="18" charset="0"/>
                                </a:rPr>
                                <m:t>2</m:t>
                              </m:r>
                            </m:sup>
                          </m:sSubSup>
                          <m:r>
                            <a:rPr lang="en-GB" sz="2400" i="1">
                              <a:solidFill>
                                <a:srgbClr val="FF0000"/>
                              </a:solidFill>
                              <a:latin typeface="Cambria Math" panose="02040503050406030204" pitchFamily="18" charset="0"/>
                            </a:rPr>
                            <m:t>+</m:t>
                          </m:r>
                          <m:sSubSup>
                            <m:sSubSupPr>
                              <m:ctrlPr>
                                <a:rPr lang="en-GB" sz="2400" i="1">
                                  <a:solidFill>
                                    <a:srgbClr val="FF0000"/>
                                  </a:solidFill>
                                  <a:latin typeface="Cambria Math"/>
                                </a:rPr>
                              </m:ctrlPr>
                            </m:sSubSup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up>
                              <m:r>
                                <a:rPr lang="en-GB" sz="2400" i="1">
                                  <a:solidFill>
                                    <a:srgbClr val="FF0000"/>
                                  </a:solidFill>
                                  <a:latin typeface="Cambria Math" panose="02040503050406030204" pitchFamily="18" charset="0"/>
                                </a:rPr>
                                <m:t>2</m:t>
                              </m:r>
                            </m:sup>
                          </m:sSubSup>
                        </m:e>
                      </m:rad>
                      <m:r>
                        <a:rPr lang="en-GB" sz="2400" i="1">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7.5</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(−7)</m:t>
                              </m:r>
                            </m:e>
                            <m:sup>
                              <m:r>
                                <a:rPr lang="en-GB" sz="2400" i="1">
                                  <a:solidFill>
                                    <a:srgbClr val="FF0000"/>
                                  </a:solidFill>
                                  <a:latin typeface="Cambria Math" panose="02040503050406030204" pitchFamily="18" charset="0"/>
                                </a:rPr>
                                <m:t>2</m:t>
                              </m:r>
                            </m:sup>
                          </m:sSup>
                        </m:e>
                      </m:rad>
                      <m:r>
                        <a:rPr lang="en-GB" sz="2400" i="1">
                          <a:solidFill>
                            <a:srgbClr val="FF0000"/>
                          </a:solidFill>
                          <a:latin typeface="Cambria Math" panose="02040503050406030204" pitchFamily="18" charset="0"/>
                        </a:rPr>
                        <m:t>=10.3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3575041" y="3039293"/>
                <a:ext cx="6798578" cy="8438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3431704" y="4809185"/>
                <a:ext cx="6667361" cy="8461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𝜃</m:t>
                      </m:r>
                      <m:r>
                        <a:rPr lang="en-GB" sz="2400" i="1" smtClean="0">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num>
                                <m:den>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𝑥</m:t>
                                      </m:r>
                                    </m:sub>
                                  </m:sSub>
                                </m:den>
                              </m:f>
                            </m:e>
                          </m:d>
                          <m:r>
                            <a:rPr lang="en-GB" sz="2400" i="1">
                              <a:solidFill>
                                <a:srgbClr val="FF0000"/>
                              </a:solidFill>
                              <a:latin typeface="Cambria Math" panose="02040503050406030204" pitchFamily="18" charset="0"/>
                            </a:rPr>
                            <m:t>=</m:t>
                          </m:r>
                          <m:func>
                            <m:funcPr>
                              <m:ctrlPr>
                                <a:rPr lang="en-GB" sz="2400" i="1">
                                  <a:solidFill>
                                    <a:srgbClr val="FF0000"/>
                                  </a:solidFill>
                                  <a:latin typeface="Cambria Math"/>
                                </a:rPr>
                              </m:ctrlPr>
                            </m:funcPr>
                            <m:fName>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tan</m:t>
                                  </m:r>
                                </m:e>
                                <m:sup>
                                  <m:r>
                                    <a:rPr lang="en-GB" sz="2400" i="1">
                                      <a:solidFill>
                                        <a:srgbClr val="FF0000"/>
                                      </a:solidFill>
                                      <a:latin typeface="Cambria Math" panose="02040503050406030204" pitchFamily="18" charset="0"/>
                                    </a:rPr>
                                    <m:t>−1</m:t>
                                  </m:r>
                                </m:sup>
                              </m:sSup>
                            </m:fName>
                            <m:e>
                              <m:d>
                                <m:dPr>
                                  <m:ctrlPr>
                                    <a:rPr lang="en-GB" sz="2400" i="1">
                                      <a:solidFill>
                                        <a:srgbClr val="FF0000"/>
                                      </a:solidFill>
                                      <a:latin typeface="Cambria Math"/>
                                    </a:rPr>
                                  </m:ctrlPr>
                                </m:dPr>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−7</m:t>
                                      </m:r>
                                    </m:num>
                                    <m:den>
                                      <m:r>
                                        <a:rPr lang="en-GB" sz="2400" i="1">
                                          <a:solidFill>
                                            <a:srgbClr val="FF0000"/>
                                          </a:solidFill>
                                          <a:latin typeface="Cambria Math" panose="02040503050406030204" pitchFamily="18" charset="0"/>
                                        </a:rPr>
                                        <m:t>7.5</m:t>
                                      </m:r>
                                    </m:den>
                                  </m:f>
                                </m:e>
                              </m:d>
                              <m:r>
                                <a:rPr lang="en-GB" sz="2400" i="1">
                                  <a:solidFill>
                                    <a:srgbClr val="FF0000"/>
                                  </a:solidFill>
                                  <a:latin typeface="Cambria Math" panose="02040503050406030204" pitchFamily="18" charset="0"/>
                                </a:rPr>
                                <m:t>=−43.0°</m:t>
                              </m:r>
                            </m:e>
                          </m:func>
                        </m:e>
                      </m:func>
                    </m:oMath>
                  </m:oMathPara>
                </a14:m>
                <a:endParaRPr lang="en-GB" sz="2400" dirty="0"/>
              </a:p>
            </p:txBody>
          </p:sp>
        </mc:Choice>
        <mc:Fallback xmlns="">
          <p:sp>
            <p:nvSpPr>
              <p:cNvPr id="9" name="Rectangle 8"/>
              <p:cNvSpPr>
                <a:spLocks noRot="1" noChangeAspect="1" noMove="1" noResize="1" noEditPoints="1" noAdjustHandles="1" noChangeArrowheads="1" noChangeShapeType="1" noTextEdit="1"/>
              </p:cNvSpPr>
              <p:nvPr/>
            </p:nvSpPr>
            <p:spPr>
              <a:xfrm>
                <a:off x="3431704" y="4809185"/>
                <a:ext cx="6667361" cy="846194"/>
              </a:xfrm>
              <a:prstGeom prst="rect">
                <a:avLst/>
              </a:prstGeom>
              <a:blipFill>
                <a:blip r:embed="rId5"/>
                <a:stretch>
                  <a:fillRect/>
                </a:stretch>
              </a:blipFill>
            </p:spPr>
            <p:txBody>
              <a:bodyPr/>
              <a:lstStyle/>
              <a:p>
                <a:r>
                  <a:rPr lang="en-US">
                    <a:noFill/>
                  </a:rPr>
                  <a:t> </a:t>
                </a:r>
              </a:p>
            </p:txBody>
          </p:sp>
        </mc:Fallback>
      </mc:AlternateContent>
      <p:sp>
        <p:nvSpPr>
          <p:cNvPr id="11" name="Rectangle 10"/>
          <p:cNvSpPr/>
          <p:nvPr/>
        </p:nvSpPr>
        <p:spPr>
          <a:xfrm>
            <a:off x="2197827" y="5919950"/>
            <a:ext cx="9576867" cy="830997"/>
          </a:xfrm>
          <a:prstGeom prst="rect">
            <a:avLst/>
          </a:prstGeom>
        </p:spPr>
        <p:txBody>
          <a:bodyPr wrap="square">
            <a:spAutoFit/>
          </a:bodyPr>
          <a:lstStyle/>
          <a:p>
            <a:r>
              <a:rPr lang="en-GB" sz="2400" dirty="0">
                <a:solidFill>
                  <a:srgbClr val="FF0000"/>
                </a:solidFill>
              </a:rPr>
              <a:t>Comparing this to the previous answers, the angle has changed sign, it is now below the horizontal, pointing down.</a:t>
            </a:r>
          </a:p>
        </p:txBody>
      </p:sp>
    </p:spTree>
    <p:extLst>
      <p:ext uri="{BB962C8B-B14F-4D97-AF65-F5344CB8AC3E}">
        <p14:creationId xmlns:p14="http://schemas.microsoft.com/office/powerpoint/2010/main" val="10133130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4" grpId="0"/>
      <p:bldP spid="9"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2800" b="1" dirty="0"/>
              <a:t>Final Velocity and Speed</a:t>
            </a:r>
            <a:endParaRPr lang="en-US" altLang="en-US" sz="2800" b="1" dirty="0"/>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793396" cy="1569660"/>
          </a:xfrm>
          <a:prstGeom prst="rect">
            <a:avLst/>
          </a:prstGeom>
        </p:spPr>
        <p:txBody>
          <a:bodyPr wrap="square">
            <a:spAutoFit/>
          </a:bodyPr>
          <a:lstStyle/>
          <a:p>
            <a:r>
              <a:rPr lang="en-GB" sz="2400" dirty="0"/>
              <a:t>The diagram below shows the velocity of the stone at these three times. The angle of the velocity </a:t>
            </a:r>
            <a:r>
              <a:rPr lang="en-GB" sz="2400" i="1" dirty="0">
                <a:latin typeface="Times New Roman" panose="02020603050405020304" pitchFamily="18" charset="0"/>
                <a:cs typeface="Times New Roman" panose="02020603050405020304" pitchFamily="18" charset="0"/>
              </a:rPr>
              <a:t>θ</a:t>
            </a:r>
            <a:r>
              <a:rPr lang="en-GB" sz="2400" dirty="0"/>
              <a:t> can be seen to reduce from </a:t>
            </a:r>
            <a:r>
              <a:rPr lang="en-GB" sz="2400" i="1" dirty="0">
                <a:latin typeface="Times New Roman" panose="02020603050405020304" pitchFamily="18" charset="0"/>
                <a:cs typeface="Times New Roman" panose="02020603050405020304" pitchFamily="18" charset="0"/>
              </a:rPr>
              <a:t>t</a:t>
            </a:r>
            <a:r>
              <a:rPr lang="en-GB" sz="2400" dirty="0"/>
              <a:t> = 0.5 to </a:t>
            </a:r>
            <a:r>
              <a:rPr lang="en-GB" sz="2400" i="1" dirty="0">
                <a:latin typeface="Times New Roman" panose="02020603050405020304" pitchFamily="18" charset="0"/>
                <a:cs typeface="Times New Roman" panose="02020603050405020304" pitchFamily="18" charset="0"/>
              </a:rPr>
              <a:t>t</a:t>
            </a:r>
            <a:r>
              <a:rPr lang="en-GB" sz="2400" dirty="0"/>
              <a:t> = 1, then at </a:t>
            </a:r>
            <a:r>
              <a:rPr lang="en-GB" sz="2400" i="1" dirty="0">
                <a:latin typeface="Times New Roman" panose="02020603050405020304" pitchFamily="18" charset="0"/>
                <a:cs typeface="Times New Roman" panose="02020603050405020304" pitchFamily="18" charset="0"/>
              </a:rPr>
              <a:t>t</a:t>
            </a:r>
            <a:r>
              <a:rPr lang="en-GB" sz="2400" dirty="0"/>
              <a:t> = 2 it has become negative and the angle is below the horizontal.</a:t>
            </a:r>
          </a:p>
        </p:txBody>
      </p:sp>
      <p:sp>
        <p:nvSpPr>
          <p:cNvPr id="10" name="Rectangle 9"/>
          <p:cNvSpPr/>
          <p:nvPr/>
        </p:nvSpPr>
        <p:spPr>
          <a:xfrm>
            <a:off x="2236758" y="5445224"/>
            <a:ext cx="9763898" cy="830997"/>
          </a:xfrm>
          <a:prstGeom prst="rect">
            <a:avLst/>
          </a:prstGeom>
        </p:spPr>
        <p:txBody>
          <a:bodyPr wrap="square">
            <a:spAutoFit/>
          </a:bodyPr>
          <a:lstStyle/>
          <a:p>
            <a:r>
              <a:rPr lang="en-GB" sz="2400" dirty="0"/>
              <a:t>The stone in this example can again be seen to follow a parabolic path and here the velocities illustrate the direction of travel.</a:t>
            </a:r>
          </a:p>
        </p:txBody>
      </p:sp>
      <p:pic>
        <p:nvPicPr>
          <p:cNvPr id="3" name="Picture 2"/>
          <p:cNvPicPr>
            <a:picLocks noChangeAspect="1"/>
          </p:cNvPicPr>
          <p:nvPr/>
        </p:nvPicPr>
        <p:blipFill>
          <a:blip r:embed="rId3"/>
          <a:stretch>
            <a:fillRect/>
          </a:stretch>
        </p:blipFill>
        <p:spPr>
          <a:xfrm>
            <a:off x="3636900" y="2284843"/>
            <a:ext cx="6934116" cy="2941746"/>
          </a:xfrm>
          <a:prstGeom prst="rect">
            <a:avLst/>
          </a:prstGeom>
        </p:spPr>
      </p:pic>
    </p:spTree>
    <p:extLst>
      <p:ext uri="{BB962C8B-B14F-4D97-AF65-F5344CB8AC3E}">
        <p14:creationId xmlns:p14="http://schemas.microsoft.com/office/powerpoint/2010/main" val="2681065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7260" y="588071"/>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207260" y="1419068"/>
            <a:ext cx="9455688" cy="2308324"/>
          </a:xfrm>
          <a:prstGeom prst="rect">
            <a:avLst/>
          </a:prstGeom>
        </p:spPr>
        <p:txBody>
          <a:bodyPr wrap="square">
            <a:spAutoFit/>
          </a:bodyPr>
          <a:lstStyle/>
          <a:p>
            <a:r>
              <a:rPr lang="en-GB" sz="2400" dirty="0"/>
              <a:t>1)	A stone is thrown at a speed of 20 ms</a:t>
            </a:r>
            <a:r>
              <a:rPr lang="en-GB" sz="2400" baseline="30000" dirty="0"/>
              <a:t>-1</a:t>
            </a:r>
            <a:r>
              <a:rPr lang="en-GB" sz="2400" dirty="0"/>
              <a:t> at an angle of 60˚ to the 	horizontal. Find its position horizontally and vertically after the 	following times:</a:t>
            </a:r>
          </a:p>
          <a:p>
            <a:pPr lvl="0"/>
            <a:r>
              <a:rPr lang="en-GB" sz="2400" dirty="0"/>
              <a:t>				a)	0.8 seconds</a:t>
            </a:r>
          </a:p>
          <a:p>
            <a:pPr lvl="0"/>
            <a:r>
              <a:rPr lang="en-GB" sz="2400" dirty="0"/>
              <a:t>				b)	1 second</a:t>
            </a:r>
          </a:p>
          <a:p>
            <a:pPr lvl="0"/>
            <a:r>
              <a:rPr lang="en-GB" sz="2400" dirty="0"/>
              <a:t>				c)	3 seconds</a:t>
            </a:r>
          </a:p>
        </p:txBody>
      </p:sp>
      <p:sp>
        <p:nvSpPr>
          <p:cNvPr id="4" name="Rectangle 3"/>
          <p:cNvSpPr/>
          <p:nvPr/>
        </p:nvSpPr>
        <p:spPr>
          <a:xfrm>
            <a:off x="2207260" y="4998082"/>
            <a:ext cx="9122182" cy="1200329"/>
          </a:xfrm>
          <a:prstGeom prst="rect">
            <a:avLst/>
          </a:prstGeom>
        </p:spPr>
        <p:txBody>
          <a:bodyPr wrap="square">
            <a:spAutoFit/>
          </a:bodyPr>
          <a:lstStyle/>
          <a:p>
            <a:r>
              <a:rPr lang="en-GB" sz="2400" dirty="0"/>
              <a:t>2)	An arrow is fired from a bow with a speed of 50 ms</a:t>
            </a:r>
            <a:r>
              <a:rPr lang="en-GB" sz="2400" baseline="30000" dirty="0"/>
              <a:t>-1</a:t>
            </a:r>
            <a:r>
              <a:rPr lang="en-GB" sz="2400" dirty="0"/>
              <a:t> at an 	angle of 5˚ to the horizontal. What is its speed and the angle 	its velocity makes with the horizontal after 0.6 s?</a:t>
            </a:r>
          </a:p>
        </p:txBody>
      </p:sp>
      <p:sp>
        <p:nvSpPr>
          <p:cNvPr id="8" name="Rectangle 7"/>
          <p:cNvSpPr/>
          <p:nvPr/>
        </p:nvSpPr>
        <p:spPr>
          <a:xfrm>
            <a:off x="2215716" y="3595338"/>
            <a:ext cx="1468672" cy="461665"/>
          </a:xfrm>
          <a:prstGeom prst="rect">
            <a:avLst/>
          </a:prstGeom>
        </p:spPr>
        <p:txBody>
          <a:bodyPr wrap="none">
            <a:spAutoFit/>
          </a:bodyPr>
          <a:lstStyle/>
          <a:p>
            <a:r>
              <a:rPr lang="en-GB" sz="2400" b="1" dirty="0">
                <a:solidFill>
                  <a:prstClr val="black"/>
                </a:solidFill>
              </a:rPr>
              <a:t>Answers</a:t>
            </a:r>
            <a:endParaRPr lang="en-GB" dirty="0"/>
          </a:p>
        </p:txBody>
      </p:sp>
      <p:sp>
        <p:nvSpPr>
          <p:cNvPr id="15" name="Rectangle 14"/>
          <p:cNvSpPr/>
          <p:nvPr/>
        </p:nvSpPr>
        <p:spPr>
          <a:xfrm>
            <a:off x="2207260" y="4035395"/>
            <a:ext cx="8833779" cy="830997"/>
          </a:xfrm>
          <a:prstGeom prst="rect">
            <a:avLst/>
          </a:prstGeom>
        </p:spPr>
        <p:txBody>
          <a:bodyPr wrap="square">
            <a:spAutoFit/>
          </a:bodyPr>
          <a:lstStyle/>
          <a:p>
            <a:r>
              <a:rPr lang="en-GB" sz="2400" dirty="0"/>
              <a:t>	a)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8m,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 = 10.7m	</a:t>
            </a:r>
            <a:r>
              <a:rPr lang="en-GB" sz="2400" dirty="0"/>
              <a:t>		b)	</a:t>
            </a:r>
            <a:r>
              <a:rPr lang="en-GB" sz="2400" i="1" dirty="0">
                <a:solidFill>
                  <a:srgbClr val="FF0000"/>
                </a:solidFill>
                <a:latin typeface="Times New Roman" panose="02020603050405020304" pitchFamily="18" charset="0"/>
                <a:cs typeface="Times New Roman" panose="02020603050405020304" pitchFamily="18" charset="0"/>
              </a:rPr>
              <a:t> x</a:t>
            </a:r>
            <a:r>
              <a:rPr lang="en-GB" sz="2400" dirty="0">
                <a:solidFill>
                  <a:srgbClr val="FF0000"/>
                </a:solidFill>
              </a:rPr>
              <a:t> = 10m,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 = 12.3m </a:t>
            </a:r>
            <a:r>
              <a:rPr lang="en-GB" sz="2400" dirty="0"/>
              <a:t>		c)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30m,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 = 6.96m</a:t>
            </a:r>
          </a:p>
        </p:txBody>
      </p:sp>
      <p:sp>
        <p:nvSpPr>
          <p:cNvPr id="11" name="Rectangle 10"/>
          <p:cNvSpPr/>
          <p:nvPr/>
        </p:nvSpPr>
        <p:spPr>
          <a:xfrm>
            <a:off x="2209607" y="6297190"/>
            <a:ext cx="1297150" cy="461665"/>
          </a:xfrm>
          <a:prstGeom prst="rect">
            <a:avLst/>
          </a:prstGeom>
        </p:spPr>
        <p:txBody>
          <a:bodyPr wrap="none">
            <a:spAutoFit/>
          </a:bodyPr>
          <a:lstStyle/>
          <a:p>
            <a:r>
              <a:rPr lang="en-GB" sz="2400" b="1" dirty="0">
                <a:solidFill>
                  <a:prstClr val="black"/>
                </a:solidFill>
              </a:rPr>
              <a:t>Answer</a:t>
            </a:r>
            <a:endParaRPr lang="en-GB" dirty="0"/>
          </a:p>
        </p:txBody>
      </p:sp>
      <p:sp>
        <p:nvSpPr>
          <p:cNvPr id="5" name="Rectangle 4"/>
          <p:cNvSpPr/>
          <p:nvPr/>
        </p:nvSpPr>
        <p:spPr>
          <a:xfrm>
            <a:off x="4151784" y="6291907"/>
            <a:ext cx="3555782" cy="461665"/>
          </a:xfrm>
          <a:prstGeom prst="rect">
            <a:avLst/>
          </a:prstGeom>
        </p:spPr>
        <p:txBody>
          <a:bodyPr wrap="none">
            <a:spAutoFit/>
          </a:bodyPr>
          <a:lstStyle/>
          <a:p>
            <a:pPr lvl="0"/>
            <a:r>
              <a:rPr lang="en-GB" sz="2400" dirty="0">
                <a:solidFill>
                  <a:srgbClr val="FF0000"/>
                </a:solidFill>
              </a:rPr>
              <a:t>49.8 ms</a:t>
            </a:r>
            <a:r>
              <a:rPr lang="en-GB" sz="2400" baseline="30000" dirty="0">
                <a:solidFill>
                  <a:srgbClr val="FF0000"/>
                </a:solidFill>
              </a:rPr>
              <a:t>-1</a:t>
            </a:r>
            <a:r>
              <a:rPr lang="en-GB" sz="2400" dirty="0">
                <a:solidFill>
                  <a:srgbClr val="FF0000"/>
                </a:solidFill>
              </a:rPr>
              <a:t>, 1.9° (below)</a:t>
            </a:r>
          </a:p>
        </p:txBody>
      </p:sp>
    </p:spTree>
    <p:extLst>
      <p:ext uri="{BB962C8B-B14F-4D97-AF65-F5344CB8AC3E}">
        <p14:creationId xmlns:p14="http://schemas.microsoft.com/office/powerpoint/2010/main" val="2587143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15" grpId="0"/>
      <p:bldP spid="11"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7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3893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134947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Further Projectile Problems </a:t>
            </a:r>
            <a:r>
              <a:rPr lang="en-US" altLang="en-US" sz="2800" b="1" dirty="0" smtClean="0"/>
              <a:t>- </a:t>
            </a:r>
            <a:r>
              <a:rPr lang="en-US" altLang="en-US" sz="2800" b="1" dirty="0"/>
              <a:t>Maximum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1938992"/>
          </a:xfrm>
          <a:prstGeom prst="rect">
            <a:avLst/>
          </a:prstGeom>
        </p:spPr>
        <p:txBody>
          <a:bodyPr wrap="square">
            <a:spAutoFit/>
          </a:bodyPr>
          <a:lstStyle/>
          <a:p>
            <a:r>
              <a:rPr lang="en-GB" sz="2400" dirty="0"/>
              <a:t>The first section introduced a technique for solving problems based around projectiles, by simply applying the </a:t>
            </a:r>
            <a:r>
              <a:rPr lang="en-GB" sz="2400" i="1" dirty="0" err="1">
                <a:latin typeface="Times New Roman" panose="02020603050405020304" pitchFamily="18" charset="0"/>
                <a:cs typeface="Times New Roman" panose="02020603050405020304" pitchFamily="18" charset="0"/>
              </a:rPr>
              <a:t>suvat</a:t>
            </a:r>
            <a:r>
              <a:rPr lang="en-GB" sz="2400" dirty="0">
                <a:latin typeface="Times New Roman" panose="02020603050405020304" pitchFamily="18" charset="0"/>
                <a:cs typeface="Times New Roman" panose="02020603050405020304" pitchFamily="18" charset="0"/>
              </a:rPr>
              <a:t> </a:t>
            </a:r>
            <a:r>
              <a:rPr lang="en-GB" sz="2400" dirty="0"/>
              <a:t>equations. This section continues to use this approach to find significant attributes in the motion of a projectile such as the maximum height and the range, then addresses the possibility of starting the motion from a different height.  </a:t>
            </a:r>
          </a:p>
        </p:txBody>
      </p:sp>
      <mc:AlternateContent xmlns:mc="http://schemas.openxmlformats.org/markup-compatibility/2006" xmlns:a14="http://schemas.microsoft.com/office/drawing/2010/main">
        <mc:Choice Requires="a14">
          <p:sp>
            <p:nvSpPr>
              <p:cNvPr id="12" name="Rectangle 11"/>
              <p:cNvSpPr/>
              <p:nvPr/>
            </p:nvSpPr>
            <p:spPr>
              <a:xfrm>
                <a:off x="2249536" y="2701360"/>
                <a:ext cx="9535096" cy="2711448"/>
              </a:xfrm>
              <a:prstGeom prst="rect">
                <a:avLst/>
              </a:prstGeom>
            </p:spPr>
            <p:txBody>
              <a:bodyPr wrap="square">
                <a:spAutoFit/>
              </a:bodyPr>
              <a:lstStyle/>
              <a:p>
                <a:r>
                  <a:rPr lang="en-GB" sz="2400" dirty="0"/>
                  <a:t>The maximum height of a projectile can easily be found by considering its vertical motion. At the maximum height the vertical component of the velocity is momentarily zero, as the projectile slows to a halt before changing direction and travelling back down.</a:t>
                </a:r>
              </a:p>
              <a:p>
                <a:endParaRPr lang="en-GB" sz="2400" dirty="0"/>
              </a:p>
              <a:p>
                <a:r>
                  <a:rPr lang="en-GB" sz="2400" dirty="0"/>
                  <a:t>The maximum height and the time taken to reach maximum height can each be calculated by letting </a:t>
                </a:r>
                <a14:m>
                  <m:oMath xmlns:m="http://schemas.openxmlformats.org/officeDocument/2006/math">
                    <m:sSub>
                      <m:sSubPr>
                        <m:ctrlPr>
                          <a:rPr lang="en-GB" sz="2400" i="1">
                            <a:latin typeface="Cambria Math"/>
                          </a:rPr>
                        </m:ctrlPr>
                      </m:sSubPr>
                      <m:e>
                        <m:r>
                          <a:rPr lang="en-GB" sz="2400" i="1">
                            <a:latin typeface="Cambria Math" panose="02040503050406030204" pitchFamily="18" charset="0"/>
                          </a:rPr>
                          <m:t>𝑣</m:t>
                        </m:r>
                      </m:e>
                      <m:sub>
                        <m:r>
                          <a:rPr lang="en-GB" sz="2400" i="1">
                            <a:latin typeface="Cambria Math" panose="02040503050406030204" pitchFamily="18" charset="0"/>
                          </a:rPr>
                          <m:t>𝑦</m:t>
                        </m:r>
                      </m:sub>
                    </m:sSub>
                    <m:r>
                      <a:rPr lang="en-GB" sz="2400" i="1">
                        <a:latin typeface="Cambria Math" panose="02040503050406030204" pitchFamily="18" charset="0"/>
                      </a:rPr>
                      <m:t>=0</m:t>
                    </m:r>
                  </m:oMath>
                </a14:m>
                <a:r>
                  <a:rPr lang="en-GB" sz="2400" dirty="0"/>
                  <a:t>.</a:t>
                </a:r>
              </a:p>
            </p:txBody>
          </p:sp>
        </mc:Choice>
        <mc:Fallback xmlns="">
          <p:sp>
            <p:nvSpPr>
              <p:cNvPr id="12" name="Rectangle 11"/>
              <p:cNvSpPr>
                <a:spLocks noRot="1" noChangeAspect="1" noMove="1" noResize="1" noEditPoints="1" noAdjustHandles="1" noChangeArrowheads="1" noChangeShapeType="1" noTextEdit="1"/>
              </p:cNvSpPr>
              <p:nvPr/>
            </p:nvSpPr>
            <p:spPr>
              <a:xfrm>
                <a:off x="2249536" y="2701360"/>
                <a:ext cx="9535096" cy="2711448"/>
              </a:xfrm>
              <a:prstGeom prst="rect">
                <a:avLst/>
              </a:prstGeom>
              <a:blipFill rotWithShape="0">
                <a:blip r:embed="rId3"/>
                <a:stretch>
                  <a:fillRect l="-959" t="-1573" r="-1790" b="-2921"/>
                </a:stretch>
              </a:blipFill>
            </p:spPr>
            <p:txBody>
              <a:bodyPr/>
              <a:lstStyle/>
              <a:p>
                <a:r>
                  <a:rPr lang="en-GB">
                    <a:noFill/>
                  </a:rPr>
                  <a:t> </a:t>
                </a:r>
              </a:p>
            </p:txBody>
          </p:sp>
        </mc:Fallback>
      </mc:AlternateContent>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Maximum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5848" y="1012679"/>
            <a:ext cx="9546766" cy="1938992"/>
          </a:xfrm>
          <a:prstGeom prst="rect">
            <a:avLst/>
          </a:prstGeom>
        </p:spPr>
        <p:txBody>
          <a:bodyPr wrap="square">
            <a:spAutoFit/>
          </a:bodyPr>
          <a:lstStyle/>
          <a:p>
            <a:r>
              <a:rPr lang="en-GB" sz="2400" dirty="0"/>
              <a:t>A ball is thrown with initial speed 20 ms</a:t>
            </a:r>
            <a:r>
              <a:rPr lang="en-GB" sz="2400" baseline="30000" dirty="0"/>
              <a:t>-1</a:t>
            </a:r>
            <a:r>
              <a:rPr lang="en-GB" sz="2400" dirty="0"/>
              <a:t> at an angle of 60˚ to the horizontal.</a:t>
            </a:r>
          </a:p>
          <a:p>
            <a:pPr lvl="0"/>
            <a:r>
              <a:rPr lang="en-GB" sz="2400" dirty="0"/>
              <a:t>		a)	How high does it rise?</a:t>
            </a:r>
          </a:p>
          <a:p>
            <a:pPr lvl="0"/>
            <a:r>
              <a:rPr lang="en-GB" sz="2400" dirty="0"/>
              <a:t>		b)	How long does it take to reach this maximum height?</a:t>
            </a:r>
          </a:p>
          <a:p>
            <a:pPr lvl="0"/>
            <a:r>
              <a:rPr lang="en-GB" sz="2400" dirty="0"/>
              <a:t>		c)	How far has it travelled horizontally at its maximum height?</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11" name="Rectangle 10"/>
          <p:cNvSpPr/>
          <p:nvPr/>
        </p:nvSpPr>
        <p:spPr>
          <a:xfrm>
            <a:off x="2173361" y="2904012"/>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5" name="Rectangle 14"/>
              <p:cNvSpPr/>
              <p:nvPr/>
            </p:nvSpPr>
            <p:spPr>
              <a:xfrm>
                <a:off x="2173361" y="3283389"/>
                <a:ext cx="9474758" cy="864789"/>
              </a:xfrm>
              <a:prstGeom prst="rect">
                <a:avLst/>
              </a:prstGeom>
            </p:spPr>
            <p:txBody>
              <a:bodyPr wrap="square">
                <a:spAutoFit/>
              </a:bodyPr>
              <a:lstStyle/>
              <a:p>
                <a:pPr lvl="0"/>
                <a:r>
                  <a:rPr lang="en-GB" sz="2400" dirty="0"/>
                  <a:t>a)	</a:t>
                </a:r>
                <a:r>
                  <a:rPr lang="en-GB" sz="2400" dirty="0">
                    <a:solidFill>
                      <a:srgbClr val="FF0000"/>
                    </a:solidFill>
                  </a:rPr>
                  <a:t>The maximum height is found by considering the vertical motion. 	First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oMath>
                </a14:m>
                <a:r>
                  <a:rPr lang="en-GB" sz="2400" dirty="0">
                    <a:solidFill>
                      <a:srgbClr val="FF0000"/>
                    </a:solidFill>
                  </a:rPr>
                  <a:t> can be found:</a:t>
                </a:r>
                <a:endParaRPr lang="en-GB" sz="2400" dirty="0"/>
              </a:p>
            </p:txBody>
          </p:sp>
        </mc:Choice>
        <mc:Fallback xmlns="">
          <p:sp>
            <p:nvSpPr>
              <p:cNvPr id="15" name="Rectangle 14"/>
              <p:cNvSpPr>
                <a:spLocks noRot="1" noChangeAspect="1" noMove="1" noResize="1" noEditPoints="1" noAdjustHandles="1" noChangeArrowheads="1" noChangeShapeType="1" noTextEdit="1"/>
              </p:cNvSpPr>
              <p:nvPr/>
            </p:nvSpPr>
            <p:spPr>
              <a:xfrm>
                <a:off x="2173361" y="3283389"/>
                <a:ext cx="9474758" cy="864789"/>
              </a:xfrm>
              <a:prstGeom prst="rect">
                <a:avLst/>
              </a:prstGeom>
              <a:blipFill>
                <a:blip r:embed="rId3"/>
                <a:stretch>
                  <a:fillRect l="-1072" t="-5882" r="-268"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784927" y="4086785"/>
                <a:ext cx="6608989" cy="49750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Vertical</m:t>
                      </m:r>
                      <m:r>
                        <m:rPr>
                          <m:nor/>
                        </m:rPr>
                        <a:rPr lang="en-GB" sz="2400" smtClean="0">
                          <a:solidFill>
                            <a:srgbClr val="FF0000"/>
                          </a:solidFill>
                        </a:rPr>
                        <m:t> </m:t>
                      </m:r>
                      <m:r>
                        <m:rPr>
                          <m:nor/>
                        </m:rPr>
                        <a:rPr lang="en-GB" sz="2400" smtClean="0">
                          <a:solidFill>
                            <a:srgbClr val="FF0000"/>
                          </a:solidFill>
                        </a:rPr>
                        <m:t>speed</m:t>
                      </m:r>
                      <m:r>
                        <m:rPr>
                          <m:nor/>
                        </m:rPr>
                        <a:rPr lang="en-GB" sz="2400" smtClean="0">
                          <a:solidFill>
                            <a:srgbClr val="FF0000"/>
                          </a:solidFill>
                        </a:rPr>
                        <m:t> </m:t>
                      </m:r>
                      <m:r>
                        <m:rPr>
                          <m:nor/>
                        </m:rPr>
                        <a:rPr lang="en-GB" sz="2400" smtClean="0">
                          <a:solidFill>
                            <a:srgbClr val="FF0000"/>
                          </a:solidFill>
                        </a:rPr>
                        <m:t>is</m:t>
                      </m:r>
                      <m:r>
                        <m:rPr>
                          <m:nor/>
                        </m:rPr>
                        <a:rPr lang="en-GB" sz="2400" smtClean="0">
                          <a:solidFill>
                            <a:srgbClr val="FF0000"/>
                          </a:solidFill>
                        </a:rPr>
                        <m:t>, </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20</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60</m:t>
                          </m:r>
                        </m:e>
                      </m:func>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17</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32</m:t>
                      </m:r>
                      <m:r>
                        <a:rPr lang="en-GB" sz="2400" i="1">
                          <a:solidFill>
                            <a:srgbClr val="FF0000"/>
                          </a:solidFill>
                          <a:latin typeface="Cambria Math" panose="02040503050406030204" pitchFamily="18" charset="0"/>
                        </a:rPr>
                        <m:t>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a:solidFill>
                            <a:srgbClr val="FF0000"/>
                          </a:solidFill>
                        </a:rPr>
                        <m:t> </m:t>
                      </m:r>
                    </m:oMath>
                  </m:oMathPara>
                </a14:m>
                <a:endParaRPr lang="en-GB" sz="2400"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784927" y="4086785"/>
                <a:ext cx="6608989" cy="497508"/>
              </a:xfrm>
              <a:prstGeom prst="rect">
                <a:avLst/>
              </a:prstGeom>
              <a:blipFill>
                <a:blip r:embed="rId4"/>
                <a:stretch>
                  <a:fillRect t="-2564" b="-12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241852" y="4587866"/>
                <a:ext cx="9474758" cy="864789"/>
              </a:xfrm>
              <a:prstGeom prst="rect">
                <a:avLst/>
              </a:prstGeom>
            </p:spPr>
            <p:txBody>
              <a:bodyPr wrap="square">
                <a:spAutoFit/>
              </a:bodyPr>
              <a:lstStyle/>
              <a:p>
                <a:pPr lvl="0"/>
                <a:r>
                  <a:rPr lang="en-GB" sz="2400" dirty="0">
                    <a:solidFill>
                      <a:srgbClr val="FF0000"/>
                    </a:solidFill>
                  </a:rPr>
                  <a:t>Then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𝑢</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𝑎𝑠</m:t>
                    </m:r>
                  </m:oMath>
                </a14:m>
                <a:r>
                  <a:rPr lang="en-GB" sz="2400" dirty="0">
                    <a:solidFill>
                      <a:srgbClr val="FF0000"/>
                    </a:solidFill>
                  </a:rPr>
                  <a:t> can be used by letting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=0</m:t>
                    </m:r>
                  </m:oMath>
                </a14:m>
                <a:r>
                  <a:rPr lang="en-GB" sz="2400" dirty="0">
                    <a:solidFill>
                      <a:srgbClr val="FF0000"/>
                    </a:solidFill>
                  </a:rPr>
                  <a:t> and solving to find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a:t>
                </a:r>
              </a:p>
            </p:txBody>
          </p:sp>
        </mc:Choice>
        <mc:Fallback xmlns="">
          <p:sp>
            <p:nvSpPr>
              <p:cNvPr id="12" name="Rectangle 11"/>
              <p:cNvSpPr>
                <a:spLocks noRot="1" noChangeAspect="1" noMove="1" noResize="1" noEditPoints="1" noAdjustHandles="1" noChangeArrowheads="1" noChangeShapeType="1" noTextEdit="1"/>
              </p:cNvSpPr>
              <p:nvPr/>
            </p:nvSpPr>
            <p:spPr>
              <a:xfrm>
                <a:off x="2241852" y="4587866"/>
                <a:ext cx="9474758" cy="864789"/>
              </a:xfrm>
              <a:prstGeom prst="rect">
                <a:avLst/>
              </a:prstGeom>
              <a:blipFill>
                <a:blip r:embed="rId5"/>
                <a:stretch>
                  <a:fillRect l="-1072" t="-5882" r="-1072" b="-147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4007768" y="5250927"/>
                <a:ext cx="5128238"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17.32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+2×−10×</m:t>
                      </m:r>
                      <m:r>
                        <a:rPr lang="en-GB" sz="2400" i="1">
                          <a:solidFill>
                            <a:srgbClr val="FF0000"/>
                          </a:solidFill>
                          <a:latin typeface="Cambria Math" panose="02040503050406030204" pitchFamily="18" charset="0"/>
                        </a:rPr>
                        <m:t>𝑠</m:t>
                      </m:r>
                    </m:oMath>
                  </m:oMathPara>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4007768" y="5250927"/>
                <a:ext cx="5128238" cy="461665"/>
              </a:xfrm>
              <a:prstGeom prst="rect">
                <a:avLst/>
              </a:prstGeom>
              <a:blipFill>
                <a:blip r:embed="rId6"/>
                <a:stretch>
                  <a:fillRect/>
                </a:stretch>
              </a:blipFill>
            </p:spPr>
            <p:txBody>
              <a:bodyPr/>
              <a:lstStyle/>
              <a:p>
                <a:r>
                  <a:rPr lang="en-US">
                    <a:noFill/>
                  </a:rPr>
                  <a:t> </a:t>
                </a:r>
              </a:p>
            </p:txBody>
          </p:sp>
        </mc:Fallback>
      </mc:AlternateContent>
      <p:sp>
        <p:nvSpPr>
          <p:cNvPr id="16" name="Rectangle 15"/>
          <p:cNvSpPr/>
          <p:nvPr/>
        </p:nvSpPr>
        <p:spPr>
          <a:xfrm>
            <a:off x="2241852" y="5784373"/>
            <a:ext cx="9474758" cy="461665"/>
          </a:xfrm>
          <a:prstGeom prst="rect">
            <a:avLst/>
          </a:prstGeom>
        </p:spPr>
        <p:txBody>
          <a:bodyPr wrap="square">
            <a:spAutoFit/>
          </a:bodyPr>
          <a:lstStyle/>
          <a:p>
            <a:r>
              <a:rPr lang="en-GB" sz="2400" dirty="0">
                <a:solidFill>
                  <a:srgbClr val="FF0000"/>
                </a:solidFill>
              </a:rPr>
              <a:t>Re-arrange to 		−300 = −20𝑠</a:t>
            </a:r>
          </a:p>
        </p:txBody>
      </p:sp>
      <p:sp>
        <p:nvSpPr>
          <p:cNvPr id="17" name="Rectangle 16"/>
          <p:cNvSpPr/>
          <p:nvPr/>
        </p:nvSpPr>
        <p:spPr>
          <a:xfrm>
            <a:off x="2241852" y="6283771"/>
            <a:ext cx="9474758" cy="461665"/>
          </a:xfrm>
          <a:prstGeom prst="rect">
            <a:avLst/>
          </a:prstGeom>
        </p:spPr>
        <p:txBody>
          <a:bodyPr wrap="square">
            <a:spAutoFit/>
          </a:bodyPr>
          <a:lstStyle/>
          <a:p>
            <a:r>
              <a:rPr lang="en-GB" sz="2400" dirty="0">
                <a:solidFill>
                  <a:srgbClr val="FF0000"/>
                </a:solidFill>
              </a:rPr>
              <a:t>Then solve to obtain </a:t>
            </a:r>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a:t>
            </a:r>
            <a:r>
              <a:rPr lang="en-GB" sz="2400" dirty="0">
                <a:solidFill>
                  <a:srgbClr val="FF0000"/>
                </a:solidFill>
              </a:rPr>
              <a:t>= 15 metres as the maximum height.</a:t>
            </a:r>
          </a:p>
        </p:txBody>
      </p:sp>
    </p:spTree>
    <p:extLst>
      <p:ext uri="{BB962C8B-B14F-4D97-AF65-F5344CB8AC3E}">
        <p14:creationId xmlns:p14="http://schemas.microsoft.com/office/powerpoint/2010/main" val="5805060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5" grpId="0"/>
      <p:bldP spid="6" grpId="0"/>
      <p:bldP spid="12" grpId="0"/>
      <p:bldP spid="14"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Maximum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188926" y="1010812"/>
                <a:ext cx="9546766" cy="864789"/>
              </a:xfrm>
              <a:prstGeom prst="rect">
                <a:avLst/>
              </a:prstGeom>
            </p:spPr>
            <p:txBody>
              <a:bodyPr wrap="square">
                <a:spAutoFit/>
              </a:bodyPr>
              <a:lstStyle/>
              <a:p>
                <a:r>
                  <a:rPr lang="en-GB" sz="2400" dirty="0"/>
                  <a:t>b)		</a:t>
                </a:r>
                <a:r>
                  <a:rPr lang="en-GB" sz="2400" dirty="0">
                    <a:solidFill>
                      <a:srgbClr val="FF0000"/>
                    </a:solidFill>
                  </a:rPr>
                  <a:t>The equation </a:t>
                </a:r>
                <a14:m>
                  <m:oMath xmlns:m="http://schemas.openxmlformats.org/officeDocument/2006/math">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𝑎𝑡</m:t>
                    </m:r>
                  </m:oMath>
                </a14:m>
                <a:r>
                  <a:rPr lang="en-GB" sz="2400" dirty="0">
                    <a:solidFill>
                      <a:srgbClr val="FF0000"/>
                    </a:solidFill>
                  </a:rPr>
                  <a:t> can be used by letting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=0</m:t>
                    </m:r>
                  </m:oMath>
                </a14:m>
                <a:r>
                  <a:rPr lang="en-GB" sz="2400" dirty="0">
                    <a:solidFill>
                      <a:srgbClr val="FF0000"/>
                    </a:solidFill>
                  </a:rPr>
                  <a:t> and 		solving to find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at the maximum height:</a:t>
                </a:r>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2188926" y="1010812"/>
                <a:ext cx="9546766" cy="864789"/>
              </a:xfrm>
              <a:prstGeom prst="rect">
                <a:avLst/>
              </a:prstGeom>
              <a:blipFill>
                <a:blip r:embed="rId3"/>
                <a:stretch>
                  <a:fillRect l="-1064" t="-5882" r="-1596" b="-14706"/>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5" name="Rectangle 14"/>
          <p:cNvSpPr/>
          <p:nvPr/>
        </p:nvSpPr>
        <p:spPr>
          <a:xfrm>
            <a:off x="2207260" y="3123066"/>
            <a:ext cx="9474758" cy="830997"/>
          </a:xfrm>
          <a:prstGeom prst="rect">
            <a:avLst/>
          </a:prstGeom>
        </p:spPr>
        <p:txBody>
          <a:bodyPr wrap="square">
            <a:spAutoFit/>
          </a:bodyPr>
          <a:lstStyle/>
          <a:p>
            <a:r>
              <a:rPr lang="en-GB" sz="2400" dirty="0">
                <a:solidFill>
                  <a:srgbClr val="FF0000"/>
                </a:solidFill>
              </a:rPr>
              <a:t>Then solve to obtain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 1.732 seconds as the time at maximum height.</a:t>
            </a:r>
          </a:p>
        </p:txBody>
      </p:sp>
      <mc:AlternateContent xmlns:mc="http://schemas.openxmlformats.org/markup-compatibility/2006" xmlns:a14="http://schemas.microsoft.com/office/drawing/2010/main">
        <mc:Choice Requires="a14">
          <p:sp>
            <p:nvSpPr>
              <p:cNvPr id="2" name="Rectangle 1"/>
              <p:cNvSpPr/>
              <p:nvPr/>
            </p:nvSpPr>
            <p:spPr>
              <a:xfrm>
                <a:off x="4151784" y="1988032"/>
                <a:ext cx="5290186"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0=17.32+−10×</m:t>
                      </m:r>
                      <m:r>
                        <a:rPr lang="en-GB" sz="2400" i="1" smtClean="0">
                          <a:solidFill>
                            <a:srgbClr val="FF0000"/>
                          </a:solidFill>
                          <a:latin typeface="Cambria Math" panose="02040503050406030204" pitchFamily="18" charset="0"/>
                        </a:rPr>
                        <m:t>𝑡</m:t>
                      </m:r>
                    </m:oMath>
                  </m:oMathPara>
                </a14:m>
                <a:endParaRPr lang="en-GB" sz="2400" dirty="0">
                  <a:solidFill>
                    <a:srgbClr val="FF0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4151784" y="1988032"/>
                <a:ext cx="5290186" cy="46166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188926" y="2562129"/>
                <a:ext cx="5718458" cy="461665"/>
              </a:xfrm>
              <a:prstGeom prst="rect">
                <a:avLst/>
              </a:prstGeom>
            </p:spPr>
            <p:txBody>
              <a:bodyPr wrap="square">
                <a:spAutoFit/>
              </a:bodyPr>
              <a:lstStyle/>
              <a:p>
                <a:r>
                  <a:rPr lang="en-GB" sz="2400" dirty="0">
                    <a:solidFill>
                      <a:srgbClr val="FF0000"/>
                    </a:solidFill>
                  </a:rPr>
                  <a:t>Re-arrange to 		</a:t>
                </a:r>
                <a14:m>
                  <m:oMath xmlns:m="http://schemas.openxmlformats.org/officeDocument/2006/math">
                    <m:r>
                      <a:rPr lang="en-GB" sz="2400" i="1">
                        <a:solidFill>
                          <a:srgbClr val="FF0000"/>
                        </a:solidFill>
                        <a:latin typeface="Cambria Math" panose="02040503050406030204" pitchFamily="18" charset="0"/>
                      </a:rPr>
                      <m:t>−17.32=−10</m:t>
                    </m:r>
                    <m:r>
                      <a:rPr lang="en-GB" sz="2400" i="1">
                        <a:solidFill>
                          <a:srgbClr val="FF0000"/>
                        </a:solidFill>
                        <a:latin typeface="Cambria Math" panose="02040503050406030204" pitchFamily="18" charset="0"/>
                      </a:rPr>
                      <m:t>𝑡</m:t>
                    </m:r>
                  </m:oMath>
                </a14:m>
                <a:endParaRPr lang="en-GB" sz="2400" dirty="0">
                  <a:solidFill>
                    <a:srgbClr val="FF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2188926" y="2562129"/>
                <a:ext cx="5718458" cy="461665"/>
              </a:xfrm>
              <a:prstGeom prst="rect">
                <a:avLst/>
              </a:prstGeom>
              <a:blipFill>
                <a:blip r:embed="rId5"/>
                <a:stretch>
                  <a:fillRect l="-1778"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207260" y="3998445"/>
                <a:ext cx="9546766" cy="1208664"/>
              </a:xfrm>
              <a:prstGeom prst="rect">
                <a:avLst/>
              </a:prstGeom>
            </p:spPr>
            <p:txBody>
              <a:bodyPr wrap="square">
                <a:spAutoFit/>
              </a:bodyPr>
              <a:lstStyle/>
              <a:p>
                <a:pPr marL="457200" indent="-457200">
                  <a:buAutoNum type="alphaLcParenR" startAt="3"/>
                </a:pPr>
                <a:r>
                  <a:rPr lang="en-GB" sz="2400" dirty="0">
                    <a:solidFill>
                      <a:srgbClr val="FF0000"/>
                    </a:solidFill>
                  </a:rPr>
                  <a:t>First find the horizontal component of initial velocity:</a:t>
                </a:r>
              </a:p>
              <a:p>
                <a:pPr marL="457200" indent="-457200">
                  <a:buAutoNum type="alphaLcParenR" startAt="3"/>
                </a:pPr>
                <a:endParaRPr lang="en-GB" sz="2400" dirty="0">
                  <a:solidFill>
                    <a:srgbClr val="FF0000"/>
                  </a:solidFill>
                </a:endParaRPr>
              </a:p>
              <a:p>
                <a:pPr/>
                <a14:m>
                  <m:oMathPara xmlns:m="http://schemas.openxmlformats.org/officeDocument/2006/math">
                    <m:oMathParaPr>
                      <m:jc m:val="centerGroup"/>
                    </m:oMathParaPr>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𝜃</m:t>
                          </m:r>
                          <m:r>
                            <a:rPr lang="en-GB" sz="2400" i="1">
                              <a:solidFill>
                                <a:srgbClr val="FF0000"/>
                              </a:solidFill>
                              <a:latin typeface="Cambria Math" panose="02040503050406030204" pitchFamily="18" charset="0"/>
                            </a:rPr>
                            <m:t>=20</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60=10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e>
                          </m:func>
                        </m:e>
                      </m:func>
                    </m:oMath>
                  </m:oMathPara>
                </a14:m>
                <a:endParaRPr lang="en-GB" sz="2400" dirty="0"/>
              </a:p>
            </p:txBody>
          </p:sp>
        </mc:Choice>
        <mc:Fallback xmlns="">
          <p:sp>
            <p:nvSpPr>
              <p:cNvPr id="9" name="Rectangle 8"/>
              <p:cNvSpPr>
                <a:spLocks noRot="1" noChangeAspect="1" noMove="1" noResize="1" noEditPoints="1" noAdjustHandles="1" noChangeArrowheads="1" noChangeShapeType="1" noTextEdit="1"/>
              </p:cNvSpPr>
              <p:nvPr/>
            </p:nvSpPr>
            <p:spPr>
              <a:xfrm>
                <a:off x="2207260" y="3998445"/>
                <a:ext cx="9546766" cy="1208664"/>
              </a:xfrm>
              <a:prstGeom prst="rect">
                <a:avLst/>
              </a:prstGeom>
              <a:blipFill>
                <a:blip r:embed="rId6"/>
                <a:stretch>
                  <a:fillRect l="-798" t="-3158" b="-84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188926" y="5405653"/>
                <a:ext cx="9546766" cy="1200329"/>
              </a:xfrm>
              <a:prstGeom prst="rect">
                <a:avLst/>
              </a:prstGeom>
            </p:spPr>
            <p:txBody>
              <a:bodyPr wrap="square">
                <a:spAutoFit/>
              </a:bodyPr>
              <a:lstStyle/>
              <a:p>
                <a:r>
                  <a:rPr lang="en-GB" sz="2400" dirty="0">
                    <a:solidFill>
                      <a:srgbClr val="FF0000"/>
                    </a:solidFill>
                  </a:rPr>
                  <a:t>The time at maximum height can be applied to the formula for horizontal position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=10×1.732=17.32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2188926" y="5405653"/>
                <a:ext cx="9546766" cy="1200329"/>
              </a:xfrm>
              <a:prstGeom prst="rect">
                <a:avLst/>
              </a:prstGeom>
              <a:blipFill>
                <a:blip r:embed="rId7"/>
                <a:stretch>
                  <a:fillRect l="-1064" t="-4211" b="-8421"/>
                </a:stretch>
              </a:blipFill>
            </p:spPr>
            <p:txBody>
              <a:bodyPr/>
              <a:lstStyle/>
              <a:p>
                <a:r>
                  <a:rPr lang="en-US">
                    <a:noFill/>
                  </a:rPr>
                  <a:t> </a:t>
                </a:r>
              </a:p>
            </p:txBody>
          </p:sp>
        </mc:Fallback>
      </mc:AlternateContent>
    </p:spTree>
    <p:extLst>
      <p:ext uri="{BB962C8B-B14F-4D97-AF65-F5344CB8AC3E}">
        <p14:creationId xmlns:p14="http://schemas.microsoft.com/office/powerpoint/2010/main" val="28135919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2" grpId="0"/>
      <p:bldP spid="14" grpId="0"/>
      <p:bldP spid="9" grpId="0"/>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Range of a Projectile</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830997"/>
          </a:xfrm>
          <a:prstGeom prst="rect">
            <a:avLst/>
          </a:prstGeom>
        </p:spPr>
        <p:txBody>
          <a:bodyPr wrap="square">
            <a:spAutoFit/>
          </a:bodyPr>
          <a:lstStyle/>
          <a:p>
            <a:r>
              <a:rPr lang="en-GB" sz="2400" dirty="0"/>
              <a:t>The range of a projectile is the total distance it travels </a:t>
            </a:r>
            <a:r>
              <a:rPr lang="en-GB" sz="2400" dirty="0" smtClean="0"/>
              <a:t>horizontally, </a:t>
            </a:r>
            <a:r>
              <a:rPr lang="en-GB" sz="2400" dirty="0"/>
              <a:t>as shown below.</a:t>
            </a:r>
          </a:p>
        </p:txBody>
      </p:sp>
      <mc:AlternateContent xmlns:mc="http://schemas.openxmlformats.org/markup-compatibility/2006" xmlns:a14="http://schemas.microsoft.com/office/drawing/2010/main">
        <mc:Choice Requires="a14">
          <p:sp>
            <p:nvSpPr>
              <p:cNvPr id="12" name="Rectangle 11"/>
              <p:cNvSpPr/>
              <p:nvPr/>
            </p:nvSpPr>
            <p:spPr>
              <a:xfrm>
                <a:off x="2243046" y="3070987"/>
                <a:ext cx="9535096" cy="3785652"/>
              </a:xfrm>
              <a:prstGeom prst="rect">
                <a:avLst/>
              </a:prstGeom>
            </p:spPr>
            <p:txBody>
              <a:bodyPr wrap="square">
                <a:spAutoFit/>
              </a:bodyPr>
              <a:lstStyle/>
              <a:p>
                <a:r>
                  <a:rPr lang="en-GB" sz="2400" dirty="0"/>
                  <a:t>It is found by first calculating the total time the projectile spends in flight. Given this time the horizontal distance travelled can easily be calculated by substituting this time into the formula for horizontal component of velocity,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r>
                      <a:rPr lang="en-GB" sz="2400" i="1">
                        <a:latin typeface="Cambria Math" panose="02040503050406030204" pitchFamily="18" charset="0"/>
                      </a:rPr>
                      <m:t>𝑡</m:t>
                    </m:r>
                  </m:oMath>
                </a14:m>
                <a:r>
                  <a:rPr lang="en-GB" sz="2400" dirty="0"/>
                  <a:t>.</a:t>
                </a:r>
              </a:p>
              <a:p>
                <a:endParaRPr lang="en-GB" sz="2400" dirty="0"/>
              </a:p>
              <a:p>
                <a:r>
                  <a:rPr lang="en-GB" sz="2400" dirty="0"/>
                  <a:t>The total flight time can be found by calculating the time to maximum height and doubling this time; this takes advantage of the fact that the path of a projectile is symmetric: it takes the same amount of time to reach a given height as it does to return from that height back to the original position.</a:t>
                </a:r>
              </a:p>
            </p:txBody>
          </p:sp>
        </mc:Choice>
        <mc:Fallback xmlns="">
          <p:sp>
            <p:nvSpPr>
              <p:cNvPr id="12" name="Rectangle 11"/>
              <p:cNvSpPr>
                <a:spLocks noRot="1" noChangeAspect="1" noMove="1" noResize="1" noEditPoints="1" noAdjustHandles="1" noChangeArrowheads="1" noChangeShapeType="1" noTextEdit="1"/>
              </p:cNvSpPr>
              <p:nvPr/>
            </p:nvSpPr>
            <p:spPr>
              <a:xfrm>
                <a:off x="2243046" y="3070987"/>
                <a:ext cx="9535096" cy="3785652"/>
              </a:xfrm>
              <a:prstGeom prst="rect">
                <a:avLst/>
              </a:prstGeom>
              <a:blipFill rotWithShape="0">
                <a:blip r:embed="rId3"/>
                <a:stretch>
                  <a:fillRect l="-1023" t="-1127" r="-1854" b="-2899"/>
                </a:stretch>
              </a:blipFill>
            </p:spPr>
            <p:txBody>
              <a:bodyPr/>
              <a:lstStyle/>
              <a:p>
                <a:r>
                  <a:rPr lang="en-GB">
                    <a:noFill/>
                  </a:rPr>
                  <a:t> </a:t>
                </a:r>
              </a:p>
            </p:txBody>
          </p:sp>
        </mc:Fallback>
      </mc:AlternateContent>
      <p:pic>
        <p:nvPicPr>
          <p:cNvPr id="2" name="Picture 1"/>
          <p:cNvPicPr>
            <a:picLocks noChangeAspect="1"/>
          </p:cNvPicPr>
          <p:nvPr/>
        </p:nvPicPr>
        <p:blipFill>
          <a:blip r:embed="rId4"/>
          <a:stretch>
            <a:fillRect/>
          </a:stretch>
        </p:blipFill>
        <p:spPr>
          <a:xfrm>
            <a:off x="4943872" y="1414980"/>
            <a:ext cx="3744416" cy="1656007"/>
          </a:xfrm>
          <a:prstGeom prst="rect">
            <a:avLst/>
          </a:prstGeom>
        </p:spPr>
      </p:pic>
    </p:spTree>
    <p:extLst>
      <p:ext uri="{BB962C8B-B14F-4D97-AF65-F5344CB8AC3E}">
        <p14:creationId xmlns:p14="http://schemas.microsoft.com/office/powerpoint/2010/main" val="3312669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Maximum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5848" y="1012679"/>
            <a:ext cx="9546766" cy="1200329"/>
          </a:xfrm>
          <a:prstGeom prst="rect">
            <a:avLst/>
          </a:prstGeom>
        </p:spPr>
        <p:txBody>
          <a:bodyPr wrap="square">
            <a:spAutoFit/>
          </a:bodyPr>
          <a:lstStyle/>
          <a:p>
            <a:r>
              <a:rPr lang="en-GB" sz="2400" dirty="0"/>
              <a:t>A stunt motorcyclist takes off at a speed of 35 ms</a:t>
            </a:r>
            <a:r>
              <a:rPr lang="en-GB" sz="2400" baseline="30000" dirty="0"/>
              <a:t>-1</a:t>
            </a:r>
            <a:r>
              <a:rPr lang="en-GB" sz="2400" dirty="0"/>
              <a:t> up a ramp of 30˚ to the horizontal to clear a river 50 m wide. Does the cyclist succeed in doing this?</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p:sp>
        <p:nvSpPr>
          <p:cNvPr id="11" name="Rectangle 10"/>
          <p:cNvSpPr/>
          <p:nvPr/>
        </p:nvSpPr>
        <p:spPr>
          <a:xfrm>
            <a:off x="2173361" y="2173178"/>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15" name="Rectangle 14"/>
          <p:cNvSpPr/>
          <p:nvPr/>
        </p:nvSpPr>
        <p:spPr>
          <a:xfrm>
            <a:off x="2168294" y="2639948"/>
            <a:ext cx="9474758" cy="1569660"/>
          </a:xfrm>
          <a:prstGeom prst="rect">
            <a:avLst/>
          </a:prstGeom>
        </p:spPr>
        <p:txBody>
          <a:bodyPr wrap="square">
            <a:spAutoFit/>
          </a:bodyPr>
          <a:lstStyle/>
          <a:p>
            <a:r>
              <a:rPr lang="en-GB" sz="2400" dirty="0">
                <a:solidFill>
                  <a:srgbClr val="FF0000"/>
                </a:solidFill>
              </a:rPr>
              <a:t>The cyclist clears the river if the horizontal distance travelled, the range, is greater than 50 m. To find this distance it is necessary to first find the time of flight. This can be done by doubling the time to the maximum height, as found in the previous example.</a:t>
            </a:r>
          </a:p>
        </p:txBody>
      </p:sp>
      <mc:AlternateContent xmlns:mc="http://schemas.openxmlformats.org/markup-compatibility/2006" xmlns:a14="http://schemas.microsoft.com/office/drawing/2010/main">
        <mc:Choice Requires="a14">
          <p:sp>
            <p:nvSpPr>
              <p:cNvPr id="16" name="Rectangle 15"/>
              <p:cNvSpPr/>
              <p:nvPr/>
            </p:nvSpPr>
            <p:spPr>
              <a:xfrm>
                <a:off x="2277856" y="4350871"/>
                <a:ext cx="9474758" cy="1997983"/>
              </a:xfrm>
              <a:prstGeom prst="rect">
                <a:avLst/>
              </a:prstGeom>
            </p:spPr>
            <p:txBody>
              <a:bodyPr wrap="square">
                <a:spAutoFit/>
              </a:bodyPr>
              <a:lstStyle/>
              <a:p>
                <a:r>
                  <a:rPr lang="en-GB" sz="2400" dirty="0">
                    <a:solidFill>
                      <a:srgbClr val="FF0000"/>
                    </a:solidFill>
                  </a:rPr>
                  <a:t>The horizontal and vertical components of initial velocity can first be found:</a:t>
                </a:r>
              </a:p>
              <a:p>
                <a:r>
                  <a:rPr lang="en-GB" sz="2400" dirty="0">
                    <a:solidFill>
                      <a:srgbClr val="FF0000"/>
                    </a:solidFill>
                  </a:rPr>
                  <a:t>			Horizontal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=35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30</m:t>
                        </m:r>
                      </m:e>
                    </m:func>
                    <m:r>
                      <a:rPr lang="en-GB" sz="2400" i="1">
                        <a:solidFill>
                          <a:srgbClr val="FF0000"/>
                        </a:solidFill>
                        <a:latin typeface="Cambria Math" panose="02040503050406030204" pitchFamily="18" charset="0"/>
                      </a:rPr>
                      <m:t>=30.3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p>
              <a:p>
                <a:r>
                  <a:rPr lang="en-GB" sz="2400" dirty="0">
                    <a:solidFill>
                      <a:srgbClr val="FF0000"/>
                    </a:solidFill>
                  </a:rPr>
                  <a:t>			Vertical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=35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30</m:t>
                        </m:r>
                      </m:e>
                    </m:func>
                    <m:r>
                      <a:rPr lang="en-GB" sz="2400" i="1">
                        <a:solidFill>
                          <a:srgbClr val="FF0000"/>
                        </a:solidFill>
                        <a:latin typeface="Cambria Math" panose="02040503050406030204" pitchFamily="18" charset="0"/>
                      </a:rPr>
                      <m:t>=17.5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p:txBody>
          </p:sp>
        </mc:Choice>
        <mc:Fallback xmlns="">
          <p:sp>
            <p:nvSpPr>
              <p:cNvPr id="16" name="Rectangle 15"/>
              <p:cNvSpPr>
                <a:spLocks noRot="1" noChangeAspect="1" noMove="1" noResize="1" noEditPoints="1" noAdjustHandles="1" noChangeArrowheads="1" noChangeShapeType="1" noTextEdit="1"/>
              </p:cNvSpPr>
              <p:nvPr/>
            </p:nvSpPr>
            <p:spPr>
              <a:xfrm>
                <a:off x="2277856" y="4350871"/>
                <a:ext cx="9474758" cy="1997983"/>
              </a:xfrm>
              <a:prstGeom prst="rect">
                <a:avLst/>
              </a:prstGeom>
              <a:blipFill>
                <a:blip r:embed="rId3"/>
                <a:stretch>
                  <a:fillRect l="-1072" t="-2548" b="-3185"/>
                </a:stretch>
              </a:blipFill>
            </p:spPr>
            <p:txBody>
              <a:bodyPr/>
              <a:lstStyle/>
              <a:p>
                <a:r>
                  <a:rPr lang="en-US">
                    <a:noFill/>
                  </a:rPr>
                  <a:t> </a:t>
                </a:r>
              </a:p>
            </p:txBody>
          </p:sp>
        </mc:Fallback>
      </mc:AlternateContent>
    </p:spTree>
    <p:extLst>
      <p:ext uri="{BB962C8B-B14F-4D97-AF65-F5344CB8AC3E}">
        <p14:creationId xmlns:p14="http://schemas.microsoft.com/office/powerpoint/2010/main" val="180421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5" grpId="0"/>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Maximum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4093964" y="1028780"/>
                <a:ext cx="5973589" cy="866840"/>
              </a:xfrm>
              <a:prstGeom prst="rect">
                <a:avLst/>
              </a:prstGeom>
            </p:spPr>
            <p:txBody>
              <a:bodyPr wrap="square">
                <a:spAutoFit/>
              </a:bodyPr>
              <a:lstStyle/>
              <a:p>
                <a:r>
                  <a:rPr lang="en-GB" sz="2400" dirty="0">
                    <a:solidFill>
                      <a:srgbClr val="FF0000"/>
                    </a:solidFill>
                  </a:rPr>
                  <a:t>Horizontal speed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=30.3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Vertical speed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=17.5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endParaRPr lang="en-GB" sz="2400" dirty="0"/>
              </a:p>
            </p:txBody>
          </p:sp>
        </mc:Choice>
        <mc:Fallback xmlns="">
          <p:sp>
            <p:nvSpPr>
              <p:cNvPr id="8" name="Rectangle 7"/>
              <p:cNvSpPr>
                <a:spLocks noRot="1" noChangeAspect="1" noMove="1" noResize="1" noEditPoints="1" noAdjustHandles="1" noChangeArrowheads="1" noChangeShapeType="1" noTextEdit="1"/>
              </p:cNvSpPr>
              <p:nvPr/>
            </p:nvSpPr>
            <p:spPr>
              <a:xfrm>
                <a:off x="4093964" y="1028780"/>
                <a:ext cx="5973589" cy="866840"/>
              </a:xfrm>
              <a:prstGeom prst="rect">
                <a:avLst/>
              </a:prstGeom>
              <a:blipFill>
                <a:blip r:embed="rId3"/>
                <a:stretch>
                  <a:fillRect l="-1702" t="-5882" b="-10294"/>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4" name="Rectangle 13"/>
              <p:cNvSpPr/>
              <p:nvPr/>
            </p:nvSpPr>
            <p:spPr>
              <a:xfrm>
                <a:off x="2199854" y="1834472"/>
                <a:ext cx="9739722" cy="1234120"/>
              </a:xfrm>
              <a:prstGeom prst="rect">
                <a:avLst/>
              </a:prstGeom>
            </p:spPr>
            <p:txBody>
              <a:bodyPr wrap="square">
                <a:spAutoFit/>
              </a:bodyPr>
              <a:lstStyle/>
              <a:p>
                <a:r>
                  <a:rPr lang="en-GB" sz="2400" dirty="0">
                    <a:solidFill>
                      <a:srgbClr val="FF0000"/>
                    </a:solidFill>
                  </a:rPr>
                  <a:t>The equation </a:t>
                </a:r>
                <a14:m>
                  <m:oMath xmlns:m="http://schemas.openxmlformats.org/officeDocument/2006/math">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𝑎𝑡</m:t>
                    </m:r>
                  </m:oMath>
                </a14:m>
                <a:r>
                  <a:rPr lang="en-GB" sz="2400" dirty="0">
                    <a:solidFill>
                      <a:srgbClr val="FF0000"/>
                    </a:solidFill>
                  </a:rPr>
                  <a:t> can be used by letting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𝑣</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=0</m:t>
                    </m:r>
                  </m:oMath>
                </a14:m>
                <a:r>
                  <a:rPr lang="en-GB" sz="2400" dirty="0">
                    <a:solidFill>
                      <a:srgbClr val="FF0000"/>
                    </a:solidFill>
                  </a:rPr>
                  <a:t> and solving to find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at the maximum height:</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0=17.5+−10×</m:t>
                      </m:r>
                      <m:r>
                        <a:rPr lang="en-GB" sz="2400" i="1">
                          <a:solidFill>
                            <a:srgbClr val="FF0000"/>
                          </a:solidFill>
                          <a:latin typeface="Cambria Math" panose="02040503050406030204" pitchFamily="18" charset="0"/>
                        </a:rPr>
                        <m:t>𝑡</m:t>
                      </m:r>
                    </m:oMath>
                  </m:oMathPara>
                </a14:m>
                <a:endParaRPr lang="en-GB" sz="2400" dirty="0"/>
              </a:p>
            </p:txBody>
          </p:sp>
        </mc:Choice>
        <mc:Fallback xmlns="">
          <p:sp>
            <p:nvSpPr>
              <p:cNvPr id="14" name="Rectangle 13"/>
              <p:cNvSpPr>
                <a:spLocks noRot="1" noChangeAspect="1" noMove="1" noResize="1" noEditPoints="1" noAdjustHandles="1" noChangeArrowheads="1" noChangeShapeType="1" noTextEdit="1"/>
              </p:cNvSpPr>
              <p:nvPr/>
            </p:nvSpPr>
            <p:spPr>
              <a:xfrm>
                <a:off x="2199854" y="1834472"/>
                <a:ext cx="9739722" cy="1234120"/>
              </a:xfrm>
              <a:prstGeom prst="rect">
                <a:avLst/>
              </a:prstGeom>
              <a:blipFill>
                <a:blip r:embed="rId4"/>
                <a:stretch>
                  <a:fillRect l="-1043" t="-4124" r="-1043"/>
                </a:stretch>
              </a:blipFill>
            </p:spPr>
            <p:txBody>
              <a:bodyPr/>
              <a:lstStyle/>
              <a:p>
                <a:r>
                  <a:rPr lang="en-US">
                    <a:noFill/>
                  </a:rPr>
                  <a:t> </a:t>
                </a:r>
              </a:p>
            </p:txBody>
          </p:sp>
        </mc:Fallback>
      </mc:AlternateContent>
      <p:sp>
        <p:nvSpPr>
          <p:cNvPr id="9" name="Rectangle 8"/>
          <p:cNvSpPr/>
          <p:nvPr/>
        </p:nvSpPr>
        <p:spPr>
          <a:xfrm>
            <a:off x="2186730" y="3068592"/>
            <a:ext cx="9813926" cy="461665"/>
          </a:xfrm>
          <a:prstGeom prst="rect">
            <a:avLst/>
          </a:prstGeom>
        </p:spPr>
        <p:txBody>
          <a:bodyPr wrap="square">
            <a:spAutoFit/>
          </a:bodyPr>
          <a:lstStyle/>
          <a:p>
            <a:r>
              <a:rPr lang="en-GB" sz="2400" dirty="0">
                <a:solidFill>
                  <a:srgbClr val="FF0000"/>
                </a:solidFill>
              </a:rPr>
              <a:t>Then solve to obtain </a:t>
            </a:r>
            <a:r>
              <a:rPr lang="en-GB" sz="2400" i="1" dirty="0">
                <a:solidFill>
                  <a:srgbClr val="FF0000"/>
                </a:solidFill>
                <a:latin typeface="Times New Roman" panose="02020603050405020304" pitchFamily="18" charset="0"/>
                <a:cs typeface="Times New Roman" panose="02020603050405020304" pitchFamily="18" charset="0"/>
              </a:rPr>
              <a:t>t </a:t>
            </a:r>
            <a:r>
              <a:rPr lang="en-GB" sz="2400" dirty="0">
                <a:solidFill>
                  <a:srgbClr val="FF0000"/>
                </a:solidFill>
              </a:rPr>
              <a:t>= 1.75 seconds as the time at maximum height.</a:t>
            </a:r>
          </a:p>
        </p:txBody>
      </p:sp>
      <p:sp>
        <p:nvSpPr>
          <p:cNvPr id="11" name="Rectangle 10"/>
          <p:cNvSpPr/>
          <p:nvPr/>
        </p:nvSpPr>
        <p:spPr>
          <a:xfrm>
            <a:off x="2186730" y="3701402"/>
            <a:ext cx="9546766" cy="1200329"/>
          </a:xfrm>
          <a:prstGeom prst="rect">
            <a:avLst/>
          </a:prstGeom>
        </p:spPr>
        <p:txBody>
          <a:bodyPr wrap="square">
            <a:spAutoFit/>
          </a:bodyPr>
          <a:lstStyle/>
          <a:p>
            <a:r>
              <a:rPr lang="en-GB" sz="2400" dirty="0">
                <a:solidFill>
                  <a:srgbClr val="FF0000"/>
                </a:solidFill>
              </a:rPr>
              <a:t>The time taken to return back to the vertical starting position is equal to this time due to the symmetry of projectile motion, so doubling this time will give you the total flight time.</a:t>
            </a:r>
          </a:p>
        </p:txBody>
      </p:sp>
      <p:sp>
        <p:nvSpPr>
          <p:cNvPr id="12" name="Rectangle 11"/>
          <p:cNvSpPr/>
          <p:nvPr/>
        </p:nvSpPr>
        <p:spPr>
          <a:xfrm>
            <a:off x="3744415" y="4985404"/>
            <a:ext cx="6295478" cy="461665"/>
          </a:xfrm>
          <a:prstGeom prst="rect">
            <a:avLst/>
          </a:prstGeom>
        </p:spPr>
        <p:txBody>
          <a:bodyPr wrap="square">
            <a:spAutoFit/>
          </a:bodyPr>
          <a:lstStyle/>
          <a:p>
            <a:r>
              <a:rPr lang="en-GB" sz="2400" dirty="0">
                <a:solidFill>
                  <a:srgbClr val="FF0000"/>
                </a:solidFill>
              </a:rPr>
              <a:t>Total flight time is 2 × 1.75 = 3.5 seconds.</a:t>
            </a:r>
          </a:p>
        </p:txBody>
      </p:sp>
      <p:sp>
        <p:nvSpPr>
          <p:cNvPr id="13" name="Rectangle 12"/>
          <p:cNvSpPr/>
          <p:nvPr/>
        </p:nvSpPr>
        <p:spPr>
          <a:xfrm>
            <a:off x="2186730" y="5468488"/>
            <a:ext cx="8951390" cy="830997"/>
          </a:xfrm>
          <a:prstGeom prst="rect">
            <a:avLst/>
          </a:prstGeom>
        </p:spPr>
        <p:txBody>
          <a:bodyPr wrap="square">
            <a:spAutoFit/>
          </a:bodyPr>
          <a:lstStyle/>
          <a:p>
            <a:r>
              <a:rPr lang="en-GB" sz="2400" dirty="0">
                <a:solidFill>
                  <a:srgbClr val="FF0000"/>
                </a:solidFill>
              </a:rPr>
              <a:t>Now the horizontal distance travelled, the range, can be found using this time.</a:t>
            </a:r>
          </a:p>
        </p:txBody>
      </p:sp>
      <mc:AlternateContent xmlns:mc="http://schemas.openxmlformats.org/markup-compatibility/2006" xmlns:a14="http://schemas.microsoft.com/office/drawing/2010/main">
        <mc:Choice Requires="a14">
          <p:sp>
            <p:nvSpPr>
              <p:cNvPr id="16" name="Rectangle 15"/>
              <p:cNvSpPr/>
              <p:nvPr/>
            </p:nvSpPr>
            <p:spPr>
              <a:xfrm>
                <a:off x="2570519" y="6332131"/>
                <a:ext cx="9369057" cy="461665"/>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=30.3×3.5=106 </m:t>
                    </m:r>
                    <m:r>
                      <m:rPr>
                        <m:sty m:val="p"/>
                      </m:rPr>
                      <a:rPr lang="en-GB" sz="2400">
                        <a:solidFill>
                          <a:srgbClr val="FF0000"/>
                        </a:solidFill>
                        <a:latin typeface="Cambria Math" panose="02040503050406030204" pitchFamily="18" charset="0"/>
                      </a:rPr>
                      <m:t>m</m:t>
                    </m:r>
                  </m:oMath>
                </a14:m>
                <a:r>
                  <a:rPr lang="en-GB" sz="2400" dirty="0">
                    <a:solidFill>
                      <a:srgbClr val="FF0000"/>
                    </a:solidFill>
                  </a:rPr>
                  <a:t>	(the cyclist clears the 50 metre river)</a:t>
                </a:r>
              </a:p>
            </p:txBody>
          </p:sp>
        </mc:Choice>
        <mc:Fallback xmlns="">
          <p:sp>
            <p:nvSpPr>
              <p:cNvPr id="16" name="Rectangle 15"/>
              <p:cNvSpPr>
                <a:spLocks noRot="1" noChangeAspect="1" noMove="1" noResize="1" noEditPoints="1" noAdjustHandles="1" noChangeArrowheads="1" noChangeShapeType="1" noTextEdit="1"/>
              </p:cNvSpPr>
              <p:nvPr/>
            </p:nvSpPr>
            <p:spPr>
              <a:xfrm>
                <a:off x="2570519" y="6332131"/>
                <a:ext cx="9369057" cy="461665"/>
              </a:xfrm>
              <a:prstGeom prst="rect">
                <a:avLst/>
              </a:prstGeom>
              <a:blipFill>
                <a:blip r:embed="rId5"/>
                <a:stretch>
                  <a:fillRect t="-11111" b="-27778"/>
                </a:stretch>
              </a:blipFill>
            </p:spPr>
            <p:txBody>
              <a:bodyPr/>
              <a:lstStyle/>
              <a:p>
                <a:r>
                  <a:rPr lang="en-US">
                    <a:noFill/>
                  </a:rPr>
                  <a:t> </a:t>
                </a:r>
              </a:p>
            </p:txBody>
          </p:sp>
        </mc:Fallback>
      </mc:AlternateContent>
    </p:spTree>
    <p:extLst>
      <p:ext uri="{BB962C8B-B14F-4D97-AF65-F5344CB8AC3E}">
        <p14:creationId xmlns:p14="http://schemas.microsoft.com/office/powerpoint/2010/main" val="3735291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P spid="11" grpId="0"/>
      <p:bldP spid="12" grpId="0"/>
      <p:bldP spid="13"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Initial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181796" y="2623944"/>
            <a:ext cx="9746852" cy="1200329"/>
          </a:xfrm>
          <a:prstGeom prst="rect">
            <a:avLst/>
          </a:prstGeom>
        </p:spPr>
        <p:txBody>
          <a:bodyPr wrap="square">
            <a:spAutoFit/>
          </a:bodyPr>
          <a:lstStyle/>
          <a:p>
            <a:r>
              <a:rPr lang="en-GB" sz="2400" dirty="0"/>
              <a:t>A tennis player makes a return at a speed of 15 ms</a:t>
            </a:r>
            <a:r>
              <a:rPr lang="en-GB" sz="2400" baseline="30000" dirty="0"/>
              <a:t>-1</a:t>
            </a:r>
            <a:r>
              <a:rPr lang="en-GB" sz="2400" dirty="0"/>
              <a:t> and at a height of 3 m to land in the opposite court. If she hits the ball at an angle of 1˚ above the horizontal, how far does the ball travel horizontally?</a:t>
            </a:r>
          </a:p>
        </p:txBody>
      </p:sp>
      <p:sp>
        <p:nvSpPr>
          <p:cNvPr id="10" name="Rectangle 9"/>
          <p:cNvSpPr/>
          <p:nvPr/>
        </p:nvSpPr>
        <p:spPr>
          <a:xfrm>
            <a:off x="2174159" y="2195795"/>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3</a:t>
            </a:r>
            <a:endParaRPr lang="en-GB" sz="2400" b="1" dirty="0">
              <a:cs typeface="Arial" panose="020B0604020202020204" pitchFamily="34" charset="0"/>
            </a:endParaRPr>
          </a:p>
        </p:txBody>
      </p:sp>
      <p:sp>
        <p:nvSpPr>
          <p:cNvPr id="11" name="Rectangle 10"/>
          <p:cNvSpPr/>
          <p:nvPr/>
        </p:nvSpPr>
        <p:spPr>
          <a:xfrm>
            <a:off x="2207260" y="3765455"/>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6" name="Rectangle 15"/>
              <p:cNvSpPr/>
              <p:nvPr/>
            </p:nvSpPr>
            <p:spPr>
              <a:xfrm>
                <a:off x="2207260" y="4227120"/>
                <a:ext cx="9474758" cy="2344168"/>
              </a:xfrm>
              <a:prstGeom prst="rect">
                <a:avLst/>
              </a:prstGeom>
            </p:spPr>
            <p:txBody>
              <a:bodyPr wrap="square">
                <a:spAutoFit/>
              </a:bodyPr>
              <a:lstStyle/>
              <a:p>
                <a:r>
                  <a:rPr lang="en-GB" sz="2400" dirty="0">
                    <a:solidFill>
                      <a:srgbClr val="FF0000"/>
                    </a:solidFill>
                  </a:rPr>
                  <a:t>As will be familiar, the horizontal and vertical components of initial velocity must first be found:</a:t>
                </a:r>
              </a:p>
              <a:p>
                <a:endParaRPr lang="en-GB" sz="2400" dirty="0">
                  <a:solidFill>
                    <a:srgbClr val="FF0000"/>
                  </a:solidFill>
                </a:endParaRPr>
              </a:p>
              <a:p>
                <a:r>
                  <a:rPr lang="en-GB" sz="2400" dirty="0">
                    <a:solidFill>
                      <a:srgbClr val="FF0000"/>
                    </a:solidFill>
                  </a:rPr>
                  <a:t>		Horizontal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cos</m:t>
                        </m:r>
                      </m:fName>
                      <m:e>
                        <m:r>
                          <a:rPr lang="en-GB" sz="2400" i="1">
                            <a:solidFill>
                              <a:srgbClr val="FF0000"/>
                            </a:solidFill>
                            <a:latin typeface="Cambria Math" panose="02040503050406030204" pitchFamily="18" charset="0"/>
                          </a:rPr>
                          <m:t>1</m:t>
                        </m:r>
                      </m:e>
                    </m:func>
                    <m:r>
                      <a:rPr lang="en-GB" sz="2400" i="1">
                        <a:solidFill>
                          <a:srgbClr val="FF0000"/>
                        </a:solidFill>
                        <a:latin typeface="Cambria Math" panose="02040503050406030204" pitchFamily="18" charset="0"/>
                      </a:rPr>
                      <m:t>=15.0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p>
              <a:p>
                <a:r>
                  <a:rPr lang="en-GB" sz="2400" dirty="0">
                    <a:solidFill>
                      <a:srgbClr val="FF0000"/>
                    </a:solidFill>
                  </a:rPr>
                  <a:t> 		</a:t>
                </a:r>
              </a:p>
              <a:p>
                <a:r>
                  <a:rPr lang="en-GB" sz="2400" dirty="0">
                    <a:solidFill>
                      <a:srgbClr val="FF0000"/>
                    </a:solidFill>
                  </a:rPr>
                  <a:t>		Vertical speed is,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=15</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sin</m:t>
                        </m:r>
                      </m:fName>
                      <m:e>
                        <m:r>
                          <a:rPr lang="en-GB" sz="2400" i="1">
                            <a:solidFill>
                              <a:srgbClr val="FF0000"/>
                            </a:solidFill>
                            <a:latin typeface="Cambria Math" panose="02040503050406030204" pitchFamily="18" charset="0"/>
                          </a:rPr>
                          <m:t>1</m:t>
                        </m:r>
                      </m:e>
                    </m:func>
                    <m:r>
                      <a:rPr lang="en-GB" sz="2400" i="1">
                        <a:solidFill>
                          <a:srgbClr val="FF0000"/>
                        </a:solidFill>
                        <a:latin typeface="Cambria Math" panose="02040503050406030204" pitchFamily="18" charset="0"/>
                      </a:rPr>
                      <m:t>=0.262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r>
                  <a:rPr lang="en-GB" sz="2400" dirty="0">
                    <a:solidFill>
                      <a:srgbClr val="FF0000"/>
                    </a:solidFill>
                  </a:rPr>
                  <a:t> </a:t>
                </a:r>
                <a:endParaRPr lang="en-GB" sz="2400" dirty="0"/>
              </a:p>
            </p:txBody>
          </p:sp>
        </mc:Choice>
        <mc:Fallback xmlns="">
          <p:sp>
            <p:nvSpPr>
              <p:cNvPr id="16" name="Rectangle 15"/>
              <p:cNvSpPr>
                <a:spLocks noRot="1" noChangeAspect="1" noMove="1" noResize="1" noEditPoints="1" noAdjustHandles="1" noChangeArrowheads="1" noChangeShapeType="1" noTextEdit="1"/>
              </p:cNvSpPr>
              <p:nvPr/>
            </p:nvSpPr>
            <p:spPr>
              <a:xfrm>
                <a:off x="2207260" y="4227120"/>
                <a:ext cx="9474758" cy="2344168"/>
              </a:xfrm>
              <a:prstGeom prst="rect">
                <a:avLst/>
              </a:prstGeom>
              <a:blipFill>
                <a:blip r:embed="rId3"/>
                <a:stretch>
                  <a:fillRect l="-938" t="-2162" b="-3243"/>
                </a:stretch>
              </a:blipFill>
            </p:spPr>
            <p:txBody>
              <a:bodyPr/>
              <a:lstStyle/>
              <a:p>
                <a:r>
                  <a:rPr lang="en-US">
                    <a:noFill/>
                  </a:rPr>
                  <a:t> </a:t>
                </a:r>
              </a:p>
            </p:txBody>
          </p:sp>
        </mc:Fallback>
      </mc:AlternateContent>
      <p:sp>
        <p:nvSpPr>
          <p:cNvPr id="9" name="Rectangle 8"/>
          <p:cNvSpPr/>
          <p:nvPr/>
        </p:nvSpPr>
        <p:spPr>
          <a:xfrm>
            <a:off x="2168294" y="644945"/>
            <a:ext cx="9474758" cy="1569660"/>
          </a:xfrm>
          <a:prstGeom prst="rect">
            <a:avLst/>
          </a:prstGeom>
        </p:spPr>
        <p:txBody>
          <a:bodyPr wrap="square">
            <a:spAutoFit/>
          </a:bodyPr>
          <a:lstStyle/>
          <a:p>
            <a:r>
              <a:rPr lang="en-GB" sz="2400" dirty="0"/>
              <a:t>Some problems require more consideration of the initial height of the projectile. The same equations used so far are still applicable, with the understanding that they are based around the position of the projectile as relative to its starting position. </a:t>
            </a:r>
          </a:p>
        </p:txBody>
      </p:sp>
    </p:spTree>
    <p:extLst>
      <p:ext uri="{BB962C8B-B14F-4D97-AF65-F5344CB8AC3E}">
        <p14:creationId xmlns:p14="http://schemas.microsoft.com/office/powerpoint/2010/main" val="1773958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6"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24548"/>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Initial Height</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4093964" y="1028780"/>
                <a:ext cx="5973589" cy="866840"/>
              </a:xfrm>
              <a:prstGeom prst="rect">
                <a:avLst/>
              </a:prstGeom>
            </p:spPr>
            <p:txBody>
              <a:bodyPr wrap="square">
                <a:spAutoFit/>
              </a:bodyPr>
              <a:lstStyle/>
              <a:p>
                <a:r>
                  <a:rPr lang="en-GB" sz="2400" dirty="0">
                    <a:solidFill>
                      <a:srgbClr val="FF0000"/>
                    </a:solidFill>
                  </a:rPr>
                  <a:t>Horizontal speed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=15.0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oMath>
                </a14:m>
                <a:endParaRPr lang="en-GB" sz="2400" dirty="0">
                  <a:solidFill>
                    <a:srgbClr val="FF0000"/>
                  </a:solidFill>
                </a:endParaRPr>
              </a:p>
              <a:p>
                <a:r>
                  <a:rPr lang="en-GB" sz="2400" dirty="0">
                    <a:solidFill>
                      <a:srgbClr val="FF0000"/>
                    </a:solidFill>
                  </a:rPr>
                  <a:t>Vertical speed 		 </a:t>
                </a:r>
                <a14:m>
                  <m:oMath xmlns:m="http://schemas.openxmlformats.org/officeDocument/2006/math">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𝑦</m:t>
                        </m:r>
                      </m:sub>
                    </m:sSub>
                    <m:r>
                      <a:rPr lang="en-GB" sz="2400" i="1">
                        <a:solidFill>
                          <a:srgbClr val="FF0000"/>
                        </a:solidFill>
                        <a:latin typeface="Cambria Math" panose="02040503050406030204" pitchFamily="18" charset="0"/>
                      </a:rPr>
                      <m:t>=0.262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sup>
                    </m:sSup>
                    <m:r>
                      <m:rPr>
                        <m:nor/>
                      </m:rPr>
                      <a:rPr lang="en-GB" sz="2400" dirty="0">
                        <a:solidFill>
                          <a:srgbClr val="FF0000"/>
                        </a:solidFill>
                      </a:rPr>
                      <m:t> </m:t>
                    </m:r>
                  </m:oMath>
                </a14:m>
                <a:endParaRPr lang="en-GB" sz="2400"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4093964" y="1028780"/>
                <a:ext cx="5973589" cy="866840"/>
              </a:xfrm>
              <a:prstGeom prst="rect">
                <a:avLst/>
              </a:prstGeom>
              <a:blipFill>
                <a:blip r:embed="rId3"/>
                <a:stretch>
                  <a:fillRect l="-1702" t="-5882" b="-10294"/>
                </a:stretch>
              </a:blipFill>
            </p:spPr>
            <p:txBody>
              <a:bodyPr/>
              <a:lstStyle/>
              <a:p>
                <a:r>
                  <a:rPr lang="en-US">
                    <a:noFill/>
                  </a:rPr>
                  <a:t> </a:t>
                </a:r>
              </a:p>
            </p:txBody>
          </p:sp>
        </mc:Fallback>
      </mc:AlternateContent>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4" name="Rectangle 13"/>
              <p:cNvSpPr/>
              <p:nvPr/>
            </p:nvSpPr>
            <p:spPr>
              <a:xfrm>
                <a:off x="2199854" y="1834472"/>
                <a:ext cx="9800802" cy="1732077"/>
              </a:xfrm>
              <a:prstGeom prst="rect">
                <a:avLst/>
              </a:prstGeom>
            </p:spPr>
            <p:txBody>
              <a:bodyPr wrap="square">
                <a:spAutoFit/>
              </a:bodyPr>
              <a:lstStyle/>
              <a:p>
                <a:r>
                  <a:rPr lang="en-GB" sz="2400" dirty="0">
                    <a:solidFill>
                      <a:srgbClr val="FF0000"/>
                    </a:solidFill>
                  </a:rPr>
                  <a:t>The time taken to reach the ground height can be found by letting </a:t>
                </a:r>
              </a:p>
              <a:p>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3 metres. Notice how the correct use of the minus sign is essential, as described in the convention established in the first section. The equation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𝑢𝑡</m:t>
                    </m:r>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is used to find the time.</a:t>
                </a:r>
              </a:p>
            </p:txBody>
          </p:sp>
        </mc:Choice>
        <mc:Fallback xmlns="">
          <p:sp>
            <p:nvSpPr>
              <p:cNvPr id="14" name="Rectangle 13"/>
              <p:cNvSpPr>
                <a:spLocks noRot="1" noChangeAspect="1" noMove="1" noResize="1" noEditPoints="1" noAdjustHandles="1" noChangeArrowheads="1" noChangeShapeType="1" noTextEdit="1"/>
              </p:cNvSpPr>
              <p:nvPr/>
            </p:nvSpPr>
            <p:spPr>
              <a:xfrm>
                <a:off x="2199854" y="1834472"/>
                <a:ext cx="9800802" cy="1732077"/>
              </a:xfrm>
              <a:prstGeom prst="rect">
                <a:avLst/>
              </a:prstGeom>
              <a:blipFill>
                <a:blip r:embed="rId4"/>
                <a:stretch>
                  <a:fillRect l="-1036" t="-2941" b="-14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6243793" y="3454429"/>
                <a:ext cx="3823760" cy="624082"/>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−3=0.262</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(−10)</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a:t>
                </a:r>
              </a:p>
            </p:txBody>
          </p:sp>
        </mc:Choice>
        <mc:Fallback xmlns="">
          <p:sp>
            <p:nvSpPr>
              <p:cNvPr id="9" name="Rectangle 8"/>
              <p:cNvSpPr>
                <a:spLocks noRot="1" noChangeAspect="1" noMove="1" noResize="1" noEditPoints="1" noAdjustHandles="1" noChangeArrowheads="1" noChangeShapeType="1" noTextEdit="1"/>
              </p:cNvSpPr>
              <p:nvPr/>
            </p:nvSpPr>
            <p:spPr>
              <a:xfrm>
                <a:off x="6243793" y="3454429"/>
                <a:ext cx="3823760" cy="624082"/>
              </a:xfrm>
              <a:prstGeom prst="rect">
                <a:avLst/>
              </a:prstGeom>
              <a:blipFill>
                <a:blip r:embed="rId5"/>
                <a:stretch>
                  <a:fillRect b="-20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163748" y="4085902"/>
                <a:ext cx="6985084" cy="470000"/>
              </a:xfrm>
              <a:prstGeom prst="rect">
                <a:avLst/>
              </a:prstGeom>
            </p:spPr>
            <p:txBody>
              <a:bodyPr wrap="square">
                <a:spAutoFit/>
              </a:bodyPr>
              <a:lstStyle/>
              <a:p>
                <a:r>
                  <a:rPr lang="en-GB" sz="2400" dirty="0">
                    <a:solidFill>
                      <a:srgbClr val="FF0000"/>
                    </a:solidFill>
                  </a:rPr>
                  <a:t>This rearranges to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−0.0873</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−0.6=0</m:t>
                    </m:r>
                  </m:oMath>
                </a14:m>
                <a:endParaRPr lang="en-GB" sz="2400" dirty="0">
                  <a:solidFill>
                    <a:srgbClr val="FF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2163748" y="4085902"/>
                <a:ext cx="6985084" cy="470000"/>
              </a:xfrm>
              <a:prstGeom prst="rect">
                <a:avLst/>
              </a:prstGeom>
              <a:blipFill>
                <a:blip r:embed="rId6"/>
                <a:stretch>
                  <a:fillRect l="-1455"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207260" y="4717439"/>
                <a:ext cx="8536767" cy="1054841"/>
              </a:xfrm>
              <a:prstGeom prst="rect">
                <a:avLst/>
              </a:prstGeom>
            </p:spPr>
            <p:txBody>
              <a:bodyPr wrap="square">
                <a:spAutoFit/>
              </a:bodyPr>
              <a:lstStyle/>
              <a:p>
                <a:r>
                  <a:rPr lang="en-GB" sz="2400" dirty="0">
                    <a:solidFill>
                      <a:srgbClr val="FF0000"/>
                    </a:solidFill>
                  </a:rPr>
                  <a:t>Using the quadratic formula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0.0873 ±</m:t>
                        </m:r>
                        <m:rad>
                          <m:radPr>
                            <m:degHide m:val="on"/>
                            <m:ctrlPr>
                              <a:rPr lang="en-GB" sz="2400" i="1">
                                <a:solidFill>
                                  <a:srgbClr val="FF0000"/>
                                </a:solidFill>
                                <a:latin typeface="Cambria Math"/>
                              </a:rPr>
                            </m:ctrlPr>
                          </m:radPr>
                          <m:deg/>
                          <m:e>
                            <m:r>
                              <a:rPr lang="en-GB" sz="2400" i="1">
                                <a:solidFill>
                                  <a:srgbClr val="FF0000"/>
                                </a:solidFill>
                                <a:latin typeface="Cambria Math" panose="02040503050406030204" pitchFamily="18" charset="0"/>
                              </a:rPr>
                              <m:t>2.41</m:t>
                            </m:r>
                          </m:e>
                        </m:rad>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=0.4</m:t>
                    </m:r>
                  </m:oMath>
                </a14:m>
                <a:r>
                  <a:rPr lang="en-GB" sz="2400" i="1" dirty="0">
                    <a:solidFill>
                      <a:srgbClr val="FF0000"/>
                    </a:solidFill>
                  </a:rPr>
                  <a:t> </a:t>
                </a:r>
                <a:r>
                  <a:rPr lang="en-GB" sz="2400" dirty="0">
                    <a:solidFill>
                      <a:srgbClr val="FF0000"/>
                    </a:solidFill>
                  </a:rPr>
                  <a:t>or </a:t>
                </a:r>
                <a14:m>
                  <m:oMath xmlns:m="http://schemas.openxmlformats.org/officeDocument/2006/math">
                    <m:r>
                      <a:rPr lang="en-GB" sz="2400" i="1">
                        <a:solidFill>
                          <a:srgbClr val="FF0000"/>
                        </a:solidFill>
                        <a:latin typeface="Cambria Math" panose="02040503050406030204" pitchFamily="18" charset="0"/>
                      </a:rPr>
                      <m:t>2</m:t>
                    </m:r>
                  </m:oMath>
                </a14:m>
                <a:endParaRPr lang="en-GB" sz="2400" dirty="0">
                  <a:solidFill>
                    <a:srgbClr val="FF0000"/>
                  </a:solidFill>
                </a:endParaRPr>
              </a:p>
              <a:p>
                <a:endParaRPr lang="en-GB" sz="2400" dirty="0"/>
              </a:p>
            </p:txBody>
          </p:sp>
        </mc:Choice>
        <mc:Fallback xmlns="">
          <p:sp>
            <p:nvSpPr>
              <p:cNvPr id="12" name="Rectangle 11"/>
              <p:cNvSpPr>
                <a:spLocks noRot="1" noChangeAspect="1" noMove="1" noResize="1" noEditPoints="1" noAdjustHandles="1" noChangeArrowheads="1" noChangeShapeType="1" noTextEdit="1"/>
              </p:cNvSpPr>
              <p:nvPr/>
            </p:nvSpPr>
            <p:spPr>
              <a:xfrm>
                <a:off x="2207260" y="4717439"/>
                <a:ext cx="8536767" cy="1054841"/>
              </a:xfrm>
              <a:prstGeom prst="rect">
                <a:avLst/>
              </a:prstGeom>
              <a:blipFill>
                <a:blip r:embed="rId7"/>
                <a:stretch>
                  <a:fillRect l="-1042"/>
                </a:stretch>
              </a:blipFill>
            </p:spPr>
            <p:txBody>
              <a:bodyPr/>
              <a:lstStyle/>
              <a:p>
                <a:r>
                  <a:rPr lang="en-US">
                    <a:noFill/>
                  </a:rPr>
                  <a:t> </a:t>
                </a:r>
              </a:p>
            </p:txBody>
          </p:sp>
        </mc:Fallback>
      </mc:AlternateContent>
      <p:sp>
        <p:nvSpPr>
          <p:cNvPr id="13" name="Rectangle 12"/>
          <p:cNvSpPr/>
          <p:nvPr/>
        </p:nvSpPr>
        <p:spPr>
          <a:xfrm>
            <a:off x="2186730" y="5468488"/>
            <a:ext cx="9453886" cy="461665"/>
          </a:xfrm>
          <a:prstGeom prst="rect">
            <a:avLst/>
          </a:prstGeom>
        </p:spPr>
        <p:txBody>
          <a:bodyPr wrap="square">
            <a:spAutoFit/>
          </a:bodyPr>
          <a:lstStyle/>
          <a:p>
            <a:r>
              <a:rPr lang="en-GB" sz="2400" dirty="0">
                <a:solidFill>
                  <a:srgbClr val="FF0000"/>
                </a:solidFill>
              </a:rPr>
              <a:t>Solutions are</a:t>
            </a:r>
            <a:r>
              <a:rPr lang="en-GB" sz="2400" dirty="0">
                <a:solidFill>
                  <a:srgbClr val="FF0000"/>
                </a:solidFill>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 0.801 and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 -0.749.  (discard negative solution) </a:t>
            </a:r>
          </a:p>
        </p:txBody>
      </p:sp>
      <mc:AlternateContent xmlns:mc="http://schemas.openxmlformats.org/markup-compatibility/2006" xmlns:a14="http://schemas.microsoft.com/office/drawing/2010/main">
        <mc:Choice Requires="a14">
          <p:sp>
            <p:nvSpPr>
              <p:cNvPr id="16" name="Rectangle 15"/>
              <p:cNvSpPr/>
              <p:nvPr/>
            </p:nvSpPr>
            <p:spPr>
              <a:xfrm>
                <a:off x="3719736" y="5930153"/>
                <a:ext cx="6004027"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m:t>
                      </m:r>
                      <m:sSub>
                        <m:sSubPr>
                          <m:ctrlPr>
                            <a:rPr lang="en-GB" sz="2400" i="1">
                              <a:solidFill>
                                <a:srgbClr val="FF0000"/>
                              </a:solidFill>
                              <a:latin typeface="Cambria Math"/>
                            </a:rPr>
                          </m:ctrlPr>
                        </m:sSubPr>
                        <m:e>
                          <m:r>
                            <a:rPr lang="en-GB" sz="2400" i="1">
                              <a:solidFill>
                                <a:srgbClr val="FF0000"/>
                              </a:solidFill>
                              <a:latin typeface="Cambria Math" panose="02040503050406030204" pitchFamily="18" charset="0"/>
                            </a:rPr>
                            <m:t>𝑢</m:t>
                          </m:r>
                        </m:e>
                        <m:sub>
                          <m:r>
                            <a:rPr lang="en-GB" sz="2400" i="1">
                              <a:solidFill>
                                <a:srgbClr val="FF0000"/>
                              </a:solidFill>
                              <a:latin typeface="Cambria Math" panose="02040503050406030204" pitchFamily="18" charset="0"/>
                            </a:rPr>
                            <m:t>𝑥</m:t>
                          </m:r>
                        </m:sub>
                      </m:sSub>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=15.0×0.801=12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3719736" y="5930153"/>
                <a:ext cx="6004027" cy="461665"/>
              </a:xfrm>
              <a:prstGeom prst="rect">
                <a:avLst/>
              </a:prstGeom>
              <a:blipFill>
                <a:blip r:embed="rId8"/>
                <a:stretch>
                  <a:fillRect b="-22222"/>
                </a:stretch>
              </a:blipFill>
            </p:spPr>
            <p:txBody>
              <a:bodyPr/>
              <a:lstStyle/>
              <a:p>
                <a:r>
                  <a:rPr lang="en-US">
                    <a:noFill/>
                  </a:rPr>
                  <a:t> </a:t>
                </a:r>
              </a:p>
            </p:txBody>
          </p:sp>
        </mc:Fallback>
      </mc:AlternateContent>
      <p:sp>
        <p:nvSpPr>
          <p:cNvPr id="15" name="Rectangle 14"/>
          <p:cNvSpPr/>
          <p:nvPr/>
        </p:nvSpPr>
        <p:spPr>
          <a:xfrm>
            <a:off x="2186730" y="6381074"/>
            <a:ext cx="9453886" cy="461665"/>
          </a:xfrm>
          <a:prstGeom prst="rect">
            <a:avLst/>
          </a:prstGeom>
        </p:spPr>
        <p:txBody>
          <a:bodyPr wrap="square">
            <a:spAutoFit/>
          </a:bodyPr>
          <a:lstStyle/>
          <a:p>
            <a:r>
              <a:rPr lang="en-GB" sz="2400" dirty="0">
                <a:solidFill>
                  <a:srgbClr val="FF0000"/>
                </a:solidFill>
              </a:rPr>
              <a:t>So the ball travels 12 metres horizontally, into the opposite court.</a:t>
            </a:r>
          </a:p>
        </p:txBody>
      </p:sp>
    </p:spTree>
    <p:extLst>
      <p:ext uri="{BB962C8B-B14F-4D97-AF65-F5344CB8AC3E}">
        <p14:creationId xmlns:p14="http://schemas.microsoft.com/office/powerpoint/2010/main" val="35041014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P spid="11" grpId="0"/>
      <p:bldP spid="12" grpId="0"/>
      <p:bldP spid="13" grpId="0"/>
      <p:bldP spid="16" grpId="0"/>
      <p:bldP spid="1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Vector Representation of Projectiles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243046" y="664858"/>
                <a:ext cx="9928670" cy="1200329"/>
              </a:xfrm>
              <a:prstGeom prst="rect">
                <a:avLst/>
              </a:prstGeom>
            </p:spPr>
            <p:txBody>
              <a:bodyPr wrap="square">
                <a:spAutoFit/>
              </a:bodyPr>
              <a:lstStyle/>
              <a:p>
                <a:r>
                  <a:rPr lang="en-GB" sz="2400" dirty="0"/>
                  <a:t>The two dimensional scenario of a projectile given initial speed </a:t>
                </a:r>
                <a14:m>
                  <m:oMath xmlns:m="http://schemas.openxmlformats.org/officeDocument/2006/math">
                    <m:r>
                      <a:rPr lang="en-GB" sz="2400" i="1">
                        <a:latin typeface="Cambria Math" panose="02040503050406030204" pitchFamily="18" charset="0"/>
                      </a:rPr>
                      <m:t>𝑢</m:t>
                    </m:r>
                  </m:oMath>
                </a14:m>
                <a:r>
                  <a:rPr lang="en-GB" sz="2400" dirty="0"/>
                  <a:t> at an angle of </a:t>
                </a:r>
                <a14:m>
                  <m:oMath xmlns:m="http://schemas.openxmlformats.org/officeDocument/2006/math">
                    <m:r>
                      <a:rPr lang="en-GB" sz="2400" i="1">
                        <a:latin typeface="Cambria Math" panose="02040503050406030204" pitchFamily="18" charset="0"/>
                      </a:rPr>
                      <m:t>𝜃</m:t>
                    </m:r>
                  </m:oMath>
                </a14:m>
                <a:r>
                  <a:rPr lang="en-GB" sz="2400" dirty="0"/>
                  <a:t> to the horizontal naturally calls upon the use of vectors, as a means to express the independent horizontal and vertical motions. </a:t>
                </a:r>
              </a:p>
            </p:txBody>
          </p:sp>
        </mc:Choice>
        <mc:Fallback xmlns="">
          <p:sp>
            <p:nvSpPr>
              <p:cNvPr id="3" name="Rectangle 2"/>
              <p:cNvSpPr>
                <a:spLocks noRot="1" noChangeAspect="1" noMove="1" noResize="1" noEditPoints="1" noAdjustHandles="1" noChangeArrowheads="1" noChangeShapeType="1" noTextEdit="1"/>
              </p:cNvSpPr>
              <p:nvPr/>
            </p:nvSpPr>
            <p:spPr>
              <a:xfrm>
                <a:off x="2243046" y="664858"/>
                <a:ext cx="9928670" cy="1200329"/>
              </a:xfrm>
              <a:prstGeom prst="rect">
                <a:avLst/>
              </a:prstGeom>
              <a:blipFill rotWithShape="0">
                <a:blip r:embed="rId3"/>
                <a:stretch>
                  <a:fillRect l="-982" t="-3553" b="-1116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243046" y="2348880"/>
                <a:ext cx="9535096" cy="1303562"/>
              </a:xfrm>
              <a:prstGeom prst="rect">
                <a:avLst/>
              </a:prstGeom>
            </p:spPr>
            <p:txBody>
              <a:bodyPr wrap="square">
                <a:spAutoFit/>
              </a:bodyPr>
              <a:lstStyle/>
              <a:p>
                <a:r>
                  <a:rPr lang="en-GB" sz="2400" dirty="0"/>
                  <a:t>The components of initial velocity are </a:t>
                </a:r>
              </a:p>
              <a:p>
                <a:pPr/>
                <a14:m>
                  <m:oMathPara xmlns:m="http://schemas.openxmlformats.org/officeDocument/2006/math">
                    <m:oMathParaPr>
                      <m:jc m:val="centerGroup"/>
                    </m:oMathParaPr>
                    <m:oMath xmlns:m="http://schemas.openxmlformats.org/officeDocument/2006/math">
                      <m:r>
                        <a:rPr lang="en-GB" sz="2400" b="1" i="1">
                          <a:latin typeface="Cambria Math" panose="02040503050406030204" pitchFamily="18" charset="0"/>
                        </a:rPr>
                        <m:t>𝒖</m:t>
                      </m:r>
                      <m:r>
                        <a:rPr lang="en-GB" sz="2400" i="1">
                          <a:latin typeface="Cambria Math" panose="02040503050406030204" pitchFamily="18" charset="0"/>
                        </a:rPr>
                        <m:t>=</m:t>
                      </m:r>
                      <m:d>
                        <m:dPr>
                          <m:ctrlPr>
                            <a:rPr lang="en-GB" sz="2400" i="1">
                              <a:latin typeface="Cambria Math"/>
                            </a:rPr>
                          </m:ctrlPr>
                        </m:dPr>
                        <m:e>
                          <m:f>
                            <m:fPr>
                              <m:type m:val="noBar"/>
                              <m:ctrlPr>
                                <a:rPr lang="en-GB" sz="2400" i="1">
                                  <a:latin typeface="Cambria Math"/>
                                </a:rPr>
                              </m:ctrlPr>
                            </m:fPr>
                            <m:num>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num>
                            <m:den>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den>
                          </m:f>
                        </m:e>
                      </m:d>
                      <m:r>
                        <a:rPr lang="en-GB" sz="2400" i="1">
                          <a:latin typeface="Cambria Math" panose="02040503050406030204" pitchFamily="18" charset="0"/>
                        </a:rPr>
                        <m:t>=</m:t>
                      </m:r>
                      <m:d>
                        <m:dPr>
                          <m:ctrlPr>
                            <a:rPr lang="en-GB" sz="2400" i="1">
                              <a:latin typeface="Cambria Math"/>
                            </a:rPr>
                          </m:ctrlPr>
                        </m:dPr>
                        <m:e>
                          <m:f>
                            <m:fPr>
                              <m:type m:val="noBar"/>
                              <m:ctrlPr>
                                <a:rPr lang="en-GB" sz="2400" i="1">
                                  <a:latin typeface="Cambria Math"/>
                                </a:rPr>
                              </m:ctrlPr>
                            </m:fPr>
                            <m:num>
                              <m:r>
                                <a:rPr lang="en-GB" sz="2400" i="1">
                                  <a:latin typeface="Cambria Math" panose="02040503050406030204" pitchFamily="18" charset="0"/>
                                </a:rPr>
                                <m:t>𝑢</m:t>
                              </m:r>
                              <m:func>
                                <m:funcPr>
                                  <m:ctrlPr>
                                    <a:rPr lang="en-GB" sz="2400" i="1">
                                      <a:latin typeface="Cambria Math"/>
                                    </a:rPr>
                                  </m:ctrlPr>
                                </m:funcPr>
                                <m:fName>
                                  <m:r>
                                    <m:rPr>
                                      <m:sty m:val="p"/>
                                    </m:rPr>
                                    <a:rPr lang="en-GB" sz="2400">
                                      <a:latin typeface="Cambria Math" panose="02040503050406030204" pitchFamily="18" charset="0"/>
                                    </a:rPr>
                                    <m:t>cos</m:t>
                                  </m:r>
                                </m:fName>
                                <m:e>
                                  <m:r>
                                    <a:rPr lang="en-GB" sz="2400" i="1">
                                      <a:latin typeface="Cambria Math" panose="02040503050406030204" pitchFamily="18" charset="0"/>
                                    </a:rPr>
                                    <m:t>𝜃</m:t>
                                  </m:r>
                                </m:e>
                              </m:func>
                            </m:num>
                            <m:den>
                              <m:r>
                                <a:rPr lang="en-GB" sz="2400" i="1">
                                  <a:latin typeface="Cambria Math" panose="02040503050406030204" pitchFamily="18" charset="0"/>
                                </a:rPr>
                                <m:t>𝑢</m:t>
                              </m:r>
                              <m:func>
                                <m:funcPr>
                                  <m:ctrlPr>
                                    <a:rPr lang="en-GB" sz="2400" i="1">
                                      <a:latin typeface="Cambria Math"/>
                                    </a:rPr>
                                  </m:ctrlPr>
                                </m:funcPr>
                                <m:fName>
                                  <m:r>
                                    <m:rPr>
                                      <m:sty m:val="p"/>
                                    </m:rPr>
                                    <a:rPr lang="en-GB" sz="2400">
                                      <a:latin typeface="Cambria Math" panose="02040503050406030204" pitchFamily="18" charset="0"/>
                                    </a:rPr>
                                    <m:t>sin</m:t>
                                  </m:r>
                                </m:fName>
                                <m:e>
                                  <m:r>
                                    <a:rPr lang="en-GB" sz="2400" i="1">
                                      <a:latin typeface="Cambria Math" panose="02040503050406030204" pitchFamily="18" charset="0"/>
                                    </a:rPr>
                                    <m:t>𝜃</m:t>
                                  </m:r>
                                </m:e>
                              </m:func>
                            </m:den>
                          </m:f>
                        </m:e>
                      </m:d>
                    </m:oMath>
                  </m:oMathPara>
                </a14:m>
                <a:endParaRPr lang="en-GB" sz="2400" dirty="0"/>
              </a:p>
            </p:txBody>
          </p:sp>
        </mc:Choice>
        <mc:Fallback xmlns="">
          <p:sp>
            <p:nvSpPr>
              <p:cNvPr id="12" name="Rectangle 11"/>
              <p:cNvSpPr>
                <a:spLocks noRot="1" noChangeAspect="1" noMove="1" noResize="1" noEditPoints="1" noAdjustHandles="1" noChangeArrowheads="1" noChangeShapeType="1" noTextEdit="1"/>
              </p:cNvSpPr>
              <p:nvPr/>
            </p:nvSpPr>
            <p:spPr>
              <a:xfrm>
                <a:off x="2243046" y="2348880"/>
                <a:ext cx="9535096" cy="1303562"/>
              </a:xfrm>
              <a:prstGeom prst="rect">
                <a:avLst/>
              </a:prstGeom>
              <a:blipFill rotWithShape="0">
                <a:blip r:embed="rId4"/>
                <a:stretch>
                  <a:fillRect l="-1023" t="-32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2243046" y="4437112"/>
                <a:ext cx="8520608" cy="1303562"/>
              </a:xfrm>
              <a:prstGeom prst="rect">
                <a:avLst/>
              </a:prstGeom>
            </p:spPr>
            <p:txBody>
              <a:bodyPr wrap="square">
                <a:spAutoFit/>
              </a:bodyPr>
              <a:lstStyle/>
              <a:p>
                <a:r>
                  <a:rPr lang="en-GB" sz="2400" dirty="0"/>
                  <a:t>The velocity at a later time </a:t>
                </a:r>
                <a:r>
                  <a:rPr lang="en-GB" sz="2400" i="1" dirty="0">
                    <a:latin typeface="Times New Roman" panose="02020603050405020304" pitchFamily="18" charset="0"/>
                    <a:cs typeface="Times New Roman" panose="02020603050405020304" pitchFamily="18" charset="0"/>
                  </a:rPr>
                  <a:t>t</a:t>
                </a:r>
                <a:r>
                  <a:rPr lang="en-GB" sz="2400" i="1" dirty="0"/>
                  <a:t> </a:t>
                </a:r>
                <a:r>
                  <a:rPr lang="en-GB" sz="2400" dirty="0"/>
                  <a:t>is given by</a:t>
                </a:r>
              </a:p>
              <a:p>
                <a:pPr/>
                <a14:m>
                  <m:oMathPara xmlns:m="http://schemas.openxmlformats.org/officeDocument/2006/math">
                    <m:oMathParaPr>
                      <m:jc m:val="centerGroup"/>
                    </m:oMathParaPr>
                    <m:oMath xmlns:m="http://schemas.openxmlformats.org/officeDocument/2006/math">
                      <m:r>
                        <a:rPr lang="en-GB" sz="2400" b="1" i="1">
                          <a:latin typeface="Cambria Math" panose="02040503050406030204" pitchFamily="18" charset="0"/>
                        </a:rPr>
                        <m:t>𝒗</m:t>
                      </m:r>
                      <m:r>
                        <a:rPr lang="en-GB" sz="2400">
                          <a:latin typeface="Cambria Math" panose="02040503050406030204" pitchFamily="18" charset="0"/>
                        </a:rPr>
                        <m:t>(</m:t>
                      </m:r>
                      <m:r>
                        <a:rPr lang="en-GB" sz="2400" i="1">
                          <a:latin typeface="Cambria Math" panose="02040503050406030204" pitchFamily="18" charset="0"/>
                        </a:rPr>
                        <m:t>𝑡</m:t>
                      </m:r>
                      <m:r>
                        <a:rPr lang="en-GB" sz="2400">
                          <a:latin typeface="Cambria Math" panose="02040503050406030204" pitchFamily="18" charset="0"/>
                        </a:rPr>
                        <m:t>)</m:t>
                      </m:r>
                      <m:r>
                        <a:rPr lang="en-GB" sz="2400" i="1">
                          <a:latin typeface="Cambria Math" panose="02040503050406030204" pitchFamily="18" charset="0"/>
                        </a:rPr>
                        <m:t>=</m:t>
                      </m:r>
                      <m:d>
                        <m:dPr>
                          <m:ctrlPr>
                            <a:rPr lang="en-GB" sz="2400" i="1">
                              <a:latin typeface="Cambria Math"/>
                            </a:rPr>
                          </m:ctrlPr>
                        </m:dPr>
                        <m:e>
                          <m:f>
                            <m:fPr>
                              <m:type m:val="noBar"/>
                              <m:ctrlPr>
                                <a:rPr lang="en-GB" sz="2400" i="1">
                                  <a:latin typeface="Cambria Math"/>
                                </a:rPr>
                              </m:ctrlPr>
                            </m:fPr>
                            <m:num>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𝑥</m:t>
                                  </m:r>
                                </m:sub>
                              </m:sSub>
                            </m:num>
                            <m:den>
                              <m:sSub>
                                <m:sSubPr>
                                  <m:ctrlPr>
                                    <a:rPr lang="en-GB" sz="2400" i="1">
                                      <a:latin typeface="Cambria Math"/>
                                    </a:rPr>
                                  </m:ctrlPr>
                                </m:sSubPr>
                                <m:e>
                                  <m:r>
                                    <a:rPr lang="en-GB" sz="2400" i="1">
                                      <a:latin typeface="Cambria Math" panose="02040503050406030204" pitchFamily="18" charset="0"/>
                                    </a:rPr>
                                    <m:t>𝑢</m:t>
                                  </m:r>
                                </m:e>
                                <m:sub>
                                  <m:r>
                                    <a:rPr lang="en-GB" sz="2400" i="1">
                                      <a:latin typeface="Cambria Math" panose="02040503050406030204" pitchFamily="18" charset="0"/>
                                    </a:rPr>
                                    <m:t>𝑦</m:t>
                                  </m:r>
                                </m:sub>
                              </m:sSub>
                              <m:r>
                                <a:rPr lang="en-GB" sz="2400" i="1">
                                  <a:latin typeface="Cambria Math" panose="02040503050406030204" pitchFamily="18" charset="0"/>
                                </a:rPr>
                                <m:t>−</m:t>
                              </m:r>
                              <m:r>
                                <a:rPr lang="en-GB" sz="2400" i="1">
                                  <a:latin typeface="Cambria Math" panose="02040503050406030204" pitchFamily="18" charset="0"/>
                                </a:rPr>
                                <m:t>𝑔𝑡</m:t>
                              </m:r>
                            </m:den>
                          </m:f>
                        </m:e>
                      </m:d>
                    </m:oMath>
                  </m:oMathPara>
                </a14:m>
                <a:endParaRPr lang="en-GB" sz="2400" dirty="0"/>
              </a:p>
            </p:txBody>
          </p:sp>
        </mc:Choice>
        <mc:Fallback xmlns="">
          <p:sp>
            <p:nvSpPr>
              <p:cNvPr id="4" name="Rectangle 3"/>
              <p:cNvSpPr>
                <a:spLocks noRot="1" noChangeAspect="1" noMove="1" noResize="1" noEditPoints="1" noAdjustHandles="1" noChangeArrowheads="1" noChangeShapeType="1" noTextEdit="1"/>
              </p:cNvSpPr>
              <p:nvPr/>
            </p:nvSpPr>
            <p:spPr>
              <a:xfrm>
                <a:off x="2243046" y="4437112"/>
                <a:ext cx="8520608" cy="1303562"/>
              </a:xfrm>
              <a:prstGeom prst="rect">
                <a:avLst/>
              </a:prstGeom>
              <a:blipFill rotWithShape="0">
                <a:blip r:embed="rId5"/>
                <a:stretch>
                  <a:fillRect l="-1144" t="-3738"/>
                </a:stretch>
              </a:blipFill>
            </p:spPr>
            <p:txBody>
              <a:bodyPr/>
              <a:lstStyle/>
              <a:p>
                <a:r>
                  <a:rPr lang="en-GB">
                    <a:noFill/>
                  </a:rPr>
                  <a:t> </a:t>
                </a:r>
              </a:p>
            </p:txBody>
          </p:sp>
        </mc:Fallback>
      </mc:AlternateContent>
    </p:spTree>
    <p:extLst>
      <p:ext uri="{BB962C8B-B14F-4D97-AF65-F5344CB8AC3E}">
        <p14:creationId xmlns:p14="http://schemas.microsoft.com/office/powerpoint/2010/main" val="19329525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Vector Representation of Projectiles</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3" name="Rectangle 2"/>
              <p:cNvSpPr/>
              <p:nvPr/>
            </p:nvSpPr>
            <p:spPr>
              <a:xfrm>
                <a:off x="2243046" y="664858"/>
                <a:ext cx="9928670" cy="1291507"/>
              </a:xfrm>
              <a:prstGeom prst="rect">
                <a:avLst/>
              </a:prstGeom>
            </p:spPr>
            <p:txBody>
              <a:bodyPr wrap="square">
                <a:spAutoFit/>
              </a:bodyPr>
              <a:lstStyle/>
              <a:p>
                <a:r>
                  <a:rPr lang="en-GB" sz="2400" dirty="0"/>
                  <a:t>The acceleration is simply</a:t>
                </a:r>
              </a:p>
              <a:p>
                <a:pPr/>
                <a14:m>
                  <m:oMathPara xmlns:m="http://schemas.openxmlformats.org/officeDocument/2006/math">
                    <m:oMathParaPr>
                      <m:jc m:val="centerGroup"/>
                    </m:oMathParaPr>
                    <m:oMath xmlns:m="http://schemas.openxmlformats.org/officeDocument/2006/math">
                      <m:r>
                        <a:rPr lang="en-GB" sz="2400" b="1" i="1">
                          <a:latin typeface="Cambria Math" panose="02040503050406030204" pitchFamily="18" charset="0"/>
                        </a:rPr>
                        <m:t>𝒂</m:t>
                      </m:r>
                      <m:d>
                        <m:dPr>
                          <m:ctrlPr>
                            <a:rPr lang="en-GB" sz="2400" i="1">
                              <a:latin typeface="Cambria Math"/>
                            </a:rPr>
                          </m:ctrlPr>
                        </m:dPr>
                        <m:e>
                          <m:r>
                            <a:rPr lang="en-GB" sz="2400" i="1">
                              <a:latin typeface="Cambria Math" panose="02040503050406030204" pitchFamily="18" charset="0"/>
                            </a:rPr>
                            <m:t>𝑡</m:t>
                          </m:r>
                        </m:e>
                      </m:d>
                      <m:r>
                        <a:rPr lang="en-GB" sz="2400" i="1">
                          <a:latin typeface="Cambria Math" panose="02040503050406030204" pitchFamily="18" charset="0"/>
                        </a:rPr>
                        <m:t>=</m:t>
                      </m:r>
                      <m:d>
                        <m:dPr>
                          <m:ctrlPr>
                            <a:rPr lang="en-GB" sz="2400" i="1">
                              <a:latin typeface="Cambria Math"/>
                            </a:rPr>
                          </m:ctrlPr>
                        </m:dPr>
                        <m:e>
                          <m:f>
                            <m:fPr>
                              <m:type m:val="noBar"/>
                              <m:ctrlPr>
                                <a:rPr lang="en-GB" sz="2400" i="1">
                                  <a:latin typeface="Cambria Math"/>
                                </a:rPr>
                              </m:ctrlPr>
                            </m:fPr>
                            <m:num>
                              <m:r>
                                <a:rPr lang="en-GB" sz="2400" i="1">
                                  <a:latin typeface="Cambria Math" panose="02040503050406030204" pitchFamily="18" charset="0"/>
                                </a:rPr>
                                <m:t>0</m:t>
                              </m:r>
                            </m:num>
                            <m:den>
                              <m:r>
                                <a:rPr lang="en-GB" sz="2400" i="1">
                                  <a:latin typeface="Cambria Math" panose="02040503050406030204" pitchFamily="18" charset="0"/>
                                </a:rPr>
                                <m:t>−</m:t>
                              </m:r>
                              <m:r>
                                <a:rPr lang="en-GB" sz="2400" i="1">
                                  <a:latin typeface="Cambria Math" panose="02040503050406030204" pitchFamily="18" charset="0"/>
                                </a:rPr>
                                <m:t>𝑔</m:t>
                              </m:r>
                            </m:den>
                          </m:f>
                        </m:e>
                      </m:d>
                    </m:oMath>
                  </m:oMathPara>
                </a14:m>
                <a:endParaRPr lang="en-GB" sz="2400" dirty="0"/>
              </a:p>
            </p:txBody>
          </p:sp>
        </mc:Choice>
        <mc:Fallback xmlns="">
          <p:sp>
            <p:nvSpPr>
              <p:cNvPr id="3" name="Rectangle 2"/>
              <p:cNvSpPr>
                <a:spLocks noRot="1" noChangeAspect="1" noMove="1" noResize="1" noEditPoints="1" noAdjustHandles="1" noChangeArrowheads="1" noChangeShapeType="1" noTextEdit="1"/>
              </p:cNvSpPr>
              <p:nvPr/>
            </p:nvSpPr>
            <p:spPr>
              <a:xfrm>
                <a:off x="2243046" y="664858"/>
                <a:ext cx="9928670" cy="1291507"/>
              </a:xfrm>
              <a:prstGeom prst="rect">
                <a:avLst/>
              </a:prstGeom>
              <a:blipFill rotWithShape="0">
                <a:blip r:embed="rId3"/>
                <a:stretch>
                  <a:fillRect l="-982" t="-33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2222334" y="2284041"/>
                <a:ext cx="9535096" cy="1569660"/>
              </a:xfrm>
              <a:prstGeom prst="rect">
                <a:avLst/>
              </a:prstGeom>
            </p:spPr>
            <p:txBody>
              <a:bodyPr wrap="square">
                <a:spAutoFit/>
              </a:bodyPr>
              <a:lstStyle/>
              <a:p>
                <a:r>
                  <a:rPr lang="en-GB" sz="2400" dirty="0"/>
                  <a:t>Notice that this acceleration can be confirmed by differentiating </a:t>
                </a:r>
                <a14:m>
                  <m:oMath xmlns:m="http://schemas.openxmlformats.org/officeDocument/2006/math">
                    <m:r>
                      <a:rPr lang="en-GB" sz="2400" b="1" i="1">
                        <a:latin typeface="Cambria Math" panose="02040503050406030204" pitchFamily="18" charset="0"/>
                      </a:rPr>
                      <m:t>𝒗</m:t>
                    </m:r>
                    <m:r>
                      <a:rPr lang="en-GB" sz="2400">
                        <a:latin typeface="Cambria Math" panose="02040503050406030204" pitchFamily="18" charset="0"/>
                      </a:rPr>
                      <m:t>(</m:t>
                    </m:r>
                    <m:r>
                      <a:rPr lang="en-GB" sz="2400" i="1">
                        <a:latin typeface="Cambria Math" panose="02040503050406030204" pitchFamily="18" charset="0"/>
                      </a:rPr>
                      <m:t>𝑡</m:t>
                    </m:r>
                    <m:r>
                      <a:rPr lang="en-GB" sz="2400">
                        <a:latin typeface="Cambria Math" panose="02040503050406030204" pitchFamily="18" charset="0"/>
                      </a:rPr>
                      <m:t>)</m:t>
                    </m:r>
                  </m:oMath>
                </a14:m>
                <a:r>
                  <a:rPr lang="en-GB" sz="2400" dirty="0"/>
                  <a:t>. Similarly, differentiating the position </a:t>
                </a:r>
                <a14:m>
                  <m:oMath xmlns:m="http://schemas.openxmlformats.org/officeDocument/2006/math">
                    <m:r>
                      <a:rPr lang="en-GB" sz="2400" b="1" i="1">
                        <a:latin typeface="Cambria Math" panose="02040503050406030204" pitchFamily="18" charset="0"/>
                      </a:rPr>
                      <m:t>𝒔</m:t>
                    </m:r>
                    <m:r>
                      <a:rPr lang="en-GB" sz="2400">
                        <a:latin typeface="Cambria Math" panose="02040503050406030204" pitchFamily="18" charset="0"/>
                      </a:rPr>
                      <m:t>(</m:t>
                    </m:r>
                    <m:r>
                      <a:rPr lang="en-GB" sz="2400" i="1">
                        <a:latin typeface="Cambria Math" panose="02040503050406030204" pitchFamily="18" charset="0"/>
                      </a:rPr>
                      <m:t>𝑡</m:t>
                    </m:r>
                    <m:r>
                      <a:rPr lang="en-GB" sz="2400" i="1">
                        <a:latin typeface="Cambria Math" panose="02040503050406030204" pitchFamily="18" charset="0"/>
                      </a:rPr>
                      <m:t>)</m:t>
                    </m:r>
                  </m:oMath>
                </a14:m>
                <a:r>
                  <a:rPr lang="en-GB" sz="2400" dirty="0"/>
                  <a:t> gives you </a:t>
                </a:r>
                <a14:m>
                  <m:oMath xmlns:m="http://schemas.openxmlformats.org/officeDocument/2006/math">
                    <m:r>
                      <a:rPr lang="en-GB" sz="2400" b="1" i="1">
                        <a:latin typeface="Cambria Math" panose="02040503050406030204" pitchFamily="18" charset="0"/>
                      </a:rPr>
                      <m:t>𝒗</m:t>
                    </m:r>
                    <m:r>
                      <a:rPr lang="en-GB" sz="2400">
                        <a:latin typeface="Cambria Math" panose="02040503050406030204" pitchFamily="18" charset="0"/>
                      </a:rPr>
                      <m:t>(</m:t>
                    </m:r>
                    <m:r>
                      <a:rPr lang="en-GB" sz="2400" i="1">
                        <a:latin typeface="Cambria Math" panose="02040503050406030204" pitchFamily="18" charset="0"/>
                      </a:rPr>
                      <m:t>𝑡</m:t>
                    </m:r>
                    <m:r>
                      <a:rPr lang="en-GB" sz="2400" i="1">
                        <a:latin typeface="Cambria Math" panose="02040503050406030204" pitchFamily="18" charset="0"/>
                      </a:rPr>
                      <m:t>)</m:t>
                    </m:r>
                  </m:oMath>
                </a14:m>
                <a:r>
                  <a:rPr lang="en-GB" sz="2400" dirty="0"/>
                  <a:t>. This is in keeping with the material in the previous Unit on the relationships between </a:t>
                </a:r>
                <a:r>
                  <a:rPr lang="en-GB" sz="2400" i="1" dirty="0">
                    <a:latin typeface="Times New Roman" panose="02020603050405020304" pitchFamily="18" charset="0"/>
                    <a:cs typeface="Times New Roman" panose="02020603050405020304" pitchFamily="18" charset="0"/>
                  </a:rPr>
                  <a:t>s</a:t>
                </a:r>
                <a:r>
                  <a:rPr lang="en-GB" sz="2400" dirty="0"/>
                  <a:t>, </a:t>
                </a:r>
                <a:r>
                  <a:rPr lang="en-GB" sz="2400" i="1" dirty="0">
                    <a:latin typeface="Times New Roman" panose="02020603050405020304" pitchFamily="18" charset="0"/>
                    <a:cs typeface="Times New Roman" panose="02020603050405020304" pitchFamily="18" charset="0"/>
                  </a:rPr>
                  <a:t>v</a:t>
                </a:r>
                <a:r>
                  <a:rPr lang="en-GB" sz="2400" dirty="0"/>
                  <a:t> and </a:t>
                </a:r>
                <a:r>
                  <a:rPr lang="en-GB" sz="2400" i="1" dirty="0">
                    <a:latin typeface="Times New Roman" panose="02020603050405020304" pitchFamily="18" charset="0"/>
                    <a:cs typeface="Times New Roman" panose="02020603050405020304" pitchFamily="18" charset="0"/>
                  </a:rPr>
                  <a:t>a</a:t>
                </a:r>
                <a:r>
                  <a:rPr lang="en-GB" sz="2400" dirty="0"/>
                  <a:t>.</a:t>
                </a:r>
              </a:p>
            </p:txBody>
          </p:sp>
        </mc:Choice>
        <mc:Fallback xmlns="">
          <p:sp>
            <p:nvSpPr>
              <p:cNvPr id="12" name="Rectangle 11"/>
              <p:cNvSpPr>
                <a:spLocks noRot="1" noChangeAspect="1" noMove="1" noResize="1" noEditPoints="1" noAdjustHandles="1" noChangeArrowheads="1" noChangeShapeType="1" noTextEdit="1"/>
              </p:cNvSpPr>
              <p:nvPr/>
            </p:nvSpPr>
            <p:spPr>
              <a:xfrm>
                <a:off x="2222334" y="2284041"/>
                <a:ext cx="9535096" cy="1569660"/>
              </a:xfrm>
              <a:prstGeom prst="rect">
                <a:avLst/>
              </a:prstGeom>
              <a:blipFill rotWithShape="0">
                <a:blip r:embed="rId4"/>
                <a:stretch>
                  <a:fillRect l="-1023" t="-2724" r="-384" b="-8171"/>
                </a:stretch>
              </a:blipFill>
            </p:spPr>
            <p:txBody>
              <a:bodyPr/>
              <a:lstStyle/>
              <a:p>
                <a:r>
                  <a:rPr lang="en-GB">
                    <a:noFill/>
                  </a:rPr>
                  <a:t> </a:t>
                </a:r>
              </a:p>
            </p:txBody>
          </p:sp>
        </mc:Fallback>
      </mc:AlternateContent>
      <p:sp>
        <p:nvSpPr>
          <p:cNvPr id="8" name="Rectangle 7"/>
          <p:cNvSpPr/>
          <p:nvPr/>
        </p:nvSpPr>
        <p:spPr>
          <a:xfrm>
            <a:off x="2243046" y="4293096"/>
            <a:ext cx="9928670" cy="1569660"/>
          </a:xfrm>
          <a:prstGeom prst="rect">
            <a:avLst/>
          </a:prstGeom>
        </p:spPr>
        <p:txBody>
          <a:bodyPr wrap="square">
            <a:spAutoFit/>
          </a:bodyPr>
          <a:lstStyle/>
          <a:p>
            <a:r>
              <a:rPr lang="en-GB" sz="2400" dirty="0"/>
              <a:t>The techniques used here can be applied to other scenarios in mechanics, other than projectiles. They extend easily to three dimensions, providing a modelling technique which is extremely powerful and has allowed a deep understanding of the world around us.</a:t>
            </a:r>
          </a:p>
        </p:txBody>
      </p:sp>
    </p:spTree>
    <p:extLst>
      <p:ext uri="{BB962C8B-B14F-4D97-AF65-F5344CB8AC3E}">
        <p14:creationId xmlns:p14="http://schemas.microsoft.com/office/powerpoint/2010/main" val="1535644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7260" y="631497"/>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233155" y="1539993"/>
            <a:ext cx="9455688" cy="830997"/>
          </a:xfrm>
          <a:prstGeom prst="rect">
            <a:avLst/>
          </a:prstGeom>
        </p:spPr>
        <p:txBody>
          <a:bodyPr wrap="square">
            <a:spAutoFit/>
          </a:bodyPr>
          <a:lstStyle/>
          <a:p>
            <a:pPr marL="457200" indent="-457200">
              <a:buAutoNum type="arabicParenR"/>
            </a:pPr>
            <a:r>
              <a:rPr lang="en-GB" sz="2400" dirty="0"/>
              <a:t>David kicks a ball with a speed of 20 ms</a:t>
            </a:r>
            <a:r>
              <a:rPr lang="en-GB" sz="2400" baseline="30000" dirty="0"/>
              <a:t>-1</a:t>
            </a:r>
            <a:r>
              <a:rPr lang="en-GB" sz="2400" dirty="0"/>
              <a:t> at an angle of 30˚ to the horizontal. How far away from him does the ball land?</a:t>
            </a:r>
          </a:p>
        </p:txBody>
      </p:sp>
      <p:sp>
        <p:nvSpPr>
          <p:cNvPr id="8" name="Rectangle 7"/>
          <p:cNvSpPr/>
          <p:nvPr/>
        </p:nvSpPr>
        <p:spPr>
          <a:xfrm>
            <a:off x="2342885" y="2383601"/>
            <a:ext cx="1297150" cy="461665"/>
          </a:xfrm>
          <a:prstGeom prst="rect">
            <a:avLst/>
          </a:prstGeom>
        </p:spPr>
        <p:txBody>
          <a:bodyPr wrap="none">
            <a:spAutoFit/>
          </a:bodyPr>
          <a:lstStyle/>
          <a:p>
            <a:r>
              <a:rPr lang="en-GB" sz="2400" b="1" dirty="0">
                <a:solidFill>
                  <a:prstClr val="black"/>
                </a:solidFill>
              </a:rPr>
              <a:t>Answer</a:t>
            </a:r>
            <a:endParaRPr lang="en-GB" dirty="0"/>
          </a:p>
        </p:txBody>
      </p:sp>
      <p:sp>
        <p:nvSpPr>
          <p:cNvPr id="15" name="Rectangle 14"/>
          <p:cNvSpPr/>
          <p:nvPr/>
        </p:nvSpPr>
        <p:spPr>
          <a:xfrm>
            <a:off x="3431704" y="2857878"/>
            <a:ext cx="3107953" cy="461665"/>
          </a:xfrm>
          <a:prstGeom prst="rect">
            <a:avLst/>
          </a:prstGeom>
        </p:spPr>
        <p:txBody>
          <a:bodyPr wrap="square">
            <a:spAutoFit/>
          </a:bodyPr>
          <a:lstStyle/>
          <a:p>
            <a:r>
              <a:rPr lang="en-GB" sz="2400" dirty="0"/>
              <a:t>	</a:t>
            </a:r>
            <a:r>
              <a:rPr lang="en-GB" sz="2400" dirty="0">
                <a:solidFill>
                  <a:srgbClr val="FF0000"/>
                </a:solidFill>
              </a:rPr>
              <a:t>34.6 m</a:t>
            </a:r>
            <a:r>
              <a:rPr lang="en-GB" sz="2400" dirty="0"/>
              <a:t>	</a:t>
            </a:r>
            <a:endParaRPr lang="en-GB" sz="2400" dirty="0">
              <a:solidFill>
                <a:srgbClr val="FF0000"/>
              </a:solidFill>
            </a:endParaRPr>
          </a:p>
        </p:txBody>
      </p:sp>
      <p:sp>
        <p:nvSpPr>
          <p:cNvPr id="9" name="Rectangle 8"/>
          <p:cNvSpPr/>
          <p:nvPr/>
        </p:nvSpPr>
        <p:spPr>
          <a:xfrm>
            <a:off x="2233155" y="3501008"/>
            <a:ext cx="9455688" cy="1200329"/>
          </a:xfrm>
          <a:prstGeom prst="rect">
            <a:avLst/>
          </a:prstGeom>
        </p:spPr>
        <p:txBody>
          <a:bodyPr wrap="square">
            <a:spAutoFit/>
          </a:bodyPr>
          <a:lstStyle/>
          <a:p>
            <a:pPr lvl="0"/>
            <a:r>
              <a:rPr lang="en-GB" sz="2400" dirty="0"/>
              <a:t>2)	Karen is standing 4 m away from a wall which is 2.5 m high. She 	throws a ball at 10 ms</a:t>
            </a:r>
            <a:r>
              <a:rPr lang="en-GB" sz="2400" baseline="30000" dirty="0"/>
              <a:t>-1</a:t>
            </a:r>
            <a:r>
              <a:rPr lang="en-GB" sz="2400" dirty="0"/>
              <a:t> at an angle of 40˚ to the horizontal at a 	height of 1 m above the ground. Will the ball pass over the wall?</a:t>
            </a:r>
          </a:p>
        </p:txBody>
      </p:sp>
      <p:sp>
        <p:nvSpPr>
          <p:cNvPr id="10" name="Rectangle 9"/>
          <p:cNvSpPr/>
          <p:nvPr/>
        </p:nvSpPr>
        <p:spPr>
          <a:xfrm>
            <a:off x="2342885" y="4985648"/>
            <a:ext cx="1297150" cy="461665"/>
          </a:xfrm>
          <a:prstGeom prst="rect">
            <a:avLst/>
          </a:prstGeom>
        </p:spPr>
        <p:txBody>
          <a:bodyPr wrap="none">
            <a:spAutoFit/>
          </a:bodyPr>
          <a:lstStyle/>
          <a:p>
            <a:r>
              <a:rPr lang="en-GB" sz="2400" b="1" dirty="0">
                <a:solidFill>
                  <a:prstClr val="black"/>
                </a:solidFill>
              </a:rPr>
              <a:t>Answer</a:t>
            </a:r>
            <a:endParaRPr lang="en-GB" dirty="0"/>
          </a:p>
        </p:txBody>
      </p:sp>
      <p:sp>
        <p:nvSpPr>
          <p:cNvPr id="11" name="Rectangle 10"/>
          <p:cNvSpPr/>
          <p:nvPr/>
        </p:nvSpPr>
        <p:spPr>
          <a:xfrm>
            <a:off x="2895228" y="5600522"/>
            <a:ext cx="6120680" cy="461665"/>
          </a:xfrm>
          <a:prstGeom prst="rect">
            <a:avLst/>
          </a:prstGeom>
        </p:spPr>
        <p:txBody>
          <a:bodyPr wrap="square">
            <a:spAutoFit/>
          </a:bodyPr>
          <a:lstStyle/>
          <a:p>
            <a:r>
              <a:rPr lang="en-GB" sz="2400" dirty="0"/>
              <a:t>	</a:t>
            </a:r>
            <a:r>
              <a:rPr lang="en-GB" sz="2400" dirty="0">
                <a:solidFill>
                  <a:srgbClr val="FF0000"/>
                </a:solidFill>
              </a:rPr>
              <a:t>Yes; with 50 cm to spare.</a:t>
            </a:r>
            <a:r>
              <a:rPr lang="en-GB" sz="2400" dirty="0"/>
              <a:t>	</a:t>
            </a:r>
            <a:endParaRPr lang="en-GB" sz="2400" dirty="0">
              <a:solidFill>
                <a:srgbClr val="FF0000"/>
              </a:solidFill>
            </a:endParaRPr>
          </a:p>
        </p:txBody>
      </p:sp>
    </p:spTree>
    <p:extLst>
      <p:ext uri="{BB962C8B-B14F-4D97-AF65-F5344CB8AC3E}">
        <p14:creationId xmlns:p14="http://schemas.microsoft.com/office/powerpoint/2010/main" val="812280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5" grpId="0"/>
      <p:bldP spid="9" grpId="0"/>
      <p:bldP spid="10" grpId="0"/>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330142"/>
            <a:ext cx="22072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Projectiles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3908251" y="945761"/>
            <a:ext cx="67628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82758" y="1892474"/>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524413" y="3288827"/>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639573" y="4550432"/>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D26DF9-5106-4408-AEB8-21B8AFA51FB3}">
  <ds:schemaRefs>
    <ds:schemaRef ds:uri="http://purl.org/dc/dcmitype/"/>
    <ds:schemaRef ds:uri="http://purl.org/dc/elements/1.1/"/>
    <ds:schemaRef ds:uri="http://schemas.microsoft.com/office/2006/documentManagement/types"/>
    <ds:schemaRef ds:uri="9ee75292-5076-4fcc-bc52-dcc754448144"/>
    <ds:schemaRef ds:uri="f7b00057-f5aa-46f4-8410-da255f325540"/>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243552F-E41D-424C-8547-11ECC67B9BE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12151</TotalTime>
  <Words>4451</Words>
  <Application>Microsoft Office PowerPoint</Application>
  <PresentationFormat>Custom</PresentationFormat>
  <Paragraphs>478</Paragraphs>
  <Slides>45</Slides>
  <Notes>44</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Alapértelmezett terv</vt:lpstr>
      <vt:lpstr>Supporting and Enhancing Mathematics and Statistics UNIT: Projectiles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773</cp:revision>
  <cp:lastPrinted>2016-10-17T08:47:54Z</cp:lastPrinted>
  <dcterms:created xsi:type="dcterms:W3CDTF">2012-10-10T19:07:13Z</dcterms:created>
  <dcterms:modified xsi:type="dcterms:W3CDTF">2020-09-03T09:05:26Z</dcterms:modified>
</cp:coreProperties>
</file>