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40"/>
  </p:notesMasterIdLst>
  <p:handoutMasterIdLst>
    <p:handoutMasterId r:id="rId41"/>
  </p:handoutMasterIdLst>
  <p:sldIdLst>
    <p:sldId id="355" r:id="rId5"/>
    <p:sldId id="345" r:id="rId6"/>
    <p:sldId id="385" r:id="rId7"/>
    <p:sldId id="401" r:id="rId8"/>
    <p:sldId id="408" r:id="rId9"/>
    <p:sldId id="378" r:id="rId10"/>
    <p:sldId id="361" r:id="rId11"/>
    <p:sldId id="393" r:id="rId12"/>
    <p:sldId id="390" r:id="rId13"/>
    <p:sldId id="389" r:id="rId14"/>
    <p:sldId id="402" r:id="rId15"/>
    <p:sldId id="403" r:id="rId16"/>
    <p:sldId id="404" r:id="rId17"/>
    <p:sldId id="405" r:id="rId18"/>
    <p:sldId id="391" r:id="rId19"/>
    <p:sldId id="392" r:id="rId20"/>
    <p:sldId id="406" r:id="rId21"/>
    <p:sldId id="414" r:id="rId22"/>
    <p:sldId id="380" r:id="rId23"/>
    <p:sldId id="381" r:id="rId24"/>
    <p:sldId id="382" r:id="rId25"/>
    <p:sldId id="412" r:id="rId26"/>
    <p:sldId id="409" r:id="rId27"/>
    <p:sldId id="370" r:id="rId28"/>
    <p:sldId id="383" r:id="rId29"/>
    <p:sldId id="411" r:id="rId30"/>
    <p:sldId id="394" r:id="rId31"/>
    <p:sldId id="413" r:id="rId32"/>
    <p:sldId id="416" r:id="rId33"/>
    <p:sldId id="395" r:id="rId34"/>
    <p:sldId id="398" r:id="rId35"/>
    <p:sldId id="397" r:id="rId36"/>
    <p:sldId id="400" r:id="rId37"/>
    <p:sldId id="410" r:id="rId38"/>
    <p:sldId id="417" r:id="rId39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21"/>
    <p:restoredTop sz="94656"/>
  </p:normalViewPr>
  <p:slideViewPr>
    <p:cSldViewPr>
      <p:cViewPr varScale="1">
        <p:scale>
          <a:sx n="103" d="100"/>
          <a:sy n="103" d="100"/>
        </p:scale>
        <p:origin x="-174" y="-90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22-Jun-20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0.png"/><Relationship Id="rId7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0.png"/><Relationship Id="rId10" Type="http://schemas.openxmlformats.org/officeDocument/2006/relationships/image" Target="../media/image39.png"/><Relationship Id="rId4" Type="http://schemas.openxmlformats.org/officeDocument/2006/relationships/image" Target="../media/image35.png"/><Relationship Id="rId9" Type="http://schemas.openxmlformats.org/officeDocument/2006/relationships/image" Target="../media/image38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Decimals and Fractions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003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Decimals and Fractions</a:t>
            </a:r>
          </a:p>
        </p:txBody>
      </p:sp>
      <p:sp>
        <p:nvSpPr>
          <p:cNvPr id="15363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6417" y="959242"/>
            <a:ext cx="7416724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Decimals and Fractions are two ways of representing the same amount. </a:t>
            </a:r>
          </a:p>
          <a:p>
            <a:endParaRPr lang="en-US" altLang="en-US" dirty="0"/>
          </a:p>
          <a:p>
            <a:r>
              <a:rPr lang="en-US" altLang="en-US" sz="2400" dirty="0"/>
              <a:t>You have five sections to work through and there are check up audits and fitness tests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808" y="3068960"/>
            <a:ext cx="705678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/>
              <a:t>Decimals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Multiplying and Dividing with Decimals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Fractions and Decimals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Estimating Answers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Using Brackets and Memory on a Calculator</a:t>
            </a:r>
          </a:p>
        </p:txBody>
      </p:sp>
    </p:spTree>
    <p:extLst>
      <p:ext uri="{BB962C8B-B14F-4D97-AF65-F5344CB8AC3E}">
        <p14:creationId xmlns:p14="http://schemas.microsoft.com/office/powerpoint/2010/main" val="221926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5481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Equivalence of Decimals and Fractions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6771" y="841582"/>
            <a:ext cx="705668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The table below shows some common fractions and their equivalent decimals.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3251200"/>
            <a:ext cx="5327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/>
            </p:nvGraphicFramePr>
            <p:xfrm>
              <a:off x="4783138" y="1770888"/>
              <a:ext cx="4841254" cy="4467501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246499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2376264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40504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Fractions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Decimals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0504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100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40504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40504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40504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4</m:t>
                                    </m:r>
                                  </m:den>
                                </m:f>
                                <m:r>
                                  <a:rPr lang="en-GB" sz="1800" b="0" i="1" smtClean="0">
                                    <a:latin typeface="Cambria Math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25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100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40504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GB" sz="1800" b="0" i="1" smtClean="0">
                                    <a:latin typeface="Cambria Math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40504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4</m:t>
                                    </m:r>
                                  </m:den>
                                </m:f>
                                <m:r>
                                  <a:rPr lang="en-GB" sz="1800" b="0" i="1" smtClean="0">
                                    <a:latin typeface="Cambria Math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75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100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  <a:tr h="40504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smtClean="0">
                                    <a:latin typeface="Cambria Math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/>
            </p:nvGraphicFramePr>
            <p:xfrm>
              <a:off x="4783138" y="1770888"/>
              <a:ext cx="4841254" cy="4467501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246499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3762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0504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Fractions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Decimals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70833" r="-96410" b="-56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170833" r="-96410" b="-46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270833" r="-96410" b="-36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123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370833" r="-96410" b="-26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6123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461224" r="-96410" b="-1632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6123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572917" r="-96410" b="-6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4050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1009375" r="-964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/>
          <p:cNvSpPr txBox="1"/>
          <p:nvPr/>
        </p:nvSpPr>
        <p:spPr>
          <a:xfrm>
            <a:off x="8040216" y="2299692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0216" y="2964932"/>
            <a:ext cx="68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0216" y="3559272"/>
            <a:ext cx="68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0216" y="415587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0.25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0216" y="4728410"/>
            <a:ext cx="68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0216" y="5265742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0.75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6668" y="5839993"/>
            <a:ext cx="683200" cy="398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xmlns="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4332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5435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Equivalence of Decimals and Fractions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7768" y="710017"/>
            <a:ext cx="71286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dirty="0"/>
              <a:t> </a:t>
            </a:r>
            <a:r>
              <a:rPr lang="en-US" altLang="en-US" sz="2400" dirty="0"/>
              <a:t>Here are more common fractions and decimals: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3251200"/>
            <a:ext cx="5327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6373149"/>
                  </p:ext>
                </p:extLst>
              </p:nvPr>
            </p:nvGraphicFramePr>
            <p:xfrm>
              <a:off x="4778801" y="1314153"/>
              <a:ext cx="4841254" cy="4520146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246499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2376264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</a:tblGrid>
                  <a:tr h="3101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Fractions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Decimals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61233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61233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61233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61233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61137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  <a:tr h="4831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1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180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GB" sz="1800" b="0" i="1" smtClean="0">
                                      <a:latin typeface="Cambria Math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800" b="0" i="1" smtClean="0">
                                      <a:latin typeface="Cambria Math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6"/>
                      </a:ext>
                    </a:extLst>
                  </a:tr>
                  <a:tr h="61053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800" i="0" dirty="0" smtClean="0">
                                    <a:latin typeface="Cambria Math" charset="0"/>
                                  </a:rPr>
                                  <m:t>2</m:t>
                                </m:r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6373149"/>
                  </p:ext>
                </p:extLst>
              </p:nvPr>
            </p:nvGraphicFramePr>
            <p:xfrm>
              <a:off x="4778801" y="1314153"/>
              <a:ext cx="4841254" cy="4520146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246499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3762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Fractions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Decimals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123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64583" r="-96410" b="-5854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123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161224" r="-96410" b="-473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123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266667" r="-96410" b="-3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123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366667" r="-96410" b="-2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61137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457143" r="-96410" b="-1775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831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718421" r="-96410" b="-1289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61053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647917" r="-96410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/>
          <p:cNvSpPr txBox="1"/>
          <p:nvPr/>
        </p:nvSpPr>
        <p:spPr>
          <a:xfrm>
            <a:off x="7968209" y="1851789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68208" y="2492896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0.33333</a:t>
            </a:r>
            <a:r>
              <a:rPr lang="is-IS" dirty="0">
                <a:solidFill>
                  <a:srgbClr val="FF0000"/>
                </a:solidFill>
              </a:rPr>
              <a:t>…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68208" y="3007060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0.375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68208" y="3651310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0.66666</a:t>
            </a:r>
            <a:r>
              <a:rPr lang="is-IS" dirty="0">
                <a:solidFill>
                  <a:srgbClr val="FF0000"/>
                </a:solidFill>
              </a:rPr>
              <a:t>…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68208" y="4293096"/>
            <a:ext cx="68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68208" y="4870017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1.5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95411" y="5312605"/>
            <a:ext cx="683200" cy="398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2.25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xmlns="" id="{7DA4BFFE-0430-B241-8FDC-C34903A35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403487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253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7810" y="1051551"/>
            <a:ext cx="64801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              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784518" y="1576545"/>
                <a:ext cx="933269" cy="6171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   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/>
                  <a:t>  =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4518" y="1576545"/>
                <a:ext cx="933269" cy="617157"/>
              </a:xfrm>
              <a:prstGeom prst="rect">
                <a:avLst/>
              </a:prstGeom>
              <a:blipFill>
                <a:blip r:embed="rId2"/>
                <a:stretch>
                  <a:fillRect l="-5333" r="-8000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5834361" y="2992028"/>
            <a:ext cx="1133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0.75 =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23791" y="3650587"/>
            <a:ext cx="1133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1.25 =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57696" y="2252686"/>
                <a:ext cx="1018227" cy="616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   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 =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7696" y="2252686"/>
                <a:ext cx="1018227" cy="616964"/>
              </a:xfrm>
              <a:prstGeom prst="rect">
                <a:avLst/>
              </a:prstGeom>
              <a:blipFill>
                <a:blip r:embed="rId3"/>
                <a:stretch>
                  <a:fillRect l="-4878" r="-7317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823791" y="5594324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sz="2400" dirty="0"/>
              <a:t>0.7 =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784518" y="4914996"/>
                <a:ext cx="976549" cy="6161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  </a:t>
                </a:r>
                <a:r>
                  <a:rPr lang="en-US" sz="2400" dirty="0"/>
                  <a:t>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4518" y="4914996"/>
                <a:ext cx="976549" cy="616194"/>
              </a:xfrm>
              <a:prstGeom prst="rect">
                <a:avLst/>
              </a:prstGeom>
              <a:blipFill>
                <a:blip r:embed="rId4"/>
                <a:stretch>
                  <a:fillRect r="-8974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811397" y="4204865"/>
                <a:ext cx="910827" cy="616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  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25</m:t>
                        </m:r>
                      </m:den>
                    </m:f>
                  </m:oMath>
                </a14:m>
                <a:r>
                  <a:rPr lang="en-US" sz="2400" dirty="0"/>
                  <a:t> =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1397" y="4204865"/>
                <a:ext cx="910827" cy="616964"/>
              </a:xfrm>
              <a:prstGeom prst="rect">
                <a:avLst/>
              </a:prstGeom>
              <a:blipFill>
                <a:blip r:embed="rId5"/>
                <a:stretch>
                  <a:fillRect l="-6944" r="-9722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873485" y="6174163"/>
                <a:ext cx="798617" cy="6157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485" y="6174163"/>
                <a:ext cx="798617" cy="615746"/>
              </a:xfrm>
              <a:prstGeom prst="rect">
                <a:avLst/>
              </a:prstGeom>
              <a:blipFill>
                <a:blip r:embed="rId6"/>
                <a:stretch>
                  <a:fillRect l="-6250" r="-10938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6901692" y="1649081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0.375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57435" y="23202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0.4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000154" y="2823585"/>
                <a:ext cx="469200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0154" y="2823585"/>
                <a:ext cx="469200" cy="668516"/>
              </a:xfrm>
              <a:prstGeom prst="rect">
                <a:avLst/>
              </a:prstGeom>
              <a:blipFill>
                <a:blip r:embed="rId7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000154" y="3608490"/>
                <a:ext cx="486030" cy="613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0154" y="3608490"/>
                <a:ext cx="486030" cy="613886"/>
              </a:xfrm>
              <a:prstGeom prst="rect">
                <a:avLst/>
              </a:prstGeom>
              <a:blipFill>
                <a:blip r:embed="rId8"/>
                <a:stretch>
                  <a:fillRect l="-17949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6880492" y="4281414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0.48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17477" y="4962141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3.2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981133" y="5490865"/>
                <a:ext cx="540533" cy="6685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7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1133" y="5490865"/>
                <a:ext cx="540533" cy="668581"/>
              </a:xfrm>
              <a:prstGeom prst="rect">
                <a:avLst/>
              </a:prstGeom>
              <a:blipFill>
                <a:blip r:embed="rId9"/>
                <a:stretch>
                  <a:fillRect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6835537" y="6281981"/>
            <a:ext cx="1606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0.33333</a:t>
            </a:r>
            <a:r>
              <a:rPr lang="is-IS" sz="2400" dirty="0">
                <a:solidFill>
                  <a:srgbClr val="FF0000"/>
                </a:solidFill>
              </a:rPr>
              <a:t>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463AD10-117F-9043-BB78-7329E40F723B}"/>
              </a:ext>
            </a:extLst>
          </p:cNvPr>
          <p:cNvSpPr txBox="1"/>
          <p:nvPr/>
        </p:nvSpPr>
        <p:spPr>
          <a:xfrm>
            <a:off x="4734422" y="972932"/>
            <a:ext cx="936104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endParaRPr lang="en-US" sz="2800" dirty="0"/>
          </a:p>
          <a:p>
            <a:pPr>
              <a:spcAft>
                <a:spcPts val="1800"/>
              </a:spcAft>
            </a:pPr>
            <a:r>
              <a:rPr lang="en-US" sz="2800" dirty="0"/>
              <a:t>    a)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    b)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    c)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    d)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    e)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    f)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    g)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    h)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xmlns="" id="{A632F71F-F7DA-9247-9EA4-A424CF370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3477671-6163-124E-A793-3409D3A44F45}"/>
              </a:ext>
            </a:extLst>
          </p:cNvPr>
          <p:cNvSpPr txBox="1"/>
          <p:nvPr/>
        </p:nvSpPr>
        <p:spPr>
          <a:xfrm>
            <a:off x="4024581" y="892388"/>
            <a:ext cx="6005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Convert between fractions and decimals</a:t>
            </a:r>
          </a:p>
        </p:txBody>
      </p:sp>
    </p:spTree>
    <p:extLst>
      <p:ext uri="{BB962C8B-B14F-4D97-AF65-F5344CB8AC3E}">
        <p14:creationId xmlns:p14="http://schemas.microsoft.com/office/powerpoint/2010/main" val="98469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2" grpId="0"/>
      <p:bldP spid="13" grpId="0"/>
      <p:bldP spid="15" grpId="0"/>
      <p:bldP spid="16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97" y="23359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1: Fitness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4" name="TextBox 1">
                <a:extLst>
                  <a:ext uri="{FF2B5EF4-FFF2-40B4-BE49-F238E27FC236}">
                    <a16:creationId xmlns:a16="http://schemas.microsoft.com/office/drawing/2014/main" xmlns="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84827" y="5058687"/>
                <a:ext cx="1622345" cy="697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9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10</m:t>
                          </m:r>
                        </m:den>
                      </m:f>
                      <m:r>
                        <a:rPr lang="en-GB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15364" name="TextBox 1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84827" y="5058687"/>
                <a:ext cx="1622345" cy="697114"/>
              </a:xfrm>
              <a:prstGeom prst="rect">
                <a:avLst/>
              </a:prstGeom>
              <a:blipFill>
                <a:blip r:embed="rId2"/>
                <a:stretch>
                  <a:fillRect b="-178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98371" y="2051618"/>
                <a:ext cx="129559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0.57</m:t>
                      </m:r>
                    </m:oMath>
                  </m:oMathPara>
                </a14:m>
                <a:endParaRPr lang="en-US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98371" y="2051618"/>
                <a:ext cx="1295597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24082" y="2713554"/>
                <a:ext cx="1529332" cy="6768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5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100</m:t>
                          </m:r>
                        </m:den>
                      </m:f>
                      <m:r>
                        <a:rPr lang="en-GB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24082" y="2713554"/>
                <a:ext cx="1529332" cy="676852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89404" y="2845251"/>
                <a:ext cx="129559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0.05</m:t>
                      </m:r>
                    </m:oMath>
                  </m:oMathPara>
                </a14:m>
                <a:endParaRPr lang="en-US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89404" y="2845251"/>
                <a:ext cx="129559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25519" y="3496258"/>
                <a:ext cx="1295597" cy="6768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714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1000</m:t>
                          </m:r>
                        </m:den>
                      </m:f>
                      <m:r>
                        <a:rPr lang="en-GB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25519" y="3496258"/>
                <a:ext cx="1295597" cy="676852"/>
              </a:xfrm>
              <a:prstGeom prst="rect">
                <a:avLst/>
              </a:prstGeom>
              <a:blipFill>
                <a:blip r:embed="rId6"/>
                <a:stretch>
                  <a:fillRect b="-363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99948" y="1909708"/>
                <a:ext cx="1524417" cy="6768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57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100</m:t>
                          </m:r>
                        </m:den>
                      </m:f>
                      <m:r>
                        <a:rPr lang="en-GB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9948" y="1909708"/>
                <a:ext cx="1524417" cy="676852"/>
              </a:xfrm>
              <a:prstGeom prst="rect">
                <a:avLst/>
              </a:prstGeom>
              <a:blipFill>
                <a:blip r:embed="rId7"/>
                <a:stretch>
                  <a:fillRect b="-363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493808" y="4294806"/>
                <a:ext cx="1295597" cy="6705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4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1000</m:t>
                          </m:r>
                        </m:den>
                      </m:f>
                      <m:r>
                        <a:rPr lang="en-GB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3808" y="4294806"/>
                <a:ext cx="1295597" cy="670568"/>
              </a:xfrm>
              <a:prstGeom prst="rect">
                <a:avLst/>
              </a:prstGeom>
              <a:blipFill>
                <a:blip r:embed="rId8"/>
                <a:stretch>
                  <a:fillRect b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83987" y="4417713"/>
                <a:ext cx="129559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0.004</m:t>
                      </m:r>
                    </m:oMath>
                  </m:oMathPara>
                </a14:m>
                <a:endParaRPr lang="en-US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3987" y="4417713"/>
                <a:ext cx="1295597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89405" y="3632260"/>
                <a:ext cx="129559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0.714</m:t>
                      </m:r>
                    </m:oMath>
                  </m:oMathPara>
                </a14:m>
                <a:endParaRPr lang="en-US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89405" y="3632260"/>
                <a:ext cx="1295597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98370" y="5138069"/>
                <a:ext cx="129559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0.9</m:t>
                      </m:r>
                    </m:oMath>
                  </m:oMathPara>
                </a14:m>
                <a:endParaRPr lang="en-US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98370" y="5138069"/>
                <a:ext cx="1295597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E3CF082-E940-3747-9778-3D5FA054356F}"/>
              </a:ext>
            </a:extLst>
          </p:cNvPr>
          <p:cNvSpPr txBox="1"/>
          <p:nvPr/>
        </p:nvSpPr>
        <p:spPr>
          <a:xfrm>
            <a:off x="4727848" y="2051619"/>
            <a:ext cx="79767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    a)</a:t>
            </a:r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    b)   </a:t>
            </a:r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    c)</a:t>
            </a:r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    d)</a:t>
            </a:r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    e)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xmlns="" id="{720E656D-EAA3-E341-9253-C6ACD63A1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E0540AC-D02A-D24F-8313-E31A00F8D94B}"/>
              </a:ext>
            </a:extLst>
          </p:cNvPr>
          <p:cNvSpPr txBox="1"/>
          <p:nvPr/>
        </p:nvSpPr>
        <p:spPr>
          <a:xfrm>
            <a:off x="4727848" y="1235515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2. Convert to decimals</a:t>
            </a:r>
          </a:p>
        </p:txBody>
      </p:sp>
    </p:spTree>
    <p:extLst>
      <p:ext uri="{BB962C8B-B14F-4D97-AF65-F5344CB8AC3E}">
        <p14:creationId xmlns:p14="http://schemas.microsoft.com/office/powerpoint/2010/main" val="274515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6" grpId="0"/>
      <p:bldP spid="7" grpId="0"/>
      <p:bldP spid="9" grpId="0"/>
      <p:bldP spid="10" grpId="0"/>
      <p:bldP spid="11" grpId="0"/>
      <p:bldP spid="2" grpId="0"/>
      <p:bldP spid="13" grpId="0"/>
      <p:bldP spid="14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xmlns="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63559"/>
            <a:ext cx="93135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912177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670489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668463"/>
            <a:ext cx="100811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82D44169-1DB6-5E48-B4A7-D2CABFB3E7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EB94415-1961-6C45-9165-D8EDF3ED5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027154"/>
            <a:ext cx="9984431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5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552" y="33288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Multiplying and Dividing Decimals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5219" y="779077"/>
            <a:ext cx="64801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   </a:t>
            </a:r>
            <a:r>
              <a:rPr lang="en-US" altLang="en-US" sz="2400" b="1" dirty="0"/>
              <a:t>Multiplying</a:t>
            </a:r>
            <a:endParaRPr lang="en-US" alt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4087353" y="537352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19937" y="606215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520057" y="1240742"/>
            <a:ext cx="7215437" cy="22852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To </a:t>
            </a:r>
            <a:r>
              <a:rPr lang="en-US" sz="2400" b="1" dirty="0"/>
              <a:t>multiply</a:t>
            </a:r>
            <a:r>
              <a:rPr lang="en-US" sz="2400" dirty="0"/>
              <a:t> by 10, 100, 1000, 10 000, etc., </a:t>
            </a:r>
          </a:p>
          <a:p>
            <a:pPr algn="ctr"/>
            <a:r>
              <a:rPr lang="en-US" sz="2400" dirty="0"/>
              <a:t>slide all the digits to the </a:t>
            </a:r>
            <a:r>
              <a:rPr lang="en-US" sz="2400" b="1" dirty="0"/>
              <a:t>LEFT</a:t>
            </a:r>
            <a:r>
              <a:rPr lang="en-US" sz="2400" dirty="0"/>
              <a:t> by 1 place, 2 places, </a:t>
            </a:r>
          </a:p>
          <a:p>
            <a:pPr algn="ctr">
              <a:spcAft>
                <a:spcPts val="300"/>
              </a:spcAft>
            </a:pPr>
            <a:r>
              <a:rPr lang="en-US" sz="2400" dirty="0"/>
              <a:t>3 places, 4 places, etc. respectively</a:t>
            </a:r>
          </a:p>
          <a:p>
            <a:pPr algn="ctr"/>
            <a:r>
              <a:rPr lang="en-US" sz="2400" dirty="0"/>
              <a:t>Empty columns are filled with zeros; </a:t>
            </a:r>
          </a:p>
          <a:p>
            <a:pPr algn="ctr"/>
            <a:r>
              <a:rPr lang="en-US" sz="2400" dirty="0"/>
              <a:t>these act as placeholders.</a:t>
            </a:r>
          </a:p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501943" y="4096253"/>
            <a:ext cx="7440820" cy="2593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To </a:t>
            </a:r>
            <a:r>
              <a:rPr lang="en-US" sz="2400" b="1" dirty="0"/>
              <a:t>divide</a:t>
            </a:r>
            <a:r>
              <a:rPr lang="en-US" sz="2400" dirty="0"/>
              <a:t> by 10, 100, 1000, 10 000, etc., </a:t>
            </a:r>
          </a:p>
          <a:p>
            <a:pPr algn="ctr"/>
            <a:r>
              <a:rPr lang="en-US" sz="2400" dirty="0"/>
              <a:t>slide all the digits to the </a:t>
            </a:r>
            <a:r>
              <a:rPr lang="en-US" sz="2400" b="1" dirty="0"/>
              <a:t>RIGHT</a:t>
            </a:r>
            <a:r>
              <a:rPr lang="en-US" sz="2400" dirty="0"/>
              <a:t> by 1 place, 2 places, </a:t>
            </a:r>
          </a:p>
          <a:p>
            <a:pPr algn="ctr">
              <a:spcAft>
                <a:spcPts val="300"/>
              </a:spcAft>
            </a:pPr>
            <a:r>
              <a:rPr lang="en-US" sz="2400" dirty="0"/>
              <a:t>3 places, 4 places, etc. respectively</a:t>
            </a:r>
          </a:p>
          <a:p>
            <a:pPr algn="ctr"/>
            <a:r>
              <a:rPr lang="en-US" sz="2400" dirty="0"/>
              <a:t>Empty columns are filled with zeros; </a:t>
            </a:r>
          </a:p>
          <a:p>
            <a:pPr algn="ctr"/>
            <a:r>
              <a:rPr lang="en-US" sz="2400" dirty="0"/>
              <a:t>these act as placeholders.</a:t>
            </a:r>
          </a:p>
          <a:p>
            <a:pPr algn="ctr"/>
            <a:endParaRPr lang="en-US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11824" y="6219738"/>
            <a:ext cx="6006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 following slides show some examples.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E3BEA906-0576-354D-BD14-AF9582DED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A9C9309-801A-1141-8FAC-E068A0AB2462}"/>
              </a:ext>
            </a:extLst>
          </p:cNvPr>
          <p:cNvSpPr txBox="1"/>
          <p:nvPr/>
        </p:nvSpPr>
        <p:spPr>
          <a:xfrm>
            <a:off x="6096000" y="3442797"/>
            <a:ext cx="24490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Dividing</a:t>
            </a:r>
          </a:p>
        </p:txBody>
      </p:sp>
    </p:spTree>
    <p:extLst>
      <p:ext uri="{BB962C8B-B14F-4D97-AF65-F5344CB8AC3E}">
        <p14:creationId xmlns:p14="http://schemas.microsoft.com/office/powerpoint/2010/main" val="741123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8615" y="46563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Multiplying with Decimals: Examples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76" y="852488"/>
            <a:ext cx="64801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3251200"/>
            <a:ext cx="5327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31973955"/>
                  </p:ext>
                </p:extLst>
              </p:nvPr>
            </p:nvGraphicFramePr>
            <p:xfrm>
              <a:off x="2927648" y="1220684"/>
              <a:ext cx="8136905" cy="2757219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8268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813760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813760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744556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777686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  <a:gridCol w="919038">
                      <a:extLst>
                        <a:ext uri="{9D8B030D-6E8A-4147-A177-3AD203B41FA5}">
                          <a16:colId xmlns:a16="http://schemas.microsoft.com/office/drawing/2014/main" xmlns="" val="20005"/>
                        </a:ext>
                      </a:extLst>
                    </a:gridCol>
                    <a:gridCol w="744349">
                      <a:extLst>
                        <a:ext uri="{9D8B030D-6E8A-4147-A177-3AD203B41FA5}">
                          <a16:colId xmlns:a16="http://schemas.microsoft.com/office/drawing/2014/main" xmlns="" val="20006"/>
                        </a:ext>
                      </a:extLst>
                    </a:gridCol>
                    <a:gridCol w="813690">
                      <a:extLst>
                        <a:ext uri="{9D8B030D-6E8A-4147-A177-3AD203B41FA5}">
                          <a16:colId xmlns:a16="http://schemas.microsoft.com/office/drawing/2014/main" xmlns="" val="20007"/>
                        </a:ext>
                      </a:extLst>
                    </a:gridCol>
                    <a:gridCol w="813690">
                      <a:extLst>
                        <a:ext uri="{9D8B030D-6E8A-4147-A177-3AD203B41FA5}">
                          <a16:colId xmlns:a16="http://schemas.microsoft.com/office/drawing/2014/main" xmlns="" val="20008"/>
                        </a:ext>
                      </a:extLst>
                    </a:gridCol>
                    <a:gridCol w="813690">
                      <a:extLst>
                        <a:ext uri="{9D8B030D-6E8A-4147-A177-3AD203B41FA5}">
                          <a16:colId xmlns:a16="http://schemas.microsoft.com/office/drawing/2014/main" xmlns="" val="20009"/>
                        </a:ext>
                      </a:extLst>
                    </a:gridCol>
                  </a:tblGrid>
                  <a:tr h="119871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519501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519501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519501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31973955"/>
                  </p:ext>
                </p:extLst>
              </p:nvPr>
            </p:nvGraphicFramePr>
            <p:xfrm>
              <a:off x="2927648" y="1220684"/>
              <a:ext cx="8136905" cy="2757219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8268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1376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1376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4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77768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19038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744349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81369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813690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813690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119871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2308" t="-1053" r="-198462" b="-129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04688" t="-1053" r="-101563" b="-129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04688" t="-1053" r="-1563" b="-12947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9501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9501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9501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951984" y="4998006"/>
                <a:ext cx="44092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598.2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400" dirty="0"/>
                  <a:t> 100 =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1984" y="4998006"/>
                <a:ext cx="4409206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072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 bwMode="auto">
          <a:xfrm>
            <a:off x="5398449" y="4634356"/>
            <a:ext cx="2952328" cy="127275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87353" y="537352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19937" y="606215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Oval 12"/>
          <p:cNvSpPr/>
          <p:nvPr/>
        </p:nvSpPr>
        <p:spPr bwMode="auto">
          <a:xfrm>
            <a:off x="8606691" y="2551858"/>
            <a:ext cx="50304" cy="506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xmlns="" id="{4D862B2F-7FC2-4B40-B81C-10D630CB7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604436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586" y="6396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Multiplying with Decimals: Examples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76" y="852488"/>
            <a:ext cx="64801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3251200"/>
            <a:ext cx="5327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39182724"/>
                  </p:ext>
                </p:extLst>
              </p:nvPr>
            </p:nvGraphicFramePr>
            <p:xfrm>
              <a:off x="3071664" y="1191265"/>
              <a:ext cx="7992888" cy="2662519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6409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720983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809634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74078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878486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  <a:gridCol w="809634">
                      <a:extLst>
                        <a:ext uri="{9D8B030D-6E8A-4147-A177-3AD203B41FA5}">
                          <a16:colId xmlns:a16="http://schemas.microsoft.com/office/drawing/2014/main" xmlns="" val="20005"/>
                        </a:ext>
                      </a:extLst>
                    </a:gridCol>
                    <a:gridCol w="740575">
                      <a:extLst>
                        <a:ext uri="{9D8B030D-6E8A-4147-A177-3AD203B41FA5}">
                          <a16:colId xmlns:a16="http://schemas.microsoft.com/office/drawing/2014/main" xmlns="" val="20006"/>
                        </a:ext>
                      </a:extLst>
                    </a:gridCol>
                    <a:gridCol w="809566">
                      <a:extLst>
                        <a:ext uri="{9D8B030D-6E8A-4147-A177-3AD203B41FA5}">
                          <a16:colId xmlns:a16="http://schemas.microsoft.com/office/drawing/2014/main" xmlns="" val="20007"/>
                        </a:ext>
                      </a:extLst>
                    </a:gridCol>
                    <a:gridCol w="809566">
                      <a:extLst>
                        <a:ext uri="{9D8B030D-6E8A-4147-A177-3AD203B41FA5}">
                          <a16:colId xmlns:a16="http://schemas.microsoft.com/office/drawing/2014/main" xmlns="" val="20008"/>
                        </a:ext>
                      </a:extLst>
                    </a:gridCol>
                    <a:gridCol w="809566">
                      <a:extLst>
                        <a:ext uri="{9D8B030D-6E8A-4147-A177-3AD203B41FA5}">
                          <a16:colId xmlns:a16="http://schemas.microsoft.com/office/drawing/2014/main" xmlns="" val="20009"/>
                        </a:ext>
                      </a:extLst>
                    </a:gridCol>
                  </a:tblGrid>
                  <a:tr h="119193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90194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490194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490194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39182724"/>
                  </p:ext>
                </p:extLst>
              </p:nvPr>
            </p:nvGraphicFramePr>
            <p:xfrm>
              <a:off x="3071664" y="1191265"/>
              <a:ext cx="7992888" cy="2662519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6409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98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0963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4078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848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809634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740575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809566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809566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809566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119193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87500" r="-201563" b="-1244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87500" r="-101563" b="-1244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87500" r="-1563" b="-1244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0194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90194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90194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701582" y="4449955"/>
                <a:ext cx="44092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598.2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400" dirty="0"/>
                  <a:t> 100 = </a:t>
                </a:r>
                <a:r>
                  <a:rPr lang="en-US" sz="2400" dirty="0">
                    <a:solidFill>
                      <a:srgbClr val="FF0000"/>
                    </a:solidFill>
                  </a:rPr>
                  <a:t>59 820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1582" y="4449955"/>
                <a:ext cx="4409206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072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 bwMode="auto">
          <a:xfrm>
            <a:off x="5399606" y="4056258"/>
            <a:ext cx="3528392" cy="127275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43672" y="5431212"/>
            <a:ext cx="8813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 multiply by 100, slide all digits 2 places to the LEFT.</a:t>
            </a:r>
          </a:p>
          <a:p>
            <a:r>
              <a:rPr lang="en-US" sz="2400" dirty="0"/>
              <a:t>Fill empty columns with zeros; these act as placeholders.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19937" y="606215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Oval 10"/>
          <p:cNvSpPr/>
          <p:nvPr/>
        </p:nvSpPr>
        <p:spPr bwMode="auto">
          <a:xfrm>
            <a:off x="8606691" y="2563137"/>
            <a:ext cx="50304" cy="506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xmlns="" id="{06252154-CB0D-9C40-9F54-1BB8C703B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76459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7315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Multiplying with Decimals: Examples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3251200"/>
            <a:ext cx="5327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7442665"/>
                  </p:ext>
                </p:extLst>
              </p:nvPr>
            </p:nvGraphicFramePr>
            <p:xfrm>
              <a:off x="3215680" y="1305535"/>
              <a:ext cx="7632847" cy="2839816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2800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763349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763349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698433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828266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  <a:gridCol w="763349">
                      <a:extLst>
                        <a:ext uri="{9D8B030D-6E8A-4147-A177-3AD203B41FA5}">
                          <a16:colId xmlns:a16="http://schemas.microsoft.com/office/drawing/2014/main" xmlns="" val="20005"/>
                        </a:ext>
                      </a:extLst>
                    </a:gridCol>
                    <a:gridCol w="698239">
                      <a:extLst>
                        <a:ext uri="{9D8B030D-6E8A-4147-A177-3AD203B41FA5}">
                          <a16:colId xmlns:a16="http://schemas.microsoft.com/office/drawing/2014/main" xmlns="" val="20006"/>
                        </a:ext>
                      </a:extLst>
                    </a:gridCol>
                    <a:gridCol w="763285">
                      <a:extLst>
                        <a:ext uri="{9D8B030D-6E8A-4147-A177-3AD203B41FA5}">
                          <a16:colId xmlns:a16="http://schemas.microsoft.com/office/drawing/2014/main" xmlns="" val="20007"/>
                        </a:ext>
                      </a:extLst>
                    </a:gridCol>
                    <a:gridCol w="763285">
                      <a:extLst>
                        <a:ext uri="{9D8B030D-6E8A-4147-A177-3AD203B41FA5}">
                          <a16:colId xmlns:a16="http://schemas.microsoft.com/office/drawing/2014/main" xmlns="" val="20008"/>
                        </a:ext>
                      </a:extLst>
                    </a:gridCol>
                    <a:gridCol w="763285">
                      <a:extLst>
                        <a:ext uri="{9D8B030D-6E8A-4147-A177-3AD203B41FA5}">
                          <a16:colId xmlns:a16="http://schemas.microsoft.com/office/drawing/2014/main" xmlns="" val="20009"/>
                        </a:ext>
                      </a:extLst>
                    </a:gridCol>
                  </a:tblGrid>
                  <a:tr h="1131901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569305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569305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569305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7442665"/>
                  </p:ext>
                </p:extLst>
              </p:nvPr>
            </p:nvGraphicFramePr>
            <p:xfrm>
              <a:off x="3215680" y="1305535"/>
              <a:ext cx="7632847" cy="2839816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2800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334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6334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9843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2826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63349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698239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763285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763285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763285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1131901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1803" r="-198361" b="-1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05000" r="-101667" b="-1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05000" r="-1667" b="-15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69305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69305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69305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883616" y="4878193"/>
                <a:ext cx="44092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7 243.81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400" dirty="0"/>
                  <a:t> 1000 =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3616" y="4878193"/>
                <a:ext cx="4409206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075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87353" y="537352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19937" y="606215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Oval 10"/>
          <p:cNvSpPr/>
          <p:nvPr/>
        </p:nvSpPr>
        <p:spPr bwMode="auto">
          <a:xfrm>
            <a:off x="8544272" y="2549496"/>
            <a:ext cx="50304" cy="506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xmlns="" id="{56E90927-0B4B-594B-BB70-FE5905031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D783800E-419D-BB4E-91BD-411E8D6E50EA}"/>
              </a:ext>
            </a:extLst>
          </p:cNvPr>
          <p:cNvSpPr/>
          <p:nvPr/>
        </p:nvSpPr>
        <p:spPr bwMode="auto">
          <a:xfrm>
            <a:off x="5252260" y="4436679"/>
            <a:ext cx="3991734" cy="128476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909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58413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Multiplying with Decimals: Examples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3251200"/>
            <a:ext cx="5327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52620142"/>
                  </p:ext>
                </p:extLst>
              </p:nvPr>
            </p:nvGraphicFramePr>
            <p:xfrm>
              <a:off x="3359696" y="1380037"/>
              <a:ext cx="7416824" cy="2664297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0457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741745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741745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678667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804825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  <a:gridCol w="741745">
                      <a:extLst>
                        <a:ext uri="{9D8B030D-6E8A-4147-A177-3AD203B41FA5}">
                          <a16:colId xmlns:a16="http://schemas.microsoft.com/office/drawing/2014/main" xmlns="" val="20005"/>
                        </a:ext>
                      </a:extLst>
                    </a:gridCol>
                    <a:gridCol w="678478">
                      <a:extLst>
                        <a:ext uri="{9D8B030D-6E8A-4147-A177-3AD203B41FA5}">
                          <a16:colId xmlns:a16="http://schemas.microsoft.com/office/drawing/2014/main" xmlns="" val="20006"/>
                        </a:ext>
                      </a:extLst>
                    </a:gridCol>
                    <a:gridCol w="741682">
                      <a:extLst>
                        <a:ext uri="{9D8B030D-6E8A-4147-A177-3AD203B41FA5}">
                          <a16:colId xmlns:a16="http://schemas.microsoft.com/office/drawing/2014/main" xmlns="" val="20007"/>
                        </a:ext>
                      </a:extLst>
                    </a:gridCol>
                    <a:gridCol w="741682">
                      <a:extLst>
                        <a:ext uri="{9D8B030D-6E8A-4147-A177-3AD203B41FA5}">
                          <a16:colId xmlns:a16="http://schemas.microsoft.com/office/drawing/2014/main" xmlns="" val="20008"/>
                        </a:ext>
                      </a:extLst>
                    </a:gridCol>
                    <a:gridCol w="741682">
                      <a:extLst>
                        <a:ext uri="{9D8B030D-6E8A-4147-A177-3AD203B41FA5}">
                          <a16:colId xmlns:a16="http://schemas.microsoft.com/office/drawing/2014/main" xmlns="" val="20009"/>
                        </a:ext>
                      </a:extLst>
                    </a:gridCol>
                  </a:tblGrid>
                  <a:tr h="101314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550385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5503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550385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52620142"/>
                  </p:ext>
                </p:extLst>
              </p:nvPr>
            </p:nvGraphicFramePr>
            <p:xfrm>
              <a:off x="3359696" y="1380037"/>
              <a:ext cx="7416824" cy="2664297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0457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4174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4174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7866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0482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41745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678478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741682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741682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741682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101314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6897" r="-203448" b="-16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93220" r="-100000" b="-16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08621" r="-1724" b="-1637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0385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503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50385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542041" y="4570506"/>
                <a:ext cx="44092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7 243.81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400" dirty="0"/>
                  <a:t> 1000 = </a:t>
                </a:r>
                <a:r>
                  <a:rPr lang="en-US" sz="2400" dirty="0">
                    <a:solidFill>
                      <a:srgbClr val="FF0000"/>
                    </a:solidFill>
                  </a:rPr>
                  <a:t>7 243 810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2041" y="4570506"/>
                <a:ext cx="4409206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075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 bwMode="auto">
          <a:xfrm>
            <a:off x="5203916" y="4100130"/>
            <a:ext cx="4636499" cy="130030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03712" y="5512025"/>
            <a:ext cx="79544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To multiply by 1000, slide all digits 3 places to the LEFT.</a:t>
            </a:r>
          </a:p>
          <a:p>
            <a:r>
              <a:rPr lang="en-US" sz="2400" dirty="0"/>
              <a:t>Fill empty columns with zeros; these act as placeholders.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19937" y="606215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Oval 10"/>
          <p:cNvSpPr/>
          <p:nvPr/>
        </p:nvSpPr>
        <p:spPr bwMode="auto">
          <a:xfrm>
            <a:off x="8544272" y="2563137"/>
            <a:ext cx="50304" cy="506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xmlns="" id="{273F6D43-D6E7-6B42-B591-BDE832203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56511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210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Dividing with Decimals: Examples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3251200"/>
            <a:ext cx="5327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4802209"/>
                  </p:ext>
                </p:extLst>
              </p:nvPr>
            </p:nvGraphicFramePr>
            <p:xfrm>
              <a:off x="3393700" y="1340768"/>
              <a:ext cx="7428657" cy="2296698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0585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742929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742929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679749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806109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  <a:gridCol w="742929">
                      <a:extLst>
                        <a:ext uri="{9D8B030D-6E8A-4147-A177-3AD203B41FA5}">
                          <a16:colId xmlns:a16="http://schemas.microsoft.com/office/drawing/2014/main" xmlns="" val="20005"/>
                        </a:ext>
                      </a:extLst>
                    </a:gridCol>
                    <a:gridCol w="679560">
                      <a:extLst>
                        <a:ext uri="{9D8B030D-6E8A-4147-A177-3AD203B41FA5}">
                          <a16:colId xmlns:a16="http://schemas.microsoft.com/office/drawing/2014/main" xmlns="" val="20006"/>
                        </a:ext>
                      </a:extLst>
                    </a:gridCol>
                    <a:gridCol w="742865">
                      <a:extLst>
                        <a:ext uri="{9D8B030D-6E8A-4147-A177-3AD203B41FA5}">
                          <a16:colId xmlns:a16="http://schemas.microsoft.com/office/drawing/2014/main" xmlns="" val="20007"/>
                        </a:ext>
                      </a:extLst>
                    </a:gridCol>
                    <a:gridCol w="742865">
                      <a:extLst>
                        <a:ext uri="{9D8B030D-6E8A-4147-A177-3AD203B41FA5}">
                          <a16:colId xmlns:a16="http://schemas.microsoft.com/office/drawing/2014/main" xmlns="" val="20008"/>
                        </a:ext>
                      </a:extLst>
                    </a:gridCol>
                    <a:gridCol w="742865">
                      <a:extLst>
                        <a:ext uri="{9D8B030D-6E8A-4147-A177-3AD203B41FA5}">
                          <a16:colId xmlns:a16="http://schemas.microsoft.com/office/drawing/2014/main" xmlns="" val="20009"/>
                        </a:ext>
                      </a:extLst>
                    </a:gridCol>
                  </a:tblGrid>
                  <a:tr h="100400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30286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430286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430286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4802209"/>
                  </p:ext>
                </p:extLst>
              </p:nvPr>
            </p:nvGraphicFramePr>
            <p:xfrm>
              <a:off x="3393700" y="1340768"/>
              <a:ext cx="7428657" cy="2296698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0585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429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4292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7974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06109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42929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67956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742865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742865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742865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1005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6610" t="-1250" r="-200000" b="-12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10345" t="-1250" r="-103448" b="-12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94915" t="-1250" r="-1695" b="-127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30286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30286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30286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096000" y="4171299"/>
                <a:ext cx="44092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127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10 =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171299"/>
                <a:ext cx="4409206" cy="461665"/>
              </a:xfrm>
              <a:prstGeom prst="rect">
                <a:avLst/>
              </a:prstGeom>
              <a:blipFill>
                <a:blip r:embed="rId3"/>
                <a:stretch>
                  <a:fillRect l="-2305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 bwMode="auto">
          <a:xfrm>
            <a:off x="5807968" y="3869117"/>
            <a:ext cx="2952328" cy="127275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87353" y="537352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19937" y="606215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xmlns="" id="{4A5ADAC6-21B6-2147-A0DC-3415CC8BA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112143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560" y="24639"/>
            <a:ext cx="998443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Dividing with Decimals: Examples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2800" b="1" dirty="0"/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3251200"/>
            <a:ext cx="5327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66926224"/>
                  </p:ext>
                </p:extLst>
              </p:nvPr>
            </p:nvGraphicFramePr>
            <p:xfrm>
              <a:off x="3647728" y="1196752"/>
              <a:ext cx="7488833" cy="2592288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12384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748947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748947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685256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812639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  <a:gridCol w="748947">
                      <a:extLst>
                        <a:ext uri="{9D8B030D-6E8A-4147-A177-3AD203B41FA5}">
                          <a16:colId xmlns:a16="http://schemas.microsoft.com/office/drawing/2014/main" xmlns="" val="20005"/>
                        </a:ext>
                      </a:extLst>
                    </a:gridCol>
                    <a:gridCol w="685064">
                      <a:extLst>
                        <a:ext uri="{9D8B030D-6E8A-4147-A177-3AD203B41FA5}">
                          <a16:colId xmlns:a16="http://schemas.microsoft.com/office/drawing/2014/main" xmlns="" val="20006"/>
                        </a:ext>
                      </a:extLst>
                    </a:gridCol>
                    <a:gridCol w="748883">
                      <a:extLst>
                        <a:ext uri="{9D8B030D-6E8A-4147-A177-3AD203B41FA5}">
                          <a16:colId xmlns:a16="http://schemas.microsoft.com/office/drawing/2014/main" xmlns="" val="20007"/>
                        </a:ext>
                      </a:extLst>
                    </a:gridCol>
                    <a:gridCol w="748883">
                      <a:extLst>
                        <a:ext uri="{9D8B030D-6E8A-4147-A177-3AD203B41FA5}">
                          <a16:colId xmlns:a16="http://schemas.microsoft.com/office/drawing/2014/main" xmlns="" val="20008"/>
                        </a:ext>
                      </a:extLst>
                    </a:gridCol>
                    <a:gridCol w="748883">
                      <a:extLst>
                        <a:ext uri="{9D8B030D-6E8A-4147-A177-3AD203B41FA5}">
                          <a16:colId xmlns:a16="http://schemas.microsoft.com/office/drawing/2014/main" xmlns="" val="20009"/>
                        </a:ext>
                      </a:extLst>
                    </a:gridCol>
                  </a:tblGrid>
                  <a:tr h="113412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86054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486054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486054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66926224"/>
                  </p:ext>
                </p:extLst>
              </p:nvPr>
            </p:nvGraphicFramePr>
            <p:xfrm>
              <a:off x="3647728" y="1196752"/>
              <a:ext cx="7488833" cy="2592288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1238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4894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4894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852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12639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4894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685064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748883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748883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748883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113412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1695" t="-1111" r="-203390" b="-12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01695" t="-1111" r="-103390" b="-12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01695" t="-1111" r="-3390" b="-127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86054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86054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86054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091071" y="4483603"/>
                <a:ext cx="44092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127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10 =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12.7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1071" y="4483603"/>
                <a:ext cx="4409206" cy="461665"/>
              </a:xfrm>
              <a:prstGeom prst="rect">
                <a:avLst/>
              </a:prstGeom>
              <a:blipFill>
                <a:blip r:embed="rId3"/>
                <a:stretch>
                  <a:fillRect l="-2594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 bwMode="auto">
          <a:xfrm>
            <a:off x="5908138" y="4059968"/>
            <a:ext cx="2952328" cy="127275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87353" y="537352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19937" y="606215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Oval 6"/>
          <p:cNvSpPr/>
          <p:nvPr/>
        </p:nvSpPr>
        <p:spPr bwMode="auto">
          <a:xfrm>
            <a:off x="8860466" y="2927543"/>
            <a:ext cx="50304" cy="506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47728" y="5457902"/>
            <a:ext cx="78694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To divide by 10, slide all digits 1 place to the RIGHT.</a:t>
            </a:r>
          </a:p>
          <a:p>
            <a:r>
              <a:rPr lang="en-US" sz="2400" dirty="0"/>
              <a:t>Fill empty columns with zeros; these act as placeholders</a:t>
            </a:r>
            <a:r>
              <a:rPr lang="en-US" dirty="0"/>
              <a:t>.</a:t>
            </a:r>
            <a:endParaRPr lang="en-US" sz="2400" dirty="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xmlns="" id="{011D61E2-4EE7-2444-B7EC-63B2E118C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56727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4217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Dividing with Decimals: Examples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3251200"/>
            <a:ext cx="5327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9642709"/>
                  </p:ext>
                </p:extLst>
              </p:nvPr>
            </p:nvGraphicFramePr>
            <p:xfrm>
              <a:off x="3324004" y="986906"/>
              <a:ext cx="7704857" cy="280831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3581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770551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770551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705023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836080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  <a:gridCol w="770551">
                      <a:extLst>
                        <a:ext uri="{9D8B030D-6E8A-4147-A177-3AD203B41FA5}">
                          <a16:colId xmlns:a16="http://schemas.microsoft.com/office/drawing/2014/main" xmlns="" val="20005"/>
                        </a:ext>
                      </a:extLst>
                    </a:gridCol>
                    <a:gridCol w="704827">
                      <a:extLst>
                        <a:ext uri="{9D8B030D-6E8A-4147-A177-3AD203B41FA5}">
                          <a16:colId xmlns:a16="http://schemas.microsoft.com/office/drawing/2014/main" xmlns="" val="20006"/>
                        </a:ext>
                      </a:extLst>
                    </a:gridCol>
                    <a:gridCol w="770485">
                      <a:extLst>
                        <a:ext uri="{9D8B030D-6E8A-4147-A177-3AD203B41FA5}">
                          <a16:colId xmlns:a16="http://schemas.microsoft.com/office/drawing/2014/main" xmlns="" val="20007"/>
                        </a:ext>
                      </a:extLst>
                    </a:gridCol>
                    <a:gridCol w="770485">
                      <a:extLst>
                        <a:ext uri="{9D8B030D-6E8A-4147-A177-3AD203B41FA5}">
                          <a16:colId xmlns:a16="http://schemas.microsoft.com/office/drawing/2014/main" xmlns="" val="20008"/>
                        </a:ext>
                      </a:extLst>
                    </a:gridCol>
                    <a:gridCol w="770485">
                      <a:extLst>
                        <a:ext uri="{9D8B030D-6E8A-4147-A177-3AD203B41FA5}">
                          <a16:colId xmlns:a16="http://schemas.microsoft.com/office/drawing/2014/main" xmlns="" val="20009"/>
                        </a:ext>
                      </a:extLst>
                    </a:gridCol>
                  </a:tblGrid>
                  <a:tr h="128693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507126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507126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507126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9642709"/>
                  </p:ext>
                </p:extLst>
              </p:nvPr>
            </p:nvGraphicFramePr>
            <p:xfrm>
              <a:off x="3324004" y="986906"/>
              <a:ext cx="7704857" cy="280831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3581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7055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7055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0502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3608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70551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704827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770485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770485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770485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128693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10000" t="-980" r="-205000" b="-1186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96721" t="-980" r="-101639" b="-1186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96721" t="-980" r="-1639" b="-1186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07126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07126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07126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270258" y="4466939"/>
                <a:ext cx="44092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4.3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100 =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0258" y="4466939"/>
                <a:ext cx="4409206" cy="461665"/>
              </a:xfrm>
              <a:prstGeom prst="rect">
                <a:avLst/>
              </a:prstGeom>
              <a:blipFill>
                <a:blip r:embed="rId3"/>
                <a:stretch>
                  <a:fillRect l="-2011" t="-8108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 bwMode="auto">
          <a:xfrm>
            <a:off x="5905128" y="4082062"/>
            <a:ext cx="2952328" cy="127275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87353" y="537352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19937" y="606215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Oval 10"/>
          <p:cNvSpPr/>
          <p:nvPr/>
        </p:nvSpPr>
        <p:spPr bwMode="auto">
          <a:xfrm>
            <a:off x="8688288" y="2391061"/>
            <a:ext cx="50304" cy="506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xmlns="" id="{22383D32-E295-0A44-BEC4-7AB652DCA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416268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6848" y="57478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Dividing with Decimals: Examples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3251200"/>
            <a:ext cx="5327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32425575"/>
                  </p:ext>
                </p:extLst>
              </p:nvPr>
            </p:nvGraphicFramePr>
            <p:xfrm>
              <a:off x="3431704" y="1036698"/>
              <a:ext cx="7488830" cy="2916402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1561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745716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748947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685255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812638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  <a:gridCol w="748947">
                      <a:extLst>
                        <a:ext uri="{9D8B030D-6E8A-4147-A177-3AD203B41FA5}">
                          <a16:colId xmlns:a16="http://schemas.microsoft.com/office/drawing/2014/main" xmlns="" val="20005"/>
                        </a:ext>
                      </a:extLst>
                    </a:gridCol>
                    <a:gridCol w="685066">
                      <a:extLst>
                        <a:ext uri="{9D8B030D-6E8A-4147-A177-3AD203B41FA5}">
                          <a16:colId xmlns:a16="http://schemas.microsoft.com/office/drawing/2014/main" xmlns="" val="20006"/>
                        </a:ext>
                      </a:extLst>
                    </a:gridCol>
                    <a:gridCol w="748882">
                      <a:extLst>
                        <a:ext uri="{9D8B030D-6E8A-4147-A177-3AD203B41FA5}">
                          <a16:colId xmlns:a16="http://schemas.microsoft.com/office/drawing/2014/main" xmlns="" val="20007"/>
                        </a:ext>
                      </a:extLst>
                    </a:gridCol>
                    <a:gridCol w="748882">
                      <a:extLst>
                        <a:ext uri="{9D8B030D-6E8A-4147-A177-3AD203B41FA5}">
                          <a16:colId xmlns:a16="http://schemas.microsoft.com/office/drawing/2014/main" xmlns="" val="20008"/>
                        </a:ext>
                      </a:extLst>
                    </a:gridCol>
                    <a:gridCol w="748882">
                      <a:extLst>
                        <a:ext uri="{9D8B030D-6E8A-4147-A177-3AD203B41FA5}">
                          <a16:colId xmlns:a16="http://schemas.microsoft.com/office/drawing/2014/main" xmlns="" val="20009"/>
                        </a:ext>
                      </a:extLst>
                    </a:gridCol>
                  </a:tblGrid>
                  <a:tr h="131431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534029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534029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534029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32425575"/>
                  </p:ext>
                </p:extLst>
              </p:nvPr>
            </p:nvGraphicFramePr>
            <p:xfrm>
              <a:off x="3431704" y="1036698"/>
              <a:ext cx="7488830" cy="2916402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1561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4571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4894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8525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12638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4894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685066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748882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748882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748882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131431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1695" r="-203390" b="-122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01695" r="-103390" b="-122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01695" r="-3390" b="-1221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34029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34029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34029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041869" y="4577133"/>
                <a:ext cx="44092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4.3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100 =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0.043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1869" y="4577133"/>
                <a:ext cx="4409206" cy="461665"/>
              </a:xfrm>
              <a:prstGeom prst="rect">
                <a:avLst/>
              </a:prstGeom>
              <a:blipFill>
                <a:blip r:embed="rId3"/>
                <a:stretch>
                  <a:fillRect l="-2011"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 bwMode="auto">
          <a:xfrm>
            <a:off x="5970005" y="4191262"/>
            <a:ext cx="2952328" cy="127275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87353" y="537352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19937" y="606215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Oval 6"/>
          <p:cNvSpPr/>
          <p:nvPr/>
        </p:nvSpPr>
        <p:spPr bwMode="auto">
          <a:xfrm>
            <a:off x="8606691" y="2962424"/>
            <a:ext cx="50304" cy="506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11438" y="5518666"/>
            <a:ext cx="795442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To divide by 100, slide all digits 2 places to the RIGHT.</a:t>
            </a:r>
          </a:p>
          <a:p>
            <a:r>
              <a:rPr lang="en-US" sz="2400" dirty="0"/>
              <a:t>Fill empty columns with zeros; these act as placeholders.</a:t>
            </a:r>
          </a:p>
          <a:p>
            <a:endParaRPr lang="en-US" dirty="0"/>
          </a:p>
        </p:txBody>
      </p:sp>
      <p:sp>
        <p:nvSpPr>
          <p:cNvPr id="14" name="Oval 13"/>
          <p:cNvSpPr/>
          <p:nvPr/>
        </p:nvSpPr>
        <p:spPr bwMode="auto">
          <a:xfrm>
            <a:off x="8606691" y="2551858"/>
            <a:ext cx="50304" cy="506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xmlns="" id="{AD7A69D1-0094-8B42-813E-8A56C6167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148342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57721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1499" y="908720"/>
            <a:ext cx="64801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887846" y="1214026"/>
                <a:ext cx="17812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0.34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400" dirty="0"/>
                  <a:t> 10 =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846" y="1214026"/>
                <a:ext cx="1781257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5479" t="-9211" r="-4452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884068" y="2350139"/>
                <a:ext cx="20473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34.5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100 =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4068" y="2350139"/>
                <a:ext cx="2047355" cy="461665"/>
              </a:xfrm>
              <a:prstGeom prst="rect">
                <a:avLst/>
              </a:prstGeom>
              <a:blipFill>
                <a:blip r:embed="rId3"/>
                <a:stretch>
                  <a:fillRect l="-3681" t="-10811" r="-3067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861873" y="3014563"/>
                <a:ext cx="20377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72.33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400" dirty="0"/>
                  <a:t> 10 =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1873" y="3014563"/>
                <a:ext cx="2037737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4790" t="-9333" r="-359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887846" y="1799523"/>
                <a:ext cx="17908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49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100 =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846" y="1799523"/>
                <a:ext cx="1790875" cy="461665"/>
              </a:xfrm>
              <a:prstGeom prst="rect">
                <a:avLst/>
              </a:prstGeom>
              <a:blipFill>
                <a:blip r:embed="rId5"/>
                <a:stretch>
                  <a:fillRect l="-4930" t="-10811" r="-352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909783" y="4834282"/>
                <a:ext cx="18758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3.2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100 =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9783" y="4834282"/>
                <a:ext cx="1875835" cy="461665"/>
              </a:xfrm>
              <a:prstGeom prst="rect">
                <a:avLst/>
              </a:prstGeom>
              <a:blipFill>
                <a:blip r:embed="rId6"/>
                <a:stretch>
                  <a:fillRect l="-4698" t="-10811" r="-4027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902194" y="4243856"/>
                <a:ext cx="221887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94.7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1000 =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2194" y="4243856"/>
                <a:ext cx="2218877" cy="461665"/>
              </a:xfrm>
              <a:prstGeom prst="rect">
                <a:avLst/>
              </a:prstGeom>
              <a:blipFill>
                <a:blip r:embed="rId7"/>
                <a:stretch>
                  <a:fillRect l="-4000" t="-7895" r="-3429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918217" y="3621902"/>
                <a:ext cx="21242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2.315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400" dirty="0"/>
                  <a:t> 100 =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8217" y="3621902"/>
                <a:ext cx="2124299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4598" t="-9211" r="-3448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861873" y="5439245"/>
                <a:ext cx="34179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35 679 000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10 000 =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1873" y="5439245"/>
                <a:ext cx="3417923" cy="461665"/>
              </a:xfrm>
              <a:prstGeom prst="rect">
                <a:avLst/>
              </a:prstGeom>
              <a:blipFill>
                <a:blip r:embed="rId9"/>
                <a:stretch>
                  <a:fillRect l="-2593" t="-7895" r="-1481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838933" y="6057336"/>
                <a:ext cx="28087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72.33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400" dirty="0"/>
                  <a:t> 100 000 =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8933" y="6057336"/>
                <a:ext cx="2808782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3471" t="-9333" r="-2386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9244142" y="1244579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3.4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78559" y="1788276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0.49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27695" y="3032857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723.3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99032" y="3652718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231.5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99032" y="4226903"/>
            <a:ext cx="1127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0.0947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85654" y="4868651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0.032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72394" y="5466800"/>
            <a:ext cx="1127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3567.9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2443FA2-BE6C-624E-8774-ACA8D26E2E7F}"/>
              </a:ext>
            </a:extLst>
          </p:cNvPr>
          <p:cNvSpPr txBox="1"/>
          <p:nvPr/>
        </p:nvSpPr>
        <p:spPr>
          <a:xfrm>
            <a:off x="4819423" y="1077668"/>
            <a:ext cx="1080120" cy="5522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en-US" sz="2400" dirty="0"/>
              <a:t>1.</a:t>
            </a:r>
          </a:p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en-US" sz="2400" dirty="0"/>
              <a:t>2.</a:t>
            </a:r>
          </a:p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en-US" sz="2400" dirty="0"/>
              <a:t>3.</a:t>
            </a:r>
          </a:p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en-US" sz="2400" dirty="0"/>
              <a:t>4.</a:t>
            </a:r>
          </a:p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en-US" sz="2400" dirty="0"/>
              <a:t>5.</a:t>
            </a:r>
          </a:p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en-US" sz="2400" dirty="0"/>
              <a:t>6.</a:t>
            </a:r>
          </a:p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en-US" sz="2400" dirty="0"/>
              <a:t>7.</a:t>
            </a:r>
          </a:p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en-US" sz="2400" dirty="0"/>
              <a:t>8.</a:t>
            </a:r>
          </a:p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en-US" sz="2400" dirty="0"/>
              <a:t>9.</a:t>
            </a: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xmlns="" id="{65620BF6-8D31-4143-901C-DCBD1760ED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A4EAF47-E11B-7D42-83CF-A5480BD37D70}"/>
              </a:ext>
            </a:extLst>
          </p:cNvPr>
          <p:cNvSpPr txBox="1"/>
          <p:nvPr/>
        </p:nvSpPr>
        <p:spPr>
          <a:xfrm>
            <a:off x="9172394" y="2377299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0.345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51DA6FDA-1ABB-F74B-BB1B-A215AE6264FD}"/>
              </a:ext>
            </a:extLst>
          </p:cNvPr>
          <p:cNvSpPr txBox="1"/>
          <p:nvPr/>
        </p:nvSpPr>
        <p:spPr>
          <a:xfrm>
            <a:off x="8823885" y="6000759"/>
            <a:ext cx="155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7 233 000</a:t>
            </a:r>
          </a:p>
        </p:txBody>
      </p:sp>
    </p:spTree>
    <p:extLst>
      <p:ext uri="{BB962C8B-B14F-4D97-AF65-F5344CB8AC3E}">
        <p14:creationId xmlns:p14="http://schemas.microsoft.com/office/powerpoint/2010/main" val="2191441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5" grpId="0"/>
      <p:bldP spid="16" grpId="0"/>
      <p:bldP spid="20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xmlns="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7" y="35773"/>
            <a:ext cx="99786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ED5B2987-A403-2E40-B528-D75C3EB21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912177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670489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668463"/>
            <a:ext cx="100811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EB94415-1961-6C45-9165-D8EDF3ED5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027154"/>
            <a:ext cx="9984431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73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65177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Fractions and Decimals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2951" y="810863"/>
            <a:ext cx="612058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 algn="ctr"/>
            <a:r>
              <a:rPr lang="en-US" altLang="en-US" sz="2400" dirty="0">
                <a:latin typeface="+mj-lt"/>
              </a:rPr>
              <a:t>All fractions can be converted to decimals.</a:t>
            </a:r>
          </a:p>
          <a:p>
            <a:pPr marL="0" indent="0" algn="ctr"/>
            <a:r>
              <a:rPr lang="en-US" altLang="en-US" sz="2400" dirty="0">
                <a:latin typeface="+mj-lt"/>
              </a:rPr>
              <a:t>Simply divide the numerator by the denominator.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633154" y="2032189"/>
            <a:ext cx="69268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Some fractions can be written as decimals with a </a:t>
            </a:r>
          </a:p>
          <a:p>
            <a:pPr algn="ctr"/>
            <a:r>
              <a:rPr lang="en-US" sz="2400" i="1" dirty="0">
                <a:latin typeface="+mj-lt"/>
              </a:rPr>
              <a:t>fixed</a:t>
            </a:r>
            <a:r>
              <a:rPr lang="en-US" sz="2400" dirty="0">
                <a:latin typeface="+mj-lt"/>
              </a:rPr>
              <a:t> number of decimal places. </a:t>
            </a:r>
          </a:p>
          <a:p>
            <a:pPr algn="ctr"/>
            <a:r>
              <a:rPr lang="en-US" sz="2400" dirty="0">
                <a:latin typeface="+mj-lt"/>
              </a:rPr>
              <a:t>These are called</a:t>
            </a:r>
            <a:r>
              <a:rPr lang="is-IS" sz="2400" dirty="0">
                <a:latin typeface="+mj-lt"/>
              </a:rPr>
              <a:t>…</a:t>
            </a:r>
            <a:endParaRPr lang="en-US" sz="24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121937" y="3420954"/>
                <a:ext cx="5542608" cy="9857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s-IS" sz="2400" dirty="0">
                    <a:latin typeface="+mj-lt"/>
                  </a:rPr>
                  <a:t>… </a:t>
                </a:r>
                <a:r>
                  <a:rPr lang="en-US" sz="2400" b="1" dirty="0">
                    <a:latin typeface="+mj-lt"/>
                  </a:rPr>
                  <a:t>terminating</a:t>
                </a:r>
                <a:r>
                  <a:rPr lang="en-US" sz="2400" dirty="0">
                    <a:latin typeface="+mj-lt"/>
                  </a:rPr>
                  <a:t> decimals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en-GB" sz="2400">
                        <a:latin typeface="Cambria Math"/>
                      </a:rPr>
                      <m:t>=0.125</m:t>
                    </m:r>
                  </m:oMath>
                </a14:m>
                <a:endParaRPr lang="en-US" altLang="en-US" sz="2400" dirty="0">
                  <a:latin typeface="+mj-lt"/>
                </a:endParaRPr>
              </a:p>
              <a:p>
                <a:r>
                  <a:rPr lang="en-US" sz="2400" dirty="0">
                    <a:latin typeface="+mj-lt"/>
                  </a:rPr>
                  <a:t>	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1937" y="3420954"/>
                <a:ext cx="5542608" cy="985719"/>
              </a:xfrm>
              <a:prstGeom prst="rect">
                <a:avLst/>
              </a:prstGeom>
              <a:blipFill>
                <a:blip r:embed="rId2"/>
                <a:stretch>
                  <a:fillRect l="-1831" r="-2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3987421" y="4261375"/>
            <a:ext cx="74819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+mj-lt"/>
              </a:rPr>
              <a:t>Some fractions can be written as decimals with </a:t>
            </a:r>
          </a:p>
          <a:p>
            <a:r>
              <a:rPr lang="en-US" sz="2400" dirty="0">
                <a:latin typeface="+mj-lt"/>
              </a:rPr>
              <a:t> an infinite </a:t>
            </a:r>
            <a:r>
              <a:rPr lang="en-US" sz="2400" i="1" dirty="0">
                <a:latin typeface="+mj-lt"/>
              </a:rPr>
              <a:t>repeating pattern </a:t>
            </a:r>
            <a:r>
              <a:rPr lang="en-US" sz="2400" dirty="0">
                <a:latin typeface="+mj-lt"/>
              </a:rPr>
              <a:t>of decimal places.</a:t>
            </a:r>
          </a:p>
          <a:p>
            <a:r>
              <a:rPr lang="en-US" sz="2400" dirty="0">
                <a:latin typeface="+mj-lt"/>
              </a:rPr>
              <a:t>                  These are called</a:t>
            </a:r>
            <a:r>
              <a:rPr lang="is-IS" sz="2400" dirty="0">
                <a:latin typeface="+mj-lt"/>
              </a:rPr>
              <a:t>…</a:t>
            </a:r>
            <a:endParaRPr lang="en-US" sz="24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014807" y="5685736"/>
                <a:ext cx="8454559" cy="6303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is-IS" sz="2400" dirty="0">
                    <a:latin typeface="+mj-lt"/>
                  </a:rPr>
                  <a:t>… </a:t>
                </a:r>
                <a:r>
                  <a:rPr lang="en-US" sz="2400" b="1" dirty="0">
                    <a:latin typeface="+mj-lt"/>
                  </a:rPr>
                  <a:t>recurring</a:t>
                </a:r>
                <a:r>
                  <a:rPr lang="en-US" sz="2400" dirty="0">
                    <a:latin typeface="+mj-lt"/>
                  </a:rPr>
                  <a:t> decimals	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7</m:t>
                        </m:r>
                      </m:den>
                    </m:f>
                    <m:r>
                      <a:rPr lang="en-GB" sz="2400">
                        <a:latin typeface="Cambria Math"/>
                      </a:rPr>
                      <m:t>=0.714285</m:t>
                    </m:r>
                    <m:r>
                      <a:rPr lang="en-GB" sz="2400">
                        <a:solidFill>
                          <a:srgbClr val="00B0F0"/>
                        </a:solidFill>
                        <a:latin typeface="Cambria Math"/>
                      </a:rPr>
                      <m:t>714285</m:t>
                    </m:r>
                    <m:r>
                      <a:rPr lang="en-GB" sz="2400">
                        <a:latin typeface="Cambria Math"/>
                      </a:rPr>
                      <m:t>714285…</m:t>
                    </m:r>
                  </m:oMath>
                </a14:m>
                <a:endParaRPr lang="en-US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4807" y="5685736"/>
                <a:ext cx="8454559" cy="630301"/>
              </a:xfrm>
              <a:prstGeom prst="rect">
                <a:avLst/>
              </a:prstGeom>
              <a:blipFill>
                <a:blip r:embed="rId3"/>
                <a:stretch>
                  <a:fillRect l="-1049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1A6DCC76-AEA4-7740-9494-BEFF1B5CB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94502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6079" y="1328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Significant Figures and Decimal Places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5127" y="889810"/>
            <a:ext cx="8208912" cy="3824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Numbers with an infinite number of decimal places are rounded to a specified number of </a:t>
            </a:r>
          </a:p>
          <a:p>
            <a:pPr algn="ctr">
              <a:spcAft>
                <a:spcPts val="300"/>
              </a:spcAft>
            </a:pPr>
            <a:r>
              <a:rPr lang="en-US" altLang="en-US" sz="2400" b="1" dirty="0"/>
              <a:t>significant figures (</a:t>
            </a:r>
            <a:r>
              <a:rPr lang="en-US" altLang="en-US" sz="2400" b="1" dirty="0" err="1"/>
              <a:t>s.f.</a:t>
            </a:r>
            <a:r>
              <a:rPr lang="en-US" altLang="en-US" sz="2400" b="1" dirty="0"/>
              <a:t>) </a:t>
            </a:r>
            <a:r>
              <a:rPr lang="en-US" altLang="en-US" sz="2400" dirty="0"/>
              <a:t>or </a:t>
            </a:r>
            <a:r>
              <a:rPr lang="en-US" altLang="en-US" sz="2400" b="1" dirty="0"/>
              <a:t>decimal places (</a:t>
            </a:r>
            <a:r>
              <a:rPr lang="en-US" altLang="en-US" sz="2400" b="1" dirty="0" err="1"/>
              <a:t>d.p.</a:t>
            </a:r>
            <a:r>
              <a:rPr lang="en-US" altLang="en-US" sz="2400" b="1" dirty="0"/>
              <a:t>)</a:t>
            </a:r>
            <a:r>
              <a:rPr lang="en-US" altLang="en-US" sz="2400" dirty="0"/>
              <a:t>. </a:t>
            </a:r>
          </a:p>
          <a:p>
            <a:pPr algn="ctr"/>
            <a:r>
              <a:rPr lang="en-US" altLang="en-US" sz="2400" dirty="0"/>
              <a:t>Remember the rounding rules: if the </a:t>
            </a:r>
            <a:r>
              <a:rPr lang="is-IS" altLang="en-US" sz="2400" dirty="0"/>
              <a:t>following digit after the ‘cut-off’ is 5 or more, you round ‘up’.</a:t>
            </a:r>
          </a:p>
          <a:p>
            <a:pPr algn="ctr"/>
            <a:endParaRPr lang="is-IS" altLang="en-US" sz="2400" dirty="0"/>
          </a:p>
          <a:p>
            <a:pPr algn="ctr"/>
            <a:endParaRPr lang="is-IS" altLang="en-US" sz="2400" dirty="0"/>
          </a:p>
          <a:p>
            <a:pPr algn="ctr"/>
            <a:endParaRPr lang="is-IS" altLang="en-US" sz="2400" dirty="0"/>
          </a:p>
          <a:p>
            <a:pPr algn="ctr"/>
            <a:endParaRPr lang="is-IS" altLang="en-US" sz="2400" dirty="0"/>
          </a:p>
          <a:p>
            <a:pPr algn="ctr"/>
            <a:endParaRPr lang="en-US" altLang="en-US" sz="2400" dirty="0"/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6555" y="2896210"/>
            <a:ext cx="80259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400" b="1" dirty="0"/>
              <a:t>Significant figures </a:t>
            </a:r>
            <a:r>
              <a:rPr lang="en-US" altLang="en-US" sz="2400" dirty="0"/>
              <a:t>are counted from left to right, starting from the first </a:t>
            </a:r>
            <a:r>
              <a:rPr lang="en-US" altLang="en-US" sz="2400" i="1" dirty="0"/>
              <a:t>non-zero</a:t>
            </a:r>
            <a:r>
              <a:rPr lang="en-US" altLang="en-US" sz="2400" dirty="0"/>
              <a:t> digit.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25864" y="3829564"/>
            <a:ext cx="8027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en-US" sz="2400" b="1" dirty="0"/>
              <a:t>Decimal places </a:t>
            </a:r>
            <a:r>
              <a:rPr lang="en-US" altLang="en-US" sz="2400" dirty="0"/>
              <a:t>are counted starting from </a:t>
            </a:r>
            <a:r>
              <a:rPr lang="en-US" altLang="en-US" sz="2400" i="1" dirty="0"/>
              <a:t>after</a:t>
            </a:r>
            <a:r>
              <a:rPr lang="en-US" altLang="en-US" sz="2400" dirty="0"/>
              <a:t> the decimal point.</a:t>
            </a:r>
          </a:p>
          <a:p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985127" y="4880176"/>
            <a:ext cx="8027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Round 37 185.5912</a:t>
            </a:r>
            <a:r>
              <a:rPr lang="is-IS" sz="2400" dirty="0"/>
              <a:t>…</a:t>
            </a:r>
            <a:r>
              <a:rPr lang="en-US" sz="2400" dirty="0"/>
              <a:t> 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75843" y="5427434"/>
            <a:ext cx="4021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3 </a:t>
            </a:r>
            <a:r>
              <a:rPr lang="en-US" sz="2400" b="1" dirty="0"/>
              <a:t>s</a:t>
            </a:r>
            <a:r>
              <a:rPr lang="en-US" altLang="en-US" sz="2400" b="1" dirty="0"/>
              <a:t>ignificant figures 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4375843" y="6024508"/>
            <a:ext cx="34403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/>
              <a:t>2</a:t>
            </a:r>
            <a:r>
              <a:rPr lang="en-US" altLang="en-US" sz="2400" b="1" dirty="0"/>
              <a:t> decimal places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536160" y="5409546"/>
            <a:ext cx="1427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37 200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00945" y="5968190"/>
            <a:ext cx="1970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37 185.59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xmlns="" id="{F37BD763-F46A-4542-8ABF-2C4F0E735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437793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59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Converting Fractions to Decimals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1744" y="1222454"/>
            <a:ext cx="892899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/>
            <a:r>
              <a:rPr lang="en-US" altLang="en-US" sz="2400" dirty="0">
                <a:latin typeface="+mj-lt"/>
              </a:rPr>
              <a:t>Simply divide the numerator by the denominator.</a:t>
            </a:r>
          </a:p>
          <a:p>
            <a:pPr marL="0" indent="0"/>
            <a:endParaRPr lang="en-US" altLang="en-US" sz="2400" dirty="0">
              <a:latin typeface="+mj-lt"/>
            </a:endParaRPr>
          </a:p>
          <a:p>
            <a:pPr marL="0" indent="0"/>
            <a:r>
              <a:rPr lang="en-US" altLang="en-US" sz="2400" dirty="0">
                <a:latin typeface="+mj-lt"/>
              </a:rPr>
              <a:t>Often this is possible to do by pen and paper.</a:t>
            </a:r>
          </a:p>
          <a:p>
            <a:pPr marL="0" indent="0"/>
            <a:r>
              <a:rPr lang="en-US" altLang="en-US" sz="2400" dirty="0">
                <a:latin typeface="+mj-lt"/>
              </a:rPr>
              <a:t>But sometimes a calculator may be helpful!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086649" y="3295567"/>
                <a:ext cx="4997088" cy="6258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Convert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>
                    <a:latin typeface="+mj-lt"/>
                  </a:rPr>
                  <a:t> to a decimal 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6649" y="3295567"/>
                <a:ext cx="4997088" cy="625812"/>
              </a:xfrm>
              <a:prstGeom prst="rect">
                <a:avLst/>
              </a:prstGeom>
              <a:blipFill>
                <a:blip r:embed="rId2"/>
                <a:stretch>
                  <a:fillRect l="-1777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655479" y="4165939"/>
                <a:ext cx="20587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>
                    <a:latin typeface="+mj-lt"/>
                  </a:rPr>
                  <a:t> 8 = 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5479" y="4165939"/>
                <a:ext cx="2058765" cy="461665"/>
              </a:xfrm>
              <a:prstGeom prst="rect">
                <a:avLst/>
              </a:prstGeom>
              <a:blipFill>
                <a:blip r:embed="rId3"/>
                <a:stretch>
                  <a:fillRect l="-4294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991542" y="4165938"/>
            <a:ext cx="1445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+mj-lt"/>
              </a:rPr>
              <a:t>0.375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056905" y="5041253"/>
                <a:ext cx="5314679" cy="629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Convert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11</m:t>
                        </m:r>
                      </m:den>
                    </m:f>
                  </m:oMath>
                </a14:m>
                <a:r>
                  <a:rPr lang="en-US" sz="2400" dirty="0">
                    <a:latin typeface="+mj-lt"/>
                  </a:rPr>
                  <a:t> to a decimal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6905" y="5041253"/>
                <a:ext cx="5314679" cy="629531"/>
              </a:xfrm>
              <a:prstGeom prst="rect">
                <a:avLst/>
              </a:prstGeom>
              <a:blipFill>
                <a:blip r:embed="rId4"/>
                <a:stretch>
                  <a:fillRect l="-1667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319108" y="5981462"/>
            <a:ext cx="6764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+mj-lt"/>
              </a:rPr>
              <a:t>0.45454545</a:t>
            </a:r>
            <a:r>
              <a:rPr lang="is-IS" sz="2400" dirty="0">
                <a:solidFill>
                  <a:srgbClr val="FF0000"/>
                </a:solidFill>
                <a:latin typeface="+mj-lt"/>
              </a:rPr>
              <a:t>…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= 0.455 (to 3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dp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)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xmlns="" id="{B99A200D-DCB0-284C-BF25-E7461F5610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D7A1CE84-5C7D-C44F-880D-8FB7454B7272}"/>
                  </a:ext>
                </a:extLst>
              </p:cNvPr>
              <p:cNvSpPr txBox="1"/>
              <p:nvPr/>
            </p:nvSpPr>
            <p:spPr>
              <a:xfrm>
                <a:off x="3940843" y="5981461"/>
                <a:ext cx="215515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5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>
                    <a:latin typeface="+mj-lt"/>
                  </a:rPr>
                  <a:t> 11 =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7A1CE84-5C7D-C44F-880D-8FB7454B72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0843" y="5981461"/>
                <a:ext cx="2155157" cy="461665"/>
              </a:xfrm>
              <a:prstGeom prst="rect">
                <a:avLst/>
              </a:prstGeom>
              <a:blipFill>
                <a:blip r:embed="rId5"/>
                <a:stretch>
                  <a:fillRect l="-4094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319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6848" y="4556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Conversion: Practice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1499" y="908720"/>
            <a:ext cx="64801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744042" y="1039695"/>
                <a:ext cx="3570016" cy="6258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1. Convert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>
                    <a:latin typeface="+mj-lt"/>
                  </a:rPr>
                  <a:t> to a decimal 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4042" y="1039695"/>
                <a:ext cx="3570016" cy="625812"/>
              </a:xfrm>
              <a:prstGeom prst="rect">
                <a:avLst/>
              </a:prstGeom>
              <a:blipFill rotWithShape="1">
                <a:blip r:embed="rId2"/>
                <a:stretch>
                  <a:fillRect l="-2560" r="-6314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744042" y="2602112"/>
            <a:ext cx="4027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3. Convert </a:t>
            </a:r>
            <a:r>
              <a:rPr lang="en-GB" sz="2400" dirty="0">
                <a:latin typeface="+mj-lt"/>
              </a:rPr>
              <a:t>0.45</a:t>
            </a:r>
            <a:r>
              <a:rPr lang="en-US" sz="2400" dirty="0">
                <a:latin typeface="+mj-lt"/>
              </a:rPr>
              <a:t> to a fraction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44042" y="3316578"/>
            <a:ext cx="4238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4. Convert </a:t>
            </a:r>
            <a:r>
              <a:rPr lang="en-GB" sz="2400" dirty="0">
                <a:latin typeface="+mj-lt"/>
              </a:rPr>
              <a:t>0.125</a:t>
            </a:r>
            <a:r>
              <a:rPr lang="en-US" sz="2400" dirty="0">
                <a:latin typeface="+mj-lt"/>
              </a:rPr>
              <a:t> to a fraction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744042" y="1799444"/>
                <a:ext cx="3855542" cy="625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2. Convert 4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latin typeface="+mj-lt"/>
                  </a:rPr>
                  <a:t> to a decimal 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4042" y="1799444"/>
                <a:ext cx="3855542" cy="625877"/>
              </a:xfrm>
              <a:prstGeom prst="rect">
                <a:avLst/>
              </a:prstGeom>
              <a:blipFill rotWithShape="1">
                <a:blip r:embed="rId3"/>
                <a:stretch>
                  <a:fillRect l="-2370" r="-2844" b="-67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744042" y="5272893"/>
                <a:ext cx="4027064" cy="6258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7. Convert 5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17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40</m:t>
                        </m:r>
                      </m:den>
                    </m:f>
                  </m:oMath>
                </a14:m>
                <a:r>
                  <a:rPr lang="en-US" sz="2400" dirty="0">
                    <a:latin typeface="+mj-lt"/>
                  </a:rPr>
                  <a:t> to a decimal 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4042" y="5272893"/>
                <a:ext cx="4027064" cy="625812"/>
              </a:xfrm>
              <a:prstGeom prst="rect">
                <a:avLst/>
              </a:prstGeom>
              <a:blipFill rotWithShape="1">
                <a:blip r:embed="rId4"/>
                <a:stretch>
                  <a:fillRect l="-2269" r="-1664" b="-67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744042" y="4627129"/>
                <a:ext cx="3855543" cy="624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6. Convert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8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11</m:t>
                        </m:r>
                      </m:den>
                    </m:f>
                  </m:oMath>
                </a14:m>
                <a:r>
                  <a:rPr lang="en-US" sz="2400" dirty="0">
                    <a:latin typeface="+mj-lt"/>
                  </a:rPr>
                  <a:t> to a decimal 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4042" y="4627129"/>
                <a:ext cx="3855543" cy="624082"/>
              </a:xfrm>
              <a:prstGeom prst="rect">
                <a:avLst/>
              </a:prstGeom>
              <a:blipFill rotWithShape="1">
                <a:blip r:embed="rId5"/>
                <a:stretch>
                  <a:fillRect l="-2370" r="-1738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44042" y="3942860"/>
                <a:ext cx="3855543" cy="624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5. Convert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15</m:t>
                        </m:r>
                      </m:den>
                    </m:f>
                  </m:oMath>
                </a14:m>
                <a:r>
                  <a:rPr lang="en-US" sz="2400" dirty="0">
                    <a:latin typeface="+mj-lt"/>
                  </a:rPr>
                  <a:t> to a decimal 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4042" y="3942860"/>
                <a:ext cx="3855543" cy="624082"/>
              </a:xfrm>
              <a:prstGeom prst="rect">
                <a:avLst/>
              </a:prstGeom>
              <a:blipFill rotWithShape="1">
                <a:blip r:embed="rId6"/>
                <a:stretch>
                  <a:fillRect l="-2370" r="-1738" b="-68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8365115" y="1109713"/>
            <a:ext cx="1663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+mj-lt"/>
              </a:rPr>
              <a:t>0.111111</a:t>
            </a:r>
            <a:r>
              <a:rPr lang="is-IS" sz="2400" dirty="0">
                <a:solidFill>
                  <a:srgbClr val="FF0000"/>
                </a:solidFill>
                <a:latin typeface="+mj-lt"/>
              </a:rPr>
              <a:t>…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468158" y="1831277"/>
            <a:ext cx="868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+mj-lt"/>
              </a:rPr>
              <a:t>4.6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601327" y="2430691"/>
                <a:ext cx="436338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9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327" y="2430691"/>
                <a:ext cx="436338" cy="786177"/>
              </a:xfrm>
              <a:prstGeom prst="rect">
                <a:avLst/>
              </a:prstGeom>
              <a:blipFill>
                <a:blip r:embed="rId7"/>
                <a:stretch>
                  <a:fillRect r="-19444"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601327" y="3236348"/>
                <a:ext cx="582791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327" y="3236348"/>
                <a:ext cx="582791" cy="786177"/>
              </a:xfrm>
              <a:prstGeom prst="rect">
                <a:avLst/>
              </a:prstGeom>
              <a:blipFill>
                <a:blip r:embed="rId8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8250981" y="4055085"/>
            <a:ext cx="1778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+mj-lt"/>
              </a:rPr>
              <a:t>0.466666</a:t>
            </a:r>
            <a:r>
              <a:rPr lang="is-IS" sz="2400" dirty="0">
                <a:solidFill>
                  <a:srgbClr val="FF0000"/>
                </a:solidFill>
                <a:latin typeface="+mj-lt"/>
              </a:rPr>
              <a:t>…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 flipH="1">
            <a:off x="8266352" y="4708338"/>
            <a:ext cx="1835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+mj-lt"/>
              </a:rPr>
              <a:t>0.727272</a:t>
            </a:r>
            <a:r>
              <a:rPr lang="is-IS" sz="2400" dirty="0">
                <a:solidFill>
                  <a:srgbClr val="FF0000"/>
                </a:solidFill>
                <a:latin typeface="+mj-lt"/>
              </a:rPr>
              <a:t>…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17975" y="5354967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+mj-lt"/>
              </a:rPr>
              <a:t>5.425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xmlns="" id="{00BD9240-4E72-E149-AD23-50D4C51A9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274840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2" grpId="0"/>
      <p:bldP spid="13" grpId="0"/>
      <p:bldP spid="15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3336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1499" y="908720"/>
            <a:ext cx="64801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560925" y="1197939"/>
            <a:ext cx="3903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1. Round 3.2918 to 1 </a:t>
            </a:r>
            <a:r>
              <a:rPr lang="en-US" sz="2400" dirty="0" err="1"/>
              <a:t>d.p.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562614" y="2414416"/>
            <a:ext cx="4477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3. Round 256.761918 to 3 </a:t>
            </a:r>
            <a:r>
              <a:rPr lang="en-US" sz="2400" dirty="0" err="1"/>
              <a:t>d.p.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601140" y="2993207"/>
            <a:ext cx="4438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4. Round 9 745 256 to 1 </a:t>
            </a:r>
            <a:r>
              <a:rPr lang="en-US" sz="2400" dirty="0" err="1"/>
              <a:t>s.f.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560925" y="1842272"/>
            <a:ext cx="3903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2. Round 345 756 to 2 </a:t>
            </a:r>
            <a:r>
              <a:rPr lang="en-US" sz="2400" dirty="0" err="1"/>
              <a:t>s.f.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711020" y="4665409"/>
            <a:ext cx="4233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7. Round 6.5790918 to 4 </a:t>
            </a:r>
            <a:r>
              <a:rPr lang="en-US" sz="2400" dirty="0" err="1"/>
              <a:t>d.p.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734593" y="4134678"/>
            <a:ext cx="4089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6. Round 9.9918 to 1 </a:t>
            </a:r>
            <a:r>
              <a:rPr lang="en-US" sz="2400" dirty="0" err="1"/>
              <a:t>d.p.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701369" y="3546745"/>
            <a:ext cx="3725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5. Round 413 196 to 3 </a:t>
            </a:r>
            <a:r>
              <a:rPr lang="en-US" sz="2400" dirty="0" err="1"/>
              <a:t>s.f.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711020" y="5232728"/>
            <a:ext cx="4477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8. Round 0.000056825 to 2 </a:t>
            </a:r>
            <a:r>
              <a:rPr lang="en-US" sz="2400" dirty="0" err="1"/>
              <a:t>s.f.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734593" y="5791451"/>
            <a:ext cx="4537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9. Round 0.0092356 to 2 </a:t>
            </a:r>
            <a:r>
              <a:rPr lang="en-US" sz="2400" dirty="0" err="1"/>
              <a:t>d.p.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8511175" y="1192321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3.3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75997" y="1772319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350 000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96362" y="2364616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256.762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88110" y="2959984"/>
            <a:ext cx="1726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10 000 000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9382" y="3535787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413 000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7408" y="411159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10.0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8006" y="4665408"/>
            <a:ext cx="1127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6.5791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43621" y="5241212"/>
            <a:ext cx="1470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0.000057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11175" y="581701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0.01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xmlns="" id="{396C0CC4-5390-8E4C-9495-73AE37E20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355379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5" grpId="0"/>
      <p:bldP spid="16" grpId="0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xmlns="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0015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49DF82A5-E756-AD49-8F63-BC4E244D2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912177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670489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668463"/>
            <a:ext cx="100811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EB94415-1961-6C45-9165-D8EDF3ED5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027154"/>
            <a:ext cx="9984431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52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5908" y="29781"/>
            <a:ext cx="98650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Estimating Answers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712" y="1041266"/>
            <a:ext cx="7128792" cy="2805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 algn="ctr">
              <a:spcAft>
                <a:spcPts val="500"/>
              </a:spcAft>
            </a:pPr>
            <a:r>
              <a:rPr lang="en-US" altLang="en-US" sz="2400" dirty="0"/>
              <a:t>Often it is useful to have an </a:t>
            </a:r>
            <a:r>
              <a:rPr lang="en-US" altLang="en-US" sz="2400" i="1" dirty="0"/>
              <a:t>approximate</a:t>
            </a:r>
            <a:r>
              <a:rPr lang="en-US" altLang="en-US" sz="2400" dirty="0"/>
              <a:t> solution to a calculation. </a:t>
            </a:r>
          </a:p>
          <a:p>
            <a:pPr marL="0" indent="0" algn="ctr">
              <a:spcAft>
                <a:spcPts val="500"/>
              </a:spcAft>
            </a:pPr>
            <a:r>
              <a:rPr lang="en-US" altLang="en-US" sz="2400" dirty="0"/>
              <a:t>We can </a:t>
            </a:r>
            <a:r>
              <a:rPr lang="en-US" altLang="en-US" sz="2400" b="1" dirty="0"/>
              <a:t>estimate answers </a:t>
            </a:r>
            <a:r>
              <a:rPr lang="en-US" altLang="en-US" sz="2400" dirty="0"/>
              <a:t>by first rounding the numbers within the calculation.</a:t>
            </a:r>
          </a:p>
          <a:p>
            <a:pPr marL="0" indent="0" algn="ctr"/>
            <a:r>
              <a:rPr lang="en-US" altLang="en-US" sz="2400" dirty="0"/>
              <a:t>We may choose to round the numbers to a certain number of </a:t>
            </a:r>
            <a:r>
              <a:rPr lang="en-US" altLang="en-US" sz="2400" b="1" dirty="0"/>
              <a:t>significant figures </a:t>
            </a:r>
            <a:r>
              <a:rPr lang="en-US" altLang="en-US" sz="2400" dirty="0"/>
              <a:t>or </a:t>
            </a:r>
            <a:r>
              <a:rPr lang="en-US" altLang="en-US" sz="2400" b="1" dirty="0"/>
              <a:t>decimal places </a:t>
            </a:r>
            <a:r>
              <a:rPr lang="en-US" altLang="en-US" sz="2400" dirty="0"/>
              <a:t>(see earlier slides).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287103" y="4108574"/>
                <a:ext cx="38266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For example: 29.71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400" dirty="0"/>
                  <a:t> 7.26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7103" y="4108574"/>
                <a:ext cx="3826689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2389" t="-9211" r="-1752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63752" y="4628557"/>
                <a:ext cx="6926896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First we round the numbers to 1 significant figure:</a:t>
                </a:r>
              </a:p>
              <a:p>
                <a:pPr algn="ctr"/>
                <a:r>
                  <a:rPr lang="en-US" sz="2400" dirty="0"/>
                  <a:t>29.71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400" dirty="0"/>
                  <a:t> 7.26 ≈ 30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400" dirty="0"/>
                  <a:t> 7          </a:t>
                </a:r>
              </a:p>
              <a:p>
                <a:pPr algn="ctr"/>
                <a:r>
                  <a:rPr lang="en-US" sz="2400" dirty="0"/>
                  <a:t> 	  = 210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3752" y="4628557"/>
                <a:ext cx="6926896" cy="1200329"/>
              </a:xfrm>
              <a:prstGeom prst="rect">
                <a:avLst/>
              </a:prstGeom>
              <a:blipFill>
                <a:blip r:embed="rId3"/>
                <a:stretch>
                  <a:fillRect l="-1280" t="-3125" r="-366"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2872541-6335-9744-BBAD-D82ABED9E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33393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7459" y="21629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Estimating Answers: Examples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7929" y="939646"/>
            <a:ext cx="64801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727848" y="1259478"/>
                <a:ext cx="3533340" cy="622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For example: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2.9275 + 9.36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4.79 − 1.3592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848" y="1259478"/>
                <a:ext cx="3533340" cy="622222"/>
              </a:xfrm>
              <a:prstGeom prst="rect">
                <a:avLst/>
              </a:prstGeom>
              <a:blipFill>
                <a:blip r:embed="rId2"/>
                <a:stretch>
                  <a:fillRect l="-2878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647728" y="2298548"/>
                <a:ext cx="6926896" cy="29912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First we round the numbers to 1 significant figure:</a:t>
                </a:r>
              </a:p>
              <a:p>
                <a:endParaRPr lang="en-US" sz="2400" dirty="0"/>
              </a:p>
              <a:p>
                <a:pPr algn="ctr"/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2.9275 + 9.36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4.79 − 1.3592</m:t>
                        </m:r>
                      </m:den>
                    </m:f>
                  </m:oMath>
                </a14:m>
                <a:r>
                  <a:rPr lang="en-US" sz="2400" dirty="0"/>
                  <a:t> ≈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3+ 9. 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5 − 1</m:t>
                        </m:r>
                      </m:den>
                    </m:f>
                  </m:oMath>
                </a14:m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r>
                  <a:rPr lang="en-US" sz="2400" dirty="0"/>
                  <a:t>	       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r>
                  <a:rPr lang="en-US" sz="2400" dirty="0"/>
                  <a:t>	          =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728" y="2298548"/>
                <a:ext cx="6926896" cy="2991203"/>
              </a:xfrm>
              <a:prstGeom prst="rect">
                <a:avLst/>
              </a:prstGeom>
              <a:blipFill>
                <a:blip r:embed="rId3"/>
                <a:stretch>
                  <a:fillRect l="-1280" t="-1266" r="-183" b="-3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339613" y="5289751"/>
            <a:ext cx="8284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Try estimating this one, by rounding to </a:t>
            </a:r>
            <a:r>
              <a:rPr lang="en-US" sz="2400" b="1" dirty="0"/>
              <a:t>2</a:t>
            </a:r>
            <a:r>
              <a:rPr lang="en-US" sz="2400" dirty="0"/>
              <a:t> significant figures: 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AA9E8AF4-C995-2A46-AD9C-296E618E48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40120FA9-6033-7A46-9F05-43689FF01A8A}"/>
                  </a:ext>
                </a:extLst>
              </p:cNvPr>
              <p:cNvSpPr txBox="1"/>
              <p:nvPr/>
            </p:nvSpPr>
            <p:spPr>
              <a:xfrm>
                <a:off x="6250107" y="5913259"/>
                <a:ext cx="1722138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23.6371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8.193 −2.15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0120FA9-6033-7A46-9F05-43689FF01A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0107" y="5913259"/>
                <a:ext cx="1722138" cy="670568"/>
              </a:xfrm>
              <a:prstGeom prst="rect">
                <a:avLst/>
              </a:prstGeom>
              <a:blipFill>
                <a:blip r:embed="rId4"/>
                <a:stretch>
                  <a:fillRect b="-207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6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54181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Estimating Answers: Examples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76" y="852488"/>
            <a:ext cx="64801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 </a:t>
            </a:r>
            <a:r>
              <a:rPr lang="en-US" altLang="en-US" sz="2400" dirty="0"/>
              <a:t>Estimating answer: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511824" y="1543643"/>
                <a:ext cx="1722138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23.6371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8.193 −2.15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824" y="1543643"/>
                <a:ext cx="1722138" cy="670568"/>
              </a:xfrm>
              <a:prstGeom prst="rect">
                <a:avLst/>
              </a:prstGeom>
              <a:blipFill>
                <a:blip r:embed="rId2"/>
                <a:stretch>
                  <a:fillRect b="-207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749143" y="1741714"/>
            <a:ext cx="325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≈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074873" y="1606485"/>
                <a:ext cx="1294136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24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8.2 −2.2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4873" y="1606485"/>
                <a:ext cx="1294136" cy="670568"/>
              </a:xfrm>
              <a:prstGeom prst="rect">
                <a:avLst/>
              </a:prstGeom>
              <a:blipFill>
                <a:blip r:embed="rId3"/>
                <a:stretch>
                  <a:fillRect b="-20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8531874" y="1762812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020470" y="1627583"/>
                <a:ext cx="540533" cy="668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24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470" y="1627583"/>
                <a:ext cx="540533" cy="668516"/>
              </a:xfrm>
              <a:prstGeom prst="rect">
                <a:avLst/>
              </a:prstGeom>
              <a:blipFill>
                <a:blip r:embed="rId4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8538972" y="2673136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92344" y="2609530"/>
            <a:ext cx="397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03646" y="3350576"/>
            <a:ext cx="6493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One more. This time you decide how to round.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46940" y="4391802"/>
            <a:ext cx="325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≈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224338" y="4275328"/>
                <a:ext cx="2094035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48.681+1.3112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10.81 −0.75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38" y="4275328"/>
                <a:ext cx="2094035" cy="670568"/>
              </a:xfrm>
              <a:prstGeom prst="rect">
                <a:avLst/>
              </a:prstGeom>
              <a:blipFill>
                <a:blip r:embed="rId5"/>
                <a:stretch>
                  <a:fillRect b="-207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167983" y="4260900"/>
                <a:ext cx="1436804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48.7+1.3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10.8 −0.8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7983" y="4260900"/>
                <a:ext cx="1436804" cy="670568"/>
              </a:xfrm>
              <a:prstGeom prst="rect">
                <a:avLst/>
              </a:prstGeom>
              <a:blipFill>
                <a:blip r:embed="rId6"/>
                <a:stretch>
                  <a:fillRect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6529941" y="5371473"/>
            <a:ext cx="5966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320136" y="5228397"/>
                <a:ext cx="596638" cy="6768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50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10 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0136" y="5228397"/>
                <a:ext cx="596638" cy="676852"/>
              </a:xfrm>
              <a:prstGeom prst="rect">
                <a:avLst/>
              </a:prstGeom>
              <a:blipFill>
                <a:blip r:embed="rId7"/>
                <a:stretch>
                  <a:fillRect b="-18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8316684" y="5380127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79679" y="5371473"/>
            <a:ext cx="7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79679" y="4410557"/>
            <a:ext cx="2307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(Rounding to 1 </a:t>
            </a:r>
            <a:r>
              <a:rPr lang="en-US" dirty="0" err="1"/>
              <a:t>dp</a:t>
            </a:r>
            <a:r>
              <a:rPr lang="en-US" dirty="0"/>
              <a:t>)</a:t>
            </a: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xmlns="" id="{BF65B97F-9EE2-E546-8641-B6358FFBB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354775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5436" y="51501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814472" y="1956215"/>
                <a:ext cx="2441185" cy="622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1.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6.275</m:t>
                        </m:r>
                        <m:r>
                          <a:rPr lang="en-GB" sz="2400" b="0" i="1" smtClean="0"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</a:rPr>
                          <m:t>24.145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7.95 − 6.65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≈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4472" y="1956215"/>
                <a:ext cx="2441185" cy="622222"/>
              </a:xfrm>
              <a:prstGeom prst="rect">
                <a:avLst/>
              </a:prstGeom>
              <a:blipFill rotWithShape="1">
                <a:blip r:embed="rId2"/>
                <a:stretch>
                  <a:fillRect l="-4000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30012" y="3879222"/>
                <a:ext cx="3142286" cy="622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3.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72.3335 +184.893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134.19 + 1.3592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 ≈ 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0012" y="3879222"/>
                <a:ext cx="3142286" cy="622222"/>
              </a:xfrm>
              <a:prstGeom prst="rect">
                <a:avLst/>
              </a:prstGeom>
              <a:blipFill>
                <a:blip r:embed="rId3"/>
                <a:stretch>
                  <a:fillRect l="-2823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744149" y="4843992"/>
                <a:ext cx="3288477" cy="6171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4.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99.78− 9.36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25.91 +4.41882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 ≈ 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4149" y="4843992"/>
                <a:ext cx="3288477" cy="617157"/>
              </a:xfrm>
              <a:prstGeom prst="rect">
                <a:avLst/>
              </a:prstGeom>
              <a:blipFill>
                <a:blip r:embed="rId4"/>
                <a:stretch>
                  <a:fillRect l="-385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823634" y="2852178"/>
                <a:ext cx="4157243" cy="622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2.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42.835 −37.8702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89.825 −</m:t>
                        </m:r>
                        <m:r>
                          <a:rPr lang="en-GB" sz="2400" b="0" i="1" smtClean="0"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</a:rPr>
                          <m:t>85.425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≈  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634" y="2852178"/>
                <a:ext cx="4157243" cy="622414"/>
              </a:xfrm>
              <a:prstGeom prst="rect">
                <a:avLst/>
              </a:prstGeom>
              <a:blipFill rotWithShape="1">
                <a:blip r:embed="rId5"/>
                <a:stretch>
                  <a:fillRect l="-2199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6255658" y="5152571"/>
            <a:ext cx="1847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/>
          </a:p>
          <a:p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8063226" y="2050002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83883" y="396693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73558" y="484026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99152" y="5152571"/>
            <a:ext cx="1847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  <a:p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 flipH="1">
            <a:off x="8861765" y="2948642"/>
            <a:ext cx="898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30012" y="817274"/>
            <a:ext cx="60195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Estimate the answers to the following by rounding the numbers appropriately: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40389" y="2833864"/>
                <a:ext cx="1896207" cy="670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43 −38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90 −85</m:t>
                          </m:r>
                        </m:den>
                      </m:f>
                      <m:r>
                        <a:rPr lang="en-GB">
                          <a:latin typeface="Cambria Math" charset="0"/>
                        </a:rPr>
                        <m:t>≈ 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0389" y="2833864"/>
                <a:ext cx="1896207" cy="670568"/>
              </a:xfrm>
              <a:prstGeom prst="rect">
                <a:avLst/>
              </a:prstGeom>
              <a:blipFill>
                <a:blip r:embed="rId6"/>
                <a:stretch>
                  <a:fillRect b="-20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62491" y="2833864"/>
                <a:ext cx="1085784" cy="6767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5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5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2491" y="2833864"/>
                <a:ext cx="1085784" cy="676788"/>
              </a:xfrm>
              <a:prstGeom prst="rect">
                <a:avLst/>
              </a:prstGeom>
              <a:blipFill>
                <a:blip r:embed="rId7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041072" y="1958748"/>
                <a:ext cx="1183850" cy="6171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6+24 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8 −7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≈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1072" y="1958748"/>
                <a:ext cx="1183850" cy="617157"/>
              </a:xfrm>
              <a:prstGeom prst="rect">
                <a:avLst/>
              </a:prstGeom>
              <a:blipFill>
                <a:blip r:embed="rId8"/>
                <a:stretch>
                  <a:fillRect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143231" y="1964952"/>
                <a:ext cx="893706" cy="9839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30 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den>
                    </m:f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3231" y="1964952"/>
                <a:ext cx="893706" cy="9839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562062" y="3844076"/>
                <a:ext cx="1759712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70 +200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135</m:t>
                          </m:r>
                        </m:den>
                      </m:f>
                      <m:r>
                        <a:rPr lang="en-GB">
                          <a:latin typeface="Cambria Math" charset="0"/>
                        </a:rPr>
                        <m:t> ≈ 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2062" y="3844076"/>
                <a:ext cx="1759712" cy="670568"/>
              </a:xfrm>
              <a:prstGeom prst="rect">
                <a:avLst/>
              </a:prstGeom>
              <a:blipFill>
                <a:blip r:embed="rId10"/>
                <a:stretch>
                  <a:fillRect b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85395" y="4781118"/>
                <a:ext cx="1647502" cy="6756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100−10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26+4</m:t>
                          </m:r>
                        </m:den>
                      </m:f>
                      <m:r>
                        <a:rPr lang="en-GB">
                          <a:latin typeface="Cambria Math" charset="0"/>
                        </a:rPr>
                        <m:t> ≈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5395" y="4781118"/>
                <a:ext cx="1647502" cy="675698"/>
              </a:xfrm>
              <a:prstGeom prst="rect">
                <a:avLst/>
              </a:prstGeom>
              <a:blipFill>
                <a:blip r:embed="rId11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837574" y="4773770"/>
                <a:ext cx="981679" cy="10399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90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30</m:t>
                          </m:r>
                        </m:den>
                      </m:f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>
                          <a:latin typeface="Cambria Math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7574" y="4773770"/>
                <a:ext cx="981679" cy="10399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128081" y="3861117"/>
                <a:ext cx="1002903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270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135</m:t>
                          </m:r>
                        </m:den>
                      </m:f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>
                          <a:latin typeface="Cambria Math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081" y="3861117"/>
                <a:ext cx="1002903" cy="670568"/>
              </a:xfrm>
              <a:prstGeom prst="rect">
                <a:avLst/>
              </a:prstGeom>
              <a:blipFill>
                <a:blip r:embed="rId13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7">
            <a:extLst>
              <a:ext uri="{FF2B5EF4-FFF2-40B4-BE49-F238E27FC236}">
                <a16:creationId xmlns:a16="http://schemas.microsoft.com/office/drawing/2014/main" xmlns="" id="{8E11771E-2E3F-BD4D-9822-BC6DABB22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2002595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2" grpId="0"/>
      <p:bldP spid="14" grpId="0"/>
      <p:bldP spid="15" grpId="0"/>
      <p:bldP spid="2" grpId="0"/>
      <p:bldP spid="8" grpId="0"/>
      <p:bldP spid="9" grpId="0"/>
      <p:bldP spid="13" grpId="0"/>
      <p:bldP spid="16" grpId="0"/>
      <p:bldP spid="17" grpId="0"/>
      <p:bldP spid="18" grpId="0"/>
      <p:bldP spid="19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xmlns="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029" y="22615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Review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71F60AF8-543C-3844-B983-6F7E7456D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912177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670489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668463"/>
            <a:ext cx="100811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EB94415-1961-6C45-9165-D8EDF3ED5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027154"/>
            <a:ext cx="9984431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1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2771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Using Brackets and Memory on a Calculator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06137" y="895994"/>
            <a:ext cx="64139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Brackets and memory functions can help you </a:t>
            </a:r>
          </a:p>
          <a:p>
            <a:r>
              <a:rPr lang="en-US" sz="2400" dirty="0"/>
              <a:t>carry out some calculations more easily.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455650" y="1835323"/>
                <a:ext cx="3552254" cy="622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Let’s look at	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2.9275 + 9.36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4.79 − 1.3592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650" y="1835323"/>
                <a:ext cx="3552254" cy="622222"/>
              </a:xfrm>
              <a:prstGeom prst="rect">
                <a:avLst/>
              </a:prstGeom>
              <a:blipFill rotWithShape="1">
                <a:blip r:embed="rId2"/>
                <a:stretch>
                  <a:fillRect l="-2744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947484" y="2689480"/>
                <a:ext cx="78789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This actually means	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2.9275+9.36</m:t>
                    </m:r>
                  </m:oMath>
                </a14:m>
                <a:r>
                  <a:rPr lang="en-US" sz="2400" dirty="0"/>
                  <a:t>)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4.79 −1.359</m:t>
                    </m:r>
                    <m:r>
                      <a:rPr lang="en-GB" sz="2400" b="0" i="1" smtClean="0">
                        <a:latin typeface="Cambria Math"/>
                      </a:rPr>
                      <m:t>2</m:t>
                    </m:r>
                  </m:oMath>
                </a14:m>
                <a:r>
                  <a:rPr lang="en-US" sz="2400" dirty="0"/>
                  <a:t>)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7484" y="2689480"/>
                <a:ext cx="7878952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238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188832" y="3636832"/>
                <a:ext cx="746768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/>
                  <a:t>  So we need to divide the solution of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2.9275+9.36</m:t>
                    </m:r>
                  </m:oMath>
                </a14:m>
                <a:r>
                  <a:rPr lang="en-US" sz="2400" dirty="0"/>
                  <a:t>) </a:t>
                </a:r>
              </a:p>
              <a:p>
                <a:pPr algn="ctr"/>
                <a:r>
                  <a:rPr lang="en-US" sz="2400" dirty="0"/>
                  <a:t>by the solution of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4.79 −1.359</m:t>
                    </m:r>
                    <m:r>
                      <a:rPr lang="en-GB" sz="2400" i="1">
                        <a:latin typeface="Cambria Math"/>
                      </a:rPr>
                      <m:t>2</m:t>
                    </m:r>
                  </m:oMath>
                </a14:m>
                <a:r>
                  <a:rPr lang="en-US" sz="2400" dirty="0"/>
                  <a:t>) 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8832" y="3636832"/>
                <a:ext cx="7467685" cy="830997"/>
              </a:xfrm>
              <a:prstGeom prst="rect">
                <a:avLst/>
              </a:prstGeom>
              <a:blipFill rotWithShape="1">
                <a:blip r:embed="rId4"/>
                <a:stretch>
                  <a:fillRect t="-5147" r="-816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269039" y="308497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439816" y="4797152"/>
            <a:ext cx="4724370" cy="13285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2400" dirty="0"/>
              <a:t>We can do this by either  </a:t>
            </a:r>
          </a:p>
          <a:p>
            <a:pPr marL="342900" indent="-342900">
              <a:spcAft>
                <a:spcPts val="500"/>
              </a:spcAft>
              <a:buFontTx/>
              <a:buChar char="-"/>
            </a:pPr>
            <a:r>
              <a:rPr lang="en-US" sz="2400" dirty="0"/>
              <a:t>using </a:t>
            </a:r>
            <a:r>
              <a:rPr lang="en-US" sz="2400" b="1" dirty="0"/>
              <a:t>Brackets</a:t>
            </a:r>
            <a:r>
              <a:rPr lang="en-US" sz="2400" dirty="0"/>
              <a:t> or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using the the </a:t>
            </a:r>
            <a:r>
              <a:rPr lang="en-US" sz="2400" b="1" dirty="0"/>
              <a:t>Memory </a:t>
            </a:r>
            <a:r>
              <a:rPr lang="en-US" sz="2400" dirty="0"/>
              <a:t>function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xmlns="" id="{0C56B16C-6B99-B843-A95D-9B75DC406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1354944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0378" y="4461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Using Brackets on a Calculator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940913" y="1104815"/>
                <a:ext cx="3552254" cy="622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Looking at	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2.9275 + 9.36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4.79 − 1.3592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0913" y="1104815"/>
                <a:ext cx="3552254" cy="622222"/>
              </a:xfrm>
              <a:prstGeom prst="rect">
                <a:avLst/>
              </a:prstGeom>
              <a:blipFill>
                <a:blip r:embed="rId2"/>
                <a:stretch>
                  <a:fillRect l="-2491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312009" y="1887444"/>
                <a:ext cx="796856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First open brackets and then input the </a:t>
                </a:r>
              </a:p>
              <a:p>
                <a:pPr algn="ctr"/>
                <a:r>
                  <a:rPr lang="en-US" sz="2400" dirty="0"/>
                  <a:t>numerator calculation (remember to close brackets).	</a:t>
                </a:r>
              </a:p>
              <a:p>
                <a:pPr algn="ctr"/>
                <a:r>
                  <a:rPr lang="en-US" sz="2400" dirty="0"/>
                  <a:t>That is  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</a:rPr>
                      <m:t>( </m:t>
                    </m:r>
                    <m:r>
                      <a:rPr lang="en-GB" sz="2400" i="1">
                        <a:latin typeface="Cambria Math" charset="0"/>
                      </a:rPr>
                      <m:t>2.9275+9.36 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009" y="1887444"/>
                <a:ext cx="7968567" cy="1200329"/>
              </a:xfrm>
              <a:prstGeom prst="rect">
                <a:avLst/>
              </a:prstGeom>
              <a:blipFill rotWithShape="1">
                <a:blip r:embed="rId3"/>
                <a:stretch>
                  <a:fillRect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511824" y="3176573"/>
                <a:ext cx="66247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Then</m:t>
                    </m:r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type</m:t>
                    </m:r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  and open a second bracket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824" y="3176573"/>
                <a:ext cx="6624736" cy="461665"/>
              </a:xfrm>
              <a:prstGeom prst="rect">
                <a:avLst/>
              </a:prstGeom>
              <a:blipFill>
                <a:blip r:embed="rId4"/>
                <a:stretch>
                  <a:fillRect l="-191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578600" y="3574082"/>
                <a:ext cx="869634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and input the denominator calculation </a:t>
                </a:r>
              </a:p>
              <a:p>
                <a:r>
                  <a:rPr lang="en-US" sz="2400" dirty="0"/>
                  <a:t>(remember to close brackets).					</a:t>
                </a:r>
              </a:p>
              <a:p>
                <a:r>
                  <a:rPr lang="en-US" sz="2400" dirty="0"/>
                  <a:t>            That is   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</a:rPr>
                      <m:t>(</m:t>
                    </m:r>
                    <m:r>
                      <a:rPr lang="en-GB" sz="2400" i="1" dirty="0">
                        <a:latin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4.79 −1.359</m:t>
                    </m:r>
                    <m:r>
                      <a:rPr lang="en-GB" sz="2400" b="0" i="1" smtClean="0">
                        <a:latin typeface="Cambria Math"/>
                      </a:rPr>
                      <m:t>2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8600" y="3574082"/>
                <a:ext cx="8696349" cy="1200329"/>
              </a:xfrm>
              <a:prstGeom prst="rect">
                <a:avLst/>
              </a:prstGeom>
              <a:blipFill rotWithShape="1">
                <a:blip r:embed="rId5"/>
                <a:stretch>
                  <a:fillRect l="-1051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578600" y="4759653"/>
                <a:ext cx="275089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Then type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=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8600" y="4759653"/>
                <a:ext cx="2750895" cy="461665"/>
              </a:xfrm>
              <a:prstGeom prst="rect">
                <a:avLst/>
              </a:prstGeom>
              <a:blipFill>
                <a:blip r:embed="rId6"/>
                <a:stretch>
                  <a:fillRect l="-3687" t="-8108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046608" y="5337686"/>
            <a:ext cx="6740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              You will have typed:</a:t>
            </a:r>
          </a:p>
          <a:p>
            <a:endParaRPr lang="en-US" sz="2400" dirty="0"/>
          </a:p>
        </p:txBody>
      </p:sp>
      <p:sp>
        <p:nvSpPr>
          <p:cNvPr id="24" name="Rounded Rectangle 23"/>
          <p:cNvSpPr/>
          <p:nvPr/>
        </p:nvSpPr>
        <p:spPr bwMode="auto">
          <a:xfrm>
            <a:off x="6098900" y="3263460"/>
            <a:ext cx="357140" cy="295618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r>
              <a:rPr lang="en-US" sz="2400" dirty="0">
                <a:latin typeface="Arial" charset="0"/>
                <a:ea typeface="ＭＳ Ｐゴシック" charset="0"/>
              </a:rPr>
              <a:t>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61677043"/>
                  </p:ext>
                </p:extLst>
              </p:nvPr>
            </p:nvGraphicFramePr>
            <p:xfrm>
              <a:off x="4163954" y="5960933"/>
              <a:ext cx="6264675" cy="415499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23202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  <a:gridCol w="249886">
                      <a:extLst>
                        <a:ext uri="{9D8B030D-6E8A-4147-A177-3AD203B41FA5}">
                          <a16:colId xmlns:a16="http://schemas.microsoft.com/office/drawing/2014/main" xmlns="" val="20005"/>
                        </a:ext>
                      </a:extLst>
                    </a:gridCol>
                    <a:gridCol w="214164">
                      <a:extLst>
                        <a:ext uri="{9D8B030D-6E8A-4147-A177-3AD203B41FA5}">
                          <a16:colId xmlns:a16="http://schemas.microsoft.com/office/drawing/2014/main" xmlns="" val="20006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xmlns="" val="20007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xmlns="" val="20008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xmlns="" val="20009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xmlns="" val="20010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xmlns="" val="20011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xmlns="" val="20012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xmlns="" val="20013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xmlns="" val="20014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xmlns="" val="20015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xmlns="" val="20016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xmlns="" val="20017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xmlns="" val="20018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xmlns="" val="20019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xmlns="" val="20020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xmlns="" val="20021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xmlns="" val="20022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xmlns="" val="20023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xmlns="" val="20024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xmlns="" val="20025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xmlns="" val="20026"/>
                        </a:ext>
                      </a:extLst>
                    </a:gridCol>
                  </a:tblGrid>
                  <a:tr h="415499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(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smtClean="0">
                                    <a:latin typeface="Cambria Math" panose="02040503050406030204" pitchFamily="18" charset="0"/>
                                  </a:rPr>
                                  <m:t>÷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(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61677043"/>
                  </p:ext>
                </p:extLst>
              </p:nvPr>
            </p:nvGraphicFramePr>
            <p:xfrm>
              <a:off x="4163954" y="5960933"/>
              <a:ext cx="6264675" cy="415499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23202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249886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14164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0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1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2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3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4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5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6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7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8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9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20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21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22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23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24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25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26"/>
                        </a:ext>
                      </a:extLst>
                    </a:gridCol>
                  </a:tblGrid>
                  <a:tr h="415499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(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252632" t="-2941" r="-1257895" b="-29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(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2" name="Rounded Rectangle 21"/>
          <p:cNvSpPr/>
          <p:nvPr/>
        </p:nvSpPr>
        <p:spPr bwMode="auto">
          <a:xfrm>
            <a:off x="6186478" y="4861956"/>
            <a:ext cx="278355" cy="295618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r>
              <a:rPr lang="en-US" sz="2400" dirty="0">
                <a:latin typeface="Arial" charset="0"/>
                <a:ea typeface="ＭＳ Ｐゴシック" charset="0"/>
              </a:rPr>
              <a:t>  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xmlns="" id="{0887A717-12E6-4843-9BE9-D2AB074C1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146039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24" grpId="0" animBg="1"/>
      <p:bldP spid="2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2312" y="53317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800" b="1" dirty="0"/>
              <a:t>Using Memory on a Calculator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719736" y="1514215"/>
                <a:ext cx="7080785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In other words we need to have the solution to the </a:t>
                </a:r>
              </a:p>
              <a:p>
                <a:r>
                  <a:rPr lang="en-US" sz="2400" dirty="0"/>
                  <a:t>denominator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4.79 −1.359</m:t>
                    </m:r>
                    <m:r>
                      <a:rPr lang="en-GB" sz="2400" b="0" i="1" smtClean="0">
                        <a:latin typeface="Cambria Math"/>
                      </a:rPr>
                      <m:t>2</m:t>
                    </m:r>
                  </m:oMath>
                </a14:m>
                <a:r>
                  <a:rPr lang="en-US" sz="2400" dirty="0"/>
                  <a:t>) sorted and saved </a:t>
                </a:r>
                <a:br>
                  <a:rPr lang="en-US" sz="2400" dirty="0"/>
                </a:br>
                <a:r>
                  <a:rPr lang="en-US" sz="2400" dirty="0"/>
                  <a:t>before we start tackling the numerator (top line).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9736" y="1514215"/>
                <a:ext cx="7080785" cy="1569660"/>
              </a:xfrm>
              <a:prstGeom prst="rect">
                <a:avLst/>
              </a:prstGeom>
              <a:blipFill rotWithShape="1">
                <a:blip r:embed="rId2"/>
                <a:stretch>
                  <a:fillRect l="-1291" t="-2713" r="-3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727848" y="749654"/>
                <a:ext cx="4006225" cy="622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Again we look at	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2.9275 + 9.36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4.79 − 1.3592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848" y="749654"/>
                <a:ext cx="4006225" cy="622222"/>
              </a:xfrm>
              <a:prstGeom prst="rect">
                <a:avLst/>
              </a:prstGeom>
              <a:blipFill>
                <a:blip r:embed="rId3"/>
                <a:stretch>
                  <a:fillRect l="-2532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287688" y="2780928"/>
            <a:ext cx="8409033" cy="34932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 we first calculate the denominator and input this </a:t>
            </a:r>
          </a:p>
          <a:p>
            <a:r>
              <a:rPr lang="en-US" sz="2400" dirty="0"/>
              <a:t>solution into the memory, using the appropriate keys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on your calculator. Some useful keys are: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MC		Clears the memory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Min		Places the current number into the memory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M+		      Adds the number displayed to the memory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MR		Recalls the number that is currently in the memory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602D0AD-B2F3-CE4F-8782-CD09576E7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346968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6185" y="37209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Using Memory on a Calculator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079875" y="1612734"/>
                <a:ext cx="76472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Input the denominator calculation, i.e.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4.79 −1.359</m:t>
                    </m:r>
                    <m:r>
                      <m:rPr>
                        <m:nor/>
                      </m:rPr>
                      <a:rPr lang="en-GB" sz="2400" b="0" i="0" smtClean="0">
                        <a:latin typeface="Cambria Math" charset="0"/>
                      </a:rPr>
                      <m:t>2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9875" y="1612734"/>
                <a:ext cx="7647222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1195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980981" y="2210939"/>
                <a:ext cx="21491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 Then type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0981" y="2210939"/>
                <a:ext cx="2149178" cy="461665"/>
              </a:xfrm>
              <a:prstGeom prst="rect">
                <a:avLst/>
              </a:prstGeom>
              <a:blipFill>
                <a:blip r:embed="rId3"/>
                <a:stretch>
                  <a:fillRect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4122316" y="2810481"/>
            <a:ext cx="7731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Press  Min  to place the value displayed in the memory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76354" y="1063434"/>
            <a:ext cx="4596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Press   MC  to clear the memory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86473" y="3485460"/>
                <a:ext cx="77674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Now input the numerator calculation, i.e.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2.9275+9.36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473" y="3485460"/>
                <a:ext cx="7767447" cy="461665"/>
              </a:xfrm>
              <a:prstGeom prst="rect">
                <a:avLst/>
              </a:prstGeom>
              <a:blipFill>
                <a:blip r:embed="rId4"/>
                <a:stretch>
                  <a:fillRect l="-1144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079875" y="4096516"/>
                <a:ext cx="20377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Then type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9875" y="4096516"/>
                <a:ext cx="2037737" cy="461665"/>
              </a:xfrm>
              <a:prstGeom prst="rect">
                <a:avLst/>
              </a:prstGeom>
              <a:blipFill>
                <a:blip r:embed="rId5"/>
                <a:stretch>
                  <a:fillRect l="-4321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76066" y="4810481"/>
                <a:ext cx="627928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Now leaving this solution on the screen, type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  MR     =    	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066" y="4810481"/>
                <a:ext cx="6279283" cy="830997"/>
              </a:xfrm>
              <a:prstGeom prst="rect">
                <a:avLst/>
              </a:prstGeom>
              <a:blipFill>
                <a:blip r:embed="rId6"/>
                <a:stretch>
                  <a:fillRect l="-1414" t="-6061" r="-404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4062117" y="5832222"/>
            <a:ext cx="49142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will divide the displayed value by the number in the memory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4224337" y="5221166"/>
            <a:ext cx="431502" cy="353943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 sz="2400">
              <a:latin typeface="Arial" charset="0"/>
              <a:ea typeface="ＭＳ Ｐゴシック" charset="0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4866985" y="5221166"/>
            <a:ext cx="576064" cy="353943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 sz="2400">
              <a:latin typeface="Arial" charset="0"/>
              <a:ea typeface="ＭＳ Ｐゴシック" charset="0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5654195" y="5185670"/>
            <a:ext cx="441805" cy="370733"/>
          </a:xfrm>
          <a:prstGeom prst="roundRect">
            <a:avLst>
              <a:gd name="adj" fmla="val 28969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 sz="2400">
              <a:latin typeface="Arial" charset="0"/>
              <a:ea typeface="ＭＳ Ｐゴシック" charset="0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5673597" y="4135502"/>
            <a:ext cx="422403" cy="428414"/>
          </a:xfrm>
          <a:prstGeom prst="roundRect">
            <a:avLst>
              <a:gd name="adj" fmla="val 28969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 sz="2400">
              <a:latin typeface="Arial" charset="0"/>
              <a:ea typeface="ＭＳ Ｐゴシック" charset="0"/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5120908" y="2841258"/>
            <a:ext cx="576063" cy="400110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 sz="2400">
              <a:latin typeface="Arial" charset="0"/>
              <a:ea typeface="ＭＳ Ｐゴシック" charset="0"/>
            </a:endParaRP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xmlns="" id="{D6BE3018-418B-A74C-89B1-DB7DBC515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xmlns="" id="{0AF400EB-E89C-6B4D-91ED-A9279DFC971E}"/>
              </a:ext>
            </a:extLst>
          </p:cNvPr>
          <p:cNvSpPr/>
          <p:nvPr/>
        </p:nvSpPr>
        <p:spPr bwMode="auto">
          <a:xfrm>
            <a:off x="5119146" y="1089514"/>
            <a:ext cx="576063" cy="400110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 sz="2400">
              <a:latin typeface="Arial" charset="0"/>
              <a:ea typeface="ＭＳ Ｐゴシック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xmlns="" id="{C48C4129-5318-2141-B52A-E27B658828A0}"/>
              </a:ext>
            </a:extLst>
          </p:cNvPr>
          <p:cNvSpPr/>
          <p:nvPr/>
        </p:nvSpPr>
        <p:spPr bwMode="auto">
          <a:xfrm>
            <a:off x="5680023" y="2252153"/>
            <a:ext cx="441805" cy="370733"/>
          </a:xfrm>
          <a:prstGeom prst="roundRect">
            <a:avLst>
              <a:gd name="adj" fmla="val 28969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 sz="240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04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3" grpId="0" animBg="1"/>
      <p:bldP spid="14" grpId="0" animBg="1"/>
      <p:bldP spid="15" grpId="0" animBg="1"/>
      <p:bldP spid="21" grpId="0" animBg="1"/>
      <p:bldP spid="24" grpId="0" animBg="1"/>
      <p:bldP spid="23" grpId="0" animBg="1"/>
      <p:bldP spid="2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3359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5: Fitness Test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1499" y="908720"/>
            <a:ext cx="64801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067774" y="1994139"/>
                <a:ext cx="3456384" cy="622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1.  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6.275+24.145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7.95 − 6.65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US" sz="2400" dirty="0"/>
                  <a:t>=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7774" y="1994139"/>
                <a:ext cx="3456384" cy="622222"/>
              </a:xfrm>
              <a:prstGeom prst="rect">
                <a:avLst/>
              </a:prstGeom>
              <a:blipFill rotWithShape="1">
                <a:blip r:embed="rId2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067774" y="3914674"/>
                <a:ext cx="2707793" cy="622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3.  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72.3335 +184.893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134.79 + 1.3592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US" sz="2400" dirty="0"/>
                  <a:t>=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7774" y="3914674"/>
                <a:ext cx="2707793" cy="622222"/>
              </a:xfrm>
              <a:prstGeom prst="rect">
                <a:avLst/>
              </a:prstGeom>
              <a:blipFill rotWithShape="1">
                <a:blip r:embed="rId3"/>
                <a:stretch>
                  <a:fillRect r="-2472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067774" y="4928028"/>
                <a:ext cx="2497800" cy="6171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4.  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99.78− 9.36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25.91 + 6.41882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US" sz="2400" dirty="0"/>
                  <a:t>=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7774" y="4928028"/>
                <a:ext cx="2497800" cy="617157"/>
              </a:xfrm>
              <a:prstGeom prst="rect">
                <a:avLst/>
              </a:prstGeom>
              <a:blipFill rotWithShape="1">
                <a:blip r:embed="rId4"/>
                <a:stretch>
                  <a:fillRect r="-2927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067774" y="2901129"/>
                <a:ext cx="2584362" cy="6224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2.  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42.835 −37.8702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89.825 −85.425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US" sz="2400" dirty="0"/>
                  <a:t>=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7774" y="2901129"/>
                <a:ext cx="2584362" cy="622414"/>
              </a:xfrm>
              <a:prstGeom prst="rect">
                <a:avLst/>
              </a:prstGeom>
              <a:blipFill rotWithShape="1">
                <a:blip r:embed="rId5"/>
                <a:stretch>
                  <a:fillRect r="-2830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6255658" y="5152571"/>
            <a:ext cx="1847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/>
          </a:p>
          <a:p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8099097" y="2011617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23.4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9097" y="4016412"/>
            <a:ext cx="1984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1.889298652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56343" y="5005773"/>
            <a:ext cx="1984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2.796885256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99152" y="5152571"/>
            <a:ext cx="1847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  <a:p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8037575" y="3002010"/>
            <a:ext cx="2292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1.128363636</a:t>
            </a:r>
            <a:r>
              <a:rPr lang="is-IS" sz="2400" dirty="0">
                <a:solidFill>
                  <a:srgbClr val="FF0000"/>
                </a:solidFill>
              </a:rPr>
              <a:t>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13830" y="145142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933818" y="1147220"/>
            <a:ext cx="6942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Use brackets or the memory function to calculate: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xmlns="" id="{2ECFE508-9008-2246-9EFB-41F2F7D9C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128199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2" grpId="0"/>
      <p:bldP spid="14" grpId="0"/>
      <p:bldP spid="15" grpId="0"/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xmlns="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60148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5: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8BCBF1D4-8939-C440-9101-9943AE0AB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859447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fifth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CACAD601-E37D-7348-AED0-A931AED86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356992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09C357A-75AC-414E-96C7-FD8B3CE9B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819029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FDF812-6048-1944-B15C-126560943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447395"/>
            <a:ext cx="9984432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1BB5BFC-B66B-A548-B12A-BD1FF9807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286104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D26DF9-5106-4408-AEB8-21B8AFA51FB3}">
  <ds:schemaRefs>
    <ds:schemaRef ds:uri="http://schemas.microsoft.com/office/2006/metadata/properties"/>
    <ds:schemaRef ds:uri="9ee75292-5076-4fcc-bc52-dcc754448144"/>
    <ds:schemaRef ds:uri="http://purl.org/dc/terms/"/>
    <ds:schemaRef ds:uri="f7b00057-f5aa-46f4-8410-da255f325540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7671</TotalTime>
  <Words>2628</Words>
  <Application>Microsoft Office PowerPoint</Application>
  <PresentationFormat>Custom</PresentationFormat>
  <Paragraphs>860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Alapértelmezett terv</vt:lpstr>
      <vt:lpstr>Supporting and Enhancing Mathematics and Statistics UNIT: Decimals and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276</cp:revision>
  <cp:lastPrinted>2016-10-17T08:47:54Z</cp:lastPrinted>
  <dcterms:created xsi:type="dcterms:W3CDTF">2012-10-10T19:07:13Z</dcterms:created>
  <dcterms:modified xsi:type="dcterms:W3CDTF">2020-06-22T13:49:42Z</dcterms:modified>
</cp:coreProperties>
</file>