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355" r:id="rId5"/>
    <p:sldId id="345" r:id="rId6"/>
    <p:sldId id="346" r:id="rId7"/>
    <p:sldId id="347" r:id="rId8"/>
    <p:sldId id="348" r:id="rId9"/>
    <p:sldId id="349" r:id="rId10"/>
    <p:sldId id="352" r:id="rId11"/>
    <p:sldId id="353" r:id="rId12"/>
    <p:sldId id="357" r:id="rId13"/>
    <p:sldId id="359" r:id="rId14"/>
    <p:sldId id="360" r:id="rId15"/>
    <p:sldId id="361" r:id="rId16"/>
    <p:sldId id="358" r:id="rId17"/>
    <p:sldId id="362" r:id="rId18"/>
    <p:sldId id="373" r:id="rId19"/>
    <p:sldId id="364" r:id="rId20"/>
    <p:sldId id="365" r:id="rId21"/>
    <p:sldId id="366" r:id="rId22"/>
    <p:sldId id="374" r:id="rId23"/>
    <p:sldId id="368" r:id="rId24"/>
    <p:sldId id="369" r:id="rId25"/>
    <p:sldId id="370" r:id="rId26"/>
    <p:sldId id="371" r:id="rId27"/>
    <p:sldId id="375" r:id="rId28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5"/>
    <a:srgbClr val="FFFF00"/>
    <a:srgbClr val="7030A0"/>
    <a:srgbClr val="00B05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656"/>
  </p:normalViewPr>
  <p:slideViewPr>
    <p:cSldViewPr>
      <p:cViewPr varScale="1">
        <p:scale>
          <a:sx n="103" d="100"/>
          <a:sy n="103" d="100"/>
        </p:scale>
        <p:origin x="-174" y="-9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tiff"/><Relationship Id="rId7" Type="http://schemas.openxmlformats.org/officeDocument/2006/relationships/image" Target="../media/image11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tiff"/><Relationship Id="rId4" Type="http://schemas.openxmlformats.org/officeDocument/2006/relationships/image" Target="../media/image8.tiff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12" Type="http://schemas.openxmlformats.org/officeDocument/2006/relationships/image" Target="../media/image13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12.tiff"/><Relationship Id="rId10" Type="http://schemas.openxmlformats.org/officeDocument/2006/relationships/image" Target="../media/image11.tiff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0.png"/><Relationship Id="rId4" Type="http://schemas.openxmlformats.org/officeDocument/2006/relationships/image" Target="../media/image39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iff"/><Relationship Id="rId3" Type="http://schemas.openxmlformats.org/officeDocument/2006/relationships/image" Target="../media/image20.tiff"/><Relationship Id="rId7" Type="http://schemas.openxmlformats.org/officeDocument/2006/relationships/image" Target="../media/image24.tif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iff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55.png"/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69.png"/><Relationship Id="rId10" Type="http://schemas.openxmlformats.org/officeDocument/2006/relationships/image" Target="../media/image68.png"/><Relationship Id="rId4" Type="http://schemas.openxmlformats.org/officeDocument/2006/relationships/image" Target="../media/image64.png"/><Relationship Id="rId9" Type="http://schemas.openxmlformats.org/officeDocument/2006/relationships/image" Target="../media/image67.png"/><Relationship Id="rId1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Fractions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Fractions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755" y="823774"/>
            <a:ext cx="777686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Fractions are an important part of number work </a:t>
            </a:r>
          </a:p>
          <a:p>
            <a:r>
              <a:rPr lang="en-US" altLang="en-US" sz="2400" dirty="0"/>
              <a:t>as we move on from using whole numbers. 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four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1"/>
            <a:ext cx="592137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Fractions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Equivalent Fractions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Fractions of Quantities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Mixed Numbers and Vulgar Fractions</a:t>
            </a:r>
          </a:p>
        </p:txBody>
      </p:sp>
    </p:spTree>
    <p:extLst>
      <p:ext uri="{BB962C8B-B14F-4D97-AF65-F5344CB8AC3E}">
        <p14:creationId xmlns:p14="http://schemas.microsoft.com/office/powerpoint/2010/main" val="400696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>
            <a:extLst>
              <a:ext uri="{FF2B5EF4-FFF2-40B4-BE49-F238E27FC236}">
                <a16:creationId xmlns="" xmlns:a16="http://schemas.microsoft.com/office/drawing/2014/main" id="{26DC407B-B1FC-7441-A0C2-C813DABA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553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Shading Fractions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EF7777B-4FB1-3245-BAF9-25165DA9A1B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12024" y="4700012"/>
            <a:ext cx="792088" cy="695062"/>
          </a:xfrm>
          <a:prstGeom prst="rect">
            <a:avLst/>
          </a:prstGeom>
          <a:blipFill>
            <a:blip r:embed="rId2"/>
            <a:stretch>
              <a:fillRect b="-1786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B052F44-5734-9D48-B130-7E0BB603FF7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804887" y="4700012"/>
            <a:ext cx="792088" cy="668516"/>
          </a:xfrm>
          <a:prstGeom prst="rect">
            <a:avLst/>
          </a:prstGeom>
          <a:blipFill>
            <a:blip r:embed="rId3"/>
            <a:stretch>
              <a:fillRect b="-5556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6394" name="TextBox 12">
            <a:extLst>
              <a:ext uri="{FF2B5EF4-FFF2-40B4-BE49-F238E27FC236}">
                <a16:creationId xmlns="" xmlns:a16="http://schemas.microsoft.com/office/drawing/2014/main" id="{F9120E03-A8F0-9E43-AC9F-6B666E990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0450" y="3339529"/>
            <a:ext cx="70141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Now try these questions and check your answers 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9A77E5C-D1BE-1C42-8A6D-9E328752E1BE}"/>
              </a:ext>
            </a:extLst>
          </p:cNvPr>
          <p:cNvSpPr txBox="1"/>
          <p:nvPr/>
        </p:nvSpPr>
        <p:spPr>
          <a:xfrm>
            <a:off x="3503712" y="2848316"/>
            <a:ext cx="7791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Note:</a:t>
            </a:r>
            <a:r>
              <a:rPr lang="en-US" sz="2400" dirty="0"/>
              <a:t> </a:t>
            </a:r>
            <a:r>
              <a:rPr lang="en-US" sz="2400" i="1" dirty="0">
                <a:latin typeface="Times" pitchFamily="2" charset="0"/>
              </a:rPr>
              <a:t>a</a:t>
            </a:r>
            <a:r>
              <a:rPr lang="en-US" sz="2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/>
              <a:t>is called the </a:t>
            </a:r>
            <a:r>
              <a:rPr lang="en-US" sz="2400" b="1" dirty="0"/>
              <a:t>numerator </a:t>
            </a:r>
            <a:r>
              <a:rPr lang="en-US" sz="2400" dirty="0"/>
              <a:t>and </a:t>
            </a:r>
            <a:r>
              <a:rPr lang="en-US" sz="2400" i="1" dirty="0">
                <a:latin typeface="Times" pitchFamily="2" charset="0"/>
              </a:rPr>
              <a:t>b</a:t>
            </a:r>
            <a:r>
              <a:rPr lang="en-US" sz="2400" dirty="0"/>
              <a:t> the </a:t>
            </a:r>
            <a:r>
              <a:rPr lang="en-US" sz="2400" b="1" dirty="0"/>
              <a:t>denominator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29DF4884-148B-2748-A719-19B97F5EECEB}"/>
                  </a:ext>
                </a:extLst>
              </p:cNvPr>
              <p:cNvSpPr txBox="1"/>
              <p:nvPr/>
            </p:nvSpPr>
            <p:spPr>
              <a:xfrm>
                <a:off x="2483260" y="736631"/>
                <a:ext cx="9433047" cy="10216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sz="2400" dirty="0"/>
                  <a:t>You will be familiar with fractions such as a half,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,  and a quarter,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, </a:t>
                </a:r>
              </a:p>
              <a:p>
                <a:pPr algn="ctr"/>
                <a:r>
                  <a:rPr lang="en-US" sz="2400" dirty="0"/>
                  <a:t>but we will extend this idea further.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9DF4884-148B-2748-A719-19B97F5EE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260" y="736631"/>
                <a:ext cx="9433047" cy="1021690"/>
              </a:xfrm>
              <a:prstGeom prst="rect">
                <a:avLst/>
              </a:prstGeom>
              <a:blipFill>
                <a:blip r:embed="rId4"/>
                <a:stretch>
                  <a:fillRect l="-135" r="-942" b="-1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FB8D33BE-E223-E140-8509-38252B0CC69F}"/>
                  </a:ext>
                </a:extLst>
              </p:cNvPr>
              <p:cNvSpPr txBox="1"/>
              <p:nvPr/>
            </p:nvSpPr>
            <p:spPr>
              <a:xfrm>
                <a:off x="2704652" y="1801857"/>
                <a:ext cx="9109012" cy="9559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Fractions are of the form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/>
                  <a:t>, where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𝑏</m:t>
                    </m:r>
                  </m:oMath>
                </a14:m>
                <a:r>
                  <a:rPr lang="en-US" sz="2400" dirty="0"/>
                  <a:t> are whole numbers </a:t>
                </a:r>
              </a:p>
              <a:p>
                <a:pPr algn="ctr"/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𝑏</m:t>
                    </m:r>
                  </m:oMath>
                </a14:m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0, 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that is,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𝑏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not equal to zero</a:t>
                </a:r>
                <a:r>
                  <a:rPr lang="en-US" sz="2400" i="1" dirty="0"/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8D33BE-E223-E140-8509-38252B0CC6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652" y="1801857"/>
                <a:ext cx="9109012" cy="955903"/>
              </a:xfrm>
              <a:prstGeom prst="rect">
                <a:avLst/>
              </a:prstGeom>
              <a:blipFill>
                <a:blip r:embed="rId5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7">
            <a:extLst>
              <a:ext uri="{FF2B5EF4-FFF2-40B4-BE49-F238E27FC236}">
                <a16:creationId xmlns="" xmlns:a16="http://schemas.microsoft.com/office/drawing/2014/main" id="{36D204A1-25EB-5042-9CA3-8F32A9AE0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636D63F-F9F0-3E4B-8EE5-23A089520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1197" y="4492377"/>
            <a:ext cx="2090827" cy="20689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921CCA9-3C79-BF4B-8AD5-E66D14CF0C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4112" y="4492377"/>
            <a:ext cx="2751356" cy="20689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DE620A9-EF55-374F-B398-80F264E86A49}"/>
              </a:ext>
            </a:extLst>
          </p:cNvPr>
          <p:cNvSpPr txBox="1"/>
          <p:nvPr/>
        </p:nvSpPr>
        <p:spPr>
          <a:xfrm rot="10800000" flipV="1">
            <a:off x="4158461" y="3903697"/>
            <a:ext cx="6798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fractions of these shapes </a:t>
            </a:r>
            <a:r>
              <a:rPr lang="en-US" sz="2400"/>
              <a:t>are shaded?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855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6394" grpId="0"/>
      <p:bldP spid="4" grpId="0"/>
      <p:bldP spid="5" grpId="0"/>
      <p:bldP spid="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>
            <a:extLst>
              <a:ext uri="{FF2B5EF4-FFF2-40B4-BE49-F238E27FC236}">
                <a16:creationId xmlns="" xmlns:a16="http://schemas.microsoft.com/office/drawing/2014/main" id="{6C39CBA4-4773-8740-8B81-C1E44322B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704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Identify Fractions</a:t>
            </a:r>
          </a:p>
        </p:txBody>
      </p:sp>
      <p:sp>
        <p:nvSpPr>
          <p:cNvPr id="17412" name="TextBox 12">
            <a:extLst>
              <a:ext uri="{FF2B5EF4-FFF2-40B4-BE49-F238E27FC236}">
                <a16:creationId xmlns="" xmlns:a16="http://schemas.microsoft.com/office/drawing/2014/main" id="{3F3344B2-F2A6-5D4F-921F-F1305830C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981075"/>
            <a:ext cx="68769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more questions for you to answer.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9BFF1AE-E1F7-7E40-A14F-99874D374909}"/>
              </a:ext>
            </a:extLst>
          </p:cNvPr>
          <p:cNvSpPr txBox="1"/>
          <p:nvPr/>
        </p:nvSpPr>
        <p:spPr>
          <a:xfrm>
            <a:off x="2639616" y="5936082"/>
            <a:ext cx="9361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These are examples of the correct answers;  </a:t>
            </a:r>
          </a:p>
          <a:p>
            <a:pPr algn="ctr"/>
            <a:r>
              <a:rPr lang="en-US" sz="2400" dirty="0"/>
              <a:t>there are many more possible shadings for each question.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="" xmlns:a16="http://schemas.microsoft.com/office/drawing/2014/main" id="{B3A0B4C9-1862-5140-9A83-386501337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3E4A353-F786-A84B-9019-932779A6F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800" y="2420633"/>
            <a:ext cx="2095500" cy="13751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E3F7AB0-AF24-B542-8DA6-E78758719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618" y="4197065"/>
            <a:ext cx="1947863" cy="14553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84E6534-EC45-9743-B005-3570D25FA3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2463" y="2439601"/>
            <a:ext cx="1364857" cy="1407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99EFFAA-3B0A-B946-96F4-D61CBF0A5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2463" y="4267200"/>
            <a:ext cx="1444088" cy="14553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488F007-40E3-E647-B84B-04804AE81772}"/>
              </a:ext>
            </a:extLst>
          </p:cNvPr>
          <p:cNvSpPr txBox="1"/>
          <p:nvPr/>
        </p:nvSpPr>
        <p:spPr>
          <a:xfrm>
            <a:off x="2927648" y="1628800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Copy each of these shapes and shade the fraction stated.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DA80546A-1AEA-8346-AD49-0A6061BDA31E}"/>
                  </a:ext>
                </a:extLst>
              </p:cNvPr>
              <p:cNvSpPr txBox="1"/>
              <p:nvPr/>
            </p:nvSpPr>
            <p:spPr>
              <a:xfrm>
                <a:off x="6600056" y="2787781"/>
                <a:ext cx="59972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80546A-1AEA-8346-AD49-0A6061BDA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056" y="2787781"/>
                <a:ext cx="599728" cy="695062"/>
              </a:xfrm>
              <a:prstGeom prst="rect">
                <a:avLst/>
              </a:prstGeom>
              <a:blipFill>
                <a:blip r:embed="rId6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2B590A64-06B9-7A4D-9C3D-A1395DD094FE}"/>
                  </a:ext>
                </a:extLst>
              </p:cNvPr>
              <p:cNvSpPr txBox="1"/>
              <p:nvPr/>
            </p:nvSpPr>
            <p:spPr>
              <a:xfrm>
                <a:off x="10080799" y="2787781"/>
                <a:ext cx="59972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590A64-06B9-7A4D-9C3D-A1395DD094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0799" y="2787781"/>
                <a:ext cx="599728" cy="695062"/>
              </a:xfrm>
              <a:prstGeom prst="rect">
                <a:avLst/>
              </a:prstGeom>
              <a:blipFill>
                <a:blip r:embed="rId7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0EA10BEE-3684-C748-A209-FF5161F4BEEB}"/>
                  </a:ext>
                </a:extLst>
              </p:cNvPr>
              <p:cNvSpPr txBox="1"/>
              <p:nvPr/>
            </p:nvSpPr>
            <p:spPr>
              <a:xfrm>
                <a:off x="6612396" y="4647354"/>
                <a:ext cx="59972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EA10BEE-3684-C748-A209-FF5161F4B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396" y="4647354"/>
                <a:ext cx="599728" cy="6950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="" xmlns:a16="http://schemas.microsoft.com/office/drawing/2014/main" id="{8A1189B0-F93A-CD4E-B405-11A68352435E}"/>
                  </a:ext>
                </a:extLst>
              </p:cNvPr>
              <p:cNvSpPr txBox="1"/>
              <p:nvPr/>
            </p:nvSpPr>
            <p:spPr>
              <a:xfrm>
                <a:off x="10080799" y="4597998"/>
                <a:ext cx="59972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A1189B0-F93A-CD4E-B405-11A683524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0799" y="4597998"/>
                <a:ext cx="599728" cy="695062"/>
              </a:xfrm>
              <a:prstGeom prst="rect">
                <a:avLst/>
              </a:prstGeom>
              <a:blipFill>
                <a:blip r:embed="rId9"/>
                <a:stretch>
                  <a:fillRect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333053E-A914-E146-8FA3-7D37210331D9}"/>
              </a:ext>
            </a:extLst>
          </p:cNvPr>
          <p:cNvSpPr txBox="1"/>
          <p:nvPr/>
        </p:nvSpPr>
        <p:spPr>
          <a:xfrm>
            <a:off x="5663952" y="2420633"/>
            <a:ext cx="653529" cy="1375172"/>
          </a:xfrm>
          <a:prstGeom prst="rect">
            <a:avLst/>
          </a:prstGeom>
          <a:solidFill>
            <a:srgbClr val="FF0000">
              <a:alpha val="19216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514EB1F-DD58-8940-B31C-E016E782D840}"/>
              </a:ext>
            </a:extLst>
          </p:cNvPr>
          <p:cNvSpPr txBox="1"/>
          <p:nvPr/>
        </p:nvSpPr>
        <p:spPr>
          <a:xfrm>
            <a:off x="5159896" y="4197065"/>
            <a:ext cx="1157585" cy="1455370"/>
          </a:xfrm>
          <a:prstGeom prst="rect">
            <a:avLst/>
          </a:prstGeom>
          <a:solidFill>
            <a:srgbClr val="FF0000">
              <a:alpha val="19608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1CE6A4F-5AF7-BC46-BE5F-BA7D2EFB1901}"/>
              </a:ext>
            </a:extLst>
          </p:cNvPr>
          <p:cNvSpPr txBox="1"/>
          <p:nvPr/>
        </p:nvSpPr>
        <p:spPr>
          <a:xfrm>
            <a:off x="9048328" y="2439601"/>
            <a:ext cx="638992" cy="1356204"/>
          </a:xfrm>
          <a:prstGeom prst="rect">
            <a:avLst/>
          </a:prstGeom>
          <a:solidFill>
            <a:srgbClr val="FF0000">
              <a:alpha val="19608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3EFA285-844D-1341-A4EE-7F9AEBBE0661}"/>
              </a:ext>
            </a:extLst>
          </p:cNvPr>
          <p:cNvSpPr txBox="1"/>
          <p:nvPr/>
        </p:nvSpPr>
        <p:spPr>
          <a:xfrm>
            <a:off x="8358467" y="3146264"/>
            <a:ext cx="653857" cy="661142"/>
          </a:xfrm>
          <a:prstGeom prst="rect">
            <a:avLst/>
          </a:prstGeom>
          <a:solidFill>
            <a:srgbClr val="FF0005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E6846E7-E75A-5848-ABF3-48D40B452D3D}"/>
              </a:ext>
            </a:extLst>
          </p:cNvPr>
          <p:cNvSpPr txBox="1"/>
          <p:nvPr/>
        </p:nvSpPr>
        <p:spPr>
          <a:xfrm>
            <a:off x="8324373" y="5010817"/>
            <a:ext cx="722044" cy="727685"/>
          </a:xfrm>
          <a:prstGeom prst="rect">
            <a:avLst/>
          </a:prstGeom>
          <a:solidFill>
            <a:srgbClr val="FF0005">
              <a:alpha val="21176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Right Triangle 17">
            <a:extLst>
              <a:ext uri="{FF2B5EF4-FFF2-40B4-BE49-F238E27FC236}">
                <a16:creationId xmlns="" xmlns:a16="http://schemas.microsoft.com/office/drawing/2014/main" id="{4673446B-D07D-6C4C-97FE-3835A54E2FB9}"/>
              </a:ext>
            </a:extLst>
          </p:cNvPr>
          <p:cNvSpPr/>
          <p:nvPr/>
        </p:nvSpPr>
        <p:spPr bwMode="auto">
          <a:xfrm>
            <a:off x="8322463" y="4267200"/>
            <a:ext cx="682428" cy="727685"/>
          </a:xfrm>
          <a:prstGeom prst="rtTriangle">
            <a:avLst/>
          </a:prstGeom>
          <a:solidFill>
            <a:srgbClr val="FF0005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03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3" grpId="0"/>
      <p:bldP spid="9" grpId="0"/>
      <p:bldP spid="10" grpId="0"/>
      <p:bldP spid="27" grpId="0"/>
      <p:bldP spid="28" grpId="0"/>
      <p:bldP spid="29" grpId="0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>
            <a:extLst>
              <a:ext uri="{FF2B5EF4-FFF2-40B4-BE49-F238E27FC236}">
                <a16:creationId xmlns="" xmlns:a16="http://schemas.microsoft.com/office/drawing/2014/main" id="{FC7DF2F9-DD82-9E48-A079-B8EA3C6C1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238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Problem Solving with Fractions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AB3459F4-9722-424E-8822-8543C311FC6A}"/>
              </a:ext>
            </a:extLst>
          </p:cNvPr>
          <p:cNvGrpSpPr>
            <a:grpSpLocks/>
          </p:cNvGrpSpPr>
          <p:nvPr/>
        </p:nvGrpSpPr>
        <p:grpSpPr bwMode="auto">
          <a:xfrm>
            <a:off x="7289800" y="1436688"/>
            <a:ext cx="2808288" cy="2881312"/>
            <a:chOff x="5784376" y="2803545"/>
            <a:chExt cx="2376264" cy="2376264"/>
          </a:xfrm>
        </p:grpSpPr>
        <p:sp>
          <p:nvSpPr>
            <p:cNvPr id="18443" name="Oval 9">
              <a:extLst>
                <a:ext uri="{FF2B5EF4-FFF2-40B4-BE49-F238E27FC236}">
                  <a16:creationId xmlns="" xmlns:a16="http://schemas.microsoft.com/office/drawing/2014/main" id="{5B2256A3-F132-364F-A688-5C2491D25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376" y="2803545"/>
              <a:ext cx="2376264" cy="2376264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grpSp>
          <p:nvGrpSpPr>
            <p:cNvPr id="18444" name="Group 17">
              <a:extLst>
                <a:ext uri="{FF2B5EF4-FFF2-40B4-BE49-F238E27FC236}">
                  <a16:creationId xmlns="" xmlns:a16="http://schemas.microsoft.com/office/drawing/2014/main" id="{3BFAEAB4-DEC9-AC4B-B2E6-E62EF6AC2D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84376" y="2803545"/>
              <a:ext cx="2376264" cy="2376264"/>
              <a:chOff x="5106712" y="1796636"/>
              <a:chExt cx="2376264" cy="2376264"/>
            </a:xfrm>
          </p:grpSpPr>
          <p:grpSp>
            <p:nvGrpSpPr>
              <p:cNvPr id="18445" name="Group 15">
                <a:extLst>
                  <a:ext uri="{FF2B5EF4-FFF2-40B4-BE49-F238E27FC236}">
                    <a16:creationId xmlns="" xmlns:a16="http://schemas.microsoft.com/office/drawing/2014/main" id="{14C8A01E-D782-6942-89D9-21A5F7F3CD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06712" y="1796636"/>
                <a:ext cx="2376264" cy="2376264"/>
                <a:chOff x="5580112" y="1412776"/>
                <a:chExt cx="2376264" cy="2376264"/>
              </a:xfrm>
            </p:grpSpPr>
            <p:cxnSp>
              <p:nvCxnSpPr>
                <p:cNvPr id="18450" name="Straight Connector 11">
                  <a:extLst>
                    <a:ext uri="{FF2B5EF4-FFF2-40B4-BE49-F238E27FC236}">
                      <a16:creationId xmlns="" xmlns:a16="http://schemas.microsoft.com/office/drawing/2014/main" id="{3E1AB9F8-DAC5-8B41-937C-70B210679170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5580112" y="2600908"/>
                  <a:ext cx="2376264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51" name="Straight Connector 30">
                  <a:extLst>
                    <a:ext uri="{FF2B5EF4-FFF2-40B4-BE49-F238E27FC236}">
                      <a16:creationId xmlns="" xmlns:a16="http://schemas.microsoft.com/office/drawing/2014/main" id="{32D56829-FFAD-DF41-BCB6-741C245E91D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3600000">
                  <a:off x="5580112" y="2600908"/>
                  <a:ext cx="2376264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52" name="Straight Connector 31">
                  <a:extLst>
                    <a:ext uri="{FF2B5EF4-FFF2-40B4-BE49-F238E27FC236}">
                      <a16:creationId xmlns="" xmlns:a16="http://schemas.microsoft.com/office/drawing/2014/main" id="{885FB96A-20F0-D84D-B035-CF975B42CF8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7200000">
                  <a:off x="5580112" y="2600908"/>
                  <a:ext cx="2376264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8446" name="Group 37">
                <a:extLst>
                  <a:ext uri="{FF2B5EF4-FFF2-40B4-BE49-F238E27FC236}">
                    <a16:creationId xmlns="" xmlns:a16="http://schemas.microsoft.com/office/drawing/2014/main" id="{B2794D1C-82FC-554B-8185-C673162D2A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800000">
                <a:off x="5106712" y="1796636"/>
                <a:ext cx="2376264" cy="2376264"/>
                <a:chOff x="5580112" y="1412776"/>
                <a:chExt cx="2376264" cy="2376264"/>
              </a:xfrm>
            </p:grpSpPr>
            <p:cxnSp>
              <p:nvCxnSpPr>
                <p:cNvPr id="18447" name="Straight Connector 38">
                  <a:extLst>
                    <a:ext uri="{FF2B5EF4-FFF2-40B4-BE49-F238E27FC236}">
                      <a16:creationId xmlns="" xmlns:a16="http://schemas.microsoft.com/office/drawing/2014/main" id="{4E666843-B5AB-074E-A011-E4256E1BC514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5580112" y="2600908"/>
                  <a:ext cx="2376264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48" name="Straight Connector 39">
                  <a:extLst>
                    <a:ext uri="{FF2B5EF4-FFF2-40B4-BE49-F238E27FC236}">
                      <a16:creationId xmlns="" xmlns:a16="http://schemas.microsoft.com/office/drawing/2014/main" id="{CAA3F765-0C4D-FD48-A99B-FCF1838E994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3600000">
                  <a:off x="5580112" y="2600908"/>
                  <a:ext cx="2376264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49" name="Straight Connector 40">
                  <a:extLst>
                    <a:ext uri="{FF2B5EF4-FFF2-40B4-BE49-F238E27FC236}">
                      <a16:creationId xmlns="" xmlns:a16="http://schemas.microsoft.com/office/drawing/2014/main" id="{F2C52625-F4D3-2341-A45A-AB3FF27213C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7200000">
                  <a:off x="5580112" y="2600908"/>
                  <a:ext cx="2376264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F5E5BB7-F455-714E-BB97-2E8CD5655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6123" y="1452563"/>
            <a:ext cx="455400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A cake is divided into 12 equal parts, as shown opposite</a:t>
            </a:r>
            <a:r>
              <a:rPr lang="en-US" altLang="en-US" dirty="0"/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44F5B8E-BAFB-004D-9767-E0C4087A4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6805" y="2872582"/>
            <a:ext cx="39677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John eats 3 slices of cake and Kate eats 2 slices.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0B9DCB9C-60C6-144A-B4CB-1D3B1091D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128" y="4381678"/>
            <a:ext cx="51704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What fraction of the cake is now left?</a:t>
            </a:r>
          </a:p>
        </p:txBody>
      </p:sp>
      <p:sp>
        <p:nvSpPr>
          <p:cNvPr id="27" name="Pie 26">
            <a:extLst>
              <a:ext uri="{FF2B5EF4-FFF2-40B4-BE49-F238E27FC236}">
                <a16:creationId xmlns="" xmlns:a16="http://schemas.microsoft.com/office/drawing/2014/main" id="{A96DBD64-7F31-9344-8C44-1C82A4B4543C}"/>
              </a:ext>
            </a:extLst>
          </p:cNvPr>
          <p:cNvSpPr/>
          <p:nvPr/>
        </p:nvSpPr>
        <p:spPr bwMode="auto">
          <a:xfrm>
            <a:off x="7315201" y="1462088"/>
            <a:ext cx="2759075" cy="2855912"/>
          </a:xfrm>
          <a:prstGeom prst="pie">
            <a:avLst>
              <a:gd name="adj1" fmla="val 50050"/>
              <a:gd name="adj2" fmla="val 5469296"/>
            </a:avLst>
          </a:prstGeom>
          <a:solidFill>
            <a:srgbClr val="FF0000">
              <a:alpha val="40392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9" name="Pie 28">
            <a:extLst>
              <a:ext uri="{FF2B5EF4-FFF2-40B4-BE49-F238E27FC236}">
                <a16:creationId xmlns="" xmlns:a16="http://schemas.microsoft.com/office/drawing/2014/main" id="{ACA58D51-BBA3-BD48-9545-C08E1DF3899C}"/>
              </a:ext>
            </a:extLst>
          </p:cNvPr>
          <p:cNvSpPr/>
          <p:nvPr/>
        </p:nvSpPr>
        <p:spPr bwMode="auto">
          <a:xfrm>
            <a:off x="7224713" y="1412876"/>
            <a:ext cx="2940050" cy="2879725"/>
          </a:xfrm>
          <a:prstGeom prst="pie">
            <a:avLst>
              <a:gd name="adj1" fmla="val 5479933"/>
              <a:gd name="adj2" fmla="val 8952208"/>
            </a:avLst>
          </a:prstGeom>
          <a:solidFill>
            <a:srgbClr val="00B050">
              <a:alpha val="4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4BE02D57-6F80-D54A-BE26-294AA1C9B64F}"/>
                  </a:ext>
                </a:extLst>
              </p:cNvPr>
              <p:cNvSpPr txBox="1"/>
              <p:nvPr/>
            </p:nvSpPr>
            <p:spPr>
              <a:xfrm>
                <a:off x="2680433" y="5302308"/>
                <a:ext cx="9269536" cy="612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There are 7 slices left out of 12 so the fraction left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BE02D57-6F80-D54A-BE26-294AA1C9B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0433" y="5302308"/>
                <a:ext cx="9269536" cy="612540"/>
              </a:xfrm>
              <a:prstGeom prst="rect">
                <a:avLst/>
              </a:prstGeom>
              <a:blipFill>
                <a:blip r:embed="rId2"/>
                <a:stretch>
                  <a:fillRect l="-958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A53DD686-DAE8-B449-A184-13EFF14D0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61385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5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>
            <a:extLst>
              <a:ext uri="{FF2B5EF4-FFF2-40B4-BE49-F238E27FC236}">
                <a16:creationId xmlns="" xmlns:a16="http://schemas.microsoft.com/office/drawing/2014/main" id="{AF34EFDB-52E5-2443-BB6D-32ABB1E14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019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17412" name="TextBox 12">
            <a:extLst>
              <a:ext uri="{FF2B5EF4-FFF2-40B4-BE49-F238E27FC236}">
                <a16:creationId xmlns="" xmlns:a16="http://schemas.microsoft.com/office/drawing/2014/main" id="{60C08C2F-3E89-104B-9FBE-F86C16216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042" y="650710"/>
            <a:ext cx="79928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695C90B-8A7D-7249-B68B-7FE5F9A1B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583" y="1597644"/>
            <a:ext cx="75326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1. What fraction is shaded in each of these diagrams?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31BADB5-D1C6-A646-B4A2-E473FFA0B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9701" y="2620963"/>
            <a:ext cx="430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/>
              <a:t>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363409F-5711-AB43-9052-318106565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350" y="2636838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 b)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63CD385-4437-8E44-A1F4-1F253E008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2489" y="2636838"/>
            <a:ext cx="503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c)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E151A61-8E86-AA40-931C-A82640E25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789" y="3700463"/>
            <a:ext cx="168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Answers:</a:t>
            </a:r>
            <a:r>
              <a:rPr lang="en-US" altLang="en-US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05B5F17-02C6-2448-91C3-4100A1CCE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4953" y="4332474"/>
            <a:ext cx="77818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2. Draw this shape 5 times and shade the given fraction</a:t>
            </a:r>
            <a:r>
              <a:rPr lang="en-US" altLang="en-US" dirty="0"/>
              <a:t>.  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128A4F68-2058-EF48-A486-6194FF03A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325" y="4830159"/>
            <a:ext cx="1222375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6682691A-B845-304E-A295-F4FC8A208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087" y="4819048"/>
            <a:ext cx="1222375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624511BF-3057-C644-B6B4-A35CF77C5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262" y="4820634"/>
            <a:ext cx="12239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5ABB7727-E105-3C43-A6FD-48890229F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412" y="4819048"/>
            <a:ext cx="122396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89DC9CDB-BFCB-9249-AEAD-4797043C7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274" y="4820634"/>
            <a:ext cx="12239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530246A-7EE2-514A-81C0-22F182522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511" y="4898423"/>
            <a:ext cx="522288" cy="827087"/>
          </a:xfrm>
          <a:prstGeom prst="rect">
            <a:avLst/>
          </a:prstGeom>
          <a:solidFill>
            <a:srgbClr val="FF000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6402CB0E-6F7D-5C46-A46D-8EFDFEC87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2437" y="4898423"/>
            <a:ext cx="276225" cy="827087"/>
          </a:xfrm>
          <a:prstGeom prst="rect">
            <a:avLst/>
          </a:prstGeom>
          <a:solidFill>
            <a:srgbClr val="FF0000">
              <a:alpha val="4039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5E3F0CF4-CA9F-A140-A598-FDE82223D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6300" y="4904773"/>
            <a:ext cx="1119187" cy="250825"/>
          </a:xfrm>
          <a:prstGeom prst="rect">
            <a:avLst/>
          </a:prstGeom>
          <a:solidFill>
            <a:srgbClr val="FF0000">
              <a:alpha val="3960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251E4000-EB43-7644-9E9B-F54F926D2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8250" y="5146073"/>
            <a:ext cx="534987" cy="293687"/>
          </a:xfrm>
          <a:prstGeom prst="rect">
            <a:avLst/>
          </a:prstGeom>
          <a:solidFill>
            <a:srgbClr val="FF000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2EE2D264-5C78-F445-ACC5-EAD84CDDB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2975" y="4882546"/>
            <a:ext cx="307401" cy="273051"/>
          </a:xfrm>
          <a:prstGeom prst="rect">
            <a:avLst/>
          </a:prstGeom>
          <a:solidFill>
            <a:srgbClr val="FF0000">
              <a:alpha val="3960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01C8E6B-8FD4-0A4D-9C00-09DF2C808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740" y="6323507"/>
            <a:ext cx="84591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NOTE: these are sample answers; there are many others.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F9E6FDE8-0F3F-4A45-8320-1DD3B2FC6A03}"/>
                  </a:ext>
                </a:extLst>
              </p:cNvPr>
              <p:cNvSpPr txBox="1"/>
              <p:nvPr/>
            </p:nvSpPr>
            <p:spPr>
              <a:xfrm>
                <a:off x="4059238" y="5816601"/>
                <a:ext cx="6344914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           b)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/>
                  <a:t>             c)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 </a:t>
                </a:r>
                <a:r>
                  <a:rPr lang="en-US" dirty="0"/>
                  <a:t>         d)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</a:t>
                </a:r>
                <a:r>
                  <a:rPr lang="en-US" dirty="0"/>
                  <a:t>            e)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9E6FDE8-0F3F-4A45-8320-1DD3B2FC6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9238" y="5816601"/>
                <a:ext cx="6344914" cy="613886"/>
              </a:xfrm>
              <a:prstGeom prst="rect">
                <a:avLst/>
              </a:prstGeom>
              <a:blipFill>
                <a:blip r:embed="rId6"/>
                <a:stretch>
                  <a:fillRect l="-1000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C3041B02-8190-4445-A337-886852C57A91}"/>
                  </a:ext>
                </a:extLst>
              </p:cNvPr>
              <p:cNvSpPr txBox="1"/>
              <p:nvPr/>
            </p:nvSpPr>
            <p:spPr>
              <a:xfrm>
                <a:off x="5226840" y="3583391"/>
                <a:ext cx="488874" cy="666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3041B02-8190-4445-A337-886852C57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840" y="3583391"/>
                <a:ext cx="488874" cy="666529"/>
              </a:xfrm>
              <a:prstGeom prst="rect">
                <a:avLst/>
              </a:prstGeom>
              <a:blipFill>
                <a:blip r:embed="rId7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8CBA1867-52AD-6946-98B5-2479167A02F5}"/>
                  </a:ext>
                </a:extLst>
              </p:cNvPr>
              <p:cNvSpPr txBox="1"/>
              <p:nvPr/>
            </p:nvSpPr>
            <p:spPr>
              <a:xfrm>
                <a:off x="7125892" y="3583390"/>
                <a:ext cx="559594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CBA1867-52AD-6946-98B5-2479167A0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5892" y="3583390"/>
                <a:ext cx="559594" cy="668516"/>
              </a:xfrm>
              <a:prstGeom prst="rect">
                <a:avLst/>
              </a:prstGeom>
              <a:blipFill>
                <a:blip r:embed="rId8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046EDD03-E74B-4C40-BD98-FACD767CF0E7}"/>
                  </a:ext>
                </a:extLst>
              </p:cNvPr>
              <p:cNvSpPr txBox="1"/>
              <p:nvPr/>
            </p:nvSpPr>
            <p:spPr>
              <a:xfrm>
                <a:off x="9355537" y="3583390"/>
                <a:ext cx="416719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46EDD03-E74B-4C40-BD98-FACD767CF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537" y="3583390"/>
                <a:ext cx="416719" cy="668516"/>
              </a:xfrm>
              <a:prstGeom prst="rect">
                <a:avLst/>
              </a:prstGeom>
              <a:blipFill>
                <a:blip r:embed="rId9"/>
                <a:stretch>
                  <a:fillRect r="-12121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8BBB657-FEEF-A04F-AC59-9D5D8D74C5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8938" y="2140975"/>
            <a:ext cx="1622361" cy="12618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CA17096D-54AC-7A49-A7CD-A4972AD42C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79914" y="2192398"/>
            <a:ext cx="1787339" cy="12104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50FFD834-144B-4449-BC6F-C143FB2452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86916" y="2169851"/>
            <a:ext cx="1232960" cy="1232960"/>
          </a:xfrm>
          <a:prstGeom prst="rect">
            <a:avLst/>
          </a:prstGeom>
        </p:spPr>
      </p:pic>
      <p:sp>
        <p:nvSpPr>
          <p:cNvPr id="34" name="TextBox 7">
            <a:extLst>
              <a:ext uri="{FF2B5EF4-FFF2-40B4-BE49-F238E27FC236}">
                <a16:creationId xmlns="" xmlns:a16="http://schemas.microsoft.com/office/drawing/2014/main" id="{9F6B8A98-8435-CB48-A7A8-95CDB38E8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20589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5" grpId="0"/>
      <p:bldP spid="6" grpId="0"/>
      <p:bldP spid="7" grpId="0"/>
      <p:bldP spid="8" grpId="0"/>
      <p:bldP spid="9" grpId="0"/>
      <p:bldP spid="11" grpId="0"/>
      <p:bldP spid="14" grpId="0" animBg="1"/>
      <p:bldP spid="15" grpId="0" animBg="1"/>
      <p:bldP spid="17" grpId="0" animBg="1"/>
      <p:bldP spid="18" grpId="0" animBg="1"/>
      <p:bldP spid="20" grpId="0" animBg="1"/>
      <p:bldP spid="21" grpId="0"/>
      <p:bldP spid="16" grpId="0"/>
      <p:bldP spid="19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30131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2" y="3367456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509120"/>
            <a:ext cx="99844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88200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>
            <a:extLst>
              <a:ext uri="{FF2B5EF4-FFF2-40B4-BE49-F238E27FC236}">
                <a16:creationId xmlns="" xmlns:a16="http://schemas.microsoft.com/office/drawing/2014/main" id="{3F49A3FE-6929-054E-8B9C-0469D31D2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1933" y="35759"/>
            <a:ext cx="9984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Equivalent Fractions</a:t>
            </a:r>
          </a:p>
        </p:txBody>
      </p:sp>
      <p:sp>
        <p:nvSpPr>
          <p:cNvPr id="21511" name="Oval 10">
            <a:extLst>
              <a:ext uri="{FF2B5EF4-FFF2-40B4-BE49-F238E27FC236}">
                <a16:creationId xmlns="" xmlns:a16="http://schemas.microsoft.com/office/drawing/2014/main" id="{7FEEBA17-373A-3545-B934-98FA08628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0188" y="2233613"/>
            <a:ext cx="863600" cy="86360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cxnSp>
        <p:nvCxnSpPr>
          <p:cNvPr id="21512" name="Straight Connector 7">
            <a:extLst>
              <a:ext uri="{FF2B5EF4-FFF2-40B4-BE49-F238E27FC236}">
                <a16:creationId xmlns="" xmlns:a16="http://schemas.microsoft.com/office/drawing/2014/main" id="{75500357-54C7-5446-997D-1A4F3D2CE8B8}"/>
              </a:ext>
            </a:extLst>
          </p:cNvPr>
          <p:cNvCxnSpPr>
            <a:cxnSpLocks noChangeShapeType="1"/>
            <a:stCxn id="21510" idx="0"/>
            <a:endCxn id="21510" idx="4"/>
          </p:cNvCxnSpPr>
          <p:nvPr/>
        </p:nvCxnSpPr>
        <p:spPr bwMode="auto">
          <a:xfrm>
            <a:off x="9551988" y="1058863"/>
            <a:ext cx="0" cy="863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1513" name="Straight Connector 9">
            <a:extLst>
              <a:ext uri="{FF2B5EF4-FFF2-40B4-BE49-F238E27FC236}">
                <a16:creationId xmlns="" xmlns:a16="http://schemas.microsoft.com/office/drawing/2014/main" id="{94677656-A9BA-A943-922F-DEAECF3BB2FA}"/>
              </a:ext>
            </a:extLst>
          </p:cNvPr>
          <p:cNvCxnSpPr>
            <a:cxnSpLocks noChangeShapeType="1"/>
            <a:stCxn id="21510" idx="2"/>
            <a:endCxn id="21510" idx="6"/>
          </p:cNvCxnSpPr>
          <p:nvPr/>
        </p:nvCxnSpPr>
        <p:spPr bwMode="auto">
          <a:xfrm>
            <a:off x="9120188" y="1490663"/>
            <a:ext cx="863600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21519" name="TextBox 18">
            <a:extLst>
              <a:ext uri="{FF2B5EF4-FFF2-40B4-BE49-F238E27FC236}">
                <a16:creationId xmlns="" xmlns:a16="http://schemas.microsoft.com/office/drawing/2014/main" id="{C2D3F212-1467-634A-A0B2-96BC20CFC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893" y="3097213"/>
            <a:ext cx="53853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Another way of showing this is to use a number line, as shown below.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0BB74D95-D55F-DA4E-96D9-430E3B8A827E}"/>
                  </a:ext>
                </a:extLst>
              </p:cNvPr>
              <p:cNvSpPr txBox="1"/>
              <p:nvPr/>
            </p:nvSpPr>
            <p:spPr>
              <a:xfrm>
                <a:off x="3143672" y="927279"/>
                <a:ext cx="5195643" cy="1847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en-US" sz="2400" dirty="0">
                    <a:latin typeface="+mj-lt"/>
                  </a:rPr>
                  <a:t>You can see from the diagrams that</a:t>
                </a:r>
              </a:p>
              <a:p>
                <a:pPr algn="ctr">
                  <a:spcAft>
                    <a:spcPts val="3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 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</a:t>
                </a:r>
              </a:p>
              <a:p>
                <a:pPr>
                  <a:spcAft>
                    <a:spcPts val="300"/>
                  </a:spcAft>
                </a:pPr>
                <a:r>
                  <a:rPr lang="en-US" sz="2400" dirty="0">
                    <a:latin typeface="+mj-lt"/>
                  </a:rPr>
                  <a:t>are </a:t>
                </a:r>
                <a:r>
                  <a:rPr lang="en-US" sz="2400" b="1" dirty="0">
                    <a:latin typeface="+mj-lt"/>
                  </a:rPr>
                  <a:t>equivalent fractions</a:t>
                </a:r>
                <a:r>
                  <a:rPr lang="en-US" sz="2400" dirty="0">
                    <a:latin typeface="+mj-lt"/>
                  </a:rPr>
                  <a:t>; </a:t>
                </a:r>
              </a:p>
              <a:p>
                <a:pPr>
                  <a:spcAft>
                    <a:spcPts val="300"/>
                  </a:spcAft>
                </a:pPr>
                <a:r>
                  <a:rPr lang="en-US" sz="2400" dirty="0">
                    <a:latin typeface="+mj-lt"/>
                  </a:rPr>
                  <a:t>that is they have the same value.</a:t>
                </a:r>
                <a:endParaRPr lang="en-US" sz="24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BB74D95-D55F-DA4E-96D9-430E3B8A8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672" y="927279"/>
                <a:ext cx="5195643" cy="1847493"/>
              </a:xfrm>
              <a:prstGeom prst="rect">
                <a:avLst/>
              </a:prstGeom>
              <a:blipFill>
                <a:blip r:embed="rId2"/>
                <a:stretch>
                  <a:fillRect l="-1707" t="-2055" b="-61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9120188" y="1058863"/>
            <a:ext cx="868134" cy="863600"/>
            <a:chOff x="7596188" y="1058863"/>
            <a:chExt cx="868134" cy="863600"/>
          </a:xfrm>
        </p:grpSpPr>
        <p:sp>
          <p:nvSpPr>
            <p:cNvPr id="21510" name="Oval 5">
              <a:extLst>
                <a:ext uri="{FF2B5EF4-FFF2-40B4-BE49-F238E27FC236}">
                  <a16:creationId xmlns="" xmlns:a16="http://schemas.microsoft.com/office/drawing/2014/main" id="{76DA2CBF-EA45-4E41-8C10-01A08967F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6188" y="1058863"/>
              <a:ext cx="863600" cy="863600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sp>
          <p:nvSpPr>
            <p:cNvPr id="12" name="Pie 11">
              <a:extLst>
                <a:ext uri="{FF2B5EF4-FFF2-40B4-BE49-F238E27FC236}">
                  <a16:creationId xmlns="" xmlns:a16="http://schemas.microsoft.com/office/drawing/2014/main" id="{6517CE13-7235-7F4E-92E2-B0A52112D216}"/>
                </a:ext>
              </a:extLst>
            </p:cNvPr>
            <p:cNvSpPr/>
            <p:nvPr/>
          </p:nvSpPr>
          <p:spPr bwMode="auto">
            <a:xfrm>
              <a:off x="7600722" y="1058863"/>
              <a:ext cx="863600" cy="863600"/>
            </a:xfrm>
            <a:prstGeom prst="pie">
              <a:avLst>
                <a:gd name="adj1" fmla="val 0"/>
                <a:gd name="adj2" fmla="val 10744554"/>
              </a:avLst>
            </a:prstGeom>
            <a:solidFill>
              <a:srgbClr val="00B050">
                <a:alpha val="4039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120188" y="2233613"/>
            <a:ext cx="868134" cy="863600"/>
            <a:chOff x="7596188" y="2233613"/>
            <a:chExt cx="868134" cy="863600"/>
          </a:xfrm>
        </p:grpSpPr>
        <p:sp>
          <p:nvSpPr>
            <p:cNvPr id="17" name="Pie 16">
              <a:extLst>
                <a:ext uri="{FF2B5EF4-FFF2-40B4-BE49-F238E27FC236}">
                  <a16:creationId xmlns="" xmlns:a16="http://schemas.microsoft.com/office/drawing/2014/main" id="{321FABA4-0BAB-5745-AF6C-8BA7DA3A4AF2}"/>
                </a:ext>
              </a:extLst>
            </p:cNvPr>
            <p:cNvSpPr/>
            <p:nvPr/>
          </p:nvSpPr>
          <p:spPr bwMode="auto">
            <a:xfrm>
              <a:off x="7596188" y="2233613"/>
              <a:ext cx="863600" cy="863600"/>
            </a:xfrm>
            <a:prstGeom prst="pie">
              <a:avLst>
                <a:gd name="adj1" fmla="val 0"/>
                <a:gd name="adj2" fmla="val 5447957"/>
              </a:avLst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Pie 17">
              <a:extLst>
                <a:ext uri="{FF2B5EF4-FFF2-40B4-BE49-F238E27FC236}">
                  <a16:creationId xmlns="" xmlns:a16="http://schemas.microsoft.com/office/drawing/2014/main" id="{6F436E76-F0AF-C545-BBFE-8C32129CDA11}"/>
                </a:ext>
              </a:extLst>
            </p:cNvPr>
            <p:cNvSpPr/>
            <p:nvPr/>
          </p:nvSpPr>
          <p:spPr bwMode="auto">
            <a:xfrm>
              <a:off x="7600722" y="2233613"/>
              <a:ext cx="863600" cy="863600"/>
            </a:xfrm>
            <a:prstGeom prst="pie">
              <a:avLst>
                <a:gd name="adj1" fmla="val 5364668"/>
                <a:gd name="adj2" fmla="val 10850478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cxnSp>
        <p:nvCxnSpPr>
          <p:cNvPr id="21516" name="Straight Connector 15">
            <a:extLst>
              <a:ext uri="{FF2B5EF4-FFF2-40B4-BE49-F238E27FC236}">
                <a16:creationId xmlns="" xmlns:a16="http://schemas.microsoft.com/office/drawing/2014/main" id="{1201B7E4-3232-BC47-A8D9-C9FA8356FCD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124722" y="2665413"/>
            <a:ext cx="863600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1515" name="Straight Connector 13">
            <a:extLst>
              <a:ext uri="{FF2B5EF4-FFF2-40B4-BE49-F238E27FC236}">
                <a16:creationId xmlns="" xmlns:a16="http://schemas.microsoft.com/office/drawing/2014/main" id="{5906E18B-236C-9A4F-954B-6ACE520FC6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51988" y="2233613"/>
            <a:ext cx="0" cy="863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AA2D54A-B12B-4B4B-9942-124A107B3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336" y="4098866"/>
            <a:ext cx="3975100" cy="2336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87EFE48-9427-DA4D-8B5C-734FE4F4C5E4}"/>
              </a:ext>
            </a:extLst>
          </p:cNvPr>
          <p:cNvSpPr txBox="1"/>
          <p:nvPr/>
        </p:nvSpPr>
        <p:spPr>
          <a:xfrm>
            <a:off x="8189762" y="5930721"/>
            <a:ext cx="564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DB18F72-C815-D44E-ADC4-15920605E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82604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 animBg="1"/>
      <p:bldP spid="21519" grpId="0"/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>
            <a:extLst>
              <a:ext uri="{FF2B5EF4-FFF2-40B4-BE49-F238E27FC236}">
                <a16:creationId xmlns="" xmlns:a16="http://schemas.microsoft.com/office/drawing/2014/main" id="{045F920F-D850-0945-98AC-40B998AB1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0"/>
            <a:ext cx="9997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Showing Equivalence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D85849A-3E25-A14A-8AA7-23CAACA5654F}"/>
              </a:ext>
            </a:extLst>
          </p:cNvPr>
          <p:cNvSpPr txBox="1"/>
          <p:nvPr/>
        </p:nvSpPr>
        <p:spPr>
          <a:xfrm>
            <a:off x="3484984" y="5229200"/>
            <a:ext cx="741682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dirty="0"/>
              <a:t>We can see that these three fractions are equal.</a:t>
            </a:r>
          </a:p>
          <a:p>
            <a:pPr algn="ctr"/>
            <a:r>
              <a:rPr lang="en-US" sz="2400" dirty="0"/>
              <a:t>We call these </a:t>
            </a:r>
            <a:r>
              <a:rPr lang="en-US" sz="2400" b="1" dirty="0"/>
              <a:t>equivalent fractions</a:t>
            </a:r>
            <a:r>
              <a:rPr lang="en-US" sz="24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2016D597-8B29-E042-8D88-45B015D9A9E3}"/>
                  </a:ext>
                </a:extLst>
              </p:cNvPr>
              <p:cNvSpPr txBox="1"/>
              <p:nvPr/>
            </p:nvSpPr>
            <p:spPr>
              <a:xfrm>
                <a:off x="4632643" y="928647"/>
                <a:ext cx="4913609" cy="1150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Use the grids below to show that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               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en-US" sz="2800" dirty="0"/>
                  <a:t> 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16D597-8B29-E042-8D88-45B015D9A9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2643" y="928647"/>
                <a:ext cx="4913609" cy="1150828"/>
              </a:xfrm>
              <a:prstGeom prst="rect">
                <a:avLst/>
              </a:prstGeom>
              <a:blipFill>
                <a:blip r:embed="rId2"/>
                <a:stretch>
                  <a:fillRect l="-1804" t="-3261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EF4F68C-AAF8-3D42-ADFF-90FE467A1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59402B9-72FF-0441-85D1-F585645C1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904" y="2341327"/>
            <a:ext cx="1167516" cy="22917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9059E1A-55C3-A246-957D-C42EA9E19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080" y="2369724"/>
            <a:ext cx="1167247" cy="2291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AA6B8BC-4D78-A745-A73C-59AA83182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7156" y="2366729"/>
            <a:ext cx="1140322" cy="22663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6B93305-1132-834A-8C36-6870F706BA78}"/>
              </a:ext>
            </a:extLst>
          </p:cNvPr>
          <p:cNvSpPr txBox="1"/>
          <p:nvPr/>
        </p:nvSpPr>
        <p:spPr>
          <a:xfrm>
            <a:off x="4852904" y="3140968"/>
            <a:ext cx="1167516" cy="663843"/>
          </a:xfrm>
          <a:prstGeom prst="rect">
            <a:avLst/>
          </a:prstGeom>
          <a:solidFill>
            <a:srgbClr val="FF0005">
              <a:alpha val="19608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24F7D42-6D6C-8E4C-ACDF-80D51360DF6D}"/>
              </a:ext>
            </a:extLst>
          </p:cNvPr>
          <p:cNvSpPr txBox="1"/>
          <p:nvPr/>
        </p:nvSpPr>
        <p:spPr>
          <a:xfrm>
            <a:off x="4852904" y="3887042"/>
            <a:ext cx="1149347" cy="663844"/>
          </a:xfrm>
          <a:prstGeom prst="rect">
            <a:avLst/>
          </a:prstGeom>
          <a:solidFill>
            <a:srgbClr val="00B050">
              <a:alpha val="20000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78D8A6E-4E27-0542-B710-666F293881F0}"/>
              </a:ext>
            </a:extLst>
          </p:cNvPr>
          <p:cNvSpPr txBox="1"/>
          <p:nvPr/>
        </p:nvSpPr>
        <p:spPr>
          <a:xfrm>
            <a:off x="6816080" y="3140968"/>
            <a:ext cx="1080120" cy="400110"/>
          </a:xfrm>
          <a:prstGeom prst="rect">
            <a:avLst/>
          </a:prstGeom>
          <a:solidFill>
            <a:srgbClr val="7030A0">
              <a:alpha val="20000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23A842A-0823-7E4E-B333-8B6C265D3E8B}"/>
              </a:ext>
            </a:extLst>
          </p:cNvPr>
          <p:cNvSpPr txBox="1"/>
          <p:nvPr/>
        </p:nvSpPr>
        <p:spPr>
          <a:xfrm>
            <a:off x="6841061" y="3540190"/>
            <a:ext cx="1142265" cy="319162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5A56552D-22F1-0746-876E-79727A32A5F7}"/>
              </a:ext>
            </a:extLst>
          </p:cNvPr>
          <p:cNvSpPr txBox="1"/>
          <p:nvPr/>
        </p:nvSpPr>
        <p:spPr>
          <a:xfrm>
            <a:off x="6828570" y="3880661"/>
            <a:ext cx="1142265" cy="319162"/>
          </a:xfrm>
          <a:prstGeom prst="rect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76126E8B-EA7F-CC43-A8CA-91B12F01709A}"/>
              </a:ext>
            </a:extLst>
          </p:cNvPr>
          <p:cNvSpPr txBox="1"/>
          <p:nvPr/>
        </p:nvSpPr>
        <p:spPr>
          <a:xfrm>
            <a:off x="6816080" y="4258305"/>
            <a:ext cx="1142265" cy="31916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AD11A01D-2488-7040-A6FC-D0E272034324}"/>
              </a:ext>
            </a:extLst>
          </p:cNvPr>
          <p:cNvSpPr txBox="1"/>
          <p:nvPr/>
        </p:nvSpPr>
        <p:spPr>
          <a:xfrm flipH="1">
            <a:off x="9559995" y="3181038"/>
            <a:ext cx="323180" cy="360040"/>
          </a:xfrm>
          <a:prstGeom prst="rect">
            <a:avLst/>
          </a:prstGeom>
          <a:solidFill>
            <a:srgbClr val="00B0F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648F0C86-81D5-B841-A16B-CA837E285B6E}"/>
              </a:ext>
            </a:extLst>
          </p:cNvPr>
          <p:cNvSpPr txBox="1"/>
          <p:nvPr/>
        </p:nvSpPr>
        <p:spPr>
          <a:xfrm flipH="1">
            <a:off x="9202226" y="3127703"/>
            <a:ext cx="323180" cy="360040"/>
          </a:xfrm>
          <a:prstGeom prst="rect">
            <a:avLst/>
          </a:prstGeom>
          <a:solidFill>
            <a:srgbClr val="FFFF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F7CE0356-AF64-5A44-ACD7-F2F5A4674B70}"/>
              </a:ext>
            </a:extLst>
          </p:cNvPr>
          <p:cNvSpPr txBox="1"/>
          <p:nvPr/>
        </p:nvSpPr>
        <p:spPr>
          <a:xfrm flipH="1">
            <a:off x="8797156" y="3161003"/>
            <a:ext cx="323180" cy="360040"/>
          </a:xfrm>
          <a:prstGeom prst="rect">
            <a:avLst/>
          </a:prstGeom>
          <a:solidFill>
            <a:srgbClr val="FF00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CA2F3D15-20CE-A942-98E3-5E7B61922CBC}"/>
              </a:ext>
            </a:extLst>
          </p:cNvPr>
          <p:cNvSpPr txBox="1"/>
          <p:nvPr/>
        </p:nvSpPr>
        <p:spPr>
          <a:xfrm flipH="1">
            <a:off x="8814700" y="3515619"/>
            <a:ext cx="323180" cy="360040"/>
          </a:xfrm>
          <a:prstGeom prst="rect">
            <a:avLst/>
          </a:prstGeom>
          <a:solidFill>
            <a:schemeClr val="accent1">
              <a:alpha val="20784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ED3684A0-D55F-3F45-9E65-D6E3B53BF952}"/>
              </a:ext>
            </a:extLst>
          </p:cNvPr>
          <p:cNvSpPr txBox="1"/>
          <p:nvPr/>
        </p:nvSpPr>
        <p:spPr>
          <a:xfrm flipH="1">
            <a:off x="9205727" y="3512565"/>
            <a:ext cx="323180" cy="360040"/>
          </a:xfrm>
          <a:prstGeom prst="rect">
            <a:avLst/>
          </a:prstGeom>
          <a:solidFill>
            <a:srgbClr val="FF00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67F7D973-A97D-BD40-A406-0AFFBA07DBF8}"/>
              </a:ext>
            </a:extLst>
          </p:cNvPr>
          <p:cNvSpPr txBox="1"/>
          <p:nvPr/>
        </p:nvSpPr>
        <p:spPr>
          <a:xfrm flipH="1">
            <a:off x="9546252" y="3547038"/>
            <a:ext cx="323180" cy="360040"/>
          </a:xfrm>
          <a:prstGeom prst="rect">
            <a:avLst/>
          </a:prstGeom>
          <a:solidFill>
            <a:srgbClr val="FFFF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8B295C3E-2564-6E4D-A177-4E85FBC9E56D}"/>
              </a:ext>
            </a:extLst>
          </p:cNvPr>
          <p:cNvSpPr txBox="1"/>
          <p:nvPr/>
        </p:nvSpPr>
        <p:spPr>
          <a:xfrm flipH="1">
            <a:off x="9546252" y="3887042"/>
            <a:ext cx="323180" cy="360040"/>
          </a:xfrm>
          <a:prstGeom prst="rect">
            <a:avLst/>
          </a:prstGeom>
          <a:solidFill>
            <a:srgbClr val="FF00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252C36E2-1EF0-8040-BF95-D098A993A93E}"/>
              </a:ext>
            </a:extLst>
          </p:cNvPr>
          <p:cNvSpPr txBox="1"/>
          <p:nvPr/>
        </p:nvSpPr>
        <p:spPr>
          <a:xfrm flipH="1">
            <a:off x="9192438" y="3891749"/>
            <a:ext cx="323180" cy="360040"/>
          </a:xfrm>
          <a:prstGeom prst="rect">
            <a:avLst/>
          </a:prstGeom>
          <a:solidFill>
            <a:schemeClr val="accent1">
              <a:alpha val="20784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17C2413F-C666-AF4E-84E6-C9E41F03BFAE}"/>
              </a:ext>
            </a:extLst>
          </p:cNvPr>
          <p:cNvSpPr txBox="1"/>
          <p:nvPr/>
        </p:nvSpPr>
        <p:spPr>
          <a:xfrm flipH="1">
            <a:off x="8786074" y="3888524"/>
            <a:ext cx="323180" cy="360040"/>
          </a:xfrm>
          <a:prstGeom prst="rect">
            <a:avLst/>
          </a:prstGeom>
          <a:solidFill>
            <a:srgbClr val="FFFF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12102288-358C-2C4A-AE4C-B8A7BC4C71C7}"/>
              </a:ext>
            </a:extLst>
          </p:cNvPr>
          <p:cNvSpPr txBox="1"/>
          <p:nvPr/>
        </p:nvSpPr>
        <p:spPr>
          <a:xfrm flipH="1">
            <a:off x="9166163" y="4218964"/>
            <a:ext cx="323180" cy="360040"/>
          </a:xfrm>
          <a:prstGeom prst="rect">
            <a:avLst/>
          </a:prstGeom>
          <a:solidFill>
            <a:srgbClr val="FFFF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E1668F4C-AED7-EE44-AE2B-E580DC640F59}"/>
              </a:ext>
            </a:extLst>
          </p:cNvPr>
          <p:cNvSpPr txBox="1"/>
          <p:nvPr/>
        </p:nvSpPr>
        <p:spPr>
          <a:xfrm flipH="1">
            <a:off x="9506428" y="4256667"/>
            <a:ext cx="363004" cy="360040"/>
          </a:xfrm>
          <a:prstGeom prst="rect">
            <a:avLst/>
          </a:prstGeom>
          <a:solidFill>
            <a:schemeClr val="accent1">
              <a:alpha val="20784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C27F1F0B-6FE9-8D44-B8F5-BEB8B97DBA56}"/>
              </a:ext>
            </a:extLst>
          </p:cNvPr>
          <p:cNvSpPr txBox="1"/>
          <p:nvPr/>
        </p:nvSpPr>
        <p:spPr>
          <a:xfrm flipH="1">
            <a:off x="8820070" y="4255733"/>
            <a:ext cx="323180" cy="360040"/>
          </a:xfrm>
          <a:prstGeom prst="rect">
            <a:avLst/>
          </a:prstGeom>
          <a:solidFill>
            <a:srgbClr val="FF00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56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animBg="1"/>
      <p:bldP spid="9" grpId="0" animBg="1"/>
      <p:bldP spid="11" grpId="0" animBg="1"/>
      <p:bldP spid="34" grpId="0" animBg="1"/>
      <p:bldP spid="35" grpId="0" animBg="1"/>
      <p:bldP spid="36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>
            <a:extLst>
              <a:ext uri="{FF2B5EF4-FFF2-40B4-BE49-F238E27FC236}">
                <a16:creationId xmlns="" xmlns:a16="http://schemas.microsoft.com/office/drawing/2014/main" id="{C1305CE8-B389-614B-A879-1A4276332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520" y="0"/>
            <a:ext cx="9997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Simplest Form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4F2A9A9-DBBC-684C-8584-A10CEAA714BE}"/>
              </a:ext>
            </a:extLst>
          </p:cNvPr>
          <p:cNvSpPr txBox="1"/>
          <p:nvPr/>
        </p:nvSpPr>
        <p:spPr>
          <a:xfrm>
            <a:off x="3647728" y="3362175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simplest form for each of these fractions: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A1D8A174-2F3D-BA4C-843C-B3EBCC223B34}"/>
                  </a:ext>
                </a:extLst>
              </p:cNvPr>
              <p:cNvSpPr txBox="1"/>
              <p:nvPr/>
            </p:nvSpPr>
            <p:spPr>
              <a:xfrm>
                <a:off x="4295800" y="3948522"/>
                <a:ext cx="5935860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2400" dirty="0"/>
                  <a:t>        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28</m:t>
                        </m:r>
                      </m:den>
                    </m:f>
                  </m:oMath>
                </a14:m>
                <a:r>
                  <a:rPr lang="en-US" sz="2400" dirty="0"/>
                  <a:t>       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US" sz="2400" dirty="0"/>
                  <a:t>       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sz="2400" dirty="0"/>
                  <a:t>       e)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D8A174-2F3D-BA4C-843C-B3EBCC223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3948522"/>
                <a:ext cx="5935860" cy="614655"/>
              </a:xfrm>
              <a:prstGeom prst="rect">
                <a:avLst/>
              </a:prstGeom>
              <a:blipFill>
                <a:blip r:embed="rId2"/>
                <a:stretch>
                  <a:fillRect l="-1493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EABC5AA6-A1E5-AA45-A98D-BE7E1DCC6781}"/>
                  </a:ext>
                </a:extLst>
              </p:cNvPr>
              <p:cNvSpPr txBox="1"/>
              <p:nvPr/>
            </p:nvSpPr>
            <p:spPr>
              <a:xfrm>
                <a:off x="3647728" y="908720"/>
                <a:ext cx="6840760" cy="114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We have seen that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en-US" sz="2400" dirty="0"/>
                  <a:t>  and you could</a:t>
                </a:r>
              </a:p>
              <a:p>
                <a:r>
                  <a:rPr lang="en-US" sz="2400" dirty="0"/>
                  <a:t>      find many more equivalent fractions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ABC5AA6-A1E5-AA45-A98D-BE7E1DCC6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728" y="908720"/>
                <a:ext cx="6840760" cy="1141338"/>
              </a:xfrm>
              <a:prstGeom prst="rect">
                <a:avLst/>
              </a:prstGeom>
              <a:blipFill>
                <a:blip r:embed="rId3"/>
                <a:stretch>
                  <a:fillRect l="-1296" b="-4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8750096C-0F81-314C-8E96-629130A1E7C4}"/>
                  </a:ext>
                </a:extLst>
              </p:cNvPr>
              <p:cNvSpPr txBox="1"/>
              <p:nvPr/>
            </p:nvSpPr>
            <p:spPr>
              <a:xfrm>
                <a:off x="3935760" y="2114466"/>
                <a:ext cx="7560840" cy="985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simplest version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>
                        <a:latin typeface="Cambria Math"/>
                      </a:rPr>
                      <m:t>. </m:t>
                    </m:r>
                  </m:oMath>
                </a14:m>
                <a:r>
                  <a:rPr lang="en-US" sz="2400" dirty="0"/>
                  <a:t> We call this the</a:t>
                </a:r>
              </a:p>
              <a:p>
                <a:r>
                  <a:rPr lang="en-US" sz="2400" b="1" dirty="0"/>
                  <a:t>simplest form </a:t>
                </a:r>
                <a:r>
                  <a:rPr lang="en-US" sz="2400" dirty="0"/>
                  <a:t>for these equivalent fractions.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750096C-0F81-314C-8E96-629130A1E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760" y="2114466"/>
                <a:ext cx="7560840" cy="985847"/>
              </a:xfrm>
              <a:prstGeom prst="rect">
                <a:avLst/>
              </a:prstGeom>
              <a:blipFill>
                <a:blip r:embed="rId4"/>
                <a:stretch>
                  <a:fillRect l="-1174"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2C5193F8-9E88-1242-B4B5-EA4299C4626A}"/>
                  </a:ext>
                </a:extLst>
              </p:cNvPr>
              <p:cNvSpPr txBox="1"/>
              <p:nvPr/>
            </p:nvSpPr>
            <p:spPr>
              <a:xfrm>
                <a:off x="4295800" y="4941168"/>
                <a:ext cx="5935860" cy="1369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Check your answers here: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 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 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 e)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5193F8-9E88-1242-B4B5-EA4299C462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4941168"/>
                <a:ext cx="5935860" cy="1369799"/>
              </a:xfrm>
              <a:prstGeom prst="rect">
                <a:avLst/>
              </a:prstGeom>
              <a:blipFill>
                <a:blip r:embed="rId5"/>
                <a:stretch>
                  <a:fillRect l="-1493" t="-3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CE9811F-A0D0-1443-81DD-4BA3B8879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97133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4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>
            <a:extLst>
              <a:ext uri="{FF2B5EF4-FFF2-40B4-BE49-F238E27FC236}">
                <a16:creationId xmlns="" xmlns:a16="http://schemas.microsoft.com/office/drawing/2014/main" id="{5DC8921A-7FAE-7E42-AB2A-D2DFC5035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41770"/>
            <a:ext cx="9997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Fraction Wall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608DDF0-978F-EA4D-87D4-11120094A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3C3E774-532B-744C-AC54-A3798370F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741" y="646706"/>
            <a:ext cx="4828696" cy="621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86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>
            <a:extLst>
              <a:ext uri="{FF2B5EF4-FFF2-40B4-BE49-F238E27FC236}">
                <a16:creationId xmlns="" xmlns:a16="http://schemas.microsoft.com/office/drawing/2014/main" id="{D3A7B64B-7CB2-8246-AA2F-D7B181593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23631"/>
            <a:ext cx="9997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Fraction Wall for Equivalent Fractions</a:t>
            </a:r>
          </a:p>
        </p:txBody>
      </p:sp>
      <p:pic>
        <p:nvPicPr>
          <p:cNvPr id="25604" name="Picture 1">
            <a:extLst>
              <a:ext uri="{FF2B5EF4-FFF2-40B4-BE49-F238E27FC236}">
                <a16:creationId xmlns="" xmlns:a16="http://schemas.microsoft.com/office/drawing/2014/main" id="{EA4CA6D9-8335-7348-9C1E-5084BD165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5" y="765175"/>
            <a:ext cx="53086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605" name="Straight Arrow Connector 6">
            <a:extLst>
              <a:ext uri="{FF2B5EF4-FFF2-40B4-BE49-F238E27FC236}">
                <a16:creationId xmlns="" xmlns:a16="http://schemas.microsoft.com/office/drawing/2014/main" id="{0311CFE5-2C11-5B41-97B2-8C58047D5A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0463" y="2060575"/>
            <a:ext cx="0" cy="8064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06" name="Straight Arrow Connector 10">
            <a:extLst>
              <a:ext uri="{FF2B5EF4-FFF2-40B4-BE49-F238E27FC236}">
                <a16:creationId xmlns="" xmlns:a16="http://schemas.microsoft.com/office/drawing/2014/main" id="{FAF1D69D-7413-AD4C-9910-12D04225186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9988" y="3284538"/>
            <a:ext cx="0" cy="8064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07" name="Straight Arrow Connector 12">
            <a:extLst>
              <a:ext uri="{FF2B5EF4-FFF2-40B4-BE49-F238E27FC236}">
                <a16:creationId xmlns="" xmlns:a16="http://schemas.microsoft.com/office/drawing/2014/main" id="{81BDB3B3-BE53-7D45-9B05-017608A6C997}"/>
              </a:ext>
            </a:extLst>
          </p:cNvPr>
          <p:cNvCxnSpPr>
            <a:cxnSpLocks/>
          </p:cNvCxnSpPr>
          <p:nvPr/>
        </p:nvCxnSpPr>
        <p:spPr bwMode="auto">
          <a:xfrm>
            <a:off x="7104063" y="1628775"/>
            <a:ext cx="0" cy="431800"/>
          </a:xfrm>
          <a:prstGeom prst="straightConnector1">
            <a:avLst/>
          </a:prstGeom>
          <a:noFill/>
          <a:ln w="38100" algn="ctr">
            <a:solidFill>
              <a:srgbClr val="00B0F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08" name="Straight Arrow Connector 17">
            <a:extLst>
              <a:ext uri="{FF2B5EF4-FFF2-40B4-BE49-F238E27FC236}">
                <a16:creationId xmlns="" xmlns:a16="http://schemas.microsoft.com/office/drawing/2014/main" id="{B35759FA-83FA-FD42-A664-20AA2199707B}"/>
              </a:ext>
            </a:extLst>
          </p:cNvPr>
          <p:cNvCxnSpPr>
            <a:cxnSpLocks/>
          </p:cNvCxnSpPr>
          <p:nvPr/>
        </p:nvCxnSpPr>
        <p:spPr bwMode="auto">
          <a:xfrm>
            <a:off x="7126288" y="2449514"/>
            <a:ext cx="0" cy="433387"/>
          </a:xfrm>
          <a:prstGeom prst="straightConnector1">
            <a:avLst/>
          </a:prstGeom>
          <a:noFill/>
          <a:ln w="38100" algn="ctr">
            <a:solidFill>
              <a:srgbClr val="00B0F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09" name="Straight Arrow Connector 18">
            <a:extLst>
              <a:ext uri="{FF2B5EF4-FFF2-40B4-BE49-F238E27FC236}">
                <a16:creationId xmlns="" xmlns:a16="http://schemas.microsoft.com/office/drawing/2014/main" id="{E9D25226-BB9F-C045-AC98-E03212B60B66}"/>
              </a:ext>
            </a:extLst>
          </p:cNvPr>
          <p:cNvCxnSpPr>
            <a:cxnSpLocks/>
          </p:cNvCxnSpPr>
          <p:nvPr/>
        </p:nvCxnSpPr>
        <p:spPr bwMode="auto">
          <a:xfrm>
            <a:off x="7126288" y="3284538"/>
            <a:ext cx="0" cy="431800"/>
          </a:xfrm>
          <a:prstGeom prst="straightConnector1">
            <a:avLst/>
          </a:prstGeom>
          <a:noFill/>
          <a:ln w="38100" algn="ctr">
            <a:solidFill>
              <a:srgbClr val="00B0F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10" name="Straight Arrow Connector 19">
            <a:extLst>
              <a:ext uri="{FF2B5EF4-FFF2-40B4-BE49-F238E27FC236}">
                <a16:creationId xmlns="" xmlns:a16="http://schemas.microsoft.com/office/drawing/2014/main" id="{674C3B07-D4D8-B14F-ADA0-608F29D6BAEC}"/>
              </a:ext>
            </a:extLst>
          </p:cNvPr>
          <p:cNvCxnSpPr>
            <a:cxnSpLocks/>
          </p:cNvCxnSpPr>
          <p:nvPr/>
        </p:nvCxnSpPr>
        <p:spPr bwMode="auto">
          <a:xfrm>
            <a:off x="7126288" y="4090988"/>
            <a:ext cx="0" cy="431800"/>
          </a:xfrm>
          <a:prstGeom prst="straightConnector1">
            <a:avLst/>
          </a:prstGeom>
          <a:noFill/>
          <a:ln w="38100" algn="ctr">
            <a:solidFill>
              <a:srgbClr val="00B0F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5612" name="TextBox 16">
            <a:extLst>
              <a:ext uri="{FF2B5EF4-FFF2-40B4-BE49-F238E27FC236}">
                <a16:creationId xmlns="" xmlns:a16="http://schemas.microsoft.com/office/drawing/2014/main" id="{D1A550A6-45CB-F54D-A925-BF381C805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2545" y="5881633"/>
            <a:ext cx="4535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What do the </a:t>
            </a:r>
            <a:r>
              <a:rPr lang="en-US" altLang="en-US" sz="2400" b="1" dirty="0">
                <a:solidFill>
                  <a:srgbClr val="FF0000"/>
                </a:solidFill>
              </a:rPr>
              <a:t>RED</a:t>
            </a:r>
            <a:r>
              <a:rPr lang="en-US" altLang="en-US" sz="2400" dirty="0"/>
              <a:t> arrows show?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DA3E5F2E-9BB1-F843-B276-BFFD83A5B215}"/>
                  </a:ext>
                </a:extLst>
              </p:cNvPr>
              <p:cNvSpPr txBox="1"/>
              <p:nvPr/>
            </p:nvSpPr>
            <p:spPr>
              <a:xfrm>
                <a:off x="3935760" y="5095340"/>
                <a:ext cx="7344816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Blue arrows show that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A3E5F2E-9BB1-F843-B276-BFFD83A5B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760" y="5095340"/>
                <a:ext cx="7344816" cy="622222"/>
              </a:xfrm>
              <a:prstGeom prst="rect">
                <a:avLst/>
              </a:prstGeom>
              <a:blipFill>
                <a:blip r:embed="rId3"/>
                <a:stretch>
                  <a:fillRect l="-1209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134F9BB2-2365-9645-86E8-A81F4A8FE77C}"/>
                  </a:ext>
                </a:extLst>
              </p:cNvPr>
              <p:cNvSpPr txBox="1"/>
              <p:nvPr/>
            </p:nvSpPr>
            <p:spPr>
              <a:xfrm>
                <a:off x="8688288" y="5778306"/>
                <a:ext cx="1944885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34F9BB2-2365-9645-86E8-A81F4A8FE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288" y="5778306"/>
                <a:ext cx="1944885" cy="616964"/>
              </a:xfrm>
              <a:prstGeom prst="rect">
                <a:avLst/>
              </a:prstGeom>
              <a:blipFill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C5CB73E-CA20-3E41-90E1-0F96DF2F4541}"/>
              </a:ext>
            </a:extLst>
          </p:cNvPr>
          <p:cNvSpPr/>
          <p:nvPr/>
        </p:nvSpPr>
        <p:spPr bwMode="auto">
          <a:xfrm>
            <a:off x="4583832" y="1196753"/>
            <a:ext cx="2520231" cy="432023"/>
          </a:xfrm>
          <a:prstGeom prst="rect">
            <a:avLst/>
          </a:prstGeom>
          <a:solidFill>
            <a:srgbClr val="00B0F0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817D65D-75C8-734D-A614-36A43A22518C}"/>
              </a:ext>
            </a:extLst>
          </p:cNvPr>
          <p:cNvSpPr/>
          <p:nvPr/>
        </p:nvSpPr>
        <p:spPr bwMode="auto">
          <a:xfrm>
            <a:off x="4583832" y="2017491"/>
            <a:ext cx="1296143" cy="432023"/>
          </a:xfrm>
          <a:prstGeom prst="rect">
            <a:avLst/>
          </a:prstGeom>
          <a:solidFill>
            <a:srgbClr val="00B8FF">
              <a:alpha val="4039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1DCEAA-8BCA-6040-A796-AF636111F051}"/>
              </a:ext>
            </a:extLst>
          </p:cNvPr>
          <p:cNvSpPr/>
          <p:nvPr/>
        </p:nvSpPr>
        <p:spPr bwMode="auto">
          <a:xfrm>
            <a:off x="5879974" y="2017491"/>
            <a:ext cx="1246314" cy="432023"/>
          </a:xfrm>
          <a:prstGeom prst="rect">
            <a:avLst/>
          </a:prstGeom>
          <a:solidFill>
            <a:srgbClr val="00B8FF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4693ECD-2F53-7A42-AD0B-C25BB211483E}"/>
              </a:ext>
            </a:extLst>
          </p:cNvPr>
          <p:cNvSpPr/>
          <p:nvPr/>
        </p:nvSpPr>
        <p:spPr bwMode="auto">
          <a:xfrm>
            <a:off x="4583832" y="2867026"/>
            <a:ext cx="864097" cy="417513"/>
          </a:xfrm>
          <a:prstGeom prst="rect">
            <a:avLst/>
          </a:prstGeom>
          <a:solidFill>
            <a:srgbClr val="00B7FF">
              <a:alpha val="38431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FC4977D-D436-F34C-8B96-A78D737C9568}"/>
              </a:ext>
            </a:extLst>
          </p:cNvPr>
          <p:cNvSpPr/>
          <p:nvPr/>
        </p:nvSpPr>
        <p:spPr bwMode="auto">
          <a:xfrm>
            <a:off x="5411898" y="2867025"/>
            <a:ext cx="864097" cy="417513"/>
          </a:xfrm>
          <a:prstGeom prst="rect">
            <a:avLst/>
          </a:prstGeom>
          <a:solidFill>
            <a:srgbClr val="00B7FF">
              <a:alpha val="38431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63FD39CD-F62F-0D40-B41B-00D976EFED07}"/>
              </a:ext>
            </a:extLst>
          </p:cNvPr>
          <p:cNvSpPr/>
          <p:nvPr/>
        </p:nvSpPr>
        <p:spPr bwMode="auto">
          <a:xfrm>
            <a:off x="6276945" y="2888458"/>
            <a:ext cx="864097" cy="417513"/>
          </a:xfrm>
          <a:prstGeom prst="rect">
            <a:avLst/>
          </a:prstGeom>
          <a:solidFill>
            <a:srgbClr val="00B7FF">
              <a:alpha val="38431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09805A-A682-8A44-8BF8-DE1D3591994F}"/>
              </a:ext>
            </a:extLst>
          </p:cNvPr>
          <p:cNvSpPr/>
          <p:nvPr/>
        </p:nvSpPr>
        <p:spPr bwMode="auto">
          <a:xfrm>
            <a:off x="4583832" y="3716338"/>
            <a:ext cx="648071" cy="374650"/>
          </a:xfrm>
          <a:prstGeom prst="rect">
            <a:avLst/>
          </a:prstGeom>
          <a:solidFill>
            <a:srgbClr val="00B8FF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ABBF58F8-CB05-4F45-86FB-E5B6E4101874}"/>
              </a:ext>
            </a:extLst>
          </p:cNvPr>
          <p:cNvSpPr/>
          <p:nvPr/>
        </p:nvSpPr>
        <p:spPr bwMode="auto">
          <a:xfrm>
            <a:off x="5210551" y="3716337"/>
            <a:ext cx="648071" cy="417513"/>
          </a:xfrm>
          <a:prstGeom prst="rect">
            <a:avLst/>
          </a:prstGeom>
          <a:solidFill>
            <a:srgbClr val="00B8FF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91567355-458D-F94D-8777-F7EE731D1D8F}"/>
              </a:ext>
            </a:extLst>
          </p:cNvPr>
          <p:cNvSpPr/>
          <p:nvPr/>
        </p:nvSpPr>
        <p:spPr bwMode="auto">
          <a:xfrm>
            <a:off x="5868931" y="3716337"/>
            <a:ext cx="648071" cy="385454"/>
          </a:xfrm>
          <a:prstGeom prst="rect">
            <a:avLst/>
          </a:prstGeom>
          <a:solidFill>
            <a:srgbClr val="00B8FF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9E6ECE51-F671-F74B-8401-4BEB2857A42B}"/>
              </a:ext>
            </a:extLst>
          </p:cNvPr>
          <p:cNvSpPr/>
          <p:nvPr/>
        </p:nvSpPr>
        <p:spPr bwMode="auto">
          <a:xfrm>
            <a:off x="6478218" y="3716336"/>
            <a:ext cx="648071" cy="394238"/>
          </a:xfrm>
          <a:prstGeom prst="rect">
            <a:avLst/>
          </a:prstGeom>
          <a:solidFill>
            <a:srgbClr val="00B8FF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FF59E09-3BF0-EE4E-AD00-AE0D34F4FAED}"/>
              </a:ext>
            </a:extLst>
          </p:cNvPr>
          <p:cNvSpPr/>
          <p:nvPr/>
        </p:nvSpPr>
        <p:spPr bwMode="auto">
          <a:xfrm>
            <a:off x="4583831" y="4530191"/>
            <a:ext cx="467594" cy="389912"/>
          </a:xfrm>
          <a:prstGeom prst="rect">
            <a:avLst/>
          </a:prstGeom>
          <a:solidFill>
            <a:srgbClr val="00B8FF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2CFFB20C-9340-A343-AC36-6A52D436E08B}"/>
              </a:ext>
            </a:extLst>
          </p:cNvPr>
          <p:cNvSpPr/>
          <p:nvPr/>
        </p:nvSpPr>
        <p:spPr bwMode="auto">
          <a:xfrm>
            <a:off x="5051425" y="4530191"/>
            <a:ext cx="540519" cy="425733"/>
          </a:xfrm>
          <a:prstGeom prst="rect">
            <a:avLst/>
          </a:prstGeom>
          <a:solidFill>
            <a:srgbClr val="00B8FF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9869DA93-6170-804F-A494-CA87B0277119}"/>
              </a:ext>
            </a:extLst>
          </p:cNvPr>
          <p:cNvSpPr/>
          <p:nvPr/>
        </p:nvSpPr>
        <p:spPr bwMode="auto">
          <a:xfrm>
            <a:off x="5598921" y="4530190"/>
            <a:ext cx="503807" cy="389912"/>
          </a:xfrm>
          <a:prstGeom prst="rect">
            <a:avLst/>
          </a:prstGeom>
          <a:solidFill>
            <a:srgbClr val="00B8FF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607CAB5D-4D59-0840-8818-5ECDDCB53625}"/>
              </a:ext>
            </a:extLst>
          </p:cNvPr>
          <p:cNvSpPr/>
          <p:nvPr/>
        </p:nvSpPr>
        <p:spPr bwMode="auto">
          <a:xfrm>
            <a:off x="6096001" y="4551361"/>
            <a:ext cx="504059" cy="389912"/>
          </a:xfrm>
          <a:prstGeom prst="rect">
            <a:avLst/>
          </a:prstGeom>
          <a:solidFill>
            <a:srgbClr val="00B8FF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360F65D7-F6FB-AD49-974B-35322EA441A6}"/>
              </a:ext>
            </a:extLst>
          </p:cNvPr>
          <p:cNvSpPr/>
          <p:nvPr/>
        </p:nvSpPr>
        <p:spPr bwMode="auto">
          <a:xfrm>
            <a:off x="6606785" y="4533644"/>
            <a:ext cx="504511" cy="389912"/>
          </a:xfrm>
          <a:prstGeom prst="rect">
            <a:avLst/>
          </a:prstGeom>
          <a:solidFill>
            <a:srgbClr val="00B8FF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46466A-A817-534E-8DBA-4846F91622A2}"/>
              </a:ext>
            </a:extLst>
          </p:cNvPr>
          <p:cNvSpPr/>
          <p:nvPr/>
        </p:nvSpPr>
        <p:spPr bwMode="auto">
          <a:xfrm>
            <a:off x="4583832" y="1628776"/>
            <a:ext cx="1692159" cy="388715"/>
          </a:xfrm>
          <a:prstGeom prst="rect">
            <a:avLst/>
          </a:prstGeom>
          <a:solidFill>
            <a:srgbClr val="FF000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E7ED5D99-5731-B248-8D39-98F946A6C9C2}"/>
              </a:ext>
            </a:extLst>
          </p:cNvPr>
          <p:cNvSpPr/>
          <p:nvPr/>
        </p:nvSpPr>
        <p:spPr bwMode="auto">
          <a:xfrm>
            <a:off x="4583831" y="2867025"/>
            <a:ext cx="828066" cy="417513"/>
          </a:xfrm>
          <a:prstGeom prst="rect">
            <a:avLst/>
          </a:prstGeom>
          <a:solidFill>
            <a:srgbClr val="FF0000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DC140012-D9E2-8743-9FA3-AFD6385312DB}"/>
              </a:ext>
            </a:extLst>
          </p:cNvPr>
          <p:cNvSpPr/>
          <p:nvPr/>
        </p:nvSpPr>
        <p:spPr bwMode="auto">
          <a:xfrm>
            <a:off x="5421922" y="2867025"/>
            <a:ext cx="828066" cy="417513"/>
          </a:xfrm>
          <a:prstGeom prst="rect">
            <a:avLst/>
          </a:prstGeom>
          <a:solidFill>
            <a:srgbClr val="FF0000">
              <a:alpha val="4117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2AADB07-F90B-704D-92AB-291316424C2E}"/>
              </a:ext>
            </a:extLst>
          </p:cNvPr>
          <p:cNvSpPr/>
          <p:nvPr/>
        </p:nvSpPr>
        <p:spPr bwMode="auto">
          <a:xfrm>
            <a:off x="4583832" y="4090986"/>
            <a:ext cx="547496" cy="439203"/>
          </a:xfrm>
          <a:prstGeom prst="rect">
            <a:avLst/>
          </a:prstGeom>
          <a:solidFill>
            <a:srgbClr val="FF0000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BA0C150-12F1-2A47-8707-8229AF4847BA}"/>
              </a:ext>
            </a:extLst>
          </p:cNvPr>
          <p:cNvSpPr/>
          <p:nvPr/>
        </p:nvSpPr>
        <p:spPr bwMode="auto">
          <a:xfrm>
            <a:off x="5141637" y="4105196"/>
            <a:ext cx="567830" cy="439202"/>
          </a:xfrm>
          <a:prstGeom prst="rect">
            <a:avLst/>
          </a:prstGeom>
          <a:solidFill>
            <a:srgbClr val="FF0000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5525291A-30EA-CE4E-81B7-248E9B109BEF}"/>
              </a:ext>
            </a:extLst>
          </p:cNvPr>
          <p:cNvSpPr/>
          <p:nvPr/>
        </p:nvSpPr>
        <p:spPr bwMode="auto">
          <a:xfrm>
            <a:off x="5709469" y="4116001"/>
            <a:ext cx="566521" cy="403384"/>
          </a:xfrm>
          <a:prstGeom prst="rect">
            <a:avLst/>
          </a:prstGeom>
          <a:solidFill>
            <a:srgbClr val="FF0000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7071A6E2-1163-BB4C-833B-98B00A82E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37222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2" grpId="0"/>
      <p:bldP spid="2" grpId="0"/>
      <p:bldP spid="3" grpId="0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8" grpId="0" animBg="1"/>
      <p:bldP spid="18" grpId="1" animBg="1"/>
      <p:bldP spid="19" grpId="0" animBg="1"/>
      <p:bldP spid="19" grpId="1" animBg="1"/>
      <p:bldP spid="8" grpId="0" animBg="1"/>
      <p:bldP spid="8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9" grpId="0" animBg="1"/>
      <p:bldP spid="9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10" grpId="0" animBg="1"/>
      <p:bldP spid="11" grpId="0" animBg="1"/>
      <p:bldP spid="12" grpId="0" animBg="1"/>
      <p:bldP spid="13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>
            <a:extLst>
              <a:ext uri="{FF2B5EF4-FFF2-40B4-BE49-F238E27FC236}">
                <a16:creationId xmlns="" xmlns:a16="http://schemas.microsoft.com/office/drawing/2014/main" id="{D35F8E80-A1E3-5F48-863B-76E001B44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87" y="21034"/>
            <a:ext cx="9997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Examples</a:t>
            </a:r>
          </a:p>
        </p:txBody>
      </p:sp>
      <p:sp>
        <p:nvSpPr>
          <p:cNvPr id="26633" name="TextBox 4">
            <a:extLst>
              <a:ext uri="{FF2B5EF4-FFF2-40B4-BE49-F238E27FC236}">
                <a16:creationId xmlns="" xmlns:a16="http://schemas.microsoft.com/office/drawing/2014/main" id="{135F0C35-0DD8-E44F-91C2-AE7AB0D61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2747542"/>
            <a:ext cx="9480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en-US" sz="2400" dirty="0"/>
              <a:t>Now using the fraction wall, put these fractions in increasing order.</a:t>
            </a:r>
          </a:p>
        </p:txBody>
      </p:sp>
      <p:sp>
        <p:nvSpPr>
          <p:cNvPr id="26634" name="TextBox 5">
            <a:extLst>
              <a:ext uri="{FF2B5EF4-FFF2-40B4-BE49-F238E27FC236}">
                <a16:creationId xmlns="" xmlns:a16="http://schemas.microsoft.com/office/drawing/2014/main" id="{6BF0E908-543E-634F-B992-30EF73D88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256" y="4563597"/>
            <a:ext cx="5688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Here is the solution: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9A241F0-F41E-8A4F-A34F-084D4C31F93A}"/>
              </a:ext>
            </a:extLst>
          </p:cNvPr>
          <p:cNvSpPr txBox="1"/>
          <p:nvPr/>
        </p:nvSpPr>
        <p:spPr>
          <a:xfrm>
            <a:off x="3431704" y="1041155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Use the fraction wall to complete these equations.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0FBF3251-61FA-C94E-A813-4CE3D81AAE6E}"/>
                  </a:ext>
                </a:extLst>
              </p:cNvPr>
              <p:cNvSpPr txBox="1"/>
              <p:nvPr/>
            </p:nvSpPr>
            <p:spPr>
              <a:xfrm>
                <a:off x="4799856" y="1610487"/>
                <a:ext cx="5616624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b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/>
                  <a:t>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dirty="0">
                        <a:latin typeface="Cambria Math" panose="02040503050406030204" pitchFamily="18" charset="0"/>
                      </a:rPr>
                      <m:t>c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FBF3251-61FA-C94E-A813-4CE3D81AA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856" y="1610487"/>
                <a:ext cx="5616624" cy="739754"/>
              </a:xfrm>
              <a:prstGeom prst="rect">
                <a:avLst/>
              </a:prstGeom>
              <a:blipFill>
                <a:blip r:embed="rId2"/>
                <a:stretch>
                  <a:fillRect b="-3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668697C6-C2DA-6247-92ED-31CF45A6EF84}"/>
                  </a:ext>
                </a:extLst>
              </p:cNvPr>
              <p:cNvSpPr txBox="1"/>
              <p:nvPr/>
            </p:nvSpPr>
            <p:spPr>
              <a:xfrm>
                <a:off x="5285482" y="3540344"/>
                <a:ext cx="4320480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/>
                  <a:t> 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8697C6-C2DA-6247-92ED-31CF45A6E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482" y="3540344"/>
                <a:ext cx="4320480" cy="704295"/>
              </a:xfrm>
              <a:prstGeom prst="rect">
                <a:avLst/>
              </a:prstGeom>
              <a:blipFill>
                <a:blip r:embed="rId3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0DEB407-BA1D-A040-B820-6B789B6D254A}"/>
              </a:ext>
            </a:extLst>
          </p:cNvPr>
          <p:cNvSpPr txBox="1"/>
          <p:nvPr/>
        </p:nvSpPr>
        <p:spPr>
          <a:xfrm>
            <a:off x="5051425" y="5157192"/>
            <a:ext cx="3375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50C4893-2DD3-024D-BF35-FEAA146EA78C}"/>
              </a:ext>
            </a:extLst>
          </p:cNvPr>
          <p:cNvSpPr txBox="1"/>
          <p:nvPr/>
        </p:nvSpPr>
        <p:spPr>
          <a:xfrm>
            <a:off x="5203825" y="5309592"/>
            <a:ext cx="3375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374CF8C1-10C3-F54D-B5DD-DBB84456A9D8}"/>
                  </a:ext>
                </a:extLst>
              </p:cNvPr>
              <p:cNvSpPr txBox="1"/>
              <p:nvPr/>
            </p:nvSpPr>
            <p:spPr>
              <a:xfrm>
                <a:off x="5285482" y="5187592"/>
                <a:ext cx="3141563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74CF8C1-10C3-F54D-B5DD-DBB84456A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482" y="5187592"/>
                <a:ext cx="3141563" cy="704295"/>
              </a:xfrm>
              <a:prstGeom prst="rect">
                <a:avLst/>
              </a:prstGeom>
              <a:blipFill>
                <a:blip r:embed="rId4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81B4D51-FAEE-4A4F-8A53-1AB554E03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B1CEFEB-3D99-F64A-BBF2-E1E9229AD979}"/>
              </a:ext>
            </a:extLst>
          </p:cNvPr>
          <p:cNvSpPr txBox="1"/>
          <p:nvPr/>
        </p:nvSpPr>
        <p:spPr>
          <a:xfrm>
            <a:off x="5807968" y="1561183"/>
            <a:ext cx="50405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71EBD88-9365-4843-8897-72445E01770D}"/>
              </a:ext>
            </a:extLst>
          </p:cNvPr>
          <p:cNvSpPr txBox="1"/>
          <p:nvPr/>
        </p:nvSpPr>
        <p:spPr>
          <a:xfrm>
            <a:off x="7445722" y="1572770"/>
            <a:ext cx="43204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345B6D8-4672-0946-814E-C4E41E58916E}"/>
              </a:ext>
            </a:extLst>
          </p:cNvPr>
          <p:cNvSpPr txBox="1"/>
          <p:nvPr/>
        </p:nvSpPr>
        <p:spPr>
          <a:xfrm>
            <a:off x="8832304" y="1579850"/>
            <a:ext cx="30035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5C4B772E-5225-5143-8D2A-1F9C156BD623}"/>
              </a:ext>
            </a:extLst>
          </p:cNvPr>
          <p:cNvSpPr txBox="1"/>
          <p:nvPr/>
        </p:nvSpPr>
        <p:spPr>
          <a:xfrm>
            <a:off x="7464152" y="1587095"/>
            <a:ext cx="43204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E1CC09E-0FFC-0D45-B4D8-F6EEDFD5ECD0}"/>
              </a:ext>
            </a:extLst>
          </p:cNvPr>
          <p:cNvSpPr txBox="1"/>
          <p:nvPr/>
        </p:nvSpPr>
        <p:spPr>
          <a:xfrm>
            <a:off x="7445722" y="1556444"/>
            <a:ext cx="43204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40057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3" grpId="0"/>
      <p:bldP spid="26634" grpId="0"/>
      <p:bldP spid="2" grpId="0"/>
      <p:bldP spid="3" grpId="0"/>
      <p:bldP spid="19" grpId="0"/>
      <p:bldP spid="8" grpId="0" animBg="1"/>
      <p:bldP spid="20" grpId="0" animBg="1"/>
      <p:bldP spid="21" grpId="0" animBg="1"/>
      <p:bldP spid="22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>
            <a:extLst>
              <a:ext uri="{FF2B5EF4-FFF2-40B4-BE49-F238E27FC236}">
                <a16:creationId xmlns="" xmlns:a16="http://schemas.microsoft.com/office/drawing/2014/main" id="{1B6A322E-0D1C-964A-9428-7F78D83DD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672" y="81381"/>
            <a:ext cx="9997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17412" name="TextBox 12">
            <a:extLst>
              <a:ext uri="{FF2B5EF4-FFF2-40B4-BE49-F238E27FC236}">
                <a16:creationId xmlns=""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7336" y="813653"/>
            <a:ext cx="71468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9D8BA70-0F16-7043-9462-F88F6D7A9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672" y="1715463"/>
            <a:ext cx="83573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1. What are the missing numbers for these fractions?</a:t>
            </a:r>
          </a:p>
        </p:txBody>
      </p:sp>
      <p:sp>
        <p:nvSpPr>
          <p:cNvPr id="27655" name="TextBox 21">
            <a:extLst>
              <a:ext uri="{FF2B5EF4-FFF2-40B4-BE49-F238E27FC236}">
                <a16:creationId xmlns="" xmlns:a16="http://schemas.microsoft.com/office/drawing/2014/main" id="{A2258D16-1FDC-EC46-A24D-7C1ED6472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672" y="3390381"/>
            <a:ext cx="87105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2. Find the missing numbers for the equivalent fractions.</a:t>
            </a:r>
          </a:p>
        </p:txBody>
      </p:sp>
      <p:sp>
        <p:nvSpPr>
          <p:cNvPr id="27657" name="TextBox 27">
            <a:extLst>
              <a:ext uri="{FF2B5EF4-FFF2-40B4-BE49-F238E27FC236}">
                <a16:creationId xmlns="" xmlns:a16="http://schemas.microsoft.com/office/drawing/2014/main" id="{197104C2-9A66-C24C-9D41-F7947DFAB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672" y="4831045"/>
            <a:ext cx="6435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3</a:t>
            </a:r>
            <a:r>
              <a:rPr lang="en-US" altLang="en-US" dirty="0"/>
              <a:t>. </a:t>
            </a:r>
            <a:r>
              <a:rPr lang="en-US" altLang="en-US" sz="2400" dirty="0"/>
              <a:t>Write these fractions in increasing order.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37420D4C-6B71-DD49-B164-B3142C2A6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C8E8A115-875F-4D44-BCB3-3E41E8CDFF46}"/>
                  </a:ext>
                </a:extLst>
              </p:cNvPr>
              <p:cNvSpPr txBox="1"/>
              <p:nvPr/>
            </p:nvSpPr>
            <p:spPr>
              <a:xfrm>
                <a:off x="4604621" y="2431199"/>
                <a:ext cx="5905352" cy="74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8A115-875F-4D44-BCB3-3E41E8CDF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621" y="2431199"/>
                <a:ext cx="5905352" cy="742704"/>
              </a:xfrm>
              <a:prstGeom prst="rect">
                <a:avLst/>
              </a:prstGeom>
              <a:blipFill>
                <a:blip r:embed="rId2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80399E66-AA46-F444-A8C7-9223F878ADFC}"/>
                  </a:ext>
                </a:extLst>
              </p:cNvPr>
              <p:cNvSpPr txBox="1"/>
              <p:nvPr/>
            </p:nvSpPr>
            <p:spPr>
              <a:xfrm>
                <a:off x="4295845" y="3972964"/>
                <a:ext cx="5423000" cy="715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a)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/>
                  <a:t>    </a:t>
                </a:r>
                <a:r>
                  <a:rPr lang="en-US" sz="2400" dirty="0"/>
                  <a:t>b)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nor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dirty="0"/>
                      <m:t>)</m:t>
                    </m:r>
                    <m:r>
                      <m:rPr>
                        <m:nor/>
                      </m:rPr>
                      <a:rPr lang="en-US" sz="2800" dirty="0"/>
                      <m:t> 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51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0399E66-AA46-F444-A8C7-9223F878A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45" y="3972964"/>
                <a:ext cx="5423000" cy="715324"/>
              </a:xfrm>
              <a:prstGeom prst="rect">
                <a:avLst/>
              </a:prstGeom>
              <a:blipFill>
                <a:blip r:embed="rId3"/>
                <a:stretch>
                  <a:fillRect l="-1636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05DB6486-D614-D449-9409-D1E0F3CC29D8}"/>
              </a:ext>
            </a:extLst>
          </p:cNvPr>
          <p:cNvSpPr txBox="1"/>
          <p:nvPr/>
        </p:nvSpPr>
        <p:spPr>
          <a:xfrm>
            <a:off x="5416600" y="3894009"/>
            <a:ext cx="36004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9CF9C38C-BBBE-F14A-918A-50AB949E16E8}"/>
              </a:ext>
            </a:extLst>
          </p:cNvPr>
          <p:cNvSpPr txBox="1"/>
          <p:nvPr/>
        </p:nvSpPr>
        <p:spPr>
          <a:xfrm>
            <a:off x="8722924" y="3902105"/>
            <a:ext cx="36004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E0236C69-0898-EF49-8C3D-F5E33E7D9D59}"/>
              </a:ext>
            </a:extLst>
          </p:cNvPr>
          <p:cNvSpPr txBox="1"/>
          <p:nvPr/>
        </p:nvSpPr>
        <p:spPr>
          <a:xfrm>
            <a:off x="7142312" y="3926402"/>
            <a:ext cx="36004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3E72E91-B015-CA41-93E9-B7632E2D3EA1}"/>
              </a:ext>
            </a:extLst>
          </p:cNvPr>
          <p:cNvSpPr txBox="1"/>
          <p:nvPr/>
        </p:nvSpPr>
        <p:spPr>
          <a:xfrm>
            <a:off x="5231904" y="2389186"/>
            <a:ext cx="29087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B9418C6-5966-4E47-9FFA-0671C206D2D6}"/>
              </a:ext>
            </a:extLst>
          </p:cNvPr>
          <p:cNvSpPr txBox="1"/>
          <p:nvPr/>
        </p:nvSpPr>
        <p:spPr>
          <a:xfrm>
            <a:off x="5859187" y="2383687"/>
            <a:ext cx="29087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81336EE-01A7-C849-B609-EF74B16D0702}"/>
              </a:ext>
            </a:extLst>
          </p:cNvPr>
          <p:cNvSpPr txBox="1"/>
          <p:nvPr/>
        </p:nvSpPr>
        <p:spPr>
          <a:xfrm>
            <a:off x="6421097" y="2383687"/>
            <a:ext cx="28934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31B60AB8-5236-274C-981A-3EC75C2DD33A}"/>
              </a:ext>
            </a:extLst>
          </p:cNvPr>
          <p:cNvSpPr txBox="1"/>
          <p:nvPr/>
        </p:nvSpPr>
        <p:spPr>
          <a:xfrm>
            <a:off x="7043362" y="2359976"/>
            <a:ext cx="29087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CBB7820-0CBB-9E40-A880-6A6594D7DFA6}"/>
              </a:ext>
            </a:extLst>
          </p:cNvPr>
          <p:cNvSpPr txBox="1"/>
          <p:nvPr/>
        </p:nvSpPr>
        <p:spPr>
          <a:xfrm>
            <a:off x="7746139" y="2383687"/>
            <a:ext cx="21602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D97B559-779F-4D4C-AEDC-7DA172CDCED9}"/>
              </a:ext>
            </a:extLst>
          </p:cNvPr>
          <p:cNvSpPr txBox="1"/>
          <p:nvPr/>
        </p:nvSpPr>
        <p:spPr>
          <a:xfrm>
            <a:off x="8480233" y="2373797"/>
            <a:ext cx="21842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2595205-0CFC-1847-81DF-8D939C7F4026}"/>
              </a:ext>
            </a:extLst>
          </p:cNvPr>
          <p:cNvSpPr txBox="1"/>
          <p:nvPr/>
        </p:nvSpPr>
        <p:spPr>
          <a:xfrm>
            <a:off x="9192344" y="2373797"/>
            <a:ext cx="21602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252B9F83-169B-0645-A935-78A1474A9D9E}"/>
                  </a:ext>
                </a:extLst>
              </p:cNvPr>
              <p:cNvSpPr txBox="1"/>
              <p:nvPr/>
            </p:nvSpPr>
            <p:spPr>
              <a:xfrm>
                <a:off x="5302716" y="5212392"/>
                <a:ext cx="3960440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ctrlPr>
                          <a:rPr lang="en-GB" sz="28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ctrlPr>
                          <a:rPr lang="en-GB" sz="28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52B9F83-169B-0645-A935-78A1474A9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716" y="5212392"/>
                <a:ext cx="3960440" cy="710451"/>
              </a:xfrm>
              <a:prstGeom prst="rect">
                <a:avLst/>
              </a:prstGeom>
              <a:blipFill>
                <a:blip r:embed="rId4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="" xmlns:a16="http://schemas.microsoft.com/office/drawing/2014/main" id="{2E43A7F8-5040-3E4A-8710-E966755026AF}"/>
                  </a:ext>
                </a:extLst>
              </p:cNvPr>
              <p:cNvSpPr txBox="1"/>
              <p:nvPr/>
            </p:nvSpPr>
            <p:spPr>
              <a:xfrm>
                <a:off x="5290529" y="6036290"/>
                <a:ext cx="3960440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rgbClr val="FF0005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5"/>
                    </a:solidFill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solidFill>
                              <a:srgbClr val="FF0005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800" b="0" i="1" dirty="0" smtClean="0">
                        <a:solidFill>
                          <a:srgbClr val="FF0005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ctrlP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800" b="0" i="1" dirty="0" smtClean="0">
                        <a:solidFill>
                          <a:srgbClr val="FF0005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ctrlP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E43A7F8-5040-3E4A-8710-E96675502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0529" y="6036290"/>
                <a:ext cx="3960440" cy="710451"/>
              </a:xfrm>
              <a:prstGeom prst="rect">
                <a:avLst/>
              </a:prstGeom>
              <a:blipFill>
                <a:blip r:embed="rId5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754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5" grpId="0"/>
      <p:bldP spid="27655" grpId="0"/>
      <p:bldP spid="27657" grpId="0"/>
      <p:bldP spid="2" grpId="0"/>
      <p:bldP spid="4" grpId="0"/>
      <p:bldP spid="57" grpId="0" animBg="1"/>
      <p:bldP spid="62" grpId="0" animBg="1"/>
      <p:bldP spid="63" grpId="0" animBg="1"/>
      <p:bldP spid="7" grpId="0" animBg="1"/>
      <p:bldP spid="8" grpId="0" animBg="1"/>
      <p:bldP spid="9" grpId="0" animBg="1"/>
      <p:bldP spid="34" grpId="0" animBg="1"/>
      <p:bldP spid="11" grpId="0" animBg="1"/>
      <p:bldP spid="12" grpId="0" animBg="1"/>
      <p:bldP spid="13" grpId="0" animBg="1"/>
      <p:bldP spid="16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30131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2" y="3367456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509120"/>
            <a:ext cx="99844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307404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>
            <a:extLst>
              <a:ext uri="{FF2B5EF4-FFF2-40B4-BE49-F238E27FC236}">
                <a16:creationId xmlns="" xmlns:a16="http://schemas.microsoft.com/office/drawing/2014/main" id="{9B334AC4-94EC-474F-8C74-A23396BEE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3437"/>
            <a:ext cx="9997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Fractions of Quantities</a:t>
            </a:r>
          </a:p>
        </p:txBody>
      </p:sp>
      <p:sp>
        <p:nvSpPr>
          <p:cNvPr id="29700" name="TextBox 3">
            <a:extLst>
              <a:ext uri="{FF2B5EF4-FFF2-40B4-BE49-F238E27FC236}">
                <a16:creationId xmlns="" xmlns:a16="http://schemas.microsoft.com/office/drawing/2014/main" id="{057CCFFF-1B74-CD4B-8209-3810E3DF7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672" y="818885"/>
            <a:ext cx="77654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Now you are ready to use fractions in a practical way.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512AE1CB-A206-4241-9604-00215ADD9B81}"/>
                  </a:ext>
                </a:extLst>
              </p:cNvPr>
              <p:cNvSpPr txBox="1"/>
              <p:nvPr/>
            </p:nvSpPr>
            <p:spPr>
              <a:xfrm>
                <a:off x="3940373" y="1308213"/>
                <a:ext cx="5477346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Suppose you want to find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of  £40.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12AE1CB-A206-4241-9604-00215ADD9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373" y="1308213"/>
                <a:ext cx="5477346" cy="616194"/>
              </a:xfrm>
              <a:prstGeom prst="rect">
                <a:avLst/>
              </a:prstGeom>
              <a:blipFill>
                <a:blip r:embed="rId2"/>
                <a:stretch>
                  <a:fillRect l="-1617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A5655A10-9D0A-BD42-BF68-5F0992D8B9F4}"/>
                  </a:ext>
                </a:extLst>
              </p:cNvPr>
              <p:cNvSpPr txBox="1"/>
              <p:nvPr/>
            </p:nvSpPr>
            <p:spPr>
              <a:xfrm>
                <a:off x="4302782" y="2059496"/>
                <a:ext cx="4752528" cy="985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of  £40  is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£40  =   £40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tabLst>
                    <a:tab pos="2571750" algn="l"/>
                  </a:tabLst>
                </a:pPr>
                <a:r>
                  <a:rPr lang="en-US" sz="2400" dirty="0"/>
                  <a:t>	     =   £8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655A10-9D0A-BD42-BF68-5F0992D8B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782" y="2059496"/>
                <a:ext cx="4752528" cy="985526"/>
              </a:xfrm>
              <a:prstGeom prst="rect">
                <a:avLst/>
              </a:prstGeom>
              <a:blipFill>
                <a:blip r:embed="rId3"/>
                <a:stretch>
                  <a:fillRect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2985644E-57B6-3849-A2F3-C62B79FB297B}"/>
                  </a:ext>
                </a:extLst>
              </p:cNvPr>
              <p:cNvSpPr txBox="1"/>
              <p:nvPr/>
            </p:nvSpPr>
            <p:spPr>
              <a:xfrm>
                <a:off x="3858035" y="3062983"/>
                <a:ext cx="6336704" cy="27140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Similarly, to find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of  £60, you calculate:</a:t>
                </a:r>
              </a:p>
              <a:p>
                <a:pPr>
                  <a:spcAft>
                    <a:spcPts val="400"/>
                  </a:spcAft>
                  <a:tabLst>
                    <a:tab pos="2228850" algn="l"/>
                  </a:tabLst>
                </a:pPr>
                <a:r>
                  <a:rPr lang="en-US" sz="2400" dirty="0"/>
                  <a:t>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of  £60 	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£60</a:t>
                </a:r>
              </a:p>
              <a:p>
                <a:pPr>
                  <a:spcAft>
                    <a:spcPts val="400"/>
                  </a:spcAft>
                  <a:tabLst>
                    <a:tab pos="2228850" algn="l"/>
                  </a:tabLst>
                </a:pPr>
                <a:r>
                  <a:rPr lang="en-US" sz="2400" dirty="0"/>
                  <a:t>                             	=  £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×60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  <a:p>
                <a:pPr>
                  <a:spcAft>
                    <a:spcPts val="400"/>
                  </a:spcAft>
                  <a:tabLst>
                    <a:tab pos="2228850" algn="l"/>
                  </a:tabLst>
                </a:pPr>
                <a:r>
                  <a:rPr lang="en-US" sz="2400" dirty="0"/>
                  <a:t>                             	=  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180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  <a:p>
                <a:pPr>
                  <a:spcAft>
                    <a:spcPts val="400"/>
                  </a:spcAft>
                  <a:tabLst>
                    <a:tab pos="2228850" algn="l"/>
                  </a:tabLst>
                </a:pPr>
                <a:r>
                  <a:rPr lang="en-US" sz="2400" dirty="0"/>
                  <a:t>                             	=  £ 36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85644E-57B6-3849-A2F3-C62B79FB2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035" y="3062983"/>
                <a:ext cx="6336704" cy="2714076"/>
              </a:xfrm>
              <a:prstGeom prst="rect">
                <a:avLst/>
              </a:prstGeom>
              <a:blipFill>
                <a:blip r:embed="rId4"/>
                <a:stretch>
                  <a:fillRect l="-1400" b="-3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A7A955DE-DD6C-E44D-B8E4-8FF13E6CFD15}"/>
                  </a:ext>
                </a:extLst>
              </p:cNvPr>
              <p:cNvSpPr txBox="1"/>
              <p:nvPr/>
            </p:nvSpPr>
            <p:spPr>
              <a:xfrm>
                <a:off x="3821124" y="5776921"/>
                <a:ext cx="6744544" cy="985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NOTE: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An alternative method is to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of £60,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that is £12, and then multiply by 3 to give £36.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7A955DE-DD6C-E44D-B8E4-8FF13E6CF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124" y="5776921"/>
                <a:ext cx="6744544" cy="985526"/>
              </a:xfrm>
              <a:prstGeom prst="rect">
                <a:avLst/>
              </a:prstGeom>
              <a:blipFill>
                <a:blip r:embed="rId5"/>
                <a:stretch>
                  <a:fillRect l="-1316" r="-376" b="-12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434581D-51FC-FF4B-80E0-EF2E618C5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81694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P spid="2" grpId="0"/>
      <p:bldP spid="3" grpId="0"/>
      <p:bldP spid="4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>
            <a:extLst>
              <a:ext uri="{FF2B5EF4-FFF2-40B4-BE49-F238E27FC236}">
                <a16:creationId xmlns="" xmlns:a16="http://schemas.microsoft.com/office/drawing/2014/main" id="{7F04417C-4126-9142-BB5E-DB2F0BA9A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323" y="69721"/>
            <a:ext cx="99691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Fractions in Context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5DEDF8BE-F4F3-D340-9EC2-4A5F051A241F}"/>
                  </a:ext>
                </a:extLst>
              </p:cNvPr>
              <p:cNvSpPr txBox="1"/>
              <p:nvPr/>
            </p:nvSpPr>
            <p:spPr>
              <a:xfrm>
                <a:off x="3276800" y="748641"/>
                <a:ext cx="7848871" cy="1355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In a school class there are 32 learners.</a:t>
                </a:r>
              </a:p>
              <a:p>
                <a:pPr algn="ctr"/>
                <a:r>
                  <a:rPr lang="en-US" sz="2400" dirty="0"/>
                  <a:t>Of these,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come to school by bus.</a:t>
                </a:r>
              </a:p>
              <a:p>
                <a:pPr algn="ctr"/>
                <a:r>
                  <a:rPr lang="en-US" sz="2400" dirty="0"/>
                  <a:t>How many of these learners come to school by bus?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DEDF8BE-F4F3-D340-9EC2-4A5F051A2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800" y="748641"/>
                <a:ext cx="7848871" cy="1355820"/>
              </a:xfrm>
              <a:prstGeom prst="rect">
                <a:avLst/>
              </a:prstGeom>
              <a:blipFill>
                <a:blip r:embed="rId2"/>
                <a:stretch>
                  <a:fillRect t="-27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D2018749-9BB7-F547-9617-B4E4575B56DC}"/>
                  </a:ext>
                </a:extLst>
              </p:cNvPr>
              <p:cNvSpPr txBox="1"/>
              <p:nvPr/>
            </p:nvSpPr>
            <p:spPr>
              <a:xfrm>
                <a:off x="4179670" y="2229383"/>
                <a:ext cx="5876770" cy="1063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>
                    <a:solidFill>
                      <a:srgbClr val="FF0000"/>
                    </a:solidFill>
                  </a:rPr>
                  <a:t>The number coming by bus is: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of 32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32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×32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12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018749-9BB7-F547-9617-B4E4575B5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9670" y="2229383"/>
                <a:ext cx="5876770" cy="1063433"/>
              </a:xfrm>
              <a:prstGeom prst="rect">
                <a:avLst/>
              </a:prstGeom>
              <a:blipFill>
                <a:blip r:embed="rId3"/>
                <a:stretch>
                  <a:fillRect l="-1509" t="-4762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63DAF684-56D2-AA4C-8EC5-79D5E99B9513}"/>
                  </a:ext>
                </a:extLst>
              </p:cNvPr>
              <p:cNvSpPr txBox="1"/>
              <p:nvPr/>
            </p:nvSpPr>
            <p:spPr>
              <a:xfrm>
                <a:off x="3449960" y="3307438"/>
                <a:ext cx="7740352" cy="985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There are 60 houses in a street.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of these houses have satellite TV. How many do NOT have satellite TV?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DAF684-56D2-AA4C-8EC5-79D5E99B9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960" y="3307438"/>
                <a:ext cx="7740352" cy="985847"/>
              </a:xfrm>
              <a:prstGeom prst="rect">
                <a:avLst/>
              </a:prstGeom>
              <a:blipFill>
                <a:blip r:embed="rId4"/>
                <a:stretch>
                  <a:fillRect l="-656" r="-1803" b="-12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36B23AAD-7E16-B945-8C7D-FA33AEDDFE77}"/>
                  </a:ext>
                </a:extLst>
              </p:cNvPr>
              <p:cNvSpPr txBox="1"/>
              <p:nvPr/>
            </p:nvSpPr>
            <p:spPr>
              <a:xfrm>
                <a:off x="3471086" y="4448339"/>
                <a:ext cx="7974632" cy="985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The number of houses with satellite TV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60=40,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  so the number without satellite TV is  60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40 = 20.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B23AAD-7E16-B945-8C7D-FA33AEDDFE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086" y="4448339"/>
                <a:ext cx="7974632" cy="985847"/>
              </a:xfrm>
              <a:prstGeom prst="rect">
                <a:avLst/>
              </a:prstGeom>
              <a:blipFill>
                <a:blip r:embed="rId5"/>
                <a:stretch>
                  <a:fillRect l="-1113"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43DE39F7-0BB6-804A-BD53-5042BED05D96}"/>
                  </a:ext>
                </a:extLst>
              </p:cNvPr>
              <p:cNvSpPr txBox="1"/>
              <p:nvPr/>
            </p:nvSpPr>
            <p:spPr>
              <a:xfrm>
                <a:off x="4079776" y="5589240"/>
                <a:ext cx="6192688" cy="1139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NOTE: it is maybe easier to note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do not have satellite TV and this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60 = 20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3DE39F7-0BB6-804A-BD53-5042BED05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776" y="5589240"/>
                <a:ext cx="6192688" cy="1139158"/>
              </a:xfrm>
              <a:prstGeom prst="rect">
                <a:avLst/>
              </a:prstGeom>
              <a:blipFill>
                <a:blip r:embed="rId6"/>
                <a:stretch>
                  <a:fillRect l="-204" r="-204" b="-2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1DC1CA5-B9A8-4948-847E-E91B06DDF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6589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>
            <a:extLst>
              <a:ext uri="{FF2B5EF4-FFF2-40B4-BE49-F238E27FC236}">
                <a16:creationId xmlns="" xmlns:a16="http://schemas.microsoft.com/office/drawing/2014/main" id="{9AD6382E-7E97-7149-A9EB-BA701E466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7516" y="57849"/>
            <a:ext cx="9997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17412" name="TextBox 12">
            <a:extLst>
              <a:ext uri="{FF2B5EF4-FFF2-40B4-BE49-F238E27FC236}">
                <a16:creationId xmlns="" xmlns:a16="http://schemas.microsoft.com/office/drawing/2014/main" id="{674B7EDA-6A7F-3145-A5EA-61A9377BD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9392" y="789298"/>
            <a:ext cx="693080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pPr algn="ctr"/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31750" name="TextBox 2">
            <a:extLst>
              <a:ext uri="{FF2B5EF4-FFF2-40B4-BE49-F238E27FC236}">
                <a16:creationId xmlns="" xmlns:a16="http://schemas.microsoft.com/office/drawing/2014/main" id="{A0D6D7B3-6F37-A849-A190-1D24D11C9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2724181"/>
            <a:ext cx="6072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       £80                  75 cm                  140 kg</a:t>
            </a:r>
          </a:p>
        </p:txBody>
      </p:sp>
      <p:sp>
        <p:nvSpPr>
          <p:cNvPr id="31752" name="TextBox 5">
            <a:extLst>
              <a:ext uri="{FF2B5EF4-FFF2-40B4-BE49-F238E27FC236}">
                <a16:creationId xmlns="" xmlns:a16="http://schemas.microsoft.com/office/drawing/2014/main" id="{D83E0CCF-7426-3949-9F74-8EBD857C0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305" y="4650061"/>
            <a:ext cx="5111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357 pupils do not have pets.</a:t>
            </a:r>
          </a:p>
        </p:txBody>
      </p:sp>
      <p:sp>
        <p:nvSpPr>
          <p:cNvPr id="31754" name="TextBox 7">
            <a:extLst>
              <a:ext uri="{FF2B5EF4-FFF2-40B4-BE49-F238E27FC236}">
                <a16:creationId xmlns="" xmlns:a16="http://schemas.microsoft.com/office/drawing/2014/main" id="{BF326D8B-7E82-4441-ADB4-7957E1DF6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5880" y="6284373"/>
            <a:ext cx="47801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There are 300 grams left.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F1FF429-7DBA-3149-B921-061FFE5AB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AC6185F4-1684-6944-BFD8-633138362E37}"/>
                  </a:ext>
                </a:extLst>
              </p:cNvPr>
              <p:cNvSpPr txBox="1"/>
              <p:nvPr/>
            </p:nvSpPr>
            <p:spPr>
              <a:xfrm>
                <a:off x="4151784" y="1772816"/>
                <a:ext cx="7128792" cy="1018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US" sz="2400" dirty="0"/>
                  <a:t>Calculate</a:t>
                </a:r>
              </a:p>
              <a:p>
                <a:r>
                  <a:rPr lang="en-US" sz="2400" dirty="0"/>
                  <a:t>       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of £120    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of 120 cm     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/>
                  <a:t> of 180 kg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C6185F4-1684-6944-BFD8-633138362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784" y="1772816"/>
                <a:ext cx="7128792" cy="1018549"/>
              </a:xfrm>
              <a:prstGeom prst="rect">
                <a:avLst/>
              </a:prstGeom>
              <a:blipFill>
                <a:blip r:embed="rId2"/>
                <a:stretch>
                  <a:fillRect l="-1068" t="-4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914BCBBA-BCE4-324F-BA83-EC93289BD16B}"/>
                  </a:ext>
                </a:extLst>
              </p:cNvPr>
              <p:cNvSpPr txBox="1"/>
              <p:nvPr/>
            </p:nvSpPr>
            <p:spPr>
              <a:xfrm>
                <a:off x="4151473" y="3274520"/>
                <a:ext cx="6840760" cy="1355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2. In a school,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/>
                  <a:t> of the pupils have pets.</a:t>
                </a:r>
              </a:p>
              <a:p>
                <a:r>
                  <a:rPr lang="en-US" sz="2400" dirty="0"/>
                  <a:t>    There are 510 pupils in the school.</a:t>
                </a:r>
              </a:p>
              <a:p>
                <a:r>
                  <a:rPr lang="en-US" sz="2400" dirty="0"/>
                  <a:t>    How many of them do not have pets?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14BCBBA-BCE4-324F-BA83-EC93289BD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473" y="3274520"/>
                <a:ext cx="6840760" cy="1355628"/>
              </a:xfrm>
              <a:prstGeom prst="rect">
                <a:avLst/>
              </a:prstGeom>
              <a:blipFill>
                <a:blip r:embed="rId3"/>
                <a:stretch>
                  <a:fillRect l="-1296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EFDC49C7-2329-4742-A3DD-BA0F0951862D}"/>
                  </a:ext>
                </a:extLst>
              </p:cNvPr>
              <p:cNvSpPr txBox="1"/>
              <p:nvPr/>
            </p:nvSpPr>
            <p:spPr>
              <a:xfrm>
                <a:off x="4151473" y="5204901"/>
                <a:ext cx="6912768" cy="986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3. Ben has used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of a 500 gm packet of butter.</a:t>
                </a:r>
              </a:p>
              <a:p>
                <a:r>
                  <a:rPr lang="en-US" sz="2400" dirty="0"/>
                  <a:t>    How many grams of butter are left?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FDC49C7-2329-4742-A3DD-BA0F09518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473" y="5204901"/>
                <a:ext cx="6912768" cy="986296"/>
              </a:xfrm>
              <a:prstGeom prst="rect">
                <a:avLst/>
              </a:prstGeom>
              <a:blipFill>
                <a:blip r:embed="rId4"/>
                <a:stretch>
                  <a:fillRect l="-1284" b="-12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303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31750" grpId="0"/>
      <p:bldP spid="31752" grpId="0"/>
      <p:bldP spid="317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4" y="1088524"/>
            <a:ext cx="62463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04068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1">
            <a:extLst>
              <a:ext uri="{FF2B5EF4-FFF2-40B4-BE49-F238E27FC236}">
                <a16:creationId xmlns="" xmlns:a16="http://schemas.microsoft.com/office/drawing/2014/main" id="{6F0F8123-7EB9-8A4D-B511-F6AD55C07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3341" y="4326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Improper Fractions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583114" y="1924857"/>
            <a:ext cx="4783137" cy="1295400"/>
            <a:chOff x="3059113" y="1989138"/>
            <a:chExt cx="4783137" cy="1295400"/>
          </a:xfrm>
        </p:grpSpPr>
        <p:sp>
          <p:nvSpPr>
            <p:cNvPr id="33796" name="Rectangle 4">
              <a:extLst>
                <a:ext uri="{FF2B5EF4-FFF2-40B4-BE49-F238E27FC236}">
                  <a16:creationId xmlns="" xmlns:a16="http://schemas.microsoft.com/office/drawing/2014/main" id="{D6C9E349-96F4-554E-8B1C-6AAB2DB18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9113" y="1989138"/>
              <a:ext cx="1296987" cy="1295400"/>
            </a:xfrm>
            <a:prstGeom prst="rect">
              <a:avLst/>
            </a:prstGeom>
            <a:solidFill>
              <a:srgbClr val="FF0000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cxnSp>
          <p:nvCxnSpPr>
            <p:cNvPr id="33797" name="Straight Connector 6">
              <a:extLst>
                <a:ext uri="{FF2B5EF4-FFF2-40B4-BE49-F238E27FC236}">
                  <a16:creationId xmlns="" xmlns:a16="http://schemas.microsoft.com/office/drawing/2014/main" id="{70A72B42-DC98-4C4F-82F4-4EF65D8C5D97}"/>
                </a:ext>
              </a:extLst>
            </p:cNvPr>
            <p:cNvCxnSpPr>
              <a:cxnSpLocks noChangeShapeType="1"/>
              <a:stCxn id="33796" idx="0"/>
              <a:endCxn id="33796" idx="2"/>
            </p:cNvCxnSpPr>
            <p:nvPr/>
          </p:nvCxnSpPr>
          <p:spPr bwMode="auto">
            <a:xfrm>
              <a:off x="3708400" y="1989138"/>
              <a:ext cx="0" cy="129540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3798" name="Straight Connector 8">
              <a:extLst>
                <a:ext uri="{FF2B5EF4-FFF2-40B4-BE49-F238E27FC236}">
                  <a16:creationId xmlns="" xmlns:a16="http://schemas.microsoft.com/office/drawing/2014/main" id="{6505A81B-6EAB-BE4A-BE6E-F7C2C539E1B6}"/>
                </a:ext>
              </a:extLst>
            </p:cNvPr>
            <p:cNvCxnSpPr>
              <a:cxnSpLocks noChangeShapeType="1"/>
              <a:stCxn id="33796" idx="1"/>
              <a:endCxn id="33796" idx="3"/>
            </p:cNvCxnSpPr>
            <p:nvPr/>
          </p:nvCxnSpPr>
          <p:spPr bwMode="auto">
            <a:xfrm>
              <a:off x="3059113" y="2636838"/>
              <a:ext cx="1296987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3799" name="Rectangle 13">
              <a:extLst>
                <a:ext uri="{FF2B5EF4-FFF2-40B4-BE49-F238E27FC236}">
                  <a16:creationId xmlns="" xmlns:a16="http://schemas.microsoft.com/office/drawing/2014/main" id="{2E936549-B43C-4141-8745-20E3D9EDE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900" y="1989138"/>
              <a:ext cx="1296988" cy="1295400"/>
            </a:xfrm>
            <a:prstGeom prst="rect">
              <a:avLst/>
            </a:prstGeom>
            <a:solidFill>
              <a:srgbClr val="FF0000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cxnSp>
          <p:nvCxnSpPr>
            <p:cNvPr id="33800" name="Straight Connector 14">
              <a:extLst>
                <a:ext uri="{FF2B5EF4-FFF2-40B4-BE49-F238E27FC236}">
                  <a16:creationId xmlns="" xmlns:a16="http://schemas.microsoft.com/office/drawing/2014/main" id="{76A4E772-B97E-6D46-90D6-2EE0132EB9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87900" y="2636838"/>
              <a:ext cx="1296988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3801" name="Straight Connector 15">
              <a:extLst>
                <a:ext uri="{FF2B5EF4-FFF2-40B4-BE49-F238E27FC236}">
                  <a16:creationId xmlns="" xmlns:a16="http://schemas.microsoft.com/office/drawing/2014/main" id="{3AC4CBAB-BFEB-E94F-BBAE-B771BC5AB5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19725" y="1989138"/>
              <a:ext cx="0" cy="129540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3802" name="Rectangle 16">
              <a:extLst>
                <a:ext uri="{FF2B5EF4-FFF2-40B4-BE49-F238E27FC236}">
                  <a16:creationId xmlns="" xmlns:a16="http://schemas.microsoft.com/office/drawing/2014/main" id="{6F6B4323-E9EC-C945-99ED-75A760B55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1989138"/>
              <a:ext cx="1295400" cy="1295400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cxnSp>
          <p:nvCxnSpPr>
            <p:cNvPr id="33803" name="Straight Connector 17">
              <a:extLst>
                <a:ext uri="{FF2B5EF4-FFF2-40B4-BE49-F238E27FC236}">
                  <a16:creationId xmlns="" xmlns:a16="http://schemas.microsoft.com/office/drawing/2014/main" id="{695EB731-D614-E644-A0B5-86A1FD42EA4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46850" y="2665413"/>
              <a:ext cx="1295400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3804" name="Straight Connector 18">
              <a:extLst>
                <a:ext uri="{FF2B5EF4-FFF2-40B4-BE49-F238E27FC236}">
                  <a16:creationId xmlns="" xmlns:a16="http://schemas.microsoft.com/office/drawing/2014/main" id="{67CBDE07-0E0B-3B46-B13B-F7898D0C48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194550" y="1989138"/>
              <a:ext cx="0" cy="129540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3805" name="Rectangle 9">
              <a:extLst>
                <a:ext uri="{FF2B5EF4-FFF2-40B4-BE49-F238E27FC236}">
                  <a16:creationId xmlns="" xmlns:a16="http://schemas.microsoft.com/office/drawing/2014/main" id="{52CC550A-705D-CD44-9B34-788F795A7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2665413"/>
              <a:ext cx="647700" cy="619125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8515E17-1632-EA4E-BAC5-3A6285D804AC}"/>
              </a:ext>
            </a:extLst>
          </p:cNvPr>
          <p:cNvSpPr txBox="1"/>
          <p:nvPr/>
        </p:nvSpPr>
        <p:spPr>
          <a:xfrm>
            <a:off x="2855640" y="741798"/>
            <a:ext cx="8946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diagram below represents the number two </a:t>
            </a:r>
            <a:r>
              <a:rPr lang="en-GB" sz="2400" dirty="0"/>
              <a:t>and one quarter.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491D9C04-2992-2B46-B778-28474BB593C5}"/>
                  </a:ext>
                </a:extLst>
              </p:cNvPr>
              <p:cNvSpPr txBox="1"/>
              <p:nvPr/>
            </p:nvSpPr>
            <p:spPr>
              <a:xfrm>
                <a:off x="3791744" y="1244966"/>
                <a:ext cx="7327091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We write this as 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. This is called a </a:t>
                </a:r>
                <a:r>
                  <a:rPr lang="en-US" sz="2400" b="1" dirty="0"/>
                  <a:t>mixed </a:t>
                </a:r>
                <a:r>
                  <a:rPr lang="en-US" sz="2400" dirty="0"/>
                  <a:t>number.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91D9C04-2992-2B46-B778-28474BB59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744" y="1244966"/>
                <a:ext cx="7327091" cy="613886"/>
              </a:xfrm>
              <a:prstGeom prst="rect">
                <a:avLst/>
              </a:prstGeom>
              <a:blipFill>
                <a:blip r:embed="rId2"/>
                <a:stretch>
                  <a:fillRect l="-1386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F7BB3BD7-A7B9-564D-958E-DFC4EBADF85B}"/>
                  </a:ext>
                </a:extLst>
              </p:cNvPr>
              <p:cNvSpPr txBox="1"/>
              <p:nvPr/>
            </p:nvSpPr>
            <p:spPr>
              <a:xfrm>
                <a:off x="2153341" y="4424653"/>
                <a:ext cx="9649072" cy="1060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2400" dirty="0"/>
                  <a:t> We call fractions like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:r>
                  <a:rPr lang="en-US" sz="2400" b="1" dirty="0"/>
                  <a:t>improper</a:t>
                </a:r>
                <a:r>
                  <a:rPr lang="en-US" sz="2400" dirty="0"/>
                  <a:t> (or vulgar) fractions         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sz="2400" dirty="0"/>
                  <a:t>as the numerator is more than the denominator.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7BB3BD7-A7B9-564D-958E-DFC4EBADF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3341" y="4424653"/>
                <a:ext cx="9649072" cy="1060931"/>
              </a:xfrm>
              <a:prstGeom prst="rect">
                <a:avLst/>
              </a:prstGeom>
              <a:blipFill>
                <a:blip r:embed="rId3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0635375C-6AAB-AA4A-BE50-970DE6935F38}"/>
                  </a:ext>
                </a:extLst>
              </p:cNvPr>
              <p:cNvSpPr txBox="1"/>
              <p:nvPr/>
            </p:nvSpPr>
            <p:spPr>
              <a:xfrm>
                <a:off x="2375387" y="5597581"/>
                <a:ext cx="9984432" cy="986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Note that  2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4 </m:t>
                    </m:r>
                  </m:oMath>
                </a14:m>
                <a:r>
                  <a:rPr lang="en-US" sz="2400" dirty="0">
                    <a:latin typeface="+mj-lt"/>
                  </a:rPr>
                  <a:t>+ 1 = 9; you can easily change mixed numbers into improper fractions, for example:    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/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/>
                  <a:t>  as  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/>
                  <a:t> 5 + 2 = 17 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35375C-6AAB-AA4A-BE50-970DE6935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387" y="5597581"/>
                <a:ext cx="9984432" cy="986296"/>
              </a:xfrm>
              <a:prstGeom prst="rect">
                <a:avLst/>
              </a:prstGeom>
              <a:blipFill>
                <a:blip r:embed="rId4"/>
                <a:stretch>
                  <a:fillRect l="-889" t="-5128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75542" y="3732075"/>
                <a:ext cx="8454743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  this as 9 quarters, that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/>
                  <a:t> and we see that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542" y="3732075"/>
                <a:ext cx="8454743" cy="614655"/>
              </a:xfrm>
              <a:prstGeom prst="rect">
                <a:avLst/>
              </a:prstGeom>
              <a:blipFill>
                <a:blip r:embed="rId5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F7BB3BD7-A7B9-564D-958E-DFC4EBADF85B}"/>
                  </a:ext>
                </a:extLst>
              </p:cNvPr>
              <p:cNvSpPr txBox="1"/>
              <p:nvPr/>
            </p:nvSpPr>
            <p:spPr>
              <a:xfrm>
                <a:off x="2722825" y="3248833"/>
                <a:ext cx="9123154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Each small </a:t>
                </a:r>
                <a:r>
                  <a:rPr lang="en-US" sz="2400" dirty="0">
                    <a:solidFill>
                      <a:srgbClr val="FF0000"/>
                    </a:solidFill>
                  </a:rPr>
                  <a:t>RED</a:t>
                </a:r>
                <a:r>
                  <a:rPr lang="en-US" sz="2400" dirty="0"/>
                  <a:t> square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/>
                  <a:t>. </a:t>
                </a:r>
                <a:r>
                  <a:rPr lang="en-US" sz="2400" dirty="0"/>
                  <a:t>There are 9 red squares so we write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BB3BD7-A7B9-564D-958E-DFC4EBADF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825" y="3248833"/>
                <a:ext cx="9123154" cy="613886"/>
              </a:xfrm>
              <a:prstGeom prst="rect">
                <a:avLst/>
              </a:prstGeom>
              <a:blipFill>
                <a:blip r:embed="rId6"/>
                <a:stretch>
                  <a:fillRect l="-972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51070DE7-2848-6641-9108-4620E5EDC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2BE2F63E-F2DF-C043-B36D-F30D44C97EDA}"/>
                  </a:ext>
                </a:extLst>
              </p:cNvPr>
              <p:cNvSpPr txBox="1"/>
              <p:nvPr/>
            </p:nvSpPr>
            <p:spPr>
              <a:xfrm>
                <a:off x="9469175" y="3727323"/>
                <a:ext cx="1321492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E2F63E-F2DF-C043-B36D-F30D44C97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9175" y="3727323"/>
                <a:ext cx="1321492" cy="614655"/>
              </a:xfrm>
              <a:prstGeom prst="rect">
                <a:avLst/>
              </a:prstGeom>
              <a:blipFill>
                <a:blip r:embed="rId7"/>
                <a:stretch>
                  <a:fillRect l="-6667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373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>
            <a:extLst>
              <a:ext uri="{FF2B5EF4-FFF2-40B4-BE49-F238E27FC236}">
                <a16:creationId xmlns="" xmlns:a16="http://schemas.microsoft.com/office/drawing/2014/main" id="{EA398C13-17E7-8A45-821A-9A032AB7F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208" y="65893"/>
            <a:ext cx="99787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Examples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4224181-30B2-2043-85B1-E205D1C1971F}"/>
              </a:ext>
            </a:extLst>
          </p:cNvPr>
          <p:cNvSpPr txBox="1"/>
          <p:nvPr/>
        </p:nvSpPr>
        <p:spPr>
          <a:xfrm>
            <a:off x="3791744" y="730014"/>
            <a:ext cx="65887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Write each of the numbers shown below as a mixed number and as an improper fraction.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DB22C4F-6FA6-6F40-82B0-6AC06F323F96}"/>
              </a:ext>
            </a:extLst>
          </p:cNvPr>
          <p:cNvSpPr txBox="1"/>
          <p:nvPr/>
        </p:nvSpPr>
        <p:spPr>
          <a:xfrm>
            <a:off x="3935761" y="1844825"/>
            <a:ext cx="5040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b)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651B50E9-5DDE-AF4A-802E-5EE598A17398}"/>
                  </a:ext>
                </a:extLst>
              </p:cNvPr>
              <p:cNvSpPr txBox="1"/>
              <p:nvPr/>
            </p:nvSpPr>
            <p:spPr>
              <a:xfrm>
                <a:off x="9480376" y="1844825"/>
                <a:ext cx="1872208" cy="4247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51B50E9-5DDE-AF4A-802E-5EE598A17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376" y="1844825"/>
                <a:ext cx="1872208" cy="4247253"/>
              </a:xfrm>
              <a:prstGeom prst="rect">
                <a:avLst/>
              </a:prstGeom>
              <a:blipFill>
                <a:blip r:embed="rId2"/>
                <a:stretch>
                  <a:fillRect l="-4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71D7064-181C-3148-91A1-AA09E0F57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E3E5CDA-F0DF-BD41-AC11-2CCEF503E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848" y="1790261"/>
            <a:ext cx="1651000" cy="838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BA51C0E-6EB4-9C49-85DE-2EF70A365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895" y="1790261"/>
            <a:ext cx="1612900" cy="838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C6895CE-5B0D-6042-8CD0-BF99E67CA8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700" y="2979772"/>
            <a:ext cx="1257300" cy="1231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82A07FD-A466-2C48-A66C-B35128284B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20" y="2985654"/>
            <a:ext cx="1231900" cy="1257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64DD95E-8CD5-7C49-94A9-A69CEE7095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656" y="4653713"/>
            <a:ext cx="1771118" cy="6997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372EE32-79DA-604D-97FB-991F94B003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620" y="4653712"/>
            <a:ext cx="1771118" cy="6997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B04669D-5197-FA4C-9C27-9AFB259C61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22258" y="4653712"/>
            <a:ext cx="1771118" cy="73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6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1">
            <a:extLst>
              <a:ext uri="{FF2B5EF4-FFF2-40B4-BE49-F238E27FC236}">
                <a16:creationId xmlns="" xmlns:a16="http://schemas.microsoft.com/office/drawing/2014/main" id="{F20E9F99-A769-8542-A161-3ED07F41E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2053" y="52337"/>
            <a:ext cx="9997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A9D347CE-A19D-1D4D-9E14-2B1DB4947C11}"/>
                  </a:ext>
                </a:extLst>
              </p:cNvPr>
              <p:cNvSpPr txBox="1"/>
              <p:nvPr/>
            </p:nvSpPr>
            <p:spPr>
              <a:xfrm>
                <a:off x="3946478" y="1161641"/>
                <a:ext cx="7899443" cy="1355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Convert these improper fractions to mixed numbers: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 a)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        b)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          c)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9 </m:t>
                        </m:r>
                      </m:den>
                    </m:f>
                  </m:oMath>
                </a14:m>
                <a:r>
                  <a:rPr lang="en-US" sz="2400" dirty="0"/>
                  <a:t>          d)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9D347CE-A19D-1D4D-9E14-2B1DB4947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6478" y="1161641"/>
                <a:ext cx="7899443" cy="1355628"/>
              </a:xfrm>
              <a:prstGeom prst="rect">
                <a:avLst/>
              </a:prstGeom>
              <a:blipFill>
                <a:blip r:embed="rId2"/>
                <a:stretch>
                  <a:fillRect l="-1124" t="-2778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2A3A0545-93B7-EB40-8733-2B863CF03A34}"/>
                  </a:ext>
                </a:extLst>
              </p:cNvPr>
              <p:cNvSpPr txBox="1"/>
              <p:nvPr/>
            </p:nvSpPr>
            <p:spPr>
              <a:xfrm>
                <a:off x="3946478" y="2673863"/>
                <a:ext cx="7344816" cy="1662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Convert these mixed numbers to improper fractions: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 a)  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         b) 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         c) 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         d)  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A3A0545-93B7-EB40-8733-2B863CF03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6478" y="2673863"/>
                <a:ext cx="7344816" cy="1662828"/>
              </a:xfrm>
              <a:prstGeom prst="rect">
                <a:avLst/>
              </a:prstGeom>
              <a:blipFill>
                <a:blip r:embed="rId3"/>
                <a:stretch>
                  <a:fillRect l="-1209" t="-3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CCBFF6C-3A80-3045-BDE5-FCA66BEA20FC}"/>
              </a:ext>
            </a:extLst>
          </p:cNvPr>
          <p:cNvSpPr txBox="1"/>
          <p:nvPr/>
        </p:nvSpPr>
        <p:spPr>
          <a:xfrm>
            <a:off x="4300336" y="4400242"/>
            <a:ext cx="576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Write these fractions in increasing order:</a:t>
            </a:r>
          </a:p>
          <a:p>
            <a:endParaRPr lang="en-US" dirty="0"/>
          </a:p>
          <a:p>
            <a:r>
              <a:rPr lang="en-US" dirty="0"/>
              <a:t>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B72E551E-E727-5A4E-B745-78218421966A}"/>
                  </a:ext>
                </a:extLst>
              </p:cNvPr>
              <p:cNvSpPr txBox="1"/>
              <p:nvPr/>
            </p:nvSpPr>
            <p:spPr>
              <a:xfrm>
                <a:off x="4959950" y="1871697"/>
                <a:ext cx="504056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2E551E-E727-5A4E-B745-7821842196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950" y="1871697"/>
                <a:ext cx="504056" cy="616964"/>
              </a:xfrm>
              <a:prstGeom prst="rect">
                <a:avLst/>
              </a:prstGeom>
              <a:blipFill>
                <a:blip r:embed="rId4"/>
                <a:stretch>
                  <a:fillRect l="-12500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441E1702-A7D8-8747-BF17-6612EC26794A}"/>
                  </a:ext>
                </a:extLst>
              </p:cNvPr>
              <p:cNvSpPr txBox="1"/>
              <p:nvPr/>
            </p:nvSpPr>
            <p:spPr>
              <a:xfrm>
                <a:off x="6477477" y="1864193"/>
                <a:ext cx="504056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41E1702-A7D8-8747-BF17-6612EC267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477" y="1864193"/>
                <a:ext cx="504056" cy="613886"/>
              </a:xfrm>
              <a:prstGeom prst="rect">
                <a:avLst/>
              </a:prstGeom>
              <a:blipFill>
                <a:blip r:embed="rId6"/>
                <a:stretch>
                  <a:fillRect l="-12195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91CFECDB-6116-C647-B53A-AB8CC369B15A}"/>
                  </a:ext>
                </a:extLst>
              </p:cNvPr>
              <p:cNvSpPr txBox="1"/>
              <p:nvPr/>
            </p:nvSpPr>
            <p:spPr>
              <a:xfrm>
                <a:off x="7995004" y="1859544"/>
                <a:ext cx="504056" cy="616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CFECDB-6116-C647-B53A-AB8CC369B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5004" y="1859544"/>
                <a:ext cx="504056" cy="616579"/>
              </a:xfrm>
              <a:prstGeom prst="rect">
                <a:avLst/>
              </a:prstGeom>
              <a:blipFill>
                <a:blip r:embed="rId7"/>
                <a:stretch>
                  <a:fillRect l="-12500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DECA8210-D460-904D-8F61-A9C18D9056E6}"/>
                  </a:ext>
                </a:extLst>
              </p:cNvPr>
              <p:cNvSpPr txBox="1"/>
              <p:nvPr/>
            </p:nvSpPr>
            <p:spPr>
              <a:xfrm>
                <a:off x="9560787" y="1857587"/>
                <a:ext cx="504056" cy="620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CA8210-D460-904D-8F61-A9C18D905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0787" y="1857587"/>
                <a:ext cx="504056" cy="620491"/>
              </a:xfrm>
              <a:prstGeom prst="rect">
                <a:avLst/>
              </a:prstGeom>
              <a:blipFill>
                <a:blip r:embed="rId8"/>
                <a:stretch>
                  <a:fillRect l="-12195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FE71BF36-4DD4-884A-AF37-E70250C898E3}"/>
                  </a:ext>
                </a:extLst>
              </p:cNvPr>
              <p:cNvSpPr txBox="1"/>
              <p:nvPr/>
            </p:nvSpPr>
            <p:spPr>
              <a:xfrm>
                <a:off x="4959950" y="3416770"/>
                <a:ext cx="43204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71BF36-4DD4-884A-AF37-E70250C89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950" y="3416770"/>
                <a:ext cx="432048" cy="695062"/>
              </a:xfrm>
              <a:prstGeom prst="rect">
                <a:avLst/>
              </a:prstGeom>
              <a:blipFill>
                <a:blip r:embed="rId9"/>
                <a:stretch>
                  <a:fillRect r="-2857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CC5CBB39-88E0-6240-9B9B-C23BB3962805}"/>
                  </a:ext>
                </a:extLst>
              </p:cNvPr>
              <p:cNvSpPr txBox="1"/>
              <p:nvPr/>
            </p:nvSpPr>
            <p:spPr>
              <a:xfrm>
                <a:off x="6663936" y="3385147"/>
                <a:ext cx="43204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C5CBB39-88E0-6240-9B9B-C23BB3962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3936" y="3385147"/>
                <a:ext cx="432048" cy="695062"/>
              </a:xfrm>
              <a:prstGeom prst="rect">
                <a:avLst/>
              </a:prstGeom>
              <a:blipFill>
                <a:blip r:embed="rId10"/>
                <a:stretch>
                  <a:fillRect r="-5714" b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D0B9DD6A-7FD6-A549-A854-CB7607E1A765}"/>
                  </a:ext>
                </a:extLst>
              </p:cNvPr>
              <p:cNvSpPr txBox="1"/>
              <p:nvPr/>
            </p:nvSpPr>
            <p:spPr>
              <a:xfrm>
                <a:off x="8184232" y="3386535"/>
                <a:ext cx="43204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0B9DD6A-7FD6-A549-A854-CB7607E1A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232" y="3386535"/>
                <a:ext cx="432048" cy="695062"/>
              </a:xfrm>
              <a:prstGeom prst="rect">
                <a:avLst/>
              </a:prstGeom>
              <a:blipFill>
                <a:blip r:embed="rId11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7F1EEB86-94C3-C844-868C-6EF3985A309B}"/>
                  </a:ext>
                </a:extLst>
              </p:cNvPr>
              <p:cNvSpPr txBox="1"/>
              <p:nvPr/>
            </p:nvSpPr>
            <p:spPr>
              <a:xfrm>
                <a:off x="9888218" y="3369570"/>
                <a:ext cx="43204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F1EEB86-94C3-C844-868C-6EF3985A3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8218" y="3369570"/>
                <a:ext cx="432048" cy="695062"/>
              </a:xfrm>
              <a:prstGeom prst="rect">
                <a:avLst/>
              </a:prstGeom>
              <a:blipFill>
                <a:blip r:embed="rId12"/>
                <a:stretch>
                  <a:fillRect r="-2857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49E46DDF-B009-CC42-A97A-253CD0081A53}"/>
                  </a:ext>
                </a:extLst>
              </p:cNvPr>
              <p:cNvSpPr txBox="1"/>
              <p:nvPr/>
            </p:nvSpPr>
            <p:spPr>
              <a:xfrm>
                <a:off x="5151768" y="5708198"/>
                <a:ext cx="3456384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6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E46DDF-B009-CC42-A97A-253CD0081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768" y="5708198"/>
                <a:ext cx="3456384" cy="616964"/>
              </a:xfrm>
              <a:prstGeom prst="rect">
                <a:avLst/>
              </a:prstGeom>
              <a:blipFill>
                <a:blip r:embed="rId13"/>
                <a:stretch>
                  <a:fillRect l="-733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B1467CD-0651-CA48-827F-031D0FA63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6600F71C-3A0B-9042-A460-C1F0AF9A8BEA}"/>
                  </a:ext>
                </a:extLst>
              </p:cNvPr>
              <p:cNvSpPr txBox="1"/>
              <p:nvPr/>
            </p:nvSpPr>
            <p:spPr>
              <a:xfrm>
                <a:off x="5272843" y="4823116"/>
                <a:ext cx="2861681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6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600F71C-3A0B-9042-A460-C1F0AF9A8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843" y="4823116"/>
                <a:ext cx="2861681" cy="616964"/>
              </a:xfrm>
              <a:prstGeom prst="rect">
                <a:avLst/>
              </a:prstGeom>
              <a:blipFill>
                <a:blip r:embed="rId14"/>
                <a:stretch>
                  <a:fillRect l="-3084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48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9" grpId="0"/>
      <p:bldP spid="10" grpId="0"/>
      <p:bldP spid="11" grpId="0"/>
      <p:bldP spid="7" grpId="0"/>
      <p:bldP spid="15" grpId="0"/>
      <p:bldP spid="16" grpId="0"/>
      <p:bldP spid="17" grpId="0"/>
      <p:bldP spid="8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>
            <a:extLst>
              <a:ext uri="{FF2B5EF4-FFF2-40B4-BE49-F238E27FC236}">
                <a16:creationId xmlns="" xmlns:a16="http://schemas.microsoft.com/office/drawing/2014/main" id="{9AD6382E-7E97-7149-A9EB-BA701E466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59186"/>
            <a:ext cx="9997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  </a:t>
            </a:r>
            <a:r>
              <a:rPr lang="en-US" altLang="en-US" sz="2800" b="1" dirty="0"/>
              <a:t>FRACTIONS: </a:t>
            </a:r>
            <a:r>
              <a:rPr lang="en-US" altLang="en-US" sz="2800" b="1" dirty="0" smtClean="0"/>
              <a:t>Fitness </a:t>
            </a:r>
            <a:r>
              <a:rPr lang="en-US" altLang="en-US" sz="2800" b="1" dirty="0"/>
              <a:t>Check</a:t>
            </a:r>
          </a:p>
        </p:txBody>
      </p:sp>
      <p:sp>
        <p:nvSpPr>
          <p:cNvPr id="17412" name="TextBox 12">
            <a:extLst>
              <a:ext uri="{FF2B5EF4-FFF2-40B4-BE49-F238E27FC236}">
                <a16:creationId xmlns="" xmlns:a16="http://schemas.microsoft.com/office/drawing/2014/main" id="{674B7EDA-6A7F-3145-A5EA-61A9377BD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080" y="582406"/>
            <a:ext cx="74441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4BE9EEF-3BBD-7147-9145-D8C1EE0264D4}"/>
              </a:ext>
            </a:extLst>
          </p:cNvPr>
          <p:cNvSpPr txBox="1"/>
          <p:nvPr/>
        </p:nvSpPr>
        <p:spPr>
          <a:xfrm>
            <a:off x="3422440" y="1377800"/>
            <a:ext cx="832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 Convert these mixed numbers to improper fractions: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F8245ADF-3EF5-044E-A785-D74FD899A7FA}"/>
                  </a:ext>
                </a:extLst>
              </p:cNvPr>
              <p:cNvSpPr txBox="1"/>
              <p:nvPr/>
            </p:nvSpPr>
            <p:spPr>
              <a:xfrm>
                <a:off x="4970420" y="1802899"/>
                <a:ext cx="4752528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a)  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          b) 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          c) 10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8245ADF-3EF5-044E-A785-D74FD899A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420" y="1802899"/>
                <a:ext cx="4752528" cy="616515"/>
              </a:xfrm>
              <a:prstGeom prst="rect">
                <a:avLst/>
              </a:prstGeom>
              <a:blipFill>
                <a:blip r:embed="rId2"/>
                <a:stretch>
                  <a:fillRect l="-1596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D7ECD0CF-F80C-3E4A-BE83-6671E5E1C0E6}"/>
                  </a:ext>
                </a:extLst>
              </p:cNvPr>
              <p:cNvSpPr txBox="1"/>
              <p:nvPr/>
            </p:nvSpPr>
            <p:spPr>
              <a:xfrm>
                <a:off x="5159896" y="2431676"/>
                <a:ext cx="4752528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7ECD0CF-F80C-3E4A-BE83-6671E5E1C0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2431676"/>
                <a:ext cx="4752528" cy="622222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611A541-50E5-7C49-90A0-1C20554C9EA7}"/>
              </a:ext>
            </a:extLst>
          </p:cNvPr>
          <p:cNvSpPr txBox="1"/>
          <p:nvPr/>
        </p:nvSpPr>
        <p:spPr>
          <a:xfrm>
            <a:off x="3485221" y="3066160"/>
            <a:ext cx="7722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Convert these improper fractions to mixed numbers: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FD40AD60-A231-3D44-BFB6-E2CAC2CF91AB}"/>
                  </a:ext>
                </a:extLst>
              </p:cNvPr>
              <p:cNvSpPr txBox="1"/>
              <p:nvPr/>
            </p:nvSpPr>
            <p:spPr>
              <a:xfrm>
                <a:off x="4601853" y="3529065"/>
                <a:ext cx="5688632" cy="704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ea typeface="Cambria Math" panose="02040503050406030204" pitchFamily="18" charset="0"/>
                  </a:rPr>
                  <a:t>  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/>
                  <a:t>           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</a:t>
                </a:r>
                <a:r>
                  <a:rPr lang="en-US" sz="2800" dirty="0"/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41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40AD60-A231-3D44-BFB6-E2CAC2CF9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1853" y="3529065"/>
                <a:ext cx="5688632" cy="704552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4799BA8C-73CB-7843-89D0-FBF198B4B909}"/>
                  </a:ext>
                </a:extLst>
              </p:cNvPr>
              <p:cNvSpPr txBox="1"/>
              <p:nvPr/>
            </p:nvSpPr>
            <p:spPr>
              <a:xfrm>
                <a:off x="5159896" y="4218375"/>
                <a:ext cx="4104456" cy="617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                  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         </a:t>
                </a:r>
                <a:r>
                  <a:rPr lang="en-US" dirty="0">
                    <a:solidFill>
                      <a:srgbClr val="FF0000"/>
                    </a:solidFill>
                  </a:rPr>
                  <a:t>8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799BA8C-73CB-7843-89D0-FBF198B4B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4218375"/>
                <a:ext cx="4104456" cy="61715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9D915916-ED1C-BC49-BD6D-0BBAD3DACD78}"/>
                  </a:ext>
                </a:extLst>
              </p:cNvPr>
              <p:cNvSpPr txBox="1"/>
              <p:nvPr/>
            </p:nvSpPr>
            <p:spPr>
              <a:xfrm>
                <a:off x="4015277" y="5030085"/>
                <a:ext cx="7202231" cy="986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3. Write these fractions in increasing order</a:t>
                </a:r>
                <a:r>
                  <a:rPr lang="en-US" dirty="0"/>
                  <a:t>:</a:t>
                </a:r>
              </a:p>
              <a:p>
                <a:r>
                  <a:rPr lang="en-US" sz="2400" dirty="0"/>
                  <a:t>               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,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400" dirty="0"/>
                  <a:t>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400">
                        <a:latin typeface="Cambria Math" panose="02040503050406030204" pitchFamily="18" charset="0"/>
                      </a:rPr>
                      <m:t>, 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D915916-ED1C-BC49-BD6D-0BBAD3DAC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277" y="5030085"/>
                <a:ext cx="7202231" cy="986296"/>
              </a:xfrm>
              <a:prstGeom prst="rect">
                <a:avLst/>
              </a:prstGeom>
              <a:blipFill>
                <a:blip r:embed="rId6"/>
                <a:stretch>
                  <a:fillRect l="-1232" t="-5128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5F0E6581-D4BD-284A-9BFE-E2834F4FD42A}"/>
                  </a:ext>
                </a:extLst>
              </p:cNvPr>
              <p:cNvSpPr txBox="1"/>
              <p:nvPr/>
            </p:nvSpPr>
            <p:spPr>
              <a:xfrm>
                <a:off x="5303912" y="6125148"/>
                <a:ext cx="3305028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 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F0E6581-D4BD-284A-9BFE-E2834F4FD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912" y="6125148"/>
                <a:ext cx="3305028" cy="616964"/>
              </a:xfrm>
              <a:prstGeom prst="rect">
                <a:avLst/>
              </a:prstGeom>
              <a:blipFill>
                <a:blip r:embed="rId7"/>
                <a:stretch>
                  <a:fillRect l="-3065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3F3BDC7-EEDA-5143-8FC9-13F00030F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36117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088524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and 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2" y="3367456"/>
            <a:ext cx="99972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>
                <a:solidFill>
                  <a:srgbClr val="00B050"/>
                </a:solidFill>
              </a:rPr>
              <a:t>section,</a:t>
            </a:r>
          </a:p>
          <a:p>
            <a:pPr algn="ctr"/>
            <a:r>
              <a:rPr lang="en-US" altLang="en-US" sz="2400" b="1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2" y="4509120"/>
            <a:ext cx="99844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0610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D26DF9-5106-4408-AEB8-21B8AFA51FB3}">
  <ds:schemaRefs>
    <ds:schemaRef ds:uri="9ee75292-5076-4fcc-bc52-dcc754448144"/>
    <ds:schemaRef ds:uri="http://schemas.microsoft.com/office/2006/documentManagement/types"/>
    <ds:schemaRef ds:uri="f7b00057-f5aa-46f4-8410-da255f325540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7713</TotalTime>
  <Words>2297</Words>
  <Application>Microsoft Office PowerPoint</Application>
  <PresentationFormat>Custom</PresentationFormat>
  <Paragraphs>305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Alapértelmezett terv</vt:lpstr>
      <vt:lpstr>Supporting and Enhancing Mathematics and Statistics UNIT: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296</cp:revision>
  <cp:lastPrinted>2016-10-17T08:47:54Z</cp:lastPrinted>
  <dcterms:created xsi:type="dcterms:W3CDTF">2012-10-10T19:07:13Z</dcterms:created>
  <dcterms:modified xsi:type="dcterms:W3CDTF">2020-07-08T14:00:15Z</dcterms:modified>
</cp:coreProperties>
</file>