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355" r:id="rId5"/>
    <p:sldId id="356" r:id="rId6"/>
    <p:sldId id="392" r:id="rId7"/>
    <p:sldId id="393" r:id="rId8"/>
    <p:sldId id="357" r:id="rId9"/>
    <p:sldId id="372" r:id="rId10"/>
    <p:sldId id="369" r:id="rId11"/>
    <p:sldId id="360" r:id="rId12"/>
    <p:sldId id="395" r:id="rId13"/>
    <p:sldId id="384" r:id="rId14"/>
    <p:sldId id="397" r:id="rId15"/>
    <p:sldId id="396" r:id="rId16"/>
    <p:sldId id="398" r:id="rId17"/>
    <p:sldId id="373" r:id="rId18"/>
    <p:sldId id="385" r:id="rId19"/>
    <p:sldId id="414" r:id="rId20"/>
    <p:sldId id="412" r:id="rId21"/>
    <p:sldId id="413" r:id="rId22"/>
    <p:sldId id="399" r:id="rId23"/>
    <p:sldId id="400" r:id="rId24"/>
    <p:sldId id="405" r:id="rId25"/>
    <p:sldId id="406" r:id="rId26"/>
    <p:sldId id="407" r:id="rId27"/>
    <p:sldId id="409" r:id="rId28"/>
    <p:sldId id="410" r:id="rId29"/>
    <p:sldId id="408" r:id="rId30"/>
    <p:sldId id="388" r:id="rId31"/>
    <p:sldId id="386" r:id="rId32"/>
    <p:sldId id="401" r:id="rId33"/>
    <p:sldId id="402" r:id="rId34"/>
    <p:sldId id="404" r:id="rId35"/>
    <p:sldId id="371" r:id="rId36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29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 autoAdjust="0"/>
    <p:restoredTop sz="94809"/>
  </p:normalViewPr>
  <p:slideViewPr>
    <p:cSldViewPr>
      <p:cViewPr>
        <p:scale>
          <a:sx n="178" d="100"/>
          <a:sy n="178" d="100"/>
        </p:scale>
        <p:origin x="-7356" y="-507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3/19/2021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560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358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338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93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617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960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052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985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036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919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3244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94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3887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545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88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48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7986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9108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777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8995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2713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130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18" Type="http://schemas.openxmlformats.org/officeDocument/2006/relationships/image" Target="../media/image108.png"/><Relationship Id="rId3" Type="http://schemas.openxmlformats.org/officeDocument/2006/relationships/image" Target="../media/image93.png"/><Relationship Id="rId21" Type="http://schemas.openxmlformats.org/officeDocument/2006/relationships/image" Target="../media/image1050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17" Type="http://schemas.openxmlformats.org/officeDocument/2006/relationships/image" Target="../media/image107.png"/><Relationship Id="rId25" Type="http://schemas.openxmlformats.org/officeDocument/2006/relationships/image" Target="../media/image1090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06.png"/><Relationship Id="rId20" Type="http://schemas.openxmlformats.org/officeDocument/2006/relationships/image" Target="../media/image1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24" Type="http://schemas.openxmlformats.org/officeDocument/2006/relationships/image" Target="../media/image1080.png"/><Relationship Id="rId5" Type="http://schemas.openxmlformats.org/officeDocument/2006/relationships/image" Target="../media/image95.png"/><Relationship Id="rId15" Type="http://schemas.openxmlformats.org/officeDocument/2006/relationships/image" Target="../media/image105.png"/><Relationship Id="rId23" Type="http://schemas.openxmlformats.org/officeDocument/2006/relationships/image" Target="../media/image1070.png"/><Relationship Id="rId10" Type="http://schemas.openxmlformats.org/officeDocument/2006/relationships/image" Target="../media/image100.png"/><Relationship Id="rId19" Type="http://schemas.openxmlformats.org/officeDocument/2006/relationships/image" Target="../media/image109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Relationship Id="rId22" Type="http://schemas.openxmlformats.org/officeDocument/2006/relationships/image" Target="../media/image106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18" Type="http://schemas.openxmlformats.org/officeDocument/2006/relationships/image" Target="../media/image12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17" Type="http://schemas.openxmlformats.org/officeDocument/2006/relationships/image" Target="../media/image125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Indices and Factors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Indices and Factors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7741" y="692696"/>
            <a:ext cx="834187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b="1" dirty="0"/>
              <a:t>Indices and Factors </a:t>
            </a:r>
            <a:r>
              <a:rPr lang="en-US" altLang="en-US" sz="2400" dirty="0"/>
              <a:t>are an important part of number work. </a:t>
            </a:r>
          </a:p>
          <a:p>
            <a:pPr algn="ctr"/>
            <a:endParaRPr lang="en-US" altLang="en-US" sz="2400" dirty="0"/>
          </a:p>
          <a:p>
            <a:pPr algn="ctr"/>
            <a:r>
              <a:rPr lang="en-US" altLang="en-US" sz="2400" dirty="0"/>
              <a:t>You have five sections to work through and there are </a:t>
            </a:r>
          </a:p>
          <a:p>
            <a:pPr algn="ctr"/>
            <a:r>
              <a:rPr lang="en-US" altLang="en-US" sz="2400" dirty="0"/>
              <a:t>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8717" y="2728060"/>
            <a:ext cx="785992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Squares, Cubes, Square Roots and Cube Roots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Index Notation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Factors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Prime Factors, Highest Common Factor (HCF) and Lowest Common Multiple (LCM)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Further Index Notation</a:t>
            </a: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3061" y="801674"/>
            <a:ext cx="7865533" cy="3092450"/>
          </a:xfrm>
        </p:spPr>
        <p:txBody>
          <a:bodyPr/>
          <a:lstStyle/>
          <a:p>
            <a:r>
              <a:rPr lang="en-US" dirty="0"/>
              <a:t>			   </a:t>
            </a:r>
            <a:r>
              <a:rPr lang="en-US" sz="2400" dirty="0">
                <a:solidFill>
                  <a:schemeClr val="tx1"/>
                </a:solidFill>
              </a:rPr>
              <a:t>Square Numbers </a:t>
            </a:r>
            <a:r>
              <a:rPr lang="en-US" dirty="0">
                <a:solidFill>
                  <a:schemeClr val="tx1"/>
                </a:solidFill>
              </a:rPr>
              <a:t>	  </a:t>
            </a:r>
            <a:endParaRPr lang="en-US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11624" y="2188521"/>
                <a:ext cx="9001000" cy="4625730"/>
              </a:xfrm>
            </p:spPr>
            <p:txBody>
              <a:bodyPr>
                <a:normAutofit fontScale="47500" lnSpcReduction="20000"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	… are made by multiplying a </a:t>
                </a:r>
                <a:r>
                  <a:rPr lang="en-US" sz="5100" dirty="0">
                    <a:solidFill>
                      <a:schemeClr val="accent1"/>
                    </a:solidFill>
                    <a:latin typeface="+mj-lt"/>
                  </a:rPr>
                  <a:t>number</a:t>
                </a:r>
                <a:r>
                  <a:rPr lang="en-US" sz="5100" dirty="0">
                    <a:latin typeface="+mj-lt"/>
                  </a:rPr>
                  <a:t> </a:t>
                </a: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by</a:t>
                </a:r>
                <a:r>
                  <a:rPr lang="en-US" sz="5100" dirty="0">
                    <a:latin typeface="+mj-lt"/>
                  </a:rPr>
                  <a:t> </a:t>
                </a:r>
                <a:r>
                  <a:rPr lang="en-US" sz="5100" dirty="0" smtClean="0">
                    <a:solidFill>
                      <a:srgbClr val="FF0000"/>
                    </a:solidFill>
                    <a:latin typeface="+mj-lt"/>
                  </a:rPr>
                  <a:t>itself</a:t>
                </a:r>
                <a:r>
                  <a:rPr lang="en-US" sz="5100" dirty="0" smtClean="0">
                    <a:solidFill>
                      <a:schemeClr val="tx1"/>
                    </a:solidFill>
                    <a:latin typeface="+mj-lt"/>
                  </a:rPr>
                  <a:t>.</a:t>
                </a:r>
                <a:endParaRPr lang="en-US" sz="5100" dirty="0">
                  <a:solidFill>
                    <a:schemeClr val="tx1"/>
                  </a:solidFill>
                  <a:latin typeface="+mj-lt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5100" dirty="0">
                  <a:solidFill>
                    <a:srgbClr val="FF0000"/>
                  </a:solidFill>
                  <a:latin typeface="+mj-lt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5100" dirty="0">
                    <a:solidFill>
                      <a:schemeClr val="accent1"/>
                    </a:solidFill>
                    <a:latin typeface="+mj-lt"/>
                  </a:rPr>
                  <a:t>1</a:t>
                </a:r>
                <a:r>
                  <a:rPr lang="en-US" sz="51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51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5100" dirty="0">
                    <a:solidFill>
                      <a:srgbClr val="FF0000"/>
                    </a:solidFill>
                    <a:latin typeface="+mj-lt"/>
                  </a:rPr>
                  <a:t>1</a:t>
                </a:r>
                <a:r>
                  <a:rPr lang="en-US" sz="5100" dirty="0">
                    <a:latin typeface="+mj-lt"/>
                  </a:rPr>
                  <a:t>		</a:t>
                </a:r>
                <a:r>
                  <a:rPr lang="en-US" sz="5100" dirty="0">
                    <a:solidFill>
                      <a:schemeClr val="accent1"/>
                    </a:solidFill>
                    <a:latin typeface="+mj-lt"/>
                  </a:rPr>
                  <a:t>2</a:t>
                </a:r>
                <a:r>
                  <a:rPr lang="en-US" sz="51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51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5100" dirty="0">
                    <a:latin typeface="+mj-lt"/>
                  </a:rPr>
                  <a:t> </a:t>
                </a:r>
                <a:r>
                  <a:rPr lang="en-US" sz="5100" dirty="0">
                    <a:solidFill>
                      <a:srgbClr val="FF0000"/>
                    </a:solidFill>
                    <a:latin typeface="+mj-lt"/>
                  </a:rPr>
                  <a:t>2</a:t>
                </a:r>
                <a:r>
                  <a:rPr lang="en-US" sz="5100" dirty="0">
                    <a:latin typeface="+mj-lt"/>
                  </a:rPr>
                  <a:t>		</a:t>
                </a:r>
                <a:r>
                  <a:rPr lang="en-US" sz="5100" dirty="0">
                    <a:solidFill>
                      <a:schemeClr val="accent1"/>
                    </a:solidFill>
                    <a:latin typeface="+mj-lt"/>
                  </a:rPr>
                  <a:t>3</a:t>
                </a:r>
                <a:r>
                  <a:rPr lang="en-US" sz="51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51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5100" dirty="0">
                    <a:latin typeface="+mj-lt"/>
                  </a:rPr>
                  <a:t> </a:t>
                </a:r>
                <a:r>
                  <a:rPr lang="en-US" sz="5100" dirty="0">
                    <a:solidFill>
                      <a:srgbClr val="FF0000"/>
                    </a:solidFill>
                    <a:latin typeface="+mj-lt"/>
                  </a:rPr>
                  <a:t>3</a:t>
                </a:r>
                <a:r>
                  <a:rPr lang="en-US" sz="5100" dirty="0">
                    <a:latin typeface="+mj-lt"/>
                  </a:rPr>
                  <a:t>		</a:t>
                </a:r>
                <a:r>
                  <a:rPr lang="en-US" sz="5100" dirty="0">
                    <a:solidFill>
                      <a:schemeClr val="accent1"/>
                    </a:solidFill>
                    <a:latin typeface="+mj-lt"/>
                  </a:rPr>
                  <a:t>4</a:t>
                </a:r>
                <a:r>
                  <a:rPr lang="en-US" sz="51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51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5100" dirty="0">
                    <a:latin typeface="+mj-lt"/>
                  </a:rPr>
                  <a:t> </a:t>
                </a:r>
                <a:r>
                  <a:rPr lang="en-US" sz="5100" dirty="0">
                    <a:solidFill>
                      <a:srgbClr val="FF0000"/>
                    </a:solidFill>
                    <a:latin typeface="+mj-lt"/>
                  </a:rPr>
                  <a:t>4</a:t>
                </a:r>
                <a:r>
                  <a:rPr lang="en-US" sz="5100" dirty="0">
                    <a:latin typeface="+mj-lt"/>
                  </a:rPr>
                  <a:t>	   	</a:t>
                </a:r>
                <a:r>
                  <a:rPr lang="en-US" sz="5100" dirty="0">
                    <a:solidFill>
                      <a:schemeClr val="accent1"/>
                    </a:solidFill>
                    <a:latin typeface="+mj-lt"/>
                  </a:rPr>
                  <a:t>5</a:t>
                </a:r>
                <a:r>
                  <a:rPr lang="en-US" sz="51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51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5100" dirty="0">
                    <a:latin typeface="+mj-lt"/>
                  </a:rPr>
                  <a:t> </a:t>
                </a:r>
                <a:r>
                  <a:rPr lang="en-US" sz="5100" dirty="0">
                    <a:solidFill>
                      <a:srgbClr val="FF0000"/>
                    </a:solidFill>
                    <a:latin typeface="+mj-lt"/>
                  </a:rPr>
                  <a:t>5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5100" dirty="0">
                    <a:latin typeface="+mj-lt"/>
                  </a:rPr>
                  <a:t>	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  1</a:t>
                </a:r>
                <a:r>
                  <a:rPr lang="en-US" sz="5100" baseline="30000" dirty="0">
                    <a:solidFill>
                      <a:schemeClr val="tx1"/>
                    </a:solidFill>
                    <a:latin typeface="+mj-lt"/>
                  </a:rPr>
                  <a:t>2		   </a:t>
                </a: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2</a:t>
                </a:r>
                <a:r>
                  <a:rPr lang="en-US" sz="5100" baseline="30000" dirty="0">
                    <a:solidFill>
                      <a:schemeClr val="tx1"/>
                    </a:solidFill>
                    <a:latin typeface="+mj-lt"/>
                  </a:rPr>
                  <a:t>2		   </a:t>
                </a: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3</a:t>
                </a:r>
                <a:r>
                  <a:rPr lang="en-US" sz="5100" baseline="30000" dirty="0">
                    <a:solidFill>
                      <a:schemeClr val="tx1"/>
                    </a:solidFill>
                    <a:latin typeface="+mj-lt"/>
                  </a:rPr>
                  <a:t>2		   </a:t>
                </a: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4</a:t>
                </a:r>
                <a:r>
                  <a:rPr lang="en-US" sz="5100" baseline="30000" dirty="0">
                    <a:solidFill>
                      <a:schemeClr val="tx1"/>
                    </a:solidFill>
                    <a:latin typeface="+mj-lt"/>
                  </a:rPr>
                  <a:t>2		   </a:t>
                </a: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5</a:t>
                </a:r>
                <a:r>
                  <a:rPr lang="en-US" sz="5100" baseline="30000" dirty="0">
                    <a:solidFill>
                      <a:schemeClr val="tx1"/>
                    </a:solidFill>
                    <a:latin typeface="+mj-lt"/>
                  </a:rPr>
                  <a:t>2</a:t>
                </a:r>
                <a:r>
                  <a:rPr lang="en-US" baseline="30000" dirty="0">
                    <a:solidFill>
                      <a:schemeClr val="tx1"/>
                    </a:solidFill>
                  </a:rPr>
                  <a:t>	</a:t>
                </a:r>
                <a:r>
                  <a:rPr lang="en-US" dirty="0"/>
                  <a:t>			</a:t>
                </a:r>
                <a:r>
                  <a:rPr lang="en-US" sz="2500" baseline="30000" dirty="0">
                    <a:latin typeface="+mj-lt"/>
                  </a:rPr>
                  <a:t>   </a:t>
                </a:r>
                <a:r>
                  <a:rPr lang="en-US" sz="2500" dirty="0">
                    <a:latin typeface="+mj-lt"/>
                  </a:rPr>
                  <a:t>     </a:t>
                </a:r>
                <a:r>
                  <a:rPr lang="en-US" sz="2500" baseline="30000" dirty="0">
                    <a:latin typeface="+mj-lt"/>
                  </a:rPr>
                  <a:t>  </a:t>
                </a:r>
                <a:r>
                  <a:rPr lang="en-US" sz="2500" dirty="0">
                    <a:latin typeface="+mj-lt"/>
                  </a:rPr>
                  <a:t>     </a:t>
                </a:r>
                <a:r>
                  <a:rPr lang="en-US" sz="2500" baseline="30000" dirty="0">
                    <a:latin typeface="+mj-lt"/>
                  </a:rPr>
                  <a:t> </a:t>
                </a:r>
                <a:r>
                  <a:rPr lang="en-US" sz="2500" baseline="30000" dirty="0">
                    <a:solidFill>
                      <a:srgbClr val="FF0000"/>
                    </a:solidFill>
                    <a:latin typeface="+mj-lt"/>
                  </a:rPr>
                  <a:t>(we say this as ‘3 squared’)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200" baseline="30000" dirty="0">
                  <a:solidFill>
                    <a:srgbClr val="FF0000"/>
                  </a:solidFill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2200" baseline="30000" dirty="0">
                  <a:solidFill>
                    <a:srgbClr val="FF0000"/>
                  </a:solidFill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4400" baseline="30000" dirty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  </a:t>
                </a:r>
                <a:r>
                  <a:rPr lang="en-US" sz="5100" dirty="0">
                    <a:solidFill>
                      <a:srgbClr val="FF0000"/>
                    </a:solidFill>
                    <a:latin typeface="+mj-lt"/>
                  </a:rPr>
                  <a:t>1				  4				   9				  16			    25</a:t>
                </a:r>
                <a:r>
                  <a:rPr lang="en-US" sz="4400" dirty="0">
                    <a:solidFill>
                      <a:srgbClr val="FF0000"/>
                    </a:solidFill>
                  </a:rPr>
                  <a:t>	</a:t>
                </a:r>
                <a:r>
                  <a:rPr lang="en-US" dirty="0">
                    <a:solidFill>
                      <a:srgbClr val="FF0000"/>
                    </a:solidFill>
                  </a:rPr>
                  <a:t>	</a:t>
                </a:r>
              </a:p>
              <a:p>
                <a:pPr marL="514350" indent="-514350">
                  <a:lnSpc>
                    <a:spcPct val="100000"/>
                  </a:lnSpc>
                  <a:spcBef>
                    <a:spcPts val="0"/>
                  </a:spcBef>
                  <a:buAutoNum type="arabicPlain"/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marL="0" lv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dirty="0"/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The first 15 square numbers are: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5100" dirty="0">
                  <a:solidFill>
                    <a:schemeClr val="tx1"/>
                  </a:solidFill>
                  <a:latin typeface="+mj-lt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5100" dirty="0">
                    <a:solidFill>
                      <a:schemeClr val="tx1"/>
                    </a:solidFill>
                    <a:latin typeface="+mj-lt"/>
                  </a:rPr>
                  <a:t>1,	4,	9,	16,	  25,  36, 49,	64, 81, 100,  121,144, 169, 196, 225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200" dirty="0">
                    <a:solidFill>
                      <a:schemeClr val="tx1"/>
                    </a:solidFill>
                  </a:rPr>
                  <a:t>	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11624" y="2188521"/>
                <a:ext cx="9001000" cy="4625730"/>
              </a:xfrm>
              <a:blipFill rotWithShape="1">
                <a:blip r:embed="rId2"/>
                <a:stretch>
                  <a:fillRect l="-1084" t="-25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52" y="1044360"/>
            <a:ext cx="2664296" cy="6845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7368" y="116632"/>
            <a:ext cx="1324402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93061" y="0"/>
            <a:ext cx="9898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Squares, Cubes, Square Roots and Cube Roots</a:t>
            </a:r>
          </a:p>
        </p:txBody>
      </p:sp>
    </p:spTree>
    <p:extLst>
      <p:ext uri="{BB962C8B-B14F-4D97-AF65-F5344CB8AC3E}">
        <p14:creationId xmlns:p14="http://schemas.microsoft.com/office/powerpoint/2010/main" val="146515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309852" y="32573"/>
            <a:ext cx="9882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Squares, Cubes, Square Roots and Cube Roots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313" y="61296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57706" y="2038302"/>
                <a:ext cx="9289032" cy="4975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dirty="0"/>
                  <a:t>… are made by multiplying a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number</a:t>
                </a:r>
                <a:r>
                  <a:rPr lang="en-US" sz="2400" dirty="0"/>
                  <a:t> by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itself</a:t>
                </a:r>
                <a:r>
                  <a:rPr lang="en-US" sz="2400" dirty="0"/>
                  <a:t>, by </a:t>
                </a:r>
                <a:r>
                  <a:rPr lang="en-US" sz="2400" dirty="0">
                    <a:solidFill>
                      <a:srgbClr val="FF0000"/>
                    </a:solidFill>
                  </a:rPr>
                  <a:t>itself</a:t>
                </a:r>
                <a:endParaRPr lang="en-US" sz="2400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400" dirty="0">
                    <a:solidFill>
                      <a:schemeClr val="accent1"/>
                    </a:solidFill>
                  </a:rPr>
                  <a:t>1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</a:t>
                </a:r>
                <a:r>
                  <a:rPr lang="en-US" sz="2400" dirty="0"/>
                  <a:t>	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</a:t>
                </a:r>
                <a:r>
                  <a:rPr lang="en-US" sz="2400" dirty="0"/>
                  <a:t>	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 </a:t>
                </a:r>
                <a:r>
                  <a:rPr lang="en-US" sz="2400" dirty="0">
                    <a:latin typeface="Cambria Math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dirty="0"/>
                  <a:t>	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:r>
                  <a:rPr lang="en-US" sz="2400" dirty="0"/>
                  <a:t>	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5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5</a:t>
                </a:r>
                <a:r>
                  <a:rPr lang="en-US" dirty="0"/>
                  <a:t>	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sz="2400" dirty="0"/>
                  <a:t>      1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		      2</a:t>
                </a:r>
                <a:r>
                  <a:rPr lang="en-US" sz="2400" baseline="30000" dirty="0"/>
                  <a:t>3		         </a:t>
                </a:r>
                <a:r>
                  <a:rPr lang="en-US" sz="2400" dirty="0"/>
                  <a:t>3</a:t>
                </a:r>
                <a:r>
                  <a:rPr lang="en-US" sz="2400" baseline="30000" dirty="0"/>
                  <a:t>3		         </a:t>
                </a:r>
                <a:r>
                  <a:rPr lang="en-US" sz="2400" dirty="0"/>
                  <a:t>4</a:t>
                </a:r>
                <a:r>
                  <a:rPr lang="en-US" sz="2400" baseline="30000" dirty="0"/>
                  <a:t>3		         </a:t>
                </a:r>
                <a:r>
                  <a:rPr lang="en-US" sz="2400" dirty="0"/>
                  <a:t>5</a:t>
                </a:r>
                <a:r>
                  <a:rPr lang="en-US" sz="2400" baseline="30000" dirty="0"/>
                  <a:t>3</a:t>
                </a:r>
                <a:r>
                  <a:rPr lang="en-US" baseline="30000" dirty="0"/>
                  <a:t>		</a:t>
                </a:r>
                <a:r>
                  <a:rPr lang="en-US" dirty="0"/>
                  <a:t>					</a:t>
                </a:r>
                <a:r>
                  <a:rPr lang="en-US" sz="1400" dirty="0">
                    <a:solidFill>
                      <a:srgbClr val="FF0000"/>
                    </a:solidFill>
                  </a:rPr>
                  <a:t>(</a:t>
                </a:r>
                <a:r>
                  <a:rPr lang="en-US" sz="1400" baseline="30000" dirty="0">
                    <a:solidFill>
                      <a:srgbClr val="FF0000"/>
                    </a:solidFill>
                  </a:rPr>
                  <a:t>we say this as ‘4 cubed’</a:t>
                </a:r>
                <a:r>
                  <a:rPr lang="en-US" sz="1400" dirty="0">
                    <a:solidFill>
                      <a:srgbClr val="FF0000"/>
                    </a:solidFill>
                  </a:rPr>
                  <a:t>)</a:t>
                </a:r>
              </a:p>
              <a:p>
                <a:pPr marL="0" lv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baseline="30000" dirty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				8				27				64				125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/>
                  <a:t>The first 10 cube numbers are: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dirty="0"/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400" dirty="0"/>
                  <a:t>1,	8,	27,	  64,  125,   216,	  343,	 512,	729,	1000</a:t>
                </a:r>
                <a:r>
                  <a:rPr lang="en-US" sz="1050" dirty="0"/>
                  <a:t>	</a:t>
                </a:r>
                <a:endParaRPr lang="en-US" dirty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/>
                  <a:t>	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706" y="2038302"/>
                <a:ext cx="9289032" cy="4975721"/>
              </a:xfrm>
              <a:prstGeom prst="rect">
                <a:avLst/>
              </a:prstGeom>
              <a:blipFill rotWithShape="0">
                <a:blip r:embed="rId3"/>
                <a:stretch>
                  <a:fillRect l="-1050" t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5832108" y="1040388"/>
            <a:ext cx="2257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Cube Numbers</a:t>
            </a:r>
          </a:p>
        </p:txBody>
      </p:sp>
    </p:spTree>
    <p:extLst>
      <p:ext uri="{BB962C8B-B14F-4D97-AF65-F5344CB8AC3E}">
        <p14:creationId xmlns:p14="http://schemas.microsoft.com/office/powerpoint/2010/main" val="6592055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309852" y="32573"/>
            <a:ext cx="9882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Squares, Cubes, Square Roots and Cube Roots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7260" y="1088235"/>
            <a:ext cx="9984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reverse process to </a:t>
            </a:r>
            <a:r>
              <a:rPr lang="en-US" sz="2400" b="1" dirty="0"/>
              <a:t>squaring a </a:t>
            </a:r>
            <a:r>
              <a:rPr lang="en-US" sz="2400" b="1" dirty="0" smtClean="0"/>
              <a:t>number</a:t>
            </a:r>
            <a:r>
              <a:rPr lang="en-US" sz="2400" dirty="0" smtClean="0"/>
              <a:t> </a:t>
            </a:r>
            <a:r>
              <a:rPr lang="en-US" sz="2400" dirty="0"/>
              <a:t>is to </a:t>
            </a:r>
          </a:p>
          <a:p>
            <a:pPr algn="ctr"/>
            <a:r>
              <a:rPr lang="en-US" sz="2400" b="1" dirty="0"/>
              <a:t>square root </a:t>
            </a:r>
            <a:r>
              <a:rPr lang="en-US" sz="2400" dirty="0"/>
              <a:t>a number.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2597" y="2292519"/>
            <a:ext cx="6311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number </a:t>
            </a:r>
            <a:r>
              <a:rPr lang="en-US" sz="2400" b="1" dirty="0"/>
              <a:t>squared</a:t>
            </a:r>
            <a:r>
              <a:rPr lang="en-US" sz="2400" dirty="0"/>
              <a:t> gives the answer 16?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56129" y="2294104"/>
            <a:ext cx="2494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number is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2412" y="3006287"/>
            <a:ext cx="5512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say that 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dirty="0"/>
              <a:t> is the </a:t>
            </a:r>
            <a:r>
              <a:rPr lang="en-US" sz="2400" b="1" dirty="0"/>
              <a:t>square root </a:t>
            </a:r>
            <a:r>
              <a:rPr lang="en-US" sz="2400" dirty="0"/>
              <a:t>of 16,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7260" y="3829406"/>
            <a:ext cx="9984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reverse process to </a:t>
            </a:r>
            <a:r>
              <a:rPr lang="en-US" sz="2400" b="1" dirty="0"/>
              <a:t>cubing a </a:t>
            </a:r>
            <a:r>
              <a:rPr lang="en-US" sz="2400" b="1" dirty="0" smtClean="0"/>
              <a:t>number</a:t>
            </a:r>
            <a:r>
              <a:rPr lang="en-US" sz="2400" dirty="0" smtClean="0"/>
              <a:t> is </a:t>
            </a:r>
            <a:r>
              <a:rPr lang="en-US" sz="2400" dirty="0"/>
              <a:t>to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dirty="0" smtClean="0"/>
              <a:t>cube </a:t>
            </a:r>
            <a:r>
              <a:rPr lang="en-US" sz="2400" b="1" dirty="0"/>
              <a:t>root </a:t>
            </a:r>
            <a:r>
              <a:rPr lang="en-US" sz="2400" dirty="0"/>
              <a:t>a number.</a:t>
            </a:r>
          </a:p>
          <a:p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124509" y="4910453"/>
            <a:ext cx="6019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number </a:t>
            </a:r>
            <a:r>
              <a:rPr lang="en-US" sz="2400" b="1" dirty="0"/>
              <a:t>cubed</a:t>
            </a:r>
            <a:r>
              <a:rPr lang="en-US" sz="2400" dirty="0"/>
              <a:t> gives the answer 64?</a:t>
            </a:r>
          </a:p>
          <a:p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9143848" y="4933914"/>
            <a:ext cx="24945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The number is 4</a:t>
            </a:r>
          </a:p>
          <a:p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102983" y="5650821"/>
            <a:ext cx="52205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say that 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dirty="0"/>
              <a:t> is the </a:t>
            </a:r>
            <a:r>
              <a:rPr lang="en-US" sz="2400" b="1" dirty="0"/>
              <a:t>cube root </a:t>
            </a:r>
            <a:r>
              <a:rPr lang="en-US" sz="2400" dirty="0"/>
              <a:t>of 64,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470090" y="2959636"/>
                <a:ext cx="3168352" cy="496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or write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16</m:t>
                        </m:r>
                      </m:e>
                    </m:rad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4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090" y="2959636"/>
                <a:ext cx="3168352" cy="496483"/>
              </a:xfrm>
              <a:prstGeom prst="rect">
                <a:avLst/>
              </a:prstGeom>
              <a:blipFill rotWithShape="0">
                <a:blip r:embed="rId3"/>
                <a:stretch>
                  <a:fillRect l="-2885" t="-2469" b="-28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84232" y="5616004"/>
                <a:ext cx="2986555" cy="8658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or write 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64</m:t>
                        </m:r>
                      </m:e>
                    </m:rad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4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232" y="5616004"/>
                <a:ext cx="2986555" cy="865814"/>
              </a:xfrm>
              <a:prstGeom prst="rect">
                <a:avLst/>
              </a:prstGeom>
              <a:blipFill rotWithShape="0">
                <a:blip r:embed="rId4"/>
                <a:stretch>
                  <a:fillRect l="-3272" t="-1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4987" y="1678149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Find: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74369" y="2242315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  <a:r>
              <a:rPr lang="en-US" sz="2400" baseline="30000" dirty="0"/>
              <a:t>2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601446" y="222141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25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99562" y="2742287"/>
                <a:ext cx="1072794" cy="874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charset="0"/>
                            </a:rPr>
                            <m:t>36</m:t>
                          </m:r>
                        </m:e>
                      </m:rad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9562" y="2742287"/>
                <a:ext cx="1072794" cy="8745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833770" y="3297603"/>
            <a:ext cx="64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10</a:t>
            </a:r>
            <a:r>
              <a:rPr lang="en-US" sz="2400" baseline="30000"/>
              <a:t>3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34866" y="2810196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6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8037" y="3330532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59028" y="3816506"/>
                <a:ext cx="1010341" cy="865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216</m:t>
                        </m:r>
                      </m:e>
                    </m:rad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028" y="3816506"/>
                <a:ext cx="1010341" cy="865814"/>
              </a:xfrm>
              <a:prstGeom prst="rect">
                <a:avLst/>
              </a:prstGeom>
              <a:blipFill rotWithShape="0">
                <a:blip r:embed="rId4"/>
                <a:stretch>
                  <a:fillRect l="-3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865301" y="3845889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</a:t>
            </a: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37728" y="4420339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Calculate: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96082" y="5024172"/>
            <a:ext cx="1077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</a:t>
            </a:r>
            <a:r>
              <a:rPr lang="en-US" sz="2400" baseline="30000" dirty="0"/>
              <a:t>2 </a:t>
            </a:r>
            <a:r>
              <a:rPr lang="en-US" sz="2400" dirty="0"/>
              <a:t>+ 7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596696" y="5607967"/>
            <a:ext cx="127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  <a:r>
              <a:rPr lang="en-US" sz="2400" baseline="30000" dirty="0"/>
              <a:t>3</a:t>
            </a:r>
            <a:r>
              <a:rPr lang="en-US" sz="2400" dirty="0"/>
              <a:t> + 10</a:t>
            </a:r>
            <a:r>
              <a:rPr lang="en-US" sz="2400" baseline="30000" dirty="0"/>
              <a:t>3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71235" y="6164075"/>
                <a:ext cx="11272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6</a:t>
                </a:r>
                <a:r>
                  <a:rPr lang="en-US" sz="2400" baseline="30000" dirty="0"/>
                  <a:t>3</a:t>
                </a:r>
                <a:r>
                  <a:rPr lang="en-US" sz="2400" baseline="-250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6</a:t>
                </a:r>
                <a:r>
                  <a:rPr lang="en-US" sz="2400" baseline="30000" dirty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235" y="6164075"/>
                <a:ext cx="112723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8108" t="-9211" r="-216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7320136" y="1690348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42183" y="2047061"/>
                <a:ext cx="981487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charset="0"/>
                            </a:rPr>
                            <m:t>100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183" y="2047061"/>
                <a:ext cx="981487" cy="50520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842183" y="2688780"/>
                <a:ext cx="981487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charset="0"/>
                            </a:rPr>
                            <m:t>00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183" y="2688780"/>
                <a:ext cx="981487" cy="50520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828788" y="3270429"/>
                <a:ext cx="981487" cy="505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i="1">
                              <a:latin typeface="Cambria Math" charset="0"/>
                            </a:rPr>
                            <m:t>1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96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8788" y="3270429"/>
                <a:ext cx="981487" cy="505203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862783" y="3851991"/>
                <a:ext cx="981487" cy="512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latin typeface="Cambria Math" charset="0"/>
                            </a:rPr>
                            <m:t>225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783" y="3851991"/>
                <a:ext cx="981487" cy="51270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842183" y="4805665"/>
                <a:ext cx="1010341" cy="496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729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183" y="4805665"/>
                <a:ext cx="1010341" cy="496483"/>
              </a:xfrm>
              <a:prstGeom prst="rect">
                <a:avLst/>
              </a:prstGeom>
              <a:blipFill rotWithShape="1">
                <a:blip r:embed="rId10"/>
                <a:stretch>
                  <a:fillRect l="-30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842183" y="5833669"/>
                <a:ext cx="670505" cy="4964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8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183" y="5833669"/>
                <a:ext cx="670505" cy="496483"/>
              </a:xfrm>
              <a:prstGeom prst="rect">
                <a:avLst/>
              </a:prstGeom>
              <a:blipFill rotWithShape="1">
                <a:blip r:embed="rId11"/>
                <a:stretch>
                  <a:fillRect l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842183" y="5329697"/>
                <a:ext cx="852701" cy="496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64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183" y="5329697"/>
                <a:ext cx="852701" cy="496483"/>
              </a:xfrm>
              <a:prstGeom prst="rect">
                <a:avLst/>
              </a:prstGeom>
              <a:blipFill rotWithShape="1">
                <a:blip r:embed="rId12"/>
                <a:stretch>
                  <a:fillRect l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842183" y="6366440"/>
                <a:ext cx="1010341" cy="8695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 charset="0"/>
                          </a:rPr>
                          <m:t>25</m:t>
                        </m:r>
                      </m:e>
                    </m:rad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183" y="6366440"/>
                <a:ext cx="1010341" cy="869533"/>
              </a:xfrm>
              <a:prstGeom prst="rect">
                <a:avLst/>
              </a:prstGeom>
              <a:blipFill rotWithShape="1">
                <a:blip r:embed="rId13"/>
                <a:stretch>
                  <a:fillRect l="-30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7417421" y="4354461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01777" y="510488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07151" y="5620245"/>
            <a:ext cx="847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1125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30256" y="612033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180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89588" y="212394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02138" y="268878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9695108" y="327562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5361" name="TextBox 15360"/>
          <p:cNvSpPr txBox="1"/>
          <p:nvPr/>
        </p:nvSpPr>
        <p:spPr>
          <a:xfrm>
            <a:off x="9787899" y="480566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5362" name="TextBox 15361"/>
          <p:cNvSpPr txBox="1"/>
          <p:nvPr/>
        </p:nvSpPr>
        <p:spPr>
          <a:xfrm>
            <a:off x="9689589" y="384588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5363" name="TextBox 15362"/>
          <p:cNvSpPr txBox="1"/>
          <p:nvPr/>
        </p:nvSpPr>
        <p:spPr>
          <a:xfrm>
            <a:off x="9787899" y="536451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5364" name="TextBox 15363"/>
          <p:cNvSpPr txBox="1"/>
          <p:nvPr/>
        </p:nvSpPr>
        <p:spPr>
          <a:xfrm>
            <a:off x="9804293" y="583366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365" name="TextBox 15364"/>
          <p:cNvSpPr txBox="1"/>
          <p:nvPr/>
        </p:nvSpPr>
        <p:spPr>
          <a:xfrm>
            <a:off x="9806927" y="636644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5360" grpId="0"/>
      <p:bldP spid="15361" grpId="0"/>
      <p:bldP spid="15362" grpId="0"/>
      <p:bldP spid="15363" grpId="0"/>
      <p:bldP spid="15364" grpId="0"/>
      <p:bldP spid="153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first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39089" y="1037572"/>
                <a:ext cx="9721081" cy="1938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Index notation </a:t>
                </a:r>
                <a:r>
                  <a:rPr lang="en-US" sz="2400" dirty="0"/>
                  <a:t>is a very useful shorthand way of 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writing expressions like: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/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</a:p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39089" y="1037572"/>
                <a:ext cx="9721081" cy="1938992"/>
              </a:xfrm>
              <a:prstGeom prst="rect">
                <a:avLst/>
              </a:prstGeom>
              <a:blipFill rotWithShape="0">
                <a:blip r:embed="rId3"/>
                <a:stretch>
                  <a:fillRect t="-22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1216" y="4810207"/>
            <a:ext cx="19816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example: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788736" y="5496906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4375" y="2643312"/>
            <a:ext cx="67705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The above could be written as</a:t>
            </a:r>
          </a:p>
          <a:p>
            <a:pPr algn="ctr"/>
            <a:r>
              <a:rPr lang="en-US" sz="2400" dirty="0"/>
              <a:t> </a:t>
            </a:r>
            <a:r>
              <a:rPr lang="en-US" sz="3600" dirty="0"/>
              <a:t>2</a:t>
            </a:r>
            <a:r>
              <a:rPr lang="en-US" sz="3600" baseline="30000" dirty="0"/>
              <a:t>8</a:t>
            </a:r>
            <a:r>
              <a:rPr lang="en-US" sz="3200" dirty="0"/>
              <a:t> </a:t>
            </a:r>
          </a:p>
          <a:p>
            <a:pPr algn="ctr"/>
            <a:r>
              <a:rPr lang="en-US" sz="2400" dirty="0"/>
              <a:t>The small number, the 8, is the </a:t>
            </a:r>
            <a:r>
              <a:rPr lang="en-US" sz="2400" b="1" i="1" dirty="0"/>
              <a:t>index</a:t>
            </a:r>
            <a:r>
              <a:rPr lang="en-US" sz="2400" dirty="0"/>
              <a:t> (or power)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65818" y="543889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98574" y="4776882"/>
                <a:ext cx="33201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3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=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8574" y="4776882"/>
                <a:ext cx="3320141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2385" t="-9333" r="-2569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01906" y="5563427"/>
                <a:ext cx="372249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1906" y="5563427"/>
                <a:ext cx="3722494" cy="1200329"/>
              </a:xfrm>
              <a:prstGeom prst="rect">
                <a:avLst/>
              </a:prstGeom>
              <a:blipFill rotWithShape="0">
                <a:blip r:embed="rId5"/>
                <a:stretch>
                  <a:fillRect l="-2623" t="-3553" r="-1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816080" y="5576999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  <a:r>
              <a:rPr lang="en-US" sz="2400" baseline="30000" dirty="0"/>
              <a:t>7 </a:t>
            </a:r>
            <a:r>
              <a:rPr lang="en-US" sz="2400" dirty="0"/>
              <a:t>=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0189" y="356489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59592" y="301386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59632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9" grpId="0"/>
      <p:bldP spid="11" grpId="0"/>
      <p:bldP spid="13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707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3482" y="1116581"/>
            <a:ext cx="5421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example, find the missing number: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927648" y="4055247"/>
            <a:ext cx="5421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example, find the missing number: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65818" y="543889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225060" y="1817896"/>
                <a:ext cx="20018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</a:t>
                </a:r>
                <a:r>
                  <a:rPr lang="en-US" sz="2400" baseline="30000" dirty="0"/>
                  <a:t>5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= 	 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?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060" y="1817896"/>
                <a:ext cx="200183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57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07170" y="2421908"/>
                <a:ext cx="28055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(3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170" y="2421908"/>
                <a:ext cx="2805576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3478" t="-5109" r="-2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304359" y="2451764"/>
                <a:ext cx="489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4359" y="2451764"/>
                <a:ext cx="489236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752398" y="2410884"/>
                <a:ext cx="22445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(3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398" y="2410884"/>
                <a:ext cx="2244525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4348" t="-5109" r="-3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234034" y="2955095"/>
            <a:ext cx="923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	3</a:t>
            </a:r>
            <a:r>
              <a:rPr lang="en-US" sz="2400" baseline="30000" dirty="0">
                <a:solidFill>
                  <a:srgbClr val="FF0000"/>
                </a:solidFill>
              </a:rPr>
              <a:t>9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25060" y="2439445"/>
                <a:ext cx="13821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</a:t>
                </a:r>
                <a:r>
                  <a:rPr lang="en-US" sz="2400" baseline="30000" dirty="0"/>
                  <a:t>5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baseline="30000" dirty="0"/>
                  <a:t>4</a:t>
                </a:r>
                <a:r>
                  <a:rPr lang="en-US" sz="2400" dirty="0"/>
                  <a:t> =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060" y="2439445"/>
                <a:ext cx="1382110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6608" t="-9211" r="-616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359696" y="4616572"/>
                <a:ext cx="20018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</a:t>
                </a:r>
                <a:r>
                  <a:rPr lang="en-US" sz="2400" baseline="30000" dirty="0"/>
                  <a:t>8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7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= 	 7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?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96" y="4616572"/>
                <a:ext cx="2001830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455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59696" y="5294237"/>
                <a:ext cx="154657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</a:t>
                </a:r>
                <a:r>
                  <a:rPr lang="en-US" sz="2400" baseline="30000" dirty="0"/>
                  <a:t>8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7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= 	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96" y="5294237"/>
                <a:ext cx="1546577" cy="830997"/>
              </a:xfrm>
              <a:prstGeom prst="rect">
                <a:avLst/>
              </a:prstGeom>
              <a:blipFill rotWithShape="0">
                <a:blip r:embed="rId9"/>
                <a:stretch>
                  <a:fillRect l="-5906" t="-55474" r="-1181" b="-29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29825" y="5172120"/>
                <a:ext cx="734496" cy="6973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dirty="0"/>
                          <m:t>7</m:t>
                        </m:r>
                        <m:r>
                          <m:rPr>
                            <m:nor/>
                          </m:rPr>
                          <a:rPr lang="en-US" sz="2400" baseline="30000" dirty="0"/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/>
                          <m:t>7</m:t>
                        </m:r>
                        <m:r>
                          <m:rPr>
                            <m:nor/>
                          </m:rPr>
                          <a:rPr lang="en-US" sz="2400" baseline="30000" dirty="0"/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825" y="5172120"/>
                <a:ext cx="734496" cy="697370"/>
              </a:xfrm>
              <a:prstGeom prst="rect">
                <a:avLst/>
              </a:prstGeom>
              <a:blipFill rotWithShape="0">
                <a:blip r:embed="rId10"/>
                <a:stretch>
                  <a:fillRect r="-11570" b="-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64321" y="5168943"/>
                <a:ext cx="4453463" cy="7963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dirty="0"/>
                            <m:t>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dirty="0"/>
                            <m:t>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7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321" y="5168943"/>
                <a:ext cx="4453463" cy="796308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0920536" y="5336264"/>
            <a:ext cx="73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7</a:t>
            </a:r>
            <a:r>
              <a:rPr lang="en-US" sz="2400" baseline="30000" dirty="0">
                <a:solidFill>
                  <a:srgbClr val="FF0000"/>
                </a:solidFill>
              </a:rPr>
              <a:t>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25060" y="3406393"/>
            <a:ext cx="2941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Can you see a rule?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09453" y="6194276"/>
            <a:ext cx="294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Can you see a rule?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170010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5" grpId="0"/>
      <p:bldP spid="16" grpId="0"/>
      <p:bldP spid="17" grpId="0"/>
      <p:bldP spid="19" grpId="0"/>
      <p:bldP spid="2" grpId="0"/>
      <p:bldP spid="3" grpId="0"/>
      <p:bldP spid="8" grpId="0"/>
      <p:bldP spid="14" grpId="0"/>
      <p:bldP spid="18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2" y="1483026"/>
            <a:ext cx="972108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Below are two of the </a:t>
            </a:r>
            <a:r>
              <a:rPr lang="en-US" sz="2400" b="1" i="1" dirty="0"/>
              <a:t>rules of indices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96623" y="65354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3" y="67355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19884" y="3136754"/>
                <a:ext cx="266002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	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=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baseline="30000" dirty="0" smtClean="0"/>
                  <a:t> </a:t>
                </a:r>
                <a:r>
                  <a:rPr lang="en-US" sz="2400" baseline="30000" dirty="0"/>
                  <a:t>+ 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84" y="3136754"/>
                <a:ext cx="2660024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99630" y="3136754"/>
                <a:ext cx="374653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4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4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= 4</a:t>
                </a:r>
                <a:r>
                  <a:rPr lang="en-US" sz="2400" baseline="30000" dirty="0"/>
                  <a:t>8</a:t>
                </a:r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630" y="3136754"/>
                <a:ext cx="3746538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2439" t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87360" y="4137636"/>
                <a:ext cx="21916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baseline="300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= 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/>
                  <a:t> </a:t>
                </a:r>
                <a:r>
                  <a:rPr lang="en-US" sz="2400" baseline="30000" dirty="0" smtClean="0"/>
                  <a:t>-</a:t>
                </a:r>
                <a:r>
                  <a:rPr lang="en-US" sz="2400" dirty="0" smtClean="0"/>
                  <a:t> 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360" y="4137636"/>
                <a:ext cx="219162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457" t="-10667" r="-55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88993" y="4137636"/>
                <a:ext cx="382508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6</a:t>
                </a:r>
                <a:r>
                  <a:rPr lang="en-US" sz="2400" baseline="30000" dirty="0"/>
                  <a:t>10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6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= 6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993" y="4137636"/>
                <a:ext cx="3825086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2389" t="-56618" b="-30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2765628" y="2641133"/>
            <a:ext cx="8892988" cy="259228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2162B1-A8DF-A44A-883D-86B6F9742442}"/>
              </a:ext>
            </a:extLst>
          </p:cNvPr>
          <p:cNvSpPr txBox="1"/>
          <p:nvPr/>
        </p:nvSpPr>
        <p:spPr>
          <a:xfrm>
            <a:off x="4583832" y="5498209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NOTE:</a:t>
            </a:r>
            <a:r>
              <a:rPr lang="en-US" sz="2400" dirty="0"/>
              <a:t> Here </a:t>
            </a:r>
            <a:r>
              <a:rPr lang="en-US" sz="2400" i="1" dirty="0">
                <a:latin typeface="Times" pitchFamily="2" charset="0"/>
              </a:rPr>
              <a:t>a</a:t>
            </a:r>
            <a:r>
              <a:rPr lang="en-US" sz="2400" dirty="0"/>
              <a:t>,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 smtClean="0"/>
              <a:t> </a:t>
            </a:r>
            <a:r>
              <a:rPr lang="en-US" sz="2400" dirty="0"/>
              <a:t>and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/>
              <a:t> </a:t>
            </a:r>
            <a:r>
              <a:rPr lang="en-US" sz="2400" dirty="0"/>
              <a:t>are </a:t>
            </a:r>
            <a:r>
              <a:rPr lang="en-US" sz="2400" dirty="0" smtClean="0"/>
              <a:t>integers.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56046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8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9949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56517" y="1117293"/>
            <a:ext cx="3796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Using the rules of indices, 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444642" y="3960595"/>
            <a:ext cx="2922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shows the rule: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65818" y="543889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721714" y="1619798"/>
                <a:ext cx="2940228" cy="797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b="0" i="0" dirty="0" smtClean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GB" sz="2400" dirty="0"/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1714" y="1619798"/>
                <a:ext cx="2940228" cy="7974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316635" y="2509354"/>
            <a:ext cx="895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 	 </a:t>
            </a:r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158183" y="1807469"/>
                <a:ext cx="14686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</a:t>
                </a:r>
                <a:r>
                  <a:rPr lang="en-US" sz="2400" baseline="30000" dirty="0"/>
                  <a:t>5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3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 =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8183" y="1807469"/>
                <a:ext cx="1468672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6224" t="-102667" r="-5394" b="-13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321641" y="5446298"/>
                <a:ext cx="24795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= 	 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baseline="30000" dirty="0"/>
                  <a:t>3-3  </a:t>
                </a:r>
                <a:r>
                  <a:rPr lang="en-US" sz="2400" dirty="0"/>
                  <a:t>=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641" y="5446298"/>
                <a:ext cx="2479525" cy="461665"/>
              </a:xfrm>
              <a:prstGeom prst="rect">
                <a:avLst/>
              </a:prstGeom>
              <a:blipFill>
                <a:blip r:embed="rId5"/>
                <a:stretch>
                  <a:fillRect l="-4082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04965" y="5443266"/>
                <a:ext cx="154657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baseline="30000" dirty="0"/>
                  <a:t>3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 = 	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965" y="5443266"/>
                <a:ext cx="1546577" cy="830997"/>
              </a:xfrm>
              <a:prstGeom prst="rect">
                <a:avLst/>
              </a:prstGeom>
              <a:blipFill>
                <a:blip r:embed="rId6"/>
                <a:stretch>
                  <a:fillRect l="-5691" t="-7576" r="-4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385908" y="5347471"/>
                <a:ext cx="819455" cy="639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 smtClean="0"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 smtClean="0"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400" baseline="30000" dirty="0"/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 =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908" y="5347471"/>
                <a:ext cx="819455" cy="639406"/>
              </a:xfrm>
              <a:prstGeom prst="rect">
                <a:avLst/>
              </a:prstGeom>
              <a:blipFill>
                <a:blip r:embed="rId7"/>
                <a:stretch>
                  <a:fillRect t="-3922" r="-7692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266748" y="5292199"/>
                <a:ext cx="1624163" cy="7499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 smtClean="0">
                              <a:latin typeface="Times" pitchFamily="2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 smtClean="0">
                              <a:latin typeface="Times" pitchFamily="2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 smtClean="0">
                              <a:latin typeface="Times" pitchFamily="2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i="1" dirty="0">
                              <a:latin typeface="Times" pitchFamily="2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400" i="1" dirty="0">
                              <a:latin typeface="Times" pitchFamily="2" charset="0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748" y="5292199"/>
                <a:ext cx="1624163" cy="749949"/>
              </a:xfrm>
              <a:prstGeom prst="rect">
                <a:avLst/>
              </a:prstGeom>
              <a:blipFill>
                <a:blip r:embed="rId8"/>
                <a:stretch>
                  <a:fillRect l="-775" t="-6667" b="-2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7931113" y="6066740"/>
            <a:ext cx="790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 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53003" y="1822389"/>
                <a:ext cx="16017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</a:t>
                </a:r>
                <a:r>
                  <a:rPr lang="en-US" sz="2400" baseline="30000" dirty="0"/>
                  <a:t>5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baseline="30000" dirty="0"/>
                  <a:t>5 </a:t>
                </a:r>
                <a:r>
                  <a:rPr lang="en-US" sz="2400" dirty="0"/>
                  <a:t> = </a:t>
                </a:r>
                <a:r>
                  <a:rPr lang="en-US" sz="2400" baseline="300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3003" y="1822389"/>
                <a:ext cx="1601721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5703" t="-101316" r="-1521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917827" y="1813865"/>
            <a:ext cx="10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  <a:r>
              <a:rPr lang="en-US" sz="2400" baseline="30000" dirty="0"/>
              <a:t>5-5</a:t>
            </a:r>
            <a:r>
              <a:rPr lang="en-US" sz="2400" dirty="0"/>
              <a:t> =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02077" y="1801698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baseline="30000" dirty="0">
                <a:solidFill>
                  <a:srgbClr val="FF0000"/>
                </a:solidFill>
              </a:rPr>
              <a:t>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42898" y="1813866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060355" y="3275815"/>
                <a:ext cx="349354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5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0 	</a:t>
                </a:r>
                <a:r>
                  <a:rPr lang="en-US" sz="2400" dirty="0">
                    <a:solidFill>
                      <a:srgbClr val="FF0000"/>
                    </a:solidFill>
                  </a:rPr>
                  <a:t> 					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355" y="3275815"/>
                <a:ext cx="3493544" cy="830997"/>
              </a:xfrm>
              <a:prstGeom prst="rect">
                <a:avLst/>
              </a:prstGeom>
              <a:blipFill>
                <a:blip r:embed="rId10"/>
                <a:stretch>
                  <a:fillRect l="-2527" t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5753381" y="5438899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Times" pitchFamily="2" charset="0"/>
              </a:rPr>
              <a:t>a</a:t>
            </a:r>
            <a:r>
              <a:rPr lang="en-US" sz="2400" baseline="30000" dirty="0"/>
              <a:t>0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520387" y="3960595"/>
            <a:ext cx="2086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baseline="30000" dirty="0">
                <a:solidFill>
                  <a:srgbClr val="FF0000"/>
                </a:solidFill>
              </a:rPr>
              <a:t>0</a:t>
            </a:r>
            <a:r>
              <a:rPr lang="en-US" sz="2400" dirty="0">
                <a:solidFill>
                  <a:srgbClr val="FF0000"/>
                </a:solidFill>
              </a:rPr>
              <a:t> = 1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6354679" y="3856114"/>
            <a:ext cx="1368011" cy="71444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 w="31750">
                <a:solidFill>
                  <a:schemeClr val="tx1"/>
                </a:solidFill>
              </a:ln>
              <a:solidFill>
                <a:schemeClr val="tx1">
                  <a:alpha val="99000"/>
                </a:schemeClr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44642" y="4757042"/>
            <a:ext cx="5458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is shown in a general case below: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98456" y="6108063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baseline="30000" dirty="0">
                <a:solidFill>
                  <a:srgbClr val="FF0000"/>
                </a:solidFill>
              </a:rPr>
              <a:t>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83933" y="3260049"/>
            <a:ext cx="87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=    1</a:t>
            </a:r>
          </a:p>
        </p:txBody>
      </p:sp>
    </p:spTree>
    <p:extLst>
      <p:ext uri="{BB962C8B-B14F-4D97-AF65-F5344CB8AC3E}">
        <p14:creationId xmlns:p14="http://schemas.microsoft.com/office/powerpoint/2010/main" val="12424243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7" grpId="0"/>
      <p:bldP spid="19" grpId="0"/>
      <p:bldP spid="2" grpId="0"/>
      <p:bldP spid="3" grpId="0"/>
      <p:bldP spid="8" grpId="0"/>
      <p:bldP spid="14" grpId="0"/>
      <p:bldP spid="18" grpId="0"/>
      <p:bldP spid="18" grpId="1"/>
      <p:bldP spid="5" grpId="0"/>
      <p:bldP spid="9" grpId="0"/>
      <p:bldP spid="11" grpId="0"/>
      <p:bldP spid="20" grpId="0"/>
      <p:bldP spid="21" grpId="0"/>
      <p:bldP spid="22" grpId="0"/>
      <p:bldP spid="23" grpId="0"/>
      <p:bldP spid="25" grpId="0" animBg="1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235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2076" y="1071026"/>
            <a:ext cx="8496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the rules of indices, we can find the missing numbers: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96312" y="346583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Here is another example: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065818" y="543889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25060" y="1813925"/>
            <a:ext cx="2001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(2</a:t>
            </a:r>
            <a:r>
              <a:rPr lang="en-US" sz="2400" baseline="30000" dirty="0"/>
              <a:t>4 </a:t>
            </a:r>
            <a:r>
              <a:rPr lang="en-US" sz="2400" dirty="0"/>
              <a:t>)</a:t>
            </a:r>
            <a:r>
              <a:rPr lang="en-US" sz="2400" baseline="30000" dirty="0"/>
              <a:t>3  </a:t>
            </a:r>
            <a:r>
              <a:rPr lang="en-US" sz="2400" dirty="0"/>
              <a:t>= 	 2</a:t>
            </a:r>
            <a:r>
              <a:rPr lang="en-US" sz="2400" baseline="30000" dirty="0">
                <a:solidFill>
                  <a:srgbClr val="FF0000"/>
                </a:solidFill>
              </a:rPr>
              <a:t>?</a:t>
            </a:r>
            <a:r>
              <a:rPr lang="en-US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07170" y="2421908"/>
                <a:ext cx="22445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170" y="2421908"/>
                <a:ext cx="2244525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4348" t="-5109" r="-3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741349" y="2431475"/>
                <a:ext cx="489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349" y="2431475"/>
                <a:ext cx="489236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088258" y="2421908"/>
                <a:ext cx="22445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258" y="2421908"/>
                <a:ext cx="2244525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4348" t="-5109" r="-3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4234034" y="2955095"/>
            <a:ext cx="1037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	2</a:t>
            </a:r>
            <a:r>
              <a:rPr lang="en-US" sz="2400" baseline="30000" dirty="0">
                <a:solidFill>
                  <a:srgbClr val="FF0000"/>
                </a:solidFill>
              </a:rPr>
              <a:t>12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5060" y="2439445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(2</a:t>
            </a:r>
            <a:r>
              <a:rPr lang="en-US" sz="2400" baseline="30000" dirty="0"/>
              <a:t>4 </a:t>
            </a:r>
            <a:r>
              <a:rPr lang="en-US" sz="2400" dirty="0"/>
              <a:t>)</a:t>
            </a:r>
            <a:r>
              <a:rPr lang="en-US" sz="2400" baseline="30000" dirty="0"/>
              <a:t>3  </a:t>
            </a:r>
            <a:r>
              <a:rPr lang="en-US" sz="2400" dirty="0"/>
              <a:t>=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95247" y="4111221"/>
            <a:ext cx="2001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(4</a:t>
            </a:r>
            <a:r>
              <a:rPr lang="en-US" sz="2400" baseline="30000" dirty="0"/>
              <a:t>3 </a:t>
            </a:r>
            <a:r>
              <a:rPr lang="en-US" sz="2400" dirty="0"/>
              <a:t>)</a:t>
            </a:r>
            <a:r>
              <a:rPr lang="en-US" sz="2400" baseline="30000" dirty="0"/>
              <a:t>2  </a:t>
            </a:r>
            <a:r>
              <a:rPr lang="en-US" sz="2400" dirty="0"/>
              <a:t>= 	 4</a:t>
            </a:r>
            <a:r>
              <a:rPr lang="en-US" sz="2400" baseline="30000" dirty="0">
                <a:solidFill>
                  <a:srgbClr val="FF0000"/>
                </a:solidFill>
              </a:rPr>
              <a:t>?</a:t>
            </a:r>
            <a:r>
              <a:rPr lang="en-US" sz="24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5247" y="4881135"/>
            <a:ext cx="15465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(4</a:t>
            </a:r>
            <a:r>
              <a:rPr lang="en-US" sz="2400" baseline="30000" dirty="0"/>
              <a:t>3 </a:t>
            </a:r>
            <a:r>
              <a:rPr lang="en-US" sz="2400" dirty="0"/>
              <a:t>)</a:t>
            </a:r>
            <a:r>
              <a:rPr lang="en-US" sz="2400" baseline="30000" dirty="0"/>
              <a:t>2  </a:t>
            </a:r>
            <a:r>
              <a:rPr lang="en-US" sz="2400" dirty="0"/>
              <a:t>=	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53373" y="4908897"/>
                <a:ext cx="16834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(4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4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4)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373" y="4908897"/>
                <a:ext cx="1683474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5415" t="-9211" r="-5054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27046" y="4910087"/>
                <a:ext cx="16834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(4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4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4</a:t>
                </a:r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046" y="4910087"/>
                <a:ext cx="168347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5797" t="-9211" r="-507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060225" y="5534417"/>
            <a:ext cx="109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	  4</a:t>
            </a:r>
            <a:r>
              <a:rPr lang="en-US" sz="2400" baseline="30000" dirty="0">
                <a:solidFill>
                  <a:srgbClr val="FF0000"/>
                </a:solidFill>
              </a:rPr>
              <a:t>6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545147" y="2421250"/>
                <a:ext cx="224452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5147" y="2421250"/>
                <a:ext cx="2244525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4348" t="-5109" r="-3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173442" y="2439445"/>
                <a:ext cx="489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3442" y="2439445"/>
                <a:ext cx="489236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187329" y="4917980"/>
                <a:ext cx="489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329" y="4917980"/>
                <a:ext cx="489236" cy="46166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745086" y="1831310"/>
                <a:ext cx="42267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means	2</a:t>
                </a:r>
                <a:r>
                  <a:rPr lang="en-US" sz="2400" baseline="30000" dirty="0"/>
                  <a:t>4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US" sz="2400" baseline="30000" dirty="0"/>
                  <a:t>4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US" sz="2400" baseline="30000" dirty="0"/>
                  <a:t>4</a:t>
                </a:r>
                <a:r>
                  <a:rPr lang="en-US" sz="2400" dirty="0"/>
                  <a:t> 	i.e.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086" y="1831310"/>
                <a:ext cx="4226798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2161" t="-100000" r="-1297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3182457" y="6194416"/>
            <a:ext cx="294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Can you see a rule?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21212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5" grpId="0"/>
      <p:bldP spid="16" grpId="0"/>
      <p:bldP spid="17" grpId="0"/>
      <p:bldP spid="19" grpId="0"/>
      <p:bldP spid="2" grpId="0"/>
      <p:bldP spid="3" grpId="0"/>
      <p:bldP spid="8" grpId="0"/>
      <p:bldP spid="14" grpId="0"/>
      <p:bldP spid="18" grpId="0"/>
      <p:bldP spid="5" grpId="0"/>
      <p:bldP spid="9" grpId="0"/>
      <p:bldP spid="11" grpId="0"/>
      <p:bldP spid="21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07260" y="1527181"/>
            <a:ext cx="972108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Below are two further </a:t>
            </a:r>
            <a:r>
              <a:rPr lang="en-US" sz="2400" b="1" i="1" dirty="0"/>
              <a:t>rules of indices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28303" y="2854306"/>
            <a:ext cx="990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Times" pitchFamily="2" charset="0"/>
              </a:rPr>
              <a:t>a</a:t>
            </a:r>
            <a:r>
              <a:rPr lang="en-US" sz="2400" baseline="30000" dirty="0"/>
              <a:t>0</a:t>
            </a:r>
            <a:r>
              <a:rPr lang="en-US" sz="2400" dirty="0"/>
              <a:t> =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9318" y="2854306"/>
            <a:ext cx="29578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example: 9</a:t>
            </a:r>
            <a:r>
              <a:rPr lang="en-US" sz="2400" baseline="30000" dirty="0"/>
              <a:t>0</a:t>
            </a:r>
            <a:r>
              <a:rPr lang="en-US" sz="2400" dirty="0"/>
              <a:t> = 1 </a:t>
            </a:r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230758" y="3893004"/>
            <a:ext cx="2000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</a:t>
            </a:r>
            <a:r>
              <a:rPr lang="en-US" sz="2400" i="1" dirty="0" smtClean="0">
                <a:latin typeface="Times" pitchFamily="2" charset="0"/>
              </a:rPr>
              <a:t>a</a:t>
            </a:r>
            <a:r>
              <a:rPr 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baseline="30000" dirty="0" smtClean="0"/>
              <a:t> </a:t>
            </a:r>
            <a:r>
              <a:rPr lang="en-US" sz="2400" dirty="0"/>
              <a:t>)</a:t>
            </a:r>
            <a:r>
              <a:rPr 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30000" dirty="0"/>
              <a:t> </a:t>
            </a:r>
            <a:r>
              <a:rPr lang="en-US" sz="2400" dirty="0"/>
              <a:t>= </a:t>
            </a:r>
            <a:r>
              <a:rPr lang="en-US" sz="2400" i="1" dirty="0" smtClean="0">
                <a:latin typeface="Times" pitchFamily="2" charset="0"/>
              </a:rPr>
              <a:t>a</a:t>
            </a:r>
            <a:r>
              <a:rPr lang="en-US" sz="24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baseline="30000" dirty="0" smtClean="0"/>
              <a:t> × </a:t>
            </a:r>
            <a:r>
              <a:rPr lang="en-US" sz="2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139318" y="3894055"/>
            <a:ext cx="35044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example: (7</a:t>
            </a:r>
            <a:r>
              <a:rPr lang="en-US" sz="2400" baseline="30000" dirty="0"/>
              <a:t>3</a:t>
            </a:r>
            <a:r>
              <a:rPr lang="en-US" sz="2400" dirty="0"/>
              <a:t>)</a:t>
            </a:r>
            <a:r>
              <a:rPr lang="en-US" sz="2400" baseline="30000" dirty="0"/>
              <a:t>5</a:t>
            </a:r>
            <a:r>
              <a:rPr lang="en-US" sz="2400" dirty="0"/>
              <a:t> = 7</a:t>
            </a:r>
            <a:r>
              <a:rPr lang="en-US" sz="2400" baseline="30000" dirty="0"/>
              <a:t>15</a:t>
            </a:r>
            <a:r>
              <a:rPr lang="en-US" sz="2400" dirty="0"/>
              <a:t> </a:t>
            </a:r>
          </a:p>
          <a:p>
            <a:endParaRPr lang="en-US" sz="24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3215679" y="2492896"/>
            <a:ext cx="8136905" cy="253277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4D08EF-CBAF-B747-9E66-455B76E03C58}"/>
              </a:ext>
            </a:extLst>
          </p:cNvPr>
          <p:cNvSpPr txBox="1"/>
          <p:nvPr/>
        </p:nvSpPr>
        <p:spPr>
          <a:xfrm>
            <a:off x="4628303" y="5517232"/>
            <a:ext cx="5788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NOTE</a:t>
            </a:r>
            <a:r>
              <a:rPr lang="en-US" sz="2400" dirty="0"/>
              <a:t>: Here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/>
              <a:t> and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/>
              <a:t> are </a:t>
            </a:r>
            <a:r>
              <a:rPr lang="en-US" sz="2400" dirty="0" smtClean="0"/>
              <a:t>integers.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4417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8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391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33542" y="2225208"/>
                <a:ext cx="149432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8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8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542" y="2225208"/>
                <a:ext cx="149432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6122" t="-9211" r="-571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475867" y="2166039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</a:t>
            </a:r>
            <a:r>
              <a:rPr lang="en-US" sz="2400" baseline="30000" dirty="0">
                <a:solidFill>
                  <a:srgbClr val="FF0000"/>
                </a:solidFill>
              </a:rPr>
              <a:t>8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33542" y="2786882"/>
            <a:ext cx="818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  <a:r>
              <a:rPr lang="en-US" sz="2400" baseline="30000" dirty="0"/>
              <a:t>0</a:t>
            </a:r>
            <a:r>
              <a:rPr lang="en-US" sz="2400" dirty="0"/>
              <a:t>	</a:t>
            </a: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468661" y="270142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33542" y="3242645"/>
                <a:ext cx="23214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(3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3</a:t>
                </a:r>
                <a:r>
                  <a:rPr lang="en-US" sz="2400" baseline="30000" dirty="0"/>
                  <a:t>4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3</a:t>
                </a:r>
                <a:r>
                  <a:rPr lang="en-US" sz="2400" baseline="30000" dirty="0"/>
                  <a:t>9</a:t>
                </a:r>
                <a:r>
                  <a:rPr lang="en-US" sz="2400" dirty="0"/>
                  <a:t>)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542" y="3242645"/>
                <a:ext cx="2321469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937" t="-9211" r="-341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33542" y="3881386"/>
                <a:ext cx="19431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10</a:t>
                </a:r>
                <a:r>
                  <a:rPr lang="en-US" sz="2400" baseline="30000" dirty="0"/>
                  <a:t>12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542" y="3881386"/>
                <a:ext cx="194316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702" t="-9333" r="-376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 flipH="1">
            <a:off x="6475867" y="3263545"/>
            <a:ext cx="743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baseline="30000" dirty="0">
                <a:solidFill>
                  <a:srgbClr val="FF0000"/>
                </a:solidFill>
              </a:rPr>
              <a:t>18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433542" y="4467905"/>
                <a:ext cx="1136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(9</a:t>
                </a:r>
                <a:r>
                  <a:rPr lang="en-US" sz="2400" baseline="30000" dirty="0"/>
                  <a:t>4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aseline="30000" dirty="0" smtClean="0"/>
                  <a:t>5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542" y="4467905"/>
                <a:ext cx="113685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8021" t="-9211" r="-748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546849" y="4470371"/>
            <a:ext cx="5838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9</a:t>
            </a:r>
            <a:r>
              <a:rPr lang="en-US" sz="2400" baseline="30000" dirty="0">
                <a:solidFill>
                  <a:srgbClr val="FF0000"/>
                </a:solidFill>
              </a:rPr>
              <a:t>20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297461" y="1718080"/>
            <a:ext cx="4158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 the following calculations: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33542" y="5054424"/>
                <a:ext cx="25539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(4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(4</a:t>
                </a:r>
                <a:r>
                  <a:rPr lang="en-US" sz="2400" baseline="30000" dirty="0"/>
                  <a:t>8</a:t>
                </a:r>
                <a:r>
                  <a:rPr lang="en-US" sz="2400" dirty="0"/>
                  <a:t>)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542" y="5054424"/>
                <a:ext cx="255390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580" t="-9211" r="-2864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575703" y="5075324"/>
            <a:ext cx="554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4</a:t>
            </a:r>
            <a:r>
              <a:rPr lang="en-US" sz="2400" baseline="30000">
                <a:solidFill>
                  <a:srgbClr val="FF0000"/>
                </a:solidFill>
              </a:rPr>
              <a:t>2</a:t>
            </a:r>
            <a:r>
              <a:rPr lang="en-US" sz="240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53031" y="3868498"/>
            <a:ext cx="641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</a:t>
            </a:r>
            <a:r>
              <a:rPr lang="en-US" sz="2400" baseline="30000" dirty="0">
                <a:solidFill>
                  <a:srgbClr val="FF0000"/>
                </a:solidFill>
              </a:rPr>
              <a:t>5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601348" y="5690418"/>
            <a:ext cx="8253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33542" y="5710996"/>
                <a:ext cx="32111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(6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6</a:t>
                </a:r>
                <a:r>
                  <a:rPr lang="en-US" sz="2400" baseline="30000" dirty="0"/>
                  <a:t>7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(6</a:t>
                </a:r>
                <a:r>
                  <a:rPr lang="en-US" sz="2400" baseline="30000" dirty="0"/>
                  <a:t>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6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)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3542" y="5710996"/>
                <a:ext cx="321113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846" t="-9211" r="-2087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78475" y="2654358"/>
                <a:ext cx="14237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475" y="2654358"/>
                <a:ext cx="142378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6410" t="-10526" r="-555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78475" y="2081157"/>
                <a:ext cx="17261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baseline="30000" dirty="0"/>
                  <a:t>14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475" y="2081157"/>
                <a:ext cx="1726114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528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78475" y="3369594"/>
                <a:ext cx="181107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baseline="30000" dirty="0"/>
                  <a:t>5</a:t>
                </a:r>
                <a:r>
                  <a:rPr lang="en-US" sz="2400" dirty="0"/>
                  <a:t>)</a:t>
                </a:r>
                <a:r>
                  <a:rPr lang="en-US" sz="2400" baseline="30000" dirty="0"/>
                  <a:t> 2</a:t>
                </a:r>
                <a:r>
                  <a:rPr lang="en-US" sz="2400" dirty="0"/>
                  <a:t> 	</a:t>
                </a:r>
                <a:r>
                  <a:rPr lang="en-US" sz="2400" dirty="0" smtClean="0"/>
                  <a:t> =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475" y="3369594"/>
                <a:ext cx="1811073" cy="830997"/>
              </a:xfrm>
              <a:prstGeom prst="rect">
                <a:avLst/>
              </a:prstGeom>
              <a:blipFill rotWithShape="1">
                <a:blip r:embed="rId11"/>
                <a:stretch>
                  <a:fillRect l="-5034" t="-5882" r="-40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78475" y="4195588"/>
                <a:ext cx="801823" cy="992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400" baseline="30000" dirty="0"/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=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475" y="4195588"/>
                <a:ext cx="801823" cy="992964"/>
              </a:xfrm>
              <a:prstGeom prst="rect">
                <a:avLst/>
              </a:prstGeom>
              <a:blipFill rotWithShape="1">
                <a:blip r:embed="rId12"/>
                <a:stretch>
                  <a:fillRect r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378475" y="5095775"/>
                <a:ext cx="1215589" cy="1036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=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475" y="5095775"/>
                <a:ext cx="1215589" cy="1036246"/>
              </a:xfrm>
              <a:prstGeom prst="rect">
                <a:avLst/>
              </a:prstGeom>
              <a:blipFill rotWithShape="1">
                <a:blip r:embed="rId13"/>
                <a:stretch>
                  <a:fillRect r="-7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10466456" y="2064950"/>
            <a:ext cx="470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baseline="30000" dirty="0">
                <a:solidFill>
                  <a:srgbClr val="FF0000"/>
                </a:solidFill>
              </a:rPr>
              <a:t>9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29767" y="2650154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US" sz="2400" baseline="30000" dirty="0">
                <a:solidFill>
                  <a:srgbClr val="FF0000"/>
                </a:solidFill>
              </a:rPr>
              <a:t>8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18365" y="3353388"/>
            <a:ext cx="566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US" sz="2400" baseline="30000" dirty="0">
                <a:solidFill>
                  <a:srgbClr val="FF0000"/>
                </a:solidFill>
              </a:rPr>
              <a:t>16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29767" y="4226327"/>
            <a:ext cx="470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baseline="30000" dirty="0">
                <a:solidFill>
                  <a:srgbClr val="FF0000"/>
                </a:solidFill>
              </a:rPr>
              <a:t>5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474036" y="558140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25370" y="5188120"/>
            <a:ext cx="466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b</a:t>
            </a:r>
            <a:r>
              <a:rPr lang="en-GB" sz="2400" baseline="30000" dirty="0">
                <a:solidFill>
                  <a:srgbClr val="FF0000"/>
                </a:solidFill>
                <a:latin typeface="Cambria Math" charset="0"/>
              </a:rPr>
              <a:t>5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8315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6" grpId="0"/>
      <p:bldP spid="18" grpId="0"/>
      <p:bldP spid="19" grpId="0"/>
      <p:bldP spid="15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96848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Factors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7608" y="334069"/>
            <a:ext cx="937769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 </a:t>
            </a:r>
            <a:r>
              <a:rPr lang="en-US" sz="2400" b="1" dirty="0"/>
              <a:t>factor</a:t>
            </a:r>
            <a:r>
              <a:rPr lang="en-US" sz="2400" dirty="0"/>
              <a:t> is a positive whole number which divides exactly into another number. For example, both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dirty="0"/>
              <a:t> are factors of 12 (both 3 and 4 ‘</a:t>
            </a:r>
            <a:r>
              <a:rPr lang="en-US" sz="2400" i="1" dirty="0"/>
              <a:t>go into</a:t>
            </a:r>
            <a:r>
              <a:rPr lang="en-US" sz="2400" dirty="0"/>
              <a:t>’ 12).  </a:t>
            </a:r>
          </a:p>
          <a:p>
            <a:endParaRPr lang="en-US" sz="2400" dirty="0"/>
          </a:p>
          <a:p>
            <a:r>
              <a:rPr lang="en-US" sz="2400" dirty="0"/>
              <a:t>In other words, </a:t>
            </a:r>
            <a:r>
              <a:rPr lang="en-US" sz="2400" b="1" dirty="0"/>
              <a:t>factors</a:t>
            </a:r>
            <a:r>
              <a:rPr lang="en-US" sz="2400" dirty="0"/>
              <a:t> are whole numbers we multiply together to get another number, 3 </a:t>
            </a:r>
            <a:r>
              <a:rPr lang="en-US" sz="2400" dirty="0" smtClean="0"/>
              <a:t>× </a:t>
            </a:r>
            <a:r>
              <a:rPr lang="en-US" sz="2400" dirty="0"/>
              <a:t>4 = 12).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Thinking about factor </a:t>
            </a:r>
            <a:r>
              <a:rPr lang="en-US" sz="2400" dirty="0" smtClean="0">
                <a:solidFill>
                  <a:srgbClr val="FF0000"/>
                </a:solidFill>
              </a:rPr>
              <a:t>pairs </a:t>
            </a:r>
            <a:r>
              <a:rPr lang="en-US" sz="2400" dirty="0">
                <a:solidFill>
                  <a:srgbClr val="FF0000"/>
                </a:solidFill>
              </a:rPr>
              <a:t>can help you list all the factors of a number.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12</a:t>
            </a:r>
            <a:r>
              <a:rPr lang="en-US" sz="2400" dirty="0"/>
              <a:t> are a factor pair of 12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6</a:t>
            </a:r>
            <a:r>
              <a:rPr lang="en-US" sz="2400" dirty="0"/>
              <a:t> are a factor pair of 12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dirty="0"/>
              <a:t> are a factor pair of 12 </a:t>
            </a:r>
          </a:p>
          <a:p>
            <a:endParaRPr lang="en-US" sz="2400" dirty="0"/>
          </a:p>
          <a:p>
            <a:r>
              <a:rPr lang="en-US" sz="2400" dirty="0"/>
              <a:t>All the factors of 12 are: </a:t>
            </a:r>
            <a:r>
              <a:rPr lang="en-US" sz="2400" dirty="0">
                <a:solidFill>
                  <a:srgbClr val="FF0000"/>
                </a:solidFill>
              </a:rPr>
              <a:t>1, 2, 3, 4, 6, 12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27369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263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67808" y="2315205"/>
            <a:ext cx="638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50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56362" y="2257698"/>
            <a:ext cx="2577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1, 2, 5, 10, 25, 50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67808" y="2808313"/>
            <a:ext cx="638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24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56362" y="2813235"/>
            <a:ext cx="3089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1, 2, 3, 4, 6, 8, 12, 24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67808" y="3344679"/>
            <a:ext cx="638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18</a:t>
            </a:r>
            <a:r>
              <a:rPr lang="en-US" sz="2400" dirty="0"/>
              <a:t>	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2255" y="388151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100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56362" y="3335138"/>
            <a:ext cx="2234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1, 2, 3, 6, 9, 18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7808" y="4449320"/>
            <a:ext cx="638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72</a:t>
            </a:r>
            <a:r>
              <a:rPr lang="en-US" sz="2400" dirty="0"/>
              <a:t>	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6362" y="4449320"/>
            <a:ext cx="4969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1, 2, 3, 4, 6, 8, 9, 12, 18, 24, 36, 72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97371" y="1610054"/>
            <a:ext cx="4733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List the factors of these numbers: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93776" y="4984524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48 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056362" y="5042794"/>
            <a:ext cx="42001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1, 2, 3, 4, 6, 8, 12, 16, 24, 48 </a:t>
            </a:r>
          </a:p>
          <a:p>
            <a:r>
              <a:rPr lang="en-US" dirty="0"/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6362" y="3911730"/>
            <a:ext cx="4116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1, 2, 4, 5, 10, 20, 25, 50, 100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056362" y="5610355"/>
            <a:ext cx="3375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1, 2, 4, 8, 16, 32, 64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3776" y="5548798"/>
            <a:ext cx="6126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64 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4307214" y="6148963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276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74036" y="558140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56362" y="6148964"/>
            <a:ext cx="5740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1, 2, 3, 4, 6, 12, 23, 46, 69, 92, 138, 276 </a:t>
            </a:r>
          </a:p>
        </p:txBody>
      </p:sp>
    </p:spTree>
    <p:extLst>
      <p:ext uri="{BB962C8B-B14F-4D97-AF65-F5344CB8AC3E}">
        <p14:creationId xmlns:p14="http://schemas.microsoft.com/office/powerpoint/2010/main" val="240493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6" grpId="0"/>
      <p:bldP spid="18" grpId="0"/>
      <p:bldP spid="19" grpId="0"/>
      <p:bldP spid="15" grpId="0"/>
      <p:bldP spid="24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altLang="en-US" b="1" dirty="0" smtClean="0">
                <a:solidFill>
                  <a:schemeClr val="bg1"/>
                </a:solidFill>
              </a:rPr>
              <a:t>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third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32515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35495" y="1025314"/>
            <a:ext cx="972108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Below are some reminders: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2133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63045" y="2038302"/>
            <a:ext cx="953298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Multiples</a:t>
            </a:r>
            <a:r>
              <a:rPr lang="en-US" sz="2400" dirty="0"/>
              <a:t> are the result of multiplying one whole number by another. </a:t>
            </a:r>
          </a:p>
          <a:p>
            <a:r>
              <a:rPr lang="en-US" sz="2400" dirty="0"/>
              <a:t>For example, </a:t>
            </a:r>
            <a:r>
              <a:rPr lang="en-US" sz="2400" dirty="0">
                <a:solidFill>
                  <a:srgbClr val="FF0000"/>
                </a:solidFill>
              </a:rPr>
              <a:t>12</a:t>
            </a:r>
            <a:r>
              <a:rPr lang="en-US" sz="2400" dirty="0"/>
              <a:t> is a multiple of 4 (because 3 </a:t>
            </a:r>
            <a:r>
              <a:rPr lang="en-US" sz="2400" dirty="0" smtClean="0"/>
              <a:t>× </a:t>
            </a:r>
            <a:r>
              <a:rPr lang="en-US" sz="2400" dirty="0"/>
              <a:t>4 = </a:t>
            </a:r>
            <a:r>
              <a:rPr lang="en-US" sz="2400" dirty="0">
                <a:solidFill>
                  <a:srgbClr val="FF0000"/>
                </a:solidFill>
              </a:rPr>
              <a:t>12</a:t>
            </a:r>
            <a:r>
              <a:rPr lang="en-US" sz="2400" dirty="0"/>
              <a:t>).</a:t>
            </a:r>
          </a:p>
          <a:p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 smtClean="0"/>
              <a:t>A</a:t>
            </a:r>
            <a:r>
              <a:rPr lang="en-US" sz="2400" b="1" dirty="0" smtClean="0"/>
              <a:t> Prime Number </a:t>
            </a:r>
            <a:r>
              <a:rPr lang="en-US" sz="2400" dirty="0" smtClean="0"/>
              <a:t>is </a:t>
            </a:r>
            <a:r>
              <a:rPr lang="en-US" sz="2400" dirty="0"/>
              <a:t>only divisible by one and itself and so always </a:t>
            </a:r>
            <a:r>
              <a:rPr lang="en-US" sz="2400" dirty="0" smtClean="0"/>
              <a:t>has </a:t>
            </a:r>
            <a:r>
              <a:rPr lang="en-US" sz="2400" dirty="0"/>
              <a:t>exactly two </a:t>
            </a:r>
            <a:r>
              <a:rPr lang="en-US" sz="2400" b="1" dirty="0"/>
              <a:t>factors</a:t>
            </a:r>
            <a:r>
              <a:rPr lang="en-US" sz="2400" dirty="0"/>
              <a:t>, no more, no less.</a:t>
            </a:r>
          </a:p>
          <a:p>
            <a:r>
              <a:rPr lang="en-US" sz="2400" dirty="0"/>
              <a:t>The first ten prime numbers are: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5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7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11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13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FF0000"/>
                </a:solidFill>
              </a:rPr>
              <a:t>17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FF0000"/>
                </a:solidFill>
              </a:rPr>
              <a:t> 19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FF0000"/>
                </a:solidFill>
              </a:rPr>
              <a:t> 23</a:t>
            </a:r>
            <a:r>
              <a:rPr lang="en-US" sz="2400" dirty="0"/>
              <a:t>,</a:t>
            </a:r>
            <a:r>
              <a:rPr lang="en-US" sz="2400" dirty="0">
                <a:solidFill>
                  <a:srgbClr val="FF0000"/>
                </a:solidFill>
              </a:rPr>
              <a:t> 29</a:t>
            </a:r>
            <a:r>
              <a:rPr lang="en-US" sz="2400" dirty="0"/>
              <a:t>,</a:t>
            </a:r>
            <a:r>
              <a:rPr lang="is-IS" sz="2400" dirty="0"/>
              <a:t>…</a:t>
            </a:r>
          </a:p>
          <a:p>
            <a:endParaRPr lang="en-US" sz="2400" dirty="0"/>
          </a:p>
          <a:p>
            <a:r>
              <a:rPr lang="en-US" sz="2400" dirty="0"/>
              <a:t>Whole numbers can be written as a </a:t>
            </a:r>
            <a:r>
              <a:rPr lang="en-US" sz="2400" b="1" i="1" dirty="0"/>
              <a:t>product of prime factors</a:t>
            </a:r>
            <a:r>
              <a:rPr lang="en-US" sz="2400" dirty="0"/>
              <a:t>.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2414301" y="1739195"/>
            <a:ext cx="9532984" cy="4167283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229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35134" y="35178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276" y="69189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80840" y="837973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Any positive whole number can be written as the </a:t>
            </a:r>
          </a:p>
          <a:p>
            <a:pPr algn="ctr"/>
            <a:r>
              <a:rPr lang="en-US" sz="2400" b="1" i="1" dirty="0"/>
              <a:t>product of prime factors</a:t>
            </a:r>
            <a:r>
              <a:rPr lang="en-US" sz="2400" dirty="0"/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6438" y="2442772"/>
            <a:ext cx="4886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Often, we use factor trees to help.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5712" y="1827606"/>
            <a:ext cx="9134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example, write the number 72 as a product of prime numbers.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80840" y="3023264"/>
            <a:ext cx="5964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We start with 72, and show it as a product of two factors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318" y="3023264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72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9150282" y="3048775"/>
            <a:ext cx="648072" cy="40011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0296" y="366153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8354" y="367461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36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9387125" y="4411844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8681691" y="3686187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937" y="3728103"/>
            <a:ext cx="3732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We circle any factor which is prime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5712" y="4305548"/>
            <a:ext cx="499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And then continue with any remaining number,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showing </a:t>
            </a:r>
            <a:r>
              <a:rPr lang="en-US" sz="1800" i="1" dirty="0">
                <a:solidFill>
                  <a:srgbClr val="FF0000"/>
                </a:solidFill>
              </a:rPr>
              <a:t>it</a:t>
            </a:r>
            <a:r>
              <a:rPr lang="en-US" sz="1800" dirty="0">
                <a:solidFill>
                  <a:srgbClr val="FF0000"/>
                </a:solidFill>
              </a:rPr>
              <a:t> as a product of two factors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53144" y="4408608"/>
            <a:ext cx="39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268354" y="440860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80840" y="5263437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Repeat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88733" y="5082580"/>
            <a:ext cx="500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9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41020" y="50633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759" y="562709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76067" y="562709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9857125" y="5060305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10497761" y="5652954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11038815" y="5652953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80840" y="6324572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72502" y="6331471"/>
            <a:ext cx="4915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72 written as a product of primes 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048202" y="6331470"/>
                <a:ext cx="26853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202" y="6331470"/>
                <a:ext cx="2685351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3401" t="-9333" r="-2948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360" name="Straight Connector 15359"/>
          <p:cNvCxnSpPr>
            <a:stCxn id="10" idx="2"/>
            <a:endCxn id="16" idx="0"/>
          </p:cNvCxnSpPr>
          <p:nvPr/>
        </p:nvCxnSpPr>
        <p:spPr bwMode="auto">
          <a:xfrm flipH="1">
            <a:off x="8887306" y="3448885"/>
            <a:ext cx="587012" cy="23730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62" name="Straight Connector 15361"/>
          <p:cNvCxnSpPr>
            <a:stCxn id="10" idx="2"/>
            <a:endCxn id="12" idx="0"/>
          </p:cNvCxnSpPr>
          <p:nvPr/>
        </p:nvCxnSpPr>
        <p:spPr bwMode="auto">
          <a:xfrm>
            <a:off x="9474318" y="3448885"/>
            <a:ext cx="559036" cy="22573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64" name="Straight Connector 15363"/>
          <p:cNvCxnSpPr>
            <a:stCxn id="12" idx="2"/>
            <a:endCxn id="17" idx="0"/>
          </p:cNvCxnSpPr>
          <p:nvPr/>
        </p:nvCxnSpPr>
        <p:spPr bwMode="auto">
          <a:xfrm flipH="1">
            <a:off x="9652130" y="4074725"/>
            <a:ext cx="381224" cy="33388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66" name="Straight Connector 15365"/>
          <p:cNvCxnSpPr>
            <a:stCxn id="12" idx="2"/>
            <a:endCxn id="18" idx="0"/>
          </p:cNvCxnSpPr>
          <p:nvPr/>
        </p:nvCxnSpPr>
        <p:spPr bwMode="auto">
          <a:xfrm>
            <a:off x="10033354" y="4074725"/>
            <a:ext cx="470000" cy="33388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68" name="Straight Connector 15367"/>
          <p:cNvCxnSpPr>
            <a:stCxn id="18" idx="2"/>
            <a:endCxn id="27" idx="0"/>
          </p:cNvCxnSpPr>
          <p:nvPr/>
        </p:nvCxnSpPr>
        <p:spPr bwMode="auto">
          <a:xfrm flipH="1">
            <a:off x="10062740" y="4808718"/>
            <a:ext cx="440614" cy="251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70" name="Straight Connector 15369"/>
          <p:cNvCxnSpPr>
            <a:stCxn id="18" idx="2"/>
            <a:endCxn id="20" idx="0"/>
          </p:cNvCxnSpPr>
          <p:nvPr/>
        </p:nvCxnSpPr>
        <p:spPr bwMode="auto">
          <a:xfrm>
            <a:off x="10503354" y="4808718"/>
            <a:ext cx="535461" cy="27386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75" name="Straight Connector 15374"/>
          <p:cNvCxnSpPr>
            <a:stCxn id="20" idx="2"/>
            <a:endCxn id="22" idx="0"/>
          </p:cNvCxnSpPr>
          <p:nvPr/>
        </p:nvCxnSpPr>
        <p:spPr bwMode="auto">
          <a:xfrm flipH="1">
            <a:off x="10679426" y="5482690"/>
            <a:ext cx="359389" cy="14440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77" name="Straight Connector 15376"/>
          <p:cNvCxnSpPr>
            <a:stCxn id="20" idx="2"/>
          </p:cNvCxnSpPr>
          <p:nvPr/>
        </p:nvCxnSpPr>
        <p:spPr bwMode="auto">
          <a:xfrm>
            <a:off x="11038815" y="5482690"/>
            <a:ext cx="324657" cy="17026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138037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/>
      <p:bldP spid="10" grpId="0" animBg="1"/>
      <p:bldP spid="11" grpId="0"/>
      <p:bldP spid="12" grpId="0"/>
      <p:bldP spid="13" grpId="0" animBg="1"/>
      <p:bldP spid="16" grpId="0" animBg="1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7" grpId="0" animBg="1"/>
      <p:bldP spid="28" grpId="0" animBg="1"/>
      <p:bldP spid="29" grpId="0" animBg="1"/>
      <p:bldP spid="25" grpId="0"/>
      <p:bldP spid="26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098456" y="964325"/>
            <a:ext cx="5004557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dirty="0"/>
              <a:t>72 written as a product of primes =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245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08439" y="954108"/>
                <a:ext cx="268535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439" y="954108"/>
                <a:ext cx="2685351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3636" t="-5147" r="-2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115359" y="1560562"/>
            <a:ext cx="3668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also write this as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08439" y="1523693"/>
                <a:ext cx="11448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439" y="1523693"/>
                <a:ext cx="1144865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8511" t="-5147" r="-1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115359" y="2365788"/>
            <a:ext cx="5197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Express 276 as a product of primes: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27929" y="5865178"/>
            <a:ext cx="50866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276 written as a product of primes =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537378" y="5878261"/>
                <a:ext cx="229582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23 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378" y="5878261"/>
                <a:ext cx="2295821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3979" t="-5109" r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7527" y="6364345"/>
                <a:ext cx="234070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=     2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23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527" y="6364345"/>
                <a:ext cx="2340705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4167" t="-5147"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9239318" y="3023264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276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9150282" y="3048775"/>
            <a:ext cx="648072" cy="40011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60296" y="366153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8354" y="3674615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138</a:t>
            </a:r>
          </a:p>
        </p:txBody>
      </p:sp>
      <p:sp>
        <p:nvSpPr>
          <p:cNvPr id="24" name="Oval 23"/>
          <p:cNvSpPr/>
          <p:nvPr/>
        </p:nvSpPr>
        <p:spPr bwMode="auto">
          <a:xfrm>
            <a:off x="9387125" y="4411844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8681691" y="3686187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53144" y="4408608"/>
            <a:ext cx="39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68354" y="440860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88733" y="5082580"/>
            <a:ext cx="500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41020" y="50633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9857125" y="5060305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37" name="Straight Connector 36"/>
          <p:cNvCxnSpPr/>
          <p:nvPr/>
        </p:nvCxnSpPr>
        <p:spPr bwMode="auto">
          <a:xfrm flipH="1">
            <a:off x="9652130" y="4074725"/>
            <a:ext cx="381224" cy="33388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10033354" y="4074725"/>
            <a:ext cx="470000" cy="33388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flipH="1">
            <a:off x="10062740" y="4808718"/>
            <a:ext cx="440614" cy="25158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>
            <a:endCxn id="38" idx="0"/>
          </p:cNvCxnSpPr>
          <p:nvPr/>
        </p:nvCxnSpPr>
        <p:spPr bwMode="auto">
          <a:xfrm>
            <a:off x="10503354" y="4808718"/>
            <a:ext cx="535461" cy="27386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3" name="Oval 42"/>
          <p:cNvSpPr/>
          <p:nvPr/>
        </p:nvSpPr>
        <p:spPr bwMode="auto">
          <a:xfrm>
            <a:off x="10833199" y="5082580"/>
            <a:ext cx="411229" cy="42238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9" name="Straight Connector 18"/>
          <p:cNvCxnSpPr>
            <a:stCxn id="21" idx="2"/>
            <a:endCxn id="22" idx="0"/>
          </p:cNvCxnSpPr>
          <p:nvPr/>
        </p:nvCxnSpPr>
        <p:spPr bwMode="auto">
          <a:xfrm flipH="1">
            <a:off x="8923963" y="3448885"/>
            <a:ext cx="550355" cy="212647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9474318" y="3436130"/>
            <a:ext cx="559036" cy="25124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669147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3" grpId="0"/>
      <p:bldP spid="4" grpId="0"/>
      <p:bldP spid="6" grpId="0"/>
      <p:bldP spid="9" grpId="0"/>
      <p:bldP spid="10" grpId="0"/>
      <p:bldP spid="11" grpId="0"/>
      <p:bldP spid="13" grpId="0"/>
      <p:bldP spid="20" grpId="0"/>
      <p:bldP spid="21" grpId="0" animBg="1"/>
      <p:bldP spid="22" grpId="0"/>
      <p:bldP spid="23" grpId="0"/>
      <p:bldP spid="24" grpId="0" animBg="1"/>
      <p:bldP spid="25" grpId="0" animBg="1"/>
      <p:bldP spid="26" grpId="0"/>
      <p:bldP spid="27" grpId="0"/>
      <p:bldP spid="28" grpId="0"/>
      <p:bldP spid="29" grpId="0"/>
      <p:bldP spid="32" grpId="0" animBg="1"/>
      <p:bldP spid="4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670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14509" y="4442966"/>
                <a:ext cx="11448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509" y="4442966"/>
                <a:ext cx="1144865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8511" t="-5147" r="-1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60765" y="5032051"/>
                <a:ext cx="229582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23 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765" y="5032051"/>
                <a:ext cx="2295821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3979" t="-5109" r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57157" y="4985884"/>
                <a:ext cx="2085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=  2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23</a:t>
                </a: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157" y="4985884"/>
                <a:ext cx="208582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678" t="-9211" r="-380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711624" y="972750"/>
            <a:ext cx="93506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Sometimes, we want to know the </a:t>
            </a:r>
            <a:r>
              <a:rPr lang="en-US" sz="2400" b="1" dirty="0"/>
              <a:t>Highest Common Factor (HCF) </a:t>
            </a:r>
          </a:p>
          <a:p>
            <a:r>
              <a:rPr lang="en-US" sz="2400" dirty="0"/>
              <a:t>of two (or more) numbers.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14744" y="3635955"/>
            <a:ext cx="9173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do this by first writing the numbers as </a:t>
            </a:r>
            <a:r>
              <a:rPr lang="en-US" sz="2400" i="1" dirty="0"/>
              <a:t>product of primes</a:t>
            </a:r>
            <a:r>
              <a:rPr lang="en-US" sz="2400" dirty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1624" y="2980090"/>
            <a:ext cx="5832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example, find the HCF of 72 and 276.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74754" y="1934628"/>
            <a:ext cx="87559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</a:t>
            </a:r>
            <a:r>
              <a:rPr lang="en-US" sz="2400" b="1" dirty="0"/>
              <a:t>HCF</a:t>
            </a:r>
            <a:r>
              <a:rPr lang="en-US" sz="2400" dirty="0"/>
              <a:t> is the </a:t>
            </a:r>
            <a:r>
              <a:rPr lang="en-US" sz="2400" b="1" i="1" dirty="0"/>
              <a:t>largest </a:t>
            </a:r>
            <a:r>
              <a:rPr lang="en-US" sz="2400" dirty="0"/>
              <a:t>number which is a </a:t>
            </a:r>
            <a:r>
              <a:rPr lang="en-US" sz="2400" i="1" dirty="0"/>
              <a:t>factor</a:t>
            </a:r>
            <a:r>
              <a:rPr lang="en-US" sz="2400" dirty="0"/>
              <a:t> of both (or all)</a:t>
            </a:r>
          </a:p>
          <a:p>
            <a:r>
              <a:rPr lang="en-US" sz="2400" dirty="0"/>
              <a:t>the numbers.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0088" y="4465122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72 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60765" y="4442965"/>
                <a:ext cx="28648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=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765" y="4442965"/>
                <a:ext cx="2864887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191" t="-9211" r="-276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992601" y="5043129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276   =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4754" y="5872296"/>
            <a:ext cx="855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Now we look to see what prime factors they have in common.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74754" y="6403973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do this using a Venn Diagram.</a:t>
            </a:r>
          </a:p>
        </p:txBody>
      </p:sp>
    </p:spTree>
    <p:extLst>
      <p:ext uri="{BB962C8B-B14F-4D97-AF65-F5344CB8AC3E}">
        <p14:creationId xmlns:p14="http://schemas.microsoft.com/office/powerpoint/2010/main" val="1705455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4" grpId="0"/>
      <p:bldP spid="15" grpId="0"/>
      <p:bldP spid="2" grpId="0"/>
      <p:bldP spid="5" grpId="0"/>
      <p:bldP spid="8" grpId="0"/>
      <p:bldP spid="12" grpId="0"/>
      <p:bldP spid="16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763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06936" y="1312662"/>
                <a:ext cx="229582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23 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936" y="1312662"/>
                <a:ext cx="2295821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3979" t="-5109" r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166164" y="1336794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72 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63198" y="1358702"/>
                <a:ext cx="285526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3 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198" y="1358702"/>
                <a:ext cx="2855269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3419" t="-5147" r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683398" y="1334377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276   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12516" y="794698"/>
            <a:ext cx="747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Using a Venn Diagram to find the HCF of 72 and 276: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4946275" y="2555726"/>
            <a:ext cx="2808312" cy="279943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54587" y="403761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656889" y="2555726"/>
            <a:ext cx="2808312" cy="279943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1467" y="202477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54587" y="203004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276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7754587" y="2030048"/>
            <a:ext cx="653364" cy="51002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980015" y="2024778"/>
            <a:ext cx="653364" cy="51002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39384" y="5493598"/>
            <a:ext cx="6481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Place any common factors in </a:t>
            </a:r>
            <a:r>
              <a:rPr lang="en-US" sz="2400"/>
              <a:t>the intersection. 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894352" y="31461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46004" y="364143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78162" y="425066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71650" y="135815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18608" y="13185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39324" y="134825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7626" y="135703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58924" y="131270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10912" y="1312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2693428" y="5901830"/>
            <a:ext cx="9012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product of the intersection is the </a:t>
            </a:r>
            <a:r>
              <a:rPr lang="en-US" sz="2400" b="1" dirty="0"/>
              <a:t>Highest Common Factor</a:t>
            </a:r>
            <a:r>
              <a:rPr 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1" name="TextBox 15360"/>
              <p:cNvSpPr txBox="1"/>
              <p:nvPr/>
            </p:nvSpPr>
            <p:spPr>
              <a:xfrm>
                <a:off x="5468285" y="6325444"/>
                <a:ext cx="14782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15361" name="TextBox 153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285" y="6325444"/>
                <a:ext cx="1478290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6173" t="-9333" r="-5761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TextBox 15361"/>
          <p:cNvSpPr txBox="1"/>
          <p:nvPr/>
        </p:nvSpPr>
        <p:spPr>
          <a:xfrm>
            <a:off x="7173801" y="6347517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    </a:t>
            </a:r>
            <a:r>
              <a:rPr lang="en-US" sz="2400" dirty="0">
                <a:solidFill>
                  <a:srgbClr val="FF0000"/>
                </a:solidFill>
              </a:rPr>
              <a:t>12</a:t>
            </a:r>
            <a:r>
              <a:rPr lang="en-US" sz="2400" dirty="0"/>
              <a:t> </a:t>
            </a:r>
          </a:p>
        </p:txBody>
      </p:sp>
      <p:sp>
        <p:nvSpPr>
          <p:cNvPr id="15363" name="TextBox 15362"/>
          <p:cNvSpPr txBox="1"/>
          <p:nvPr/>
        </p:nvSpPr>
        <p:spPr>
          <a:xfrm>
            <a:off x="4181230" y="6325444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/>
              <a:t>HCF </a:t>
            </a:r>
            <a:r>
              <a:rPr lang="en-US" sz="2400"/>
              <a:t>is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7698943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12" grpId="0"/>
      <p:bldP spid="16" grpId="0"/>
      <p:bldP spid="18" grpId="0"/>
      <p:bldP spid="3" grpId="0" animBg="1"/>
      <p:bldP spid="4" grpId="0"/>
      <p:bldP spid="19" grpId="0" animBg="1"/>
      <p:bldP spid="9" grpId="0"/>
      <p:bldP spid="10" grpId="0"/>
      <p:bldP spid="20" grpId="0" animBg="1"/>
      <p:bldP spid="22" grpId="0" animBg="1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5360" grpId="0"/>
      <p:bldP spid="15361" grpId="0"/>
      <p:bldP spid="15362" grpId="0"/>
      <p:bldP spid="153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803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470386" y="4820353"/>
                <a:ext cx="268535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386" y="4820353"/>
                <a:ext cx="2685351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3401" t="-5147" r="-2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736629" y="4834053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48 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98752" y="4802234"/>
                <a:ext cx="285526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8752" y="4802234"/>
                <a:ext cx="2855269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3419" t="-5147" r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347120" y="480053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72   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36629" y="5696299"/>
            <a:ext cx="8312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Next, we use a Venn </a:t>
            </a:r>
            <a:r>
              <a:rPr lang="en-US" sz="2400" dirty="0" smtClean="0"/>
              <a:t>Diagram to </a:t>
            </a:r>
            <a:r>
              <a:rPr lang="en-US" sz="2400" dirty="0"/>
              <a:t>find the LCM of 48 and 72.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11631" y="972883"/>
            <a:ext cx="85763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Venn diagrams can also be used to find the </a:t>
            </a:r>
          </a:p>
          <a:p>
            <a:r>
              <a:rPr lang="en-US" sz="2400" b="1" dirty="0"/>
              <a:t>Lowest Common Multiple (LCM) </a:t>
            </a:r>
            <a:r>
              <a:rPr lang="en-US" sz="2400" dirty="0"/>
              <a:t>of two (or more) </a:t>
            </a:r>
            <a:r>
              <a:rPr lang="en-US" sz="2400" dirty="0" smtClean="0"/>
              <a:t>numbers.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711631" y="2103963"/>
            <a:ext cx="93201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</a:t>
            </a:r>
            <a:r>
              <a:rPr lang="en-US" sz="2400" b="1" dirty="0"/>
              <a:t>LCM</a:t>
            </a:r>
            <a:r>
              <a:rPr lang="en-US" sz="2400" dirty="0"/>
              <a:t> is the </a:t>
            </a:r>
            <a:r>
              <a:rPr lang="en-US" sz="2400" b="1" i="1" dirty="0"/>
              <a:t>lowest </a:t>
            </a:r>
            <a:r>
              <a:rPr lang="en-US" sz="2400" dirty="0"/>
              <a:t>number into which the two (or all) numbers </a:t>
            </a:r>
          </a:p>
          <a:p>
            <a:r>
              <a:rPr lang="en-US" sz="2400" dirty="0"/>
              <a:t>can divide exactly.</a:t>
            </a:r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711631" y="3181980"/>
            <a:ext cx="58657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example, find the LCM of 48 and 72.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711631" y="4012977"/>
            <a:ext cx="65998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First, write the numbers as </a:t>
            </a:r>
            <a:r>
              <a:rPr lang="en-US" sz="2400" i="1" dirty="0"/>
              <a:t>product of primes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1252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12" grpId="0"/>
      <p:bldP spid="16" grpId="0"/>
      <p:bldP spid="18" grpId="0"/>
      <p:bldP spid="2" grpId="0"/>
      <p:bldP spid="3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67612" y="31353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8280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06748" y="1049294"/>
                <a:ext cx="268535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/>
                  <a:t>2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6748" y="1049294"/>
                <a:ext cx="2685351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3401" t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167257" y="1063054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48 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92211" y="1063055"/>
                <a:ext cx="285526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3 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211" y="1063055"/>
                <a:ext cx="2855269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3419" t="-5109" r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693900" y="1038457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72   =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4928698" y="2297641"/>
            <a:ext cx="2808312" cy="279943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37010" y="377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639312" y="2297641"/>
            <a:ext cx="2808312" cy="279943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03890" y="176669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7010" y="177196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72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7737010" y="1771963"/>
            <a:ext cx="653364" cy="51002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962438" y="1766693"/>
            <a:ext cx="653364" cy="51002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80811" y="5188844"/>
            <a:ext cx="6481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Place any common factors in </a:t>
            </a:r>
            <a:r>
              <a:rPr lang="en-US" sz="2400"/>
              <a:t>the intersection. 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876775" y="288809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99630" y="32452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1867" y="358133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83184" y="106305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06936" y="104936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15583" y="106305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44045" y="104174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42912" y="104174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06055" y="10465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360" name="TextBox 15359"/>
          <p:cNvSpPr txBox="1"/>
          <p:nvPr/>
        </p:nvSpPr>
        <p:spPr>
          <a:xfrm>
            <a:off x="2651853" y="5984467"/>
            <a:ext cx="8894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product of </a:t>
            </a:r>
            <a:r>
              <a:rPr lang="en-US" sz="2400" i="1" dirty="0"/>
              <a:t>all</a:t>
            </a:r>
            <a:r>
              <a:rPr lang="en-US" sz="2400" dirty="0"/>
              <a:t> the numbers in the Venn Diagram is the </a:t>
            </a:r>
            <a:r>
              <a:rPr lang="en-US" sz="2400" b="1" dirty="0"/>
              <a:t>LCM</a:t>
            </a:r>
            <a:r>
              <a:rPr 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1" name="TextBox 15360"/>
              <p:cNvSpPr txBox="1"/>
              <p:nvPr/>
            </p:nvSpPr>
            <p:spPr>
              <a:xfrm>
                <a:off x="5565253" y="6394251"/>
                <a:ext cx="43109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70C0"/>
                    </a:solidFill>
                  </a:rPr>
                  <a:t>3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1" name="TextBox 153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253" y="6394251"/>
                <a:ext cx="4310924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2263" t="-5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TextBox 15361"/>
          <p:cNvSpPr txBox="1"/>
          <p:nvPr/>
        </p:nvSpPr>
        <p:spPr>
          <a:xfrm>
            <a:off x="9145243" y="6394251"/>
            <a:ext cx="1388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    </a:t>
            </a:r>
            <a:r>
              <a:rPr lang="en-US" sz="2400" dirty="0">
                <a:solidFill>
                  <a:srgbClr val="FF0000"/>
                </a:solidFill>
              </a:rPr>
              <a:t>144</a:t>
            </a:r>
            <a:r>
              <a:rPr lang="en-US" sz="2400" dirty="0"/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15084" y="107419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56720" y="1046500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81888" y="4029180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3</a:t>
            </a:r>
          </a:p>
          <a:p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695989" y="5583064"/>
            <a:ext cx="6074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Place remaining numbers in correct circles.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65253" y="346652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67444" y="1069499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0C0"/>
                </a:solidFill>
              </a:rPr>
              <a:t>2</a:t>
            </a:r>
          </a:p>
          <a:p>
            <a:endParaRPr lang="en-US" sz="2400" dirty="0"/>
          </a:p>
        </p:txBody>
      </p:sp>
      <p:sp>
        <p:nvSpPr>
          <p:cNvPr id="15363" name="TextBox 15362"/>
          <p:cNvSpPr txBox="1"/>
          <p:nvPr/>
        </p:nvSpPr>
        <p:spPr>
          <a:xfrm>
            <a:off x="8379387" y="336056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5364" name="TextBox 15363"/>
          <p:cNvSpPr txBox="1"/>
          <p:nvPr/>
        </p:nvSpPr>
        <p:spPr>
          <a:xfrm>
            <a:off x="11105174" y="105506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5365" name="TextBox 15364"/>
          <p:cNvSpPr txBox="1"/>
          <p:nvPr/>
        </p:nvSpPr>
        <p:spPr>
          <a:xfrm>
            <a:off x="4018263" y="6423330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LCM</a:t>
            </a:r>
            <a:r>
              <a:rPr lang="en-US" sz="2400" dirty="0"/>
              <a:t> is</a:t>
            </a:r>
          </a:p>
        </p:txBody>
      </p:sp>
    </p:spTree>
    <p:extLst>
      <p:ext uri="{BB962C8B-B14F-4D97-AF65-F5344CB8AC3E}">
        <p14:creationId xmlns:p14="http://schemas.microsoft.com/office/powerpoint/2010/main" val="19329952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12" grpId="0"/>
      <p:bldP spid="16" grpId="0"/>
      <p:bldP spid="3" grpId="0" animBg="1"/>
      <p:bldP spid="4" grpId="0"/>
      <p:bldP spid="19" grpId="0" animBg="1"/>
      <p:bldP spid="9" grpId="0"/>
      <p:bldP spid="10" grpId="0"/>
      <p:bldP spid="20" grpId="0" animBg="1"/>
      <p:bldP spid="22" grpId="0" animBg="1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5360" grpId="0"/>
      <p:bldP spid="15361" grpId="0"/>
      <p:bldP spid="15362" grpId="0"/>
      <p:bldP spid="2" grpId="0"/>
      <p:bldP spid="5" grpId="0"/>
      <p:bldP spid="6" grpId="0"/>
      <p:bldP spid="14" grpId="0"/>
      <p:bldP spid="15" grpId="0"/>
      <p:bldP spid="17" grpId="0"/>
      <p:bldP spid="15363" grpId="0"/>
      <p:bldP spid="15364" grpId="0"/>
      <p:bldP spid="1536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Prime Factors, HCF and LCM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54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129335" y="1390216"/>
                <a:ext cx="316144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9335" y="1390216"/>
                <a:ext cx="3161443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3089" t="-5147" r="-2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001422" y="1394839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24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58132" y="1390216"/>
                <a:ext cx="229421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 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8132" y="1390216"/>
                <a:ext cx="2294218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3979" t="-5147" r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167212" y="1394839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64   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99741" y="751107"/>
            <a:ext cx="8399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a Venn Diagram to find the </a:t>
            </a:r>
            <a:r>
              <a:rPr lang="en-US" sz="2400" b="1" dirty="0"/>
              <a:t>HCF</a:t>
            </a:r>
            <a:r>
              <a:rPr lang="en-US" sz="2400" dirty="0"/>
              <a:t> and </a:t>
            </a:r>
            <a:r>
              <a:rPr lang="en-US" sz="2400" b="1" dirty="0"/>
              <a:t>LCM</a:t>
            </a:r>
            <a:r>
              <a:rPr lang="en-US" sz="2400" dirty="0"/>
              <a:t> of 24 and 64.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24551" y="45482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07626" y="584266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Oval 26"/>
          <p:cNvSpPr/>
          <p:nvPr/>
        </p:nvSpPr>
        <p:spPr bwMode="auto">
          <a:xfrm>
            <a:off x="4206278" y="2842038"/>
            <a:ext cx="2808312" cy="279943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14590" y="4323922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9" name="Oval 28"/>
          <p:cNvSpPr/>
          <p:nvPr/>
        </p:nvSpPr>
        <p:spPr bwMode="auto">
          <a:xfrm>
            <a:off x="5916892" y="2842038"/>
            <a:ext cx="2808312" cy="2799434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81470" y="231109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14590" y="231636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64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7014590" y="2316360"/>
            <a:ext cx="653364" cy="51002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240018" y="2311090"/>
            <a:ext cx="653364" cy="51002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54355" y="343249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210" y="378969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79447" y="412573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42833" y="401092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56967" y="390496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10203" y="4702629"/>
            <a:ext cx="35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2</a:t>
            </a: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8338" y="340821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37539" y="5972052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HCF</a:t>
            </a:r>
            <a:r>
              <a:rPr lang="en-US" sz="2400" dirty="0"/>
              <a:t>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71398" y="5998673"/>
                <a:ext cx="18277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 =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398" y="5998673"/>
                <a:ext cx="1827744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5333" t="-9211" r="-4000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4237539" y="6414171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LCM</a:t>
            </a:r>
            <a:r>
              <a:rPr lang="en-US" sz="2400" dirty="0"/>
              <a:t>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790197" y="6460338"/>
                <a:ext cx="403668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2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</a:t>
                </a:r>
                <a:endParaRPr lang="en-US" sz="2400" dirty="0">
                  <a:solidFill>
                    <a:schemeClr val="accent2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0197" y="6460338"/>
                <a:ext cx="4036682" cy="830997"/>
              </a:xfrm>
              <a:prstGeom prst="rect">
                <a:avLst/>
              </a:prstGeom>
              <a:blipFill rotWithShape="0">
                <a:blip r:embed="rId6"/>
                <a:stretch>
                  <a:fillRect l="-2417" t="-56618" r="-1662" b="-301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 flipH="1">
            <a:off x="10135286" y="6011937"/>
            <a:ext cx="1989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00121" y="643371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192</a:t>
            </a:r>
          </a:p>
        </p:txBody>
      </p:sp>
    </p:spTree>
    <p:extLst>
      <p:ext uri="{BB962C8B-B14F-4D97-AF65-F5344CB8AC3E}">
        <p14:creationId xmlns:p14="http://schemas.microsoft.com/office/powerpoint/2010/main" val="14451530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P spid="12" grpId="0"/>
      <p:bldP spid="16" grpId="0"/>
      <p:bldP spid="18" grpId="0"/>
      <p:bldP spid="27" grpId="0" animBg="1"/>
      <p:bldP spid="28" grpId="0"/>
      <p:bldP spid="29" grpId="0" animBg="1"/>
      <p:bldP spid="30" grpId="0"/>
      <p:bldP spid="31" grpId="0"/>
      <p:bldP spid="32" grpId="0" animBg="1"/>
      <p:bldP spid="33" grpId="0" animBg="1"/>
      <p:bldP spid="34" grpId="0"/>
      <p:bldP spid="35" grpId="0"/>
      <p:bldP spid="36" grpId="0"/>
      <p:bldP spid="38" grpId="0"/>
      <p:bldP spid="39" grpId="0"/>
      <p:bldP spid="4" grpId="0"/>
      <p:bldP spid="5" grpId="0"/>
      <p:bldP spid="6" grpId="0"/>
      <p:bldP spid="9" grpId="0"/>
      <p:bldP spid="40" grpId="0"/>
      <p:bldP spid="41" grpId="0"/>
      <p:bldP spid="42" grpId="0"/>
      <p:bldP spid="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920" y="180129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05065" y="2397584"/>
            <a:ext cx="4724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168 as a product of primes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96263" y="1679454"/>
            <a:ext cx="3409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2, 3, 5, 7, 11, 13, 17, 19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05065" y="3061506"/>
            <a:ext cx="4724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140 as a product of primes 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196263" y="2380453"/>
                <a:ext cx="29498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 =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63" y="2380453"/>
                <a:ext cx="294984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099" t="-9211" r="-268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405065" y="3797007"/>
            <a:ext cx="4155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Find the </a:t>
            </a:r>
            <a:r>
              <a:rPr lang="en-GB" sz="2400" b="1" dirty="0"/>
              <a:t>HCF</a:t>
            </a:r>
            <a:r>
              <a:rPr lang="en-GB" sz="2400" dirty="0"/>
              <a:t> of 168 and 140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405065" y="4568392"/>
            <a:ext cx="4724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56 as a product of primes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96263" y="3763095"/>
                <a:ext cx="182774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  =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63" y="3763095"/>
                <a:ext cx="182774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000" t="-9211" r="-433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96263" y="4522227"/>
                <a:ext cx="230383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63" y="4522227"/>
                <a:ext cx="2303836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3968" t="-5147" r="-3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405065" y="5303893"/>
            <a:ext cx="5178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Write 42 as a product of primes	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196263" y="5301262"/>
                <a:ext cx="154561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63" y="5301262"/>
                <a:ext cx="1545616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5906" t="-5147" r="-55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405065" y="1678864"/>
            <a:ext cx="4735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List the first eight prime numbers: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05065" y="6075306"/>
            <a:ext cx="4172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Find the </a:t>
            </a:r>
            <a:r>
              <a:rPr lang="en-GB" sz="2400" b="1" dirty="0"/>
              <a:t>LCM</a:t>
            </a:r>
            <a:r>
              <a:rPr lang="en-GB" sz="2400" dirty="0"/>
              <a:t> of 168 and 140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96263" y="6088559"/>
                <a:ext cx="286488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 =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63" y="6088559"/>
                <a:ext cx="2864887" cy="769441"/>
              </a:xfrm>
              <a:prstGeom prst="rect">
                <a:avLst/>
              </a:prstGeom>
              <a:blipFill rotWithShape="1">
                <a:blip r:embed="rId7"/>
                <a:stretch>
                  <a:fillRect l="-3191" t="-5556" r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196263" y="3056293"/>
                <a:ext cx="23887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5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 =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263" y="3056293"/>
                <a:ext cx="238879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827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0145549" y="376463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28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0132554" y="6075305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168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149476" y="2380452"/>
                <a:ext cx="15921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9476" y="2380452"/>
                <a:ext cx="1592103" cy="461665"/>
              </a:xfrm>
              <a:prstGeom prst="rect">
                <a:avLst/>
              </a:prstGeom>
              <a:blipFill rotWithShape="0">
                <a:blip r:embed="rId9"/>
                <a:stretch>
                  <a:fillRect l="-6130" t="-9211" r="-498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145549" y="3040975"/>
                <a:ext cx="159210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5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5549" y="3040975"/>
                <a:ext cx="1592103" cy="830997"/>
              </a:xfrm>
              <a:prstGeom prst="rect">
                <a:avLst/>
              </a:prstGeom>
              <a:blipFill rotWithShape="0">
                <a:blip r:embed="rId10"/>
                <a:stretch>
                  <a:fillRect l="-5747" t="-5147" r="-5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0157732" y="4470265"/>
                <a:ext cx="103105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7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7732" y="4470265"/>
                <a:ext cx="1031051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8876" t="-5109" r="-8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4213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6" grpId="0"/>
      <p:bldP spid="17" grpId="0"/>
      <p:bldP spid="18" grpId="0"/>
      <p:bldP spid="19" grpId="0"/>
      <p:bldP spid="15" grpId="0"/>
      <p:bldP spid="20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fourth </a:t>
            </a:r>
            <a:r>
              <a:rPr lang="en-US" altLang="en-US" sz="2400" b="1" dirty="0"/>
              <a:t>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94793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1037572"/>
            <a:ext cx="972108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Below are further </a:t>
            </a:r>
            <a:r>
              <a:rPr lang="en-US" sz="2400" b="1" i="1" dirty="0"/>
              <a:t>rules of indices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Further 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8853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74458" y="1966634"/>
                <a:ext cx="1616468" cy="143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400" dirty="0"/>
              </a:p>
              <a:p>
                <a:r>
                  <a:rPr lang="en-US" sz="2400" dirty="0"/>
                  <a:t>	</a:t>
                </a:r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baseline="30000" dirty="0" smtClean="0"/>
                  <a:t>-1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dirty="0" smtClean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1" dirty="0" smtClean="0">
                            <a:latin typeface="Times" pitchFamily="2" charset="0"/>
                          </a:rPr>
                          <m:t>a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458" y="1966634"/>
                <a:ext cx="1616468" cy="143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111296" y="2313946"/>
                <a:ext cx="3026791" cy="10667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9</a:t>
                </a:r>
                <a:r>
                  <a:rPr lang="en-US" sz="2400" baseline="30000" dirty="0"/>
                  <a:t>-1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296" y="2313946"/>
                <a:ext cx="3026791" cy="1066767"/>
              </a:xfrm>
              <a:prstGeom prst="rect">
                <a:avLst/>
              </a:prstGeom>
              <a:blipFill rotWithShape="1">
                <a:blip r:embed="rId4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683196" y="3335851"/>
                <a:ext cx="1088760" cy="10667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latin typeface="Times" pitchFamily="2" charset="0"/>
                  </a:rPr>
                  <a:t>a</a:t>
                </a:r>
                <a:r>
                  <a:rPr lang="en-US" sz="2400" baseline="30000" dirty="0" smtClean="0"/>
                  <a:t>-</a:t>
                </a:r>
                <a:r>
                  <a:rPr lang="en-US" sz="2400" i="1" baseline="30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 smtClean="0"/>
                  <a:t>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400" i="1" baseline="300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n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3196" y="3335851"/>
                <a:ext cx="1088760" cy="1066702"/>
              </a:xfrm>
              <a:prstGeom prst="rect">
                <a:avLst/>
              </a:prstGeom>
              <a:blipFill rotWithShape="1">
                <a:blip r:embed="rId5"/>
                <a:stretch>
                  <a:fillRect l="-83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11296" y="3402733"/>
                <a:ext cx="3416320" cy="10667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		6</a:t>
                </a:r>
                <a:r>
                  <a:rPr lang="en-US" sz="2400" baseline="30000" dirty="0"/>
                  <a:t>-4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/>
                          <m:t>6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296" y="3402733"/>
                <a:ext cx="3416320" cy="1066767"/>
              </a:xfrm>
              <a:prstGeom prst="rect">
                <a:avLst/>
              </a:prstGeom>
              <a:blipFill rotWithShape="1">
                <a:blip r:embed="rId6"/>
                <a:stretch>
                  <a:fillRect l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2339089" y="1833216"/>
            <a:ext cx="9577064" cy="462012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429427" y="4428821"/>
                <a:ext cx="1387559" cy="596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427" y="4428821"/>
                <a:ext cx="1387559" cy="596830"/>
              </a:xfrm>
              <a:prstGeom prst="rect">
                <a:avLst/>
              </a:prstGeom>
              <a:blipFill>
                <a:blip r:embed="rId7"/>
                <a:stretch>
                  <a:fillRect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81378" y="5545635"/>
                <a:ext cx="1375505" cy="5987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g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378" y="5545635"/>
                <a:ext cx="1375505" cy="598754"/>
              </a:xfrm>
              <a:prstGeom prst="rect">
                <a:avLst/>
              </a:prstGeom>
              <a:blipFill>
                <a:blip r:embed="rId8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111296" y="4513539"/>
                <a:ext cx="5313222" cy="596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example:	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81</m:t>
                        </m:r>
                      </m:e>
                      <m:sup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2400" dirty="0"/>
                  <a:t>  =	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charset="0"/>
                          </a:rPr>
                          <m:t>81</m:t>
                        </m:r>
                      </m:e>
                    </m:rad>
                    <m:r>
                      <a:rPr lang="en-GB" sz="2400" b="0" i="1" smtClean="0">
                        <a:latin typeface="Cambria Math" charset="0"/>
                      </a:rPr>
                      <m:t>  =9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296" y="4513539"/>
                <a:ext cx="5313222" cy="596830"/>
              </a:xfrm>
              <a:prstGeom prst="rect">
                <a:avLst/>
              </a:prstGeom>
              <a:blipFill rotWithShape="1">
                <a:blip r:embed="rId9"/>
                <a:stretch>
                  <a:fillRect l="-1837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111296" y="5528418"/>
                <a:ext cx="5589069" cy="618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For example: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e>
                      <m:sup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e>
                    </m:rad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=5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296" y="5528418"/>
                <a:ext cx="5589069" cy="618374"/>
              </a:xfrm>
              <a:prstGeom prst="rect">
                <a:avLst/>
              </a:prstGeom>
              <a:blipFill>
                <a:blip r:embed="rId10"/>
                <a:stretch>
                  <a:fillRect l="-1747" b="-19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7122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4" grpId="0"/>
      <p:bldP spid="5" grpId="0"/>
      <p:bldP spid="8" grpId="0" animBg="1"/>
      <p:bldP spid="9" grpId="0"/>
      <p:bldP spid="10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Further Index Notation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600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76897" y="1594861"/>
                <a:ext cx="886718" cy="996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f>
                            <m:fPr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m:rPr>
                          <m:nor/>
                        </m:rPr>
                        <a:rPr lang="en-GB" sz="2400" b="0" i="0" dirty="0" smtClean="0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/>
                        <m:t>=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6897" y="1594861"/>
                <a:ext cx="886718" cy="9966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870595" y="17408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19702" y="2490538"/>
                <a:ext cx="9075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r>
                  <a:rPr lang="en-US" sz="2400" dirty="0" smtClean="0"/>
                  <a:t>=</a:t>
                </a: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702" y="2490538"/>
                <a:ext cx="9075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703" t="-9333" r="-9459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28116" y="2222406"/>
                <a:ext cx="441146" cy="7998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116" y="2222406"/>
                <a:ext cx="441146" cy="79983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319702" y="3255576"/>
                <a:ext cx="9075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	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702" y="3255576"/>
                <a:ext cx="90755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027" t="-9211" r="-945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2526" y="4161289"/>
                <a:ext cx="894732" cy="598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	</m:t>
                    </m:r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f>
                          <m:f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 =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2526" y="4161289"/>
                <a:ext cx="894732" cy="598562"/>
              </a:xfrm>
              <a:prstGeom prst="rect">
                <a:avLst/>
              </a:prstGeom>
              <a:blipFill rotWithShape="1">
                <a:blip r:embed="rId7"/>
                <a:stretch>
                  <a:fillRect r="-10274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43958" y="3065732"/>
                <a:ext cx="609462" cy="7998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958" y="3065732"/>
                <a:ext cx="609462" cy="79983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169020" y="4883962"/>
                <a:ext cx="1058238" cy="596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020" y="4883962"/>
                <a:ext cx="1058238" cy="596830"/>
              </a:xfrm>
              <a:prstGeom prst="rect">
                <a:avLst/>
              </a:prstGeom>
              <a:blipFill rotWithShape="1">
                <a:blip r:embed="rId9"/>
                <a:stretch>
                  <a:fillRect r="-8092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828116" y="4791563"/>
                <a:ext cx="441146" cy="7998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116" y="4791563"/>
                <a:ext cx="441146" cy="79983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173371" y="996003"/>
            <a:ext cx="4158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Do the following calculations: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987175" y="5762630"/>
                <a:ext cx="1240083" cy="669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=</a:t>
                </a:r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7175" y="5762630"/>
                <a:ext cx="1240083" cy="669799"/>
              </a:xfrm>
              <a:prstGeom prst="rect">
                <a:avLst/>
              </a:prstGeom>
              <a:blipFill rotWithShape="1">
                <a:blip r:embed="rId11"/>
                <a:stretch>
                  <a:fillRect r="-6897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28116" y="5891388"/>
                <a:ext cx="441146" cy="10039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116" y="5891388"/>
                <a:ext cx="441146" cy="100392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870595" y="42255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07290" y="2674040"/>
                <a:ext cx="14927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baseline="30000" dirty="0"/>
                  <a:t>-5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 =</a:t>
                </a:r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290" y="2674040"/>
                <a:ext cx="1492716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6557" t="-10667" r="-5738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181833" y="1558364"/>
                <a:ext cx="818173" cy="597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	=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1833" y="1558364"/>
                <a:ext cx="818173" cy="597664"/>
              </a:xfrm>
              <a:prstGeom prst="rect">
                <a:avLst/>
              </a:prstGeom>
              <a:blipFill rotWithShape="1">
                <a:blip r:embed="rId14"/>
                <a:stretch>
                  <a:fillRect r="-11194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190536" y="3338489"/>
                <a:ext cx="1809470" cy="9661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 smtClean="0"/>
                  <a:t> =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536" y="3338489"/>
                <a:ext cx="1809470" cy="966162"/>
              </a:xfrm>
              <a:prstGeom prst="rect">
                <a:avLst/>
              </a:prstGeom>
              <a:blipFill rotWithShape="1">
                <a:blip r:embed="rId15"/>
                <a:stretch>
                  <a:fillRect r="-43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65510" y="4215270"/>
                <a:ext cx="734496" cy="10087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510" y="4215270"/>
                <a:ext cx="734496" cy="1008738"/>
              </a:xfrm>
              <a:prstGeom prst="rect">
                <a:avLst/>
              </a:prstGeom>
              <a:blipFill rotWithShape="1">
                <a:blip r:embed="rId16"/>
                <a:stretch>
                  <a:fillRect r="-9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758319" y="5206140"/>
                <a:ext cx="1241687" cy="750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319" y="5206140"/>
                <a:ext cx="1241687" cy="750526"/>
              </a:xfrm>
              <a:prstGeom prst="rect">
                <a:avLst/>
              </a:prstGeom>
              <a:blipFill rotWithShape="1">
                <a:blip r:embed="rId17"/>
                <a:stretch>
                  <a:fillRect r="-6897" b="-56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10961264" y="167100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67711" y="2659845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US" sz="2400" baseline="30000" dirty="0">
                <a:solidFill>
                  <a:srgbClr val="FF0000"/>
                </a:solidFill>
              </a:rPr>
              <a:t>-2  </a:t>
            </a:r>
            <a:r>
              <a:rPr lang="en-US" sz="24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61299" y="3363079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baseline="30000" dirty="0">
                <a:solidFill>
                  <a:srgbClr val="FF0000"/>
                </a:solidFill>
              </a:rPr>
              <a:t>4   </a:t>
            </a:r>
            <a:r>
              <a:rPr lang="en-US" sz="24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98167" y="4146813"/>
            <a:ext cx="7857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baseline="30000" dirty="0">
                <a:solidFill>
                  <a:srgbClr val="FF0000"/>
                </a:solidFill>
              </a:rPr>
              <a:t>-5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=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474036" y="558140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258988" y="5868604"/>
                <a:ext cx="971741" cy="6382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" pitchFamily="2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400" baseline="30000" dirty="0">
                            <a:solidFill>
                              <a:srgbClr val="FF0000"/>
                            </a:solidFill>
                          </a:rPr>
                          <m:t>6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8988" y="5868604"/>
                <a:ext cx="971741" cy="638252"/>
              </a:xfrm>
              <a:prstGeom prst="rect">
                <a:avLst/>
              </a:prstGeom>
              <a:blipFill rotWithShape="1">
                <a:blip r:embed="rId18"/>
                <a:stretch>
                  <a:fillRect l="-10063" b="-67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0875504" y="3384272"/>
            <a:ext cx="527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16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885122" y="2406267"/>
                <a:ext cx="508473" cy="861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y</m:t>
                          </m:r>
                          <m:r>
                            <m:rPr>
                              <m:nor/>
                            </m:rPr>
                            <a:rPr lang="en-US" sz="2400" i="1" baseline="30000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5122" y="2406267"/>
                <a:ext cx="508473" cy="861326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861878" y="4088246"/>
                <a:ext cx="554960" cy="801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a</m:t>
                          </m:r>
                          <m:r>
                            <m:rPr>
                              <m:nor/>
                            </m:rPr>
                            <a:rPr lang="en-GB" sz="2400" b="0" i="0" baseline="30000" dirty="0" smtClean="0">
                              <a:solidFill>
                                <a:srgbClr val="FF0000"/>
                              </a:solidFill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1878" y="4088246"/>
                <a:ext cx="554960" cy="80111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9199042" y="5350570"/>
            <a:ext cx="1646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n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baseline="30000" dirty="0">
                <a:solidFill>
                  <a:srgbClr val="FF0000"/>
                </a:solidFill>
              </a:rPr>
              <a:t>-1</a:t>
            </a:r>
            <a:r>
              <a:rPr lang="en-US" sz="2400" dirty="0">
                <a:solidFill>
                  <a:srgbClr val="FF0000"/>
                </a:solidFill>
              </a:rPr>
              <a:t>)</a:t>
            </a:r>
            <a:r>
              <a:rPr lang="en-US" sz="2400" baseline="30000" dirty="0">
                <a:solidFill>
                  <a:srgbClr val="FF0000"/>
                </a:solidFill>
              </a:rPr>
              <a:t>-2</a:t>
            </a:r>
            <a:r>
              <a:rPr lang="en-US" sz="2400" dirty="0">
                <a:solidFill>
                  <a:srgbClr val="FF0000"/>
                </a:solidFill>
              </a:rPr>
              <a:t> =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44859" y="5350570"/>
            <a:ext cx="788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n</a:t>
            </a:r>
            <a:r>
              <a:rPr lang="en-US" sz="2400" baseline="30000" dirty="0">
                <a:solidFill>
                  <a:srgbClr val="FF0000"/>
                </a:solidFill>
              </a:rPr>
              <a:t>-6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309236" y="1703556"/>
                <a:ext cx="870879" cy="865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9</m:t>
                        </m:r>
                      </m:e>
                    </m:rad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236" y="1703556"/>
                <a:ext cx="870879" cy="865814"/>
              </a:xfrm>
              <a:prstGeom prst="rect">
                <a:avLst/>
              </a:prstGeom>
              <a:blipFill rotWithShape="0">
                <a:blip r:embed="rId21"/>
                <a:stretch>
                  <a:fillRect t="-1408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539897" y="3135704"/>
                <a:ext cx="734496" cy="701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>
                            <a:solidFill>
                              <a:srgbClr val="FF0000"/>
                            </a:solidFill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  <a:endParaRPr lang="en-US" sz="2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897" y="3135704"/>
                <a:ext cx="734496" cy="701410"/>
              </a:xfrm>
              <a:prstGeom prst="rect">
                <a:avLst/>
              </a:prstGeom>
              <a:blipFill rotWithShape="0">
                <a:blip r:embed="rId22"/>
                <a:stretch>
                  <a:fillRect r="-11667" b="-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192249" y="4076249"/>
                <a:ext cx="1215013" cy="10644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g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249" y="4076249"/>
                <a:ext cx="1215013" cy="1064459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5058888" y="524889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646835" y="4835340"/>
                <a:ext cx="720134" cy="1086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9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835" y="4835340"/>
                <a:ext cx="720134" cy="1086580"/>
              </a:xfrm>
              <a:prstGeom prst="rect">
                <a:avLst/>
              </a:prstGeom>
              <a:blipFill rotWithShape="0">
                <a:blip r:embed="rId24"/>
                <a:stretch>
                  <a:fillRect r="-12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682765" y="5949307"/>
            <a:ext cx="8883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9</a:t>
            </a:r>
            <a:r>
              <a:rPr lang="en-US" sz="2400" baseline="30000" dirty="0">
                <a:solidFill>
                  <a:srgbClr val="FF0000"/>
                </a:solidFill>
              </a:rPr>
              <a:t>-1</a:t>
            </a:r>
            <a:r>
              <a:rPr lang="en-US" sz="2400" dirty="0">
                <a:solidFill>
                  <a:srgbClr val="FF0000"/>
                </a:solidFill>
              </a:rPr>
              <a:t> = 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949915" y="1550345"/>
                <a:ext cx="1087092" cy="596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  <m:sup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aseline="300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</a:rPr>
                  <a:t> =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915" y="1550345"/>
                <a:ext cx="1087092" cy="596830"/>
              </a:xfrm>
              <a:prstGeom prst="rect">
                <a:avLst/>
              </a:prstGeom>
              <a:blipFill>
                <a:blip r:embed="rId25"/>
                <a:stretch>
                  <a:fillRect l="-9302" r="-6977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0049464" y="1644810"/>
            <a:ext cx="734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rgbClr val="FF0000"/>
                </a:solidFill>
              </a:rPr>
              <a:t> =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635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9" grpId="0"/>
      <p:bldP spid="10" grpId="0"/>
      <p:bldP spid="38" grpId="0"/>
      <p:bldP spid="39" grpId="0"/>
      <p:bldP spid="40" grpId="0"/>
      <p:bldP spid="42" grpId="0"/>
      <p:bldP spid="43" grpId="0"/>
      <p:bldP spid="44" grpId="0"/>
      <p:bldP spid="46" grpId="0"/>
      <p:bldP spid="47" grpId="0"/>
      <p:bldP spid="48" grpId="0"/>
      <p:bldP spid="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50155" y="17408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48121" y="2541808"/>
            <a:ext cx="1092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</a:t>
            </a:r>
            <a:r>
              <a:rPr lang="en-US" sz="2400" baseline="30000" dirty="0"/>
              <a:t>-1</a:t>
            </a:r>
            <a:r>
              <a:rPr lang="en-US" sz="2400" dirty="0"/>
              <a:t>	=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07676" y="2355233"/>
                <a:ext cx="441146" cy="798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676" y="2355233"/>
                <a:ext cx="441146" cy="7985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948121" y="3306846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  <a:r>
              <a:rPr lang="en-US" sz="2400" baseline="30000" dirty="0"/>
              <a:t>-3</a:t>
            </a:r>
            <a:r>
              <a:rPr lang="en-US" sz="2400" dirty="0"/>
              <a:t> </a:t>
            </a:r>
            <a:r>
              <a:rPr lang="en-US" sz="2400" dirty="0" smtClean="0"/>
              <a:t>=  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48121" y="4179262"/>
                <a:ext cx="1337161" cy="5985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e>
                      <m:sup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 smtClean="0"/>
                  <a:t> =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121" y="4179262"/>
                <a:ext cx="1337161" cy="598562"/>
              </a:xfrm>
              <a:prstGeom prst="rect">
                <a:avLst/>
              </a:prstGeom>
              <a:blipFill rotWithShape="1">
                <a:blip r:embed="rId4"/>
                <a:stretch>
                  <a:fillRect r="-5936"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23518" y="3171958"/>
                <a:ext cx="609462" cy="798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518" y="3171958"/>
                <a:ext cx="609462" cy="7985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48121" y="5180156"/>
                <a:ext cx="1546577" cy="596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81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	=	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121" y="5180156"/>
                <a:ext cx="1546577" cy="596830"/>
              </a:xfrm>
              <a:prstGeom prst="rect">
                <a:avLst/>
              </a:prstGeom>
              <a:blipFill rotWithShape="1">
                <a:blip r:embed="rId6"/>
                <a:stretch>
                  <a:fillRect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07676" y="5050554"/>
                <a:ext cx="441146" cy="7998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676" y="5050554"/>
                <a:ext cx="441146" cy="7998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48121" y="5971148"/>
                <a:ext cx="1546577" cy="769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= 	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121" y="5971148"/>
                <a:ext cx="1546577" cy="769121"/>
              </a:xfrm>
              <a:prstGeom prst="rect">
                <a:avLst/>
              </a:prstGeom>
              <a:blipFill rotWithShape="1">
                <a:blip r:embed="rId8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950155" y="428034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18749" y="2655057"/>
                <a:ext cx="14766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baseline="30000" dirty="0"/>
                  <a:t>-2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baseline="30000" dirty="0"/>
                  <a:t>-6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=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749" y="2655057"/>
                <a:ext cx="147668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6198" t="-10667" r="-5785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18749" y="1671938"/>
                <a:ext cx="742447" cy="599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  <m:sup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749" y="1671938"/>
                <a:ext cx="742447" cy="599395"/>
              </a:xfrm>
              <a:prstGeom prst="rect">
                <a:avLst/>
              </a:prstGeom>
              <a:blipFill rotWithShape="1">
                <a:blip r:embed="rId10"/>
                <a:stretch>
                  <a:fillRect r="-12295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18749" y="3370293"/>
                <a:ext cx="1811073" cy="9661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sSup>
                              <m:sSup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/>
                  <a:t>	</a:t>
                </a:r>
                <a:r>
                  <a:rPr lang="en-US" sz="2400" dirty="0" smtClean="0"/>
                  <a:t> =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749" y="3370293"/>
                <a:ext cx="1811073" cy="966162"/>
              </a:xfrm>
              <a:prstGeom prst="rect">
                <a:avLst/>
              </a:prstGeom>
              <a:blipFill rotWithShape="1">
                <a:blip r:embed="rId11"/>
                <a:stretch>
                  <a:fillRect r="-4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918749" y="4190088"/>
                <a:ext cx="734496" cy="10658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 smtClean="0">
                            <a:latin typeface="Times" pitchFamily="2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i="1" dirty="0" smtClean="0">
                            <a:latin typeface="Times" pitchFamily="2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en-GB" sz="2400" b="0" i="0" baseline="30000" dirty="0" smtClean="0"/>
                          <m:t>9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749" y="4190088"/>
                <a:ext cx="734496" cy="1065869"/>
              </a:xfrm>
              <a:prstGeom prst="rect">
                <a:avLst/>
              </a:prstGeom>
              <a:blipFill rotWithShape="1">
                <a:blip r:embed="rId12"/>
                <a:stretch>
                  <a:fillRect r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918749" y="5239110"/>
                <a:ext cx="1390765" cy="750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8749" y="5239110"/>
                <a:ext cx="1390765" cy="750526"/>
              </a:xfrm>
              <a:prstGeom prst="rect">
                <a:avLst/>
              </a:prstGeom>
              <a:blipFill rotWithShape="1">
                <a:blip r:embed="rId13"/>
                <a:stretch>
                  <a:fillRect r="-6140" b="-4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10112400" y="169220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12400" y="2686041"/>
            <a:ext cx="93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US" sz="2400" baseline="30000" dirty="0">
                <a:solidFill>
                  <a:srgbClr val="FF0000"/>
                </a:solidFill>
              </a:rPr>
              <a:t>-12  </a:t>
            </a:r>
            <a:r>
              <a:rPr lang="en-US" sz="24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19802" y="3389275"/>
            <a:ext cx="82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baseline="30000" dirty="0">
                <a:solidFill>
                  <a:srgbClr val="FF0000"/>
                </a:solidFill>
              </a:rPr>
              <a:t>4   </a:t>
            </a:r>
            <a:r>
              <a:rPr lang="en-US" sz="24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56670" y="4173009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b</a:t>
            </a:r>
            <a:r>
              <a:rPr lang="en-US" sz="2400" baseline="30000" dirty="0">
                <a:solidFill>
                  <a:srgbClr val="FF0000"/>
                </a:solidFill>
              </a:rPr>
              <a:t>-4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=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74036" y="558140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026394" y="3384272"/>
            <a:ext cx="6992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256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1050439" y="2406267"/>
                <a:ext cx="651140" cy="8622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1" dirty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y</m:t>
                          </m:r>
                          <m:r>
                            <m:rPr>
                              <m:nor/>
                            </m:rPr>
                            <a:rPr lang="en-GB" sz="2400" b="0" i="0" baseline="30000" dirty="0" smtClean="0">
                              <a:solidFill>
                                <a:srgbClr val="FF0000"/>
                              </a:solidFill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0439" y="2406267"/>
                <a:ext cx="651140" cy="8622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1098529" y="4088246"/>
                <a:ext cx="554960" cy="8011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i="1" dirty="0" smtClean="0">
                              <a:solidFill>
                                <a:srgbClr val="FF0000"/>
                              </a:solidFill>
                              <a:latin typeface="Times" pitchFamily="2" charset="0"/>
                            </a:rPr>
                            <m:t>b</m:t>
                          </m:r>
                          <m:r>
                            <m:rPr>
                              <m:nor/>
                            </m:rPr>
                            <a:rPr lang="en-GB" sz="2400" b="0" i="0" baseline="30000" dirty="0" smtClean="0">
                              <a:solidFill>
                                <a:srgbClr val="FF0000"/>
                              </a:solidFill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8529" y="4088246"/>
                <a:ext cx="554960" cy="80111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347244" y="5349693"/>
                <a:ext cx="17500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=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244" y="5349693"/>
                <a:ext cx="1750094" cy="461665"/>
              </a:xfrm>
              <a:prstGeom prst="rect">
                <a:avLst/>
              </a:prstGeom>
              <a:blipFill rotWithShape="1">
                <a:blip r:embed="rId16"/>
                <a:stretch>
                  <a:fillRect t="-9333" r="-4878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1115361" y="5326075"/>
            <a:ext cx="521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m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780873" y="723895"/>
            <a:ext cx="69958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07676" y="5938997"/>
                <a:ext cx="441146" cy="7998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400" b="0" i="0" dirty="0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676" y="5938997"/>
                <a:ext cx="441146" cy="79983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52E7DAC-92B6-2E45-94D3-2EA61B0E1C90}"/>
                  </a:ext>
                </a:extLst>
              </p:cNvPr>
              <p:cNvSpPr txBox="1"/>
              <p:nvPr/>
            </p:nvSpPr>
            <p:spPr>
              <a:xfrm>
                <a:off x="3948121" y="1735503"/>
                <a:ext cx="1092607" cy="596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=	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52E7DAC-92B6-2E45-94D3-2EA61B0E1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8121" y="1735503"/>
                <a:ext cx="1092607" cy="596830"/>
              </a:xfrm>
              <a:prstGeom prst="rect">
                <a:avLst/>
              </a:prstGeom>
              <a:blipFill rotWithShape="1">
                <a:blip r:embed="rId18"/>
                <a:stretch>
                  <a:fillRect b="-23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9518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8" grpId="0"/>
      <p:bldP spid="29" grpId="0"/>
      <p:bldP spid="30" grpId="0"/>
      <p:bldP spid="31" grpId="0"/>
      <p:bldP spid="32" grpId="0"/>
      <p:bldP spid="3" grpId="0"/>
      <p:bldP spid="4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3367456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509120"/>
            <a:ext cx="99844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70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Indices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and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Factors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16720</TotalTime>
  <Words>3550</Words>
  <Application>Microsoft Office PowerPoint</Application>
  <PresentationFormat>Widescreen</PresentationFormat>
  <Paragraphs>683</Paragraphs>
  <Slides>32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MS PGothic</vt:lpstr>
      <vt:lpstr>MS PGothic</vt:lpstr>
      <vt:lpstr>Arial</vt:lpstr>
      <vt:lpstr>Calibri</vt:lpstr>
      <vt:lpstr>Cambria Math</vt:lpstr>
      <vt:lpstr>Times</vt:lpstr>
      <vt:lpstr>Times New Roman</vt:lpstr>
      <vt:lpstr>Alapértelmezett terv</vt:lpstr>
      <vt:lpstr>Supporting and Enhancing Mathematics and Statistics UNIT: Indices and Factors</vt:lpstr>
      <vt:lpstr>PowerPoint Presentation</vt:lpstr>
      <vt:lpstr>      Square Numbers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Russell Geach</cp:lastModifiedBy>
  <cp:revision>506</cp:revision>
  <cp:lastPrinted>2016-10-17T08:47:54Z</cp:lastPrinted>
  <dcterms:created xsi:type="dcterms:W3CDTF">2012-10-10T19:07:13Z</dcterms:created>
  <dcterms:modified xsi:type="dcterms:W3CDTF">2021-03-19T13:39:02Z</dcterms:modified>
</cp:coreProperties>
</file>