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355" r:id="rId5"/>
    <p:sldId id="356" r:id="rId6"/>
    <p:sldId id="357" r:id="rId7"/>
    <p:sldId id="389" r:id="rId8"/>
    <p:sldId id="387" r:id="rId9"/>
    <p:sldId id="381" r:id="rId10"/>
    <p:sldId id="388" r:id="rId11"/>
    <p:sldId id="372" r:id="rId12"/>
    <p:sldId id="369" r:id="rId13"/>
    <p:sldId id="360" r:id="rId14"/>
    <p:sldId id="382" r:id="rId15"/>
    <p:sldId id="373" r:id="rId16"/>
    <p:sldId id="384" r:id="rId17"/>
    <p:sldId id="371" r:id="rId18"/>
    <p:sldId id="374" r:id="rId19"/>
    <p:sldId id="385" r:id="rId20"/>
    <p:sldId id="386" r:id="rId21"/>
    <p:sldId id="377" r:id="rId22"/>
    <p:sldId id="376" r:id="rId23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1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36"/>
    <p:restoredTop sz="94809"/>
  </p:normalViewPr>
  <p:slideViewPr>
    <p:cSldViewPr>
      <p:cViewPr>
        <p:scale>
          <a:sx n="100" d="100"/>
          <a:sy n="100" d="100"/>
        </p:scale>
        <p:origin x="-456" y="-156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24-Jun-20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70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439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495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47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91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37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358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205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985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312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07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6322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5558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7162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7" Type="http://schemas.openxmlformats.org/officeDocument/2006/relationships/image" Target="../media/image18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140.png"/><Relationship Id="rId5" Type="http://schemas.openxmlformats.org/officeDocument/2006/relationships/image" Target="../media/image16.png"/><Relationship Id="rId15" Type="http://schemas.openxmlformats.org/officeDocument/2006/relationships/image" Target="../media/image24.png"/><Relationship Id="rId10" Type="http://schemas.openxmlformats.org/officeDocument/2006/relationships/image" Target="../media/image20.png"/><Relationship Id="rId19" Type="http://schemas.openxmlformats.org/officeDocument/2006/relationships/image" Target="../media/image28.png"/><Relationship Id="rId4" Type="http://schemas.openxmlformats.org/officeDocument/2006/relationships/image" Target="../media/image15.png"/><Relationship Id="rId9" Type="http://schemas.openxmlformats.org/officeDocument/2006/relationships/image" Target="../media/image14.png"/><Relationship Id="rId1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13" Type="http://schemas.openxmlformats.org/officeDocument/2006/relationships/image" Target="../media/image31.png"/><Relationship Id="rId3" Type="http://schemas.openxmlformats.org/officeDocument/2006/relationships/image" Target="../media/image210.png"/><Relationship Id="rId7" Type="http://schemas.openxmlformats.org/officeDocument/2006/relationships/image" Target="../media/image250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0.png"/><Relationship Id="rId11" Type="http://schemas.openxmlformats.org/officeDocument/2006/relationships/image" Target="../media/image290.png"/><Relationship Id="rId5" Type="http://schemas.openxmlformats.org/officeDocument/2006/relationships/image" Target="../media/image230.png"/><Relationship Id="rId10" Type="http://schemas.openxmlformats.org/officeDocument/2006/relationships/image" Target="../media/image280.png"/><Relationship Id="rId4" Type="http://schemas.openxmlformats.org/officeDocument/2006/relationships/image" Target="../media/image220.png"/><Relationship Id="rId9" Type="http://schemas.openxmlformats.org/officeDocument/2006/relationships/image" Target="../media/image270.png"/><Relationship Id="rId1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Number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Number Classification</a:t>
            </a:r>
          </a:p>
        </p:txBody>
      </p:sp>
      <p:sp>
        <p:nvSpPr>
          <p:cNvPr id="15363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6857" y="980728"/>
            <a:ext cx="819786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Number Classification is an important part of number work. </a:t>
            </a:r>
          </a:p>
          <a:p>
            <a:pPr algn="ctr"/>
            <a:endParaRPr lang="en-US" altLang="en-US" sz="2400" dirty="0"/>
          </a:p>
          <a:p>
            <a:pPr algn="ctr"/>
            <a:r>
              <a:rPr lang="en-US" altLang="en-US" sz="2400" dirty="0"/>
              <a:t>You have three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3717032"/>
            <a:ext cx="592137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Roman Numerals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Number Classification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Binary Numbers</a:t>
            </a:r>
          </a:p>
        </p:txBody>
      </p:sp>
    </p:spTree>
    <p:extLst>
      <p:ext uri="{BB962C8B-B14F-4D97-AF65-F5344CB8AC3E}">
        <p14:creationId xmlns:p14="http://schemas.microsoft.com/office/powerpoint/2010/main" val="32500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Roman Numerals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921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7329" y="1068806"/>
            <a:ext cx="9645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number system we use is based on the </a:t>
            </a:r>
          </a:p>
          <a:p>
            <a:pPr algn="ctr"/>
            <a:r>
              <a:rPr lang="en-US" sz="2400" dirty="0"/>
              <a:t>base 10 (Arabic) system.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8626" y="1916832"/>
            <a:ext cx="9533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For Roman numerals, letters </a:t>
            </a:r>
            <a:r>
              <a:rPr lang="en-US" sz="2400" dirty="0"/>
              <a:t>from the Latin </a:t>
            </a:r>
            <a:r>
              <a:rPr lang="en-US" sz="2400" dirty="0" smtClean="0"/>
              <a:t>alphabet are used</a:t>
            </a:r>
            <a:endParaRPr lang="en-US" sz="2400" dirty="0"/>
          </a:p>
          <a:p>
            <a:pPr algn="ctr"/>
            <a:r>
              <a:rPr lang="en-US" sz="2400" dirty="0"/>
              <a:t>in an equivalent system of representing numbers.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07968" y="3150468"/>
            <a:ext cx="28803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285750" algn="ctr"/>
                <a:tab pos="1257300" algn="ctr"/>
                <a:tab pos="2571750" algn="r"/>
              </a:tabLst>
            </a:pP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	I</a:t>
            </a:r>
            <a:r>
              <a:rPr lang="en-US" sz="2400" dirty="0"/>
              <a:t>	</a:t>
            </a:r>
            <a:r>
              <a:rPr lang="en-US" sz="2400" dirty="0" smtClean="0"/>
              <a:t>for	1</a:t>
            </a:r>
            <a:endParaRPr lang="en-US" sz="2400" dirty="0"/>
          </a:p>
          <a:p>
            <a:pPr>
              <a:tabLst>
                <a:tab pos="285750" algn="ctr"/>
                <a:tab pos="1257300" algn="ctr"/>
                <a:tab pos="2571750" algn="r"/>
              </a:tabLst>
            </a:pP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	V</a:t>
            </a:r>
            <a:r>
              <a:rPr lang="en-US" sz="2400" dirty="0"/>
              <a:t>	</a:t>
            </a:r>
            <a:r>
              <a:rPr lang="en-US" sz="2400" dirty="0" smtClean="0"/>
              <a:t>for</a:t>
            </a:r>
            <a:r>
              <a:rPr lang="en-US" sz="2400" dirty="0"/>
              <a:t>	</a:t>
            </a:r>
            <a:r>
              <a:rPr lang="en-US" sz="2400" dirty="0" smtClean="0"/>
              <a:t>5</a:t>
            </a:r>
            <a:endParaRPr lang="en-US" sz="2400" dirty="0"/>
          </a:p>
          <a:p>
            <a:pPr>
              <a:tabLst>
                <a:tab pos="285750" algn="ctr"/>
                <a:tab pos="1257300" algn="ctr"/>
                <a:tab pos="2571750" algn="r"/>
              </a:tabLst>
            </a:pP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	X</a:t>
            </a:r>
            <a:r>
              <a:rPr lang="en-US" sz="2400" dirty="0"/>
              <a:t>	</a:t>
            </a:r>
            <a:r>
              <a:rPr lang="en-US" sz="2400" dirty="0" smtClean="0"/>
              <a:t>for	10</a:t>
            </a:r>
            <a:endParaRPr lang="en-US" sz="2400" dirty="0"/>
          </a:p>
          <a:p>
            <a:pPr>
              <a:tabLst>
                <a:tab pos="285750" algn="ctr"/>
                <a:tab pos="1257300" algn="ctr"/>
                <a:tab pos="2571750" algn="r"/>
              </a:tabLst>
            </a:pP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	L</a:t>
            </a:r>
            <a:r>
              <a:rPr lang="en-US" sz="2400" dirty="0"/>
              <a:t>	</a:t>
            </a:r>
            <a:r>
              <a:rPr lang="en-US" sz="2400" dirty="0" smtClean="0"/>
              <a:t>for	50</a:t>
            </a:r>
            <a:endParaRPr lang="en-US" sz="2400" dirty="0"/>
          </a:p>
          <a:p>
            <a:pPr>
              <a:tabLst>
                <a:tab pos="285750" algn="ctr"/>
                <a:tab pos="1257300" algn="ctr"/>
                <a:tab pos="2571750" algn="r"/>
              </a:tabLst>
            </a:pP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	C</a:t>
            </a:r>
            <a:r>
              <a:rPr lang="en-US" sz="2400" dirty="0"/>
              <a:t>	</a:t>
            </a:r>
            <a:r>
              <a:rPr lang="en-US" sz="2400" dirty="0" smtClean="0"/>
              <a:t>for</a:t>
            </a:r>
            <a:r>
              <a:rPr lang="en-US" sz="2400" dirty="0"/>
              <a:t>	     100</a:t>
            </a:r>
          </a:p>
          <a:p>
            <a:pPr>
              <a:tabLst>
                <a:tab pos="285750" algn="ctr"/>
                <a:tab pos="1257300" algn="ctr"/>
                <a:tab pos="2571750" algn="r"/>
              </a:tabLst>
            </a:pP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	D</a:t>
            </a:r>
            <a:r>
              <a:rPr lang="en-US" sz="2400" dirty="0"/>
              <a:t>	</a:t>
            </a:r>
            <a:r>
              <a:rPr lang="en-US" sz="2400" dirty="0" smtClean="0"/>
              <a:t>for</a:t>
            </a:r>
            <a:r>
              <a:rPr lang="en-US" sz="2400" dirty="0"/>
              <a:t>	     500</a:t>
            </a:r>
          </a:p>
          <a:p>
            <a:pPr>
              <a:tabLst>
                <a:tab pos="285750" algn="ctr"/>
                <a:tab pos="1257300" algn="ctr"/>
                <a:tab pos="2571750" algn="r"/>
              </a:tabLst>
            </a:pP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	M</a:t>
            </a:r>
            <a:r>
              <a:rPr lang="en-US" sz="2400" dirty="0"/>
              <a:t>	</a:t>
            </a:r>
            <a:r>
              <a:rPr lang="en-US" sz="2400" dirty="0" smtClean="0"/>
              <a:t>for</a:t>
            </a:r>
            <a:r>
              <a:rPr lang="en-US" sz="2400" dirty="0"/>
              <a:t>	   1000</a:t>
            </a:r>
          </a:p>
          <a:p>
            <a:endParaRPr lang="en-US" sz="24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5651458" y="2996952"/>
            <a:ext cx="3096344" cy="302433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923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Roman Numerals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014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61830" y="1025595"/>
            <a:ext cx="6875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These are the first numbers in Roman numerals: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5720" y="1891941"/>
            <a:ext cx="14180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lain"/>
            </a:pPr>
            <a:r>
              <a:rPr lang="en-US" sz="2400" dirty="0"/>
              <a:t>= 	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I</a:t>
            </a:r>
          </a:p>
          <a:p>
            <a:pPr marL="457200" indent="-457200">
              <a:buAutoNum type="arabicPlain"/>
            </a:pPr>
            <a:r>
              <a:rPr lang="en-US" sz="2400" dirty="0"/>
              <a:t>=	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II</a:t>
            </a:r>
          </a:p>
          <a:p>
            <a:pPr marL="457200" indent="-457200">
              <a:buAutoNum type="arabicPlain"/>
            </a:pPr>
            <a:r>
              <a:rPr lang="en-US" sz="2400" dirty="0"/>
              <a:t>=	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III</a:t>
            </a:r>
          </a:p>
          <a:p>
            <a:pPr marL="457200" indent="-457200">
              <a:buAutoNum type="arabicPlain"/>
            </a:pPr>
            <a:r>
              <a:rPr lang="en-US" sz="2400" dirty="0"/>
              <a:t>=	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IV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5720" y="3291740"/>
            <a:ext cx="1315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	=	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75720" y="3661071"/>
            <a:ext cx="16232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lain" startAt="6"/>
            </a:pPr>
            <a:r>
              <a:rPr lang="en-US" sz="2400" dirty="0"/>
              <a:t>=	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VI</a:t>
            </a:r>
          </a:p>
          <a:p>
            <a:pPr marL="457200" indent="-457200">
              <a:buAutoNum type="arabicPlain" startAt="6"/>
            </a:pPr>
            <a:r>
              <a:rPr lang="en-US" sz="2400" dirty="0">
                <a:latin typeface="+mj-lt"/>
                <a:ea typeface="Times New Roman" charset="0"/>
                <a:cs typeface="Times New Roman" charset="0"/>
              </a:rPr>
              <a:t>=	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VII</a:t>
            </a:r>
          </a:p>
          <a:p>
            <a:pPr marL="457200" indent="-457200">
              <a:buAutoNum type="arabicPlain" startAt="6"/>
            </a:pPr>
            <a:r>
              <a:rPr lang="en-US" sz="2400" dirty="0">
                <a:latin typeface="+mj-lt"/>
                <a:ea typeface="Times New Roman" charset="0"/>
                <a:cs typeface="Times New Roman" charset="0"/>
              </a:rPr>
              <a:t>=	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VIII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90761" y="4799544"/>
            <a:ext cx="15029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 9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IX</a:t>
            </a:r>
          </a:p>
          <a:p>
            <a:r>
              <a:rPr lang="en-US" sz="2400" dirty="0">
                <a:latin typeface="+mj-lt"/>
                <a:ea typeface="Times New Roman" charset="0"/>
                <a:cs typeface="Times New Roman" charset="0"/>
              </a:rPr>
              <a:t>10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8142" y="1864835"/>
            <a:ext cx="1930978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11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XI</a:t>
            </a:r>
          </a:p>
          <a:p>
            <a:r>
              <a:rPr lang="en-US" sz="2400" dirty="0">
                <a:ea typeface="Times New Roman" charset="0"/>
                <a:cs typeface="Times New Roman" charset="0"/>
              </a:rPr>
              <a:t>12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XII</a:t>
            </a:r>
          </a:p>
          <a:p>
            <a:pPr marL="457200" indent="-457200">
              <a:buAutoNum type="arabicPlain" startAt="13"/>
            </a:pPr>
            <a:r>
              <a:rPr lang="en-US" sz="2400" dirty="0">
                <a:ea typeface="Times New Roman" charset="0"/>
                <a:cs typeface="Times New Roman" charset="0"/>
              </a:rPr>
              <a:t>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XIII</a:t>
            </a:r>
            <a:endParaRPr lang="en-US" sz="2400" dirty="0"/>
          </a:p>
          <a:p>
            <a:r>
              <a:rPr lang="en-US" sz="2400" dirty="0">
                <a:ea typeface="Times New Roman" charset="0"/>
                <a:cs typeface="Times New Roman" charset="0"/>
              </a:rPr>
              <a:t>14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XIV</a:t>
            </a:r>
            <a:endParaRPr lang="en-US" sz="2400" dirty="0"/>
          </a:p>
          <a:p>
            <a:r>
              <a:rPr lang="en-US" sz="2400" dirty="0">
                <a:ea typeface="Times New Roman" charset="0"/>
                <a:cs typeface="Times New Roman" charset="0"/>
              </a:rPr>
              <a:t>15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XV</a:t>
            </a:r>
            <a:endParaRPr lang="en-US" sz="2400" dirty="0"/>
          </a:p>
          <a:p>
            <a:r>
              <a:rPr lang="en-US" sz="2400" dirty="0">
                <a:ea typeface="Times New Roman" charset="0"/>
                <a:cs typeface="Times New Roman" charset="0"/>
              </a:rPr>
              <a:t>16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XVI</a:t>
            </a:r>
            <a:endParaRPr lang="en-US" sz="2400" dirty="0"/>
          </a:p>
          <a:p>
            <a:r>
              <a:rPr lang="en-US" sz="2400" dirty="0">
                <a:ea typeface="Times New Roman" charset="0"/>
                <a:cs typeface="Times New Roman" charset="0"/>
              </a:rPr>
              <a:t>17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XVII</a:t>
            </a:r>
            <a:endParaRPr lang="en-US" sz="2400" dirty="0"/>
          </a:p>
          <a:p>
            <a:r>
              <a:rPr lang="en-US" sz="2400" dirty="0">
                <a:ea typeface="Times New Roman" charset="0"/>
                <a:cs typeface="Times New Roman" charset="0"/>
              </a:rPr>
              <a:t>18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XVIII</a:t>
            </a:r>
            <a:endParaRPr lang="en-US" sz="2400" dirty="0"/>
          </a:p>
          <a:p>
            <a:r>
              <a:rPr lang="en-US" sz="2400" dirty="0">
                <a:ea typeface="Times New Roman" charset="0"/>
                <a:cs typeface="Times New Roman" charset="0"/>
              </a:rPr>
              <a:t>19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XIX</a:t>
            </a:r>
            <a:endParaRPr lang="en-US" sz="2400" dirty="0"/>
          </a:p>
          <a:p>
            <a:r>
              <a:rPr lang="en-US" sz="2400" dirty="0">
                <a:ea typeface="Times New Roman" charset="0"/>
                <a:cs typeface="Times New Roman" charset="0"/>
              </a:rPr>
              <a:t>20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XX</a:t>
            </a:r>
            <a:endParaRPr lang="en-US" sz="2400" dirty="0"/>
          </a:p>
          <a:p>
            <a:endParaRPr lang="en-US" sz="2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589203" y="1837514"/>
            <a:ext cx="2153795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21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XXI</a:t>
            </a:r>
          </a:p>
          <a:p>
            <a:r>
              <a:rPr lang="en-US" sz="2400" dirty="0">
                <a:ea typeface="Times New Roman" charset="0"/>
                <a:cs typeface="Times New Roman" charset="0"/>
              </a:rPr>
              <a:t>22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XXII</a:t>
            </a:r>
          </a:p>
          <a:p>
            <a:r>
              <a:rPr lang="en-US" sz="2400" dirty="0">
                <a:ea typeface="Times New Roman" charset="0"/>
                <a:cs typeface="Times New Roman" charset="0"/>
              </a:rPr>
              <a:t>23	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XXXIII</a:t>
            </a:r>
            <a:endParaRPr lang="en-US" sz="2400" dirty="0"/>
          </a:p>
          <a:p>
            <a:r>
              <a:rPr lang="en-US" sz="2400" dirty="0">
                <a:ea typeface="Times New Roman" charset="0"/>
                <a:cs typeface="Times New Roman" charset="0"/>
              </a:rPr>
              <a:t>24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XXIV</a:t>
            </a:r>
            <a:endParaRPr lang="en-US" sz="2400" dirty="0"/>
          </a:p>
          <a:p>
            <a:r>
              <a:rPr lang="en-US" sz="2400" dirty="0">
                <a:ea typeface="Times New Roman" charset="0"/>
                <a:cs typeface="Times New Roman" charset="0"/>
              </a:rPr>
              <a:t>25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XXV</a:t>
            </a:r>
            <a:endParaRPr lang="en-US" sz="2400" dirty="0"/>
          </a:p>
          <a:p>
            <a:r>
              <a:rPr lang="en-US" sz="2400" dirty="0">
                <a:ea typeface="Times New Roman" charset="0"/>
                <a:cs typeface="Times New Roman" charset="0"/>
              </a:rPr>
              <a:t>26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XXVI</a:t>
            </a:r>
            <a:endParaRPr lang="en-US" sz="2400" dirty="0"/>
          </a:p>
          <a:p>
            <a:r>
              <a:rPr lang="en-US" sz="2400" dirty="0">
                <a:ea typeface="Times New Roman" charset="0"/>
                <a:cs typeface="Times New Roman" charset="0"/>
              </a:rPr>
              <a:t>27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XXVII</a:t>
            </a:r>
            <a:endParaRPr lang="en-US" sz="2400" dirty="0"/>
          </a:p>
          <a:p>
            <a:r>
              <a:rPr lang="en-US" sz="2400" dirty="0">
                <a:ea typeface="Times New Roman" charset="0"/>
                <a:cs typeface="Times New Roman" charset="0"/>
              </a:rPr>
              <a:t>28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XXVIII</a:t>
            </a:r>
            <a:endParaRPr lang="en-US" sz="2400" dirty="0"/>
          </a:p>
          <a:p>
            <a:r>
              <a:rPr lang="en-US" sz="2400" dirty="0">
                <a:ea typeface="Times New Roman" charset="0"/>
                <a:cs typeface="Times New Roman" charset="0"/>
              </a:rPr>
              <a:t>29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XXIX</a:t>
            </a:r>
            <a:endParaRPr lang="en-US" sz="2400" dirty="0"/>
          </a:p>
          <a:p>
            <a:r>
              <a:rPr lang="en-US" sz="2400" dirty="0">
                <a:ea typeface="Times New Roman" charset="0"/>
                <a:cs typeface="Times New Roman" charset="0"/>
              </a:rPr>
              <a:t>30	 =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XXX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162192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9" grpId="0"/>
      <p:bldP spid="10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Roman Numerals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538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92736" y="837973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Examples of the effects of the order in which letters are placed: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04914" y="1530471"/>
                <a:ext cx="5220981" cy="49500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Times New Roman" charset="0"/>
                    <a:ea typeface="Times New Roman" charset="0"/>
                    <a:cs typeface="Times New Roman" charset="0"/>
                  </a:rPr>
                  <a:t>III</a:t>
                </a:r>
                <a:r>
                  <a:rPr lang="en-US" sz="2400" dirty="0"/>
                  <a:t>		=		1+ 1 + 1 			= </a:t>
                </a:r>
                <a:r>
                  <a:rPr lang="en-US" sz="2400" dirty="0" smtClean="0"/>
                  <a:t>     3 </a:t>
                </a:r>
                <a:endParaRPr lang="en-US" sz="2400" dirty="0"/>
              </a:p>
              <a:p>
                <a:r>
                  <a:rPr lang="en-US" sz="2400" dirty="0">
                    <a:latin typeface="Times New Roman" charset="0"/>
                    <a:ea typeface="Times New Roman" charset="0"/>
                    <a:cs typeface="Times New Roman" charset="0"/>
                  </a:rPr>
                  <a:t>IV</a:t>
                </a:r>
                <a:r>
                  <a:rPr lang="en-US" sz="2400" dirty="0"/>
                  <a:t>		=		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/>
                  <a:t>1 				= </a:t>
                </a:r>
                <a:r>
                  <a:rPr lang="en-US" sz="2400" dirty="0" smtClean="0"/>
                  <a:t>     4</a:t>
                </a:r>
                <a:endParaRPr lang="en-US" sz="2400" dirty="0"/>
              </a:p>
              <a:p>
                <a:r>
                  <a:rPr lang="en-US" sz="2400" dirty="0">
                    <a:latin typeface="Times New Roman" charset="0"/>
                    <a:ea typeface="Times New Roman" charset="0"/>
                    <a:cs typeface="Times New Roman" charset="0"/>
                  </a:rPr>
                  <a:t>V</a:t>
                </a:r>
                <a:r>
                  <a:rPr lang="en-US" sz="2400" dirty="0"/>
                  <a:t>		=		5</a:t>
                </a:r>
              </a:p>
              <a:p>
                <a:pPr>
                  <a:spcAft>
                    <a:spcPts val="1800"/>
                  </a:spcAft>
                </a:pPr>
                <a:r>
                  <a:rPr lang="en-US" sz="2400" dirty="0">
                    <a:latin typeface="Times New Roman" charset="0"/>
                    <a:ea typeface="Times New Roman" charset="0"/>
                    <a:cs typeface="Times New Roman" charset="0"/>
                  </a:rPr>
                  <a:t>VI</a:t>
                </a:r>
                <a:r>
                  <a:rPr lang="en-US" sz="2400" dirty="0"/>
                  <a:t>		=		5 + 1 				= </a:t>
                </a:r>
                <a:r>
                  <a:rPr lang="en-US" sz="2400" dirty="0" smtClean="0"/>
                  <a:t>     6</a:t>
                </a:r>
                <a:endParaRPr lang="en-US" sz="2400" dirty="0"/>
              </a:p>
              <a:p>
                <a:pPr>
                  <a:spcAft>
                    <a:spcPts val="200"/>
                  </a:spcAft>
                </a:pPr>
                <a:r>
                  <a:rPr lang="en-US" sz="2400" dirty="0">
                    <a:latin typeface="Times New Roman" charset="0"/>
                    <a:ea typeface="Times New Roman" charset="0"/>
                    <a:cs typeface="Times New Roman" charset="0"/>
                  </a:rPr>
                  <a:t>XL</a:t>
                </a:r>
                <a:r>
                  <a:rPr lang="en-US" sz="2400" dirty="0"/>
                  <a:t>		=		50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/>
                  <a:t>10 			= </a:t>
                </a:r>
                <a:r>
                  <a:rPr lang="en-US" sz="2400" dirty="0" smtClean="0"/>
                  <a:t>   40</a:t>
                </a:r>
                <a:endParaRPr lang="en-US" sz="2400" dirty="0"/>
              </a:p>
              <a:p>
                <a:pPr>
                  <a:spcAft>
                    <a:spcPts val="300"/>
                  </a:spcAft>
                </a:pPr>
                <a:r>
                  <a:rPr lang="en-US" sz="2400" dirty="0">
                    <a:latin typeface="Times New Roman" charset="0"/>
                    <a:ea typeface="Times New Roman" charset="0"/>
                    <a:cs typeface="Times New Roman" charset="0"/>
                  </a:rPr>
                  <a:t>L</a:t>
                </a:r>
                <a:r>
                  <a:rPr lang="en-US" sz="2400" dirty="0"/>
                  <a:t>		=		50</a:t>
                </a:r>
              </a:p>
              <a:p>
                <a:pPr>
                  <a:spcAft>
                    <a:spcPts val="1800"/>
                  </a:spcAft>
                </a:pPr>
                <a:r>
                  <a:rPr lang="en-US" sz="2400" dirty="0">
                    <a:latin typeface="Times New Roman" charset="0"/>
                    <a:ea typeface="Times New Roman" charset="0"/>
                    <a:cs typeface="Times New Roman" charset="0"/>
                  </a:rPr>
                  <a:t>LX</a:t>
                </a:r>
                <a:r>
                  <a:rPr lang="en-US" sz="2400" dirty="0"/>
                  <a:t>		=		50 + 10 			= </a:t>
                </a:r>
                <a:r>
                  <a:rPr lang="en-US" sz="2400" dirty="0" smtClean="0"/>
                  <a:t>   60</a:t>
                </a:r>
                <a:endParaRPr lang="en-US" sz="2400" dirty="0"/>
              </a:p>
              <a:p>
                <a:pPr>
                  <a:spcAft>
                    <a:spcPts val="1200"/>
                  </a:spcAft>
                </a:pPr>
                <a:r>
                  <a:rPr lang="en-US" sz="2400" dirty="0">
                    <a:latin typeface="Times New Roman" charset="0"/>
                    <a:ea typeface="Times New Roman" charset="0"/>
                    <a:cs typeface="Times New Roman" charset="0"/>
                  </a:rPr>
                  <a:t>XLV</a:t>
                </a:r>
                <a:r>
                  <a:rPr lang="en-US" sz="2400" dirty="0"/>
                  <a:t>	=		(50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/>
                  <a:t>10)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5 	= </a:t>
                </a:r>
                <a:r>
                  <a:rPr lang="en-US" sz="2400" dirty="0" smtClean="0"/>
                  <a:t>   45</a:t>
                </a:r>
                <a:endParaRPr lang="en-US" sz="2400" dirty="0"/>
              </a:p>
              <a:p>
                <a:pPr>
                  <a:spcAft>
                    <a:spcPts val="1200"/>
                  </a:spcAft>
                </a:pPr>
                <a:r>
                  <a:rPr lang="en-US" sz="2400" dirty="0">
                    <a:latin typeface="Times New Roman" charset="0"/>
                    <a:ea typeface="Times New Roman" charset="0"/>
                    <a:cs typeface="Times New Roman" charset="0"/>
                  </a:rPr>
                  <a:t>XCIX</a:t>
                </a:r>
                <a:r>
                  <a:rPr lang="en-US" sz="2400" dirty="0"/>
                  <a:t>	=		(100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/>
                  <a:t>10)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US" sz="2400" dirty="0"/>
                  <a:t> 9	= </a:t>
                </a:r>
                <a:r>
                  <a:rPr lang="en-US" sz="2400" dirty="0" smtClean="0"/>
                  <a:t>   99</a:t>
                </a:r>
                <a:endParaRPr lang="en-US" sz="2400" dirty="0"/>
              </a:p>
              <a:p>
                <a:r>
                  <a:rPr lang="en-US" sz="2400" dirty="0">
                    <a:latin typeface="Times New Roman" charset="0"/>
                    <a:ea typeface="Times New Roman" charset="0"/>
                    <a:cs typeface="Times New Roman" charset="0"/>
                  </a:rPr>
                  <a:t>MD</a:t>
                </a:r>
                <a:r>
                  <a:rPr lang="en-US" sz="2400" dirty="0"/>
                  <a:t>	=		1000 + 500 		= 1500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4914" y="1530471"/>
                <a:ext cx="5220981" cy="4950073"/>
              </a:xfrm>
              <a:prstGeom prst="rect">
                <a:avLst/>
              </a:prstGeom>
              <a:blipFill rotWithShape="1">
                <a:blip r:embed="rId3"/>
                <a:stretch>
                  <a:fillRect l="-1750" t="-985" r="-9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8168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59" y="0"/>
            <a:ext cx="94541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Roman Numerals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4515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1178" y="3238851"/>
            <a:ext cx="7791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 V</a:t>
            </a:r>
            <a:r>
              <a:rPr lang="en-US" sz="2400" dirty="0"/>
              <a:t>	=	</a:t>
            </a:r>
            <a:r>
              <a:rPr lang="en-US" sz="2400" dirty="0" smtClean="0"/>
              <a:t> 5</a:t>
            </a:r>
            <a:r>
              <a:rPr lang="en-US" sz="2400" dirty="0"/>
              <a:t>					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X 	</a:t>
            </a:r>
            <a:r>
              <a:rPr lang="en-US" sz="2400" dirty="0">
                <a:latin typeface="+mj-lt"/>
                <a:ea typeface="Times New Roman" charset="0"/>
                <a:cs typeface="Times New Roman" charset="0"/>
              </a:rPr>
              <a:t>= </a:t>
            </a:r>
            <a:r>
              <a:rPr lang="en-US" sz="2400" dirty="0" smtClean="0">
                <a:latin typeface="+mj-lt"/>
                <a:ea typeface="Times New Roman" charset="0"/>
                <a:cs typeface="Times New Roman" charset="0"/>
              </a:rPr>
              <a:t>  10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				   L 	</a:t>
            </a:r>
            <a:r>
              <a:rPr lang="en-US" sz="2400" dirty="0">
                <a:latin typeface="+mj-lt"/>
                <a:ea typeface="Times New Roman" charset="0"/>
                <a:cs typeface="Times New Roman" charset="0"/>
              </a:rPr>
              <a:t>= 	50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695697" y="2690659"/>
            <a:ext cx="8356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IV</a:t>
            </a:r>
            <a:r>
              <a:rPr lang="en-US" sz="2400" dirty="0">
                <a:solidFill>
                  <a:schemeClr val="accent2"/>
                </a:solidFill>
              </a:rPr>
              <a:t>	=	 4					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IX 	</a:t>
            </a:r>
            <a:r>
              <a:rPr lang="en-US" sz="2400" dirty="0">
                <a:solidFill>
                  <a:schemeClr val="accent2"/>
                </a:solidFill>
                <a:ea typeface="Times New Roman" charset="0"/>
                <a:cs typeface="Times New Roman" charset="0"/>
              </a:rPr>
              <a:t>=    </a:t>
            </a:r>
            <a:r>
              <a:rPr lang="en-US" sz="2400" dirty="0" smtClean="0">
                <a:solidFill>
                  <a:schemeClr val="accent2"/>
                </a:solidFill>
                <a:ea typeface="Times New Roman" charset="0"/>
                <a:cs typeface="Times New Roman" charset="0"/>
              </a:rPr>
              <a:t>9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				XL 	</a:t>
            </a:r>
            <a:r>
              <a:rPr lang="en-US" sz="2400" dirty="0">
                <a:solidFill>
                  <a:schemeClr val="accent2"/>
                </a:solidFill>
                <a:ea typeface="Times New Roman" charset="0"/>
                <a:cs typeface="Times New Roman" charset="0"/>
              </a:rPr>
              <a:t>= 	40</a:t>
            </a:r>
            <a:r>
              <a:rPr lang="en-US" sz="2400" dirty="0">
                <a:solidFill>
                  <a:schemeClr val="accent2"/>
                </a:solidFill>
              </a:rPr>
              <a:t>	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95697" y="3745702"/>
            <a:ext cx="77912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 VI</a:t>
            </a:r>
            <a:r>
              <a:rPr lang="en-US" sz="2400" dirty="0">
                <a:solidFill>
                  <a:schemeClr val="accent2"/>
                </a:solidFill>
              </a:rPr>
              <a:t>	=	</a:t>
            </a:r>
            <a:r>
              <a:rPr lang="en-US" sz="2400" dirty="0" smtClean="0">
                <a:solidFill>
                  <a:schemeClr val="accent2"/>
                </a:solidFill>
              </a:rPr>
              <a:t> 6</a:t>
            </a:r>
            <a:r>
              <a:rPr lang="en-US" sz="2400" dirty="0">
                <a:solidFill>
                  <a:schemeClr val="accent2"/>
                </a:solidFill>
              </a:rPr>
              <a:t>					 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XI </a:t>
            </a:r>
            <a:r>
              <a:rPr lang="en-US" sz="2400" dirty="0">
                <a:solidFill>
                  <a:schemeClr val="accent2"/>
                </a:solidFill>
                <a:ea typeface="Times New Roman" charset="0"/>
                <a:cs typeface="Times New Roman" charset="0"/>
              </a:rPr>
              <a:t>= 	11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			   	   LX 	</a:t>
            </a:r>
            <a:r>
              <a:rPr lang="en-US" sz="2400" dirty="0">
                <a:solidFill>
                  <a:schemeClr val="accent2"/>
                </a:solidFill>
                <a:ea typeface="Times New Roman" charset="0"/>
                <a:cs typeface="Times New Roman" charset="0"/>
              </a:rPr>
              <a:t>= 	60</a:t>
            </a:r>
            <a:endParaRPr lang="en-US" sz="2400" dirty="0">
              <a:solidFill>
                <a:schemeClr val="accent2"/>
              </a:solidFill>
            </a:endParaRPr>
          </a:p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00350" y="1114425"/>
            <a:ext cx="4616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Consider how the system works: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06958" y="4672374"/>
            <a:ext cx="88101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XC</a:t>
            </a:r>
            <a:r>
              <a:rPr lang="en-US" sz="2400" dirty="0">
                <a:solidFill>
                  <a:schemeClr val="accent2"/>
                </a:solidFill>
              </a:rPr>
              <a:t>	  =	 90				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CD    	</a:t>
            </a:r>
            <a:r>
              <a:rPr lang="en-US" sz="2400" dirty="0">
                <a:solidFill>
                  <a:schemeClr val="accent2"/>
                </a:solidFill>
                <a:ea typeface="Times New Roman" charset="0"/>
                <a:cs typeface="Times New Roman" charset="0"/>
              </a:rPr>
              <a:t>=  400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				CM 	</a:t>
            </a:r>
            <a:r>
              <a:rPr lang="en-US" sz="2400" dirty="0">
                <a:solidFill>
                  <a:schemeClr val="accent2"/>
                </a:solidFill>
                <a:ea typeface="Times New Roman" charset="0"/>
                <a:cs typeface="Times New Roman" charset="0"/>
              </a:rPr>
              <a:t>= 	900</a:t>
            </a:r>
            <a:r>
              <a:rPr lang="en-US" sz="2400" dirty="0">
                <a:solidFill>
                  <a:schemeClr val="accent2"/>
                </a:solidFill>
              </a:rPr>
              <a:t>		</a:t>
            </a:r>
          </a:p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78729" y="5234583"/>
            <a:ext cx="88101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   C</a:t>
            </a:r>
            <a:r>
              <a:rPr lang="en-US" sz="2400" dirty="0"/>
              <a:t>	  =	 100			  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D    	</a:t>
            </a:r>
            <a:r>
              <a:rPr lang="en-US" sz="2400" dirty="0">
                <a:ea typeface="Times New Roman" charset="0"/>
                <a:cs typeface="Times New Roman" charset="0"/>
              </a:rPr>
              <a:t>=   500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			   M 	</a:t>
            </a:r>
            <a:r>
              <a:rPr lang="en-US" sz="2400" dirty="0">
                <a:ea typeface="Times New Roman" charset="0"/>
                <a:cs typeface="Times New Roman" charset="0"/>
              </a:rPr>
              <a:t>= 	1000</a:t>
            </a:r>
            <a:r>
              <a:rPr lang="en-US" sz="2400" dirty="0"/>
              <a:t>		</a:t>
            </a:r>
          </a:p>
          <a:p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678729" y="5772154"/>
            <a:ext cx="88101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   CX </a:t>
            </a:r>
            <a:r>
              <a:rPr lang="en-US" sz="2400" dirty="0">
                <a:solidFill>
                  <a:schemeClr val="accent2"/>
                </a:solidFill>
              </a:rPr>
              <a:t>= 110			  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DC  	</a:t>
            </a:r>
            <a:r>
              <a:rPr lang="en-US" sz="2400" dirty="0">
                <a:solidFill>
                  <a:schemeClr val="accent2"/>
                </a:solidFill>
                <a:ea typeface="Times New Roman" charset="0"/>
                <a:cs typeface="Times New Roman" charset="0"/>
              </a:rPr>
              <a:t>=   600</a:t>
            </a:r>
            <a:r>
              <a:rPr lang="en-US" sz="2400" dirty="0">
                <a:solidFill>
                  <a:schemeClr val="accent2"/>
                </a:solidFill>
                <a:latin typeface="Times New Roman" charset="0"/>
                <a:ea typeface="Times New Roman" charset="0"/>
                <a:cs typeface="Times New Roman" charset="0"/>
              </a:rPr>
              <a:t>			   MC 	</a:t>
            </a:r>
            <a:r>
              <a:rPr lang="en-US" sz="2400" dirty="0">
                <a:solidFill>
                  <a:schemeClr val="accent2"/>
                </a:solidFill>
                <a:ea typeface="Times New Roman" charset="0"/>
                <a:cs typeface="Times New Roman" charset="0"/>
              </a:rPr>
              <a:t>= 	1100</a:t>
            </a:r>
            <a:r>
              <a:rPr lang="en-US" sz="2400" dirty="0">
                <a:solidFill>
                  <a:schemeClr val="accent2"/>
                </a:solidFill>
              </a:rPr>
              <a:t>		</a:t>
            </a:r>
          </a:p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483013" y="3137276"/>
            <a:ext cx="8208912" cy="57730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492340" y="5234583"/>
            <a:ext cx="8208912" cy="51363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15350" y="1128713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144000" y="849806"/>
            <a:ext cx="255725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400" dirty="0"/>
              <a:t>		for		1</a:t>
            </a:r>
          </a:p>
          <a:p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V</a:t>
            </a:r>
            <a:r>
              <a:rPr lang="en-US" sz="1400" dirty="0"/>
              <a:t>		for		5</a:t>
            </a:r>
          </a:p>
          <a:p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X</a:t>
            </a:r>
            <a:r>
              <a:rPr lang="en-US" sz="1400" dirty="0"/>
              <a:t>		for	        10</a:t>
            </a:r>
          </a:p>
          <a:p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L</a:t>
            </a:r>
            <a:r>
              <a:rPr lang="en-US" sz="1400" dirty="0"/>
              <a:t>		for	        50</a:t>
            </a:r>
          </a:p>
          <a:p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C</a:t>
            </a:r>
            <a:r>
              <a:rPr lang="en-US" sz="1400" dirty="0"/>
              <a:t>		for	      100</a:t>
            </a:r>
          </a:p>
          <a:p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D</a:t>
            </a:r>
            <a:r>
              <a:rPr lang="en-US" sz="1400" dirty="0"/>
              <a:t>		for	      500</a:t>
            </a:r>
          </a:p>
          <a:p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M</a:t>
            </a:r>
            <a:r>
              <a:rPr lang="en-US" sz="1400" dirty="0"/>
              <a:t>		for	    1000</a:t>
            </a:r>
          </a:p>
          <a:p>
            <a:endParaRPr lang="en-US" sz="2400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8904313" y="794707"/>
            <a:ext cx="2757078" cy="178035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00588" y="75152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9289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1" grpId="0" animBg="1"/>
      <p:bldP spid="12" grpId="0" animBg="1"/>
      <p:bldP spid="15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Roman Numerals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7781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92736" y="837973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Worked examples: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52430" y="1583613"/>
            <a:ext cx="88943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MCMLXXXIV</a:t>
            </a:r>
            <a:r>
              <a:rPr lang="en-US" sz="2400" dirty="0"/>
              <a:t>		=		1000 + 900 + 80  + 4 		= </a:t>
            </a:r>
            <a:r>
              <a:rPr lang="en-US" sz="2400" dirty="0">
                <a:solidFill>
                  <a:srgbClr val="FF0000"/>
                </a:solidFill>
              </a:rPr>
              <a:t>1984</a:t>
            </a:r>
          </a:p>
          <a:p>
            <a:r>
              <a:rPr lang="en-US" sz="2400" dirty="0"/>
              <a:t> </a:t>
            </a:r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MMI</a:t>
            </a:r>
            <a:r>
              <a:rPr lang="en-US" sz="2400" dirty="0"/>
              <a:t>					=		2000 + 1						= </a:t>
            </a:r>
            <a:r>
              <a:rPr lang="en-US" sz="2400" dirty="0">
                <a:solidFill>
                  <a:srgbClr val="FF0000"/>
                </a:solidFill>
              </a:rPr>
              <a:t>2001</a:t>
            </a:r>
          </a:p>
          <a:p>
            <a:endParaRPr lang="en-US" sz="2400" dirty="0"/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MDCCLXXXIX</a:t>
            </a:r>
            <a:r>
              <a:rPr lang="en-US" sz="2400" dirty="0"/>
              <a:t>		=		1000 + 700 + 80  + 9 		= </a:t>
            </a:r>
            <a:r>
              <a:rPr lang="en-US" sz="2400" dirty="0">
                <a:solidFill>
                  <a:srgbClr val="FF0000"/>
                </a:solidFill>
              </a:rPr>
              <a:t>1789</a:t>
            </a:r>
          </a:p>
          <a:p>
            <a:r>
              <a:rPr lang="en-US" sz="2400" dirty="0"/>
              <a:t> </a:t>
            </a:r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MLXVI</a:t>
            </a:r>
            <a:r>
              <a:rPr lang="en-US" sz="2400" dirty="0"/>
              <a:t>				=		1000 + 60  + 6 				= </a:t>
            </a:r>
            <a:r>
              <a:rPr lang="en-US" sz="2400" dirty="0">
                <a:solidFill>
                  <a:srgbClr val="FF0000"/>
                </a:solidFill>
              </a:rPr>
              <a:t>1066</a:t>
            </a:r>
          </a:p>
          <a:p>
            <a:endParaRPr lang="en-US" sz="2400" dirty="0"/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MCMLXVII</a:t>
            </a:r>
            <a:r>
              <a:rPr lang="en-US" sz="2400" dirty="0"/>
              <a:t>			=		1000 + 900 + 70  + 7 		= </a:t>
            </a:r>
            <a:r>
              <a:rPr lang="en-US" sz="2400" dirty="0">
                <a:solidFill>
                  <a:srgbClr val="FF0000"/>
                </a:solidFill>
              </a:rPr>
              <a:t>1967</a:t>
            </a:r>
            <a:r>
              <a:rPr lang="en-US" sz="2400" dirty="0"/>
              <a:t> </a:t>
            </a:r>
          </a:p>
          <a:p>
            <a:endParaRPr lang="en-US" sz="2400" dirty="0"/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MMMMDCXCI</a:t>
            </a:r>
            <a:r>
              <a:rPr lang="en-US" sz="2400" dirty="0"/>
              <a:t>		=		4000 + 600 + 90  + 1 		= </a:t>
            </a:r>
            <a:r>
              <a:rPr lang="en-US" sz="2400" dirty="0">
                <a:solidFill>
                  <a:srgbClr val="FF0000"/>
                </a:solidFill>
              </a:rPr>
              <a:t>4691</a:t>
            </a:r>
            <a:r>
              <a:rPr lang="en-US" sz="2400" dirty="0"/>
              <a:t> </a:t>
            </a:r>
          </a:p>
          <a:p>
            <a:endParaRPr lang="en-US" sz="2400" dirty="0"/>
          </a:p>
          <a:p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CMXCIX</a:t>
            </a:r>
            <a:r>
              <a:rPr lang="en-US" sz="2400" dirty="0"/>
              <a:t>				=		900 + 90 + 9 					=  </a:t>
            </a:r>
            <a:r>
              <a:rPr lang="en-US" sz="2400" dirty="0">
                <a:solidFill>
                  <a:srgbClr val="FF0000"/>
                </a:solidFill>
              </a:rPr>
              <a:t>999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2955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3637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7101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Convert the following Roman numerals to base 10: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043153" y="2062399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71632" y="2520859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410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71632" y="2910559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584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00111" y="3335218"/>
            <a:ext cx="870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1782</a:t>
            </a:r>
          </a:p>
          <a:p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099505" y="2197694"/>
            <a:ext cx="2304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XIV</a:t>
            </a:r>
          </a:p>
          <a:p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CDX</a:t>
            </a:r>
            <a:endParaRPr lang="en-US" sz="2400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DLXXXIV</a:t>
            </a:r>
          </a:p>
          <a:p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MDCCLXXXI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132332" y="4552710"/>
            <a:ext cx="2529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XLV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31526" y="3952546"/>
            <a:ext cx="8470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Convert the following base 10 numbers to Roman numerals: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608704" y="4493685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11632" y="4951848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976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25377" y="5435942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4399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32" y="4988321"/>
            <a:ext cx="2457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CMLXXVI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32" y="5423932"/>
            <a:ext cx="2727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MMMMCCCXCIX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25377" y="5951150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2020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32" y="5859543"/>
            <a:ext cx="2474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MMXX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8697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5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30131"/>
            <a:ext cx="9997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2" y="3367456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96312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509120"/>
            <a:ext cx="998442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9033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197586" y="49013"/>
            <a:ext cx="999441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800" b="1" dirty="0"/>
              <a:t>Evolution of Numbers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" y="128609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447012" y="828801"/>
                <a:ext cx="9481636" cy="6048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First there were simple:</a:t>
                </a:r>
              </a:p>
              <a:p>
                <a:r>
                  <a:rPr lang="en-US" sz="2400" b="1" dirty="0"/>
                  <a:t>      Counting Numbers</a:t>
                </a:r>
                <a:endParaRPr lang="en-US" sz="2400" dirty="0"/>
              </a:p>
              <a:p>
                <a:pPr>
                  <a:spcBef>
                    <a:spcPts val="1200"/>
                  </a:spcBef>
                </a:pPr>
                <a:r>
                  <a:rPr lang="en-US" sz="2400" dirty="0"/>
                  <a:t>Then </a:t>
                </a:r>
                <a:r>
                  <a:rPr lang="en-US" sz="2400" i="1" dirty="0"/>
                  <a:t>zero</a:t>
                </a:r>
                <a:r>
                  <a:rPr lang="en-US" sz="2400" dirty="0"/>
                  <a:t> joined this group, so a new name was needed:</a:t>
                </a:r>
              </a:p>
              <a:p>
                <a:r>
                  <a:rPr lang="en-US" sz="2400" b="1" dirty="0"/>
                  <a:t>      Whole Numbers</a:t>
                </a:r>
                <a:endParaRPr lang="en-US" sz="2400" dirty="0"/>
              </a:p>
              <a:p>
                <a:pPr>
                  <a:spcBef>
                    <a:spcPts val="1200"/>
                  </a:spcBef>
                </a:pPr>
                <a:r>
                  <a:rPr lang="en-US" sz="2400" dirty="0"/>
                  <a:t>Then numbers </a:t>
                </a:r>
                <a:r>
                  <a:rPr lang="en-US" sz="2400" i="1" dirty="0"/>
                  <a:t>less than zero </a:t>
                </a:r>
                <a:r>
                  <a:rPr lang="en-US" sz="2400" dirty="0"/>
                  <a:t>were conceived, and </a:t>
                </a:r>
                <a:r>
                  <a:rPr lang="en-US" sz="2400" i="1" dirty="0"/>
                  <a:t>negative numbers</a:t>
                </a:r>
                <a:r>
                  <a:rPr lang="en-US" sz="2400" dirty="0"/>
                  <a:t> joined the group:</a:t>
                </a:r>
              </a:p>
              <a:p>
                <a:r>
                  <a:rPr lang="en-US" sz="2400" b="1" dirty="0"/>
                  <a:t>       Integers</a:t>
                </a:r>
                <a:endParaRPr lang="en-US" sz="24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sz="2400" dirty="0"/>
                  <a:t>But what about the bits in between? The halves, the quarters, the tenths</a:t>
                </a:r>
                <a:r>
                  <a:rPr lang="is-IS" sz="2400" dirty="0"/>
                  <a:t>, the decimal fractions </a:t>
                </a:r>
                <a:r>
                  <a:rPr lang="is-IS" sz="2400" dirty="0" smtClean="0"/>
                  <a:t>... ?</a:t>
                </a:r>
                <a:endParaRPr lang="is-IS" sz="2400" dirty="0"/>
              </a:p>
              <a:p>
                <a:pPr>
                  <a:spcAft>
                    <a:spcPts val="1200"/>
                  </a:spcAft>
                  <a:tabLst>
                    <a:tab pos="628650" algn="l"/>
                  </a:tabLst>
                </a:pPr>
                <a:r>
                  <a:rPr lang="is-IS" sz="2400" b="1" dirty="0"/>
                  <a:t>    </a:t>
                </a:r>
                <a:r>
                  <a:rPr lang="is-IS" sz="2400" b="1" dirty="0" smtClean="0"/>
                  <a:t>	Fractions</a:t>
                </a:r>
                <a:r>
                  <a:rPr lang="is-IS" sz="2400" dirty="0" smtClean="0"/>
                  <a:t> </a:t>
                </a:r>
                <a:r>
                  <a:rPr lang="is-IS" sz="2400" dirty="0"/>
                  <a:t>fill the gaps. Fractions can convert to:</a:t>
                </a:r>
              </a:p>
              <a:p>
                <a:pPr>
                  <a:spcAft>
                    <a:spcPts val="600"/>
                  </a:spcAft>
                  <a:tabLst>
                    <a:tab pos="628650" algn="l"/>
                  </a:tabLst>
                </a:pPr>
                <a:r>
                  <a:rPr lang="is-IS" sz="2400" b="1" dirty="0"/>
                  <a:t>    </a:t>
                </a:r>
                <a:r>
                  <a:rPr lang="is-IS" sz="2400" b="1" dirty="0" smtClean="0"/>
                  <a:t>	Terminating </a:t>
                </a:r>
                <a:r>
                  <a:rPr lang="is-IS" sz="2400" b="1" dirty="0"/>
                  <a:t>decimals </a:t>
                </a:r>
                <a:r>
                  <a:rPr lang="is-IS" sz="2400" dirty="0"/>
                  <a:t>(for example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is-IS" sz="2400" dirty="0">
                    <a:solidFill>
                      <a:srgbClr val="FF0000"/>
                    </a:solidFill>
                  </a:rPr>
                  <a:t> = 0.875</a:t>
                </a:r>
                <a:r>
                  <a:rPr lang="is-IS" sz="2400" dirty="0"/>
                  <a:t>) or</a:t>
                </a:r>
              </a:p>
              <a:p>
                <a:pPr>
                  <a:tabLst>
                    <a:tab pos="628650" algn="l"/>
                  </a:tabLst>
                </a:pPr>
                <a:r>
                  <a:rPr lang="is-IS" sz="2400" b="1" dirty="0" smtClean="0"/>
                  <a:t>     	Recurring </a:t>
                </a:r>
                <a:r>
                  <a:rPr lang="is-IS" sz="2400" b="1" dirty="0"/>
                  <a:t>decimals </a:t>
                </a:r>
                <a:r>
                  <a:rPr lang="is-IS" sz="2400" dirty="0"/>
                  <a:t>(for example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is-IS" sz="2400" dirty="0">
                    <a:solidFill>
                      <a:srgbClr val="FF0000"/>
                    </a:solidFill>
                  </a:rPr>
                  <a:t> = 0.6666666666666666...</a:t>
                </a:r>
                <a:r>
                  <a:rPr lang="is-IS" sz="2400" dirty="0"/>
                  <a:t>)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012" y="828801"/>
                <a:ext cx="9481636" cy="6048259"/>
              </a:xfrm>
              <a:prstGeom prst="rect">
                <a:avLst/>
              </a:prstGeom>
              <a:blipFill rotWithShape="1">
                <a:blip r:embed="rId3"/>
                <a:stretch>
                  <a:fillRect l="-964" t="-7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818703" y="3352793"/>
                <a:ext cx="47371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s-IS" sz="2400" dirty="0">
                    <a:solidFill>
                      <a:srgbClr val="FF0000"/>
                    </a:solidFill>
                  </a:rPr>
                  <a:t>…</a:t>
                </a:r>
                <a14:m>
                  <m:oMath xmlns:m="http://schemas.openxmlformats.org/officeDocument/2006/math">
                    <m:r>
                      <a:rPr lang="is-IS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is-IS" sz="2400" dirty="0">
                    <a:solidFill>
                      <a:srgbClr val="FF0000"/>
                    </a:solidFill>
                  </a:rPr>
                  <a:t>4, </a:t>
                </a:r>
                <a14:m>
                  <m:oMath xmlns:m="http://schemas.openxmlformats.org/officeDocument/2006/math">
                    <m:r>
                      <a:rPr lang="is-IS" sz="2400" i="1" dirty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is-IS" sz="2400" dirty="0">
                    <a:solidFill>
                      <a:srgbClr val="FF0000"/>
                    </a:solidFill>
                  </a:rPr>
                  <a:t>3, </a:t>
                </a:r>
                <a14:m>
                  <m:oMath xmlns:m="http://schemas.openxmlformats.org/officeDocument/2006/math">
                    <m:r>
                      <a:rPr lang="is-IS" sz="2400" i="1" dirty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is-IS" sz="2400" dirty="0">
                    <a:solidFill>
                      <a:srgbClr val="FF0000"/>
                    </a:solidFill>
                  </a:rPr>
                  <a:t>2, </a:t>
                </a:r>
                <a14:m>
                  <m:oMath xmlns:m="http://schemas.openxmlformats.org/officeDocument/2006/math">
                    <m:r>
                      <a:rPr lang="is-IS" sz="2400" i="1" dirty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is-IS" sz="2400" dirty="0">
                    <a:solidFill>
                      <a:srgbClr val="FF0000"/>
                    </a:solidFill>
                  </a:rPr>
                  <a:t>1, 0, 1, 2, 3, 4, ...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8703" y="3352793"/>
                <a:ext cx="473719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928" t="-9211" r="-900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125964" y="1206993"/>
            <a:ext cx="1773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1, 2, 3, 4,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34206" y="2043479"/>
            <a:ext cx="2199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0, 1, 2, 3, 4, 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351584" y="710078"/>
            <a:ext cx="9721080" cy="595928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6326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55768" y="915884"/>
            <a:ext cx="818760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Evolution of Numbers continued...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Evolution of Numbers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2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426738" y="1583355"/>
                <a:ext cx="9400872" cy="4189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s-IS" sz="2400" dirty="0"/>
                  <a:t>All </a:t>
                </a:r>
                <a:r>
                  <a:rPr lang="is-IS" sz="2400" i="1" dirty="0"/>
                  <a:t>terminating decimals</a:t>
                </a:r>
                <a:r>
                  <a:rPr lang="is-IS" sz="2400" dirty="0"/>
                  <a:t> and </a:t>
                </a:r>
                <a:r>
                  <a:rPr lang="is-IS" sz="2400" i="1" dirty="0" smtClean="0"/>
                  <a:t>recurring </a:t>
                </a:r>
                <a:r>
                  <a:rPr lang="is-IS" sz="2400" i="1" dirty="0"/>
                  <a:t>decimals </a:t>
                </a:r>
                <a:r>
                  <a:rPr lang="is-IS" sz="2400" dirty="0"/>
                  <a:t>can be written in the form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charset="0"/>
                          </a:rPr>
                          <m:t>𝑚</m:t>
                        </m:r>
                      </m:num>
                      <m:den>
                        <m:r>
                          <a:rPr lang="en-GB" sz="2400" b="0" i="1" smtClean="0">
                            <a:latin typeface="Cambria Math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400" dirty="0"/>
                  <a:t>  (i.e. as a fraction), and they are called: </a:t>
                </a:r>
              </a:p>
              <a:p>
                <a:r>
                  <a:rPr lang="en-US" sz="2400" b="1" dirty="0"/>
                  <a:t>       Rational Numbers</a:t>
                </a:r>
                <a:r>
                  <a:rPr lang="en-US" sz="2400" dirty="0"/>
                  <a:t>, for example:	</a:t>
                </a:r>
              </a:p>
              <a:p>
                <a:r>
                  <a:rPr lang="en-US" sz="2400" dirty="0"/>
                  <a:t>		</a:t>
                </a:r>
                <a:endParaRPr lang="en-US" sz="2400" b="1" dirty="0"/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Numbers which </a:t>
                </a:r>
                <a:r>
                  <a:rPr lang="en-US" sz="2400" i="1" dirty="0"/>
                  <a:t>cannot</a:t>
                </a:r>
                <a:r>
                  <a:rPr lang="en-US" sz="2400" dirty="0"/>
                  <a:t> be expressed </a:t>
                </a:r>
                <a:r>
                  <a:rPr lang="is-IS" sz="2400" dirty="0"/>
                  <a:t>in the form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𝑚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400" dirty="0"/>
                  <a:t>, that is, </a:t>
                </a:r>
                <a:r>
                  <a:rPr lang="en-US" sz="2400" i="1" dirty="0"/>
                  <a:t>cannot</a:t>
                </a:r>
                <a:r>
                  <a:rPr lang="en-US" sz="2400" dirty="0"/>
                  <a:t> be expressed as a fraction, are called:</a:t>
                </a:r>
              </a:p>
              <a:p>
                <a:r>
                  <a:rPr lang="en-US" sz="2400" b="1" dirty="0"/>
                  <a:t>       Irrational Numbers</a:t>
                </a:r>
                <a:r>
                  <a:rPr lang="en-US" sz="2400" dirty="0"/>
                  <a:t>, for example:</a:t>
                </a:r>
              </a:p>
              <a:p>
                <a:r>
                  <a:rPr lang="en-US" sz="2400" dirty="0"/>
                  <a:t>	 </a:t>
                </a:r>
              </a:p>
              <a:p>
                <a:pPr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2400" b="1" dirty="0"/>
                  <a:t>Real Numbers </a:t>
                </a:r>
                <a:r>
                  <a:rPr lang="en-US" sz="2400" dirty="0"/>
                  <a:t>are made up of all possible </a:t>
                </a:r>
                <a:r>
                  <a:rPr lang="en-US" sz="2400" i="1" dirty="0"/>
                  <a:t>rational </a:t>
                </a:r>
                <a:r>
                  <a:rPr lang="en-US" sz="2400" dirty="0"/>
                  <a:t>and</a:t>
                </a:r>
                <a:r>
                  <a:rPr lang="en-US" sz="2400" i="1" dirty="0"/>
                  <a:t> irrational </a:t>
                </a:r>
              </a:p>
              <a:p>
                <a:pPr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2400" dirty="0"/>
                  <a:t>numbers, for example: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738" y="1583355"/>
                <a:ext cx="9400872" cy="4189352"/>
              </a:xfrm>
              <a:prstGeom prst="rect">
                <a:avLst/>
              </a:prstGeom>
              <a:blipFill rotWithShape="1">
                <a:blip r:embed="rId3"/>
                <a:stretch>
                  <a:fillRect l="-973" t="-1019" r="-1816" b="-2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795792" y="2392680"/>
                <a:ext cx="2561692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	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,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12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19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5792" y="2392680"/>
                <a:ext cx="2561692" cy="616964"/>
              </a:xfrm>
              <a:prstGeom prst="rect">
                <a:avLst/>
              </a:prstGeom>
              <a:blipFill>
                <a:blip r:embed="rId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721553" y="5219106"/>
                <a:ext cx="6710170" cy="616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is-IS" sz="2400" i="1" dirty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572,	 0,	 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	3, 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π ,</a:t>
                </a:r>
                <a:r>
                  <a:rPr lang="en-US" sz="2400" dirty="0">
                    <a:solidFill>
                      <a:srgbClr val="FF0000"/>
                    </a:solidFill>
                  </a:rPr>
                  <a:t>	   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	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</a:rPr>
                      <m:t>  </m:t>
                    </m:r>
                    <m:rad>
                      <m:radPr>
                        <m:degHide m:val="on"/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</a:rPr>
                          <m:t>9</m:t>
                        </m:r>
                      </m:e>
                    </m:rad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	</a:t>
                </a:r>
                <a:r>
                  <a:rPr lang="en-GB" sz="2400" dirty="0">
                    <a:solidFill>
                      <a:srgbClr val="FF0000"/>
                    </a:solidFill>
                  </a:rPr>
                  <a:t> 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72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  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1553" y="5219106"/>
                <a:ext cx="6710170" cy="616515"/>
              </a:xfrm>
              <a:prstGeom prst="rect">
                <a:avLst/>
              </a:prstGeom>
              <a:blipFill rotWithShape="1">
                <a:blip r:embed="rId5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795792" y="4101075"/>
                <a:ext cx="3204356" cy="50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</a:rPr>
                          <m:t>2</m:t>
                        </m:r>
                      </m:e>
                    </m:rad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	</a:t>
                </a:r>
                <a:r>
                  <a:rPr lang="en-GB" sz="2400" dirty="0">
                    <a:solidFill>
                      <a:srgbClr val="FF0000"/>
                    </a:solidFill>
                  </a:rPr>
                  <a:t> 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,	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π</a:t>
                </a:r>
                <a:r>
                  <a:rPr lang="en-GB" sz="2400" dirty="0">
                    <a:solidFill>
                      <a:srgbClr val="FF0000"/>
                    </a:solidFill>
                  </a:rPr>
                  <a:t>  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5792" y="4101075"/>
                <a:ext cx="3204356" cy="504497"/>
              </a:xfrm>
              <a:prstGeom prst="rect">
                <a:avLst/>
              </a:prstGeom>
              <a:blipFill>
                <a:blip r:embed="rId6"/>
                <a:stretch>
                  <a:fillRect t="-2439" b="-24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 bwMode="auto">
          <a:xfrm>
            <a:off x="2351584" y="710078"/>
            <a:ext cx="9721080" cy="595928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9727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4" grpId="0"/>
      <p:bldP spid="5" grpId="0"/>
      <p:bldP spid="6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3936" y="136960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475807" y="3095023"/>
                <a:ext cx="760144" cy="865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81</m:t>
                        </m:r>
                      </m:e>
                    </m:rad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	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5807" y="3095023"/>
                <a:ext cx="760144" cy="8658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203786" y="4152332"/>
                <a:ext cx="1660909" cy="622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charset="0"/>
                          </a:rPr>
                          <m:t>5</m:t>
                        </m:r>
                      </m:num>
                      <m:den>
                        <m:r>
                          <a:rPr lang="en-GB" sz="2400" b="0" i="1" smtClean="0"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3786" y="4152332"/>
                <a:ext cx="1660909" cy="622414"/>
              </a:xfrm>
              <a:prstGeom prst="rect">
                <a:avLst/>
              </a:prstGeom>
              <a:blipFill>
                <a:blip r:embed="rId4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546043" y="3077770"/>
                <a:ext cx="760144" cy="985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s-I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		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43" y="3077770"/>
                <a:ext cx="760144" cy="9858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855879" y="5964342"/>
            <a:ext cx="4687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Answers are shown on next slide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664238" y="4210938"/>
                <a:ext cx="811569" cy="505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charset="0"/>
                            </a:rPr>
                            <m:t>1</m:t>
                          </m:r>
                          <m:r>
                            <a:rPr lang="en-GB" sz="2400" b="0" i="1" smtClean="0">
                              <a:latin typeface="Cambria Math" charset="0"/>
                            </a:rPr>
                            <m:t>0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4238" y="4210938"/>
                <a:ext cx="811569" cy="5052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414504" y="3198167"/>
                <a:ext cx="16337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charset="0"/>
                        </a:rPr>
                        <m:t>0.44444…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4504" y="3198167"/>
                <a:ext cx="163378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549696" y="4155056"/>
                <a:ext cx="1092607" cy="5002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GB" sz="24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sz="2400" dirty="0"/>
                  <a:t>)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	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9696" y="4155056"/>
                <a:ext cx="1092607" cy="500202"/>
              </a:xfrm>
              <a:prstGeom prst="rect">
                <a:avLst/>
              </a:prstGeom>
              <a:blipFill>
                <a:blip r:embed="rId8"/>
                <a:stretch>
                  <a:fillRect l="-4598"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372763" y="1673435"/>
            <a:ext cx="9584675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dirty="0"/>
              <a:t>Classify the following numbers as: </a:t>
            </a:r>
          </a:p>
          <a:p>
            <a:r>
              <a:rPr lang="en-US" sz="2400" dirty="0"/>
              <a:t>integers, rational, irrational, recurring decimals, terminating </a:t>
            </a:r>
            <a:r>
              <a:rPr lang="en-US" sz="2400" dirty="0" smtClean="0"/>
              <a:t>decimals.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572918" y="4210938"/>
            <a:ext cx="638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>
                <a:latin typeface="Times" pitchFamily="2" charset="0"/>
              </a:rPr>
              <a:t>π</a:t>
            </a:r>
            <a:r>
              <a:rPr lang="en-GB" sz="2400" baseline="30000" dirty="0"/>
              <a:t>2</a:t>
            </a:r>
            <a:r>
              <a:rPr lang="en-GB" sz="2400" dirty="0"/>
              <a:t> </a:t>
            </a:r>
            <a:r>
              <a:rPr lang="en-US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588315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2" grpId="0"/>
      <p:bldP spid="9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327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813379"/>
              </p:ext>
            </p:extLst>
          </p:nvPr>
        </p:nvGraphicFramePr>
        <p:xfrm>
          <a:off x="2520648" y="1272724"/>
          <a:ext cx="9335508" cy="5272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59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559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559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559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5591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5591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928461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Integer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Rational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Irrational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Recurring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Decimal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Terminating Decimal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1959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9599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472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226572" y="697917"/>
            <a:ext cx="12394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Answers: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851026" y="2204864"/>
                <a:ext cx="708976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 charset="0"/>
                            </a:rPr>
                            <m:t>81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1026" y="2204864"/>
                <a:ext cx="708976" cy="436402"/>
              </a:xfrm>
              <a:prstGeom prst="rect">
                <a:avLst/>
              </a:prstGeom>
              <a:blipFill rotWithShape="0">
                <a:blip r:embed="rId4"/>
                <a:stretch>
                  <a:fillRect t="-53521" b="-26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023413" y="2884255"/>
                <a:ext cx="364202" cy="5291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i="1">
                            <a:latin typeface="Cambria Math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3413" y="2884255"/>
                <a:ext cx="364202" cy="529184"/>
              </a:xfrm>
              <a:prstGeom prst="rect">
                <a:avLst/>
              </a:prstGeom>
              <a:blipFill rotWithShape="0">
                <a:blip r:embed="rId5"/>
                <a:stretch>
                  <a:fillRect b="-2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688000" y="3583850"/>
                <a:ext cx="13992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charset="0"/>
                        </a:rPr>
                        <m:t>0.44444…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8000" y="3583850"/>
                <a:ext cx="1399229" cy="4001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732395" y="4201581"/>
                <a:ext cx="708977" cy="436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 charset="0"/>
                            </a:rPr>
                            <m:t>1</m:t>
                          </m:r>
                          <m:r>
                            <a:rPr lang="en-GB" b="0" i="1" smtClean="0">
                              <a:latin typeface="Cambria Math" charset="0"/>
                            </a:rPr>
                            <m:t>0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2395" y="4201581"/>
                <a:ext cx="708977" cy="436402"/>
              </a:xfrm>
              <a:prstGeom prst="rect">
                <a:avLst/>
              </a:prstGeom>
              <a:blipFill rotWithShape="0">
                <a:blip r:embed="rId7"/>
                <a:stretch>
                  <a:fillRect t="-5138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765621" y="4830897"/>
                <a:ext cx="781111" cy="4322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>
                        <a:latin typeface="Cambria Math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i="1">
                            <a:latin typeface="Cambria Math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dirty="0"/>
                  <a:t>)</a:t>
                </a:r>
                <a:r>
                  <a:rPr lang="en-US" baseline="30000" dirty="0"/>
                  <a:t>2</a:t>
                </a:r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5621" y="4830897"/>
                <a:ext cx="781111" cy="432298"/>
              </a:xfrm>
              <a:prstGeom prst="rect">
                <a:avLst/>
              </a:prstGeom>
              <a:blipFill rotWithShape="0">
                <a:blip r:embed="rId8"/>
                <a:stretch>
                  <a:fillRect l="-3906" t="-50704" r="-1563" b="-28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977727" y="5430734"/>
                <a:ext cx="43704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/>
                      </a:rPr>
                      <m:t>𝜋</m:t>
                    </m:r>
                  </m:oMath>
                </a14:m>
                <a:r>
                  <a:rPr lang="en-GB" baseline="30000" dirty="0"/>
                  <a:t>2</a:t>
                </a:r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727" y="5430734"/>
                <a:ext cx="437043" cy="400110"/>
              </a:xfrm>
              <a:prstGeom prst="rect">
                <a:avLst/>
              </a:prstGeom>
              <a:blipFill rotWithShape="1">
                <a:blip r:embed="rId9"/>
                <a:stretch>
                  <a:fillRect r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929191" y="5883215"/>
                <a:ext cx="405880" cy="5341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charset="0"/>
                          </a:rPr>
                          <m:t>5</m:t>
                        </m:r>
                      </m:num>
                      <m:den>
                        <m:r>
                          <a:rPr lang="en-GB" i="1">
                            <a:latin typeface="Cambria Math" charset="0"/>
                          </a:rPr>
                          <m:t> </m:t>
                        </m:r>
                        <m:r>
                          <a:rPr lang="en-GB" b="0" i="1" smtClean="0"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9191" y="5883215"/>
                <a:ext cx="405880" cy="53412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id="{5E2ACE53-D457-494E-A843-DBB30C77A99E}"/>
                  </a:ext>
                </a:extLst>
              </p:cNvPr>
              <p:cNvSpPr txBox="1"/>
              <p:nvPr/>
            </p:nvSpPr>
            <p:spPr>
              <a:xfrm>
                <a:off x="4439816" y="2276872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✓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E2ACE53-D457-494E-A843-DBB30C77A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816" y="2276872"/>
                <a:ext cx="720080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8FD74730-60A9-6F44-B75D-E841166202B1}"/>
                  </a:ext>
                </a:extLst>
              </p:cNvPr>
              <p:cNvSpPr txBox="1"/>
              <p:nvPr/>
            </p:nvSpPr>
            <p:spPr>
              <a:xfrm>
                <a:off x="6039710" y="2297460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✓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FD74730-60A9-6F44-B75D-E84116620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9710" y="2297460"/>
                <a:ext cx="720080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D41186FE-30E4-0A4D-9E8C-14484FC01806}"/>
                  </a:ext>
                </a:extLst>
              </p:cNvPr>
              <p:cNvSpPr txBox="1"/>
              <p:nvPr/>
            </p:nvSpPr>
            <p:spPr>
              <a:xfrm>
                <a:off x="10704512" y="6039828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✓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41186FE-30E4-0A4D-9E8C-14484FC01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4512" y="6039828"/>
                <a:ext cx="720080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D861F205-3718-504A-8DF4-CE049D86FDAD}"/>
                  </a:ext>
                </a:extLst>
              </p:cNvPr>
              <p:cNvSpPr txBox="1"/>
              <p:nvPr/>
            </p:nvSpPr>
            <p:spPr>
              <a:xfrm>
                <a:off x="9146577" y="2948792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✓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861F205-3718-504A-8DF4-CE049D86F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6577" y="2948792"/>
                <a:ext cx="720080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id="{713047E8-B50D-8241-AD71-4070A98B0126}"/>
                  </a:ext>
                </a:extLst>
              </p:cNvPr>
              <p:cNvSpPr txBox="1"/>
              <p:nvPr/>
            </p:nvSpPr>
            <p:spPr>
              <a:xfrm>
                <a:off x="6012392" y="3633897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✓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13047E8-B50D-8241-AD71-4070A98B0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392" y="3633897"/>
                <a:ext cx="720080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22744097-F656-A543-BCD8-AC222C4CD914}"/>
                  </a:ext>
                </a:extLst>
              </p:cNvPr>
              <p:cNvSpPr txBox="1"/>
              <p:nvPr/>
            </p:nvSpPr>
            <p:spPr>
              <a:xfrm>
                <a:off x="9143960" y="3572341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✓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2744097-F656-A543-BCD8-AC222C4CD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3960" y="3572341"/>
                <a:ext cx="720080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02F28E65-EA49-DF43-B9E7-F32AF6C418B2}"/>
                  </a:ext>
                </a:extLst>
              </p:cNvPr>
              <p:cNvSpPr txBox="1"/>
              <p:nvPr/>
            </p:nvSpPr>
            <p:spPr>
              <a:xfrm>
                <a:off x="7608168" y="4219727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✓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2F28E65-EA49-DF43-B9E7-F32AF6C41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168" y="4219727"/>
                <a:ext cx="720080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id="{738A54AF-4DC3-954A-89DF-FDE83751D112}"/>
                  </a:ext>
                </a:extLst>
              </p:cNvPr>
              <p:cNvSpPr txBox="1"/>
              <p:nvPr/>
            </p:nvSpPr>
            <p:spPr>
              <a:xfrm>
                <a:off x="4430506" y="4846991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✓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38A54AF-4DC3-954A-89DF-FDE83751D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0506" y="4846991"/>
                <a:ext cx="720080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59D72851-3491-0848-8905-F75128909F44}"/>
                  </a:ext>
                </a:extLst>
              </p:cNvPr>
              <p:cNvSpPr txBox="1"/>
              <p:nvPr/>
            </p:nvSpPr>
            <p:spPr>
              <a:xfrm>
                <a:off x="6003082" y="4874084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✓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9D72851-3491-0848-8905-F75128909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3082" y="4874084"/>
                <a:ext cx="720080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19F1A80E-695D-874C-9900-40A4135F3881}"/>
                  </a:ext>
                </a:extLst>
              </p:cNvPr>
              <p:cNvSpPr txBox="1"/>
              <p:nvPr/>
            </p:nvSpPr>
            <p:spPr>
              <a:xfrm>
                <a:off x="7508976" y="5449543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✓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9F1A80E-695D-874C-9900-40A4135F3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8976" y="5449543"/>
                <a:ext cx="720080" cy="4001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id="{FBC830D3-9BD8-0047-A68D-69798552C4E7}"/>
                  </a:ext>
                </a:extLst>
              </p:cNvPr>
              <p:cNvSpPr txBox="1"/>
              <p:nvPr/>
            </p:nvSpPr>
            <p:spPr>
              <a:xfrm>
                <a:off x="5991854" y="6039828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✓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BC830D3-9BD8-0047-A68D-69798552C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1854" y="6039828"/>
                <a:ext cx="720080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0F46A6E1-570B-F64B-A6EF-D2BBEED96AB1}"/>
                  </a:ext>
                </a:extLst>
              </p:cNvPr>
              <p:cNvSpPr txBox="1"/>
              <p:nvPr/>
            </p:nvSpPr>
            <p:spPr>
              <a:xfrm>
                <a:off x="6012392" y="3011719"/>
                <a:ext cx="7200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✓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F46A6E1-570B-F64B-A6EF-D2BBEED96A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392" y="3011719"/>
                <a:ext cx="720080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01594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6" grpId="0"/>
      <p:bldP spid="17" grpId="0"/>
      <p:bldP spid="18" grpId="0"/>
      <p:bldP spid="19" grpId="0"/>
      <p:bldP spid="22" grpId="0"/>
      <p:bldP spid="27" grpId="0"/>
      <p:bldP spid="28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30131"/>
            <a:ext cx="9997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 smtClean="0"/>
              <a:t>second </a:t>
            </a:r>
            <a:r>
              <a:rPr lang="en-US" altLang="en-US" sz="2400" b="1" dirty="0"/>
              <a:t>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2" y="3367456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96312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509120"/>
            <a:ext cx="998442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42046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1037572"/>
            <a:ext cx="9721081" cy="18774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We normally work with numbers in base 10.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These are called </a:t>
            </a:r>
            <a:r>
              <a:rPr lang="en-US" sz="2400" b="1" dirty="0"/>
              <a:t>denary</a:t>
            </a:r>
            <a:r>
              <a:rPr lang="en-US" sz="2400" dirty="0"/>
              <a:t> (or decimal) numbers.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Numbers in base 2 are called </a:t>
            </a:r>
            <a:r>
              <a:rPr lang="en-US" sz="2400" b="1" dirty="0"/>
              <a:t>binary numbers</a:t>
            </a:r>
            <a:r>
              <a:rPr lang="en-US" sz="2400" dirty="0"/>
              <a:t>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Binary Numbers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8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69245" y="2369613"/>
            <a:ext cx="799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 </a:t>
            </a:r>
            <a:r>
              <a:rPr lang="en-US" sz="2400" i="1" dirty="0"/>
              <a:t>base 10 </a:t>
            </a:r>
            <a:r>
              <a:rPr lang="en-US" sz="2400" dirty="0"/>
              <a:t>we use the </a:t>
            </a:r>
            <a:r>
              <a:rPr lang="en-US" sz="2400" i="1" dirty="0"/>
              <a:t>ten</a:t>
            </a:r>
            <a:r>
              <a:rPr lang="en-US" sz="2400" dirty="0"/>
              <a:t> digits   0, 1, 2, 3, 4, 5, 6, 7, 8,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6505" y="2861344"/>
            <a:ext cx="5246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 </a:t>
            </a:r>
            <a:r>
              <a:rPr lang="en-US" sz="2400" i="1" dirty="0"/>
              <a:t>base 2</a:t>
            </a:r>
            <a:r>
              <a:rPr lang="en-US" sz="2400" dirty="0"/>
              <a:t>, we use the </a:t>
            </a:r>
            <a:r>
              <a:rPr lang="en-US" sz="2400" i="1" dirty="0"/>
              <a:t>two</a:t>
            </a:r>
            <a:r>
              <a:rPr lang="en-US" sz="2400" dirty="0"/>
              <a:t> </a:t>
            </a:r>
            <a:r>
              <a:rPr lang="en-US" sz="2400"/>
              <a:t>digits   0</a:t>
            </a:r>
            <a:r>
              <a:rPr lang="en-US" sz="2400" dirty="0"/>
              <a:t>,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74206" y="3381684"/>
            <a:ext cx="84962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Binary numbers </a:t>
            </a:r>
            <a:r>
              <a:rPr lang="en-US" sz="2400" dirty="0"/>
              <a:t>are at the heart of all </a:t>
            </a:r>
            <a:r>
              <a:rPr lang="en-US" sz="2400" b="1" dirty="0"/>
              <a:t>computing systems.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96084" y="4021981"/>
            <a:ext cx="9427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In </a:t>
            </a:r>
            <a:r>
              <a:rPr lang="en-GB" sz="2400" i="1" dirty="0"/>
              <a:t>base 10 </a:t>
            </a:r>
            <a:r>
              <a:rPr lang="en-GB" sz="2400" dirty="0"/>
              <a:t>we use a place value system based on a multiplier of </a:t>
            </a:r>
            <a:r>
              <a:rPr lang="en-GB" sz="2400" dirty="0" smtClean="0"/>
              <a:t>10. 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2495600" y="2321190"/>
            <a:ext cx="9588382" cy="442017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69245" y="5390309"/>
            <a:ext cx="9084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In </a:t>
            </a:r>
            <a:r>
              <a:rPr lang="en-GB" sz="2400" i="1" dirty="0"/>
              <a:t>base 2 </a:t>
            </a:r>
            <a:r>
              <a:rPr lang="en-GB" sz="2400" dirty="0"/>
              <a:t>we use a place value system based on a multiplier of </a:t>
            </a:r>
            <a:r>
              <a:rPr lang="en-GB" sz="2400" dirty="0" smtClean="0"/>
              <a:t>2. </a:t>
            </a:r>
            <a:endParaRPr lang="en-US" sz="24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190308"/>
              </p:ext>
            </p:extLst>
          </p:nvPr>
        </p:nvGraphicFramePr>
        <p:xfrm>
          <a:off x="3225791" y="4531279"/>
          <a:ext cx="8128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25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256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871737"/>
              </p:ext>
            </p:extLst>
          </p:nvPr>
        </p:nvGraphicFramePr>
        <p:xfrm>
          <a:off x="3196217" y="5954617"/>
          <a:ext cx="8128001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8363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4" grpId="0"/>
      <p:bldP spid="5" grpId="0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6206409" y="3177538"/>
                <a:ext cx="165618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2400" dirty="0">
                    <a:solidFill>
                      <a:srgbClr val="FF0000"/>
                    </a:solidFill>
                  </a:rPr>
                  <a:t>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100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6409" y="3177538"/>
                <a:ext cx="1656184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5515" t="-9211" b="-30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Binary Numbers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643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605947" y="2804776"/>
                <a:ext cx="217239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This means: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6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10 000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5947" y="2804776"/>
                <a:ext cx="2172390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4202" t="-5147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501586" y="3167713"/>
                <a:ext cx="19159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1000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1586" y="3167713"/>
                <a:ext cx="1915909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4762" t="-9333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313051" y="6142123"/>
                <a:ext cx="14013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8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051" y="6142123"/>
                <a:ext cx="1401346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6987" t="-9333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675468" y="990361"/>
            <a:ext cx="6277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In </a:t>
            </a:r>
            <a:r>
              <a:rPr lang="en-GB" sz="2400" i="1" dirty="0"/>
              <a:t>base 10 </a:t>
            </a:r>
            <a:r>
              <a:rPr lang="en-GB" sz="2400" dirty="0"/>
              <a:t>the place value system looks like: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671768" y="4087268"/>
            <a:ext cx="8725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In </a:t>
            </a:r>
            <a:r>
              <a:rPr lang="en-GB" sz="2400" i="1" dirty="0"/>
              <a:t>base 2 </a:t>
            </a:r>
            <a:r>
              <a:rPr lang="en-GB" sz="2400" dirty="0"/>
              <a:t>we use a place value system based on multiples of 2 </a:t>
            </a:r>
            <a:endParaRPr lang="en-US" sz="24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026579"/>
              </p:ext>
            </p:extLst>
          </p:nvPr>
        </p:nvGraphicFramePr>
        <p:xfrm>
          <a:off x="2706071" y="1874254"/>
          <a:ext cx="8128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25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256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492889"/>
              </p:ext>
            </p:extLst>
          </p:nvPr>
        </p:nvGraphicFramePr>
        <p:xfrm>
          <a:off x="2706071" y="4851491"/>
          <a:ext cx="8128001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81009" y="3174108"/>
                <a:ext cx="15728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1009" y="3174108"/>
                <a:ext cx="1572866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6202" t="-9333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380783" y="3160394"/>
                <a:ext cx="12666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7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 </a:t>
                </a:r>
                <a:r>
                  <a:rPr lang="en-US" sz="2400" dirty="0"/>
                  <a:t>=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0783" y="3160394"/>
                <a:ext cx="1266693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7692" t="-9211" r="-6250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0834071" y="3160395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63 027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423592" y="5772793"/>
                <a:ext cx="186140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This means: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6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2" y="5772793"/>
                <a:ext cx="1861407" cy="1200329"/>
              </a:xfrm>
              <a:prstGeom prst="rect">
                <a:avLst/>
              </a:prstGeom>
              <a:blipFill rotWithShape="0">
                <a:blip r:embed="rId9"/>
                <a:stretch>
                  <a:fillRect l="-5246" t="-3553" r="-42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715153" y="6142124"/>
                <a:ext cx="15728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32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5153" y="6142124"/>
                <a:ext cx="1572866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5814" t="-9333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006714" y="6149582"/>
                <a:ext cx="15728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16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6714" y="6149582"/>
                <a:ext cx="1572866" cy="461665"/>
              </a:xfrm>
              <a:prstGeom prst="rect">
                <a:avLst/>
              </a:prstGeom>
              <a:blipFill rotWithShape="0">
                <a:blip r:embed="rId11"/>
                <a:stretch>
                  <a:fillRect l="-5814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396423" y="6149582"/>
                <a:ext cx="134056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423" y="6149582"/>
                <a:ext cx="1340568" cy="830997"/>
              </a:xfrm>
              <a:prstGeom prst="rect">
                <a:avLst/>
              </a:prstGeom>
              <a:blipFill rotWithShape="0">
                <a:blip r:embed="rId12"/>
                <a:stretch>
                  <a:fillRect l="-6818" t="-5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545491" y="6142122"/>
                <a:ext cx="14013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5491" y="6142122"/>
                <a:ext cx="1401346" cy="461665"/>
              </a:xfrm>
              <a:prstGeom prst="rect">
                <a:avLst/>
              </a:prstGeom>
              <a:blipFill rotWithShape="0">
                <a:blip r:embed="rId13"/>
                <a:stretch>
                  <a:fillRect l="-6957" t="-9333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742449" y="6150114"/>
                <a:ext cx="14013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449" y="6150114"/>
                <a:ext cx="1401346" cy="461665"/>
              </a:xfrm>
              <a:prstGeom prst="rect">
                <a:avLst/>
              </a:prstGeom>
              <a:blipFill rotWithShape="0">
                <a:blip r:embed="rId14"/>
                <a:stretch>
                  <a:fillRect l="-6522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1376838" y="6149582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86</a:t>
            </a:r>
          </a:p>
        </p:txBody>
      </p:sp>
    </p:spTree>
    <p:extLst>
      <p:ext uri="{BB962C8B-B14F-4D97-AF65-F5344CB8AC3E}">
        <p14:creationId xmlns:p14="http://schemas.microsoft.com/office/powerpoint/2010/main" val="13522772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4" grpId="0"/>
      <p:bldP spid="5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7120381" y="1650602"/>
            <a:ext cx="165618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(c)	110011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Binary Numbers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" y="49309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15428" y="1672315"/>
            <a:ext cx="1107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(a)	111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745979" y="1651302"/>
            <a:ext cx="1324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(b)	1001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962287" y="5363959"/>
            <a:ext cx="981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(d)	31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082967" y="749501"/>
            <a:ext cx="68788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Worked examples:</a:t>
            </a:r>
          </a:p>
          <a:p>
            <a:r>
              <a:rPr lang="en-GB" sz="2400" dirty="0"/>
              <a:t>Convert the following binary numbers to </a:t>
            </a:r>
            <a:r>
              <a:rPr lang="en-GB" sz="2400" i="1" dirty="0"/>
              <a:t>base 10</a:t>
            </a:r>
            <a:r>
              <a:rPr lang="en-GB" sz="2400" dirty="0"/>
              <a:t>: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082967" y="4698834"/>
            <a:ext cx="8403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Convert the following base 10 numbers into </a:t>
            </a:r>
            <a:r>
              <a:rPr lang="en-GB" sz="2400" i="1" dirty="0"/>
              <a:t>binary numbers:</a:t>
            </a:r>
            <a:endParaRPr lang="en-US" sz="24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637126"/>
              </p:ext>
            </p:extLst>
          </p:nvPr>
        </p:nvGraphicFramePr>
        <p:xfrm>
          <a:off x="3108449" y="2617357"/>
          <a:ext cx="812800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6114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753422" y="1655747"/>
            <a:ext cx="1770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(d)	1001111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2631323" y="5237010"/>
            <a:ext cx="981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(a)	16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819513" y="5263910"/>
            <a:ext cx="981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(b)	15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7283258" y="5341494"/>
            <a:ext cx="981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(c)	32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2942718" y="6014555"/>
            <a:ext cx="1340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10000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26993" y="6038767"/>
            <a:ext cx="802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1111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41576" y="6014555"/>
            <a:ext cx="1213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100000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992744" y="5968388"/>
            <a:ext cx="95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11111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8133" y="208174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20026" y="208174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94512" y="2081748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00376" y="2038849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79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50637" y="2954741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(a)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39795" y="3343513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(b)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57428" y="3717425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(c)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57428" y="4106197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(d)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60A102F-A3A0-2B4A-8869-21F029DEBC37}"/>
              </a:ext>
            </a:extLst>
          </p:cNvPr>
          <p:cNvSpPr txBox="1"/>
          <p:nvPr/>
        </p:nvSpPr>
        <p:spPr>
          <a:xfrm>
            <a:off x="7894512" y="2954741"/>
            <a:ext cx="3233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  <a:r>
              <a:rPr lang="en-US" dirty="0">
                <a:solidFill>
                  <a:srgbClr val="FF0000"/>
                </a:solidFill>
              </a:rPr>
              <a:t>1               1              1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47C3359-164A-FE4C-B51B-8D9C56EBE3E5}"/>
              </a:ext>
            </a:extLst>
          </p:cNvPr>
          <p:cNvSpPr txBox="1"/>
          <p:nvPr/>
        </p:nvSpPr>
        <p:spPr>
          <a:xfrm>
            <a:off x="6672064" y="3343513"/>
            <a:ext cx="4564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en-US" dirty="0">
                <a:solidFill>
                  <a:srgbClr val="FF0000"/>
                </a:solidFill>
              </a:rPr>
              <a:t>1               0               0              1     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0570EA6-99B6-894A-89D1-68C89C522E47}"/>
              </a:ext>
            </a:extLst>
          </p:cNvPr>
          <p:cNvSpPr txBox="1"/>
          <p:nvPr/>
        </p:nvSpPr>
        <p:spPr>
          <a:xfrm>
            <a:off x="4297489" y="3717425"/>
            <a:ext cx="6938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</a:t>
            </a:r>
            <a:r>
              <a:rPr lang="en-US" dirty="0">
                <a:solidFill>
                  <a:srgbClr val="FF0000"/>
                </a:solidFill>
              </a:rPr>
              <a:t>1               1              0               0               1              1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9D6D931-69EC-8548-B8B9-F9788A39B837}"/>
              </a:ext>
            </a:extLst>
          </p:cNvPr>
          <p:cNvSpPr txBox="1"/>
          <p:nvPr/>
        </p:nvSpPr>
        <p:spPr>
          <a:xfrm>
            <a:off x="3108449" y="4106197"/>
            <a:ext cx="8128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</a:t>
            </a:r>
            <a:r>
              <a:rPr lang="en-US" dirty="0">
                <a:solidFill>
                  <a:srgbClr val="FF0000"/>
                </a:solidFill>
              </a:rPr>
              <a:t>1              0               0              1               1               1              1</a:t>
            </a:r>
          </a:p>
        </p:txBody>
      </p:sp>
    </p:spTree>
    <p:extLst>
      <p:ext uri="{BB962C8B-B14F-4D97-AF65-F5344CB8AC3E}">
        <p14:creationId xmlns:p14="http://schemas.microsoft.com/office/powerpoint/2010/main" val="20874567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4" grpId="0"/>
      <p:bldP spid="5" grpId="0"/>
      <p:bldP spid="6" grpId="0" build="allAtOnce"/>
      <p:bldP spid="9" grpId="0"/>
      <p:bldP spid="10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8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" grpId="0"/>
      <p:bldP spid="11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6960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09518" y="2312772"/>
            <a:ext cx="638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11	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55691" y="22447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3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09518" y="2845506"/>
            <a:ext cx="1092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11011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03253" y="2740601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09518" y="3362855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1010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909518" y="3880204"/>
            <a:ext cx="1213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100001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03253" y="3395238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37460" y="3926370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33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193557" y="4577033"/>
            <a:ext cx="8247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Convert the following base 10 numbers to binary </a:t>
            </a:r>
            <a:r>
              <a:rPr lang="en-US" sz="2400" dirty="0" smtClean="0"/>
              <a:t>numbers: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32051" y="5192244"/>
            <a:ext cx="1385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1000001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58021" y="1601963"/>
            <a:ext cx="6878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Convert the following binary numbers to base 10: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08068" y="5185312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65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7332051" y="5682800"/>
            <a:ext cx="15568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10000000</a:t>
            </a:r>
          </a:p>
          <a:p>
            <a:r>
              <a:rPr lang="en-US" dirty="0"/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32051" y="6171031"/>
            <a:ext cx="1728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100000001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6547" y="5682800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128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36547" y="6154892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257</a:t>
            </a:r>
          </a:p>
        </p:txBody>
      </p:sp>
    </p:spTree>
    <p:extLst>
      <p:ext uri="{BB962C8B-B14F-4D97-AF65-F5344CB8AC3E}">
        <p14:creationId xmlns:p14="http://schemas.microsoft.com/office/powerpoint/2010/main" val="12245232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  <p:bldP spid="9" grpId="0"/>
      <p:bldP spid="14" grpId="0"/>
      <p:bldP spid="16" grpId="0"/>
      <p:bldP spid="19" grpId="0"/>
      <p:bldP spid="15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088524"/>
            <a:ext cx="99972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and last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97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6312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6282" y="4509120"/>
            <a:ext cx="995294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Classification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2769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http://purl.org/dc/elements/1.1/"/>
    <ds:schemaRef ds:uri="http://schemas.microsoft.com/office/2006/metadata/properties"/>
    <ds:schemaRef ds:uri="9ee75292-5076-4fcc-bc52-dcc754448144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f7b00057-f5aa-46f4-8410-da255f32554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14178</TotalTime>
  <Words>1125</Words>
  <Application>Microsoft Office PowerPoint</Application>
  <PresentationFormat>Custom</PresentationFormat>
  <Paragraphs>395</Paragraphs>
  <Slides>19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Alapértelmezett terv</vt:lpstr>
      <vt:lpstr>Supporting and Enhancing Mathematics and Statistics UNIT: Number Classification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417</cp:revision>
  <cp:lastPrinted>2016-10-17T08:47:54Z</cp:lastPrinted>
  <dcterms:created xsi:type="dcterms:W3CDTF">2012-10-10T19:07:13Z</dcterms:created>
  <dcterms:modified xsi:type="dcterms:W3CDTF">2020-06-24T08:28:18Z</dcterms:modified>
</cp:coreProperties>
</file>