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355" r:id="rId5"/>
    <p:sldId id="345" r:id="rId6"/>
    <p:sldId id="427" r:id="rId7"/>
    <p:sldId id="453" r:id="rId8"/>
    <p:sldId id="468" r:id="rId9"/>
    <p:sldId id="467" r:id="rId10"/>
    <p:sldId id="454" r:id="rId11"/>
    <p:sldId id="455" r:id="rId12"/>
    <p:sldId id="408" r:id="rId13"/>
    <p:sldId id="410" r:id="rId14"/>
    <p:sldId id="457" r:id="rId15"/>
    <p:sldId id="458" r:id="rId16"/>
    <p:sldId id="459" r:id="rId17"/>
    <p:sldId id="472" r:id="rId18"/>
    <p:sldId id="465" r:id="rId19"/>
    <p:sldId id="412" r:id="rId20"/>
    <p:sldId id="460" r:id="rId21"/>
    <p:sldId id="461" r:id="rId22"/>
    <p:sldId id="462" r:id="rId23"/>
    <p:sldId id="463" r:id="rId24"/>
    <p:sldId id="466" r:id="rId25"/>
    <p:sldId id="416" r:id="rId26"/>
    <p:sldId id="470" r:id="rId27"/>
    <p:sldId id="471" r:id="rId28"/>
    <p:sldId id="469" r:id="rId29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 Russell" initials="A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14"/>
    <p:restoredTop sz="91908" autoAdjust="0"/>
  </p:normalViewPr>
  <p:slideViewPr>
    <p:cSldViewPr>
      <p:cViewPr varScale="1">
        <p:scale>
          <a:sx n="100" d="100"/>
          <a:sy n="100" d="100"/>
        </p:scale>
        <p:origin x="-846" y="-2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 smtClean="0"/>
              <a:t>UNIT: </a:t>
            </a:r>
            <a:r>
              <a:rPr lang="en-GB" sz="3600" b="1" dirty="0"/>
              <a:t>Trigonometric Ratios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501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Trigonometric Ratios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356" y="836712"/>
            <a:ext cx="770485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Trigonometry is a branch of mathematics that studies the relationships between the sides and angles of </a:t>
            </a:r>
          </a:p>
          <a:p>
            <a:pPr algn="ctr"/>
            <a:r>
              <a:rPr lang="en-GB" sz="2400" dirty="0"/>
              <a:t>right angled triangles.</a:t>
            </a:r>
          </a:p>
          <a:p>
            <a:pPr algn="ctr"/>
            <a:endParaRPr lang="en-GB" sz="2400" dirty="0"/>
          </a:p>
          <a:p>
            <a:pPr algn="ctr"/>
            <a:r>
              <a:rPr lang="en-US" altLang="en-US" sz="2400" dirty="0"/>
              <a:t>You have four sections to work through and </a:t>
            </a:r>
          </a:p>
          <a:p>
            <a:pPr algn="ctr"/>
            <a:r>
              <a:rPr lang="en-US" altLang="en-US" sz="2400" dirty="0"/>
              <a:t>there are check up audits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808" y="3145036"/>
            <a:ext cx="6816003" cy="284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endParaRPr lang="en-US" altLang="en-US" sz="2400" dirty="0"/>
          </a:p>
          <a:p>
            <a:pPr marL="0" indent="0">
              <a:lnSpc>
                <a:spcPct val="150000"/>
              </a:lnSpc>
              <a:spcAft>
                <a:spcPts val="600"/>
              </a:spcAft>
            </a:pPr>
            <a:r>
              <a:rPr lang="en-GB" sz="2400" dirty="0"/>
              <a:t>1.  Sine, Cosine and Tangent</a:t>
            </a:r>
          </a:p>
          <a:p>
            <a:pPr>
              <a:lnSpc>
                <a:spcPct val="150000"/>
              </a:lnSpc>
              <a:spcAft>
                <a:spcPts val="600"/>
              </a:spcAft>
              <a:buAutoNum type="arabicPeriod" startAt="2"/>
            </a:pPr>
            <a:r>
              <a:rPr lang="en-GB" sz="2400" dirty="0"/>
              <a:t>Finding Lengths in Right Angled Triangles 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</a:pPr>
            <a:r>
              <a:rPr lang="en-GB" sz="2400" dirty="0"/>
              <a:t>3.  Finding Angles in Right Angled Triangles</a:t>
            </a:r>
          </a:p>
          <a:p>
            <a:pPr marL="0" indent="0">
              <a:lnSpc>
                <a:spcPct val="150000"/>
              </a:lnSpc>
              <a:spcAft>
                <a:spcPts val="600"/>
              </a:spcAft>
            </a:pPr>
            <a:r>
              <a:rPr lang="en-US" altLang="en-US" sz="2400" dirty="0"/>
              <a:t>4.  Mixed Problems using Trigonometry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021B005A-8ABC-6347-A210-3BEF7279F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6595"/>
            <a:ext cx="21110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Trigonometric Ratios</a:t>
            </a:r>
          </a:p>
        </p:txBody>
      </p:sp>
    </p:spTree>
    <p:extLst>
      <p:ext uri="{BB962C8B-B14F-4D97-AF65-F5344CB8AC3E}">
        <p14:creationId xmlns:p14="http://schemas.microsoft.com/office/powerpoint/2010/main" val="3540907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Hypotenuse, Opposite and Adjacent</a:t>
            </a:r>
            <a:endParaRPr lang="en-US" altLang="en-US" sz="2800" b="1" dirty="0"/>
          </a:p>
        </p:txBody>
      </p:sp>
      <p:sp>
        <p:nvSpPr>
          <p:cNvPr id="10" name="TextBox 7">
            <a:extLst>
              <a:ext uri="{FF2B5EF4-FFF2-40B4-BE49-F238E27FC236}">
                <a16:creationId xmlns=""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716F4D6-954E-4775-9548-C4FB1321306C}"/>
              </a:ext>
            </a:extLst>
          </p:cNvPr>
          <p:cNvSpPr/>
          <p:nvPr/>
        </p:nvSpPr>
        <p:spPr>
          <a:xfrm>
            <a:off x="2495600" y="1178105"/>
            <a:ext cx="6096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    Hypotenuse, Opposite and Adjacent</a:t>
            </a:r>
          </a:p>
          <a:p>
            <a:endParaRPr lang="en-GB" sz="2400" dirty="0"/>
          </a:p>
          <a:p>
            <a:r>
              <a:rPr lang="en-GB" sz="2400" dirty="0"/>
              <a:t>When working in a right angled triangle, the longest side is known as the </a:t>
            </a:r>
            <a:r>
              <a:rPr lang="en-GB" sz="2400" b="1" i="1" dirty="0"/>
              <a:t>Hypotenuse</a:t>
            </a:r>
            <a:r>
              <a:rPr lang="en-GB" sz="2400" b="1" dirty="0"/>
              <a:t>.</a:t>
            </a:r>
            <a:r>
              <a:rPr lang="en-GB" sz="2400" dirty="0"/>
              <a:t> The other two sides are known as the </a:t>
            </a:r>
            <a:r>
              <a:rPr lang="en-GB" sz="2400" b="1" i="1" dirty="0"/>
              <a:t>Opposite</a:t>
            </a:r>
            <a:r>
              <a:rPr lang="en-GB" sz="2400" dirty="0"/>
              <a:t> and the </a:t>
            </a:r>
            <a:r>
              <a:rPr lang="en-GB" sz="2400" b="1" i="1" dirty="0"/>
              <a:t>Adjacent</a:t>
            </a:r>
            <a:r>
              <a:rPr lang="en-GB" sz="2400" i="1" dirty="0"/>
              <a:t>.</a:t>
            </a:r>
          </a:p>
          <a:p>
            <a:endParaRPr lang="en-GB" sz="2400" i="1" dirty="0"/>
          </a:p>
          <a:p>
            <a:r>
              <a:rPr lang="en-GB" sz="2400" dirty="0"/>
              <a:t>The adjacent is the side next to a marked angle, </a:t>
            </a:r>
            <a:r>
              <a:rPr lang="en-GB" sz="2400" i="1" dirty="0"/>
              <a:t>θ</a:t>
            </a:r>
            <a:r>
              <a:rPr lang="en-GB" sz="2400" dirty="0"/>
              <a:t> and the opposite side is opposite this angle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9465041-C62B-4BBC-BE2D-86FF4C441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296" y="1628800"/>
            <a:ext cx="3209500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7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632" y="980728"/>
            <a:ext cx="7416824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Example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For the triangle and angle shown, state which side is: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9140" y="44567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Hypotenuse, Opposite and Adjacent</a:t>
            </a:r>
            <a:endParaRPr lang="en-US" altLang="en-US" sz="2800" b="1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590C080-C3CE-404F-B73F-7CCE7AD5DF64}"/>
              </a:ext>
            </a:extLst>
          </p:cNvPr>
          <p:cNvSpPr/>
          <p:nvPr/>
        </p:nvSpPr>
        <p:spPr>
          <a:xfrm>
            <a:off x="2785954" y="1844616"/>
            <a:ext cx="302201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 smtClean="0"/>
              <a:t>a</a:t>
            </a:r>
            <a:r>
              <a:rPr lang="en-GB" sz="2400" dirty="0"/>
              <a:t>)	the hypotenuse</a:t>
            </a:r>
          </a:p>
          <a:p>
            <a:pPr>
              <a:spcAft>
                <a:spcPts val="600"/>
              </a:spcAft>
            </a:pPr>
            <a:r>
              <a:rPr lang="en-GB" sz="2400" dirty="0" smtClean="0"/>
              <a:t>b</a:t>
            </a:r>
            <a:r>
              <a:rPr lang="en-GB" sz="2400" dirty="0"/>
              <a:t>)	the adjacent</a:t>
            </a:r>
          </a:p>
          <a:p>
            <a:pPr>
              <a:spcAft>
                <a:spcPts val="600"/>
              </a:spcAft>
            </a:pPr>
            <a:r>
              <a:rPr lang="en-GB" sz="2400" dirty="0" smtClean="0"/>
              <a:t>c</a:t>
            </a:r>
            <a:r>
              <a:rPr lang="en-GB" sz="2400" dirty="0"/>
              <a:t>)	the opposite.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8891898-BA00-48D3-8468-4D4F6DAC5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5210" y="1874351"/>
            <a:ext cx="2627388" cy="26347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98D0DE6-FAB6-466A-8ECA-8E34C57811E7}"/>
              </a:ext>
            </a:extLst>
          </p:cNvPr>
          <p:cNvSpPr/>
          <p:nvPr/>
        </p:nvSpPr>
        <p:spPr>
          <a:xfrm>
            <a:off x="2783632" y="3429000"/>
            <a:ext cx="638403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The hypotenuse is the longest side, which 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      for this triangle is 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CB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GB" sz="2400" dirty="0" smtClean="0">
                <a:solidFill>
                  <a:srgbClr val="FF0000"/>
                </a:solidFill>
              </a:rPr>
              <a:t>b</a:t>
            </a:r>
            <a:r>
              <a:rPr lang="en-GB" sz="2400" dirty="0">
                <a:solidFill>
                  <a:srgbClr val="FF0000"/>
                </a:solidFill>
              </a:rPr>
              <a:t>)	The adjacent is the side that is next to the   	angle </a:t>
            </a:r>
            <a:r>
              <a:rPr lang="en-GB" sz="2400" i="1" dirty="0">
                <a:solidFill>
                  <a:srgbClr val="FF0000"/>
                </a:solidFill>
              </a:rPr>
              <a:t>θ</a:t>
            </a:r>
            <a:r>
              <a:rPr lang="en-GB" sz="2400" dirty="0">
                <a:solidFill>
                  <a:srgbClr val="FF0000"/>
                </a:solidFill>
              </a:rPr>
              <a:t> , which for this triangle is 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c</a:t>
            </a:r>
            <a:r>
              <a:rPr lang="en-GB" sz="2400" dirty="0">
                <a:solidFill>
                  <a:srgbClr val="FF0000"/>
                </a:solidFill>
              </a:rPr>
              <a:t>)	The opposite side is the side that is 	opposite the angle </a:t>
            </a:r>
            <a:r>
              <a:rPr lang="en-GB" sz="2400" i="1" dirty="0">
                <a:solidFill>
                  <a:srgbClr val="FF0000"/>
                </a:solidFill>
              </a:rPr>
              <a:t>θ</a:t>
            </a:r>
            <a:r>
              <a:rPr lang="en-GB" sz="2400" dirty="0">
                <a:solidFill>
                  <a:srgbClr val="FF0000"/>
                </a:solidFill>
              </a:rPr>
              <a:t>, which for this 	triangle is 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69823CF-5755-2A4E-8B56-517932D4C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2329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79655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Hypotenuse, Opposite and Adjacent</a:t>
            </a:r>
            <a:endParaRPr lang="en-US" altLang="en-US" sz="2800" b="1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3FB3CC6-78B8-43CC-AF97-95F034634FA1}"/>
              </a:ext>
            </a:extLst>
          </p:cNvPr>
          <p:cNvSpPr/>
          <p:nvPr/>
        </p:nvSpPr>
        <p:spPr>
          <a:xfrm>
            <a:off x="2423592" y="1728594"/>
            <a:ext cx="9289723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For each triangle, state which side is the hypotenuse, the adjacent </a:t>
            </a:r>
          </a:p>
          <a:p>
            <a:r>
              <a:rPr lang="en-GB" sz="2400" dirty="0"/>
              <a:t>and the opposite.</a:t>
            </a:r>
          </a:p>
          <a:p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4B906166-6894-496B-94C1-F1E0788DB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2639484"/>
            <a:ext cx="9119027" cy="24482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C60C163-5603-4FCD-B5D1-2EAB1E9C8F78}"/>
              </a:ext>
            </a:extLst>
          </p:cNvPr>
          <p:cNvSpPr txBox="1"/>
          <p:nvPr/>
        </p:nvSpPr>
        <p:spPr>
          <a:xfrm>
            <a:off x="2721780" y="5328255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9A8D537-CBDC-49EA-BADA-18859B19B80C}"/>
              </a:ext>
            </a:extLst>
          </p:cNvPr>
          <p:cNvSpPr txBox="1"/>
          <p:nvPr/>
        </p:nvSpPr>
        <p:spPr>
          <a:xfrm>
            <a:off x="2445270" y="98942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A4CEF7A5-624E-4614-B23E-2F97CE337CB3}"/>
              </a:ext>
            </a:extLst>
          </p:cNvPr>
          <p:cNvSpPr/>
          <p:nvPr/>
        </p:nvSpPr>
        <p:spPr>
          <a:xfrm>
            <a:off x="4586710" y="6213635"/>
            <a:ext cx="1778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hypotenuse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DFDBDB8-B0F9-463F-BC7B-3CDE33F3C731}"/>
              </a:ext>
            </a:extLst>
          </p:cNvPr>
          <p:cNvSpPr/>
          <p:nvPr/>
        </p:nvSpPr>
        <p:spPr>
          <a:xfrm>
            <a:off x="9517240" y="5749267"/>
            <a:ext cx="135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opposite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65FC8F0F-A7D2-4118-9056-D3EA1454F13A}"/>
              </a:ext>
            </a:extLst>
          </p:cNvPr>
          <p:cNvSpPr/>
          <p:nvPr/>
        </p:nvSpPr>
        <p:spPr>
          <a:xfrm>
            <a:off x="9517241" y="5362952"/>
            <a:ext cx="135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opposite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C5401B70-012F-47FC-8BAA-C660703F6A02}"/>
              </a:ext>
            </a:extLst>
          </p:cNvPr>
          <p:cNvSpPr/>
          <p:nvPr/>
        </p:nvSpPr>
        <p:spPr>
          <a:xfrm>
            <a:off x="9517240" y="6180259"/>
            <a:ext cx="135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opposite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3F33FF0E-83EA-463B-946B-923D5D08F098}"/>
              </a:ext>
            </a:extLst>
          </p:cNvPr>
          <p:cNvSpPr/>
          <p:nvPr/>
        </p:nvSpPr>
        <p:spPr>
          <a:xfrm>
            <a:off x="7236222" y="5349157"/>
            <a:ext cx="135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adjacent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D8D03A7-1E00-456B-9D05-FA95EBAEC8D2}"/>
              </a:ext>
            </a:extLst>
          </p:cNvPr>
          <p:cNvSpPr/>
          <p:nvPr/>
        </p:nvSpPr>
        <p:spPr>
          <a:xfrm>
            <a:off x="7236222" y="5780149"/>
            <a:ext cx="135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adjacent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10570DC0-3590-4DC3-ABC7-A5B353B280CD}"/>
              </a:ext>
            </a:extLst>
          </p:cNvPr>
          <p:cNvSpPr/>
          <p:nvPr/>
        </p:nvSpPr>
        <p:spPr>
          <a:xfrm>
            <a:off x="7236222" y="6180259"/>
            <a:ext cx="135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adjacent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D471399-A4A8-4509-BEFD-9201B1969832}"/>
              </a:ext>
            </a:extLst>
          </p:cNvPr>
          <p:cNvSpPr txBox="1"/>
          <p:nvPr/>
        </p:nvSpPr>
        <p:spPr>
          <a:xfrm>
            <a:off x="6384032" y="5393046"/>
            <a:ext cx="7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3843D59-530D-421E-AF1B-B3D9E8C80D21}"/>
              </a:ext>
            </a:extLst>
          </p:cNvPr>
          <p:cNvSpPr txBox="1"/>
          <p:nvPr/>
        </p:nvSpPr>
        <p:spPr>
          <a:xfrm>
            <a:off x="8522835" y="5364755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JL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F448253-A0FA-440A-8689-C357043169DD}"/>
              </a:ext>
            </a:extLst>
          </p:cNvPr>
          <p:cNvSpPr txBox="1"/>
          <p:nvPr/>
        </p:nvSpPr>
        <p:spPr>
          <a:xfrm>
            <a:off x="8537730" y="6180258"/>
            <a:ext cx="71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QR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676633E-8F12-4647-B156-617BA2BEE658}"/>
              </a:ext>
            </a:extLst>
          </p:cNvPr>
          <p:cNvSpPr txBox="1"/>
          <p:nvPr/>
        </p:nvSpPr>
        <p:spPr>
          <a:xfrm>
            <a:off x="4261968" y="5381870"/>
            <a:ext cx="2427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a) hypotenuse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CE2354A-5DAA-46F9-B6F6-7BEEACBB317E}"/>
              </a:ext>
            </a:extLst>
          </p:cNvPr>
          <p:cNvSpPr txBox="1"/>
          <p:nvPr/>
        </p:nvSpPr>
        <p:spPr>
          <a:xfrm>
            <a:off x="6357870" y="6241578"/>
            <a:ext cx="754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PQ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8BCB7554-E241-40CD-8FC0-BABD4E1D9E5A}"/>
              </a:ext>
            </a:extLst>
          </p:cNvPr>
          <p:cNvSpPr txBox="1"/>
          <p:nvPr/>
        </p:nvSpPr>
        <p:spPr>
          <a:xfrm>
            <a:off x="8549179" y="578014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81FD7628-DDAF-49DF-B5DD-86654920C69A}"/>
              </a:ext>
            </a:extLst>
          </p:cNvPr>
          <p:cNvSpPr txBox="1"/>
          <p:nvPr/>
        </p:nvSpPr>
        <p:spPr>
          <a:xfrm>
            <a:off x="10763920" y="5749267"/>
            <a:ext cx="71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FB385538-D7A5-4482-A0DB-1C02288B13B1}"/>
              </a:ext>
            </a:extLst>
          </p:cNvPr>
          <p:cNvSpPr txBox="1"/>
          <p:nvPr/>
        </p:nvSpPr>
        <p:spPr>
          <a:xfrm>
            <a:off x="10757895" y="6200081"/>
            <a:ext cx="71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EA41E06-AD09-49E2-BCDB-CD8402129748}"/>
              </a:ext>
            </a:extLst>
          </p:cNvPr>
          <p:cNvSpPr txBox="1"/>
          <p:nvPr/>
        </p:nvSpPr>
        <p:spPr>
          <a:xfrm>
            <a:off x="10732381" y="5368053"/>
            <a:ext cx="71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JK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B8257440-154E-4DC2-A4E9-FAE7B0744EFC}"/>
              </a:ext>
            </a:extLst>
          </p:cNvPr>
          <p:cNvSpPr txBox="1"/>
          <p:nvPr/>
        </p:nvSpPr>
        <p:spPr>
          <a:xfrm>
            <a:off x="6334835" y="5817312"/>
            <a:ext cx="754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8771E81-3896-4565-ADB3-39968E3B8471}"/>
              </a:ext>
            </a:extLst>
          </p:cNvPr>
          <p:cNvSpPr txBox="1"/>
          <p:nvPr/>
        </p:nvSpPr>
        <p:spPr>
          <a:xfrm>
            <a:off x="4233948" y="5789920"/>
            <a:ext cx="2687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b) hypotenuse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009405C2-A55F-4BB6-9441-FBBAB139ED39}"/>
              </a:ext>
            </a:extLst>
          </p:cNvPr>
          <p:cNvSpPr txBox="1"/>
          <p:nvPr/>
        </p:nvSpPr>
        <p:spPr>
          <a:xfrm>
            <a:off x="4257072" y="6220278"/>
            <a:ext cx="507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c)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="" xmlns:a16="http://schemas.microsoft.com/office/drawing/2014/main" id="{92E7D7B3-7A87-A947-AB74-2B7F0ADB9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64071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9" grpId="0"/>
      <p:bldP spid="30" grpId="0"/>
      <p:bldP spid="31" grpId="0"/>
      <p:bldP spid="32" grpId="0"/>
      <p:bldP spid="26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Sine, Cosine and Tangent</a:t>
            </a:r>
            <a:endParaRPr lang="en-US" altLang="en-US" sz="2800" b="1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716F4D6-954E-4775-9548-C4FB1321306C}"/>
              </a:ext>
            </a:extLst>
          </p:cNvPr>
          <p:cNvSpPr/>
          <p:nvPr/>
        </p:nvSpPr>
        <p:spPr>
          <a:xfrm>
            <a:off x="2351584" y="948342"/>
            <a:ext cx="66967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            </a:t>
            </a:r>
            <a:r>
              <a:rPr lang="en-GB" sz="2400" b="1" dirty="0"/>
              <a:t>Sine, Cosine and Tangent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2400" dirty="0"/>
              <a:t>For a right-angled triangle, the sine, cosine and</a:t>
            </a:r>
          </a:p>
          <a:p>
            <a:r>
              <a:rPr lang="en-GB" sz="2400" dirty="0"/>
              <a:t>tangent of the angle </a:t>
            </a:r>
            <a:r>
              <a:rPr lang="en-GB" sz="2400" i="1" dirty="0"/>
              <a:t>θ</a:t>
            </a:r>
            <a:r>
              <a:rPr lang="en-GB" sz="2400" dirty="0"/>
              <a:t> are defined as: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9465041-C62B-4BBC-BE2D-86FF4C441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328" y="896427"/>
            <a:ext cx="2760066" cy="24150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583B8532-C20D-477B-9EF9-6D2665832BCA}"/>
              </a:ext>
            </a:extLst>
          </p:cNvPr>
          <p:cNvSpPr/>
          <p:nvPr/>
        </p:nvSpPr>
        <p:spPr>
          <a:xfrm>
            <a:off x="2626780" y="5201825"/>
            <a:ext cx="8797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NOTE: </a:t>
            </a:r>
            <a:r>
              <a:rPr lang="en-GB" sz="2400" dirty="0"/>
              <a:t>sin </a:t>
            </a:r>
            <a:r>
              <a:rPr lang="en-GB" sz="2400" i="1" dirty="0"/>
              <a:t>θ</a:t>
            </a:r>
            <a:r>
              <a:rPr lang="en-GB" sz="2400" dirty="0"/>
              <a:t> will always have the same value regardless of the size of the triangle.  (The same is true for cos </a:t>
            </a:r>
            <a:r>
              <a:rPr lang="en-GB" sz="2400" i="1" dirty="0"/>
              <a:t>θ</a:t>
            </a:r>
            <a:r>
              <a:rPr lang="en-GB" sz="2400" dirty="0"/>
              <a:t> and tan </a:t>
            </a:r>
            <a:r>
              <a:rPr lang="en-GB" sz="2400" i="1" dirty="0"/>
              <a:t>θ</a:t>
            </a:r>
            <a:r>
              <a:rPr lang="en-GB" sz="2400" dirty="0"/>
              <a:t>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18C93F57-D41C-4A93-A7DF-16F60CF7E64A}"/>
                  </a:ext>
                </a:extLst>
              </p:cNvPr>
              <p:cNvSpPr txBox="1"/>
              <p:nvPr/>
            </p:nvSpPr>
            <p:spPr>
              <a:xfrm>
                <a:off x="2495600" y="3740077"/>
                <a:ext cx="2880320" cy="67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sin </a:t>
                </a:r>
                <a:r>
                  <a:rPr lang="en-GB" sz="2400" i="1" dirty="0"/>
                  <a:t>θ</a:t>
                </a:r>
                <a:r>
                  <a:rPr lang="en-GB" sz="2400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/>
                          </a:rPr>
                          <m:t>O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pposite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/>
                          </a:rPr>
                          <m:t>H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ypotenuse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8C93F57-D41C-4A93-A7DF-16F60CF7E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3740077"/>
                <a:ext cx="2880320" cy="670889"/>
              </a:xfrm>
              <a:prstGeom prst="rect">
                <a:avLst/>
              </a:prstGeom>
              <a:blipFill rotWithShape="1">
                <a:blip r:embed="rId3"/>
                <a:stretch>
                  <a:fillRect l="-3171"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E924439A-6913-49EC-B4AA-0F93AD49C7CB}"/>
                  </a:ext>
                </a:extLst>
              </p:cNvPr>
              <p:cNvSpPr txBox="1"/>
              <p:nvPr/>
            </p:nvSpPr>
            <p:spPr>
              <a:xfrm>
                <a:off x="5539251" y="3777857"/>
                <a:ext cx="2736304" cy="675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cos </a:t>
                </a:r>
                <a:r>
                  <a:rPr lang="en-GB" sz="2400" i="1" dirty="0"/>
                  <a:t>θ</a:t>
                </a:r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/>
                          </a:rPr>
                          <m:t>A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djacent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/>
                          </a:rPr>
                          <m:t>H</m:t>
                        </m:r>
                        <m:r>
                          <m:rPr>
                            <m:sty m:val="p"/>
                          </m:rPr>
                          <a:rPr lang="en-GB" sz="2400" i="0">
                            <a:latin typeface="Cambria Math" panose="02040503050406030204" pitchFamily="18" charset="0"/>
                          </a:rPr>
                          <m:t>ypotenuse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924439A-6913-49EC-B4AA-0F93AD49C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251" y="3777857"/>
                <a:ext cx="2736304" cy="675378"/>
              </a:xfrm>
              <a:prstGeom prst="rect">
                <a:avLst/>
              </a:prstGeom>
              <a:blipFill rotWithShape="1">
                <a:blip r:embed="rId4"/>
                <a:stretch>
                  <a:fillRect l="-3563" b="-18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43C0D4B8-E02C-41B6-9472-05DE9CF61C8C}"/>
                  </a:ext>
                </a:extLst>
              </p:cNvPr>
              <p:cNvSpPr txBox="1"/>
              <p:nvPr/>
            </p:nvSpPr>
            <p:spPr>
              <a:xfrm>
                <a:off x="8688288" y="3739500"/>
                <a:ext cx="2616049" cy="671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tan </a:t>
                </a:r>
                <a:r>
                  <a:rPr lang="en-GB" sz="2400" i="1" dirty="0"/>
                  <a:t>θ</a:t>
                </a:r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/>
                          </a:rPr>
                          <m:t>O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pposite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/>
                          </a:rPr>
                          <m:t>A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djacent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3C0D4B8-E02C-41B6-9472-05DE9CF61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288" y="3739500"/>
                <a:ext cx="2616049" cy="671466"/>
              </a:xfrm>
              <a:prstGeom prst="rect">
                <a:avLst/>
              </a:prstGeom>
              <a:blipFill rotWithShape="1">
                <a:blip r:embed="rId5"/>
                <a:stretch>
                  <a:fillRect l="-3497" b="-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AD357D28-95E6-FF4A-BFC1-0AADEB994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65009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584" y="1005267"/>
            <a:ext cx="7632848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Example</a:t>
            </a:r>
            <a:r>
              <a:rPr lang="en-GB" sz="2400" dirty="0"/>
              <a:t>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Write down the values of  sin </a:t>
            </a:r>
            <a:r>
              <a:rPr lang="en-GB" sz="2400" i="1" dirty="0" err="1"/>
              <a:t>θ</a:t>
            </a:r>
            <a:r>
              <a:rPr lang="en-GB" sz="2400" dirty="0"/>
              <a:t> , cos </a:t>
            </a:r>
            <a:r>
              <a:rPr lang="en-GB" sz="2400" i="1" dirty="0"/>
              <a:t>θ </a:t>
            </a:r>
            <a:r>
              <a:rPr lang="en-GB" sz="2400" dirty="0"/>
              <a:t> and  tan </a:t>
            </a:r>
            <a:r>
              <a:rPr lang="en-GB" sz="2400" i="1" dirty="0"/>
              <a:t>θ</a:t>
            </a:r>
            <a:r>
              <a:rPr lang="en-GB" sz="2400" dirty="0"/>
              <a:t>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for the triangle shown.  Then use a calculator to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find the angle in each case.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Sine, Cosine and Tangent</a:t>
            </a:r>
            <a:endParaRPr lang="en-US" altLang="en-US" sz="2800" b="1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9881588-62F9-4393-9996-EA8E22032AAA}"/>
              </a:ext>
            </a:extLst>
          </p:cNvPr>
          <p:cNvSpPr/>
          <p:nvPr/>
        </p:nvSpPr>
        <p:spPr>
          <a:xfrm>
            <a:off x="2320571" y="3316922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2597FA00-1470-40E3-9319-2D1A59B07D1D}"/>
                  </a:ext>
                </a:extLst>
              </p:cNvPr>
              <p:cNvSpPr txBox="1"/>
              <p:nvPr/>
            </p:nvSpPr>
            <p:spPr>
              <a:xfrm>
                <a:off x="2365220" y="3717032"/>
                <a:ext cx="2654339" cy="1872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sin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𝑂𝑝𝑝𝑜𝑠𝑖𝑡𝑒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𝐻𝑦𝑝𝑜𝑡𝑒𝑛𝑢𝑠𝑒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=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=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0.8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97FA00-1470-40E3-9319-2D1A59B07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220" y="3717032"/>
                <a:ext cx="2654339" cy="1872629"/>
              </a:xfrm>
              <a:prstGeom prst="rect">
                <a:avLst/>
              </a:prstGeom>
              <a:blipFill>
                <a:blip r:embed="rId3"/>
                <a:stretch>
                  <a:fillRect l="-3333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B9F599C7-D05D-4469-89AC-34D4E036CECE}"/>
                  </a:ext>
                </a:extLst>
              </p:cNvPr>
              <p:cNvSpPr txBox="1"/>
              <p:nvPr/>
            </p:nvSpPr>
            <p:spPr>
              <a:xfrm>
                <a:off x="5359743" y="3718407"/>
                <a:ext cx="2643399" cy="1872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cos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𝐴𝑑𝑗𝑎𝑐𝑒𝑛𝑡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𝐻𝑦𝑝𝑜𝑡𝑒𝑛𝑢𝑠𝑒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=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=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0.6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9F599C7-D05D-4469-89AC-34D4E036C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9743" y="3718407"/>
                <a:ext cx="2643399" cy="1872629"/>
              </a:xfrm>
              <a:prstGeom prst="rect">
                <a:avLst/>
              </a:prstGeom>
              <a:blipFill>
                <a:blip r:embed="rId4"/>
                <a:stretch>
                  <a:fillRect l="-3349" b="-6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ACE6063C-0C08-4B14-9119-2A6519C05398}"/>
                  </a:ext>
                </a:extLst>
              </p:cNvPr>
              <p:cNvSpPr txBox="1"/>
              <p:nvPr/>
            </p:nvSpPr>
            <p:spPr>
              <a:xfrm>
                <a:off x="8256240" y="3622570"/>
                <a:ext cx="2643399" cy="2026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tan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𝑂𝑝𝑝𝑜𝑠𝑖𝑡𝑒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𝐴𝑑𝑗𝑎𝑐𝑒𝑛𝑡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=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CE6063C-0C08-4B14-9119-2A6519C05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240" y="3622570"/>
                <a:ext cx="2643399" cy="2026517"/>
              </a:xfrm>
              <a:prstGeom prst="rect">
                <a:avLst/>
              </a:prstGeom>
              <a:blipFill>
                <a:blip r:embed="rId5"/>
                <a:stretch>
                  <a:fillRect l="-3349" b="-1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E4940224-02F8-694F-96BA-565E5C72D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636" y="726439"/>
            <a:ext cx="2806199" cy="2702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208568" y="2708920"/>
            <a:ext cx="324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98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972" y="1180490"/>
            <a:ext cx="98640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1. For each triangle, find sin </a:t>
            </a:r>
            <a:r>
              <a:rPr lang="en-GB" sz="2400" i="1" dirty="0"/>
              <a:t>θ</a:t>
            </a:r>
            <a:r>
              <a:rPr lang="en-GB" sz="2400" dirty="0"/>
              <a:t>, cos </a:t>
            </a:r>
            <a:r>
              <a:rPr lang="en-GB" sz="2400" i="1" dirty="0"/>
              <a:t>θ</a:t>
            </a:r>
            <a:r>
              <a:rPr lang="en-GB" sz="2400" dirty="0"/>
              <a:t> and tan </a:t>
            </a:r>
            <a:r>
              <a:rPr lang="en-GB" sz="2400" i="1" dirty="0"/>
              <a:t>θ</a:t>
            </a:r>
            <a:r>
              <a:rPr lang="en-GB" sz="2400" dirty="0"/>
              <a:t>  to two decimal places.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Section </a:t>
            </a:r>
            <a:r>
              <a:rPr lang="en-GB" altLang="en-US" sz="2800" b="1" dirty="0" smtClean="0"/>
              <a:t>1: </a:t>
            </a:r>
            <a:r>
              <a:rPr lang="en-GB" altLang="en-US" sz="2800" b="1" dirty="0"/>
              <a:t>Fitness Check</a:t>
            </a:r>
            <a:endParaRPr lang="en-US" alt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BB45C3E-FF3F-47F3-A3D8-E544FBA1C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216" y="1708065"/>
            <a:ext cx="6916457" cy="24302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7A7F984-C74E-489A-AFE8-8F9F13C4FD6C}"/>
              </a:ext>
            </a:extLst>
          </p:cNvPr>
          <p:cNvSpPr txBox="1"/>
          <p:nvPr/>
        </p:nvSpPr>
        <p:spPr>
          <a:xfrm>
            <a:off x="9409292" y="1898556"/>
            <a:ext cx="339928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Answers</a:t>
            </a: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rgbClr val="FF0000"/>
                </a:solidFill>
              </a:rPr>
              <a:t>(</a:t>
            </a:r>
            <a:r>
              <a:rPr lang="en-GB" sz="2400" dirty="0">
                <a:solidFill>
                  <a:srgbClr val="FF0000"/>
                </a:solidFill>
              </a:rPr>
              <a:t>a) 0.80, 0.60, 1.33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(b) 0.96, 0.28, 3.43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(c) 0.28, 0.96, 0.29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6A8D2F8-2B98-4E32-99F4-C93198C3BD2A}"/>
              </a:ext>
            </a:extLst>
          </p:cNvPr>
          <p:cNvSpPr/>
          <p:nvPr/>
        </p:nvSpPr>
        <p:spPr>
          <a:xfrm>
            <a:off x="2327972" y="4177156"/>
            <a:ext cx="92119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 Use a calculator to find the angles, correct to 2 decimal places.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B1F4419-E4D1-4F11-AE48-F8708FE1B85A}"/>
              </a:ext>
            </a:extLst>
          </p:cNvPr>
          <p:cNvSpPr/>
          <p:nvPr/>
        </p:nvSpPr>
        <p:spPr>
          <a:xfrm>
            <a:off x="2327972" y="5573923"/>
            <a:ext cx="8400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3. Use a calculator to find </a:t>
            </a:r>
            <a:r>
              <a:rPr lang="en-GB" sz="2400" i="1" dirty="0" err="1"/>
              <a:t>θ</a:t>
            </a:r>
            <a:r>
              <a:rPr lang="en-GB" sz="2400" i="1" dirty="0"/>
              <a:t>,</a:t>
            </a:r>
            <a:r>
              <a:rPr lang="en-GB" sz="2400" dirty="0"/>
              <a:t> correct to 1 decimal place.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0121509-C9F4-42E1-B1F5-E031FD93CC3C}"/>
              </a:ext>
            </a:extLst>
          </p:cNvPr>
          <p:cNvSpPr txBox="1"/>
          <p:nvPr/>
        </p:nvSpPr>
        <p:spPr>
          <a:xfrm>
            <a:off x="4735888" y="4723441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0.50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D7CF4B6-3709-4F66-A2C6-CA36050014A8}"/>
              </a:ext>
            </a:extLst>
          </p:cNvPr>
          <p:cNvSpPr txBox="1"/>
          <p:nvPr/>
        </p:nvSpPr>
        <p:spPr>
          <a:xfrm>
            <a:off x="7622378" y="4660224"/>
            <a:ext cx="1008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3.73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013E3B6-5B27-44E2-A3F7-A43E550F9E86}"/>
              </a:ext>
            </a:extLst>
          </p:cNvPr>
          <p:cNvSpPr txBox="1"/>
          <p:nvPr/>
        </p:nvSpPr>
        <p:spPr>
          <a:xfrm>
            <a:off x="10615425" y="4658343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0.71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B3C3165-C18F-4B1B-9554-43EDBB58252E}"/>
              </a:ext>
            </a:extLst>
          </p:cNvPr>
          <p:cNvSpPr txBox="1"/>
          <p:nvPr/>
        </p:nvSpPr>
        <p:spPr>
          <a:xfrm>
            <a:off x="4792292" y="6095192"/>
            <a:ext cx="90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60°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293A8E8-3E9D-44AD-B4D3-9D1574B2D1F2}"/>
              </a:ext>
            </a:extLst>
          </p:cNvPr>
          <p:cNvSpPr txBox="1"/>
          <p:nvPr/>
        </p:nvSpPr>
        <p:spPr>
          <a:xfrm>
            <a:off x="7357285" y="6095192"/>
            <a:ext cx="996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90°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2F620083-72D0-4080-ACB1-806C9CEC1E8E}"/>
              </a:ext>
            </a:extLst>
          </p:cNvPr>
          <p:cNvSpPr txBox="1"/>
          <p:nvPr/>
        </p:nvSpPr>
        <p:spPr>
          <a:xfrm>
            <a:off x="10509461" y="6095192"/>
            <a:ext cx="1208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24.2°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5D9BC55-E37D-4312-BA37-4C13D0E9E881}"/>
              </a:ext>
            </a:extLst>
          </p:cNvPr>
          <p:cNvSpPr/>
          <p:nvPr/>
        </p:nvSpPr>
        <p:spPr>
          <a:xfrm>
            <a:off x="3143672" y="665280"/>
            <a:ext cx="6910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progress.</a:t>
            </a:r>
            <a:endParaRPr lang="en-GB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CC76082B-A7BB-4E9F-82F9-A27EBC1A76ED}"/>
              </a:ext>
            </a:extLst>
          </p:cNvPr>
          <p:cNvSpPr txBox="1"/>
          <p:nvPr/>
        </p:nvSpPr>
        <p:spPr>
          <a:xfrm>
            <a:off x="3004838" y="4730692"/>
            <a:ext cx="1620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sin</a:t>
            </a:r>
            <a:r>
              <a:rPr lang="en-GB" sz="2400" b="1" dirty="0"/>
              <a:t> </a:t>
            </a:r>
            <a:r>
              <a:rPr lang="en-GB" sz="2400" dirty="0"/>
              <a:t>30° =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EC794DB-85B9-4A1F-9EE2-5818A3F91EE6}"/>
              </a:ext>
            </a:extLst>
          </p:cNvPr>
          <p:cNvSpPr txBox="1"/>
          <p:nvPr/>
        </p:nvSpPr>
        <p:spPr>
          <a:xfrm>
            <a:off x="5843586" y="4699079"/>
            <a:ext cx="1850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tan</a:t>
            </a:r>
            <a:r>
              <a:rPr lang="en-GB" sz="2400" b="1" dirty="0"/>
              <a:t> </a:t>
            </a:r>
            <a:r>
              <a:rPr lang="en-GB" sz="2400" dirty="0"/>
              <a:t>75°</a:t>
            </a:r>
            <a:r>
              <a:rPr lang="en-GB" sz="2400" i="1" dirty="0"/>
              <a:t> </a:t>
            </a:r>
            <a:r>
              <a:rPr lang="en-GB" sz="2400" dirty="0"/>
              <a:t>=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F7B3A6EF-D566-4978-B497-6DC022DC44C1}"/>
              </a:ext>
            </a:extLst>
          </p:cNvPr>
          <p:cNvSpPr txBox="1"/>
          <p:nvPr/>
        </p:nvSpPr>
        <p:spPr>
          <a:xfrm>
            <a:off x="8877726" y="4636383"/>
            <a:ext cx="1968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cos</a:t>
            </a:r>
            <a:r>
              <a:rPr lang="en-GB" sz="2400" b="1" dirty="0"/>
              <a:t> </a:t>
            </a:r>
            <a:r>
              <a:rPr lang="en-GB" sz="2400" dirty="0"/>
              <a:t>45°</a:t>
            </a:r>
            <a:r>
              <a:rPr lang="en-GB" sz="2400" i="1" dirty="0"/>
              <a:t> =</a:t>
            </a:r>
            <a:endParaRPr lang="en-GB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A0FDEFD0-B8D1-4C6C-8DDD-BD45669749BD}"/>
              </a:ext>
            </a:extLst>
          </p:cNvPr>
          <p:cNvSpPr txBox="1"/>
          <p:nvPr/>
        </p:nvSpPr>
        <p:spPr>
          <a:xfrm>
            <a:off x="2991326" y="6095192"/>
            <a:ext cx="1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cos </a:t>
            </a:r>
            <a:r>
              <a:rPr lang="en-GB" sz="2400" i="1" dirty="0"/>
              <a:t>θ</a:t>
            </a:r>
            <a:r>
              <a:rPr lang="en-GB" sz="2400" dirty="0"/>
              <a:t> = 0.5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47F91F2-2D28-4B3A-87AF-FD21BAF3FBB1}"/>
              </a:ext>
            </a:extLst>
          </p:cNvPr>
          <p:cNvSpPr txBox="1"/>
          <p:nvPr/>
        </p:nvSpPr>
        <p:spPr>
          <a:xfrm>
            <a:off x="5777371" y="6095192"/>
            <a:ext cx="1710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sin </a:t>
            </a:r>
            <a:r>
              <a:rPr lang="en-GB" sz="2400" i="1" dirty="0"/>
              <a:t>θ</a:t>
            </a:r>
            <a:r>
              <a:rPr lang="en-GB" sz="2400" dirty="0"/>
              <a:t> =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5565CC1-CA09-41B4-B8B3-F63169A5AD65}"/>
              </a:ext>
            </a:extLst>
          </p:cNvPr>
          <p:cNvSpPr txBox="1"/>
          <p:nvPr/>
        </p:nvSpPr>
        <p:spPr>
          <a:xfrm>
            <a:off x="8449083" y="6095192"/>
            <a:ext cx="1920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tan </a:t>
            </a:r>
            <a:r>
              <a:rPr lang="en-GB" sz="2400" i="1" dirty="0"/>
              <a:t>θ</a:t>
            </a:r>
            <a:r>
              <a:rPr lang="en-GB" sz="2400" dirty="0"/>
              <a:t> = 0.45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0770E555-1ED9-E243-930A-DBB4669C7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72615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5" grpId="0"/>
      <p:bldP spid="8" grpId="0"/>
      <p:bldP spid="12" grpId="0"/>
      <p:bldP spid="17" grpId="0"/>
      <p:bldP spid="21" grpId="0"/>
      <p:bldP spid="23" grpId="0"/>
      <p:bldP spid="25" grpId="0"/>
      <p:bldP spid="18" grpId="0"/>
      <p:bldP spid="20" grpId="0"/>
      <p:bldP spid="26" grpId="0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1: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90CCA00-CC8C-5545-81CF-BF4DC9485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59584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Finding lengths in Right Angled Triangles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126E6FA-D95B-4754-9C9A-20CA02ECB1FF}"/>
              </a:ext>
            </a:extLst>
          </p:cNvPr>
          <p:cNvSpPr/>
          <p:nvPr/>
        </p:nvSpPr>
        <p:spPr>
          <a:xfrm>
            <a:off x="2423592" y="731130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  <a:p>
            <a:r>
              <a:rPr lang="en-GB" sz="2400" dirty="0"/>
              <a:t>Find the length of the side marked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in the triangle.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503AB7E-CCDD-462B-81F5-ED3FF210B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6440" y="718378"/>
            <a:ext cx="1962575" cy="25349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6EEDDFD-BBDF-4FA0-A355-8E094AA2E2BD}"/>
              </a:ext>
            </a:extLst>
          </p:cNvPr>
          <p:cNvSpPr/>
          <p:nvPr/>
        </p:nvSpPr>
        <p:spPr>
          <a:xfrm>
            <a:off x="2439138" y="1985874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DDD4CDB2-26FC-4096-9494-C90BC3C4B7C4}"/>
                  </a:ext>
                </a:extLst>
              </p:cNvPr>
              <p:cNvSpPr txBox="1"/>
              <p:nvPr/>
            </p:nvSpPr>
            <p:spPr>
              <a:xfrm>
                <a:off x="2442174" y="2636912"/>
                <a:ext cx="7776864" cy="4025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714750" algn="r"/>
                    <a:tab pos="3829050" algn="l"/>
                  </a:tabLst>
                </a:pPr>
                <a:r>
                  <a:rPr lang="en-GB" sz="2400" dirty="0">
                    <a:solidFill>
                      <a:srgbClr val="FF0000"/>
                    </a:solidFill>
                  </a:rPr>
                  <a:t>In this triangle,  	hypotenuse 	= 20 cm</a:t>
                </a:r>
              </a:p>
              <a:p>
                <a:pPr>
                  <a:tabLst>
                    <a:tab pos="3714750" algn="r"/>
                    <a:tab pos="3829050" algn="l"/>
                  </a:tabLs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                    	opposite 	=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cm</a:t>
                </a:r>
              </a:p>
              <a:p>
                <a:pPr>
                  <a:spcBef>
                    <a:spcPts val="1200"/>
                  </a:spcBef>
                </a:pPr>
                <a:r>
                  <a:rPr lang="en-GB" sz="2400" dirty="0">
                    <a:solidFill>
                      <a:srgbClr val="FF0000"/>
                    </a:solidFill>
                  </a:rPr>
                  <a:t>We choose sine as it involves hypotenuse and opposite.</a:t>
                </a:r>
              </a:p>
              <a:p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Using          sin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𝑂𝑝𝑝𝑜𝑠𝑖𝑡𝑒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𝐻𝑦𝑝𝑜𝑡𝑒𝑛𝑢𝑠𝑒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     gives       sin 70°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To obtain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multiply both sides of this equation by 20 , which gives</a:t>
                </a:r>
              </a:p>
              <a:p>
                <a:r>
                  <a:rPr lang="en-GB" i="1" dirty="0">
                    <a:solidFill>
                      <a:srgbClr val="FF0000"/>
                    </a:solidFill>
                  </a:rPr>
                  <a:t>                     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 20 sin 70°  </a:t>
                </a:r>
              </a:p>
              <a:p>
                <a:r>
                  <a:rPr lang="en-GB" sz="2400" i="1" dirty="0">
                    <a:solidFill>
                      <a:srgbClr val="FF0000"/>
                    </a:solidFill>
                  </a:rPr>
                  <a:t>                 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18.8 cm to 1 </a:t>
                </a:r>
                <a:r>
                  <a:rPr lang="en-GB" sz="2400" dirty="0" err="1">
                    <a:solidFill>
                      <a:srgbClr val="FF0000"/>
                    </a:solidFill>
                  </a:rPr>
                  <a:t>d.p.</a:t>
                </a:r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DD4CDB2-26FC-4096-9494-C90BC3C4B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174" y="2636912"/>
                <a:ext cx="7776864" cy="4025654"/>
              </a:xfrm>
              <a:prstGeom prst="rect">
                <a:avLst/>
              </a:prstGeom>
              <a:blipFill rotWithShape="1">
                <a:blip r:embed="rId3"/>
                <a:stretch>
                  <a:fillRect l="-1255" t="-1061" r="-1098" b="-2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87A855E-FF4D-FF4A-99B3-46DB52F89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55441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Finding lengths in Right Angled Triangles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5375754-87E7-486A-BFD0-9994AB11D61D}"/>
              </a:ext>
            </a:extLst>
          </p:cNvPr>
          <p:cNvSpPr/>
          <p:nvPr/>
        </p:nvSpPr>
        <p:spPr>
          <a:xfrm>
            <a:off x="2697168" y="700162"/>
            <a:ext cx="8537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Example: </a:t>
            </a:r>
            <a:r>
              <a:rPr lang="en-GB" sz="2400" dirty="0"/>
              <a:t>Find the length of the side marked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 in the triangle</a:t>
            </a:r>
            <a:r>
              <a:rPr lang="en-GB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812F023-5916-493D-B68C-129FBE39B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4784" y="1605612"/>
            <a:ext cx="2149917" cy="23102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EA5B7E0-7208-4555-95AD-6C6A54462B96}"/>
              </a:ext>
            </a:extLst>
          </p:cNvPr>
          <p:cNvSpPr txBox="1"/>
          <p:nvPr/>
        </p:nvSpPr>
        <p:spPr>
          <a:xfrm>
            <a:off x="2697168" y="1314899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7779F48B-16C8-4B0A-B17A-6CB9FAD4FA93}"/>
                  </a:ext>
                </a:extLst>
              </p:cNvPr>
              <p:cNvSpPr txBox="1"/>
              <p:nvPr/>
            </p:nvSpPr>
            <p:spPr>
              <a:xfrm>
                <a:off x="2688930" y="1776564"/>
                <a:ext cx="7223494" cy="45825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In this triangle,  opposite =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m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                adjacent =  8 m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We use the  tangent  because it involves      opposite and adjacent.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Using              tan θ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𝑂𝑝𝑝𝑜𝑠𝑖𝑡𝑒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𝐴𝑑𝑗𝑎𝑐𝑒𝑛𝑡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This gives     tan 40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To obtain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multiply both sides of this equation by 8, which gives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i="1" dirty="0">
                    <a:solidFill>
                      <a:srgbClr val="FF0000"/>
                    </a:solidFill>
                  </a:rPr>
                  <a:t>                    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8 tan 40°  </a:t>
                </a:r>
              </a:p>
              <a:p>
                <a:r>
                  <a:rPr lang="en-GB" sz="2400" i="1" dirty="0">
                    <a:solidFill>
                      <a:srgbClr val="FF0000"/>
                    </a:solidFill>
                  </a:rPr>
                  <a:t>                    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6.7 m  to 1 </a:t>
                </a:r>
                <a:r>
                  <a:rPr lang="en-GB" sz="2400" dirty="0" err="1">
                    <a:solidFill>
                      <a:srgbClr val="FF0000"/>
                    </a:solidFill>
                  </a:rPr>
                  <a:t>d.p.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779F48B-16C8-4B0A-B17A-6CB9FAD4F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930" y="1776564"/>
                <a:ext cx="7223494" cy="4582537"/>
              </a:xfrm>
              <a:prstGeom prst="rect">
                <a:avLst/>
              </a:prstGeom>
              <a:blipFill rotWithShape="1">
                <a:blip r:embed="rId3"/>
                <a:stretch>
                  <a:fillRect l="-1266" t="-1064" r="-2363" b="-2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09FCFEF-50B3-C845-A482-CE22968E7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27131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Finding lengths in Right Angled Triangles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B173A65-4BA2-43DD-96CF-7948CED26FA8}"/>
              </a:ext>
            </a:extLst>
          </p:cNvPr>
          <p:cNvSpPr/>
          <p:nvPr/>
        </p:nvSpPr>
        <p:spPr>
          <a:xfrm>
            <a:off x="2511419" y="788832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  <a:p>
            <a:r>
              <a:rPr lang="en-GB" sz="2400" dirty="0"/>
              <a:t>Find the length of the side marked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in the triangle.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DDCFCD8-03CC-46BB-B1B1-2FCB9E636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835" y="1831556"/>
            <a:ext cx="2560169" cy="25798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24A5642-823C-4AEA-B15F-42A158060F1D}"/>
              </a:ext>
            </a:extLst>
          </p:cNvPr>
          <p:cNvSpPr txBox="1"/>
          <p:nvPr/>
        </p:nvSpPr>
        <p:spPr>
          <a:xfrm>
            <a:off x="2508762" y="1619829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D169F501-9611-4C08-A0FB-53D94B63A1FE}"/>
                  </a:ext>
                </a:extLst>
              </p:cNvPr>
              <p:cNvSpPr txBox="1"/>
              <p:nvPr/>
            </p:nvSpPr>
            <p:spPr>
              <a:xfrm>
                <a:off x="2482208" y="2081494"/>
                <a:ext cx="6397600" cy="41980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In this triangle,  tan 42°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𝑜𝑝𝑝𝑜𝑠𝑖𝑡𝑒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𝑎𝑑𝑗𝑎𝑐𝑒𝑛𝑡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Multiply both sides by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gives 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i="1" dirty="0">
                    <a:solidFill>
                      <a:srgbClr val="FF0000"/>
                    </a:solidFill>
                  </a:rPr>
                  <a:t>                                 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tan 42°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10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and dividing by tan 42°gives:</a:t>
                </a:r>
              </a:p>
              <a:p>
                <a:pPr>
                  <a:spcAft>
                    <a:spcPts val="18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  <m:r>
                          <a:rPr lang="en-GB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42°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                  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0.9004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pPr>
                  <a:spcAft>
                    <a:spcPts val="18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                        =   11.1 m to 1 </a:t>
                </a:r>
                <a:r>
                  <a:rPr lang="en-GB" sz="2400" dirty="0" err="1">
                    <a:solidFill>
                      <a:srgbClr val="FF0000"/>
                    </a:solidFill>
                  </a:rPr>
                  <a:t>d.p.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169F501-9611-4C08-A0FB-53D94B63A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208" y="2081494"/>
                <a:ext cx="6397600" cy="4198009"/>
              </a:xfrm>
              <a:prstGeom prst="rect">
                <a:avLst/>
              </a:prstGeom>
              <a:blipFill rotWithShape="1">
                <a:blip r:embed="rId3"/>
                <a:stretch>
                  <a:fillRect l="-1429" b="-2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96665DA-8C7D-2443-A026-557745F55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515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81321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Finding lengths in Right Angled Triangles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FF68859-B95A-4235-BCFA-01FAB840E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4" y="742741"/>
            <a:ext cx="5449998" cy="194421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6D0CB0F-06B3-4222-BD3F-0EDE0FDC73FB}"/>
              </a:ext>
            </a:extLst>
          </p:cNvPr>
          <p:cNvSpPr/>
          <p:nvPr/>
        </p:nvSpPr>
        <p:spPr>
          <a:xfrm>
            <a:off x="2507506" y="640162"/>
            <a:ext cx="9245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</a:t>
            </a:r>
            <a:r>
              <a:rPr lang="en-GB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79FA0D0-51B1-4B63-8C17-E117CDAEBF67}"/>
              </a:ext>
            </a:extLst>
          </p:cNvPr>
          <p:cNvSpPr/>
          <p:nvPr/>
        </p:nvSpPr>
        <p:spPr>
          <a:xfrm>
            <a:off x="2409492" y="2789536"/>
            <a:ext cx="957706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The diagram above, not drawn to scale, represents one face of the roof of a house in the shape of a parallelogram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EFGH</a:t>
            </a:r>
            <a:r>
              <a:rPr lang="en-GB" sz="2400" dirty="0"/>
              <a:t>. 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Angle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EFI</a:t>
            </a:r>
            <a:r>
              <a:rPr lang="en-GB" sz="2400" dirty="0"/>
              <a:t> = 40°and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</a:t>
            </a:r>
            <a:r>
              <a:rPr lang="en-GB" sz="2400" dirty="0"/>
              <a:t> = 8 m.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GB" sz="2400" dirty="0"/>
              <a:t> represents a rafter placed perpendicular to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FG</a:t>
            </a:r>
            <a:r>
              <a:rPr lang="en-GB" sz="2400" dirty="0"/>
              <a:t> such that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</a:t>
            </a:r>
            <a:r>
              <a:rPr lang="en-GB" sz="2400" dirty="0"/>
              <a:t> = 5 m.</a:t>
            </a:r>
          </a:p>
          <a:p>
            <a:r>
              <a:rPr lang="en-GB" sz="2400" dirty="0"/>
              <a:t>Calculate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</a:t>
            </a:r>
            <a:r>
              <a:rPr lang="en-GB" sz="2400" dirty="0"/>
              <a:t>,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GB" sz="2400" dirty="0"/>
              <a:t> and the area of the parallelogram giving your answers to 3 significant figures.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EED1C05-A4FC-4D69-AC88-8A3FE3E11A57}"/>
              </a:ext>
            </a:extLst>
          </p:cNvPr>
          <p:cNvSpPr/>
          <p:nvPr/>
        </p:nvSpPr>
        <p:spPr>
          <a:xfrm>
            <a:off x="2473810" y="5249029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B4ABC3A-3CF4-4BAB-ABED-9ED65F4ECEE5}"/>
              </a:ext>
            </a:extLst>
          </p:cNvPr>
          <p:cNvSpPr txBox="1"/>
          <p:nvPr/>
        </p:nvSpPr>
        <p:spPr>
          <a:xfrm>
            <a:off x="2495599" y="5683905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 </a:t>
            </a:r>
            <a:r>
              <a:rPr lang="en-GB" sz="2400" dirty="0">
                <a:solidFill>
                  <a:srgbClr val="FF0000"/>
                </a:solidFill>
              </a:rPr>
              <a:t>= 8 cos 40 = 6.13 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EA0E6DF-2F77-41FF-BF2C-F81C9875663D}"/>
              </a:ext>
            </a:extLst>
          </p:cNvPr>
          <p:cNvSpPr/>
          <p:nvPr/>
        </p:nvSpPr>
        <p:spPr>
          <a:xfrm>
            <a:off x="2507506" y="6145570"/>
            <a:ext cx="3270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 </a:t>
            </a:r>
            <a:r>
              <a:rPr lang="en-GB" sz="2400" dirty="0">
                <a:solidFill>
                  <a:srgbClr val="FF0000"/>
                </a:solidFill>
              </a:rPr>
              <a:t>= 8 sin  40 = 5.14 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2B9E55EB-2487-4D79-8BF0-CA7E3572BFB1}"/>
                  </a:ext>
                </a:extLst>
              </p:cNvPr>
              <p:cNvSpPr/>
              <p:nvPr/>
            </p:nvSpPr>
            <p:spPr>
              <a:xfrm>
                <a:off x="6546469" y="5699760"/>
                <a:ext cx="480611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Area = (5 m + 6.13 m)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GB" sz="24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5.14 m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   = 57.2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B9E55EB-2487-4D79-8BF0-CA7E3572BF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469" y="5699760"/>
                <a:ext cx="4806115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2030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4C7A742-24C9-8C4E-BAB7-4532365C6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96750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0492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=""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782861"/>
            <a:ext cx="70480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42158" y="4011958"/>
            <a:ext cx="4320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i="1" dirty="0">
                <a:solidFill>
                  <a:srgbClr val="FF0000"/>
                </a:solidFill>
              </a:rPr>
              <a:t> </a:t>
            </a:r>
            <a:endParaRPr lang="es-ES" sz="2400" i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3B9E045-D159-4467-AFA5-56B660F416C5}"/>
              </a:ext>
            </a:extLst>
          </p:cNvPr>
          <p:cNvSpPr txBox="1"/>
          <p:nvPr/>
        </p:nvSpPr>
        <p:spPr>
          <a:xfrm>
            <a:off x="2348096" y="1190485"/>
            <a:ext cx="1461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5A9B759-8D07-448F-B8B6-2F333FFA0048}"/>
              </a:ext>
            </a:extLst>
          </p:cNvPr>
          <p:cNvSpPr/>
          <p:nvPr/>
        </p:nvSpPr>
        <p:spPr>
          <a:xfrm>
            <a:off x="3968806" y="5622337"/>
            <a:ext cx="6543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  <a:r>
              <a:rPr lang="en-GB" b="1" dirty="0"/>
              <a:t>  </a:t>
            </a:r>
            <a:r>
              <a:rPr lang="en-GB" sz="2400" dirty="0">
                <a:solidFill>
                  <a:srgbClr val="FF0000"/>
                </a:solidFill>
              </a:rPr>
              <a:t>(a) 5.14 m   (b) 11.82 m    (c) 5.13 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120D22D-218B-5C4B-B53A-E3DE1502A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B888B6DA-4BA3-CE48-80BF-9B75995EC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535" y="2014825"/>
            <a:ext cx="9093245" cy="32955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D5DAFF5-F358-6844-8D5A-39B70EC32C43}"/>
              </a:ext>
            </a:extLst>
          </p:cNvPr>
          <p:cNvSpPr txBox="1"/>
          <p:nvPr/>
        </p:nvSpPr>
        <p:spPr>
          <a:xfrm>
            <a:off x="3215680" y="1380357"/>
            <a:ext cx="8706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Find the length of the side marked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in each triangle</a:t>
            </a:r>
          </a:p>
        </p:txBody>
      </p:sp>
    </p:spTree>
    <p:extLst>
      <p:ext uri="{BB962C8B-B14F-4D97-AF65-F5344CB8AC3E}">
        <p14:creationId xmlns:p14="http://schemas.microsoft.com/office/powerpoint/2010/main" val="299276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0492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42158" y="4011958"/>
            <a:ext cx="4320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i="1" dirty="0">
                <a:solidFill>
                  <a:srgbClr val="FF0000"/>
                </a:solidFill>
              </a:rPr>
              <a:t> </a:t>
            </a:r>
            <a:endParaRPr lang="es-ES" sz="2400" i="1" dirty="0">
              <a:solidFill>
                <a:srgbClr val="FF0000"/>
              </a:solidFill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="" xmlns:a16="http://schemas.microsoft.com/office/drawing/2014/main" id="{82172301-51E5-1949-A185-EE7BEDC3E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7662" y="1743474"/>
            <a:ext cx="8928992" cy="306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  <a:buAutoNum type="arabicPeriod" startAt="2"/>
            </a:pPr>
            <a:r>
              <a:rPr lang="en-GB" sz="2400" dirty="0"/>
              <a:t>A snooker ball rests against the </a:t>
            </a:r>
          </a:p>
          <a:p>
            <a:pPr marL="0" indent="0">
              <a:spcAft>
                <a:spcPts val="600"/>
              </a:spcAft>
            </a:pPr>
            <a:r>
              <a:rPr lang="en-GB" sz="2400" dirty="0"/>
              <a:t>	side cushion </a:t>
            </a:r>
            <a:r>
              <a:rPr lang="en-GB" altLang="en-US" sz="2400" dirty="0"/>
              <a:t>of a snooker table.  </a:t>
            </a:r>
          </a:p>
          <a:p>
            <a:pPr marL="0" indent="0">
              <a:spcAft>
                <a:spcPts val="600"/>
              </a:spcAft>
            </a:pPr>
            <a:r>
              <a:rPr lang="en-GB" altLang="en-US" sz="2400" dirty="0"/>
              <a:t>  	It is hit so that it moves at 40°</a:t>
            </a:r>
          </a:p>
          <a:p>
            <a:pPr marL="0" indent="0">
              <a:spcAft>
                <a:spcPts val="600"/>
              </a:spcAft>
            </a:pPr>
            <a:r>
              <a:rPr lang="en-GB" altLang="en-US" sz="2400" dirty="0"/>
              <a:t>  	to the side of the table. </a:t>
            </a:r>
          </a:p>
          <a:p>
            <a:pPr marL="0" indent="0"/>
            <a:r>
              <a:rPr lang="en-GB" altLang="en-US" sz="2400" dirty="0"/>
              <a:t>      </a:t>
            </a:r>
          </a:p>
          <a:p>
            <a:pPr marL="0" indent="0">
              <a:spcBef>
                <a:spcPts val="600"/>
              </a:spcBef>
            </a:pPr>
            <a:r>
              <a:rPr lang="en-GB" altLang="en-US" sz="2400" dirty="0"/>
              <a:t>     How far does the ball travel before </a:t>
            </a:r>
          </a:p>
          <a:p>
            <a:pPr marL="0" indent="0"/>
            <a:r>
              <a:rPr lang="en-GB" altLang="en-US" sz="2400" dirty="0"/>
              <a:t>     it hits the cushion on the other side of the table?</a:t>
            </a:r>
            <a:endParaRPr lang="en-US" alt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C6B07D3-2FA2-40EA-B689-BFAD4EC48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280" y="1045229"/>
            <a:ext cx="1962730" cy="29537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9B10BC44-4B42-4BD5-9D84-DED37BA51934}"/>
                  </a:ext>
                </a:extLst>
              </p:cNvPr>
              <p:cNvSpPr txBox="1"/>
              <p:nvPr/>
            </p:nvSpPr>
            <p:spPr>
              <a:xfrm>
                <a:off x="4367808" y="5418507"/>
                <a:ext cx="3960440" cy="924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Answer</a:t>
                </a:r>
                <a:r>
                  <a:rPr lang="en-GB" sz="240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80</m:t>
                        </m:r>
                      </m:num>
                      <m:den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124.46 cm</a:t>
                </a:r>
                <a:endParaRPr lang="en-GB" sz="2400" dirty="0"/>
              </a:p>
              <a:p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10BC44-4B42-4BD5-9D84-DED37BA51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08" y="5418507"/>
                <a:ext cx="3960440" cy="924740"/>
              </a:xfrm>
              <a:prstGeom prst="rect">
                <a:avLst/>
              </a:prstGeom>
              <a:blipFill>
                <a:blip r:embed="rId3"/>
                <a:stretch>
                  <a:fillRect l="-2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EEC2919-987F-0842-85D4-918470CC1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0941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378" y="272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Section 2: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</a:t>
            </a:r>
            <a:r>
              <a:rPr lang="en-US" altLang="en-US" sz="2400" dirty="0"/>
              <a:t> </a:t>
            </a:r>
            <a:r>
              <a:rPr lang="en-US" altLang="en-US" sz="2400" b="1" dirty="0"/>
              <a:t>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99DEF28-ACE2-2440-AAA0-7A026A7C9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81497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Finding angles in Right Angled Triangles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DE70EDB-4423-4626-A49B-A86ACA9EB312}"/>
              </a:ext>
            </a:extLst>
          </p:cNvPr>
          <p:cNvSpPr/>
          <p:nvPr/>
        </p:nvSpPr>
        <p:spPr>
          <a:xfrm>
            <a:off x="2279576" y="718378"/>
            <a:ext cx="9912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If the lengths of any two sides of a right-angled triangle are known, then sine, cosine and tangent can be used to find the angles of the triangle.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4AF0812-540C-4113-BF5C-89F0732B856F}"/>
              </a:ext>
            </a:extLst>
          </p:cNvPr>
          <p:cNvSpPr/>
          <p:nvPr/>
        </p:nvSpPr>
        <p:spPr>
          <a:xfrm>
            <a:off x="2295673" y="1828337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</a:t>
            </a:r>
          </a:p>
          <a:p>
            <a:r>
              <a:rPr lang="en-GB" sz="2400" dirty="0"/>
              <a:t>Find the angle marked </a:t>
            </a:r>
            <a:r>
              <a:rPr lang="en-GB" sz="2400" i="1" dirty="0"/>
              <a:t>θ</a:t>
            </a:r>
            <a:r>
              <a:rPr lang="en-GB" sz="2400" dirty="0"/>
              <a:t> in the triangle shown.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8484E52-DBBB-463E-BEBD-93B2A8B41E76}"/>
              </a:ext>
            </a:extLst>
          </p:cNvPr>
          <p:cNvSpPr txBox="1"/>
          <p:nvPr/>
        </p:nvSpPr>
        <p:spPr>
          <a:xfrm>
            <a:off x="2322633" y="2837625"/>
            <a:ext cx="156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B7D1755A-44F3-4128-9347-C037A380A423}"/>
                  </a:ext>
                </a:extLst>
              </p:cNvPr>
              <p:cNvSpPr txBox="1"/>
              <p:nvPr/>
            </p:nvSpPr>
            <p:spPr>
              <a:xfrm>
                <a:off x="2334027" y="3241918"/>
                <a:ext cx="5544616" cy="2764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3657600" algn="r"/>
                    <a:tab pos="3771900" algn="l"/>
                  </a:tabLst>
                </a:pPr>
                <a:r>
                  <a:rPr lang="en-GB" sz="2400" dirty="0">
                    <a:solidFill>
                      <a:srgbClr val="FF0000"/>
                    </a:solidFill>
                  </a:rPr>
                  <a:t>In this triangle, 	hypotenuse 	= 20 cm</a:t>
                </a:r>
              </a:p>
              <a:p>
                <a:pPr>
                  <a:spcAft>
                    <a:spcPts val="1200"/>
                  </a:spcAft>
                  <a:tabLst>
                    <a:tab pos="3657600" algn="r"/>
                    <a:tab pos="3771900" algn="l"/>
                  </a:tabLst>
                </a:pPr>
                <a:r>
                  <a:rPr lang="en-GB" sz="2400" dirty="0">
                    <a:solidFill>
                      <a:srgbClr val="FF0000"/>
                    </a:solidFill>
                  </a:rPr>
                  <a:t>	opposite 	= 14 cm</a:t>
                </a:r>
              </a:p>
              <a:p>
                <a:pPr>
                  <a:spcAft>
                    <a:spcPts val="1200"/>
                  </a:spcAft>
                  <a:tabLst>
                    <a:tab pos="1943100" algn="r"/>
                    <a:tab pos="2057400" algn="l"/>
                  </a:tabLst>
                </a:pPr>
                <a:r>
                  <a:rPr lang="en-GB" sz="2400" dirty="0">
                    <a:solidFill>
                      <a:srgbClr val="FF0000"/>
                    </a:solidFill>
                  </a:rPr>
                  <a:t>Using 	sin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	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𝑜𝑝𝑝𝑜𝑠𝑖𝑡𝑒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h𝑦𝑝𝑜𝑡𝑒𝑛𝑢𝑠𝑒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</a:t>
                </a:r>
              </a:p>
              <a:p>
                <a:pPr>
                  <a:spcAft>
                    <a:spcPts val="1200"/>
                  </a:spcAft>
                  <a:tabLst>
                    <a:tab pos="1943100" algn="r"/>
                    <a:tab pos="2057400" algn="l"/>
                  </a:tabLst>
                </a:pPr>
                <a:r>
                  <a:rPr lang="en-GB" sz="2400" dirty="0">
                    <a:solidFill>
                      <a:srgbClr val="FF0000"/>
                    </a:solidFill>
                  </a:rPr>
                  <a:t> we get    sin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0.7</a:t>
                </a:r>
              </a:p>
              <a:p>
                <a:pPr>
                  <a:tabLst>
                    <a:tab pos="1943100" algn="r"/>
                    <a:tab pos="2057400" algn="l"/>
                  </a:tabLst>
                </a:pPr>
                <a:r>
                  <a:rPr lang="en-GB" sz="2400" dirty="0">
                    <a:solidFill>
                      <a:srgbClr val="FF0000"/>
                    </a:solidFill>
                  </a:rPr>
                  <a:t> So          	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θ	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(0.7)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7D1755A-44F3-4128-9347-C037A380A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4027" y="3241918"/>
                <a:ext cx="5544616" cy="2764411"/>
              </a:xfrm>
              <a:prstGeom prst="rect">
                <a:avLst/>
              </a:prstGeom>
              <a:blipFill rotWithShape="1">
                <a:blip r:embed="rId2"/>
                <a:stretch>
                  <a:fillRect l="-1760" t="-1545" b="-44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ECDF76D-99FD-4F64-A380-539DAB3ACD4D}"/>
              </a:ext>
            </a:extLst>
          </p:cNvPr>
          <p:cNvSpPr txBox="1"/>
          <p:nvPr/>
        </p:nvSpPr>
        <p:spPr>
          <a:xfrm>
            <a:off x="2312339" y="6034211"/>
            <a:ext cx="9800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Using SHIFT and SIN buttons on a calculator gives  </a:t>
            </a:r>
            <a:r>
              <a:rPr lang="en-GB" sz="2400" i="1" dirty="0">
                <a:solidFill>
                  <a:srgbClr val="FF0000"/>
                </a:solidFill>
              </a:rPr>
              <a:t>θ</a:t>
            </a:r>
            <a:r>
              <a:rPr lang="en-GB" sz="2400" dirty="0">
                <a:solidFill>
                  <a:srgbClr val="FF0000"/>
                </a:solidFill>
              </a:rPr>
              <a:t> = 44.4°to 1 </a:t>
            </a:r>
            <a:r>
              <a:rPr lang="en-GB" sz="2400" dirty="0" err="1">
                <a:solidFill>
                  <a:srgbClr val="FF0000"/>
                </a:solidFill>
              </a:rPr>
              <a:t>d.p.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657E143-CE61-8141-8C42-C40E1282B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2659334"/>
            <a:ext cx="362902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488488" y="5229200"/>
            <a:ext cx="324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910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Finding angles in Right Angled Triangles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16A78EB-B21B-4054-9B5F-D635B841CA79}"/>
              </a:ext>
            </a:extLst>
          </p:cNvPr>
          <p:cNvSpPr/>
          <p:nvPr/>
        </p:nvSpPr>
        <p:spPr>
          <a:xfrm>
            <a:off x="2550756" y="718378"/>
            <a:ext cx="64555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</a:t>
            </a:r>
            <a:r>
              <a:rPr lang="en-GB" sz="2400" dirty="0"/>
              <a:t> </a:t>
            </a:r>
          </a:p>
          <a:p>
            <a:endParaRPr lang="en-GB" dirty="0"/>
          </a:p>
          <a:p>
            <a:r>
              <a:rPr lang="en-GB" sz="2400" dirty="0"/>
              <a:t>Find the angle marked </a:t>
            </a:r>
            <a:r>
              <a:rPr lang="en-GB" sz="2400" i="1" dirty="0"/>
              <a:t>θ</a:t>
            </a:r>
            <a:r>
              <a:rPr lang="en-GB" sz="2400" dirty="0"/>
              <a:t> in the triangle </a:t>
            </a:r>
            <a:br>
              <a:rPr lang="en-GB" sz="2400" dirty="0"/>
            </a:br>
            <a:r>
              <a:rPr lang="en-GB" sz="2400" dirty="0"/>
              <a:t>shown.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BE7A883-09CE-44FF-848E-4A4AC839ADAB}"/>
              </a:ext>
            </a:extLst>
          </p:cNvPr>
          <p:cNvSpPr/>
          <p:nvPr/>
        </p:nvSpPr>
        <p:spPr>
          <a:xfrm>
            <a:off x="2550756" y="2378334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E35ABFD7-9115-4D82-85AB-EBD63FA60B80}"/>
                  </a:ext>
                </a:extLst>
              </p:cNvPr>
              <p:cNvSpPr txBox="1"/>
              <p:nvPr/>
            </p:nvSpPr>
            <p:spPr>
              <a:xfrm>
                <a:off x="2548449" y="2852936"/>
                <a:ext cx="5544616" cy="3076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In this triangle,       adjacent = 4 cm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                    opposite = 25 cm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Using         tan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𝑜𝑝𝑝𝑜𝑠𝑖𝑡𝑒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𝑎𝑑𝑗𝑎𝑐𝑒𝑛𝑡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, 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gives          tan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= 6.25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So                    </a:t>
                </a:r>
                <a:r>
                  <a:rPr lang="en-GB" sz="2400" i="1" dirty="0" err="1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(6.25)</a:t>
                </a:r>
              </a:p>
              <a:p>
                <a:r>
                  <a:rPr lang="en-GB" dirty="0"/>
                  <a:t> 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35ABFD7-9115-4D82-85AB-EBD63FA60B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8449" y="2852936"/>
                <a:ext cx="5544616" cy="3076483"/>
              </a:xfrm>
              <a:prstGeom prst="rect">
                <a:avLst/>
              </a:prstGeom>
              <a:blipFill rotWithShape="1">
                <a:blip r:embed="rId2"/>
                <a:stretch>
                  <a:fillRect l="-1648" t="-13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DD98412-2345-44E0-B871-F4FAC03DEB59}"/>
              </a:ext>
            </a:extLst>
          </p:cNvPr>
          <p:cNvSpPr txBox="1"/>
          <p:nvPr/>
        </p:nvSpPr>
        <p:spPr>
          <a:xfrm>
            <a:off x="2495157" y="5779476"/>
            <a:ext cx="9863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Using SHIFT and TAN buttons on a calculator gives </a:t>
            </a:r>
            <a:r>
              <a:rPr lang="en-GB" sz="2400" i="1" dirty="0" err="1">
                <a:solidFill>
                  <a:srgbClr val="FF0000"/>
                </a:solidFill>
              </a:rPr>
              <a:t>θ</a:t>
            </a:r>
            <a:r>
              <a:rPr lang="en-GB" sz="2400" dirty="0">
                <a:solidFill>
                  <a:srgbClr val="FF0000"/>
                </a:solidFill>
              </a:rPr>
              <a:t> = 80.9°to 1 </a:t>
            </a:r>
            <a:r>
              <a:rPr lang="en-GB" sz="2400" dirty="0" err="1">
                <a:solidFill>
                  <a:srgbClr val="FF0000"/>
                </a:solidFill>
              </a:rPr>
              <a:t>d.p.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D753F16-03E4-ED4A-9CB9-EAF7A13C9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1497107"/>
            <a:ext cx="32861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76520" y="4581128"/>
            <a:ext cx="324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042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Finding angles in Right Angled Triangles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01C0DF7-F58A-48D3-AEDC-FC5A0077E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156" y="1988840"/>
            <a:ext cx="3781299" cy="25202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194A3C0-779A-457C-835C-FDCCC19B6DF1}"/>
              </a:ext>
            </a:extLst>
          </p:cNvPr>
          <p:cNvSpPr/>
          <p:nvPr/>
        </p:nvSpPr>
        <p:spPr>
          <a:xfrm>
            <a:off x="2423592" y="882665"/>
            <a:ext cx="68221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</a:t>
            </a:r>
          </a:p>
          <a:p>
            <a:r>
              <a:rPr lang="en-GB" sz="2400" dirty="0"/>
              <a:t>Find the angle marked  </a:t>
            </a:r>
            <a:r>
              <a:rPr lang="en-GB" sz="2400" i="1" dirty="0" err="1">
                <a:latin typeface="Times" pitchFamily="2" charset="0"/>
              </a:rPr>
              <a:t>x</a:t>
            </a:r>
            <a:r>
              <a:rPr lang="en-GB" sz="2400" dirty="0" err="1"/>
              <a:t>°in</a:t>
            </a:r>
            <a:r>
              <a:rPr lang="en-GB" sz="2400" dirty="0"/>
              <a:t> the triangle shown.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780243F-1FCE-40DC-8A91-8036AF84AECE}"/>
              </a:ext>
            </a:extLst>
          </p:cNvPr>
          <p:cNvSpPr/>
          <p:nvPr/>
        </p:nvSpPr>
        <p:spPr>
          <a:xfrm>
            <a:off x="2404373" y="1959223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771DF0FA-E3D6-430F-8778-75A6412DAE43}"/>
                  </a:ext>
                </a:extLst>
              </p:cNvPr>
              <p:cNvSpPr txBox="1"/>
              <p:nvPr/>
            </p:nvSpPr>
            <p:spPr>
              <a:xfrm>
                <a:off x="2404372" y="2407495"/>
                <a:ext cx="4195683" cy="3658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(a)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QS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20 sin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30°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(b) Finding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                                 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      tan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𝑜𝑝𝑝𝑜𝑠𝑖𝑡𝑒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𝑎𝑑𝑗𝑎𝑐𝑒𝑛𝑡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      tan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               = 0.9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      So       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(0.9)</a:t>
                </a:r>
              </a:p>
              <a:p>
                <a:r>
                  <a:rPr lang="en-GB" dirty="0"/>
                  <a:t> 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71DF0FA-E3D6-430F-8778-75A6412DA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72" y="2407495"/>
                <a:ext cx="4195683" cy="3658309"/>
              </a:xfrm>
              <a:prstGeom prst="rect">
                <a:avLst/>
              </a:prstGeom>
              <a:blipFill rotWithShape="1">
                <a:blip r:embed="rId3"/>
                <a:stretch>
                  <a:fillRect l="-2177" t="-1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6B70A97-A8FA-4273-803E-AB3E04F37899}"/>
              </a:ext>
            </a:extLst>
          </p:cNvPr>
          <p:cNvSpPr txBox="1"/>
          <p:nvPr/>
        </p:nvSpPr>
        <p:spPr>
          <a:xfrm>
            <a:off x="2783632" y="5930037"/>
            <a:ext cx="9217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Using SHIFT and TAN buttons on a calculator gives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= 41.987° (42°nearest degree 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4B5F38F-5937-AB43-BC78-CB18F42A9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6487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C1CD129-F57F-4A15-B9FA-0A7381460EB1}"/>
              </a:ext>
            </a:extLst>
          </p:cNvPr>
          <p:cNvSpPr/>
          <p:nvPr/>
        </p:nvSpPr>
        <p:spPr>
          <a:xfrm>
            <a:off x="3431704" y="744195"/>
            <a:ext cx="7004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B374A47-31D9-4AA1-AFDD-239771F69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317" y="2317270"/>
            <a:ext cx="2816202" cy="2605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1A03269-9F71-4F22-A1E4-CF633FDDC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526" y="2298820"/>
            <a:ext cx="2741524" cy="26238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7484874-9F57-4B30-8D05-0025DB035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426" y="2317270"/>
            <a:ext cx="3373966" cy="26238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15E8524-FF11-4D41-B080-8BD51C9F7ACE}"/>
              </a:ext>
            </a:extLst>
          </p:cNvPr>
          <p:cNvSpPr/>
          <p:nvPr/>
        </p:nvSpPr>
        <p:spPr>
          <a:xfrm>
            <a:off x="2971484" y="1670828"/>
            <a:ext cx="2985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1.  Find the angle </a:t>
            </a:r>
            <a:r>
              <a:rPr lang="en-GB" sz="2400" i="1" dirty="0"/>
              <a:t>θ.</a:t>
            </a:r>
            <a:r>
              <a:rPr lang="en-GB" sz="2400" dirty="0"/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10AB3BFE-3DBF-4BC2-87A7-DFA65A0CDA71}"/>
              </a:ext>
            </a:extLst>
          </p:cNvPr>
          <p:cNvSpPr/>
          <p:nvPr/>
        </p:nvSpPr>
        <p:spPr>
          <a:xfrm>
            <a:off x="3071664" y="5107495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Answers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CCC0531-E57C-A24E-B180-2619CCE64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44C18B8-C456-2B4C-9467-125DCEE2F865}"/>
              </a:ext>
            </a:extLst>
          </p:cNvPr>
          <p:cNvSpPr txBox="1"/>
          <p:nvPr/>
        </p:nvSpPr>
        <p:spPr>
          <a:xfrm>
            <a:off x="3403119" y="5751018"/>
            <a:ext cx="1512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53.13°  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3015A14-B881-164E-A51E-B520072C3871}"/>
              </a:ext>
            </a:extLst>
          </p:cNvPr>
          <p:cNvSpPr txBox="1"/>
          <p:nvPr/>
        </p:nvSpPr>
        <p:spPr>
          <a:xfrm>
            <a:off x="6456040" y="5751018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75.52°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D722672-F7A2-9D43-9B98-D75186BD5682}"/>
              </a:ext>
            </a:extLst>
          </p:cNvPr>
          <p:cNvSpPr txBox="1"/>
          <p:nvPr/>
        </p:nvSpPr>
        <p:spPr>
          <a:xfrm>
            <a:off x="9521046" y="5729084"/>
            <a:ext cx="2664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46.97°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0" y="23870"/>
            <a:ext cx="9987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1CAD939-E6A5-4697-A097-5B35501615D5}"/>
              </a:ext>
            </a:extLst>
          </p:cNvPr>
          <p:cNvSpPr/>
          <p:nvPr/>
        </p:nvSpPr>
        <p:spPr>
          <a:xfrm>
            <a:off x="2639616" y="3827964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89A7170-F7AD-4AAC-B29B-DECA128EA053}"/>
              </a:ext>
            </a:extLst>
          </p:cNvPr>
          <p:cNvSpPr/>
          <p:nvPr/>
        </p:nvSpPr>
        <p:spPr>
          <a:xfrm>
            <a:off x="2351054" y="3750613"/>
            <a:ext cx="6288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3. The diagram shows a roofing frame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8B9B52D-2BCD-4346-A679-7DB2A81E2DEC}"/>
              </a:ext>
            </a:extLst>
          </p:cNvPr>
          <p:cNvSpPr/>
          <p:nvPr/>
        </p:nvSpPr>
        <p:spPr>
          <a:xfrm>
            <a:off x="2648766" y="4321167"/>
            <a:ext cx="50829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(a)	Calculate the length of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en-GB" sz="2400" dirty="0"/>
              <a:t>.</a:t>
            </a:r>
          </a:p>
          <a:p>
            <a:r>
              <a:rPr lang="en-GB" sz="2400" dirty="0"/>
              <a:t>(b)	Calculate the size of angle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DCB</a:t>
            </a:r>
            <a:r>
              <a:rPr lang="en-GB" sz="2400" dirty="0"/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A17E731-2412-4963-970A-2D86FB0A8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371" y="4247370"/>
            <a:ext cx="3720998" cy="233174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8B6B531E-3DEA-4C3F-932E-17A7C736DE74}"/>
              </a:ext>
            </a:extLst>
          </p:cNvPr>
          <p:cNvSpPr/>
          <p:nvPr/>
        </p:nvSpPr>
        <p:spPr>
          <a:xfrm>
            <a:off x="4690410" y="5377323"/>
            <a:ext cx="2709412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Answers</a:t>
            </a: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(</a:t>
            </a:r>
            <a:r>
              <a:rPr lang="en-GB" sz="2400" dirty="0">
                <a:solidFill>
                  <a:srgbClr val="FF0000"/>
                </a:solidFill>
              </a:rPr>
              <a:t>a)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 </a:t>
            </a:r>
            <a:r>
              <a:rPr lang="en-GB" sz="2400" dirty="0">
                <a:solidFill>
                  <a:srgbClr val="FF0000"/>
                </a:solidFill>
              </a:rPr>
              <a:t>= 7.62m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(b) 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DCB</a:t>
            </a:r>
            <a:r>
              <a:rPr lang="en-GB" sz="2400" dirty="0">
                <a:solidFill>
                  <a:srgbClr val="FF0000"/>
                </a:solidFill>
              </a:rPr>
              <a:t> = 30.96</a:t>
            </a:r>
            <a:r>
              <a:rPr lang="en-GB" dirty="0">
                <a:solidFill>
                  <a:srgbClr val="FF0000"/>
                </a:solidFill>
              </a:rPr>
              <a:t>°</a:t>
            </a:r>
          </a:p>
          <a:p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41F4EAF-8D9C-B140-ADCB-5707931A1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F15F50CB-A1F0-024A-BCE6-2BC89C4AE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432" y="922112"/>
            <a:ext cx="1721169" cy="248425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7C6FAF3-0B7C-1C4C-A109-07A1ADC9688C}"/>
              </a:ext>
            </a:extLst>
          </p:cNvPr>
          <p:cNvSpPr/>
          <p:nvPr/>
        </p:nvSpPr>
        <p:spPr>
          <a:xfrm>
            <a:off x="2358711" y="1076063"/>
            <a:ext cx="71865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  A ladder leans against a wall.  The length of the 	ladder is 4 metres and the base is 2 metres from 	the wall.  Find the angle between the ladder and 	the ground.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8B5B6C24-F35B-F54F-98BE-23F07FD58E32}"/>
              </a:ext>
            </a:extLst>
          </p:cNvPr>
          <p:cNvSpPr/>
          <p:nvPr/>
        </p:nvSpPr>
        <p:spPr>
          <a:xfrm>
            <a:off x="4690410" y="2542208"/>
            <a:ext cx="32892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Answer </a:t>
            </a:r>
            <a:r>
              <a:rPr lang="en-GB" b="1" dirty="0"/>
              <a:t> </a:t>
            </a:r>
            <a:r>
              <a:rPr lang="en-GB" sz="2400" dirty="0">
                <a:solidFill>
                  <a:srgbClr val="FF0000"/>
                </a:solidFill>
              </a:rPr>
              <a:t>60°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48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54636"/>
            <a:ext cx="97803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DA19794-04C9-7F44-98A3-16FF91168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66274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501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Mixed problems using Trigonometry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3741" y="781371"/>
            <a:ext cx="77048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A41ED00-A4C5-4624-A3E1-765CA55FC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5355" y="813512"/>
            <a:ext cx="2304256" cy="24993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0103DBE-0071-4160-8154-55DFE095FD64}"/>
              </a:ext>
            </a:extLst>
          </p:cNvPr>
          <p:cNvSpPr txBox="1"/>
          <p:nvPr/>
        </p:nvSpPr>
        <p:spPr>
          <a:xfrm>
            <a:off x="2640790" y="1098608"/>
            <a:ext cx="540060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ABC is a right angled triangle.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2400" dirty="0"/>
              <a:t> is of length 4 m and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BC </a:t>
            </a:r>
            <a:r>
              <a:rPr lang="en-US" sz="2400" dirty="0"/>
              <a:t>is of length 13 m.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Calculate the length of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en-US" sz="2400" dirty="0"/>
              <a:t>.</a:t>
            </a:r>
          </a:p>
          <a:p>
            <a:pPr marL="457200" indent="-457200">
              <a:buAutoNum type="alphaLcParenR"/>
            </a:pPr>
            <a:r>
              <a:rPr lang="en-US" sz="2400" dirty="0"/>
              <a:t>Calculate the size of angle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r>
              <a:rPr lang="en-US" sz="24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A28E2E8-EBEE-4A08-934D-C418600C218F}"/>
              </a:ext>
            </a:extLst>
          </p:cNvPr>
          <p:cNvSpPr txBox="1"/>
          <p:nvPr/>
        </p:nvSpPr>
        <p:spPr>
          <a:xfrm>
            <a:off x="2655817" y="684600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  <a:endParaRPr lang="en-GB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B7C364F-7D9D-42E1-9050-D12DA08294DF}"/>
              </a:ext>
            </a:extLst>
          </p:cNvPr>
          <p:cNvSpPr txBox="1"/>
          <p:nvPr/>
        </p:nvSpPr>
        <p:spPr>
          <a:xfrm>
            <a:off x="2693627" y="278835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276EC850-2548-4D31-B8B0-3AD21C7941F9}"/>
                  </a:ext>
                </a:extLst>
              </p:cNvPr>
              <p:cNvSpPr txBox="1"/>
              <p:nvPr/>
            </p:nvSpPr>
            <p:spPr>
              <a:xfrm>
                <a:off x="2642993" y="3238093"/>
                <a:ext cx="9302054" cy="2981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a</a:t>
                </a:r>
                <a:r>
                  <a:rPr lang="en-US" sz="2400" dirty="0">
                    <a:solidFill>
                      <a:srgbClr val="FF0000"/>
                    </a:solidFill>
                  </a:rPr>
                  <a:t>) Length 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</a:t>
                </a:r>
                <a:r>
                  <a:rPr lang="en-US" sz="2400" dirty="0">
                    <a:solidFill>
                      <a:srgbClr val="FF0000"/>
                    </a:solidFill>
                  </a:rPr>
                  <a:t>: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Given two sides, the adjacent = 4 m,  hypotenuse = 13 m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We use Pythagoras to find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</a:t>
                </a:r>
                <a:r>
                  <a:rPr lang="en-GB" sz="2400" dirty="0">
                    <a:solidFill>
                      <a:srgbClr val="FF0000"/>
                    </a:solidFill>
                  </a:rPr>
                  <a:t>: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en-US" sz="28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169 + 16 = 185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   giving	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185 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 13.6  to 1.d.p.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                                                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76EC850-2548-4D31-B8B0-3AD21C794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2993" y="3238093"/>
                <a:ext cx="9302054" cy="2981842"/>
              </a:xfrm>
              <a:prstGeom prst="rect">
                <a:avLst/>
              </a:prstGeom>
              <a:blipFill rotWithShape="1">
                <a:blip r:embed="rId3"/>
                <a:stretch>
                  <a:fillRect l="-1049" t="-1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B87FA-3C4A-4EC5-819B-6EC8928D55F5}"/>
              </a:ext>
            </a:extLst>
          </p:cNvPr>
          <p:cNvSpPr txBox="1"/>
          <p:nvPr/>
        </p:nvSpPr>
        <p:spPr>
          <a:xfrm>
            <a:off x="2693627" y="5542124"/>
            <a:ext cx="2288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</a:t>
            </a:r>
            <a:r>
              <a:rPr lang="en-US" sz="2400" dirty="0">
                <a:solidFill>
                  <a:srgbClr val="FF0000"/>
                </a:solidFill>
              </a:rPr>
              <a:t>) Angle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39A0A137-F004-4CD3-A18D-2B28A29D48B9}"/>
                  </a:ext>
                </a:extLst>
              </p:cNvPr>
              <p:cNvSpPr txBox="1"/>
              <p:nvPr/>
            </p:nvSpPr>
            <p:spPr>
              <a:xfrm>
                <a:off x="2834635" y="6009057"/>
                <a:ext cx="3837429" cy="67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cos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𝑎𝑑𝑗𝑎𝑐𝑒𝑛𝑡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h𝑦𝑝𝑜𝑡𝑒𝑛𝑢𝑠𝑒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dirty="0">
                    <a:solidFill>
                      <a:srgbClr val="FF0000"/>
                    </a:solidFill>
                  </a:rPr>
                  <a:t>       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9A0A137-F004-4CD3-A18D-2B28A29D4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635" y="6009057"/>
                <a:ext cx="3837429" cy="670889"/>
              </a:xfrm>
              <a:prstGeom prst="rect">
                <a:avLst/>
              </a:prstGeom>
              <a:blipFill>
                <a:blip r:embed="rId4"/>
                <a:stretch>
                  <a:fillRect l="-2310"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EC8161E2-5480-475F-8E0A-E99F4387317D}"/>
                  </a:ext>
                </a:extLst>
              </p:cNvPr>
              <p:cNvSpPr txBox="1"/>
              <p:nvPr/>
            </p:nvSpPr>
            <p:spPr>
              <a:xfrm>
                <a:off x="6420036" y="6037012"/>
                <a:ext cx="2772307" cy="61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θ</a:t>
                </a:r>
                <a:r>
                  <a:rPr lang="en-GB" sz="2400" dirty="0">
                    <a:solidFill>
                      <a:srgbClr val="FF0000"/>
                    </a:solidFill>
                  </a:rPr>
                  <a:t>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8161E2-5480-475F-8E0A-E99F43873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036" y="6037012"/>
                <a:ext cx="2772307" cy="614977"/>
              </a:xfrm>
              <a:prstGeom prst="rect">
                <a:avLst/>
              </a:prstGeom>
              <a:blipFill>
                <a:blip r:embed="rId5"/>
                <a:stretch>
                  <a:fillRect l="-3653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6F91DDB-B804-4CDF-A074-B4F5687321EE}"/>
              </a:ext>
            </a:extLst>
          </p:cNvPr>
          <p:cNvSpPr txBox="1"/>
          <p:nvPr/>
        </p:nvSpPr>
        <p:spPr>
          <a:xfrm>
            <a:off x="9271848" y="6076629"/>
            <a:ext cx="2824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</a:rPr>
              <a:t>θ</a:t>
            </a:r>
            <a:r>
              <a:rPr lang="en-GB" sz="2400" dirty="0">
                <a:solidFill>
                  <a:srgbClr val="FF0000"/>
                </a:solidFill>
              </a:rPr>
              <a:t>  = 72.1°to 1 </a:t>
            </a:r>
            <a:r>
              <a:rPr lang="en-GB" sz="2400" dirty="0" err="1">
                <a:solidFill>
                  <a:srgbClr val="FF0000"/>
                </a:solidFill>
              </a:rPr>
              <a:t>d.p.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2E83EEF-2830-1540-9868-941FC69CB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30806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501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Mixed problems using Trigonometry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781371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0000"/>
                </a:solidFill>
              </a:rPr>
              <a:t>Here is a question to check your progress.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C6A30F9-B6F3-4EF8-AC9C-271BED4D5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168" y="1988840"/>
            <a:ext cx="4466409" cy="23956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ED34229-4947-42B5-A4DA-39F7C51EFB54}"/>
              </a:ext>
            </a:extLst>
          </p:cNvPr>
          <p:cNvSpPr txBox="1"/>
          <p:nvPr/>
        </p:nvSpPr>
        <p:spPr>
          <a:xfrm>
            <a:off x="2312987" y="1678366"/>
            <a:ext cx="4583431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The diagram shows a roofing frame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ABCD</a:t>
            </a:r>
            <a:r>
              <a:rPr lang="en-US" sz="2400" dirty="0"/>
              <a:t>.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de-DE" sz="2400" dirty="0"/>
              <a:t> =7 m, 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de-DE" sz="2400" dirty="0"/>
              <a:t>=5 m, and </a:t>
            </a:r>
          </a:p>
          <a:p>
            <a:r>
              <a:rPr lang="de-DE" sz="2400" dirty="0"/>
              <a:t>angle 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ABD</a:t>
            </a:r>
            <a:r>
              <a:rPr lang="de-DE" sz="2400" dirty="0"/>
              <a:t> = angle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DBC </a:t>
            </a:r>
            <a:r>
              <a:rPr lang="de-DE" sz="2400" dirty="0"/>
              <a:t>= 90°</a:t>
            </a:r>
            <a:endParaRPr lang="en-GB" sz="24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AA3F8AA-07C0-457A-AB6D-8740A486BD6B}"/>
              </a:ext>
            </a:extLst>
          </p:cNvPr>
          <p:cNvSpPr txBox="1"/>
          <p:nvPr/>
        </p:nvSpPr>
        <p:spPr>
          <a:xfrm>
            <a:off x="2279575" y="3624105"/>
            <a:ext cx="532859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a</a:t>
            </a:r>
            <a:r>
              <a:rPr lang="en-US" sz="2400" dirty="0"/>
              <a:t>)	Calculate the length of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en-US" sz="2400" dirty="0"/>
              <a:t>.</a:t>
            </a:r>
          </a:p>
          <a:p>
            <a:r>
              <a:rPr lang="en-US" sz="2400" dirty="0" smtClean="0"/>
              <a:t>b</a:t>
            </a:r>
            <a:r>
              <a:rPr lang="en-US" sz="2400" dirty="0"/>
              <a:t>)	Calculate the size of angle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DCB</a:t>
            </a:r>
            <a:r>
              <a:rPr lang="en-US" sz="2400" dirty="0"/>
              <a:t>.</a:t>
            </a: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2BE6451-9073-46CA-B7A6-B5F631BC0A03}"/>
              </a:ext>
            </a:extLst>
          </p:cNvPr>
          <p:cNvSpPr txBox="1"/>
          <p:nvPr/>
        </p:nvSpPr>
        <p:spPr>
          <a:xfrm>
            <a:off x="3719736" y="5130314"/>
            <a:ext cx="6561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Answers    </a:t>
            </a:r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dirty="0">
                <a:solidFill>
                  <a:srgbClr val="FF0000"/>
                </a:solidFill>
              </a:rPr>
              <a:t>)</a:t>
            </a:r>
            <a:r>
              <a:rPr lang="en-US" sz="2400" b="1" dirty="0">
                <a:solidFill>
                  <a:srgbClr val="FF0000"/>
                </a:solidFill>
              </a:rPr>
              <a:t>  </a:t>
            </a:r>
            <a:r>
              <a:rPr lang="en-US" sz="2400" dirty="0">
                <a:solidFill>
                  <a:srgbClr val="FF0000"/>
                </a:solidFill>
              </a:rPr>
              <a:t>7.62  (2 </a:t>
            </a:r>
            <a:r>
              <a:rPr lang="en-US" sz="2400" dirty="0" err="1">
                <a:solidFill>
                  <a:srgbClr val="FF0000"/>
                </a:solidFill>
              </a:rPr>
              <a:t>d.p.</a:t>
            </a:r>
            <a:r>
              <a:rPr lang="en-US" sz="2400" dirty="0">
                <a:solidFill>
                  <a:srgbClr val="FF0000"/>
                </a:solidFill>
              </a:rPr>
              <a:t>)     </a:t>
            </a:r>
            <a:r>
              <a:rPr lang="en-US" sz="2400" dirty="0" smtClean="0">
                <a:solidFill>
                  <a:srgbClr val="FF0000"/>
                </a:solidFill>
              </a:rPr>
              <a:t>b</a:t>
            </a:r>
            <a:r>
              <a:rPr lang="en-US" sz="2400" dirty="0">
                <a:solidFill>
                  <a:srgbClr val="FF0000"/>
                </a:solidFill>
              </a:rPr>
              <a:t>) 31 (1 </a:t>
            </a:r>
            <a:r>
              <a:rPr lang="en-US" sz="2400" dirty="0" err="1">
                <a:solidFill>
                  <a:srgbClr val="FF0000"/>
                </a:solidFill>
              </a:rPr>
              <a:t>d.p.</a:t>
            </a:r>
            <a:r>
              <a:rPr lang="en-US" sz="2400" dirty="0">
                <a:solidFill>
                  <a:srgbClr val="FF0000"/>
                </a:solidFill>
              </a:rPr>
              <a:t>) </a:t>
            </a:r>
          </a:p>
          <a:p>
            <a:endParaRPr lang="en-US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09A8CC6-98CE-9B47-A7CA-E5046552D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63012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316" y="54636"/>
            <a:ext cx="97803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>
                <a:solidFill>
                  <a:srgbClr val="00B050"/>
                </a:solidFill>
              </a:rPr>
            </a:br>
            <a:r>
              <a:rPr lang="en-US" altLang="en-US" sz="2400" b="1">
                <a:solidFill>
                  <a:srgbClr val="00B050"/>
                </a:solidFill>
              </a:rPr>
              <a:t>click here</a:t>
            </a:r>
            <a:r>
              <a:rPr lang="en-US" altLang="en-US" sz="2400">
                <a:solidFill>
                  <a:srgbClr val="00B050"/>
                </a:solidFill>
              </a:rPr>
              <a:t> for the </a:t>
            </a:r>
            <a:r>
              <a:rPr lang="en-US" altLang="en-US" sz="2400" b="1">
                <a:solidFill>
                  <a:srgbClr val="00B050"/>
                </a:solidFill>
              </a:rPr>
              <a:t>Unit audit</a:t>
            </a:r>
            <a:endParaRPr lang="en-US" altLang="en-US" sz="2400" b="1" dirty="0">
              <a:solidFill>
                <a:srgbClr val="00B050"/>
              </a:solidFill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E599152-9D08-C342-AA98-2BB036916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17" y="56659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Trigonometric Ratios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09271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D26DF9-5106-4408-AEB8-21B8AFA51FB3}">
  <ds:schemaRefs>
    <ds:schemaRef ds:uri="f7b00057-f5aa-46f4-8410-da255f325540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9ee75292-5076-4fcc-bc52-dcc75444814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10488</TotalTime>
  <Words>1730</Words>
  <Application>Microsoft Office PowerPoint</Application>
  <PresentationFormat>Custom</PresentationFormat>
  <Paragraphs>341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Alapértelmezett terv</vt:lpstr>
      <vt:lpstr>Supporting and Enhancing Mathematics and Statistics UNIT: Trigonometric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467</cp:revision>
  <cp:lastPrinted>2016-10-17T08:47:54Z</cp:lastPrinted>
  <dcterms:created xsi:type="dcterms:W3CDTF">2012-10-10T19:07:13Z</dcterms:created>
  <dcterms:modified xsi:type="dcterms:W3CDTF">2020-07-08T12:02:00Z</dcterms:modified>
</cp:coreProperties>
</file>